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charts/chart11.xml" ContentType="application/vnd.openxmlformats-officedocument.drawingml.chart+xml"/>
  <Override PartName="/ppt/drawings/drawing1.xml" ContentType="application/vnd.openxmlformats-officedocument.drawingml.chartshapes+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4"/>
  </p:notesMasterIdLst>
  <p:sldIdLst>
    <p:sldId id="281" r:id="rId2"/>
    <p:sldId id="320" r:id="rId3"/>
    <p:sldId id="354" r:id="rId4"/>
    <p:sldId id="363" r:id="rId5"/>
    <p:sldId id="364" r:id="rId6"/>
    <p:sldId id="362" r:id="rId7"/>
    <p:sldId id="355" r:id="rId8"/>
    <p:sldId id="365" r:id="rId9"/>
    <p:sldId id="368" r:id="rId10"/>
    <p:sldId id="366" r:id="rId11"/>
    <p:sldId id="321" r:id="rId12"/>
    <p:sldId id="356" r:id="rId13"/>
    <p:sldId id="357" r:id="rId14"/>
    <p:sldId id="358" r:id="rId15"/>
    <p:sldId id="359" r:id="rId16"/>
    <p:sldId id="360" r:id="rId17"/>
    <p:sldId id="361" r:id="rId18"/>
    <p:sldId id="323" r:id="rId19"/>
    <p:sldId id="324" r:id="rId20"/>
    <p:sldId id="325" r:id="rId21"/>
    <p:sldId id="329" r:id="rId22"/>
    <p:sldId id="330" r:id="rId23"/>
    <p:sldId id="337" r:id="rId24"/>
    <p:sldId id="334" r:id="rId25"/>
    <p:sldId id="338" r:id="rId26"/>
    <p:sldId id="339" r:id="rId27"/>
    <p:sldId id="340" r:id="rId28"/>
    <p:sldId id="341" r:id="rId29"/>
    <p:sldId id="342" r:id="rId30"/>
    <p:sldId id="343" r:id="rId31"/>
    <p:sldId id="344" r:id="rId32"/>
    <p:sldId id="345" r:id="rId33"/>
    <p:sldId id="261" r:id="rId34"/>
    <p:sldId id="262" r:id="rId35"/>
    <p:sldId id="263" r:id="rId36"/>
    <p:sldId id="264" r:id="rId37"/>
    <p:sldId id="265" r:id="rId38"/>
    <p:sldId id="266" r:id="rId39"/>
    <p:sldId id="267" r:id="rId40"/>
    <p:sldId id="268" r:id="rId41"/>
    <p:sldId id="269" r:id="rId42"/>
    <p:sldId id="271" r:id="rId43"/>
    <p:sldId id="274" r:id="rId44"/>
    <p:sldId id="275" r:id="rId45"/>
    <p:sldId id="331" r:id="rId46"/>
    <p:sldId id="332" r:id="rId47"/>
    <p:sldId id="333" r:id="rId48"/>
    <p:sldId id="273" r:id="rId49"/>
    <p:sldId id="272" r:id="rId50"/>
    <p:sldId id="270" r:id="rId51"/>
    <p:sldId id="276" r:id="rId52"/>
    <p:sldId id="336" r:id="rId53"/>
    <p:sldId id="317" r:id="rId54"/>
    <p:sldId id="318" r:id="rId55"/>
    <p:sldId id="319" r:id="rId56"/>
    <p:sldId id="280" r:id="rId57"/>
    <p:sldId id="277" r:id="rId58"/>
    <p:sldId id="278" r:id="rId59"/>
    <p:sldId id="348" r:id="rId60"/>
    <p:sldId id="347" r:id="rId61"/>
    <p:sldId id="346" r:id="rId62"/>
    <p:sldId id="350" r:id="rId63"/>
    <p:sldId id="351" r:id="rId64"/>
    <p:sldId id="353" r:id="rId65"/>
    <p:sldId id="352" r:id="rId66"/>
    <p:sldId id="349" r:id="rId67"/>
    <p:sldId id="279" r:id="rId68"/>
    <p:sldId id="258" r:id="rId69"/>
    <p:sldId id="283" r:id="rId70"/>
    <p:sldId id="284" r:id="rId71"/>
    <p:sldId id="285" r:id="rId72"/>
    <p:sldId id="294" r:id="rId73"/>
    <p:sldId id="295" r:id="rId74"/>
    <p:sldId id="296" r:id="rId75"/>
    <p:sldId id="286" r:id="rId76"/>
    <p:sldId id="293" r:id="rId77"/>
    <p:sldId id="287" r:id="rId78"/>
    <p:sldId id="288" r:id="rId79"/>
    <p:sldId id="289" r:id="rId80"/>
    <p:sldId id="297" r:id="rId81"/>
    <p:sldId id="298" r:id="rId82"/>
    <p:sldId id="290" r:id="rId83"/>
    <p:sldId id="299" r:id="rId84"/>
    <p:sldId id="302" r:id="rId85"/>
    <p:sldId id="300" r:id="rId86"/>
    <p:sldId id="291" r:id="rId87"/>
    <p:sldId id="292" r:id="rId88"/>
    <p:sldId id="303" r:id="rId89"/>
    <p:sldId id="307" r:id="rId90"/>
    <p:sldId id="305" r:id="rId91"/>
    <p:sldId id="308" r:id="rId92"/>
    <p:sldId id="309" r:id="rId93"/>
    <p:sldId id="310" r:id="rId94"/>
    <p:sldId id="311" r:id="rId95"/>
    <p:sldId id="312" r:id="rId96"/>
    <p:sldId id="306" r:id="rId97"/>
    <p:sldId id="313" r:id="rId98"/>
    <p:sldId id="314" r:id="rId99"/>
    <p:sldId id="315" r:id="rId100"/>
    <p:sldId id="316" r:id="rId101"/>
    <p:sldId id="327" r:id="rId102"/>
    <p:sldId id="326" r:id="rId103"/>
  </p:sldIdLst>
  <p:sldSz cx="12192000" cy="6858000"/>
  <p:notesSz cx="6797675" cy="9926638"/>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FC42"/>
    <a:srgbClr val="0000CC"/>
    <a:srgbClr val="604A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505E3EF-67EA-436B-97B2-0124C06EBD24}" styleName="Estilo medio 4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1EBBBCC-DAD2-459C-BE2E-F6DE35CF9A28}" styleName="Estilo oscuro 2 - Énfasis 3/Énfasis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BDBED569-4797-4DF1-A0F4-6AAB3CD982D8}" styleName="Estilo claro 3 - Acento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73" autoAdjust="0"/>
    <p:restoredTop sz="94662" autoAdjust="0"/>
  </p:normalViewPr>
  <p:slideViewPr>
    <p:cSldViewPr snapToGrid="0">
      <p:cViewPr varScale="1">
        <p:scale>
          <a:sx n="74" d="100"/>
          <a:sy n="74" d="100"/>
        </p:scale>
        <p:origin x="906" y="5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heme" Target="theme/theme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charts/_rels/chart1.xml.rels><?xml version="1.0" encoding="UTF-8" standalone="yes"?>
<Relationships xmlns="http://schemas.openxmlformats.org/package/2006/relationships"><Relationship Id="rId3" Type="http://schemas.openxmlformats.org/officeDocument/2006/relationships/package" Target="../embeddings/Hoja_de_c_lculo_de_Microsoft_Excel1.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Hoja_de_c_lculo_de_Microsoft_Excel10.xlsx"/><Relationship Id="rId2" Type="http://schemas.microsoft.com/office/2011/relationships/chartColorStyle" Target="colors9.xml"/><Relationship Id="rId1" Type="http://schemas.microsoft.com/office/2011/relationships/chartStyle" Target="style9.xml"/></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D:\Downloads\Para%20Olga%20Lucia%20Ostos\Investigadores%20en%20n&#243;mina.xlsx" TargetMode="External"/></Relationships>
</file>

<file path=ppt/charts/_rels/chart2.xml.rels><?xml version="1.0" encoding="UTF-8" standalone="yes"?>
<Relationships xmlns="http://schemas.openxmlformats.org/package/2006/relationships"><Relationship Id="rId3" Type="http://schemas.openxmlformats.org/officeDocument/2006/relationships/package" Target="../embeddings/Hoja_de_c_lculo_de_Microsoft_Excel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Hoja_de_c_lculo_de_Microsoft_Excel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Hoja_de_c_lculo_de_Microsoft_Excel4.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1" Type="http://schemas.openxmlformats.org/officeDocument/2006/relationships/package" Target="../embeddings/Hoja_de_c_lculo_de_Microsoft_Excel5.xlsx"/></Relationships>
</file>

<file path=ppt/charts/_rels/chart6.xml.rels><?xml version="1.0" encoding="UTF-8" standalone="yes"?>
<Relationships xmlns="http://schemas.openxmlformats.org/package/2006/relationships"><Relationship Id="rId3" Type="http://schemas.openxmlformats.org/officeDocument/2006/relationships/package" Target="../embeddings/Hoja_de_c_lculo_de_Microsoft_Excel6.xlsx"/><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package" Target="../embeddings/Hoja_de_c_lculo_de_Microsoft_Excel7.xlsx"/><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package" Target="../embeddings/Hoja_de_c_lculo_de_Microsoft_Excel8.xlsx"/><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package" Target="../embeddings/Hoja_de_c_lculo_de_Microsoft_Excel9.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4">
                <a:lumMod val="75000"/>
              </a:schemeClr>
            </a:solidFill>
            <a:ln>
              <a:noFill/>
            </a:ln>
            <a:effectLst/>
          </c:spPr>
          <c:invertIfNegative val="0"/>
          <c:dPt>
            <c:idx val="3"/>
            <c:invertIfNegative val="0"/>
            <c:bubble3D val="0"/>
            <c:spPr>
              <a:gradFill flip="none" rotWithShape="1">
                <a:gsLst>
                  <a:gs pos="0">
                    <a:schemeClr val="accent4">
                      <a:lumMod val="75000"/>
                      <a:shade val="30000"/>
                      <a:satMod val="115000"/>
                    </a:schemeClr>
                  </a:gs>
                  <a:gs pos="50000">
                    <a:schemeClr val="accent4">
                      <a:lumMod val="75000"/>
                      <a:shade val="67500"/>
                      <a:satMod val="115000"/>
                    </a:schemeClr>
                  </a:gs>
                  <a:gs pos="100000">
                    <a:schemeClr val="accent4">
                      <a:lumMod val="75000"/>
                      <a:shade val="100000"/>
                      <a:satMod val="115000"/>
                    </a:schemeClr>
                  </a:gs>
                </a:gsLst>
                <a:lin ang="8100000" scaled="1"/>
                <a:tileRect/>
              </a:gra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lang="es-ES"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Hoja1!$B$3:$B$7</c:f>
              <c:strCache>
                <c:ptCount val="5"/>
                <c:pt idx="0">
                  <c:v>Ciencias naturales</c:v>
                </c:pt>
                <c:pt idx="1">
                  <c:v>Ingeniería y tecnología</c:v>
                </c:pt>
                <c:pt idx="2">
                  <c:v>Ciencias Médicas y de la salud</c:v>
                </c:pt>
                <c:pt idx="3">
                  <c:v>Ciencias Sociales </c:v>
                </c:pt>
                <c:pt idx="4">
                  <c:v>Humanidades</c:v>
                </c:pt>
              </c:strCache>
            </c:strRef>
          </c:cat>
          <c:val>
            <c:numRef>
              <c:f>Hoja1!$C$3:$C$7</c:f>
              <c:numCache>
                <c:formatCode>General</c:formatCode>
                <c:ptCount val="5"/>
                <c:pt idx="0">
                  <c:v>2</c:v>
                </c:pt>
                <c:pt idx="1">
                  <c:v>17</c:v>
                </c:pt>
                <c:pt idx="2">
                  <c:v>1</c:v>
                </c:pt>
                <c:pt idx="3">
                  <c:v>44</c:v>
                </c:pt>
                <c:pt idx="4">
                  <c:v>23</c:v>
                </c:pt>
              </c:numCache>
            </c:numRef>
          </c:val>
        </c:ser>
        <c:dLbls>
          <c:showLegendKey val="0"/>
          <c:showVal val="1"/>
          <c:showCatName val="0"/>
          <c:showSerName val="0"/>
          <c:showPercent val="0"/>
          <c:showBubbleSize val="0"/>
        </c:dLbls>
        <c:gapWidth val="219"/>
        <c:overlap val="-27"/>
        <c:axId val="-745082608"/>
        <c:axId val="-745079344"/>
      </c:barChart>
      <c:catAx>
        <c:axId val="-745082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s-ES" sz="900" b="0" i="0" u="none" strike="noStrike" kern="1200" baseline="0">
                <a:solidFill>
                  <a:schemeClr val="tx1">
                    <a:lumMod val="65000"/>
                    <a:lumOff val="35000"/>
                  </a:schemeClr>
                </a:solidFill>
                <a:latin typeface="+mn-lt"/>
                <a:ea typeface="+mn-ea"/>
                <a:cs typeface="+mn-cs"/>
              </a:defRPr>
            </a:pPr>
            <a:endParaRPr lang="es-CO"/>
          </a:p>
        </c:txPr>
        <c:crossAx val="-745079344"/>
        <c:crosses val="autoZero"/>
        <c:auto val="1"/>
        <c:lblAlgn val="ctr"/>
        <c:lblOffset val="100"/>
        <c:noMultiLvlLbl val="0"/>
      </c:catAx>
      <c:valAx>
        <c:axId val="-7450793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s-ES" sz="900" b="0" i="0" u="none" strike="noStrike" kern="1200" baseline="0">
                <a:solidFill>
                  <a:schemeClr val="tx1">
                    <a:lumMod val="65000"/>
                    <a:lumOff val="35000"/>
                  </a:schemeClr>
                </a:solidFill>
                <a:latin typeface="+mn-lt"/>
                <a:ea typeface="+mn-ea"/>
                <a:cs typeface="+mn-cs"/>
              </a:defRPr>
            </a:pPr>
            <a:endParaRPr lang="es-CO"/>
          </a:p>
        </c:txPr>
        <c:crossAx val="-7450826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5039998269097633"/>
          <c:y val="6.6563092126276355E-2"/>
          <c:w val="0.46406863027925244"/>
          <c:h val="0.60949247212258628"/>
        </c:manualLayout>
      </c:layout>
      <c:pieChart>
        <c:varyColors val="1"/>
        <c:ser>
          <c:idx val="0"/>
          <c:order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lang="es-ES" sz="1800" b="0" i="0" u="none" strike="noStrike" kern="1200" baseline="0">
                    <a:solidFill>
                      <a:schemeClr val="bg1"/>
                    </a:solidFill>
                    <a:latin typeface="+mn-lt"/>
                    <a:ea typeface="+mn-ea"/>
                    <a:cs typeface="+mn-cs"/>
                  </a:defRPr>
                </a:pPr>
                <a:endParaRPr lang="es-CO"/>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multiLvlStrRef>
              <c:f>[2]Hoja7!$G$8:$H$12</c:f>
              <c:multiLvlStrCache>
                <c:ptCount val="5"/>
                <c:lvl>
                  <c:pt idx="0">
                    <c:v>Psicología, Ciclo Vital y Derechos</c:v>
                  </c:pt>
                  <c:pt idx="1">
                    <c:v>Psicología, familia y redes</c:v>
                  </c:pt>
                  <c:pt idx="2">
                    <c:v>Psicología, salud, trabajo y calidad </c:v>
                  </c:pt>
                  <c:pt idx="3">
                    <c:v>Cuerpo, Sujeto y Educación</c:v>
                  </c:pt>
                  <c:pt idx="4">
                    <c:v>GICAEDS</c:v>
                  </c:pt>
                </c:lvl>
                <c:lvl>
                  <c:pt idx="0">
                    <c:v>Facultad de Psicología</c:v>
                  </c:pt>
                  <c:pt idx="1">
                    <c:v>Facultad de Psicología</c:v>
                  </c:pt>
                  <c:pt idx="2">
                    <c:v>Facultad de Psicología</c:v>
                  </c:pt>
                  <c:pt idx="3">
                    <c:v>F. Cultura física, Deporte y Recreación </c:v>
                  </c:pt>
                  <c:pt idx="4">
                    <c:v>F. Cultura física, Deporte y Recreación </c:v>
                  </c:pt>
                </c:lvl>
              </c:multiLvlStrCache>
            </c:multiLvlStrRef>
          </c:cat>
          <c:val>
            <c:numRef>
              <c:f>[2]Hoja7!$I$8:$I$12</c:f>
              <c:numCache>
                <c:formatCode>General</c:formatCode>
                <c:ptCount val="5"/>
                <c:pt idx="0">
                  <c:v>17</c:v>
                </c:pt>
                <c:pt idx="1">
                  <c:v>12</c:v>
                </c:pt>
                <c:pt idx="2">
                  <c:v>6</c:v>
                </c:pt>
                <c:pt idx="3">
                  <c:v>10</c:v>
                </c:pt>
                <c:pt idx="4">
                  <c:v>5</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11224267251327033"/>
          <c:y val="0.70642282130682743"/>
          <c:w val="0.83449197092438365"/>
          <c:h val="0.21720484339394092"/>
        </c:manualLayout>
      </c:layout>
      <c:overlay val="0"/>
      <c:spPr>
        <a:solidFill>
          <a:schemeClr val="tx2">
            <a:lumMod val="50000"/>
          </a:schemeClr>
        </a:solidFill>
        <a:ln>
          <a:noFill/>
        </a:ln>
        <a:effectLst/>
      </c:spPr>
      <c:txPr>
        <a:bodyPr rot="0" spcFirstLastPara="1" vertOverflow="ellipsis" vert="horz" wrap="square" anchor="ctr" anchorCtr="1"/>
        <a:lstStyle/>
        <a:p>
          <a:pPr>
            <a:defRPr lang="es-ES" sz="1100" b="0" i="0" u="none" strike="noStrike" kern="1200" baseline="0">
              <a:solidFill>
                <a:schemeClr val="bg1"/>
              </a:solidFill>
              <a:latin typeface="+mn-lt"/>
              <a:ea typeface="+mn-ea"/>
              <a:cs typeface="+mn-cs"/>
            </a:defRPr>
          </a:pPr>
          <a:endParaRPr lang="es-CO"/>
        </a:p>
      </c:txPr>
    </c:legend>
    <c:plotVisOnly val="1"/>
    <c:dispBlanksAs val="zero"/>
    <c:showDLblsOverMax val="0"/>
  </c:chart>
  <c:spPr>
    <a:noFill/>
    <a:ln>
      <a:noFill/>
    </a:ln>
    <a:effectLst/>
  </c:spPr>
  <c:txPr>
    <a:bodyPr/>
    <a:lstStyle/>
    <a:p>
      <a:pPr>
        <a:defRPr/>
      </a:pPr>
      <a:endParaRPr lang="es-CO"/>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bar"/>
        <c:grouping val="clustered"/>
        <c:varyColors val="0"/>
        <c:ser>
          <c:idx val="0"/>
          <c:order val="0"/>
          <c:invertIfNegative val="0"/>
          <c:dLbls>
            <c:spPr>
              <a:noFill/>
              <a:ln>
                <a:noFill/>
              </a:ln>
              <a:effectLst/>
            </c:spPr>
            <c:txPr>
              <a:bodyPr/>
              <a:lstStyle/>
              <a:p>
                <a:pPr>
                  <a:defRPr lang="es-ES"/>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'Horas X División'!$B$2:$B$11</c:f>
              <c:strCache>
                <c:ptCount val="10"/>
                <c:pt idx="0">
                  <c:v>Departamento de Ciencias Básicas</c:v>
                </c:pt>
                <c:pt idx="1">
                  <c:v>Departamento de Humanidades</c:v>
                </c:pt>
                <c:pt idx="2">
                  <c:v>Departamento de Lenguas Fray Bernardo de Lugo</c:v>
                </c:pt>
                <c:pt idx="3">
                  <c:v>División de Ciencias de la Salud</c:v>
                </c:pt>
                <c:pt idx="4">
                  <c:v>División de Ciencias EConómicas y Administrativas</c:v>
                </c:pt>
                <c:pt idx="5">
                  <c:v>División de Ciencias Jurídicas y Políticas</c:v>
                </c:pt>
                <c:pt idx="6">
                  <c:v>División de Ciencias y Sociales</c:v>
                </c:pt>
                <c:pt idx="7">
                  <c:v>División de Filosofía y Teología</c:v>
                </c:pt>
                <c:pt idx="8">
                  <c:v>División de Ingenierías</c:v>
                </c:pt>
                <c:pt idx="9">
                  <c:v>Instituto de Estudios Socio-Históricos Fray Alonso de Zamora</c:v>
                </c:pt>
              </c:strCache>
            </c:strRef>
          </c:cat>
          <c:val>
            <c:numRef>
              <c:f>'Horas X División'!$C$2:$C$11</c:f>
              <c:numCache>
                <c:formatCode>#,##0.00</c:formatCode>
                <c:ptCount val="10"/>
                <c:pt idx="0">
                  <c:v>209</c:v>
                </c:pt>
                <c:pt idx="1">
                  <c:v>1679.8</c:v>
                </c:pt>
                <c:pt idx="2">
                  <c:v>250</c:v>
                </c:pt>
                <c:pt idx="3">
                  <c:v>2438</c:v>
                </c:pt>
                <c:pt idx="4">
                  <c:v>4752.1600000000026</c:v>
                </c:pt>
                <c:pt idx="5">
                  <c:v>2667</c:v>
                </c:pt>
                <c:pt idx="6">
                  <c:v>2999.8</c:v>
                </c:pt>
                <c:pt idx="7">
                  <c:v>2291.6</c:v>
                </c:pt>
                <c:pt idx="8">
                  <c:v>4016</c:v>
                </c:pt>
                <c:pt idx="9">
                  <c:v>160</c:v>
                </c:pt>
              </c:numCache>
            </c:numRef>
          </c:val>
        </c:ser>
        <c:dLbls>
          <c:showLegendKey val="0"/>
          <c:showVal val="1"/>
          <c:showCatName val="0"/>
          <c:showSerName val="0"/>
          <c:showPercent val="0"/>
          <c:showBubbleSize val="0"/>
        </c:dLbls>
        <c:gapWidth val="150"/>
        <c:shape val="box"/>
        <c:axId val="-745068464"/>
        <c:axId val="-745081520"/>
        <c:axId val="0"/>
      </c:bar3DChart>
      <c:catAx>
        <c:axId val="-745068464"/>
        <c:scaling>
          <c:orientation val="minMax"/>
        </c:scaling>
        <c:delete val="0"/>
        <c:axPos val="l"/>
        <c:numFmt formatCode="General" sourceLinked="0"/>
        <c:majorTickMark val="none"/>
        <c:minorTickMark val="none"/>
        <c:tickLblPos val="nextTo"/>
        <c:txPr>
          <a:bodyPr/>
          <a:lstStyle/>
          <a:p>
            <a:pPr>
              <a:defRPr lang="es-ES"/>
            </a:pPr>
            <a:endParaRPr lang="es-CO"/>
          </a:p>
        </c:txPr>
        <c:crossAx val="-745081520"/>
        <c:crosses val="autoZero"/>
        <c:auto val="1"/>
        <c:lblAlgn val="ctr"/>
        <c:lblOffset val="100"/>
        <c:noMultiLvlLbl val="0"/>
      </c:catAx>
      <c:valAx>
        <c:axId val="-745081520"/>
        <c:scaling>
          <c:orientation val="minMax"/>
        </c:scaling>
        <c:delete val="1"/>
        <c:axPos val="b"/>
        <c:numFmt formatCode="#,##0.00" sourceLinked="1"/>
        <c:majorTickMark val="out"/>
        <c:minorTickMark val="none"/>
        <c:tickLblPos val="nextTo"/>
        <c:crossAx val="-745068464"/>
        <c:crosses val="autoZero"/>
        <c:crossBetween val="between"/>
      </c:valAx>
    </c:plotArea>
    <c:plotVisOnly val="1"/>
    <c:dispBlanksAs val="gap"/>
    <c:showDLblsOverMax val="0"/>
  </c:chart>
  <c:txPr>
    <a:bodyPr/>
    <a:lstStyle/>
    <a:p>
      <a:pPr>
        <a:defRPr sz="1400"/>
      </a:pPr>
      <a:endParaRPr lang="es-CO"/>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lang="es-ES" sz="18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numRef>
              <c:f>Hoja1!$B$21:$B$23</c:f>
              <c:numCache>
                <c:formatCode>General</c:formatCode>
                <c:ptCount val="3"/>
                <c:pt idx="0">
                  <c:v>2013</c:v>
                </c:pt>
                <c:pt idx="1">
                  <c:v>2014</c:v>
                </c:pt>
                <c:pt idx="2">
                  <c:v>2015</c:v>
                </c:pt>
              </c:numCache>
            </c:numRef>
          </c:cat>
          <c:val>
            <c:numRef>
              <c:f>Hoja1!$C$21:$C$23</c:f>
              <c:numCache>
                <c:formatCode>General</c:formatCode>
                <c:ptCount val="3"/>
                <c:pt idx="0">
                  <c:v>4</c:v>
                </c:pt>
                <c:pt idx="1">
                  <c:v>9</c:v>
                </c:pt>
                <c:pt idx="2">
                  <c:v>2</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CO"/>
          </a:p>
        </c:txPr>
      </c:legendEntry>
      <c:layout>
        <c:manualLayout>
          <c:xMode val="edge"/>
          <c:yMode val="edge"/>
          <c:x val="0.39233863709620043"/>
          <c:y val="0.91335182534001458"/>
          <c:w val="0.38544500119303271"/>
          <c:h val="7.1496659508470534E-2"/>
        </c:manualLayout>
      </c:layout>
      <c:overlay val="0"/>
      <c:spPr>
        <a:noFill/>
        <a:ln>
          <a:noFill/>
        </a:ln>
        <a:effectLst/>
      </c:spPr>
      <c:txPr>
        <a:bodyPr rot="0" spcFirstLastPara="1" vertOverflow="ellipsis" vert="horz" wrap="square" anchor="ctr" anchorCtr="1"/>
        <a:lstStyle/>
        <a:p>
          <a:pPr>
            <a:defRPr lang="es-ES" sz="1600" b="0" i="0" u="none" strike="noStrike" kern="1200" baseline="0">
              <a:solidFill>
                <a:schemeClr val="tx1">
                  <a:lumMod val="65000"/>
                  <a:lumOff val="35000"/>
                </a:schemeClr>
              </a:solidFill>
              <a:latin typeface="+mn-lt"/>
              <a:ea typeface="+mn-ea"/>
              <a:cs typeface="+mn-cs"/>
            </a:defRPr>
          </a:pPr>
          <a:endParaRPr lang="es-CO"/>
        </a:p>
      </c:txPr>
    </c:legend>
    <c:plotVisOnly val="1"/>
    <c:dispBlanksAs val="zero"/>
    <c:showDLblsOverMax val="0"/>
  </c:chart>
  <c:spPr>
    <a:noFill/>
    <a:ln>
      <a:noFill/>
    </a:ln>
    <a:effectLst/>
  </c:spPr>
  <c:txPr>
    <a:bodyPr/>
    <a:lstStyle/>
    <a:p>
      <a:pPr>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512460048248309E-2"/>
          <c:y val="4.7452830188679268E-2"/>
          <c:w val="0.92748753995175137"/>
          <c:h val="0.72335982766305185"/>
        </c:manualLayout>
      </c:layout>
      <c:barChart>
        <c:barDir val="col"/>
        <c:grouping val="clustered"/>
        <c:varyColors val="0"/>
        <c:ser>
          <c:idx val="0"/>
          <c:order val="0"/>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s-ES"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Hoja1!$L$4:$M$8</c:f>
              <c:multiLvlStrCache>
                <c:ptCount val="5"/>
                <c:lvl>
                  <c:pt idx="0">
                    <c:v>Ciencias naturales</c:v>
                  </c:pt>
                  <c:pt idx="1">
                    <c:v>Ingeniería y tecnología</c:v>
                  </c:pt>
                  <c:pt idx="2">
                    <c:v>Ciencias Médicas y de la salud</c:v>
                  </c:pt>
                  <c:pt idx="3">
                    <c:v>Ciencias Sociales </c:v>
                  </c:pt>
                  <c:pt idx="4">
                    <c:v>Humanidades</c:v>
                  </c:pt>
                </c:lvl>
                <c:lvl>
                  <c:pt idx="0">
                    <c:v>1</c:v>
                  </c:pt>
                  <c:pt idx="1">
                    <c:v>2</c:v>
                  </c:pt>
                  <c:pt idx="2">
                    <c:v>3</c:v>
                  </c:pt>
                  <c:pt idx="3">
                    <c:v>4</c:v>
                  </c:pt>
                  <c:pt idx="4">
                    <c:v>5</c:v>
                  </c:pt>
                </c:lvl>
              </c:multiLvlStrCache>
            </c:multiLvlStrRef>
          </c:cat>
          <c:val>
            <c:numRef>
              <c:f>Hoja1!$N$4:$N$8</c:f>
              <c:numCache>
                <c:formatCode>General</c:formatCode>
                <c:ptCount val="5"/>
                <c:pt idx="0">
                  <c:v>2</c:v>
                </c:pt>
                <c:pt idx="1">
                  <c:v>7</c:v>
                </c:pt>
                <c:pt idx="2">
                  <c:v>6</c:v>
                </c:pt>
                <c:pt idx="3">
                  <c:v>16</c:v>
                </c:pt>
                <c:pt idx="4">
                  <c:v>14</c:v>
                </c:pt>
              </c:numCache>
            </c:numRef>
          </c:val>
        </c:ser>
        <c:dLbls>
          <c:showLegendKey val="0"/>
          <c:showVal val="0"/>
          <c:showCatName val="0"/>
          <c:showSerName val="0"/>
          <c:showPercent val="0"/>
          <c:showBubbleSize val="0"/>
        </c:dLbls>
        <c:gapWidth val="219"/>
        <c:overlap val="-27"/>
        <c:axId val="-745077168"/>
        <c:axId val="-745069552"/>
      </c:barChart>
      <c:catAx>
        <c:axId val="-745077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s-ES" sz="1400" b="0" i="0" u="none" strike="noStrike" kern="1200" baseline="0">
                <a:solidFill>
                  <a:schemeClr val="tx2">
                    <a:lumMod val="50000"/>
                  </a:schemeClr>
                </a:solidFill>
                <a:latin typeface="+mn-lt"/>
                <a:ea typeface="+mn-ea"/>
                <a:cs typeface="+mn-cs"/>
              </a:defRPr>
            </a:pPr>
            <a:endParaRPr lang="es-CO"/>
          </a:p>
        </c:txPr>
        <c:crossAx val="-745069552"/>
        <c:crosses val="autoZero"/>
        <c:auto val="1"/>
        <c:lblAlgn val="ctr"/>
        <c:lblOffset val="100"/>
        <c:noMultiLvlLbl val="0"/>
      </c:catAx>
      <c:valAx>
        <c:axId val="-7450695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s-ES" sz="900" b="0" i="0" u="none" strike="noStrike" kern="1200" baseline="0">
                <a:solidFill>
                  <a:schemeClr val="tx1">
                    <a:lumMod val="65000"/>
                    <a:lumOff val="35000"/>
                  </a:schemeClr>
                </a:solidFill>
                <a:latin typeface="+mn-lt"/>
                <a:ea typeface="+mn-ea"/>
                <a:cs typeface="+mn-cs"/>
              </a:defRPr>
            </a:pPr>
            <a:endParaRPr lang="es-CO"/>
          </a:p>
        </c:txPr>
        <c:crossAx val="-7450771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Hoja1!$B$31</c:f>
              <c:strCache>
                <c:ptCount val="1"/>
                <c:pt idx="0">
                  <c:v>Integrantes</c:v>
                </c:pt>
              </c:strCache>
            </c:strRef>
          </c:tx>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Pt>
            <c:idx val="5"/>
            <c:bubble3D val="0"/>
            <c:spPr>
              <a:solidFill>
                <a:schemeClr val="accent6"/>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lang="es-ES" sz="18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Hoja1!$A$32:$A$37</c:f>
              <c:strCache>
                <c:ptCount val="6"/>
                <c:pt idx="0">
                  <c:v>Aletheia</c:v>
                </c:pt>
                <c:pt idx="1">
                  <c:v>Anagnostes</c:v>
                </c:pt>
                <c:pt idx="2">
                  <c:v>Demoescuela</c:v>
                </c:pt>
                <c:pt idx="3">
                  <c:v>CETHI</c:v>
                </c:pt>
                <c:pt idx="4">
                  <c:v>Cátedra Henri Didon </c:v>
                </c:pt>
                <c:pt idx="5">
                  <c:v>Catalina de Siena</c:v>
                </c:pt>
              </c:strCache>
            </c:strRef>
          </c:cat>
          <c:val>
            <c:numRef>
              <c:f>Hoja1!$B$32:$B$37</c:f>
              <c:numCache>
                <c:formatCode>General</c:formatCode>
                <c:ptCount val="6"/>
                <c:pt idx="0">
                  <c:v>14</c:v>
                </c:pt>
                <c:pt idx="1">
                  <c:v>5</c:v>
                </c:pt>
                <c:pt idx="2">
                  <c:v>4</c:v>
                </c:pt>
                <c:pt idx="3">
                  <c:v>12</c:v>
                </c:pt>
                <c:pt idx="4">
                  <c:v>4</c:v>
                </c:pt>
                <c:pt idx="5">
                  <c:v>4</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7.9041830708661415E-2"/>
          <c:y val="0.85597152287294553"/>
          <c:w val="0.88774967191601062"/>
          <c:h val="0.14402847712705441"/>
        </c:manualLayout>
      </c:layout>
      <c:overlay val="0"/>
      <c:spPr>
        <a:solidFill>
          <a:schemeClr val="tx2">
            <a:lumMod val="50000"/>
          </a:schemeClr>
        </a:solidFill>
        <a:ln>
          <a:noFill/>
        </a:ln>
        <a:effectLst/>
      </c:spPr>
      <c:txPr>
        <a:bodyPr rot="0" spcFirstLastPara="1" vertOverflow="ellipsis" vert="horz" wrap="square" anchor="ctr" anchorCtr="1"/>
        <a:lstStyle/>
        <a:p>
          <a:pPr>
            <a:defRPr lang="es-ES" sz="1400" b="0" i="0" u="none" strike="noStrike" kern="1200" baseline="0">
              <a:solidFill>
                <a:schemeClr val="bg1"/>
              </a:solidFill>
              <a:latin typeface="+mn-lt"/>
              <a:ea typeface="+mn-ea"/>
              <a:cs typeface="+mn-cs"/>
            </a:defRPr>
          </a:pPr>
          <a:endParaRPr lang="es-CO"/>
        </a:p>
      </c:txPr>
    </c:legend>
    <c:plotVisOnly val="1"/>
    <c:dispBlanksAs val="zero"/>
    <c:showDLblsOverMax val="0"/>
  </c:chart>
  <c:spPr>
    <a:noFill/>
    <a:ln>
      <a:noFill/>
    </a:ln>
    <a:effectLst/>
  </c:spPr>
  <c:txPr>
    <a:bodyPr/>
    <a:lstStyle/>
    <a:p>
      <a:pPr>
        <a:defRPr/>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Pt>
            <c:idx val="5"/>
            <c:bubble3D val="0"/>
            <c:spPr>
              <a:solidFill>
                <a:schemeClr val="accent6"/>
              </a:solidFill>
              <a:ln w="19050">
                <a:solidFill>
                  <a:schemeClr val="lt1"/>
                </a:solidFill>
              </a:ln>
              <a:effectLst/>
            </c:spPr>
          </c:dPt>
          <c:dPt>
            <c:idx val="6"/>
            <c:bubble3D val="0"/>
            <c:spPr>
              <a:solidFill>
                <a:schemeClr val="accent1">
                  <a:lumMod val="60000"/>
                </a:schemeClr>
              </a:solidFill>
              <a:ln w="19050">
                <a:solidFill>
                  <a:schemeClr val="lt1"/>
                </a:solidFill>
              </a:ln>
              <a:effectLst/>
            </c:spPr>
          </c:dPt>
          <c:dLbls>
            <c:dLbl>
              <c:idx val="0"/>
              <c:showLegendKey val="0"/>
              <c:showVal val="1"/>
              <c:showCatName val="0"/>
              <c:showSerName val="0"/>
              <c:showPercent val="0"/>
              <c:showBubbleSize val="0"/>
              <c:extLst>
                <c:ext xmlns:c15="http://schemas.microsoft.com/office/drawing/2012/chart" uri="{CE6537A1-D6FC-4f65-9D91-7224C49458BB}"/>
              </c:extLst>
            </c:dLbl>
            <c:dLbl>
              <c:idx val="1"/>
              <c:showLegendKey val="0"/>
              <c:showVal val="1"/>
              <c:showCatName val="0"/>
              <c:showSerName val="0"/>
              <c:showPercent val="0"/>
              <c:showBubbleSize val="0"/>
              <c:extLst>
                <c:ext xmlns:c15="http://schemas.microsoft.com/office/drawing/2012/chart" uri="{CE6537A1-D6FC-4f65-9D91-7224C49458BB}"/>
              </c:extLst>
            </c:dLbl>
            <c:dLbl>
              <c:idx val="2"/>
              <c:showLegendKey val="0"/>
              <c:showVal val="1"/>
              <c:showCatName val="0"/>
              <c:showSerName val="0"/>
              <c:showPercent val="0"/>
              <c:showBubbleSize val="0"/>
              <c:extLst>
                <c:ext xmlns:c15="http://schemas.microsoft.com/office/drawing/2012/chart" uri="{CE6537A1-D6FC-4f65-9D91-7224C49458BB}"/>
              </c:extLst>
            </c:dLbl>
            <c:dLbl>
              <c:idx val="3"/>
              <c:showLegendKey val="0"/>
              <c:showVal val="1"/>
              <c:showCatName val="0"/>
              <c:showSerName val="0"/>
              <c:showPercent val="0"/>
              <c:showBubbleSize val="0"/>
              <c:extLst>
                <c:ext xmlns:c15="http://schemas.microsoft.com/office/drawing/2012/chart" uri="{CE6537A1-D6FC-4f65-9D91-7224C49458BB}"/>
              </c:extLst>
            </c:dLbl>
            <c:dLbl>
              <c:idx val="4"/>
              <c:showLegendKey val="0"/>
              <c:showVal val="1"/>
              <c:showCatName val="0"/>
              <c:showSerName val="0"/>
              <c:showPercent val="0"/>
              <c:showBubbleSize val="0"/>
              <c:extLst>
                <c:ext xmlns:c15="http://schemas.microsoft.com/office/drawing/2012/chart" uri="{CE6537A1-D6FC-4f65-9D91-7224C49458BB}"/>
              </c:extLst>
            </c:dLbl>
            <c:dLbl>
              <c:idx val="5"/>
              <c:showLegendKey val="0"/>
              <c:showVal val="1"/>
              <c:showCatName val="0"/>
              <c:showSerName val="0"/>
              <c:showPercent val="0"/>
              <c:showBubbleSize val="0"/>
              <c:extLst>
                <c:ext xmlns:c15="http://schemas.microsoft.com/office/drawing/2012/chart" uri="{CE6537A1-D6FC-4f65-9D91-7224C49458BB}"/>
              </c:extLst>
            </c:dLbl>
            <c:dLbl>
              <c:idx val="6"/>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extLst>
          </c:dLbls>
          <c:cat>
            <c:strRef>
              <c:f>Hoja1!$C$86:$C$92</c:f>
              <c:strCache>
                <c:ptCount val="7"/>
                <c:pt idx="0">
                  <c:v>GED</c:v>
                </c:pt>
                <c:pt idx="1">
                  <c:v>MEM</c:v>
                </c:pt>
                <c:pt idx="2">
                  <c:v>GEAMEC</c:v>
                </c:pt>
                <c:pt idx="3">
                  <c:v>Calidad y Gestión Integral</c:v>
                </c:pt>
                <c:pt idx="4">
                  <c:v>GIFIC</c:v>
                </c:pt>
                <c:pt idx="5">
                  <c:v>INVTEL</c:v>
                </c:pt>
                <c:pt idx="6">
                  <c:v>INAM-USTA</c:v>
                </c:pt>
              </c:strCache>
            </c:strRef>
          </c:cat>
          <c:val>
            <c:numRef>
              <c:f>Hoja1!$D$86:$D$92</c:f>
              <c:numCache>
                <c:formatCode>General</c:formatCode>
                <c:ptCount val="7"/>
                <c:pt idx="0">
                  <c:v>15</c:v>
                </c:pt>
                <c:pt idx="1">
                  <c:v>11</c:v>
                </c:pt>
                <c:pt idx="2">
                  <c:v>13</c:v>
                </c:pt>
                <c:pt idx="3">
                  <c:v>9</c:v>
                </c:pt>
                <c:pt idx="4">
                  <c:v>13</c:v>
                </c:pt>
                <c:pt idx="5">
                  <c:v>11</c:v>
                </c:pt>
                <c:pt idx="6">
                  <c:v>31</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2.4471346931724952E-2"/>
          <c:y val="0.73943633259434793"/>
          <c:w val="0.9534946522909501"/>
          <c:h val="0.26056366740565207"/>
        </c:manualLayout>
      </c:layout>
      <c:overlay val="0"/>
      <c:spPr>
        <a:solidFill>
          <a:srgbClr val="002060"/>
        </a:solidFill>
        <a:ln>
          <a:noFill/>
        </a:ln>
        <a:effectLst/>
      </c:spPr>
      <c:txPr>
        <a:bodyPr rot="0" spcFirstLastPara="1" vertOverflow="ellipsis" vert="horz" wrap="square" anchor="ctr" anchorCtr="1"/>
        <a:lstStyle/>
        <a:p>
          <a:pPr>
            <a:defRPr lang="es-ES" sz="1400" b="0" i="0" u="none" strike="noStrike" kern="1200" baseline="0">
              <a:solidFill>
                <a:schemeClr val="bg2"/>
              </a:solidFill>
              <a:latin typeface="+mn-lt"/>
              <a:ea typeface="+mn-ea"/>
              <a:cs typeface="+mn-cs"/>
            </a:defRPr>
          </a:pPr>
          <a:endParaRPr lang="es-CO"/>
        </a:p>
      </c:txPr>
    </c:legend>
    <c:plotVisOnly val="1"/>
    <c:dispBlanksAs val="zero"/>
    <c:showDLblsOverMax val="0"/>
  </c:chart>
  <c:spPr>
    <a:noFill/>
    <a:ln>
      <a:noFill/>
    </a:ln>
    <a:effectLst/>
  </c:spPr>
  <c:txPr>
    <a:bodyPr/>
    <a:lstStyle/>
    <a:p>
      <a:pPr>
        <a:defRPr/>
      </a:pPr>
      <a:endParaRPr lang="es-CO"/>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Lbls>
            <c:spPr>
              <a:noFill/>
              <a:ln>
                <a:noFill/>
              </a:ln>
              <a:effectLst/>
            </c:spPr>
            <c:txPr>
              <a:bodyPr rot="0" spcFirstLastPara="1" vertOverflow="ellipsis" vert="horz" wrap="square" anchor="ctr" anchorCtr="1"/>
              <a:lstStyle/>
              <a:p>
                <a:pPr>
                  <a:defRPr lang="es-ES" sz="16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[3]Hoja4!$H$10:$H$14</c:f>
              <c:strCache>
                <c:ptCount val="5"/>
                <c:pt idx="0">
                  <c:v>Fray Bartolomé de las Casas</c:v>
                </c:pt>
                <c:pt idx="1">
                  <c:v>Fray Saturnino Gutiérrez</c:v>
                </c:pt>
                <c:pt idx="2">
                  <c:v> TLAMATINIME</c:v>
                </c:pt>
                <c:pt idx="3">
                  <c:v>San Alberto Magno, O.P</c:v>
                </c:pt>
                <c:pt idx="4">
                  <c:v>Fray Antón de Montesinos</c:v>
                </c:pt>
              </c:strCache>
            </c:strRef>
          </c:cat>
          <c:val>
            <c:numRef>
              <c:f>[3]Hoja4!$I$10:$I$14</c:f>
              <c:numCache>
                <c:formatCode>General</c:formatCode>
                <c:ptCount val="5"/>
                <c:pt idx="0">
                  <c:v>13</c:v>
                </c:pt>
                <c:pt idx="1">
                  <c:v>6</c:v>
                </c:pt>
                <c:pt idx="2">
                  <c:v>1</c:v>
                </c:pt>
                <c:pt idx="3">
                  <c:v>7</c:v>
                </c:pt>
                <c:pt idx="4">
                  <c:v>13</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10193082212870776"/>
          <c:y val="0.731362298097048"/>
          <c:w val="0.72848354673289106"/>
          <c:h val="0.21382002459120009"/>
        </c:manualLayout>
      </c:layout>
      <c:overlay val="0"/>
      <c:spPr>
        <a:solidFill>
          <a:schemeClr val="tx2">
            <a:lumMod val="50000"/>
          </a:schemeClr>
        </a:solidFill>
        <a:ln>
          <a:noFill/>
        </a:ln>
        <a:effectLst/>
      </c:spPr>
      <c:txPr>
        <a:bodyPr rot="0" spcFirstLastPara="1" vertOverflow="ellipsis" vert="horz" wrap="square" anchor="ctr" anchorCtr="1"/>
        <a:lstStyle/>
        <a:p>
          <a:pPr>
            <a:defRPr lang="es-ES" sz="1600" b="0" i="0" u="none" strike="noStrike" kern="1200" baseline="0">
              <a:solidFill>
                <a:schemeClr val="bg1"/>
              </a:solidFill>
              <a:latin typeface="+mn-lt"/>
              <a:ea typeface="+mn-ea"/>
              <a:cs typeface="+mn-cs"/>
            </a:defRPr>
          </a:pPr>
          <a:endParaRPr lang="es-CO"/>
        </a:p>
      </c:txPr>
    </c:legend>
    <c:plotVisOnly val="1"/>
    <c:dispBlanksAs val="zero"/>
    <c:showDLblsOverMax val="0"/>
  </c:chart>
  <c:spPr>
    <a:noFill/>
    <a:ln>
      <a:noFill/>
    </a:ln>
    <a:effectLst/>
  </c:spPr>
  <c:txPr>
    <a:bodyPr/>
    <a:lstStyle/>
    <a:p>
      <a:pPr>
        <a:defRPr sz="1200"/>
      </a:pPr>
      <a:endParaRPr lang="es-CO"/>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lang="es-ES" sz="18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[2]Hoja8!$J$40:$J$41</c:f>
              <c:strCache>
                <c:ptCount val="2"/>
                <c:pt idx="0">
                  <c:v>ETHIKÓS</c:v>
                </c:pt>
                <c:pt idx="1">
                  <c:v>Gustavo Gutiérrez O.P</c:v>
                </c:pt>
              </c:strCache>
            </c:strRef>
          </c:cat>
          <c:val>
            <c:numRef>
              <c:f>[2]Hoja8!$K$40:$K$41</c:f>
              <c:numCache>
                <c:formatCode>General</c:formatCode>
                <c:ptCount val="2"/>
                <c:pt idx="0">
                  <c:v>9</c:v>
                </c:pt>
                <c:pt idx="1">
                  <c:v>5</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solidFill>
          <a:schemeClr val="tx2">
            <a:lumMod val="50000"/>
          </a:schemeClr>
        </a:solidFill>
        <a:ln>
          <a:noFill/>
        </a:ln>
        <a:effectLst/>
      </c:spPr>
      <c:txPr>
        <a:bodyPr rot="0" spcFirstLastPara="1" vertOverflow="ellipsis" vert="horz" wrap="square" anchor="ctr" anchorCtr="1"/>
        <a:lstStyle/>
        <a:p>
          <a:pPr>
            <a:defRPr lang="es-ES" sz="1800" b="0" i="0" u="none" strike="noStrike" kern="1200" baseline="0">
              <a:solidFill>
                <a:schemeClr val="bg1"/>
              </a:solidFill>
              <a:latin typeface="+mn-lt"/>
              <a:ea typeface="+mn-ea"/>
              <a:cs typeface="+mn-cs"/>
            </a:defRPr>
          </a:pPr>
          <a:endParaRPr lang="es-CO"/>
        </a:p>
      </c:txPr>
    </c:legend>
    <c:plotVisOnly val="1"/>
    <c:dispBlanksAs val="zero"/>
    <c:showDLblsOverMax val="0"/>
  </c:chart>
  <c:spPr>
    <a:noFill/>
    <a:ln>
      <a:noFill/>
    </a:ln>
    <a:effectLst/>
  </c:spPr>
  <c:txPr>
    <a:bodyPr/>
    <a:lstStyle/>
    <a:p>
      <a:pPr>
        <a:defRPr/>
      </a:pPr>
      <a:endParaRPr lang="es-CO"/>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Pt>
            <c:idx val="5"/>
            <c:bubble3D val="0"/>
            <c:spPr>
              <a:solidFill>
                <a:schemeClr val="accent6"/>
              </a:solidFill>
              <a:ln w="19050">
                <a:solidFill>
                  <a:schemeClr val="lt1"/>
                </a:solidFill>
              </a:ln>
              <a:effectLst/>
            </c:spPr>
          </c:dPt>
          <c:dPt>
            <c:idx val="6"/>
            <c:bubble3D val="0"/>
            <c:spPr>
              <a:solidFill>
                <a:schemeClr val="accent1">
                  <a:lumMod val="60000"/>
                </a:schemeClr>
              </a:solidFill>
              <a:ln w="19050">
                <a:solidFill>
                  <a:schemeClr val="lt1"/>
                </a:solidFill>
              </a:ln>
              <a:effectLst/>
            </c:spPr>
          </c:dPt>
          <c:dPt>
            <c:idx val="7"/>
            <c:bubble3D val="0"/>
            <c:spPr>
              <a:solidFill>
                <a:schemeClr val="accent2">
                  <a:lumMod val="60000"/>
                </a:schemeClr>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lang="es-ES" sz="1400" b="1" i="0" u="none" strike="noStrike" kern="1200" baseline="0">
                    <a:solidFill>
                      <a:schemeClr val="bg1"/>
                    </a:solidFill>
                    <a:latin typeface="+mn-lt"/>
                    <a:ea typeface="+mn-ea"/>
                    <a:cs typeface="+mn-cs"/>
                  </a:defRPr>
                </a:pPr>
                <a:endParaRPr lang="es-CO"/>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[2]Hoja6!$I$8:$I$15</c:f>
              <c:strCache>
                <c:ptCount val="8"/>
                <c:pt idx="0">
                  <c:v>Contaduría: ICIS</c:v>
                </c:pt>
                <c:pt idx="1">
                  <c:v>Consumo y Mercados</c:v>
                </c:pt>
                <c:pt idx="2">
                  <c:v>Desarrollo Sostenible</c:v>
                </c:pt>
                <c:pt idx="3">
                  <c:v>Shibumi</c:v>
                </c:pt>
                <c:pt idx="4">
                  <c:v>GAIA</c:v>
                </c:pt>
                <c:pt idx="5">
                  <c:v>GIRSA</c:v>
                </c:pt>
                <c:pt idx="6">
                  <c:v>Economía y Humanismo </c:v>
                </c:pt>
                <c:pt idx="7">
                  <c:v>Protección Social y Salud Pública</c:v>
                </c:pt>
              </c:strCache>
            </c:strRef>
          </c:cat>
          <c:val>
            <c:numRef>
              <c:f>[2]Hoja6!$J$8:$J$15</c:f>
              <c:numCache>
                <c:formatCode>General</c:formatCode>
                <c:ptCount val="8"/>
                <c:pt idx="0">
                  <c:v>14</c:v>
                </c:pt>
                <c:pt idx="1">
                  <c:v>8</c:v>
                </c:pt>
                <c:pt idx="2">
                  <c:v>4</c:v>
                </c:pt>
                <c:pt idx="3">
                  <c:v>14</c:v>
                </c:pt>
                <c:pt idx="4">
                  <c:v>18</c:v>
                </c:pt>
                <c:pt idx="5">
                  <c:v>1</c:v>
                </c:pt>
                <c:pt idx="6">
                  <c:v>21</c:v>
                </c:pt>
                <c:pt idx="7">
                  <c:v>11</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5.5807900045552195E-3"/>
          <c:y val="0.76974580080238431"/>
          <c:w val="0.96018810871781501"/>
          <c:h val="0.23025419919761625"/>
        </c:manualLayout>
      </c:layout>
      <c:overlay val="0"/>
      <c:spPr>
        <a:solidFill>
          <a:schemeClr val="tx2">
            <a:lumMod val="50000"/>
          </a:schemeClr>
        </a:solidFill>
        <a:ln>
          <a:noFill/>
        </a:ln>
        <a:effectLst/>
      </c:spPr>
      <c:txPr>
        <a:bodyPr rot="0" spcFirstLastPara="1" vertOverflow="ellipsis" vert="horz" wrap="square" anchor="ctr" anchorCtr="1"/>
        <a:lstStyle/>
        <a:p>
          <a:pPr>
            <a:defRPr lang="es-ES" sz="1400" b="0" i="0" u="none" strike="noStrike" kern="1200" baseline="0">
              <a:solidFill>
                <a:schemeClr val="bg1"/>
              </a:solidFill>
              <a:latin typeface="+mn-lt"/>
              <a:ea typeface="+mn-ea"/>
              <a:cs typeface="+mn-cs"/>
            </a:defRPr>
          </a:pPr>
          <a:endParaRPr lang="es-CO"/>
        </a:p>
      </c:txPr>
    </c:legend>
    <c:plotVisOnly val="1"/>
    <c:dispBlanksAs val="zero"/>
    <c:showDLblsOverMax val="0"/>
  </c:chart>
  <c:spPr>
    <a:noFill/>
    <a:ln>
      <a:noFill/>
    </a:ln>
    <a:effectLst/>
  </c:spPr>
  <c:txPr>
    <a:bodyPr/>
    <a:lstStyle/>
    <a:p>
      <a:pPr>
        <a:defRPr/>
      </a:pPr>
      <a:endParaRPr lang="es-CO"/>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explosion val="1"/>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dPt>
          <c:dLbls>
            <c:dLbl>
              <c:idx val="1"/>
              <c:tx>
                <c:rich>
                  <a:bodyPr/>
                  <a:lstStyle/>
                  <a:p>
                    <a:fld id="{64142F98-59A7-4CED-B269-0E5E9370568A}" type="VALUE">
                      <a:rPr lang="en-US" smtClean="0"/>
                      <a:pPr/>
                      <a:t>[VALOR]</a:t>
                    </a:fld>
                    <a:endParaRPr lang="es-CO"/>
                  </a:p>
                </c:rich>
              </c:tx>
              <c:dLblPos val="inEnd"/>
              <c:showLegendKey val="0"/>
              <c:showVal val="1"/>
              <c:showCatName val="0"/>
              <c:showSerName val="0"/>
              <c:showPercent val="1"/>
              <c:showBubbleSize val="0"/>
              <c:extLst>
                <c:ext xmlns:c15="http://schemas.microsoft.com/office/drawing/2012/chart" uri="{CE6537A1-D6FC-4f65-9D91-7224C49458BB}">
                  <c15:dlblFieldTable/>
                  <c15:showDataLabelsRange val="0"/>
                </c:ext>
              </c:extLst>
            </c:dLbl>
            <c:dLbl>
              <c:idx val="2"/>
              <c:tx>
                <c:rich>
                  <a:bodyPr/>
                  <a:lstStyle/>
                  <a:p>
                    <a:fld id="{CEC54230-3337-4C1E-8BBE-D277E128709E}" type="VALUE">
                      <a:rPr lang="en-US" smtClean="0"/>
                      <a:pPr/>
                      <a:t>[VALOR]</a:t>
                    </a:fld>
                    <a:endParaRPr lang="es-CO"/>
                  </a:p>
                </c:rich>
              </c:tx>
              <c:dLblPos val="inEnd"/>
              <c:showLegendKey val="0"/>
              <c:showVal val="1"/>
              <c:showCatName val="0"/>
              <c:showSerName val="0"/>
              <c:showPercent val="1"/>
              <c:showBubbleSize val="0"/>
              <c:extLst>
                <c:ext xmlns:c15="http://schemas.microsoft.com/office/drawing/2012/chart" uri="{CE6537A1-D6FC-4f65-9D91-7224C49458BB}">
                  <c15:dlblFieldTable/>
                  <c15:showDataLabelsRange val="0"/>
                </c:ext>
              </c:extLst>
            </c:dLbl>
            <c:dLbl>
              <c:idx val="3"/>
              <c:tx>
                <c:rich>
                  <a:bodyPr/>
                  <a:lstStyle/>
                  <a:p>
                    <a:fld id="{6C2D46EC-FC06-4233-A057-E69ABDA4550F}" type="VALUE">
                      <a:rPr lang="en-US" smtClean="0"/>
                      <a:pPr/>
                      <a:t>[VALOR]</a:t>
                    </a:fld>
                    <a:endParaRPr lang="es-CO"/>
                  </a:p>
                </c:rich>
              </c:tx>
              <c:dLblPos val="inEnd"/>
              <c:showLegendKey val="0"/>
              <c:showVal val="1"/>
              <c:showCatName val="0"/>
              <c:showSerName val="0"/>
              <c:showPercent val="1"/>
              <c:showBubbleSize val="0"/>
              <c:extLst>
                <c:ext xmlns:c15="http://schemas.microsoft.com/office/drawing/2012/chart" uri="{CE6537A1-D6FC-4f65-9D91-7224C49458BB}">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lang="es-ES" sz="1800" b="1" i="0" u="none" strike="noStrike" kern="1200" baseline="0">
                    <a:solidFill>
                      <a:schemeClr val="lt1"/>
                    </a:solidFill>
                    <a:latin typeface="+mn-lt"/>
                    <a:ea typeface="+mn-ea"/>
                    <a:cs typeface="+mn-cs"/>
                  </a:defRPr>
                </a:pPr>
                <a:endParaRPr lang="es-CO"/>
              </a:p>
            </c:txPr>
            <c:dLblPos val="inEnd"/>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[3]Hoja8!$I$5:$I$8</c:f>
              <c:strCache>
                <c:ptCount val="4"/>
                <c:pt idx="0">
                  <c:v>Grupos</c:v>
                </c:pt>
                <c:pt idx="1">
                  <c:v>USTA-Learning</c:v>
                </c:pt>
                <c:pt idx="2">
                  <c:v>IESHFAZ</c:v>
                </c:pt>
                <c:pt idx="3">
                  <c:v>Ingeniería de Materiales</c:v>
                </c:pt>
              </c:strCache>
            </c:strRef>
          </c:cat>
          <c:val>
            <c:numRef>
              <c:f>[3]Hoja8!$J$5:$J$8</c:f>
              <c:numCache>
                <c:formatCode>General</c:formatCode>
                <c:ptCount val="4"/>
                <c:pt idx="1">
                  <c:v>13</c:v>
                </c:pt>
                <c:pt idx="2">
                  <c:v>8</c:v>
                </c:pt>
                <c:pt idx="3">
                  <c:v>12</c:v>
                </c:pt>
              </c:numCache>
            </c:numRef>
          </c:val>
        </c:ser>
        <c:dLbls>
          <c:showLegendKey val="0"/>
          <c:showVal val="0"/>
          <c:showCatName val="0"/>
          <c:showSerName val="0"/>
          <c:showPercent val="1"/>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lang="es-ES" sz="1800" b="0" i="0" u="none" strike="noStrike" kern="1200" baseline="0">
              <a:solidFill>
                <a:schemeClr val="tx1">
                  <a:lumMod val="65000"/>
                  <a:lumOff val="35000"/>
                </a:schemeClr>
              </a:solidFill>
              <a:latin typeface="+mn-lt"/>
              <a:ea typeface="+mn-ea"/>
              <a:cs typeface="+mn-cs"/>
            </a:defRPr>
          </a:pPr>
          <a:endParaRPr lang="es-CO"/>
        </a:p>
      </c:txPr>
    </c:legend>
    <c:plotVisOnly val="1"/>
    <c:dispBlanksAs val="zero"/>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34EA09-DC70-4EDE-81EE-7DC88BC107BB}" type="doc">
      <dgm:prSet loTypeId="urn:microsoft.com/office/officeart/2005/8/layout/radial6" loCatId="cycle" qsTypeId="urn:microsoft.com/office/officeart/2005/8/quickstyle/simple1" qsCatId="simple" csTypeId="urn:microsoft.com/office/officeart/2005/8/colors/colorful1#1" csCatId="colorful" phldr="1"/>
      <dgm:spPr/>
      <dgm:t>
        <a:bodyPr/>
        <a:lstStyle/>
        <a:p>
          <a:endParaRPr lang="es-CO"/>
        </a:p>
      </dgm:t>
    </dgm:pt>
    <dgm:pt modelId="{A48B4C8F-E34F-41A9-8456-C34221BE941A}">
      <dgm:prSet phldrT="[Texto]" custT="1"/>
      <dgm:spPr/>
      <dgm:t>
        <a:bodyPr/>
        <a:lstStyle/>
        <a:p>
          <a:r>
            <a:rPr lang="es-CO" sz="1800" dirty="0" smtClean="0"/>
            <a:t>Retos</a:t>
          </a:r>
        </a:p>
        <a:p>
          <a:r>
            <a:rPr lang="es-CO" sz="1800" dirty="0" smtClean="0"/>
            <a:t>Investigación </a:t>
          </a:r>
        </a:p>
        <a:p>
          <a:r>
            <a:rPr lang="es-CO" sz="1800" dirty="0" smtClean="0"/>
            <a:t>Universidad</a:t>
          </a:r>
          <a:endParaRPr lang="es-CO" sz="1800" dirty="0"/>
        </a:p>
      </dgm:t>
    </dgm:pt>
    <dgm:pt modelId="{2F3CBDE7-7674-4D2E-A8F6-89550BC5115F}" type="parTrans" cxnId="{11F98AC9-3043-4F9D-BF4F-3573DDF5CAB7}">
      <dgm:prSet/>
      <dgm:spPr/>
      <dgm:t>
        <a:bodyPr/>
        <a:lstStyle/>
        <a:p>
          <a:endParaRPr lang="es-CO"/>
        </a:p>
      </dgm:t>
    </dgm:pt>
    <dgm:pt modelId="{6CC1B39B-CE2A-4A02-97EC-D8300D4D6679}" type="sibTrans" cxnId="{11F98AC9-3043-4F9D-BF4F-3573DDF5CAB7}">
      <dgm:prSet/>
      <dgm:spPr/>
      <dgm:t>
        <a:bodyPr/>
        <a:lstStyle/>
        <a:p>
          <a:endParaRPr lang="es-CO"/>
        </a:p>
      </dgm:t>
    </dgm:pt>
    <dgm:pt modelId="{3893EDF4-6139-405C-B45A-1E24DC914C64}">
      <dgm:prSet phldrT="[Texto]" custT="1"/>
      <dgm:spPr/>
      <dgm:t>
        <a:bodyPr/>
        <a:lstStyle/>
        <a:p>
          <a:r>
            <a:rPr lang="es-CO" sz="1600" dirty="0" smtClean="0"/>
            <a:t>Institucional</a:t>
          </a:r>
          <a:endParaRPr lang="es-CO" sz="1600" dirty="0"/>
        </a:p>
      </dgm:t>
    </dgm:pt>
    <dgm:pt modelId="{35B618F9-9A08-4EB2-9833-62150F7F4685}" type="parTrans" cxnId="{FAD8F286-F42D-4B7F-8B9E-77740B89EB51}">
      <dgm:prSet/>
      <dgm:spPr/>
      <dgm:t>
        <a:bodyPr/>
        <a:lstStyle/>
        <a:p>
          <a:endParaRPr lang="es-CO"/>
        </a:p>
      </dgm:t>
    </dgm:pt>
    <dgm:pt modelId="{CE67A6BD-82C3-4CF6-8D3E-8DC0D51139E1}" type="sibTrans" cxnId="{FAD8F286-F42D-4B7F-8B9E-77740B89EB51}">
      <dgm:prSet/>
      <dgm:spPr/>
      <dgm:t>
        <a:bodyPr/>
        <a:lstStyle/>
        <a:p>
          <a:endParaRPr lang="es-CO"/>
        </a:p>
      </dgm:t>
    </dgm:pt>
    <dgm:pt modelId="{2B78F561-3EC1-4353-87ED-05B4E5A134D0}">
      <dgm:prSet phldrT="[Texto]" custT="1"/>
      <dgm:spPr/>
      <dgm:t>
        <a:bodyPr/>
        <a:lstStyle/>
        <a:p>
          <a:r>
            <a:rPr lang="es-CO" sz="1600" dirty="0" smtClean="0"/>
            <a:t>Internacional</a:t>
          </a:r>
          <a:endParaRPr lang="es-CO" sz="1600" dirty="0"/>
        </a:p>
      </dgm:t>
    </dgm:pt>
    <dgm:pt modelId="{9A3CED39-FA8A-47D4-9CED-286D03EA7893}" type="parTrans" cxnId="{F825F5D9-3A0A-4319-8CEE-D868331B74FA}">
      <dgm:prSet/>
      <dgm:spPr/>
      <dgm:t>
        <a:bodyPr/>
        <a:lstStyle/>
        <a:p>
          <a:endParaRPr lang="es-CO"/>
        </a:p>
      </dgm:t>
    </dgm:pt>
    <dgm:pt modelId="{0A4A62A2-ACCD-4DD0-8B59-B323C2EC2194}" type="sibTrans" cxnId="{F825F5D9-3A0A-4319-8CEE-D868331B74FA}">
      <dgm:prSet/>
      <dgm:spPr/>
      <dgm:t>
        <a:bodyPr/>
        <a:lstStyle/>
        <a:p>
          <a:endParaRPr lang="es-CO"/>
        </a:p>
      </dgm:t>
    </dgm:pt>
    <dgm:pt modelId="{579EF5A1-7AAD-4456-94B7-C0AF2B52BCF2}">
      <dgm:prSet phldrT="[Texto]" custT="1"/>
      <dgm:spPr/>
      <dgm:t>
        <a:bodyPr/>
        <a:lstStyle/>
        <a:p>
          <a:r>
            <a:rPr lang="es-CO" sz="1600" dirty="0" smtClean="0"/>
            <a:t>Nacional</a:t>
          </a:r>
          <a:endParaRPr lang="es-CO" sz="1600" dirty="0"/>
        </a:p>
      </dgm:t>
    </dgm:pt>
    <dgm:pt modelId="{1BB20137-616A-4056-A838-AEAC19956423}" type="parTrans" cxnId="{AE3D237F-741D-4F99-BB29-B42511B83E26}">
      <dgm:prSet/>
      <dgm:spPr/>
      <dgm:t>
        <a:bodyPr/>
        <a:lstStyle/>
        <a:p>
          <a:endParaRPr lang="es-CO"/>
        </a:p>
      </dgm:t>
    </dgm:pt>
    <dgm:pt modelId="{7087F75C-5F88-4E41-9A27-F7BCB21C7035}" type="sibTrans" cxnId="{AE3D237F-741D-4F99-BB29-B42511B83E26}">
      <dgm:prSet/>
      <dgm:spPr/>
      <dgm:t>
        <a:bodyPr/>
        <a:lstStyle/>
        <a:p>
          <a:endParaRPr lang="es-CO"/>
        </a:p>
      </dgm:t>
    </dgm:pt>
    <dgm:pt modelId="{72FDD371-F36E-4D91-807F-1E13F9B85F4B}" type="pres">
      <dgm:prSet presAssocID="{D134EA09-DC70-4EDE-81EE-7DC88BC107BB}" presName="Name0" presStyleCnt="0">
        <dgm:presLayoutVars>
          <dgm:chMax val="1"/>
          <dgm:dir/>
          <dgm:animLvl val="ctr"/>
          <dgm:resizeHandles val="exact"/>
        </dgm:presLayoutVars>
      </dgm:prSet>
      <dgm:spPr/>
      <dgm:t>
        <a:bodyPr/>
        <a:lstStyle/>
        <a:p>
          <a:endParaRPr lang="es-CO"/>
        </a:p>
      </dgm:t>
    </dgm:pt>
    <dgm:pt modelId="{03127F0D-F6D5-4D7C-AF90-BAF09725FE35}" type="pres">
      <dgm:prSet presAssocID="{A48B4C8F-E34F-41A9-8456-C34221BE941A}" presName="centerShape" presStyleLbl="node0" presStyleIdx="0" presStyleCnt="1" custLinFactNeighborX="-230" custLinFactNeighborY="-2071"/>
      <dgm:spPr/>
      <dgm:t>
        <a:bodyPr/>
        <a:lstStyle/>
        <a:p>
          <a:endParaRPr lang="es-CO"/>
        </a:p>
      </dgm:t>
    </dgm:pt>
    <dgm:pt modelId="{8B4782C4-265D-49E4-AD4E-FF4D7F51BEDE}" type="pres">
      <dgm:prSet presAssocID="{3893EDF4-6139-405C-B45A-1E24DC914C64}" presName="node" presStyleLbl="node1" presStyleIdx="0" presStyleCnt="3" custScaleX="120896" custScaleY="125061">
        <dgm:presLayoutVars>
          <dgm:bulletEnabled val="1"/>
        </dgm:presLayoutVars>
      </dgm:prSet>
      <dgm:spPr/>
      <dgm:t>
        <a:bodyPr/>
        <a:lstStyle/>
        <a:p>
          <a:endParaRPr lang="es-CO"/>
        </a:p>
      </dgm:t>
    </dgm:pt>
    <dgm:pt modelId="{CCA55D28-326B-44DB-A6F0-2CEE15FC0ADC}" type="pres">
      <dgm:prSet presAssocID="{3893EDF4-6139-405C-B45A-1E24DC914C64}" presName="dummy" presStyleCnt="0"/>
      <dgm:spPr/>
    </dgm:pt>
    <dgm:pt modelId="{BD13E424-E271-45FD-AE86-BA04BC4C8B1E}" type="pres">
      <dgm:prSet presAssocID="{CE67A6BD-82C3-4CF6-8D3E-8DC0D51139E1}" presName="sibTrans" presStyleLbl="sibTrans2D1" presStyleIdx="0" presStyleCnt="3"/>
      <dgm:spPr/>
      <dgm:t>
        <a:bodyPr/>
        <a:lstStyle/>
        <a:p>
          <a:endParaRPr lang="es-CO"/>
        </a:p>
      </dgm:t>
    </dgm:pt>
    <dgm:pt modelId="{CD703B2F-09E0-4B10-9817-1BAAB3493258}" type="pres">
      <dgm:prSet presAssocID="{2B78F561-3EC1-4353-87ED-05B4E5A134D0}" presName="node" presStyleLbl="node1" presStyleIdx="1" presStyleCnt="3" custScaleX="130342" custScaleY="106966">
        <dgm:presLayoutVars>
          <dgm:bulletEnabled val="1"/>
        </dgm:presLayoutVars>
      </dgm:prSet>
      <dgm:spPr/>
      <dgm:t>
        <a:bodyPr/>
        <a:lstStyle/>
        <a:p>
          <a:endParaRPr lang="es-CO"/>
        </a:p>
      </dgm:t>
    </dgm:pt>
    <dgm:pt modelId="{0D1BB5FC-19DF-452D-BC75-19E9377529AC}" type="pres">
      <dgm:prSet presAssocID="{2B78F561-3EC1-4353-87ED-05B4E5A134D0}" presName="dummy" presStyleCnt="0"/>
      <dgm:spPr/>
    </dgm:pt>
    <dgm:pt modelId="{967682CC-FCF9-4A96-9C67-3C592ABDF010}" type="pres">
      <dgm:prSet presAssocID="{0A4A62A2-ACCD-4DD0-8B59-B323C2EC2194}" presName="sibTrans" presStyleLbl="sibTrans2D1" presStyleIdx="1" presStyleCnt="3"/>
      <dgm:spPr/>
      <dgm:t>
        <a:bodyPr/>
        <a:lstStyle/>
        <a:p>
          <a:endParaRPr lang="es-CO"/>
        </a:p>
      </dgm:t>
    </dgm:pt>
    <dgm:pt modelId="{40A1AED1-10B9-4496-9EE7-5987E3B51B2C}" type="pres">
      <dgm:prSet presAssocID="{579EF5A1-7AAD-4456-94B7-C0AF2B52BCF2}" presName="node" presStyleLbl="node1" presStyleIdx="2" presStyleCnt="3" custScaleX="119858" custScaleY="104357">
        <dgm:presLayoutVars>
          <dgm:bulletEnabled val="1"/>
        </dgm:presLayoutVars>
      </dgm:prSet>
      <dgm:spPr/>
      <dgm:t>
        <a:bodyPr/>
        <a:lstStyle/>
        <a:p>
          <a:endParaRPr lang="es-CO"/>
        </a:p>
      </dgm:t>
    </dgm:pt>
    <dgm:pt modelId="{B75EDC68-7ABE-454D-9A76-048B1B97298F}" type="pres">
      <dgm:prSet presAssocID="{579EF5A1-7AAD-4456-94B7-C0AF2B52BCF2}" presName="dummy" presStyleCnt="0"/>
      <dgm:spPr/>
    </dgm:pt>
    <dgm:pt modelId="{69DB3043-459C-48D7-9A7B-5C2729BEC71B}" type="pres">
      <dgm:prSet presAssocID="{7087F75C-5F88-4E41-9A27-F7BCB21C7035}" presName="sibTrans" presStyleLbl="sibTrans2D1" presStyleIdx="2" presStyleCnt="3"/>
      <dgm:spPr/>
      <dgm:t>
        <a:bodyPr/>
        <a:lstStyle/>
        <a:p>
          <a:endParaRPr lang="es-CO"/>
        </a:p>
      </dgm:t>
    </dgm:pt>
  </dgm:ptLst>
  <dgm:cxnLst>
    <dgm:cxn modelId="{F7815120-E1F0-430D-AA82-EEA3D36B22C5}" type="presOf" srcId="{3893EDF4-6139-405C-B45A-1E24DC914C64}" destId="{8B4782C4-265D-49E4-AD4E-FF4D7F51BEDE}" srcOrd="0" destOrd="0" presId="urn:microsoft.com/office/officeart/2005/8/layout/radial6"/>
    <dgm:cxn modelId="{6C0486D8-4C6F-4FC5-95BA-55BAF7F6039C}" type="presOf" srcId="{7087F75C-5F88-4E41-9A27-F7BCB21C7035}" destId="{69DB3043-459C-48D7-9A7B-5C2729BEC71B}" srcOrd="0" destOrd="0" presId="urn:microsoft.com/office/officeart/2005/8/layout/radial6"/>
    <dgm:cxn modelId="{52474A32-2825-422B-AF68-7FDB168BDB24}" type="presOf" srcId="{A48B4C8F-E34F-41A9-8456-C34221BE941A}" destId="{03127F0D-F6D5-4D7C-AF90-BAF09725FE35}" srcOrd="0" destOrd="0" presId="urn:microsoft.com/office/officeart/2005/8/layout/radial6"/>
    <dgm:cxn modelId="{11F98AC9-3043-4F9D-BF4F-3573DDF5CAB7}" srcId="{D134EA09-DC70-4EDE-81EE-7DC88BC107BB}" destId="{A48B4C8F-E34F-41A9-8456-C34221BE941A}" srcOrd="0" destOrd="0" parTransId="{2F3CBDE7-7674-4D2E-A8F6-89550BC5115F}" sibTransId="{6CC1B39B-CE2A-4A02-97EC-D8300D4D6679}"/>
    <dgm:cxn modelId="{B211674B-58A1-4F7E-BC60-C024B61AEC16}" type="presOf" srcId="{D134EA09-DC70-4EDE-81EE-7DC88BC107BB}" destId="{72FDD371-F36E-4D91-807F-1E13F9B85F4B}" srcOrd="0" destOrd="0" presId="urn:microsoft.com/office/officeart/2005/8/layout/radial6"/>
    <dgm:cxn modelId="{FAD8F286-F42D-4B7F-8B9E-77740B89EB51}" srcId="{A48B4C8F-E34F-41A9-8456-C34221BE941A}" destId="{3893EDF4-6139-405C-B45A-1E24DC914C64}" srcOrd="0" destOrd="0" parTransId="{35B618F9-9A08-4EB2-9833-62150F7F4685}" sibTransId="{CE67A6BD-82C3-4CF6-8D3E-8DC0D51139E1}"/>
    <dgm:cxn modelId="{27A42FCA-F9BB-4E2B-B248-2D35E264E1EC}" type="presOf" srcId="{579EF5A1-7AAD-4456-94B7-C0AF2B52BCF2}" destId="{40A1AED1-10B9-4496-9EE7-5987E3B51B2C}" srcOrd="0" destOrd="0" presId="urn:microsoft.com/office/officeart/2005/8/layout/radial6"/>
    <dgm:cxn modelId="{D94BCB94-B6CA-40A4-98C3-7213DCE19115}" type="presOf" srcId="{CE67A6BD-82C3-4CF6-8D3E-8DC0D51139E1}" destId="{BD13E424-E271-45FD-AE86-BA04BC4C8B1E}" srcOrd="0" destOrd="0" presId="urn:microsoft.com/office/officeart/2005/8/layout/radial6"/>
    <dgm:cxn modelId="{AE3D237F-741D-4F99-BB29-B42511B83E26}" srcId="{A48B4C8F-E34F-41A9-8456-C34221BE941A}" destId="{579EF5A1-7AAD-4456-94B7-C0AF2B52BCF2}" srcOrd="2" destOrd="0" parTransId="{1BB20137-616A-4056-A838-AEAC19956423}" sibTransId="{7087F75C-5F88-4E41-9A27-F7BCB21C7035}"/>
    <dgm:cxn modelId="{99CE64F2-AF9F-496A-9B09-6A83AB4FF0CC}" type="presOf" srcId="{0A4A62A2-ACCD-4DD0-8B59-B323C2EC2194}" destId="{967682CC-FCF9-4A96-9C67-3C592ABDF010}" srcOrd="0" destOrd="0" presId="urn:microsoft.com/office/officeart/2005/8/layout/radial6"/>
    <dgm:cxn modelId="{3FB3CFED-FE3D-47A9-9ED5-D25ACC4D931E}" type="presOf" srcId="{2B78F561-3EC1-4353-87ED-05B4E5A134D0}" destId="{CD703B2F-09E0-4B10-9817-1BAAB3493258}" srcOrd="0" destOrd="0" presId="urn:microsoft.com/office/officeart/2005/8/layout/radial6"/>
    <dgm:cxn modelId="{F825F5D9-3A0A-4319-8CEE-D868331B74FA}" srcId="{A48B4C8F-E34F-41A9-8456-C34221BE941A}" destId="{2B78F561-3EC1-4353-87ED-05B4E5A134D0}" srcOrd="1" destOrd="0" parTransId="{9A3CED39-FA8A-47D4-9CED-286D03EA7893}" sibTransId="{0A4A62A2-ACCD-4DD0-8B59-B323C2EC2194}"/>
    <dgm:cxn modelId="{F00AF125-347C-4006-BDD5-474A336B0368}" type="presParOf" srcId="{72FDD371-F36E-4D91-807F-1E13F9B85F4B}" destId="{03127F0D-F6D5-4D7C-AF90-BAF09725FE35}" srcOrd="0" destOrd="0" presId="urn:microsoft.com/office/officeart/2005/8/layout/radial6"/>
    <dgm:cxn modelId="{112BE64D-600D-4A66-8153-3379E53F6531}" type="presParOf" srcId="{72FDD371-F36E-4D91-807F-1E13F9B85F4B}" destId="{8B4782C4-265D-49E4-AD4E-FF4D7F51BEDE}" srcOrd="1" destOrd="0" presId="urn:microsoft.com/office/officeart/2005/8/layout/radial6"/>
    <dgm:cxn modelId="{95057F5E-6914-4745-9D2D-AD421EA14280}" type="presParOf" srcId="{72FDD371-F36E-4D91-807F-1E13F9B85F4B}" destId="{CCA55D28-326B-44DB-A6F0-2CEE15FC0ADC}" srcOrd="2" destOrd="0" presId="urn:microsoft.com/office/officeart/2005/8/layout/radial6"/>
    <dgm:cxn modelId="{D7A9D3A0-3290-4927-A433-E20CD70EB0C0}" type="presParOf" srcId="{72FDD371-F36E-4D91-807F-1E13F9B85F4B}" destId="{BD13E424-E271-45FD-AE86-BA04BC4C8B1E}" srcOrd="3" destOrd="0" presId="urn:microsoft.com/office/officeart/2005/8/layout/radial6"/>
    <dgm:cxn modelId="{F690F21B-A40B-4839-853E-3EB12C8B44E3}" type="presParOf" srcId="{72FDD371-F36E-4D91-807F-1E13F9B85F4B}" destId="{CD703B2F-09E0-4B10-9817-1BAAB3493258}" srcOrd="4" destOrd="0" presId="urn:microsoft.com/office/officeart/2005/8/layout/radial6"/>
    <dgm:cxn modelId="{AAB8BEF1-E985-4900-8F65-F82E758835DE}" type="presParOf" srcId="{72FDD371-F36E-4D91-807F-1E13F9B85F4B}" destId="{0D1BB5FC-19DF-452D-BC75-19E9377529AC}" srcOrd="5" destOrd="0" presId="urn:microsoft.com/office/officeart/2005/8/layout/radial6"/>
    <dgm:cxn modelId="{0D522B3F-F1CB-444B-B581-8A358D0A82C4}" type="presParOf" srcId="{72FDD371-F36E-4D91-807F-1E13F9B85F4B}" destId="{967682CC-FCF9-4A96-9C67-3C592ABDF010}" srcOrd="6" destOrd="0" presId="urn:microsoft.com/office/officeart/2005/8/layout/radial6"/>
    <dgm:cxn modelId="{C6DC1B59-0A60-4CD9-9F5C-2ECF59628CDF}" type="presParOf" srcId="{72FDD371-F36E-4D91-807F-1E13F9B85F4B}" destId="{40A1AED1-10B9-4496-9EE7-5987E3B51B2C}" srcOrd="7" destOrd="0" presId="urn:microsoft.com/office/officeart/2005/8/layout/radial6"/>
    <dgm:cxn modelId="{FE4D6AC7-2880-4105-9CB5-B33928513972}" type="presParOf" srcId="{72FDD371-F36E-4D91-807F-1E13F9B85F4B}" destId="{B75EDC68-7ABE-454D-9A76-048B1B97298F}" srcOrd="8" destOrd="0" presId="urn:microsoft.com/office/officeart/2005/8/layout/radial6"/>
    <dgm:cxn modelId="{AE639399-A400-4F3C-9F41-8D23915FDF54}" type="presParOf" srcId="{72FDD371-F36E-4D91-807F-1E13F9B85F4B}" destId="{69DB3043-459C-48D7-9A7B-5C2729BEC71B}" srcOrd="9"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0D52AD1-0352-4C5C-B0CD-B1F5D0B3DF03}"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s-CO"/>
        </a:p>
      </dgm:t>
    </dgm:pt>
    <dgm:pt modelId="{3D46ADBB-6AA2-4DB1-B28D-64C8FAA333A2}">
      <dgm:prSet phldrT="[Texto]"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s-CO" sz="2400" smtClean="0">
              <a:latin typeface="Calibri" pitchFamily="34" charset="0"/>
              <a:cs typeface="Calibri" pitchFamily="34" charset="0"/>
            </a:rPr>
            <a:t>Capacidades: investigadores formados</a:t>
          </a:r>
        </a:p>
        <a:p>
          <a:pPr marL="0" marR="0" lvl="0" indent="0" defTabSz="914400" eaLnBrk="1" fontAlgn="auto" latinLnBrk="0" hangingPunct="1">
            <a:lnSpc>
              <a:spcPct val="100000"/>
            </a:lnSpc>
            <a:spcBef>
              <a:spcPts val="0"/>
            </a:spcBef>
            <a:spcAft>
              <a:spcPts val="0"/>
            </a:spcAft>
            <a:buClrTx/>
            <a:buSzTx/>
            <a:buFontTx/>
            <a:buNone/>
            <a:tabLst/>
            <a:defRPr/>
          </a:pPr>
          <a:r>
            <a:rPr lang="es-CO" sz="2400" smtClean="0">
              <a:latin typeface="Calibri" pitchFamily="34" charset="0"/>
              <a:cs typeface="Calibri" pitchFamily="34" charset="0"/>
            </a:rPr>
            <a:t>Programas de Desarrollo Tecnológico</a:t>
          </a:r>
        </a:p>
        <a:p>
          <a:pPr lvl="0" defTabSz="1066800">
            <a:lnSpc>
              <a:spcPct val="90000"/>
            </a:lnSpc>
            <a:spcBef>
              <a:spcPct val="0"/>
            </a:spcBef>
            <a:spcAft>
              <a:spcPct val="35000"/>
            </a:spcAft>
          </a:pPr>
          <a:endParaRPr lang="es-CO" sz="2400" dirty="0" smtClean="0">
            <a:latin typeface="Calibri" pitchFamily="34" charset="0"/>
            <a:cs typeface="Calibri" pitchFamily="34" charset="0"/>
          </a:endParaRPr>
        </a:p>
      </dgm:t>
    </dgm:pt>
    <dgm:pt modelId="{4630607E-0BA7-47B9-9041-DC0274F5EBF5}" type="parTrans" cxnId="{05F39B98-DAAF-4FF1-AECC-872695829CE6}">
      <dgm:prSet/>
      <dgm:spPr/>
      <dgm:t>
        <a:bodyPr/>
        <a:lstStyle/>
        <a:p>
          <a:endParaRPr lang="es-CO" sz="1200"/>
        </a:p>
      </dgm:t>
    </dgm:pt>
    <dgm:pt modelId="{33F34429-2C87-4ECC-B6BD-6FF0EB3BFA9A}" type="sibTrans" cxnId="{05F39B98-DAAF-4FF1-AECC-872695829CE6}">
      <dgm:prSet/>
      <dgm:spPr/>
      <dgm:t>
        <a:bodyPr/>
        <a:lstStyle/>
        <a:p>
          <a:endParaRPr lang="es-CO" sz="1200"/>
        </a:p>
      </dgm:t>
    </dgm:pt>
    <dgm:pt modelId="{52935907-4AE3-44D2-BDA4-15B0E1A18339}">
      <dgm:prSet phldrT="[Texto]" custT="1"/>
      <dgm:spPr/>
      <dgm:t>
        <a:bodyPr/>
        <a:lstStyle/>
        <a:p>
          <a:endParaRPr lang="es-CO" sz="1400" dirty="0" smtClean="0"/>
        </a:p>
        <a:p>
          <a:r>
            <a:rPr lang="es-CO" sz="2000" dirty="0" smtClean="0">
              <a:latin typeface="Calibri" pitchFamily="34" charset="0"/>
              <a:cs typeface="Calibri" pitchFamily="34" charset="0"/>
            </a:rPr>
            <a:t>Normatividad y organización</a:t>
          </a:r>
        </a:p>
        <a:p>
          <a:r>
            <a:rPr lang="es-CO" sz="2000" dirty="0" smtClean="0">
              <a:latin typeface="Calibri" pitchFamily="34" charset="0"/>
              <a:cs typeface="Calibri" pitchFamily="34" charset="0"/>
            </a:rPr>
            <a:t>Fomentar Centros de Investigación e Institutos </a:t>
          </a:r>
        </a:p>
        <a:p>
          <a:endParaRPr lang="es-CO" sz="1200" dirty="0" smtClean="0"/>
        </a:p>
        <a:p>
          <a:endParaRPr lang="es-CO" sz="1200" dirty="0"/>
        </a:p>
      </dgm:t>
    </dgm:pt>
    <dgm:pt modelId="{85689E5D-9018-4101-860C-2965E3163515}" type="parTrans" cxnId="{E4B00D0D-E5CE-46ED-A84B-B4474E25AA12}">
      <dgm:prSet/>
      <dgm:spPr/>
      <dgm:t>
        <a:bodyPr/>
        <a:lstStyle/>
        <a:p>
          <a:endParaRPr lang="es-CO" sz="1200"/>
        </a:p>
      </dgm:t>
    </dgm:pt>
    <dgm:pt modelId="{C923F765-01D5-479F-9129-71A916879D78}" type="sibTrans" cxnId="{E4B00D0D-E5CE-46ED-A84B-B4474E25AA12}">
      <dgm:prSet/>
      <dgm:spPr/>
      <dgm:t>
        <a:bodyPr/>
        <a:lstStyle/>
        <a:p>
          <a:endParaRPr lang="es-CO" sz="1200"/>
        </a:p>
      </dgm:t>
    </dgm:pt>
    <dgm:pt modelId="{9EDF3714-C250-4AA4-B4EB-9617E5E42038}">
      <dgm:prSet phldrT="[Texto]" custT="1"/>
      <dgm:spPr/>
      <dgm:t>
        <a:bodyPr/>
        <a:lstStyle/>
        <a:p>
          <a:r>
            <a:rPr lang="es-CO" sz="2400" smtClean="0">
              <a:latin typeface="Agency FB" panose="020B0503020202020204" pitchFamily="34" charset="0"/>
            </a:rPr>
            <a:t>Cultura de la investigación: En Colombia no hay cultura colaborativa</a:t>
          </a:r>
        </a:p>
        <a:p>
          <a:r>
            <a:rPr lang="es-CO" sz="2400" smtClean="0">
              <a:latin typeface="Agency FB" panose="020B0503020202020204" pitchFamily="34" charset="0"/>
            </a:rPr>
            <a:t>Interacción entre la investigación y el sector productivo</a:t>
          </a:r>
          <a:endParaRPr lang="es-CO" sz="2400" dirty="0">
            <a:latin typeface="Agency FB" panose="020B0503020202020204" pitchFamily="34" charset="0"/>
          </a:endParaRPr>
        </a:p>
      </dgm:t>
    </dgm:pt>
    <dgm:pt modelId="{268996A2-7ACF-4A30-92BB-5F5E5ACDFE62}" type="parTrans" cxnId="{77205474-22AC-412B-8CF9-CD515768C7DE}">
      <dgm:prSet/>
      <dgm:spPr/>
      <dgm:t>
        <a:bodyPr/>
        <a:lstStyle/>
        <a:p>
          <a:endParaRPr lang="es-CO" sz="1200"/>
        </a:p>
      </dgm:t>
    </dgm:pt>
    <dgm:pt modelId="{6314FB71-237E-417C-BE6D-3210D0048F91}" type="sibTrans" cxnId="{77205474-22AC-412B-8CF9-CD515768C7DE}">
      <dgm:prSet/>
      <dgm:spPr/>
      <dgm:t>
        <a:bodyPr/>
        <a:lstStyle/>
        <a:p>
          <a:endParaRPr lang="es-CO" sz="1200"/>
        </a:p>
      </dgm:t>
    </dgm:pt>
    <dgm:pt modelId="{8230E9A7-66AF-4E27-AE42-DAF38FF6F565}">
      <dgm:prSet custT="1"/>
      <dgm:spPr/>
      <dgm:t>
        <a:bodyPr/>
        <a:lstStyle/>
        <a:p>
          <a:endParaRPr lang="es-CO" sz="2000" b="1" dirty="0" smtClean="0">
            <a:latin typeface="Calibri" pitchFamily="34" charset="0"/>
            <a:cs typeface="Calibri" pitchFamily="34" charset="0"/>
          </a:endParaRPr>
        </a:p>
        <a:p>
          <a:r>
            <a:rPr lang="es-CO" sz="2000" b="1" dirty="0" smtClean="0">
              <a:latin typeface="Calibri" pitchFamily="34" charset="0"/>
              <a:cs typeface="Calibri" pitchFamily="34" charset="0"/>
            </a:rPr>
            <a:t>Financiación disponible</a:t>
          </a:r>
        </a:p>
        <a:p>
          <a:r>
            <a:rPr lang="es-CO" sz="2000" b="1" dirty="0" smtClean="0">
              <a:latin typeface="Calibri" pitchFamily="34" charset="0"/>
              <a:cs typeface="Calibri" pitchFamily="34" charset="0"/>
            </a:rPr>
            <a:t>Capacidad para captación de recursos externos: nacional, sectores sociales y productivos</a:t>
          </a:r>
        </a:p>
        <a:p>
          <a:endParaRPr lang="es-CO" sz="1800" b="1" dirty="0">
            <a:latin typeface="Calibri" pitchFamily="34" charset="0"/>
            <a:cs typeface="Calibri" pitchFamily="34" charset="0"/>
          </a:endParaRPr>
        </a:p>
      </dgm:t>
    </dgm:pt>
    <dgm:pt modelId="{3D5B1DF5-AA00-497A-B00E-9BE13170DAFE}" type="parTrans" cxnId="{09557C63-A477-49A0-A758-EC8AC496C8BA}">
      <dgm:prSet/>
      <dgm:spPr/>
      <dgm:t>
        <a:bodyPr/>
        <a:lstStyle/>
        <a:p>
          <a:endParaRPr lang="es-CO"/>
        </a:p>
      </dgm:t>
    </dgm:pt>
    <dgm:pt modelId="{546C4D9A-413F-4DA9-AA6B-E312D7272C31}" type="sibTrans" cxnId="{09557C63-A477-49A0-A758-EC8AC496C8BA}">
      <dgm:prSet/>
      <dgm:spPr/>
      <dgm:t>
        <a:bodyPr/>
        <a:lstStyle/>
        <a:p>
          <a:endParaRPr lang="es-CO"/>
        </a:p>
      </dgm:t>
    </dgm:pt>
    <dgm:pt modelId="{3ED87AD5-BDCE-4A24-A66A-E60A8C02D937}" type="pres">
      <dgm:prSet presAssocID="{60D52AD1-0352-4C5C-B0CD-B1F5D0B3DF03}" presName="linear" presStyleCnt="0">
        <dgm:presLayoutVars>
          <dgm:animLvl val="lvl"/>
          <dgm:resizeHandles val="exact"/>
        </dgm:presLayoutVars>
      </dgm:prSet>
      <dgm:spPr/>
      <dgm:t>
        <a:bodyPr/>
        <a:lstStyle/>
        <a:p>
          <a:endParaRPr lang="es-CO"/>
        </a:p>
      </dgm:t>
    </dgm:pt>
    <dgm:pt modelId="{684FB27A-DE3E-4882-A2CE-00620B90F93D}" type="pres">
      <dgm:prSet presAssocID="{3D46ADBB-6AA2-4DB1-B28D-64C8FAA333A2}" presName="parentText" presStyleLbl="node1" presStyleIdx="0" presStyleCnt="4">
        <dgm:presLayoutVars>
          <dgm:chMax val="0"/>
          <dgm:bulletEnabled val="1"/>
        </dgm:presLayoutVars>
      </dgm:prSet>
      <dgm:spPr/>
      <dgm:t>
        <a:bodyPr/>
        <a:lstStyle/>
        <a:p>
          <a:endParaRPr lang="es-CO"/>
        </a:p>
      </dgm:t>
    </dgm:pt>
    <dgm:pt modelId="{2774D7AE-2356-4185-A04D-04827041D9D2}" type="pres">
      <dgm:prSet presAssocID="{33F34429-2C87-4ECC-B6BD-6FF0EB3BFA9A}" presName="spacer" presStyleCnt="0"/>
      <dgm:spPr/>
      <dgm:t>
        <a:bodyPr/>
        <a:lstStyle/>
        <a:p>
          <a:endParaRPr lang="es-CO"/>
        </a:p>
      </dgm:t>
    </dgm:pt>
    <dgm:pt modelId="{B2FFCB63-12E8-4720-A907-8B10FC0DD9E1}" type="pres">
      <dgm:prSet presAssocID="{8230E9A7-66AF-4E27-AE42-DAF38FF6F565}" presName="parentText" presStyleLbl="node1" presStyleIdx="1" presStyleCnt="4" custLinFactY="-2417" custLinFactNeighborX="-1131" custLinFactNeighborY="-100000">
        <dgm:presLayoutVars>
          <dgm:chMax val="0"/>
          <dgm:bulletEnabled val="1"/>
        </dgm:presLayoutVars>
      </dgm:prSet>
      <dgm:spPr/>
      <dgm:t>
        <a:bodyPr/>
        <a:lstStyle/>
        <a:p>
          <a:endParaRPr lang="es-CO"/>
        </a:p>
      </dgm:t>
    </dgm:pt>
    <dgm:pt modelId="{AF4D8165-B7E9-4688-800D-D1AF353AD8AD}" type="pres">
      <dgm:prSet presAssocID="{546C4D9A-413F-4DA9-AA6B-E312D7272C31}" presName="spacer" presStyleCnt="0"/>
      <dgm:spPr/>
      <dgm:t>
        <a:bodyPr/>
        <a:lstStyle/>
        <a:p>
          <a:endParaRPr lang="es-CO"/>
        </a:p>
      </dgm:t>
    </dgm:pt>
    <dgm:pt modelId="{29129A88-2694-4642-B6BF-B26CFA8117C9}" type="pres">
      <dgm:prSet presAssocID="{52935907-4AE3-44D2-BDA4-15B0E1A18339}" presName="parentText" presStyleLbl="node1" presStyleIdx="2" presStyleCnt="4">
        <dgm:presLayoutVars>
          <dgm:chMax val="0"/>
          <dgm:bulletEnabled val="1"/>
        </dgm:presLayoutVars>
      </dgm:prSet>
      <dgm:spPr/>
      <dgm:t>
        <a:bodyPr/>
        <a:lstStyle/>
        <a:p>
          <a:endParaRPr lang="es-CO"/>
        </a:p>
      </dgm:t>
    </dgm:pt>
    <dgm:pt modelId="{87A78CB5-CDE4-49B9-AE70-6709C561A985}" type="pres">
      <dgm:prSet presAssocID="{C923F765-01D5-479F-9129-71A916879D78}" presName="spacer" presStyleCnt="0"/>
      <dgm:spPr/>
      <dgm:t>
        <a:bodyPr/>
        <a:lstStyle/>
        <a:p>
          <a:endParaRPr lang="es-CO"/>
        </a:p>
      </dgm:t>
    </dgm:pt>
    <dgm:pt modelId="{B3701EBA-5363-445A-95B2-5727B5F2FCFB}" type="pres">
      <dgm:prSet presAssocID="{9EDF3714-C250-4AA4-B4EB-9617E5E42038}" presName="parentText" presStyleLbl="node1" presStyleIdx="3" presStyleCnt="4">
        <dgm:presLayoutVars>
          <dgm:chMax val="0"/>
          <dgm:bulletEnabled val="1"/>
        </dgm:presLayoutVars>
      </dgm:prSet>
      <dgm:spPr/>
      <dgm:t>
        <a:bodyPr/>
        <a:lstStyle/>
        <a:p>
          <a:endParaRPr lang="es-CO"/>
        </a:p>
      </dgm:t>
    </dgm:pt>
  </dgm:ptLst>
  <dgm:cxnLst>
    <dgm:cxn modelId="{B22FAAAF-7A59-490F-AD2B-C2B72C0993DF}" type="presOf" srcId="{8230E9A7-66AF-4E27-AE42-DAF38FF6F565}" destId="{B2FFCB63-12E8-4720-A907-8B10FC0DD9E1}" srcOrd="0" destOrd="0" presId="urn:microsoft.com/office/officeart/2005/8/layout/vList2"/>
    <dgm:cxn modelId="{F3EF0769-07D4-4C02-BC81-95B8F8949ADB}" type="presOf" srcId="{52935907-4AE3-44D2-BDA4-15B0E1A18339}" destId="{29129A88-2694-4642-B6BF-B26CFA8117C9}" srcOrd="0" destOrd="0" presId="urn:microsoft.com/office/officeart/2005/8/layout/vList2"/>
    <dgm:cxn modelId="{E4B00D0D-E5CE-46ED-A84B-B4474E25AA12}" srcId="{60D52AD1-0352-4C5C-B0CD-B1F5D0B3DF03}" destId="{52935907-4AE3-44D2-BDA4-15B0E1A18339}" srcOrd="2" destOrd="0" parTransId="{85689E5D-9018-4101-860C-2965E3163515}" sibTransId="{C923F765-01D5-479F-9129-71A916879D78}"/>
    <dgm:cxn modelId="{77205474-22AC-412B-8CF9-CD515768C7DE}" srcId="{60D52AD1-0352-4C5C-B0CD-B1F5D0B3DF03}" destId="{9EDF3714-C250-4AA4-B4EB-9617E5E42038}" srcOrd="3" destOrd="0" parTransId="{268996A2-7ACF-4A30-92BB-5F5E5ACDFE62}" sibTransId="{6314FB71-237E-417C-BE6D-3210D0048F91}"/>
    <dgm:cxn modelId="{7B6095BA-85AF-4BA3-A5F7-CAC7D82C62A0}" type="presOf" srcId="{3D46ADBB-6AA2-4DB1-B28D-64C8FAA333A2}" destId="{684FB27A-DE3E-4882-A2CE-00620B90F93D}" srcOrd="0" destOrd="0" presId="urn:microsoft.com/office/officeart/2005/8/layout/vList2"/>
    <dgm:cxn modelId="{05F39B98-DAAF-4FF1-AECC-872695829CE6}" srcId="{60D52AD1-0352-4C5C-B0CD-B1F5D0B3DF03}" destId="{3D46ADBB-6AA2-4DB1-B28D-64C8FAA333A2}" srcOrd="0" destOrd="0" parTransId="{4630607E-0BA7-47B9-9041-DC0274F5EBF5}" sibTransId="{33F34429-2C87-4ECC-B6BD-6FF0EB3BFA9A}"/>
    <dgm:cxn modelId="{09557C63-A477-49A0-A758-EC8AC496C8BA}" srcId="{60D52AD1-0352-4C5C-B0CD-B1F5D0B3DF03}" destId="{8230E9A7-66AF-4E27-AE42-DAF38FF6F565}" srcOrd="1" destOrd="0" parTransId="{3D5B1DF5-AA00-497A-B00E-9BE13170DAFE}" sibTransId="{546C4D9A-413F-4DA9-AA6B-E312D7272C31}"/>
    <dgm:cxn modelId="{E5D8ADF1-0162-4332-9242-C597E3CF13BB}" type="presOf" srcId="{60D52AD1-0352-4C5C-B0CD-B1F5D0B3DF03}" destId="{3ED87AD5-BDCE-4A24-A66A-E60A8C02D937}" srcOrd="0" destOrd="0" presId="urn:microsoft.com/office/officeart/2005/8/layout/vList2"/>
    <dgm:cxn modelId="{5117BE52-0FE4-4F1C-9DC8-D8BA7876CDEE}" type="presOf" srcId="{9EDF3714-C250-4AA4-B4EB-9617E5E42038}" destId="{B3701EBA-5363-445A-95B2-5727B5F2FCFB}" srcOrd="0" destOrd="0" presId="urn:microsoft.com/office/officeart/2005/8/layout/vList2"/>
    <dgm:cxn modelId="{3ADB4949-2D88-48C6-BC6D-B5F5A35745F4}" type="presParOf" srcId="{3ED87AD5-BDCE-4A24-A66A-E60A8C02D937}" destId="{684FB27A-DE3E-4882-A2CE-00620B90F93D}" srcOrd="0" destOrd="0" presId="urn:microsoft.com/office/officeart/2005/8/layout/vList2"/>
    <dgm:cxn modelId="{772FD1B9-6C9B-40D2-B584-B01F7894D681}" type="presParOf" srcId="{3ED87AD5-BDCE-4A24-A66A-E60A8C02D937}" destId="{2774D7AE-2356-4185-A04D-04827041D9D2}" srcOrd="1" destOrd="0" presId="urn:microsoft.com/office/officeart/2005/8/layout/vList2"/>
    <dgm:cxn modelId="{4F446923-F594-4919-B97E-7FA277A035E2}" type="presParOf" srcId="{3ED87AD5-BDCE-4A24-A66A-E60A8C02D937}" destId="{B2FFCB63-12E8-4720-A907-8B10FC0DD9E1}" srcOrd="2" destOrd="0" presId="urn:microsoft.com/office/officeart/2005/8/layout/vList2"/>
    <dgm:cxn modelId="{26DD8251-BA0B-42A8-B0C3-5CAA2406EB9A}" type="presParOf" srcId="{3ED87AD5-BDCE-4A24-A66A-E60A8C02D937}" destId="{AF4D8165-B7E9-4688-800D-D1AF353AD8AD}" srcOrd="3" destOrd="0" presId="urn:microsoft.com/office/officeart/2005/8/layout/vList2"/>
    <dgm:cxn modelId="{8C2EFDE3-0F5F-4B57-8D05-4F93B6A777F3}" type="presParOf" srcId="{3ED87AD5-BDCE-4A24-A66A-E60A8C02D937}" destId="{29129A88-2694-4642-B6BF-B26CFA8117C9}" srcOrd="4" destOrd="0" presId="urn:microsoft.com/office/officeart/2005/8/layout/vList2"/>
    <dgm:cxn modelId="{C687F707-DCF0-43AA-98E8-EBC762B2AD71}" type="presParOf" srcId="{3ED87AD5-BDCE-4A24-A66A-E60A8C02D937}" destId="{87A78CB5-CDE4-49B9-AE70-6709C561A985}" srcOrd="5" destOrd="0" presId="urn:microsoft.com/office/officeart/2005/8/layout/vList2"/>
    <dgm:cxn modelId="{9158AA14-AA1D-48C8-A06E-A5D0F54448DF}" type="presParOf" srcId="{3ED87AD5-BDCE-4A24-A66A-E60A8C02D937}" destId="{B3701EBA-5363-445A-95B2-5727B5F2FCFB}"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5811EE5-9C4D-436F-8CAC-B8D3EC3A1EA6}"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s-CO"/>
        </a:p>
      </dgm:t>
    </dgm:pt>
    <dgm:pt modelId="{B2758C2A-02FE-42E3-B4FA-D7AE7C6BEC99}">
      <dgm:prSet phldrT="[Texto]" custT="1"/>
      <dgm:spPr>
        <a:solidFill>
          <a:schemeClr val="accent2"/>
        </a:solidFill>
      </dgm:spPr>
      <dgm:t>
        <a:bodyPr/>
        <a:lstStyle/>
        <a:p>
          <a:r>
            <a:rPr lang="es-CO" sz="3200" dirty="0" smtClean="0"/>
            <a:t>Entorno Institucional</a:t>
          </a:r>
          <a:endParaRPr lang="es-CO" sz="3200" dirty="0"/>
        </a:p>
      </dgm:t>
    </dgm:pt>
    <dgm:pt modelId="{C10F449E-6F49-43F3-B295-CE5F35632FF8}" type="parTrans" cxnId="{1A39650B-87D8-4600-9BB1-E4CA05EEF562}">
      <dgm:prSet/>
      <dgm:spPr/>
      <dgm:t>
        <a:bodyPr/>
        <a:lstStyle/>
        <a:p>
          <a:endParaRPr lang="es-CO"/>
        </a:p>
      </dgm:t>
    </dgm:pt>
    <dgm:pt modelId="{6843643C-2C93-45BC-8929-23337ED6FBC6}" type="sibTrans" cxnId="{1A39650B-87D8-4600-9BB1-E4CA05EEF562}">
      <dgm:prSet/>
      <dgm:spPr/>
      <dgm:t>
        <a:bodyPr/>
        <a:lstStyle/>
        <a:p>
          <a:endParaRPr lang="es-CO"/>
        </a:p>
      </dgm:t>
    </dgm:pt>
    <dgm:pt modelId="{DB22B251-066E-42AD-87D9-AE0EA3F2198D}">
      <dgm:prSet phldrT="[Texto]" custT="1"/>
      <dgm:spPr/>
      <dgm:t>
        <a:bodyPr/>
        <a:lstStyle/>
        <a:p>
          <a:pPr algn="ctr"/>
          <a:r>
            <a:rPr lang="es-CO" sz="2800" dirty="0" smtClean="0"/>
            <a:t>Desarrollar capacidades para responder a la dinámica nacional e internacional con identidad institucional</a:t>
          </a:r>
          <a:endParaRPr lang="es-CO" sz="2800" dirty="0"/>
        </a:p>
      </dgm:t>
    </dgm:pt>
    <dgm:pt modelId="{7940BBA1-495A-4E98-B675-22742488F349}" type="parTrans" cxnId="{C8D4BA73-DCF5-44F4-9B21-2F2692E2707D}">
      <dgm:prSet/>
      <dgm:spPr/>
      <dgm:t>
        <a:bodyPr/>
        <a:lstStyle/>
        <a:p>
          <a:endParaRPr lang="es-CO"/>
        </a:p>
      </dgm:t>
    </dgm:pt>
    <dgm:pt modelId="{E76ACDD7-3654-4237-BBC3-CC37BEC69B70}" type="sibTrans" cxnId="{C8D4BA73-DCF5-44F4-9B21-2F2692E2707D}">
      <dgm:prSet/>
      <dgm:spPr/>
      <dgm:t>
        <a:bodyPr/>
        <a:lstStyle/>
        <a:p>
          <a:endParaRPr lang="es-CO"/>
        </a:p>
      </dgm:t>
    </dgm:pt>
    <dgm:pt modelId="{797F4E1B-94B9-4EE3-805F-90FEBBC91D06}">
      <dgm:prSet phldrT="[Texto]"/>
      <dgm:spPr>
        <a:solidFill>
          <a:schemeClr val="accent3">
            <a:lumMod val="75000"/>
          </a:schemeClr>
        </a:solidFill>
      </dgm:spPr>
      <dgm:t>
        <a:bodyPr/>
        <a:lstStyle/>
        <a:p>
          <a:r>
            <a:rPr lang="es-CO" dirty="0" smtClean="0"/>
            <a:t>Entorno Nacional</a:t>
          </a:r>
          <a:endParaRPr lang="es-CO" dirty="0"/>
        </a:p>
      </dgm:t>
    </dgm:pt>
    <dgm:pt modelId="{E102BF76-9DE2-47ED-930F-E0B0DC151AB0}" type="parTrans" cxnId="{DD024138-D183-48E4-A891-9CF3F98E917B}">
      <dgm:prSet/>
      <dgm:spPr/>
      <dgm:t>
        <a:bodyPr/>
        <a:lstStyle/>
        <a:p>
          <a:endParaRPr lang="es-CO"/>
        </a:p>
      </dgm:t>
    </dgm:pt>
    <dgm:pt modelId="{E3326F16-6C0E-487A-B566-CA4A9F8DD5AC}" type="sibTrans" cxnId="{DD024138-D183-48E4-A891-9CF3F98E917B}">
      <dgm:prSet/>
      <dgm:spPr/>
      <dgm:t>
        <a:bodyPr/>
        <a:lstStyle/>
        <a:p>
          <a:endParaRPr lang="es-CO"/>
        </a:p>
      </dgm:t>
    </dgm:pt>
    <dgm:pt modelId="{3F0789D7-5AE6-48E3-9189-34B4F0CD4239}">
      <dgm:prSet phldrT="[Texto]" custT="1"/>
      <dgm:spPr/>
      <dgm:t>
        <a:bodyPr/>
        <a:lstStyle/>
        <a:p>
          <a:pPr algn="ctr"/>
          <a:r>
            <a:rPr lang="es-CO" sz="2800" dirty="0" smtClean="0"/>
            <a:t>Indicadores </a:t>
          </a:r>
          <a:r>
            <a:rPr lang="es-CO" sz="2800" dirty="0" err="1" smtClean="0"/>
            <a:t>Scienticol</a:t>
          </a:r>
          <a:r>
            <a:rPr lang="es-CO" sz="2800" dirty="0" smtClean="0"/>
            <a:t>- Colciencias</a:t>
          </a:r>
          <a:endParaRPr lang="es-CO" sz="2800" dirty="0"/>
        </a:p>
      </dgm:t>
    </dgm:pt>
    <dgm:pt modelId="{21696AFD-9FD5-4630-9930-DBFCE7C39340}" type="parTrans" cxnId="{4501B4F4-9DA8-4189-95D4-67F06B0B7AA5}">
      <dgm:prSet/>
      <dgm:spPr/>
      <dgm:t>
        <a:bodyPr/>
        <a:lstStyle/>
        <a:p>
          <a:endParaRPr lang="es-CO"/>
        </a:p>
      </dgm:t>
    </dgm:pt>
    <dgm:pt modelId="{1EB522E5-0F51-4332-BE92-86B9273831AF}" type="sibTrans" cxnId="{4501B4F4-9DA8-4189-95D4-67F06B0B7AA5}">
      <dgm:prSet/>
      <dgm:spPr/>
      <dgm:t>
        <a:bodyPr/>
        <a:lstStyle/>
        <a:p>
          <a:endParaRPr lang="es-CO"/>
        </a:p>
      </dgm:t>
    </dgm:pt>
    <dgm:pt modelId="{4F788472-C04E-4AE2-81E3-9B8107474D24}">
      <dgm:prSet phldrT="[Texto]"/>
      <dgm:spPr>
        <a:solidFill>
          <a:schemeClr val="accent4">
            <a:lumMod val="75000"/>
          </a:schemeClr>
        </a:solidFill>
      </dgm:spPr>
      <dgm:t>
        <a:bodyPr/>
        <a:lstStyle/>
        <a:p>
          <a:r>
            <a:rPr lang="es-CO" dirty="0" smtClean="0"/>
            <a:t>Entorno internacional</a:t>
          </a:r>
          <a:endParaRPr lang="es-CO" dirty="0"/>
        </a:p>
      </dgm:t>
    </dgm:pt>
    <dgm:pt modelId="{C1D0D7E3-B433-4251-87B5-BF5002242DF4}" type="parTrans" cxnId="{32D54315-8885-41FF-A727-5419A0D42323}">
      <dgm:prSet/>
      <dgm:spPr/>
      <dgm:t>
        <a:bodyPr/>
        <a:lstStyle/>
        <a:p>
          <a:endParaRPr lang="es-CO"/>
        </a:p>
      </dgm:t>
    </dgm:pt>
    <dgm:pt modelId="{B92D98D9-C0C3-49DB-9784-A3CE4E5FC970}" type="sibTrans" cxnId="{32D54315-8885-41FF-A727-5419A0D42323}">
      <dgm:prSet/>
      <dgm:spPr/>
      <dgm:t>
        <a:bodyPr/>
        <a:lstStyle/>
        <a:p>
          <a:endParaRPr lang="es-CO"/>
        </a:p>
      </dgm:t>
    </dgm:pt>
    <dgm:pt modelId="{97B37CA0-5B8E-4A49-A9CB-AADF99A071CB}">
      <dgm:prSet phldrT="[Texto]" custT="1"/>
      <dgm:spPr/>
      <dgm:t>
        <a:bodyPr/>
        <a:lstStyle/>
        <a:p>
          <a:r>
            <a:rPr lang="es-CO" sz="2800" dirty="0" smtClean="0"/>
            <a:t>Indicadores mundiales </a:t>
          </a:r>
          <a:r>
            <a:rPr lang="es-CO" sz="2800" dirty="0" err="1" smtClean="0"/>
            <a:t>CyT</a:t>
          </a:r>
          <a:r>
            <a:rPr lang="es-CO" sz="2800" dirty="0" smtClean="0"/>
            <a:t>: índice H, Scopus.</a:t>
          </a:r>
          <a:endParaRPr lang="es-CO" sz="2800" dirty="0"/>
        </a:p>
      </dgm:t>
    </dgm:pt>
    <dgm:pt modelId="{B12FF263-424F-470C-A973-89F28540DB1E}" type="parTrans" cxnId="{EB74F9CE-DCAE-40A8-8B9A-912BCF157CEE}">
      <dgm:prSet/>
      <dgm:spPr/>
      <dgm:t>
        <a:bodyPr/>
        <a:lstStyle/>
        <a:p>
          <a:endParaRPr lang="es-CO"/>
        </a:p>
      </dgm:t>
    </dgm:pt>
    <dgm:pt modelId="{190DF9F2-A2F2-48F6-8163-8F5077BA0372}" type="sibTrans" cxnId="{EB74F9CE-DCAE-40A8-8B9A-912BCF157CEE}">
      <dgm:prSet/>
      <dgm:spPr/>
      <dgm:t>
        <a:bodyPr/>
        <a:lstStyle/>
        <a:p>
          <a:endParaRPr lang="es-CO"/>
        </a:p>
      </dgm:t>
    </dgm:pt>
    <dgm:pt modelId="{5256D084-E5DF-4821-9527-818BF9F6C87E}">
      <dgm:prSet phldrT="[Texto]" custT="1"/>
      <dgm:spPr/>
      <dgm:t>
        <a:bodyPr/>
        <a:lstStyle/>
        <a:p>
          <a:r>
            <a:rPr lang="es-CO" sz="2800" dirty="0" smtClean="0"/>
            <a:t>Impacto social: métrica Google Académico</a:t>
          </a:r>
          <a:endParaRPr lang="es-CO" sz="2800" dirty="0"/>
        </a:p>
      </dgm:t>
    </dgm:pt>
    <dgm:pt modelId="{B8E51C37-9A93-45E6-B79D-BDF429F44803}" type="parTrans" cxnId="{7054B2CB-0FF4-46B0-94CE-F7A66FEF6FD3}">
      <dgm:prSet/>
      <dgm:spPr/>
      <dgm:t>
        <a:bodyPr/>
        <a:lstStyle/>
        <a:p>
          <a:endParaRPr lang="es-CO"/>
        </a:p>
      </dgm:t>
    </dgm:pt>
    <dgm:pt modelId="{A7DF0F14-CED8-4E5A-BBBF-3F9D87C6EDE4}" type="sibTrans" cxnId="{7054B2CB-0FF4-46B0-94CE-F7A66FEF6FD3}">
      <dgm:prSet/>
      <dgm:spPr/>
      <dgm:t>
        <a:bodyPr/>
        <a:lstStyle/>
        <a:p>
          <a:endParaRPr lang="es-CO"/>
        </a:p>
      </dgm:t>
    </dgm:pt>
    <dgm:pt modelId="{1B0C97BE-F920-4F4F-A68D-FB2D07E15B81}" type="pres">
      <dgm:prSet presAssocID="{25811EE5-9C4D-436F-8CAC-B8D3EC3A1EA6}" presName="Name0" presStyleCnt="0">
        <dgm:presLayoutVars>
          <dgm:dir/>
          <dgm:animLvl val="lvl"/>
          <dgm:resizeHandles val="exact"/>
        </dgm:presLayoutVars>
      </dgm:prSet>
      <dgm:spPr/>
      <dgm:t>
        <a:bodyPr/>
        <a:lstStyle/>
        <a:p>
          <a:endParaRPr lang="es-CO"/>
        </a:p>
      </dgm:t>
    </dgm:pt>
    <dgm:pt modelId="{218FA46A-D2F3-4C5E-9F35-4DF49C16EE52}" type="pres">
      <dgm:prSet presAssocID="{B2758C2A-02FE-42E3-B4FA-D7AE7C6BEC99}" presName="composite" presStyleCnt="0"/>
      <dgm:spPr/>
    </dgm:pt>
    <dgm:pt modelId="{F88509D1-31E1-413C-B9B9-64AC4A1AAAB0}" type="pres">
      <dgm:prSet presAssocID="{B2758C2A-02FE-42E3-B4FA-D7AE7C6BEC99}" presName="parTx" presStyleLbl="alignNode1" presStyleIdx="0" presStyleCnt="3">
        <dgm:presLayoutVars>
          <dgm:chMax val="0"/>
          <dgm:chPref val="0"/>
          <dgm:bulletEnabled val="1"/>
        </dgm:presLayoutVars>
      </dgm:prSet>
      <dgm:spPr/>
      <dgm:t>
        <a:bodyPr/>
        <a:lstStyle/>
        <a:p>
          <a:endParaRPr lang="es-CO"/>
        </a:p>
      </dgm:t>
    </dgm:pt>
    <dgm:pt modelId="{36491EBB-90F2-4AA6-826B-518BFAFAA0D9}" type="pres">
      <dgm:prSet presAssocID="{B2758C2A-02FE-42E3-B4FA-D7AE7C6BEC99}" presName="desTx" presStyleLbl="alignAccFollowNode1" presStyleIdx="0" presStyleCnt="3">
        <dgm:presLayoutVars>
          <dgm:bulletEnabled val="1"/>
        </dgm:presLayoutVars>
      </dgm:prSet>
      <dgm:spPr/>
      <dgm:t>
        <a:bodyPr/>
        <a:lstStyle/>
        <a:p>
          <a:endParaRPr lang="es-CO"/>
        </a:p>
      </dgm:t>
    </dgm:pt>
    <dgm:pt modelId="{B5CA3157-0681-4057-90C2-8E121FF782FA}" type="pres">
      <dgm:prSet presAssocID="{6843643C-2C93-45BC-8929-23337ED6FBC6}" presName="space" presStyleCnt="0"/>
      <dgm:spPr/>
    </dgm:pt>
    <dgm:pt modelId="{52DC2DF7-259B-4D96-AAE9-FD0B94D78C6D}" type="pres">
      <dgm:prSet presAssocID="{797F4E1B-94B9-4EE3-805F-90FEBBC91D06}" presName="composite" presStyleCnt="0"/>
      <dgm:spPr/>
    </dgm:pt>
    <dgm:pt modelId="{48BD689D-01F2-436B-B43D-F678C9E73EDC}" type="pres">
      <dgm:prSet presAssocID="{797F4E1B-94B9-4EE3-805F-90FEBBC91D06}" presName="parTx" presStyleLbl="alignNode1" presStyleIdx="1" presStyleCnt="3">
        <dgm:presLayoutVars>
          <dgm:chMax val="0"/>
          <dgm:chPref val="0"/>
          <dgm:bulletEnabled val="1"/>
        </dgm:presLayoutVars>
      </dgm:prSet>
      <dgm:spPr/>
      <dgm:t>
        <a:bodyPr/>
        <a:lstStyle/>
        <a:p>
          <a:endParaRPr lang="es-CO"/>
        </a:p>
      </dgm:t>
    </dgm:pt>
    <dgm:pt modelId="{D96C2AEA-C709-472B-88CA-9DBBDD68E77C}" type="pres">
      <dgm:prSet presAssocID="{797F4E1B-94B9-4EE3-805F-90FEBBC91D06}" presName="desTx" presStyleLbl="alignAccFollowNode1" presStyleIdx="1" presStyleCnt="3">
        <dgm:presLayoutVars>
          <dgm:bulletEnabled val="1"/>
        </dgm:presLayoutVars>
      </dgm:prSet>
      <dgm:spPr/>
      <dgm:t>
        <a:bodyPr/>
        <a:lstStyle/>
        <a:p>
          <a:endParaRPr lang="es-CO"/>
        </a:p>
      </dgm:t>
    </dgm:pt>
    <dgm:pt modelId="{07DAFADD-CBD6-4BE2-8C70-124C6B1EC974}" type="pres">
      <dgm:prSet presAssocID="{E3326F16-6C0E-487A-B566-CA4A9F8DD5AC}" presName="space" presStyleCnt="0"/>
      <dgm:spPr/>
    </dgm:pt>
    <dgm:pt modelId="{2540DB9F-CA69-4BA9-B05B-3E5CBE25DB73}" type="pres">
      <dgm:prSet presAssocID="{4F788472-C04E-4AE2-81E3-9B8107474D24}" presName="composite" presStyleCnt="0"/>
      <dgm:spPr/>
    </dgm:pt>
    <dgm:pt modelId="{15054A8E-4D04-41D6-A062-8BD627BAA86C}" type="pres">
      <dgm:prSet presAssocID="{4F788472-C04E-4AE2-81E3-9B8107474D24}" presName="parTx" presStyleLbl="alignNode1" presStyleIdx="2" presStyleCnt="3">
        <dgm:presLayoutVars>
          <dgm:chMax val="0"/>
          <dgm:chPref val="0"/>
          <dgm:bulletEnabled val="1"/>
        </dgm:presLayoutVars>
      </dgm:prSet>
      <dgm:spPr/>
      <dgm:t>
        <a:bodyPr/>
        <a:lstStyle/>
        <a:p>
          <a:endParaRPr lang="es-CO"/>
        </a:p>
      </dgm:t>
    </dgm:pt>
    <dgm:pt modelId="{0533113E-F127-42BA-B6EC-626610FE4472}" type="pres">
      <dgm:prSet presAssocID="{4F788472-C04E-4AE2-81E3-9B8107474D24}" presName="desTx" presStyleLbl="alignAccFollowNode1" presStyleIdx="2" presStyleCnt="3">
        <dgm:presLayoutVars>
          <dgm:bulletEnabled val="1"/>
        </dgm:presLayoutVars>
      </dgm:prSet>
      <dgm:spPr/>
      <dgm:t>
        <a:bodyPr/>
        <a:lstStyle/>
        <a:p>
          <a:endParaRPr lang="es-CO"/>
        </a:p>
      </dgm:t>
    </dgm:pt>
  </dgm:ptLst>
  <dgm:cxnLst>
    <dgm:cxn modelId="{8425BB23-B844-49A8-9F3F-9396A3F9E037}" type="presOf" srcId="{4F788472-C04E-4AE2-81E3-9B8107474D24}" destId="{15054A8E-4D04-41D6-A062-8BD627BAA86C}" srcOrd="0" destOrd="0" presId="urn:microsoft.com/office/officeart/2005/8/layout/hList1"/>
    <dgm:cxn modelId="{1A39650B-87D8-4600-9BB1-E4CA05EEF562}" srcId="{25811EE5-9C4D-436F-8CAC-B8D3EC3A1EA6}" destId="{B2758C2A-02FE-42E3-B4FA-D7AE7C6BEC99}" srcOrd="0" destOrd="0" parTransId="{C10F449E-6F49-43F3-B295-CE5F35632FF8}" sibTransId="{6843643C-2C93-45BC-8929-23337ED6FBC6}"/>
    <dgm:cxn modelId="{BC2FB229-FC0C-46C7-8BC9-AD5DBCEBD961}" type="presOf" srcId="{B2758C2A-02FE-42E3-B4FA-D7AE7C6BEC99}" destId="{F88509D1-31E1-413C-B9B9-64AC4A1AAAB0}" srcOrd="0" destOrd="0" presId="urn:microsoft.com/office/officeart/2005/8/layout/hList1"/>
    <dgm:cxn modelId="{EB74F9CE-DCAE-40A8-8B9A-912BCF157CEE}" srcId="{4F788472-C04E-4AE2-81E3-9B8107474D24}" destId="{97B37CA0-5B8E-4A49-A9CB-AADF99A071CB}" srcOrd="0" destOrd="0" parTransId="{B12FF263-424F-470C-A973-89F28540DB1E}" sibTransId="{190DF9F2-A2F2-48F6-8163-8F5077BA0372}"/>
    <dgm:cxn modelId="{DD024138-D183-48E4-A891-9CF3F98E917B}" srcId="{25811EE5-9C4D-436F-8CAC-B8D3EC3A1EA6}" destId="{797F4E1B-94B9-4EE3-805F-90FEBBC91D06}" srcOrd="1" destOrd="0" parTransId="{E102BF76-9DE2-47ED-930F-E0B0DC151AB0}" sibTransId="{E3326F16-6C0E-487A-B566-CA4A9F8DD5AC}"/>
    <dgm:cxn modelId="{7054B2CB-0FF4-46B0-94CE-F7A66FEF6FD3}" srcId="{4F788472-C04E-4AE2-81E3-9B8107474D24}" destId="{5256D084-E5DF-4821-9527-818BF9F6C87E}" srcOrd="1" destOrd="0" parTransId="{B8E51C37-9A93-45E6-B79D-BDF429F44803}" sibTransId="{A7DF0F14-CED8-4E5A-BBBF-3F9D87C6EDE4}"/>
    <dgm:cxn modelId="{C8D4BA73-DCF5-44F4-9B21-2F2692E2707D}" srcId="{B2758C2A-02FE-42E3-B4FA-D7AE7C6BEC99}" destId="{DB22B251-066E-42AD-87D9-AE0EA3F2198D}" srcOrd="0" destOrd="0" parTransId="{7940BBA1-495A-4E98-B675-22742488F349}" sibTransId="{E76ACDD7-3654-4237-BBC3-CC37BEC69B70}"/>
    <dgm:cxn modelId="{4501B4F4-9DA8-4189-95D4-67F06B0B7AA5}" srcId="{797F4E1B-94B9-4EE3-805F-90FEBBC91D06}" destId="{3F0789D7-5AE6-48E3-9189-34B4F0CD4239}" srcOrd="0" destOrd="0" parTransId="{21696AFD-9FD5-4630-9930-DBFCE7C39340}" sibTransId="{1EB522E5-0F51-4332-BE92-86B9273831AF}"/>
    <dgm:cxn modelId="{E9B94703-EAA7-42D9-8BA0-E03310C9D043}" type="presOf" srcId="{797F4E1B-94B9-4EE3-805F-90FEBBC91D06}" destId="{48BD689D-01F2-436B-B43D-F678C9E73EDC}" srcOrd="0" destOrd="0" presId="urn:microsoft.com/office/officeart/2005/8/layout/hList1"/>
    <dgm:cxn modelId="{C786ECB6-25F2-4779-B42C-94278668BCFE}" type="presOf" srcId="{25811EE5-9C4D-436F-8CAC-B8D3EC3A1EA6}" destId="{1B0C97BE-F920-4F4F-A68D-FB2D07E15B81}" srcOrd="0" destOrd="0" presId="urn:microsoft.com/office/officeart/2005/8/layout/hList1"/>
    <dgm:cxn modelId="{B27A87F9-5A71-4322-B7FD-CEE4B8DA1E26}" type="presOf" srcId="{5256D084-E5DF-4821-9527-818BF9F6C87E}" destId="{0533113E-F127-42BA-B6EC-626610FE4472}" srcOrd="0" destOrd="1" presId="urn:microsoft.com/office/officeart/2005/8/layout/hList1"/>
    <dgm:cxn modelId="{9A21046E-2B89-4921-A8FB-A383BD5930C1}" type="presOf" srcId="{DB22B251-066E-42AD-87D9-AE0EA3F2198D}" destId="{36491EBB-90F2-4AA6-826B-518BFAFAA0D9}" srcOrd="0" destOrd="0" presId="urn:microsoft.com/office/officeart/2005/8/layout/hList1"/>
    <dgm:cxn modelId="{32D54315-8885-41FF-A727-5419A0D42323}" srcId="{25811EE5-9C4D-436F-8CAC-B8D3EC3A1EA6}" destId="{4F788472-C04E-4AE2-81E3-9B8107474D24}" srcOrd="2" destOrd="0" parTransId="{C1D0D7E3-B433-4251-87B5-BF5002242DF4}" sibTransId="{B92D98D9-C0C3-49DB-9784-A3CE4E5FC970}"/>
    <dgm:cxn modelId="{41BC9CCD-C3AA-4D26-BD25-8C58047678A9}" type="presOf" srcId="{3F0789D7-5AE6-48E3-9189-34B4F0CD4239}" destId="{D96C2AEA-C709-472B-88CA-9DBBDD68E77C}" srcOrd="0" destOrd="0" presId="urn:microsoft.com/office/officeart/2005/8/layout/hList1"/>
    <dgm:cxn modelId="{46CDFC9C-3BA8-4C51-91B3-C179DE714A57}" type="presOf" srcId="{97B37CA0-5B8E-4A49-A9CB-AADF99A071CB}" destId="{0533113E-F127-42BA-B6EC-626610FE4472}" srcOrd="0" destOrd="0" presId="urn:microsoft.com/office/officeart/2005/8/layout/hList1"/>
    <dgm:cxn modelId="{D6996DCD-4AD4-4448-BCCD-C9B9C14940C5}" type="presParOf" srcId="{1B0C97BE-F920-4F4F-A68D-FB2D07E15B81}" destId="{218FA46A-D2F3-4C5E-9F35-4DF49C16EE52}" srcOrd="0" destOrd="0" presId="urn:microsoft.com/office/officeart/2005/8/layout/hList1"/>
    <dgm:cxn modelId="{1CE61ED7-8E14-4E83-BAC8-CA02718C0DD0}" type="presParOf" srcId="{218FA46A-D2F3-4C5E-9F35-4DF49C16EE52}" destId="{F88509D1-31E1-413C-B9B9-64AC4A1AAAB0}" srcOrd="0" destOrd="0" presId="urn:microsoft.com/office/officeart/2005/8/layout/hList1"/>
    <dgm:cxn modelId="{44784A96-1F2A-4D4B-BBB3-42BCEB08DBDD}" type="presParOf" srcId="{218FA46A-D2F3-4C5E-9F35-4DF49C16EE52}" destId="{36491EBB-90F2-4AA6-826B-518BFAFAA0D9}" srcOrd="1" destOrd="0" presId="urn:microsoft.com/office/officeart/2005/8/layout/hList1"/>
    <dgm:cxn modelId="{FC709E75-D407-4AEA-B36E-9E12A33E9F90}" type="presParOf" srcId="{1B0C97BE-F920-4F4F-A68D-FB2D07E15B81}" destId="{B5CA3157-0681-4057-90C2-8E121FF782FA}" srcOrd="1" destOrd="0" presId="urn:microsoft.com/office/officeart/2005/8/layout/hList1"/>
    <dgm:cxn modelId="{8A0B7D0A-1F53-4E3A-8752-BDAD95D08611}" type="presParOf" srcId="{1B0C97BE-F920-4F4F-A68D-FB2D07E15B81}" destId="{52DC2DF7-259B-4D96-AAE9-FD0B94D78C6D}" srcOrd="2" destOrd="0" presId="urn:microsoft.com/office/officeart/2005/8/layout/hList1"/>
    <dgm:cxn modelId="{927B09D7-2845-439A-8056-F700D087D1AA}" type="presParOf" srcId="{52DC2DF7-259B-4D96-AAE9-FD0B94D78C6D}" destId="{48BD689D-01F2-436B-B43D-F678C9E73EDC}" srcOrd="0" destOrd="0" presId="urn:microsoft.com/office/officeart/2005/8/layout/hList1"/>
    <dgm:cxn modelId="{09C96EB2-2C37-4695-84ED-286A25267670}" type="presParOf" srcId="{52DC2DF7-259B-4D96-AAE9-FD0B94D78C6D}" destId="{D96C2AEA-C709-472B-88CA-9DBBDD68E77C}" srcOrd="1" destOrd="0" presId="urn:microsoft.com/office/officeart/2005/8/layout/hList1"/>
    <dgm:cxn modelId="{7F1D76C0-7572-4544-8581-98CEAA6BFF5A}" type="presParOf" srcId="{1B0C97BE-F920-4F4F-A68D-FB2D07E15B81}" destId="{07DAFADD-CBD6-4BE2-8C70-124C6B1EC974}" srcOrd="3" destOrd="0" presId="urn:microsoft.com/office/officeart/2005/8/layout/hList1"/>
    <dgm:cxn modelId="{49A36FEF-DB59-4998-BA17-75A3480C7EB4}" type="presParOf" srcId="{1B0C97BE-F920-4F4F-A68D-FB2D07E15B81}" destId="{2540DB9F-CA69-4BA9-B05B-3E5CBE25DB73}" srcOrd="4" destOrd="0" presId="urn:microsoft.com/office/officeart/2005/8/layout/hList1"/>
    <dgm:cxn modelId="{0F83EE5C-5A72-478C-8F76-0ECE1BF0A6EC}" type="presParOf" srcId="{2540DB9F-CA69-4BA9-B05B-3E5CBE25DB73}" destId="{15054A8E-4D04-41D6-A062-8BD627BAA86C}" srcOrd="0" destOrd="0" presId="urn:microsoft.com/office/officeart/2005/8/layout/hList1"/>
    <dgm:cxn modelId="{B31CFBFE-66F0-4B68-BBC2-51F8DD9BFA68}" type="presParOf" srcId="{2540DB9F-CA69-4BA9-B05B-3E5CBE25DB73}" destId="{0533113E-F127-42BA-B6EC-626610FE447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2F9AF10-E1ED-49C7-B2AA-8D5BA3CA1B12}" type="doc">
      <dgm:prSet loTypeId="urn:microsoft.com/office/officeart/2005/8/layout/radial6" loCatId="cycle" qsTypeId="urn:microsoft.com/office/officeart/2005/8/quickstyle/3d2" qsCatId="3D" csTypeId="urn:microsoft.com/office/officeart/2005/8/colors/colorful2" csCatId="colorful" phldr="1"/>
      <dgm:spPr/>
      <dgm:t>
        <a:bodyPr/>
        <a:lstStyle/>
        <a:p>
          <a:endParaRPr lang="es-CO"/>
        </a:p>
      </dgm:t>
    </dgm:pt>
    <dgm:pt modelId="{9ED20CF4-C08C-4992-B055-69BD7B883B4E}">
      <dgm:prSet phldrT="[Texto]" custT="1"/>
      <dgm:spPr/>
      <dgm:t>
        <a:bodyPr/>
        <a:lstStyle/>
        <a:p>
          <a:r>
            <a:rPr lang="es-CO" sz="1800" b="1" dirty="0" smtClean="0">
              <a:solidFill>
                <a:schemeClr val="tx2">
                  <a:lumMod val="50000"/>
                </a:schemeClr>
              </a:solidFill>
            </a:rPr>
            <a:t>Lineamientos</a:t>
          </a:r>
          <a:endParaRPr lang="es-CO" sz="1800" b="1" dirty="0">
            <a:solidFill>
              <a:schemeClr val="tx2">
                <a:lumMod val="50000"/>
              </a:schemeClr>
            </a:solidFill>
          </a:endParaRPr>
        </a:p>
      </dgm:t>
    </dgm:pt>
    <dgm:pt modelId="{4D00B086-C42F-4D3B-872A-F77F3CCA3A22}" type="parTrans" cxnId="{5C766A59-8452-43E0-832C-90C922E97474}">
      <dgm:prSet/>
      <dgm:spPr/>
      <dgm:t>
        <a:bodyPr/>
        <a:lstStyle/>
        <a:p>
          <a:endParaRPr lang="es-CO"/>
        </a:p>
      </dgm:t>
    </dgm:pt>
    <dgm:pt modelId="{883F714A-5050-4F74-9101-27C8426ED52D}" type="sibTrans" cxnId="{5C766A59-8452-43E0-832C-90C922E97474}">
      <dgm:prSet/>
      <dgm:spPr/>
      <dgm:t>
        <a:bodyPr/>
        <a:lstStyle/>
        <a:p>
          <a:endParaRPr lang="es-CO"/>
        </a:p>
      </dgm:t>
    </dgm:pt>
    <dgm:pt modelId="{79BFED24-4540-4E68-A62E-3136402216EC}">
      <dgm:prSet phldrT="[Texto]" custScaleX="139293" custScaleY="141623"/>
      <dgm:spPr/>
      <dgm:t>
        <a:bodyPr/>
        <a:lstStyle/>
        <a:p>
          <a:endParaRPr lang="es-CO"/>
        </a:p>
      </dgm:t>
    </dgm:pt>
    <dgm:pt modelId="{201CA2C5-7F49-4A23-9336-46D49703F23E}" type="parTrans" cxnId="{FA122739-5660-41FD-A2CC-8C56F752FF4D}">
      <dgm:prSet/>
      <dgm:spPr/>
      <dgm:t>
        <a:bodyPr/>
        <a:lstStyle/>
        <a:p>
          <a:endParaRPr lang="es-CO"/>
        </a:p>
      </dgm:t>
    </dgm:pt>
    <dgm:pt modelId="{EB167FA7-DCD1-4DBE-BC34-3713B328EF6E}" type="sibTrans" cxnId="{FA122739-5660-41FD-A2CC-8C56F752FF4D}">
      <dgm:prSet/>
      <dgm:spPr/>
      <dgm:t>
        <a:bodyPr/>
        <a:lstStyle/>
        <a:p>
          <a:endParaRPr lang="es-CO"/>
        </a:p>
      </dgm:t>
    </dgm:pt>
    <dgm:pt modelId="{15FD3010-5E8A-4C18-913E-DD871115EECA}">
      <dgm:prSet phldrT="[Texto]" custT="1"/>
      <dgm:spPr/>
      <dgm:t>
        <a:bodyPr/>
        <a:lstStyle/>
        <a:p>
          <a:r>
            <a:rPr lang="es-CO" sz="1800" b="1" dirty="0" smtClean="0">
              <a:solidFill>
                <a:schemeClr val="tx2">
                  <a:lumMod val="50000"/>
                </a:schemeClr>
              </a:solidFill>
            </a:rPr>
            <a:t>Sostenibilidad Sistema de Investigación SIGI</a:t>
          </a:r>
          <a:endParaRPr lang="es-CO" sz="1800" b="1" dirty="0">
            <a:solidFill>
              <a:schemeClr val="tx2">
                <a:lumMod val="50000"/>
              </a:schemeClr>
            </a:solidFill>
          </a:endParaRPr>
        </a:p>
      </dgm:t>
    </dgm:pt>
    <dgm:pt modelId="{DCAA9ED9-65F3-4A89-AE4D-00E02985F639}" type="sibTrans" cxnId="{77292BB7-115A-4AAC-84C0-23AA89CBE201}">
      <dgm:prSet/>
      <dgm:spPr/>
      <dgm:t>
        <a:bodyPr/>
        <a:lstStyle/>
        <a:p>
          <a:endParaRPr lang="es-CO"/>
        </a:p>
      </dgm:t>
    </dgm:pt>
    <dgm:pt modelId="{E7C9332B-A202-4894-8A4E-70397AA06C88}" type="parTrans" cxnId="{77292BB7-115A-4AAC-84C0-23AA89CBE201}">
      <dgm:prSet/>
      <dgm:spPr/>
      <dgm:t>
        <a:bodyPr/>
        <a:lstStyle/>
        <a:p>
          <a:endParaRPr lang="es-CO"/>
        </a:p>
      </dgm:t>
    </dgm:pt>
    <dgm:pt modelId="{01C90C23-5098-4871-8D69-D25AFEAA3E15}">
      <dgm:prSet phldrT="[Texto]" custT="1"/>
      <dgm:spPr/>
      <dgm:t>
        <a:bodyPr/>
        <a:lstStyle/>
        <a:p>
          <a:r>
            <a:rPr lang="es-CO" sz="1800" b="1" dirty="0" smtClean="0">
              <a:solidFill>
                <a:schemeClr val="tx2">
                  <a:lumMod val="50000"/>
                </a:schemeClr>
              </a:solidFill>
            </a:rPr>
            <a:t>Calidad y excelencia con visibilidad e impacto académico y social</a:t>
          </a:r>
          <a:endParaRPr lang="es-CO" sz="1800" b="1" dirty="0">
            <a:solidFill>
              <a:schemeClr val="tx2">
                <a:lumMod val="50000"/>
              </a:schemeClr>
            </a:solidFill>
          </a:endParaRPr>
        </a:p>
      </dgm:t>
    </dgm:pt>
    <dgm:pt modelId="{B2B848AF-9D00-4FF0-B229-CB95E8701041}" type="sibTrans" cxnId="{2E480996-0C28-4852-97B6-37E60EFB706A}">
      <dgm:prSet/>
      <dgm:spPr/>
      <dgm:t>
        <a:bodyPr/>
        <a:lstStyle/>
        <a:p>
          <a:endParaRPr lang="es-CO"/>
        </a:p>
      </dgm:t>
    </dgm:pt>
    <dgm:pt modelId="{A88D40FB-EA86-4DFB-A96A-A1A2FCFCED3F}" type="parTrans" cxnId="{2E480996-0C28-4852-97B6-37E60EFB706A}">
      <dgm:prSet/>
      <dgm:spPr/>
      <dgm:t>
        <a:bodyPr/>
        <a:lstStyle/>
        <a:p>
          <a:endParaRPr lang="es-CO"/>
        </a:p>
      </dgm:t>
    </dgm:pt>
    <dgm:pt modelId="{971E62A8-3272-4FDA-B2A4-681F3B2A1720}">
      <dgm:prSet phldrT="[Texto]" custT="1"/>
      <dgm:spPr/>
      <dgm:t>
        <a:bodyPr/>
        <a:lstStyle/>
        <a:p>
          <a:r>
            <a:rPr lang="es-CO" sz="2000" b="1" dirty="0" smtClean="0">
              <a:solidFill>
                <a:schemeClr val="tx2">
                  <a:lumMod val="50000"/>
                </a:schemeClr>
              </a:solidFill>
            </a:rPr>
            <a:t>Pertinencia</a:t>
          </a:r>
        </a:p>
        <a:p>
          <a:r>
            <a:rPr lang="es-CO" sz="1400" b="1" dirty="0" smtClean="0">
              <a:solidFill>
                <a:schemeClr val="tx2">
                  <a:lumMod val="50000"/>
                </a:schemeClr>
              </a:solidFill>
            </a:rPr>
            <a:t>(</a:t>
          </a:r>
          <a:r>
            <a:rPr lang="es-CO" sz="1100" b="1" i="1" dirty="0" smtClean="0">
              <a:solidFill>
                <a:schemeClr val="tx2">
                  <a:lumMod val="50000"/>
                </a:schemeClr>
              </a:solidFill>
            </a:rPr>
            <a:t>Tiene sentido, es </a:t>
          </a:r>
          <a:r>
            <a:rPr lang="es-CO" sz="1100" b="1" i="1" dirty="0" err="1" smtClean="0">
              <a:solidFill>
                <a:schemeClr val="tx2">
                  <a:lumMod val="50000"/>
                </a:schemeClr>
              </a:solidFill>
            </a:rPr>
            <a:t>reponsable</a:t>
          </a:r>
          <a:r>
            <a:rPr lang="es-CO" sz="1100" b="1" i="1" dirty="0" smtClean="0">
              <a:solidFill>
                <a:schemeClr val="tx2">
                  <a:lumMod val="50000"/>
                </a:schemeClr>
              </a:solidFill>
            </a:rPr>
            <a:t>, se conecta, es interdisciplinaria</a:t>
          </a:r>
          <a:r>
            <a:rPr lang="es-CO" sz="1100" b="1" dirty="0" smtClean="0">
              <a:solidFill>
                <a:schemeClr val="tx2">
                  <a:lumMod val="50000"/>
                </a:schemeClr>
              </a:solidFill>
            </a:rPr>
            <a:t>)</a:t>
          </a:r>
        </a:p>
        <a:p>
          <a:endParaRPr lang="es-CO" sz="1400" b="1" dirty="0">
            <a:solidFill>
              <a:schemeClr val="tx2">
                <a:lumMod val="50000"/>
              </a:schemeClr>
            </a:solidFill>
          </a:endParaRPr>
        </a:p>
      </dgm:t>
    </dgm:pt>
    <dgm:pt modelId="{CF7B0CCA-9AB5-476D-A732-D7F8B5411D30}" type="sibTrans" cxnId="{B9E89C41-4847-4B2C-9BCB-AE80500AAF29}">
      <dgm:prSet/>
      <dgm:spPr/>
      <dgm:t>
        <a:bodyPr/>
        <a:lstStyle/>
        <a:p>
          <a:endParaRPr lang="es-CO"/>
        </a:p>
      </dgm:t>
    </dgm:pt>
    <dgm:pt modelId="{4C6EABE2-082E-4CBF-AAC8-61C4C15D239B}" type="parTrans" cxnId="{B9E89C41-4847-4B2C-9BCB-AE80500AAF29}">
      <dgm:prSet/>
      <dgm:spPr/>
      <dgm:t>
        <a:bodyPr/>
        <a:lstStyle/>
        <a:p>
          <a:endParaRPr lang="es-CO"/>
        </a:p>
      </dgm:t>
    </dgm:pt>
    <dgm:pt modelId="{5253E102-1B44-4283-ACBB-887A17AD6C24}">
      <dgm:prSet phldrT="[Texto]" custT="1"/>
      <dgm:spPr/>
      <dgm:t>
        <a:bodyPr/>
        <a:lstStyle/>
        <a:p>
          <a:r>
            <a:rPr lang="es-CO" sz="1800" b="1" dirty="0" smtClean="0">
              <a:solidFill>
                <a:schemeClr val="tx2">
                  <a:lumMod val="50000"/>
                </a:schemeClr>
              </a:solidFill>
            </a:rPr>
            <a:t>Gestión del conocimiento y la innovación</a:t>
          </a:r>
          <a:endParaRPr lang="es-CO" sz="1800" b="1" dirty="0">
            <a:solidFill>
              <a:schemeClr val="tx2">
                <a:lumMod val="50000"/>
              </a:schemeClr>
            </a:solidFill>
          </a:endParaRPr>
        </a:p>
      </dgm:t>
    </dgm:pt>
    <dgm:pt modelId="{D8F62207-D567-4A22-8F98-61DAA92C4292}" type="sibTrans" cxnId="{9D88335C-1EAD-4C57-BB38-BA592AD7A470}">
      <dgm:prSet/>
      <dgm:spPr/>
      <dgm:t>
        <a:bodyPr/>
        <a:lstStyle/>
        <a:p>
          <a:endParaRPr lang="es-CO"/>
        </a:p>
      </dgm:t>
    </dgm:pt>
    <dgm:pt modelId="{37571024-122F-453F-85A0-C875A55A1B12}" type="parTrans" cxnId="{9D88335C-1EAD-4C57-BB38-BA592AD7A470}">
      <dgm:prSet/>
      <dgm:spPr/>
      <dgm:t>
        <a:bodyPr/>
        <a:lstStyle/>
        <a:p>
          <a:endParaRPr lang="es-CO"/>
        </a:p>
      </dgm:t>
    </dgm:pt>
    <dgm:pt modelId="{41A81D0B-06A1-4B30-8DE5-615C8452BDB2}" type="pres">
      <dgm:prSet presAssocID="{02F9AF10-E1ED-49C7-B2AA-8D5BA3CA1B12}" presName="Name0" presStyleCnt="0">
        <dgm:presLayoutVars>
          <dgm:chMax val="1"/>
          <dgm:dir/>
          <dgm:animLvl val="ctr"/>
          <dgm:resizeHandles val="exact"/>
        </dgm:presLayoutVars>
      </dgm:prSet>
      <dgm:spPr/>
      <dgm:t>
        <a:bodyPr/>
        <a:lstStyle/>
        <a:p>
          <a:endParaRPr lang="es-CO"/>
        </a:p>
      </dgm:t>
    </dgm:pt>
    <dgm:pt modelId="{12FC70DA-7262-459B-A6DB-F666ED41CCBE}" type="pres">
      <dgm:prSet presAssocID="{9ED20CF4-C08C-4992-B055-69BD7B883B4E}" presName="centerShape" presStyleLbl="node0" presStyleIdx="0" presStyleCnt="1" custScaleX="120221" custScaleY="98318" custLinFactNeighborX="-969" custLinFactNeighborY="-323"/>
      <dgm:spPr/>
      <dgm:t>
        <a:bodyPr/>
        <a:lstStyle/>
        <a:p>
          <a:endParaRPr lang="es-CO"/>
        </a:p>
      </dgm:t>
    </dgm:pt>
    <dgm:pt modelId="{EBC684EA-8B56-4E7C-B338-634912D3A55B}" type="pres">
      <dgm:prSet presAssocID="{5253E102-1B44-4283-ACBB-887A17AD6C24}" presName="node" presStyleLbl="node1" presStyleIdx="0" presStyleCnt="4" custScaleX="191253" custScaleY="141623">
        <dgm:presLayoutVars>
          <dgm:bulletEnabled val="1"/>
        </dgm:presLayoutVars>
      </dgm:prSet>
      <dgm:spPr/>
      <dgm:t>
        <a:bodyPr/>
        <a:lstStyle/>
        <a:p>
          <a:endParaRPr lang="es-CO"/>
        </a:p>
      </dgm:t>
    </dgm:pt>
    <dgm:pt modelId="{11F2086A-600B-4327-AE6F-682A64951E33}" type="pres">
      <dgm:prSet presAssocID="{5253E102-1B44-4283-ACBB-887A17AD6C24}" presName="dummy" presStyleCnt="0"/>
      <dgm:spPr/>
      <dgm:t>
        <a:bodyPr/>
        <a:lstStyle/>
        <a:p>
          <a:endParaRPr lang="es-CO"/>
        </a:p>
      </dgm:t>
    </dgm:pt>
    <dgm:pt modelId="{DB0D1FB5-6A93-4556-B876-B1848E3167F3}" type="pres">
      <dgm:prSet presAssocID="{D8F62207-D567-4A22-8F98-61DAA92C4292}" presName="sibTrans" presStyleLbl="sibTrans2D1" presStyleIdx="0" presStyleCnt="4"/>
      <dgm:spPr/>
      <dgm:t>
        <a:bodyPr/>
        <a:lstStyle/>
        <a:p>
          <a:endParaRPr lang="es-CO"/>
        </a:p>
      </dgm:t>
    </dgm:pt>
    <dgm:pt modelId="{8CD38B16-E484-4D9F-AB31-6CEC7B4B85D2}" type="pres">
      <dgm:prSet presAssocID="{971E62A8-3272-4FDA-B2A4-681F3B2A1720}" presName="node" presStyleLbl="node1" presStyleIdx="1" presStyleCnt="4" custScaleX="182525" custScaleY="194471" custRadScaleRad="118059" custRadScaleInc="-45105">
        <dgm:presLayoutVars>
          <dgm:bulletEnabled val="1"/>
        </dgm:presLayoutVars>
      </dgm:prSet>
      <dgm:spPr/>
      <dgm:t>
        <a:bodyPr/>
        <a:lstStyle/>
        <a:p>
          <a:endParaRPr lang="es-CO"/>
        </a:p>
      </dgm:t>
    </dgm:pt>
    <dgm:pt modelId="{2D882950-63B9-4C72-85D4-FFDAD9C4ADBF}" type="pres">
      <dgm:prSet presAssocID="{971E62A8-3272-4FDA-B2A4-681F3B2A1720}" presName="dummy" presStyleCnt="0"/>
      <dgm:spPr/>
      <dgm:t>
        <a:bodyPr/>
        <a:lstStyle/>
        <a:p>
          <a:endParaRPr lang="es-CO"/>
        </a:p>
      </dgm:t>
    </dgm:pt>
    <dgm:pt modelId="{412F6763-1B0C-4D88-A7F4-8AAB78812DEC}" type="pres">
      <dgm:prSet presAssocID="{CF7B0CCA-9AB5-476D-A732-D7F8B5411D30}" presName="sibTrans" presStyleLbl="sibTrans2D1" presStyleIdx="1" presStyleCnt="4"/>
      <dgm:spPr/>
      <dgm:t>
        <a:bodyPr/>
        <a:lstStyle/>
        <a:p>
          <a:endParaRPr lang="es-CO"/>
        </a:p>
      </dgm:t>
    </dgm:pt>
    <dgm:pt modelId="{DCDFA589-226B-4E92-987A-EDC807CFA46A}" type="pres">
      <dgm:prSet presAssocID="{01C90C23-5098-4871-8D69-D25AFEAA3E15}" presName="node" presStyleLbl="node1" presStyleIdx="2" presStyleCnt="4" custScaleX="236597" custScaleY="153487" custRadScaleRad="99357">
        <dgm:presLayoutVars>
          <dgm:bulletEnabled val="1"/>
        </dgm:presLayoutVars>
      </dgm:prSet>
      <dgm:spPr/>
      <dgm:t>
        <a:bodyPr/>
        <a:lstStyle/>
        <a:p>
          <a:endParaRPr lang="es-CO"/>
        </a:p>
      </dgm:t>
    </dgm:pt>
    <dgm:pt modelId="{CC8D3C4E-A636-475A-95C6-67D842789190}" type="pres">
      <dgm:prSet presAssocID="{01C90C23-5098-4871-8D69-D25AFEAA3E15}" presName="dummy" presStyleCnt="0"/>
      <dgm:spPr/>
      <dgm:t>
        <a:bodyPr/>
        <a:lstStyle/>
        <a:p>
          <a:endParaRPr lang="es-CO"/>
        </a:p>
      </dgm:t>
    </dgm:pt>
    <dgm:pt modelId="{1A4A8B3F-C0D3-4A7C-B0E8-FB37312615C6}" type="pres">
      <dgm:prSet presAssocID="{B2B848AF-9D00-4FF0-B229-CB95E8701041}" presName="sibTrans" presStyleLbl="sibTrans2D1" presStyleIdx="2" presStyleCnt="4"/>
      <dgm:spPr/>
      <dgm:t>
        <a:bodyPr/>
        <a:lstStyle/>
        <a:p>
          <a:endParaRPr lang="es-CO"/>
        </a:p>
      </dgm:t>
    </dgm:pt>
    <dgm:pt modelId="{8AE0E08E-6683-4F7A-8BB1-9DC341580982}" type="pres">
      <dgm:prSet presAssocID="{15FD3010-5E8A-4C18-913E-DD871115EECA}" presName="node" presStyleLbl="node1" presStyleIdx="3" presStyleCnt="4" custScaleX="201084" custScaleY="193645" custRadScaleRad="117328" custRadScaleInc="5231">
        <dgm:presLayoutVars>
          <dgm:bulletEnabled val="1"/>
        </dgm:presLayoutVars>
      </dgm:prSet>
      <dgm:spPr/>
      <dgm:t>
        <a:bodyPr/>
        <a:lstStyle/>
        <a:p>
          <a:endParaRPr lang="es-CO"/>
        </a:p>
      </dgm:t>
    </dgm:pt>
    <dgm:pt modelId="{39FA374C-33D9-43A0-8604-6CC49A9BC8EF}" type="pres">
      <dgm:prSet presAssocID="{15FD3010-5E8A-4C18-913E-DD871115EECA}" presName="dummy" presStyleCnt="0"/>
      <dgm:spPr/>
      <dgm:t>
        <a:bodyPr/>
        <a:lstStyle/>
        <a:p>
          <a:endParaRPr lang="es-CO"/>
        </a:p>
      </dgm:t>
    </dgm:pt>
    <dgm:pt modelId="{E94434CC-7DD0-43E1-A6C7-DED2D465F050}" type="pres">
      <dgm:prSet presAssocID="{DCAA9ED9-65F3-4A89-AE4D-00E02985F639}" presName="sibTrans" presStyleLbl="sibTrans2D1" presStyleIdx="3" presStyleCnt="4"/>
      <dgm:spPr/>
      <dgm:t>
        <a:bodyPr/>
        <a:lstStyle/>
        <a:p>
          <a:endParaRPr lang="es-CO"/>
        </a:p>
      </dgm:t>
    </dgm:pt>
  </dgm:ptLst>
  <dgm:cxnLst>
    <dgm:cxn modelId="{5C766A59-8452-43E0-832C-90C922E97474}" srcId="{02F9AF10-E1ED-49C7-B2AA-8D5BA3CA1B12}" destId="{9ED20CF4-C08C-4992-B055-69BD7B883B4E}" srcOrd="0" destOrd="0" parTransId="{4D00B086-C42F-4D3B-872A-F77F3CCA3A22}" sibTransId="{883F714A-5050-4F74-9101-27C8426ED52D}"/>
    <dgm:cxn modelId="{2E480996-0C28-4852-97B6-37E60EFB706A}" srcId="{9ED20CF4-C08C-4992-B055-69BD7B883B4E}" destId="{01C90C23-5098-4871-8D69-D25AFEAA3E15}" srcOrd="2" destOrd="0" parTransId="{A88D40FB-EA86-4DFB-A96A-A1A2FCFCED3F}" sibTransId="{B2B848AF-9D00-4FF0-B229-CB95E8701041}"/>
    <dgm:cxn modelId="{9D88335C-1EAD-4C57-BB38-BA592AD7A470}" srcId="{9ED20CF4-C08C-4992-B055-69BD7B883B4E}" destId="{5253E102-1B44-4283-ACBB-887A17AD6C24}" srcOrd="0" destOrd="0" parTransId="{37571024-122F-453F-85A0-C875A55A1B12}" sibTransId="{D8F62207-D567-4A22-8F98-61DAA92C4292}"/>
    <dgm:cxn modelId="{39305464-693F-4505-A34B-04788652C2C6}" type="presOf" srcId="{15FD3010-5E8A-4C18-913E-DD871115EECA}" destId="{8AE0E08E-6683-4F7A-8BB1-9DC341580982}" srcOrd="0" destOrd="0" presId="urn:microsoft.com/office/officeart/2005/8/layout/radial6"/>
    <dgm:cxn modelId="{18E58E86-2E77-4677-A4E8-76256883E47B}" type="presOf" srcId="{01C90C23-5098-4871-8D69-D25AFEAA3E15}" destId="{DCDFA589-226B-4E92-987A-EDC807CFA46A}" srcOrd="0" destOrd="0" presId="urn:microsoft.com/office/officeart/2005/8/layout/radial6"/>
    <dgm:cxn modelId="{B9E89C41-4847-4B2C-9BCB-AE80500AAF29}" srcId="{9ED20CF4-C08C-4992-B055-69BD7B883B4E}" destId="{971E62A8-3272-4FDA-B2A4-681F3B2A1720}" srcOrd="1" destOrd="0" parTransId="{4C6EABE2-082E-4CBF-AAC8-61C4C15D239B}" sibTransId="{CF7B0CCA-9AB5-476D-A732-D7F8B5411D30}"/>
    <dgm:cxn modelId="{D74F2273-9301-4BEE-A0EA-371E2435F34C}" type="presOf" srcId="{B2B848AF-9D00-4FF0-B229-CB95E8701041}" destId="{1A4A8B3F-C0D3-4A7C-B0E8-FB37312615C6}" srcOrd="0" destOrd="0" presId="urn:microsoft.com/office/officeart/2005/8/layout/radial6"/>
    <dgm:cxn modelId="{929CD8DD-AF5D-4970-B6BB-9F348761FDAB}" type="presOf" srcId="{DCAA9ED9-65F3-4A89-AE4D-00E02985F639}" destId="{E94434CC-7DD0-43E1-A6C7-DED2D465F050}" srcOrd="0" destOrd="0" presId="urn:microsoft.com/office/officeart/2005/8/layout/radial6"/>
    <dgm:cxn modelId="{63AA8A40-B7F3-4561-A4C0-B721C57F19AB}" type="presOf" srcId="{D8F62207-D567-4A22-8F98-61DAA92C4292}" destId="{DB0D1FB5-6A93-4556-B876-B1848E3167F3}" srcOrd="0" destOrd="0" presId="urn:microsoft.com/office/officeart/2005/8/layout/radial6"/>
    <dgm:cxn modelId="{D41C3047-2407-477E-AD4B-F61A552221D7}" type="presOf" srcId="{9ED20CF4-C08C-4992-B055-69BD7B883B4E}" destId="{12FC70DA-7262-459B-A6DB-F666ED41CCBE}" srcOrd="0" destOrd="0" presId="urn:microsoft.com/office/officeart/2005/8/layout/radial6"/>
    <dgm:cxn modelId="{A53EB4FF-86AA-49A3-9D80-D92DB7EDCDB6}" type="presOf" srcId="{02F9AF10-E1ED-49C7-B2AA-8D5BA3CA1B12}" destId="{41A81D0B-06A1-4B30-8DE5-615C8452BDB2}" srcOrd="0" destOrd="0" presId="urn:microsoft.com/office/officeart/2005/8/layout/radial6"/>
    <dgm:cxn modelId="{2B83FEE3-3F65-4E4A-94FA-30C16C42C11B}" type="presOf" srcId="{5253E102-1B44-4283-ACBB-887A17AD6C24}" destId="{EBC684EA-8B56-4E7C-B338-634912D3A55B}" srcOrd="0" destOrd="0" presId="urn:microsoft.com/office/officeart/2005/8/layout/radial6"/>
    <dgm:cxn modelId="{FA122739-5660-41FD-A2CC-8C56F752FF4D}" srcId="{02F9AF10-E1ED-49C7-B2AA-8D5BA3CA1B12}" destId="{79BFED24-4540-4E68-A62E-3136402216EC}" srcOrd="1" destOrd="0" parTransId="{201CA2C5-7F49-4A23-9336-46D49703F23E}" sibTransId="{EB167FA7-DCD1-4DBE-BC34-3713B328EF6E}"/>
    <dgm:cxn modelId="{83262B1F-D753-4752-9AE4-BA9CBBDF2EA8}" type="presOf" srcId="{CF7B0CCA-9AB5-476D-A732-D7F8B5411D30}" destId="{412F6763-1B0C-4D88-A7F4-8AAB78812DEC}" srcOrd="0" destOrd="0" presId="urn:microsoft.com/office/officeart/2005/8/layout/radial6"/>
    <dgm:cxn modelId="{22A7DA24-EE0E-414E-BFFD-A4F3229E894F}" type="presOf" srcId="{971E62A8-3272-4FDA-B2A4-681F3B2A1720}" destId="{8CD38B16-E484-4D9F-AB31-6CEC7B4B85D2}" srcOrd="0" destOrd="0" presId="urn:microsoft.com/office/officeart/2005/8/layout/radial6"/>
    <dgm:cxn modelId="{77292BB7-115A-4AAC-84C0-23AA89CBE201}" srcId="{9ED20CF4-C08C-4992-B055-69BD7B883B4E}" destId="{15FD3010-5E8A-4C18-913E-DD871115EECA}" srcOrd="3" destOrd="0" parTransId="{E7C9332B-A202-4894-8A4E-70397AA06C88}" sibTransId="{DCAA9ED9-65F3-4A89-AE4D-00E02985F639}"/>
    <dgm:cxn modelId="{82A03567-BA2C-419C-A11E-B704F7357D66}" type="presParOf" srcId="{41A81D0B-06A1-4B30-8DE5-615C8452BDB2}" destId="{12FC70DA-7262-459B-A6DB-F666ED41CCBE}" srcOrd="0" destOrd="0" presId="urn:microsoft.com/office/officeart/2005/8/layout/radial6"/>
    <dgm:cxn modelId="{8CE115A3-9BBA-4F96-94D0-46DA5B44D8CB}" type="presParOf" srcId="{41A81D0B-06A1-4B30-8DE5-615C8452BDB2}" destId="{EBC684EA-8B56-4E7C-B338-634912D3A55B}" srcOrd="1" destOrd="0" presId="urn:microsoft.com/office/officeart/2005/8/layout/radial6"/>
    <dgm:cxn modelId="{9CFA6202-684E-41C0-AEDB-757B80E37A06}" type="presParOf" srcId="{41A81D0B-06A1-4B30-8DE5-615C8452BDB2}" destId="{11F2086A-600B-4327-AE6F-682A64951E33}" srcOrd="2" destOrd="0" presId="urn:microsoft.com/office/officeart/2005/8/layout/radial6"/>
    <dgm:cxn modelId="{02ACCEA6-09BB-41F9-9EC9-EEFD66E3995A}" type="presParOf" srcId="{41A81D0B-06A1-4B30-8DE5-615C8452BDB2}" destId="{DB0D1FB5-6A93-4556-B876-B1848E3167F3}" srcOrd="3" destOrd="0" presId="urn:microsoft.com/office/officeart/2005/8/layout/radial6"/>
    <dgm:cxn modelId="{EA4633BA-31B4-452A-9004-A1177E726BD7}" type="presParOf" srcId="{41A81D0B-06A1-4B30-8DE5-615C8452BDB2}" destId="{8CD38B16-E484-4D9F-AB31-6CEC7B4B85D2}" srcOrd="4" destOrd="0" presId="urn:microsoft.com/office/officeart/2005/8/layout/radial6"/>
    <dgm:cxn modelId="{ECE76DB7-7D29-451D-AA84-7AF175190F4B}" type="presParOf" srcId="{41A81D0B-06A1-4B30-8DE5-615C8452BDB2}" destId="{2D882950-63B9-4C72-85D4-FFDAD9C4ADBF}" srcOrd="5" destOrd="0" presId="urn:microsoft.com/office/officeart/2005/8/layout/radial6"/>
    <dgm:cxn modelId="{84C151BC-876C-4F4F-BAE4-33C4DD3346D5}" type="presParOf" srcId="{41A81D0B-06A1-4B30-8DE5-615C8452BDB2}" destId="{412F6763-1B0C-4D88-A7F4-8AAB78812DEC}" srcOrd="6" destOrd="0" presId="urn:microsoft.com/office/officeart/2005/8/layout/radial6"/>
    <dgm:cxn modelId="{4D0E8FB7-C3B4-448C-A683-F04ADC9B8927}" type="presParOf" srcId="{41A81D0B-06A1-4B30-8DE5-615C8452BDB2}" destId="{DCDFA589-226B-4E92-987A-EDC807CFA46A}" srcOrd="7" destOrd="0" presId="urn:microsoft.com/office/officeart/2005/8/layout/radial6"/>
    <dgm:cxn modelId="{68F71E3C-21FC-4EE7-BD27-D6C689B20316}" type="presParOf" srcId="{41A81D0B-06A1-4B30-8DE5-615C8452BDB2}" destId="{CC8D3C4E-A636-475A-95C6-67D842789190}" srcOrd="8" destOrd="0" presId="urn:microsoft.com/office/officeart/2005/8/layout/radial6"/>
    <dgm:cxn modelId="{4D59963E-FECE-4EF7-AD09-088F311317F1}" type="presParOf" srcId="{41A81D0B-06A1-4B30-8DE5-615C8452BDB2}" destId="{1A4A8B3F-C0D3-4A7C-B0E8-FB37312615C6}" srcOrd="9" destOrd="0" presId="urn:microsoft.com/office/officeart/2005/8/layout/radial6"/>
    <dgm:cxn modelId="{D1E56F70-4579-44CA-9162-011AD94079E0}" type="presParOf" srcId="{41A81D0B-06A1-4B30-8DE5-615C8452BDB2}" destId="{8AE0E08E-6683-4F7A-8BB1-9DC341580982}" srcOrd="10" destOrd="0" presId="urn:microsoft.com/office/officeart/2005/8/layout/radial6"/>
    <dgm:cxn modelId="{EEFEA146-A97B-49C9-8798-13B4F7D038DE}" type="presParOf" srcId="{41A81D0B-06A1-4B30-8DE5-615C8452BDB2}" destId="{39FA374C-33D9-43A0-8604-6CC49A9BC8EF}" srcOrd="11" destOrd="0" presId="urn:microsoft.com/office/officeart/2005/8/layout/radial6"/>
    <dgm:cxn modelId="{C91C578F-237B-4496-9337-3F0B70D85267}" type="presParOf" srcId="{41A81D0B-06A1-4B30-8DE5-615C8452BDB2}" destId="{E94434CC-7DD0-43E1-A6C7-DED2D465F050}"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FA48AEF-B217-4E80-A0A6-64AC44B3233D}" type="doc">
      <dgm:prSet loTypeId="urn:microsoft.com/office/officeart/2005/8/layout/hierarchy1" loCatId="hierarchy" qsTypeId="urn:microsoft.com/office/officeart/2005/8/quickstyle/simple3" qsCatId="simple" csTypeId="urn:microsoft.com/office/officeart/2005/8/colors/colorful5" csCatId="colorful" phldr="1"/>
      <dgm:spPr/>
      <dgm:t>
        <a:bodyPr/>
        <a:lstStyle/>
        <a:p>
          <a:endParaRPr lang="es-CO"/>
        </a:p>
      </dgm:t>
    </dgm:pt>
    <dgm:pt modelId="{953CA95A-3063-4C98-9677-3F540A5FA2F4}">
      <dgm:prSet phldrT="[Texto]" custT="1"/>
      <dgm:spPr/>
      <dgm:t>
        <a:bodyPr/>
        <a:lstStyle/>
        <a:p>
          <a:r>
            <a:rPr lang="es-CO" sz="1400" b="1" dirty="0"/>
            <a:t>Vicerrectoría Académica</a:t>
          </a:r>
        </a:p>
      </dgm:t>
    </dgm:pt>
    <dgm:pt modelId="{42AFF785-E93C-4961-B299-F44E75E5256E}" type="parTrans" cxnId="{DF6E9F95-DCAB-41DF-8A21-4E64E7CC6118}">
      <dgm:prSet/>
      <dgm:spPr/>
      <dgm:t>
        <a:bodyPr/>
        <a:lstStyle/>
        <a:p>
          <a:endParaRPr lang="es-CO"/>
        </a:p>
      </dgm:t>
    </dgm:pt>
    <dgm:pt modelId="{DE0030B4-0249-4311-A2BC-4ED17BA94A42}" type="sibTrans" cxnId="{DF6E9F95-DCAB-41DF-8A21-4E64E7CC6118}">
      <dgm:prSet/>
      <dgm:spPr/>
      <dgm:t>
        <a:bodyPr/>
        <a:lstStyle/>
        <a:p>
          <a:endParaRPr lang="es-CO"/>
        </a:p>
      </dgm:t>
    </dgm:pt>
    <dgm:pt modelId="{D8E4AE3B-C45C-4C8B-9D5D-E49D3E8E2691}">
      <dgm:prSet phldrT="[Texto]" custT="1"/>
      <dgm:spPr/>
      <dgm:t>
        <a:bodyPr/>
        <a:lstStyle/>
        <a:p>
          <a:r>
            <a:rPr lang="es-CO" sz="1600" b="1" dirty="0" smtClean="0"/>
            <a:t>Unidad de Investigaciones</a:t>
          </a:r>
          <a:endParaRPr lang="es-CO" sz="1600" b="1" dirty="0"/>
        </a:p>
      </dgm:t>
    </dgm:pt>
    <dgm:pt modelId="{0443C900-040C-4DBF-A112-AA5BC4BA1E2F}" type="parTrans" cxnId="{D5D8F8B8-44B3-4D02-A134-7FE44CCEEF25}">
      <dgm:prSet/>
      <dgm:spPr/>
      <dgm:t>
        <a:bodyPr/>
        <a:lstStyle/>
        <a:p>
          <a:endParaRPr lang="es-CO"/>
        </a:p>
      </dgm:t>
    </dgm:pt>
    <dgm:pt modelId="{083F8758-4979-40D9-9528-13736E5BCE3E}" type="sibTrans" cxnId="{D5D8F8B8-44B3-4D02-A134-7FE44CCEEF25}">
      <dgm:prSet/>
      <dgm:spPr/>
      <dgm:t>
        <a:bodyPr/>
        <a:lstStyle/>
        <a:p>
          <a:endParaRPr lang="es-CO"/>
        </a:p>
      </dgm:t>
    </dgm:pt>
    <dgm:pt modelId="{A6C3DF8D-DB08-4B84-88B9-61E928D460CE}">
      <dgm:prSet phldrT="[Texto]" custT="1"/>
      <dgm:spPr/>
      <dgm:t>
        <a:bodyPr/>
        <a:lstStyle/>
        <a:p>
          <a:r>
            <a:rPr lang="es-CO" sz="1400" b="1" dirty="0"/>
            <a:t>Decanatura de División</a:t>
          </a:r>
        </a:p>
      </dgm:t>
    </dgm:pt>
    <dgm:pt modelId="{ADEEC358-44D0-4691-955F-F7C362E34C22}" type="parTrans" cxnId="{21348306-4688-497B-A3D3-0B8A9832912A}">
      <dgm:prSet/>
      <dgm:spPr/>
      <dgm:t>
        <a:bodyPr/>
        <a:lstStyle/>
        <a:p>
          <a:endParaRPr lang="es-CO"/>
        </a:p>
      </dgm:t>
    </dgm:pt>
    <dgm:pt modelId="{E46818EE-4A77-454A-AFD9-E45EE1B5C277}" type="sibTrans" cxnId="{21348306-4688-497B-A3D3-0B8A9832912A}">
      <dgm:prSet/>
      <dgm:spPr/>
      <dgm:t>
        <a:bodyPr/>
        <a:lstStyle/>
        <a:p>
          <a:endParaRPr lang="es-CO"/>
        </a:p>
      </dgm:t>
    </dgm:pt>
    <dgm:pt modelId="{4837D916-EF99-46B7-A01A-A5DB2C093B1C}">
      <dgm:prSet custT="1"/>
      <dgm:spPr/>
      <dgm:t>
        <a:bodyPr/>
        <a:lstStyle/>
        <a:p>
          <a:r>
            <a:rPr lang="es-CO" sz="1600" b="1" dirty="0"/>
            <a:t>Decanatura Académica</a:t>
          </a:r>
        </a:p>
      </dgm:t>
    </dgm:pt>
    <dgm:pt modelId="{D4A00A4C-4A2A-486E-B3D8-48523B3CF07B}" type="parTrans" cxnId="{AB7AE0BD-C786-46A8-96FE-D7ABD33CA96D}">
      <dgm:prSet/>
      <dgm:spPr/>
      <dgm:t>
        <a:bodyPr/>
        <a:lstStyle/>
        <a:p>
          <a:endParaRPr lang="es-CO"/>
        </a:p>
      </dgm:t>
    </dgm:pt>
    <dgm:pt modelId="{764648AA-E543-4518-85D9-7D12C638F402}" type="sibTrans" cxnId="{AB7AE0BD-C786-46A8-96FE-D7ABD33CA96D}">
      <dgm:prSet/>
      <dgm:spPr/>
      <dgm:t>
        <a:bodyPr/>
        <a:lstStyle/>
        <a:p>
          <a:endParaRPr lang="es-CO"/>
        </a:p>
      </dgm:t>
    </dgm:pt>
    <dgm:pt modelId="{E3519F14-78E8-4EAC-95D8-73FE5520485A}">
      <dgm:prSet custT="1"/>
      <dgm:spPr/>
      <dgm:t>
        <a:bodyPr/>
        <a:lstStyle/>
        <a:p>
          <a:r>
            <a:rPr lang="es-CO" sz="1600" b="1" dirty="0"/>
            <a:t>Grupo de Investigación</a:t>
          </a:r>
        </a:p>
      </dgm:t>
    </dgm:pt>
    <dgm:pt modelId="{EB525B01-D968-4375-B047-F5CF013EE36D}" type="parTrans" cxnId="{DFBC5962-B755-421C-AFD3-5C74AEA4C238}">
      <dgm:prSet/>
      <dgm:spPr/>
      <dgm:t>
        <a:bodyPr/>
        <a:lstStyle/>
        <a:p>
          <a:endParaRPr lang="es-CO"/>
        </a:p>
      </dgm:t>
    </dgm:pt>
    <dgm:pt modelId="{331BA561-391A-4B91-9649-FBC78E91DEAD}" type="sibTrans" cxnId="{DFBC5962-B755-421C-AFD3-5C74AEA4C238}">
      <dgm:prSet/>
      <dgm:spPr/>
      <dgm:t>
        <a:bodyPr/>
        <a:lstStyle/>
        <a:p>
          <a:endParaRPr lang="es-CO"/>
        </a:p>
      </dgm:t>
    </dgm:pt>
    <dgm:pt modelId="{396F8A93-58C4-4B25-B442-E4661C69A2AD}">
      <dgm:prSet custT="1"/>
      <dgm:spPr/>
      <dgm:t>
        <a:bodyPr/>
        <a:lstStyle/>
        <a:p>
          <a:r>
            <a:rPr lang="es-CO" sz="1600" b="1" dirty="0"/>
            <a:t>Semillero de Investigación</a:t>
          </a:r>
        </a:p>
      </dgm:t>
    </dgm:pt>
    <dgm:pt modelId="{F999E094-09EF-4F05-A28A-27799D121C9F}" type="parTrans" cxnId="{6F93FDD0-DEFF-4868-BB8C-AFCB376872AA}">
      <dgm:prSet/>
      <dgm:spPr/>
      <dgm:t>
        <a:bodyPr/>
        <a:lstStyle/>
        <a:p>
          <a:endParaRPr lang="es-CO"/>
        </a:p>
      </dgm:t>
    </dgm:pt>
    <dgm:pt modelId="{B719490E-355A-42E1-B3A1-A8B18F512AA2}" type="sibTrans" cxnId="{6F93FDD0-DEFF-4868-BB8C-AFCB376872AA}">
      <dgm:prSet/>
      <dgm:spPr/>
      <dgm:t>
        <a:bodyPr/>
        <a:lstStyle/>
        <a:p>
          <a:endParaRPr lang="es-CO"/>
        </a:p>
      </dgm:t>
    </dgm:pt>
    <dgm:pt modelId="{637088BD-8ED7-4A41-8893-9CF5BFE394DF}">
      <dgm:prSet custT="1"/>
      <dgm:spPr/>
      <dgm:t>
        <a:bodyPr/>
        <a:lstStyle/>
        <a:p>
          <a:r>
            <a:rPr lang="es-CO" sz="1600" b="1" dirty="0"/>
            <a:t>Jóvenes </a:t>
          </a:r>
          <a:endParaRPr lang="es-CO" sz="1600" b="1" dirty="0" smtClean="0"/>
        </a:p>
        <a:p>
          <a:r>
            <a:rPr lang="es-CO" sz="1600" b="1" dirty="0" smtClean="0"/>
            <a:t>Investigadores</a:t>
          </a:r>
          <a:endParaRPr lang="es-CO" sz="1600" b="1" dirty="0"/>
        </a:p>
      </dgm:t>
    </dgm:pt>
    <dgm:pt modelId="{B0778C87-8ECC-4477-B0F7-C861DA7321AF}" type="parTrans" cxnId="{66762DCE-8B91-4C18-8B32-C547016E3F65}">
      <dgm:prSet/>
      <dgm:spPr/>
      <dgm:t>
        <a:bodyPr/>
        <a:lstStyle/>
        <a:p>
          <a:endParaRPr lang="es-CO"/>
        </a:p>
      </dgm:t>
    </dgm:pt>
    <dgm:pt modelId="{DD7F5DDF-436C-430D-B456-12B70FC72538}" type="sibTrans" cxnId="{66762DCE-8B91-4C18-8B32-C547016E3F65}">
      <dgm:prSet/>
      <dgm:spPr/>
      <dgm:t>
        <a:bodyPr/>
        <a:lstStyle/>
        <a:p>
          <a:endParaRPr lang="es-CO"/>
        </a:p>
      </dgm:t>
    </dgm:pt>
    <dgm:pt modelId="{76197098-E09B-4536-9C5E-97FC97B6A40E}">
      <dgm:prSet custT="1"/>
      <dgm:spPr/>
      <dgm:t>
        <a:bodyPr/>
        <a:lstStyle/>
        <a:p>
          <a:r>
            <a:rPr lang="es-CO" sz="1400" b="1" dirty="0">
              <a:solidFill>
                <a:schemeClr val="tx2">
                  <a:lumMod val="50000"/>
                </a:schemeClr>
              </a:solidFill>
            </a:rPr>
            <a:t>Departamentos,  - Institutos</a:t>
          </a:r>
        </a:p>
      </dgm:t>
    </dgm:pt>
    <dgm:pt modelId="{E31987E4-54DD-4769-B056-B822B02F9FD0}" type="parTrans" cxnId="{F03EE788-384B-4432-A830-F309EA8CDE9F}">
      <dgm:prSet/>
      <dgm:spPr/>
      <dgm:t>
        <a:bodyPr/>
        <a:lstStyle/>
        <a:p>
          <a:endParaRPr lang="es-CO"/>
        </a:p>
      </dgm:t>
    </dgm:pt>
    <dgm:pt modelId="{FB52B578-A838-4B07-9420-B833F635FCAB}" type="sibTrans" cxnId="{F03EE788-384B-4432-A830-F309EA8CDE9F}">
      <dgm:prSet/>
      <dgm:spPr/>
      <dgm:t>
        <a:bodyPr/>
        <a:lstStyle/>
        <a:p>
          <a:endParaRPr lang="es-CO"/>
        </a:p>
      </dgm:t>
    </dgm:pt>
    <dgm:pt modelId="{93BE789B-4AB8-4FB5-A166-4CA589DEC84E}">
      <dgm:prSet custT="1"/>
      <dgm:spPr/>
      <dgm:t>
        <a:bodyPr/>
        <a:lstStyle/>
        <a:p>
          <a:r>
            <a:rPr lang="es-CO" sz="1600" b="1" dirty="0">
              <a:solidFill>
                <a:schemeClr val="tx2">
                  <a:lumMod val="50000"/>
                </a:schemeClr>
              </a:solidFill>
            </a:rPr>
            <a:t>Comité Particular de Investigación</a:t>
          </a:r>
        </a:p>
      </dgm:t>
    </dgm:pt>
    <dgm:pt modelId="{57AEDBBC-04CD-4FAE-A9E3-1E5F6D3EDAE0}" type="parTrans" cxnId="{9DF39BDD-FDBA-40B4-A0FA-272D64E41949}">
      <dgm:prSet/>
      <dgm:spPr/>
      <dgm:t>
        <a:bodyPr/>
        <a:lstStyle/>
        <a:p>
          <a:endParaRPr lang="es-CO"/>
        </a:p>
      </dgm:t>
    </dgm:pt>
    <dgm:pt modelId="{B785B972-782C-4D99-898F-09B6D1AC03E3}" type="sibTrans" cxnId="{9DF39BDD-FDBA-40B4-A0FA-272D64E41949}">
      <dgm:prSet/>
      <dgm:spPr/>
      <dgm:t>
        <a:bodyPr/>
        <a:lstStyle/>
        <a:p>
          <a:endParaRPr lang="es-CO"/>
        </a:p>
      </dgm:t>
    </dgm:pt>
    <dgm:pt modelId="{19FAC4D1-9B55-4EB4-8790-CFF7B7AE0CAB}">
      <dgm:prSet custT="1"/>
      <dgm:spPr/>
      <dgm:t>
        <a:bodyPr/>
        <a:lstStyle/>
        <a:p>
          <a:r>
            <a:rPr lang="es-CO" sz="1400" b="1" dirty="0"/>
            <a:t>Comité  de Investigación de División</a:t>
          </a:r>
        </a:p>
      </dgm:t>
    </dgm:pt>
    <dgm:pt modelId="{AC1B5368-936A-48EC-A57B-BC1486DE8D4A}" type="parTrans" cxnId="{A716BEC2-F2F0-4A42-BE65-91EDD54A4EE6}">
      <dgm:prSet/>
      <dgm:spPr/>
      <dgm:t>
        <a:bodyPr/>
        <a:lstStyle/>
        <a:p>
          <a:endParaRPr lang="es-CO"/>
        </a:p>
      </dgm:t>
    </dgm:pt>
    <dgm:pt modelId="{5FDC6861-E5D2-42DC-8A4A-2141D5115909}" type="sibTrans" cxnId="{A716BEC2-F2F0-4A42-BE65-91EDD54A4EE6}">
      <dgm:prSet/>
      <dgm:spPr/>
      <dgm:t>
        <a:bodyPr/>
        <a:lstStyle/>
        <a:p>
          <a:endParaRPr lang="es-CO"/>
        </a:p>
      </dgm:t>
    </dgm:pt>
    <dgm:pt modelId="{71E6DE18-989E-45A4-B612-F55F4406ED90}">
      <dgm:prSet custT="1"/>
      <dgm:spPr/>
      <dgm:t>
        <a:bodyPr/>
        <a:lstStyle/>
        <a:p>
          <a:r>
            <a:rPr lang="es-CO" sz="1400" b="1" dirty="0">
              <a:solidFill>
                <a:schemeClr val="tx2">
                  <a:lumMod val="50000"/>
                </a:schemeClr>
              </a:solidFill>
            </a:rPr>
            <a:t>Comité  de Investigación de Programa</a:t>
          </a:r>
        </a:p>
      </dgm:t>
    </dgm:pt>
    <dgm:pt modelId="{4798B2D9-3A1F-48DA-8C5D-6A832E8C96E3}" type="parTrans" cxnId="{3BBD392D-3504-438B-8EBE-EEBCCEFADA0B}">
      <dgm:prSet/>
      <dgm:spPr/>
      <dgm:t>
        <a:bodyPr/>
        <a:lstStyle/>
        <a:p>
          <a:endParaRPr lang="es-CO"/>
        </a:p>
      </dgm:t>
    </dgm:pt>
    <dgm:pt modelId="{826BA9AA-6EF7-4C13-8B7E-42914A6F55A3}" type="sibTrans" cxnId="{3BBD392D-3504-438B-8EBE-EEBCCEFADA0B}">
      <dgm:prSet/>
      <dgm:spPr/>
      <dgm:t>
        <a:bodyPr/>
        <a:lstStyle/>
        <a:p>
          <a:endParaRPr lang="es-CO"/>
        </a:p>
      </dgm:t>
    </dgm:pt>
    <dgm:pt modelId="{6A9DFCB0-CE0D-42EC-8C14-DAE72B772D30}" type="pres">
      <dgm:prSet presAssocID="{BFA48AEF-B217-4E80-A0A6-64AC44B3233D}" presName="hierChild1" presStyleCnt="0">
        <dgm:presLayoutVars>
          <dgm:chPref val="1"/>
          <dgm:dir/>
          <dgm:animOne val="branch"/>
          <dgm:animLvl val="lvl"/>
          <dgm:resizeHandles/>
        </dgm:presLayoutVars>
      </dgm:prSet>
      <dgm:spPr/>
      <dgm:t>
        <a:bodyPr/>
        <a:lstStyle/>
        <a:p>
          <a:endParaRPr lang="es-CO"/>
        </a:p>
      </dgm:t>
    </dgm:pt>
    <dgm:pt modelId="{91C6B6F6-C0E6-4463-B47F-665776C68F1E}" type="pres">
      <dgm:prSet presAssocID="{953CA95A-3063-4C98-9677-3F540A5FA2F4}" presName="hierRoot1" presStyleCnt="0"/>
      <dgm:spPr/>
      <dgm:t>
        <a:bodyPr/>
        <a:lstStyle/>
        <a:p>
          <a:endParaRPr lang="es-CO"/>
        </a:p>
      </dgm:t>
    </dgm:pt>
    <dgm:pt modelId="{9708EF87-B372-4B33-AB99-5E598F7FD896}" type="pres">
      <dgm:prSet presAssocID="{953CA95A-3063-4C98-9677-3F540A5FA2F4}" presName="composite" presStyleCnt="0"/>
      <dgm:spPr/>
      <dgm:t>
        <a:bodyPr/>
        <a:lstStyle/>
        <a:p>
          <a:endParaRPr lang="es-CO"/>
        </a:p>
      </dgm:t>
    </dgm:pt>
    <dgm:pt modelId="{2C17ED04-5E86-4B8B-BCC0-412CA9144AD7}" type="pres">
      <dgm:prSet presAssocID="{953CA95A-3063-4C98-9677-3F540A5FA2F4}" presName="background" presStyleLbl="node0" presStyleIdx="0" presStyleCnt="4"/>
      <dgm:spPr/>
      <dgm:t>
        <a:bodyPr/>
        <a:lstStyle/>
        <a:p>
          <a:endParaRPr lang="es-CO"/>
        </a:p>
      </dgm:t>
    </dgm:pt>
    <dgm:pt modelId="{365C918A-4AD4-426E-8F44-EABC1990729A}" type="pres">
      <dgm:prSet presAssocID="{953CA95A-3063-4C98-9677-3F540A5FA2F4}" presName="text" presStyleLbl="fgAcc0" presStyleIdx="0" presStyleCnt="4">
        <dgm:presLayoutVars>
          <dgm:chPref val="3"/>
        </dgm:presLayoutVars>
      </dgm:prSet>
      <dgm:spPr/>
      <dgm:t>
        <a:bodyPr/>
        <a:lstStyle/>
        <a:p>
          <a:endParaRPr lang="es-CO"/>
        </a:p>
      </dgm:t>
    </dgm:pt>
    <dgm:pt modelId="{AF149FEF-4314-4ACC-8E7E-A90DE13B1A5F}" type="pres">
      <dgm:prSet presAssocID="{953CA95A-3063-4C98-9677-3F540A5FA2F4}" presName="hierChild2" presStyleCnt="0"/>
      <dgm:spPr/>
      <dgm:t>
        <a:bodyPr/>
        <a:lstStyle/>
        <a:p>
          <a:endParaRPr lang="es-CO"/>
        </a:p>
      </dgm:t>
    </dgm:pt>
    <dgm:pt modelId="{D2366F9E-8815-4DEF-A13A-829CB2358236}" type="pres">
      <dgm:prSet presAssocID="{0443C900-040C-4DBF-A112-AA5BC4BA1E2F}" presName="Name10" presStyleLbl="parChTrans1D2" presStyleIdx="0" presStyleCnt="3"/>
      <dgm:spPr/>
      <dgm:t>
        <a:bodyPr/>
        <a:lstStyle/>
        <a:p>
          <a:endParaRPr lang="es-CO"/>
        </a:p>
      </dgm:t>
    </dgm:pt>
    <dgm:pt modelId="{B6313F60-7513-4F19-8998-06F240DDD605}" type="pres">
      <dgm:prSet presAssocID="{D8E4AE3B-C45C-4C8B-9D5D-E49D3E8E2691}" presName="hierRoot2" presStyleCnt="0"/>
      <dgm:spPr/>
      <dgm:t>
        <a:bodyPr/>
        <a:lstStyle/>
        <a:p>
          <a:endParaRPr lang="es-CO"/>
        </a:p>
      </dgm:t>
    </dgm:pt>
    <dgm:pt modelId="{DC86A89C-77EE-4258-9C80-2C31FD56A4BA}" type="pres">
      <dgm:prSet presAssocID="{D8E4AE3B-C45C-4C8B-9D5D-E49D3E8E2691}" presName="composite2" presStyleCnt="0"/>
      <dgm:spPr/>
      <dgm:t>
        <a:bodyPr/>
        <a:lstStyle/>
        <a:p>
          <a:endParaRPr lang="es-CO"/>
        </a:p>
      </dgm:t>
    </dgm:pt>
    <dgm:pt modelId="{7B9A3B61-8C92-4911-A555-D5435266DB79}" type="pres">
      <dgm:prSet presAssocID="{D8E4AE3B-C45C-4C8B-9D5D-E49D3E8E2691}" presName="background2" presStyleLbl="node2" presStyleIdx="0" presStyleCnt="3"/>
      <dgm:spPr/>
      <dgm:t>
        <a:bodyPr/>
        <a:lstStyle/>
        <a:p>
          <a:endParaRPr lang="es-CO"/>
        </a:p>
      </dgm:t>
    </dgm:pt>
    <dgm:pt modelId="{B7AC7650-A4F3-4CF7-AB86-EA8EEFA6195D}" type="pres">
      <dgm:prSet presAssocID="{D8E4AE3B-C45C-4C8B-9D5D-E49D3E8E2691}" presName="text2" presStyleLbl="fgAcc2" presStyleIdx="0" presStyleCnt="3" custScaleX="200374" custLinFactNeighborX="-14500">
        <dgm:presLayoutVars>
          <dgm:chPref val="3"/>
        </dgm:presLayoutVars>
      </dgm:prSet>
      <dgm:spPr/>
      <dgm:t>
        <a:bodyPr/>
        <a:lstStyle/>
        <a:p>
          <a:endParaRPr lang="es-CO"/>
        </a:p>
      </dgm:t>
    </dgm:pt>
    <dgm:pt modelId="{96236361-444F-4056-A704-B0AA47D91B68}" type="pres">
      <dgm:prSet presAssocID="{D8E4AE3B-C45C-4C8B-9D5D-E49D3E8E2691}" presName="hierChild3" presStyleCnt="0"/>
      <dgm:spPr/>
      <dgm:t>
        <a:bodyPr/>
        <a:lstStyle/>
        <a:p>
          <a:endParaRPr lang="es-CO"/>
        </a:p>
      </dgm:t>
    </dgm:pt>
    <dgm:pt modelId="{8C463DC0-50F0-40D6-8666-B4D56A17D25E}" type="pres">
      <dgm:prSet presAssocID="{ADEEC358-44D0-4691-955F-F7C362E34C22}" presName="Name10" presStyleLbl="parChTrans1D2" presStyleIdx="1" presStyleCnt="3"/>
      <dgm:spPr/>
      <dgm:t>
        <a:bodyPr/>
        <a:lstStyle/>
        <a:p>
          <a:endParaRPr lang="es-CO"/>
        </a:p>
      </dgm:t>
    </dgm:pt>
    <dgm:pt modelId="{9C9602AA-9F90-425F-9DC4-4F6774D8822E}" type="pres">
      <dgm:prSet presAssocID="{A6C3DF8D-DB08-4B84-88B9-61E928D460CE}" presName="hierRoot2" presStyleCnt="0"/>
      <dgm:spPr/>
      <dgm:t>
        <a:bodyPr/>
        <a:lstStyle/>
        <a:p>
          <a:endParaRPr lang="es-CO"/>
        </a:p>
      </dgm:t>
    </dgm:pt>
    <dgm:pt modelId="{C7B48C7A-4B00-424A-AA1C-7DB3D4F5D0D5}" type="pres">
      <dgm:prSet presAssocID="{A6C3DF8D-DB08-4B84-88B9-61E928D460CE}" presName="composite2" presStyleCnt="0"/>
      <dgm:spPr/>
      <dgm:t>
        <a:bodyPr/>
        <a:lstStyle/>
        <a:p>
          <a:endParaRPr lang="es-CO"/>
        </a:p>
      </dgm:t>
    </dgm:pt>
    <dgm:pt modelId="{633F975E-1EE6-4C64-BBC4-461B438C6F36}" type="pres">
      <dgm:prSet presAssocID="{A6C3DF8D-DB08-4B84-88B9-61E928D460CE}" presName="background2" presStyleLbl="node2" presStyleIdx="1" presStyleCnt="3"/>
      <dgm:spPr/>
      <dgm:t>
        <a:bodyPr/>
        <a:lstStyle/>
        <a:p>
          <a:endParaRPr lang="es-CO"/>
        </a:p>
      </dgm:t>
    </dgm:pt>
    <dgm:pt modelId="{E56C55A7-EB28-481F-AEFA-DE5EA1EF0366}" type="pres">
      <dgm:prSet presAssocID="{A6C3DF8D-DB08-4B84-88B9-61E928D460CE}" presName="text2" presStyleLbl="fgAcc2" presStyleIdx="1" presStyleCnt="3">
        <dgm:presLayoutVars>
          <dgm:chPref val="3"/>
        </dgm:presLayoutVars>
      </dgm:prSet>
      <dgm:spPr/>
      <dgm:t>
        <a:bodyPr/>
        <a:lstStyle/>
        <a:p>
          <a:endParaRPr lang="es-CO"/>
        </a:p>
      </dgm:t>
    </dgm:pt>
    <dgm:pt modelId="{8A86F947-2B7A-4580-8356-5AB26705EF86}" type="pres">
      <dgm:prSet presAssocID="{A6C3DF8D-DB08-4B84-88B9-61E928D460CE}" presName="hierChild3" presStyleCnt="0"/>
      <dgm:spPr/>
      <dgm:t>
        <a:bodyPr/>
        <a:lstStyle/>
        <a:p>
          <a:endParaRPr lang="es-CO"/>
        </a:p>
      </dgm:t>
    </dgm:pt>
    <dgm:pt modelId="{08B6C62A-F41E-423B-BFD3-6F453E43548C}" type="pres">
      <dgm:prSet presAssocID="{D4A00A4C-4A2A-486E-B3D8-48523B3CF07B}" presName="Name17" presStyleLbl="parChTrans1D3" presStyleIdx="0" presStyleCnt="1"/>
      <dgm:spPr/>
      <dgm:t>
        <a:bodyPr/>
        <a:lstStyle/>
        <a:p>
          <a:endParaRPr lang="es-CO"/>
        </a:p>
      </dgm:t>
    </dgm:pt>
    <dgm:pt modelId="{139C65C6-0C73-424B-A15C-558147F74C4E}" type="pres">
      <dgm:prSet presAssocID="{4837D916-EF99-46B7-A01A-A5DB2C093B1C}" presName="hierRoot3" presStyleCnt="0"/>
      <dgm:spPr/>
      <dgm:t>
        <a:bodyPr/>
        <a:lstStyle/>
        <a:p>
          <a:endParaRPr lang="es-CO"/>
        </a:p>
      </dgm:t>
    </dgm:pt>
    <dgm:pt modelId="{5FAA530C-5A36-4EE6-B2A3-0920A192DC2A}" type="pres">
      <dgm:prSet presAssocID="{4837D916-EF99-46B7-A01A-A5DB2C093B1C}" presName="composite3" presStyleCnt="0"/>
      <dgm:spPr/>
      <dgm:t>
        <a:bodyPr/>
        <a:lstStyle/>
        <a:p>
          <a:endParaRPr lang="es-CO"/>
        </a:p>
      </dgm:t>
    </dgm:pt>
    <dgm:pt modelId="{0C85F0AC-6390-43BB-96B0-3D89982B5F7E}" type="pres">
      <dgm:prSet presAssocID="{4837D916-EF99-46B7-A01A-A5DB2C093B1C}" presName="background3" presStyleLbl="node3" presStyleIdx="0" presStyleCnt="1"/>
      <dgm:spPr/>
      <dgm:t>
        <a:bodyPr/>
        <a:lstStyle/>
        <a:p>
          <a:endParaRPr lang="es-CO"/>
        </a:p>
      </dgm:t>
    </dgm:pt>
    <dgm:pt modelId="{D9005A6A-28B3-4F9E-8269-0A3C20859AD1}" type="pres">
      <dgm:prSet presAssocID="{4837D916-EF99-46B7-A01A-A5DB2C093B1C}" presName="text3" presStyleLbl="fgAcc3" presStyleIdx="0" presStyleCnt="1">
        <dgm:presLayoutVars>
          <dgm:chPref val="3"/>
        </dgm:presLayoutVars>
      </dgm:prSet>
      <dgm:spPr/>
      <dgm:t>
        <a:bodyPr/>
        <a:lstStyle/>
        <a:p>
          <a:endParaRPr lang="es-CO"/>
        </a:p>
      </dgm:t>
    </dgm:pt>
    <dgm:pt modelId="{23547144-B8BB-4926-A25A-A7AAF4705C38}" type="pres">
      <dgm:prSet presAssocID="{4837D916-EF99-46B7-A01A-A5DB2C093B1C}" presName="hierChild4" presStyleCnt="0"/>
      <dgm:spPr/>
      <dgm:t>
        <a:bodyPr/>
        <a:lstStyle/>
        <a:p>
          <a:endParaRPr lang="es-CO"/>
        </a:p>
      </dgm:t>
    </dgm:pt>
    <dgm:pt modelId="{850A17DA-5EDC-4D62-A8BF-6B2221D8A009}" type="pres">
      <dgm:prSet presAssocID="{EB525B01-D968-4375-B047-F5CF013EE36D}" presName="Name23" presStyleLbl="parChTrans1D4" presStyleIdx="0" presStyleCnt="3"/>
      <dgm:spPr/>
      <dgm:t>
        <a:bodyPr/>
        <a:lstStyle/>
        <a:p>
          <a:endParaRPr lang="es-CO"/>
        </a:p>
      </dgm:t>
    </dgm:pt>
    <dgm:pt modelId="{DB8D3322-1DB6-407A-9479-A571940E6FEC}" type="pres">
      <dgm:prSet presAssocID="{E3519F14-78E8-4EAC-95D8-73FE5520485A}" presName="hierRoot4" presStyleCnt="0"/>
      <dgm:spPr/>
      <dgm:t>
        <a:bodyPr/>
        <a:lstStyle/>
        <a:p>
          <a:endParaRPr lang="es-CO"/>
        </a:p>
      </dgm:t>
    </dgm:pt>
    <dgm:pt modelId="{988DB5A0-C90D-4266-A8BE-3D1E04B878DA}" type="pres">
      <dgm:prSet presAssocID="{E3519F14-78E8-4EAC-95D8-73FE5520485A}" presName="composite4" presStyleCnt="0"/>
      <dgm:spPr/>
      <dgm:t>
        <a:bodyPr/>
        <a:lstStyle/>
        <a:p>
          <a:endParaRPr lang="es-CO"/>
        </a:p>
      </dgm:t>
    </dgm:pt>
    <dgm:pt modelId="{9B2D008B-D506-41A9-BF08-E3F1E7AFC41E}" type="pres">
      <dgm:prSet presAssocID="{E3519F14-78E8-4EAC-95D8-73FE5520485A}" presName="background4" presStyleLbl="node4" presStyleIdx="0" presStyleCnt="3"/>
      <dgm:spPr/>
      <dgm:t>
        <a:bodyPr/>
        <a:lstStyle/>
        <a:p>
          <a:endParaRPr lang="es-CO"/>
        </a:p>
      </dgm:t>
    </dgm:pt>
    <dgm:pt modelId="{954EE044-5051-4908-A63E-96658920ED4A}" type="pres">
      <dgm:prSet presAssocID="{E3519F14-78E8-4EAC-95D8-73FE5520485A}" presName="text4" presStyleLbl="fgAcc4" presStyleIdx="0" presStyleCnt="3" custScaleX="147131">
        <dgm:presLayoutVars>
          <dgm:chPref val="3"/>
        </dgm:presLayoutVars>
      </dgm:prSet>
      <dgm:spPr/>
      <dgm:t>
        <a:bodyPr/>
        <a:lstStyle/>
        <a:p>
          <a:endParaRPr lang="es-CO"/>
        </a:p>
      </dgm:t>
    </dgm:pt>
    <dgm:pt modelId="{941ADAC9-5F79-4467-A6AE-A32CEB67F4C5}" type="pres">
      <dgm:prSet presAssocID="{E3519F14-78E8-4EAC-95D8-73FE5520485A}" presName="hierChild5" presStyleCnt="0"/>
      <dgm:spPr/>
      <dgm:t>
        <a:bodyPr/>
        <a:lstStyle/>
        <a:p>
          <a:endParaRPr lang="es-CO"/>
        </a:p>
      </dgm:t>
    </dgm:pt>
    <dgm:pt modelId="{B8AACCFD-EB43-4988-87C1-236C1BB1C3DA}" type="pres">
      <dgm:prSet presAssocID="{F999E094-09EF-4F05-A28A-27799D121C9F}" presName="Name23" presStyleLbl="parChTrans1D4" presStyleIdx="1" presStyleCnt="3"/>
      <dgm:spPr/>
      <dgm:t>
        <a:bodyPr/>
        <a:lstStyle/>
        <a:p>
          <a:endParaRPr lang="es-CO"/>
        </a:p>
      </dgm:t>
    </dgm:pt>
    <dgm:pt modelId="{EBDAB0A0-7AE9-4C80-B01A-88CA30C6DCFD}" type="pres">
      <dgm:prSet presAssocID="{396F8A93-58C4-4B25-B442-E4661C69A2AD}" presName="hierRoot4" presStyleCnt="0"/>
      <dgm:spPr/>
      <dgm:t>
        <a:bodyPr/>
        <a:lstStyle/>
        <a:p>
          <a:endParaRPr lang="es-CO"/>
        </a:p>
      </dgm:t>
    </dgm:pt>
    <dgm:pt modelId="{BDA72F61-08BE-4043-9DA6-D48D4946CC52}" type="pres">
      <dgm:prSet presAssocID="{396F8A93-58C4-4B25-B442-E4661C69A2AD}" presName="composite4" presStyleCnt="0"/>
      <dgm:spPr/>
      <dgm:t>
        <a:bodyPr/>
        <a:lstStyle/>
        <a:p>
          <a:endParaRPr lang="es-CO"/>
        </a:p>
      </dgm:t>
    </dgm:pt>
    <dgm:pt modelId="{3BF896C2-E06B-4622-A5B4-AB0629E74C68}" type="pres">
      <dgm:prSet presAssocID="{396F8A93-58C4-4B25-B442-E4661C69A2AD}" presName="background4" presStyleLbl="node4" presStyleIdx="1" presStyleCnt="3"/>
      <dgm:spPr/>
      <dgm:t>
        <a:bodyPr/>
        <a:lstStyle/>
        <a:p>
          <a:endParaRPr lang="es-CO"/>
        </a:p>
      </dgm:t>
    </dgm:pt>
    <dgm:pt modelId="{B5F75A74-7AAC-42CE-B9EB-976844719D93}" type="pres">
      <dgm:prSet presAssocID="{396F8A93-58C4-4B25-B442-E4661C69A2AD}" presName="text4" presStyleLbl="fgAcc4" presStyleIdx="1" presStyleCnt="3" custScaleX="152369">
        <dgm:presLayoutVars>
          <dgm:chPref val="3"/>
        </dgm:presLayoutVars>
      </dgm:prSet>
      <dgm:spPr/>
      <dgm:t>
        <a:bodyPr/>
        <a:lstStyle/>
        <a:p>
          <a:endParaRPr lang="es-CO"/>
        </a:p>
      </dgm:t>
    </dgm:pt>
    <dgm:pt modelId="{BD25B94A-1470-4791-94BC-E8380AF99F6C}" type="pres">
      <dgm:prSet presAssocID="{396F8A93-58C4-4B25-B442-E4661C69A2AD}" presName="hierChild5" presStyleCnt="0"/>
      <dgm:spPr/>
      <dgm:t>
        <a:bodyPr/>
        <a:lstStyle/>
        <a:p>
          <a:endParaRPr lang="es-CO"/>
        </a:p>
      </dgm:t>
    </dgm:pt>
    <dgm:pt modelId="{0E35DD3D-4CDA-4E83-97CD-20597F7CD2C6}" type="pres">
      <dgm:prSet presAssocID="{B0778C87-8ECC-4477-B0F7-C861DA7321AF}" presName="Name23" presStyleLbl="parChTrans1D4" presStyleIdx="2" presStyleCnt="3"/>
      <dgm:spPr/>
      <dgm:t>
        <a:bodyPr/>
        <a:lstStyle/>
        <a:p>
          <a:endParaRPr lang="es-CO"/>
        </a:p>
      </dgm:t>
    </dgm:pt>
    <dgm:pt modelId="{E0DC2AD2-08B8-4193-9357-FE4D41634A88}" type="pres">
      <dgm:prSet presAssocID="{637088BD-8ED7-4A41-8893-9CF5BFE394DF}" presName="hierRoot4" presStyleCnt="0"/>
      <dgm:spPr/>
      <dgm:t>
        <a:bodyPr/>
        <a:lstStyle/>
        <a:p>
          <a:endParaRPr lang="es-CO"/>
        </a:p>
      </dgm:t>
    </dgm:pt>
    <dgm:pt modelId="{C0564563-C2BD-446E-9752-1469C11DB4AA}" type="pres">
      <dgm:prSet presAssocID="{637088BD-8ED7-4A41-8893-9CF5BFE394DF}" presName="composite4" presStyleCnt="0"/>
      <dgm:spPr/>
      <dgm:t>
        <a:bodyPr/>
        <a:lstStyle/>
        <a:p>
          <a:endParaRPr lang="es-CO"/>
        </a:p>
      </dgm:t>
    </dgm:pt>
    <dgm:pt modelId="{E82844DC-7380-4A5C-9EA3-4F2B9E632545}" type="pres">
      <dgm:prSet presAssocID="{637088BD-8ED7-4A41-8893-9CF5BFE394DF}" presName="background4" presStyleLbl="node4" presStyleIdx="2" presStyleCnt="3"/>
      <dgm:spPr/>
      <dgm:t>
        <a:bodyPr/>
        <a:lstStyle/>
        <a:p>
          <a:endParaRPr lang="es-CO"/>
        </a:p>
      </dgm:t>
    </dgm:pt>
    <dgm:pt modelId="{C10EAF0A-21AA-4DF3-A962-63D715BA4B43}" type="pres">
      <dgm:prSet presAssocID="{637088BD-8ED7-4A41-8893-9CF5BFE394DF}" presName="text4" presStyleLbl="fgAcc4" presStyleIdx="2" presStyleCnt="3" custScaleX="172677" custLinFactNeighborX="-1007" custLinFactNeighborY="5468">
        <dgm:presLayoutVars>
          <dgm:chPref val="3"/>
        </dgm:presLayoutVars>
      </dgm:prSet>
      <dgm:spPr/>
      <dgm:t>
        <a:bodyPr/>
        <a:lstStyle/>
        <a:p>
          <a:endParaRPr lang="es-CO"/>
        </a:p>
      </dgm:t>
    </dgm:pt>
    <dgm:pt modelId="{B5DD15AC-4665-43FA-A147-C6BB745DC8DA}" type="pres">
      <dgm:prSet presAssocID="{637088BD-8ED7-4A41-8893-9CF5BFE394DF}" presName="hierChild5" presStyleCnt="0"/>
      <dgm:spPr/>
      <dgm:t>
        <a:bodyPr/>
        <a:lstStyle/>
        <a:p>
          <a:endParaRPr lang="es-CO"/>
        </a:p>
      </dgm:t>
    </dgm:pt>
    <dgm:pt modelId="{0A236B4B-01A5-4334-B667-1BA54BE395DC}" type="pres">
      <dgm:prSet presAssocID="{E31987E4-54DD-4769-B056-B822B02F9FD0}" presName="Name10" presStyleLbl="parChTrans1D2" presStyleIdx="2" presStyleCnt="3"/>
      <dgm:spPr/>
      <dgm:t>
        <a:bodyPr/>
        <a:lstStyle/>
        <a:p>
          <a:endParaRPr lang="es-CO"/>
        </a:p>
      </dgm:t>
    </dgm:pt>
    <dgm:pt modelId="{E834CB21-3D27-4213-9D3F-5482A8DDAEA9}" type="pres">
      <dgm:prSet presAssocID="{76197098-E09B-4536-9C5E-97FC97B6A40E}" presName="hierRoot2" presStyleCnt="0"/>
      <dgm:spPr/>
      <dgm:t>
        <a:bodyPr/>
        <a:lstStyle/>
        <a:p>
          <a:endParaRPr lang="es-CO"/>
        </a:p>
      </dgm:t>
    </dgm:pt>
    <dgm:pt modelId="{05461118-D8FD-4A6F-81F0-C7EC81227D3B}" type="pres">
      <dgm:prSet presAssocID="{76197098-E09B-4536-9C5E-97FC97B6A40E}" presName="composite2" presStyleCnt="0"/>
      <dgm:spPr/>
      <dgm:t>
        <a:bodyPr/>
        <a:lstStyle/>
        <a:p>
          <a:endParaRPr lang="es-CO"/>
        </a:p>
      </dgm:t>
    </dgm:pt>
    <dgm:pt modelId="{ECB874E3-6FA8-400E-B129-DCC39E004534}" type="pres">
      <dgm:prSet presAssocID="{76197098-E09B-4536-9C5E-97FC97B6A40E}" presName="background2" presStyleLbl="node2" presStyleIdx="2" presStyleCnt="3"/>
      <dgm:spPr/>
      <dgm:t>
        <a:bodyPr/>
        <a:lstStyle/>
        <a:p>
          <a:endParaRPr lang="es-CO"/>
        </a:p>
      </dgm:t>
    </dgm:pt>
    <dgm:pt modelId="{79EF8F0D-8F25-44DE-A9DB-A79E71A8C4DD}" type="pres">
      <dgm:prSet presAssocID="{76197098-E09B-4536-9C5E-97FC97B6A40E}" presName="text2" presStyleLbl="fgAcc2" presStyleIdx="2" presStyleCnt="3" custScaleX="118249">
        <dgm:presLayoutVars>
          <dgm:chPref val="3"/>
        </dgm:presLayoutVars>
      </dgm:prSet>
      <dgm:spPr/>
      <dgm:t>
        <a:bodyPr/>
        <a:lstStyle/>
        <a:p>
          <a:endParaRPr lang="es-CO"/>
        </a:p>
      </dgm:t>
    </dgm:pt>
    <dgm:pt modelId="{4458E905-6A04-490F-88AD-18DB69900A7C}" type="pres">
      <dgm:prSet presAssocID="{76197098-E09B-4536-9C5E-97FC97B6A40E}" presName="hierChild3" presStyleCnt="0"/>
      <dgm:spPr/>
      <dgm:t>
        <a:bodyPr/>
        <a:lstStyle/>
        <a:p>
          <a:endParaRPr lang="es-CO"/>
        </a:p>
      </dgm:t>
    </dgm:pt>
    <dgm:pt modelId="{D919BB7D-BE9A-4FD5-8CC0-6DAAFE0044E5}" type="pres">
      <dgm:prSet presAssocID="{93BE789B-4AB8-4FB5-A166-4CA589DEC84E}" presName="hierRoot1" presStyleCnt="0"/>
      <dgm:spPr/>
      <dgm:t>
        <a:bodyPr/>
        <a:lstStyle/>
        <a:p>
          <a:endParaRPr lang="es-CO"/>
        </a:p>
      </dgm:t>
    </dgm:pt>
    <dgm:pt modelId="{16D2B8FC-8BC8-400F-B157-03AD9F8D63DA}" type="pres">
      <dgm:prSet presAssocID="{93BE789B-4AB8-4FB5-A166-4CA589DEC84E}" presName="composite" presStyleCnt="0"/>
      <dgm:spPr/>
      <dgm:t>
        <a:bodyPr/>
        <a:lstStyle/>
        <a:p>
          <a:endParaRPr lang="es-CO"/>
        </a:p>
      </dgm:t>
    </dgm:pt>
    <dgm:pt modelId="{FA8599AC-FBD4-4D97-ACE6-95EDBCB0E8BF}" type="pres">
      <dgm:prSet presAssocID="{93BE789B-4AB8-4FB5-A166-4CA589DEC84E}" presName="background" presStyleLbl="node0" presStyleIdx="1" presStyleCnt="4"/>
      <dgm:spPr/>
      <dgm:t>
        <a:bodyPr/>
        <a:lstStyle/>
        <a:p>
          <a:endParaRPr lang="es-CO"/>
        </a:p>
      </dgm:t>
    </dgm:pt>
    <dgm:pt modelId="{75AFB6FE-96E8-4B01-B9F5-88BF261511B3}" type="pres">
      <dgm:prSet presAssocID="{93BE789B-4AB8-4FB5-A166-4CA589DEC84E}" presName="text" presStyleLbl="fgAcc0" presStyleIdx="1" presStyleCnt="4" custScaleX="153470" custLinFactX="-127533" custLinFactY="180961" custLinFactNeighborX="-200000" custLinFactNeighborY="200000">
        <dgm:presLayoutVars>
          <dgm:chPref val="3"/>
        </dgm:presLayoutVars>
      </dgm:prSet>
      <dgm:spPr>
        <a:prstGeom prst="roundRect">
          <a:avLst/>
        </a:prstGeom>
      </dgm:spPr>
      <dgm:t>
        <a:bodyPr/>
        <a:lstStyle/>
        <a:p>
          <a:endParaRPr lang="es-CO"/>
        </a:p>
      </dgm:t>
    </dgm:pt>
    <dgm:pt modelId="{C598F6FA-FF9A-4BA3-8AB9-ED209DA34892}" type="pres">
      <dgm:prSet presAssocID="{93BE789B-4AB8-4FB5-A166-4CA589DEC84E}" presName="hierChild2" presStyleCnt="0"/>
      <dgm:spPr/>
      <dgm:t>
        <a:bodyPr/>
        <a:lstStyle/>
        <a:p>
          <a:endParaRPr lang="es-CO"/>
        </a:p>
      </dgm:t>
    </dgm:pt>
    <dgm:pt modelId="{AEAE5997-F30D-4D47-AADE-97EF10DB6809}" type="pres">
      <dgm:prSet presAssocID="{19FAC4D1-9B55-4EB4-8790-CFF7B7AE0CAB}" presName="hierRoot1" presStyleCnt="0"/>
      <dgm:spPr/>
      <dgm:t>
        <a:bodyPr/>
        <a:lstStyle/>
        <a:p>
          <a:endParaRPr lang="es-CO"/>
        </a:p>
      </dgm:t>
    </dgm:pt>
    <dgm:pt modelId="{53979F42-BBD9-4DB7-8D31-6E5A251D0C10}" type="pres">
      <dgm:prSet presAssocID="{19FAC4D1-9B55-4EB4-8790-CFF7B7AE0CAB}" presName="composite" presStyleCnt="0"/>
      <dgm:spPr/>
      <dgm:t>
        <a:bodyPr/>
        <a:lstStyle/>
        <a:p>
          <a:endParaRPr lang="es-CO"/>
        </a:p>
      </dgm:t>
    </dgm:pt>
    <dgm:pt modelId="{A4C26EE2-CC46-47B6-B1EA-FA423AA38F22}" type="pres">
      <dgm:prSet presAssocID="{19FAC4D1-9B55-4EB4-8790-CFF7B7AE0CAB}" presName="background" presStyleLbl="node0" presStyleIdx="2" presStyleCnt="4"/>
      <dgm:spPr/>
      <dgm:t>
        <a:bodyPr/>
        <a:lstStyle/>
        <a:p>
          <a:endParaRPr lang="es-CO"/>
        </a:p>
      </dgm:t>
    </dgm:pt>
    <dgm:pt modelId="{9E9FE61E-A422-412C-A339-6F9282796427}" type="pres">
      <dgm:prSet presAssocID="{19FAC4D1-9B55-4EB4-8790-CFF7B7AE0CAB}" presName="text" presStyleLbl="fgAcc0" presStyleIdx="2" presStyleCnt="4" custLinFactY="100000" custLinFactNeighborX="75829" custLinFactNeighborY="110599">
        <dgm:presLayoutVars>
          <dgm:chPref val="3"/>
        </dgm:presLayoutVars>
      </dgm:prSet>
      <dgm:spPr>
        <a:prstGeom prst="roundRect">
          <a:avLst/>
        </a:prstGeom>
      </dgm:spPr>
      <dgm:t>
        <a:bodyPr/>
        <a:lstStyle/>
        <a:p>
          <a:endParaRPr lang="es-CO"/>
        </a:p>
      </dgm:t>
    </dgm:pt>
    <dgm:pt modelId="{8873271A-9652-4F25-9E04-4EDB8DCC4796}" type="pres">
      <dgm:prSet presAssocID="{19FAC4D1-9B55-4EB4-8790-CFF7B7AE0CAB}" presName="hierChild2" presStyleCnt="0"/>
      <dgm:spPr/>
      <dgm:t>
        <a:bodyPr/>
        <a:lstStyle/>
        <a:p>
          <a:endParaRPr lang="es-CO"/>
        </a:p>
      </dgm:t>
    </dgm:pt>
    <dgm:pt modelId="{AF6278FA-90AF-48EF-956D-23FEB3BCA35E}" type="pres">
      <dgm:prSet presAssocID="{71E6DE18-989E-45A4-B612-F55F4406ED90}" presName="hierRoot1" presStyleCnt="0"/>
      <dgm:spPr/>
      <dgm:t>
        <a:bodyPr/>
        <a:lstStyle/>
        <a:p>
          <a:endParaRPr lang="es-CO"/>
        </a:p>
      </dgm:t>
    </dgm:pt>
    <dgm:pt modelId="{CCA505C0-6818-4A98-952D-6559ECB41BFB}" type="pres">
      <dgm:prSet presAssocID="{71E6DE18-989E-45A4-B612-F55F4406ED90}" presName="composite" presStyleCnt="0"/>
      <dgm:spPr/>
      <dgm:t>
        <a:bodyPr/>
        <a:lstStyle/>
        <a:p>
          <a:endParaRPr lang="es-CO"/>
        </a:p>
      </dgm:t>
    </dgm:pt>
    <dgm:pt modelId="{F13B8B7A-6426-4FDA-A768-0B3EA0B3554C}" type="pres">
      <dgm:prSet presAssocID="{71E6DE18-989E-45A4-B612-F55F4406ED90}" presName="background" presStyleLbl="node0" presStyleIdx="3" presStyleCnt="4"/>
      <dgm:spPr/>
      <dgm:t>
        <a:bodyPr/>
        <a:lstStyle/>
        <a:p>
          <a:endParaRPr lang="es-CO"/>
        </a:p>
      </dgm:t>
    </dgm:pt>
    <dgm:pt modelId="{96A4794F-0295-4CC9-8A06-8E5F89B6A6AB}" type="pres">
      <dgm:prSet presAssocID="{71E6DE18-989E-45A4-B612-F55F4406ED90}" presName="text" presStyleLbl="fgAcc0" presStyleIdx="3" presStyleCnt="4" custLinFactX="-36091" custLinFactY="158145" custLinFactNeighborX="-100000" custLinFactNeighborY="200000">
        <dgm:presLayoutVars>
          <dgm:chPref val="3"/>
        </dgm:presLayoutVars>
      </dgm:prSet>
      <dgm:spPr>
        <a:prstGeom prst="roundRect">
          <a:avLst/>
        </a:prstGeom>
      </dgm:spPr>
      <dgm:t>
        <a:bodyPr/>
        <a:lstStyle/>
        <a:p>
          <a:endParaRPr lang="es-CO"/>
        </a:p>
      </dgm:t>
    </dgm:pt>
    <dgm:pt modelId="{54C538E9-ABE9-49D8-B154-CC676FC81289}" type="pres">
      <dgm:prSet presAssocID="{71E6DE18-989E-45A4-B612-F55F4406ED90}" presName="hierChild2" presStyleCnt="0"/>
      <dgm:spPr/>
      <dgm:t>
        <a:bodyPr/>
        <a:lstStyle/>
        <a:p>
          <a:endParaRPr lang="es-CO"/>
        </a:p>
      </dgm:t>
    </dgm:pt>
  </dgm:ptLst>
  <dgm:cxnLst>
    <dgm:cxn modelId="{256FF27C-910B-49C4-8AE1-C0EEB35A9A77}" type="presOf" srcId="{637088BD-8ED7-4A41-8893-9CF5BFE394DF}" destId="{C10EAF0A-21AA-4DF3-A962-63D715BA4B43}" srcOrd="0" destOrd="0" presId="urn:microsoft.com/office/officeart/2005/8/layout/hierarchy1"/>
    <dgm:cxn modelId="{66762DCE-8B91-4C18-8B32-C547016E3F65}" srcId="{E3519F14-78E8-4EAC-95D8-73FE5520485A}" destId="{637088BD-8ED7-4A41-8893-9CF5BFE394DF}" srcOrd="1" destOrd="0" parTransId="{B0778C87-8ECC-4477-B0F7-C861DA7321AF}" sibTransId="{DD7F5DDF-436C-430D-B456-12B70FC72538}"/>
    <dgm:cxn modelId="{35E36F1D-F48D-485D-A260-B8AD77CA253A}" type="presOf" srcId="{EB525B01-D968-4375-B047-F5CF013EE36D}" destId="{850A17DA-5EDC-4D62-A8BF-6B2221D8A009}" srcOrd="0" destOrd="0" presId="urn:microsoft.com/office/officeart/2005/8/layout/hierarchy1"/>
    <dgm:cxn modelId="{F03EE788-384B-4432-A830-F309EA8CDE9F}" srcId="{953CA95A-3063-4C98-9677-3F540A5FA2F4}" destId="{76197098-E09B-4536-9C5E-97FC97B6A40E}" srcOrd="2" destOrd="0" parTransId="{E31987E4-54DD-4769-B056-B822B02F9FD0}" sibTransId="{FB52B578-A838-4B07-9420-B833F635FCAB}"/>
    <dgm:cxn modelId="{ED88B583-812E-455F-B97F-A30D709FED3E}" type="presOf" srcId="{19FAC4D1-9B55-4EB4-8790-CFF7B7AE0CAB}" destId="{9E9FE61E-A422-412C-A339-6F9282796427}" srcOrd="0" destOrd="0" presId="urn:microsoft.com/office/officeart/2005/8/layout/hierarchy1"/>
    <dgm:cxn modelId="{DF6E9F95-DCAB-41DF-8A21-4E64E7CC6118}" srcId="{BFA48AEF-B217-4E80-A0A6-64AC44B3233D}" destId="{953CA95A-3063-4C98-9677-3F540A5FA2F4}" srcOrd="0" destOrd="0" parTransId="{42AFF785-E93C-4961-B299-F44E75E5256E}" sibTransId="{DE0030B4-0249-4311-A2BC-4ED17BA94A42}"/>
    <dgm:cxn modelId="{DFBC5962-B755-421C-AFD3-5C74AEA4C238}" srcId="{4837D916-EF99-46B7-A01A-A5DB2C093B1C}" destId="{E3519F14-78E8-4EAC-95D8-73FE5520485A}" srcOrd="0" destOrd="0" parTransId="{EB525B01-D968-4375-B047-F5CF013EE36D}" sibTransId="{331BA561-391A-4B91-9649-FBC78E91DEAD}"/>
    <dgm:cxn modelId="{3EBC6BA0-8A1C-433A-8775-D7F776B92B00}" type="presOf" srcId="{D4A00A4C-4A2A-486E-B3D8-48523B3CF07B}" destId="{08B6C62A-F41E-423B-BFD3-6F453E43548C}" srcOrd="0" destOrd="0" presId="urn:microsoft.com/office/officeart/2005/8/layout/hierarchy1"/>
    <dgm:cxn modelId="{1B0BA7E7-EFE8-4718-AD3A-C1FB08FE2D55}" type="presOf" srcId="{76197098-E09B-4536-9C5E-97FC97B6A40E}" destId="{79EF8F0D-8F25-44DE-A9DB-A79E71A8C4DD}" srcOrd="0" destOrd="0" presId="urn:microsoft.com/office/officeart/2005/8/layout/hierarchy1"/>
    <dgm:cxn modelId="{02D8DE3A-D739-4787-85E9-65D583E2CA3F}" type="presOf" srcId="{93BE789B-4AB8-4FB5-A166-4CA589DEC84E}" destId="{75AFB6FE-96E8-4B01-B9F5-88BF261511B3}" srcOrd="0" destOrd="0" presId="urn:microsoft.com/office/officeart/2005/8/layout/hierarchy1"/>
    <dgm:cxn modelId="{AB7AE0BD-C786-46A8-96FE-D7ABD33CA96D}" srcId="{A6C3DF8D-DB08-4B84-88B9-61E928D460CE}" destId="{4837D916-EF99-46B7-A01A-A5DB2C093B1C}" srcOrd="0" destOrd="0" parTransId="{D4A00A4C-4A2A-486E-B3D8-48523B3CF07B}" sibTransId="{764648AA-E543-4518-85D9-7D12C638F402}"/>
    <dgm:cxn modelId="{5FCEEBB7-F432-4F28-933F-654F21BC1B90}" type="presOf" srcId="{D8E4AE3B-C45C-4C8B-9D5D-E49D3E8E2691}" destId="{B7AC7650-A4F3-4CF7-AB86-EA8EEFA6195D}" srcOrd="0" destOrd="0" presId="urn:microsoft.com/office/officeart/2005/8/layout/hierarchy1"/>
    <dgm:cxn modelId="{3BBD392D-3504-438B-8EBE-EEBCCEFADA0B}" srcId="{BFA48AEF-B217-4E80-A0A6-64AC44B3233D}" destId="{71E6DE18-989E-45A4-B612-F55F4406ED90}" srcOrd="3" destOrd="0" parTransId="{4798B2D9-3A1F-48DA-8C5D-6A832E8C96E3}" sibTransId="{826BA9AA-6EF7-4C13-8B7E-42914A6F55A3}"/>
    <dgm:cxn modelId="{27322AD1-96E6-42BE-860D-6626518A4A95}" type="presOf" srcId="{396F8A93-58C4-4B25-B442-E4661C69A2AD}" destId="{B5F75A74-7AAC-42CE-B9EB-976844719D93}" srcOrd="0" destOrd="0" presId="urn:microsoft.com/office/officeart/2005/8/layout/hierarchy1"/>
    <dgm:cxn modelId="{61522BF3-E6FD-4E97-B1CB-EA08D8355BBE}" type="presOf" srcId="{4837D916-EF99-46B7-A01A-A5DB2C093B1C}" destId="{D9005A6A-28B3-4F9E-8269-0A3C20859AD1}" srcOrd="0" destOrd="0" presId="urn:microsoft.com/office/officeart/2005/8/layout/hierarchy1"/>
    <dgm:cxn modelId="{6F93FDD0-DEFF-4868-BB8C-AFCB376872AA}" srcId="{E3519F14-78E8-4EAC-95D8-73FE5520485A}" destId="{396F8A93-58C4-4B25-B442-E4661C69A2AD}" srcOrd="0" destOrd="0" parTransId="{F999E094-09EF-4F05-A28A-27799D121C9F}" sibTransId="{B719490E-355A-42E1-B3A1-A8B18F512AA2}"/>
    <dgm:cxn modelId="{C3160DA9-2F1C-4A85-8C8E-BF1B75A12749}" type="presOf" srcId="{F999E094-09EF-4F05-A28A-27799D121C9F}" destId="{B8AACCFD-EB43-4988-87C1-236C1BB1C3DA}" srcOrd="0" destOrd="0" presId="urn:microsoft.com/office/officeart/2005/8/layout/hierarchy1"/>
    <dgm:cxn modelId="{DEB3BF70-187C-4915-852C-12C940C70905}" type="presOf" srcId="{E31987E4-54DD-4769-B056-B822B02F9FD0}" destId="{0A236B4B-01A5-4334-B667-1BA54BE395DC}" srcOrd="0" destOrd="0" presId="urn:microsoft.com/office/officeart/2005/8/layout/hierarchy1"/>
    <dgm:cxn modelId="{09DDC6EB-2A14-4904-9E15-18B757D46015}" type="presOf" srcId="{A6C3DF8D-DB08-4B84-88B9-61E928D460CE}" destId="{E56C55A7-EB28-481F-AEFA-DE5EA1EF0366}" srcOrd="0" destOrd="0" presId="urn:microsoft.com/office/officeart/2005/8/layout/hierarchy1"/>
    <dgm:cxn modelId="{AE559047-4C25-4AA2-AA4C-F885CB751B9B}" type="presOf" srcId="{B0778C87-8ECC-4477-B0F7-C861DA7321AF}" destId="{0E35DD3D-4CDA-4E83-97CD-20597F7CD2C6}" srcOrd="0" destOrd="0" presId="urn:microsoft.com/office/officeart/2005/8/layout/hierarchy1"/>
    <dgm:cxn modelId="{21348306-4688-497B-A3D3-0B8A9832912A}" srcId="{953CA95A-3063-4C98-9677-3F540A5FA2F4}" destId="{A6C3DF8D-DB08-4B84-88B9-61E928D460CE}" srcOrd="1" destOrd="0" parTransId="{ADEEC358-44D0-4691-955F-F7C362E34C22}" sibTransId="{E46818EE-4A77-454A-AFD9-E45EE1B5C277}"/>
    <dgm:cxn modelId="{A6F799B7-B48E-473A-9CD2-6680AA0EA88C}" type="presOf" srcId="{BFA48AEF-B217-4E80-A0A6-64AC44B3233D}" destId="{6A9DFCB0-CE0D-42EC-8C14-DAE72B772D30}" srcOrd="0" destOrd="0" presId="urn:microsoft.com/office/officeart/2005/8/layout/hierarchy1"/>
    <dgm:cxn modelId="{BA1264C2-6CC9-4161-B65D-B095D1CB9CC1}" type="presOf" srcId="{0443C900-040C-4DBF-A112-AA5BC4BA1E2F}" destId="{D2366F9E-8815-4DEF-A13A-829CB2358236}" srcOrd="0" destOrd="0" presId="urn:microsoft.com/office/officeart/2005/8/layout/hierarchy1"/>
    <dgm:cxn modelId="{D5D8F8B8-44B3-4D02-A134-7FE44CCEEF25}" srcId="{953CA95A-3063-4C98-9677-3F540A5FA2F4}" destId="{D8E4AE3B-C45C-4C8B-9D5D-E49D3E8E2691}" srcOrd="0" destOrd="0" parTransId="{0443C900-040C-4DBF-A112-AA5BC4BA1E2F}" sibTransId="{083F8758-4979-40D9-9528-13736E5BCE3E}"/>
    <dgm:cxn modelId="{D9F8262E-C1FA-4190-A64D-7DFD1630AE17}" type="presOf" srcId="{71E6DE18-989E-45A4-B612-F55F4406ED90}" destId="{96A4794F-0295-4CC9-8A06-8E5F89B6A6AB}" srcOrd="0" destOrd="0" presId="urn:microsoft.com/office/officeart/2005/8/layout/hierarchy1"/>
    <dgm:cxn modelId="{9DF39BDD-FDBA-40B4-A0FA-272D64E41949}" srcId="{BFA48AEF-B217-4E80-A0A6-64AC44B3233D}" destId="{93BE789B-4AB8-4FB5-A166-4CA589DEC84E}" srcOrd="1" destOrd="0" parTransId="{57AEDBBC-04CD-4FAE-A9E3-1E5F6D3EDAE0}" sibTransId="{B785B972-782C-4D99-898F-09B6D1AC03E3}"/>
    <dgm:cxn modelId="{FADF38BA-649A-46BF-8370-456F25515680}" type="presOf" srcId="{E3519F14-78E8-4EAC-95D8-73FE5520485A}" destId="{954EE044-5051-4908-A63E-96658920ED4A}" srcOrd="0" destOrd="0" presId="urn:microsoft.com/office/officeart/2005/8/layout/hierarchy1"/>
    <dgm:cxn modelId="{6E1EF187-FE49-4015-9841-27C2BEA25EFA}" type="presOf" srcId="{953CA95A-3063-4C98-9677-3F540A5FA2F4}" destId="{365C918A-4AD4-426E-8F44-EABC1990729A}" srcOrd="0" destOrd="0" presId="urn:microsoft.com/office/officeart/2005/8/layout/hierarchy1"/>
    <dgm:cxn modelId="{CF40AA91-AB01-453A-B044-5F1FDAFFF8CF}" type="presOf" srcId="{ADEEC358-44D0-4691-955F-F7C362E34C22}" destId="{8C463DC0-50F0-40D6-8666-B4D56A17D25E}" srcOrd="0" destOrd="0" presId="urn:microsoft.com/office/officeart/2005/8/layout/hierarchy1"/>
    <dgm:cxn modelId="{A716BEC2-F2F0-4A42-BE65-91EDD54A4EE6}" srcId="{BFA48AEF-B217-4E80-A0A6-64AC44B3233D}" destId="{19FAC4D1-9B55-4EB4-8790-CFF7B7AE0CAB}" srcOrd="2" destOrd="0" parTransId="{AC1B5368-936A-48EC-A57B-BC1486DE8D4A}" sibTransId="{5FDC6861-E5D2-42DC-8A4A-2141D5115909}"/>
    <dgm:cxn modelId="{23D6054C-03CC-4F1C-9815-DEEE1B435F7B}" type="presParOf" srcId="{6A9DFCB0-CE0D-42EC-8C14-DAE72B772D30}" destId="{91C6B6F6-C0E6-4463-B47F-665776C68F1E}" srcOrd="0" destOrd="0" presId="urn:microsoft.com/office/officeart/2005/8/layout/hierarchy1"/>
    <dgm:cxn modelId="{BBE54FD9-B29C-4D30-88AF-8C00624BC617}" type="presParOf" srcId="{91C6B6F6-C0E6-4463-B47F-665776C68F1E}" destId="{9708EF87-B372-4B33-AB99-5E598F7FD896}" srcOrd="0" destOrd="0" presId="urn:microsoft.com/office/officeart/2005/8/layout/hierarchy1"/>
    <dgm:cxn modelId="{1587323F-D2E1-4845-BCAD-44A3AE74E95F}" type="presParOf" srcId="{9708EF87-B372-4B33-AB99-5E598F7FD896}" destId="{2C17ED04-5E86-4B8B-BCC0-412CA9144AD7}" srcOrd="0" destOrd="0" presId="urn:microsoft.com/office/officeart/2005/8/layout/hierarchy1"/>
    <dgm:cxn modelId="{EC501551-6331-43BE-B694-CE8BF1B74D9D}" type="presParOf" srcId="{9708EF87-B372-4B33-AB99-5E598F7FD896}" destId="{365C918A-4AD4-426E-8F44-EABC1990729A}" srcOrd="1" destOrd="0" presId="urn:microsoft.com/office/officeart/2005/8/layout/hierarchy1"/>
    <dgm:cxn modelId="{160D1541-F474-4E47-B153-C88B4F5E3DB4}" type="presParOf" srcId="{91C6B6F6-C0E6-4463-B47F-665776C68F1E}" destId="{AF149FEF-4314-4ACC-8E7E-A90DE13B1A5F}" srcOrd="1" destOrd="0" presId="urn:microsoft.com/office/officeart/2005/8/layout/hierarchy1"/>
    <dgm:cxn modelId="{DF14229C-0677-4A3F-8C72-5AB3821F2E25}" type="presParOf" srcId="{AF149FEF-4314-4ACC-8E7E-A90DE13B1A5F}" destId="{D2366F9E-8815-4DEF-A13A-829CB2358236}" srcOrd="0" destOrd="0" presId="urn:microsoft.com/office/officeart/2005/8/layout/hierarchy1"/>
    <dgm:cxn modelId="{DB7956CC-6031-4B98-A114-99A9FA6B2217}" type="presParOf" srcId="{AF149FEF-4314-4ACC-8E7E-A90DE13B1A5F}" destId="{B6313F60-7513-4F19-8998-06F240DDD605}" srcOrd="1" destOrd="0" presId="urn:microsoft.com/office/officeart/2005/8/layout/hierarchy1"/>
    <dgm:cxn modelId="{12C302F8-C1F4-4BAB-B91C-DA94134C1C70}" type="presParOf" srcId="{B6313F60-7513-4F19-8998-06F240DDD605}" destId="{DC86A89C-77EE-4258-9C80-2C31FD56A4BA}" srcOrd="0" destOrd="0" presId="urn:microsoft.com/office/officeart/2005/8/layout/hierarchy1"/>
    <dgm:cxn modelId="{8D7E0D33-DBB5-4137-BABD-E220665C4FE7}" type="presParOf" srcId="{DC86A89C-77EE-4258-9C80-2C31FD56A4BA}" destId="{7B9A3B61-8C92-4911-A555-D5435266DB79}" srcOrd="0" destOrd="0" presId="urn:microsoft.com/office/officeart/2005/8/layout/hierarchy1"/>
    <dgm:cxn modelId="{8239DB86-EA56-40CD-AB5A-05B6EB0D467B}" type="presParOf" srcId="{DC86A89C-77EE-4258-9C80-2C31FD56A4BA}" destId="{B7AC7650-A4F3-4CF7-AB86-EA8EEFA6195D}" srcOrd="1" destOrd="0" presId="urn:microsoft.com/office/officeart/2005/8/layout/hierarchy1"/>
    <dgm:cxn modelId="{CB833853-47E0-4F79-AA22-46FDE0FD97C9}" type="presParOf" srcId="{B6313F60-7513-4F19-8998-06F240DDD605}" destId="{96236361-444F-4056-A704-B0AA47D91B68}" srcOrd="1" destOrd="0" presId="urn:microsoft.com/office/officeart/2005/8/layout/hierarchy1"/>
    <dgm:cxn modelId="{6E6EC59A-BD78-4D9C-A1CB-6251C3781EFB}" type="presParOf" srcId="{AF149FEF-4314-4ACC-8E7E-A90DE13B1A5F}" destId="{8C463DC0-50F0-40D6-8666-B4D56A17D25E}" srcOrd="2" destOrd="0" presId="urn:microsoft.com/office/officeart/2005/8/layout/hierarchy1"/>
    <dgm:cxn modelId="{22A17A90-61DE-4C68-89F9-7AD8E3488DC2}" type="presParOf" srcId="{AF149FEF-4314-4ACC-8E7E-A90DE13B1A5F}" destId="{9C9602AA-9F90-425F-9DC4-4F6774D8822E}" srcOrd="3" destOrd="0" presId="urn:microsoft.com/office/officeart/2005/8/layout/hierarchy1"/>
    <dgm:cxn modelId="{2624F8BD-720C-48A0-B6B7-B604546C06CE}" type="presParOf" srcId="{9C9602AA-9F90-425F-9DC4-4F6774D8822E}" destId="{C7B48C7A-4B00-424A-AA1C-7DB3D4F5D0D5}" srcOrd="0" destOrd="0" presId="urn:microsoft.com/office/officeart/2005/8/layout/hierarchy1"/>
    <dgm:cxn modelId="{8033BF64-84AF-4BBC-B65B-6F8403A49A22}" type="presParOf" srcId="{C7B48C7A-4B00-424A-AA1C-7DB3D4F5D0D5}" destId="{633F975E-1EE6-4C64-BBC4-461B438C6F36}" srcOrd="0" destOrd="0" presId="urn:microsoft.com/office/officeart/2005/8/layout/hierarchy1"/>
    <dgm:cxn modelId="{67235DE0-1167-47F1-A1DF-5D40010D6F7A}" type="presParOf" srcId="{C7B48C7A-4B00-424A-AA1C-7DB3D4F5D0D5}" destId="{E56C55A7-EB28-481F-AEFA-DE5EA1EF0366}" srcOrd="1" destOrd="0" presId="urn:microsoft.com/office/officeart/2005/8/layout/hierarchy1"/>
    <dgm:cxn modelId="{D6A134C0-9CCC-4C8C-9A84-8C462C9F4DBD}" type="presParOf" srcId="{9C9602AA-9F90-425F-9DC4-4F6774D8822E}" destId="{8A86F947-2B7A-4580-8356-5AB26705EF86}" srcOrd="1" destOrd="0" presId="urn:microsoft.com/office/officeart/2005/8/layout/hierarchy1"/>
    <dgm:cxn modelId="{ABE78046-0E84-458E-8A7F-93E4613A6AA5}" type="presParOf" srcId="{8A86F947-2B7A-4580-8356-5AB26705EF86}" destId="{08B6C62A-F41E-423B-BFD3-6F453E43548C}" srcOrd="0" destOrd="0" presId="urn:microsoft.com/office/officeart/2005/8/layout/hierarchy1"/>
    <dgm:cxn modelId="{07CBE17F-EA43-4197-8982-1DB9777BF1EC}" type="presParOf" srcId="{8A86F947-2B7A-4580-8356-5AB26705EF86}" destId="{139C65C6-0C73-424B-A15C-558147F74C4E}" srcOrd="1" destOrd="0" presId="urn:microsoft.com/office/officeart/2005/8/layout/hierarchy1"/>
    <dgm:cxn modelId="{8C880E37-ECA9-4537-A17E-83CFB00C02CE}" type="presParOf" srcId="{139C65C6-0C73-424B-A15C-558147F74C4E}" destId="{5FAA530C-5A36-4EE6-B2A3-0920A192DC2A}" srcOrd="0" destOrd="0" presId="urn:microsoft.com/office/officeart/2005/8/layout/hierarchy1"/>
    <dgm:cxn modelId="{4971CF9D-A1E6-4D3F-A8B3-1A2F2357A8EA}" type="presParOf" srcId="{5FAA530C-5A36-4EE6-B2A3-0920A192DC2A}" destId="{0C85F0AC-6390-43BB-96B0-3D89982B5F7E}" srcOrd="0" destOrd="0" presId="urn:microsoft.com/office/officeart/2005/8/layout/hierarchy1"/>
    <dgm:cxn modelId="{2B81D820-0642-47B3-8A3B-6DBDC9A0C8E8}" type="presParOf" srcId="{5FAA530C-5A36-4EE6-B2A3-0920A192DC2A}" destId="{D9005A6A-28B3-4F9E-8269-0A3C20859AD1}" srcOrd="1" destOrd="0" presId="urn:microsoft.com/office/officeart/2005/8/layout/hierarchy1"/>
    <dgm:cxn modelId="{93DF0B72-7B77-4D22-976F-C9BB029F5083}" type="presParOf" srcId="{139C65C6-0C73-424B-A15C-558147F74C4E}" destId="{23547144-B8BB-4926-A25A-A7AAF4705C38}" srcOrd="1" destOrd="0" presId="urn:microsoft.com/office/officeart/2005/8/layout/hierarchy1"/>
    <dgm:cxn modelId="{8F993BB5-B90A-40D7-A987-0CF2CB7FC5A6}" type="presParOf" srcId="{23547144-B8BB-4926-A25A-A7AAF4705C38}" destId="{850A17DA-5EDC-4D62-A8BF-6B2221D8A009}" srcOrd="0" destOrd="0" presId="urn:microsoft.com/office/officeart/2005/8/layout/hierarchy1"/>
    <dgm:cxn modelId="{D9874C97-1A44-4670-830F-1F9A52C4896E}" type="presParOf" srcId="{23547144-B8BB-4926-A25A-A7AAF4705C38}" destId="{DB8D3322-1DB6-407A-9479-A571940E6FEC}" srcOrd="1" destOrd="0" presId="urn:microsoft.com/office/officeart/2005/8/layout/hierarchy1"/>
    <dgm:cxn modelId="{E9D807D5-DA10-4B27-8B2C-E142952A64CA}" type="presParOf" srcId="{DB8D3322-1DB6-407A-9479-A571940E6FEC}" destId="{988DB5A0-C90D-4266-A8BE-3D1E04B878DA}" srcOrd="0" destOrd="0" presId="urn:microsoft.com/office/officeart/2005/8/layout/hierarchy1"/>
    <dgm:cxn modelId="{4032B990-AF2D-4354-B599-47CADE9F327B}" type="presParOf" srcId="{988DB5A0-C90D-4266-A8BE-3D1E04B878DA}" destId="{9B2D008B-D506-41A9-BF08-E3F1E7AFC41E}" srcOrd="0" destOrd="0" presId="urn:microsoft.com/office/officeart/2005/8/layout/hierarchy1"/>
    <dgm:cxn modelId="{E1247E4D-7160-4571-8B51-A1882C566042}" type="presParOf" srcId="{988DB5A0-C90D-4266-A8BE-3D1E04B878DA}" destId="{954EE044-5051-4908-A63E-96658920ED4A}" srcOrd="1" destOrd="0" presId="urn:microsoft.com/office/officeart/2005/8/layout/hierarchy1"/>
    <dgm:cxn modelId="{30D2F393-B701-410F-931D-EEBDC951BCDB}" type="presParOf" srcId="{DB8D3322-1DB6-407A-9479-A571940E6FEC}" destId="{941ADAC9-5F79-4467-A6AE-A32CEB67F4C5}" srcOrd="1" destOrd="0" presId="urn:microsoft.com/office/officeart/2005/8/layout/hierarchy1"/>
    <dgm:cxn modelId="{4A75C728-1F86-4440-8771-70CFCDA1A4D2}" type="presParOf" srcId="{941ADAC9-5F79-4467-A6AE-A32CEB67F4C5}" destId="{B8AACCFD-EB43-4988-87C1-236C1BB1C3DA}" srcOrd="0" destOrd="0" presId="urn:microsoft.com/office/officeart/2005/8/layout/hierarchy1"/>
    <dgm:cxn modelId="{9DE6391A-694B-49B1-A701-82C61A94CF13}" type="presParOf" srcId="{941ADAC9-5F79-4467-A6AE-A32CEB67F4C5}" destId="{EBDAB0A0-7AE9-4C80-B01A-88CA30C6DCFD}" srcOrd="1" destOrd="0" presId="urn:microsoft.com/office/officeart/2005/8/layout/hierarchy1"/>
    <dgm:cxn modelId="{B0083630-556B-48F1-ABFD-C90CDE3218A1}" type="presParOf" srcId="{EBDAB0A0-7AE9-4C80-B01A-88CA30C6DCFD}" destId="{BDA72F61-08BE-4043-9DA6-D48D4946CC52}" srcOrd="0" destOrd="0" presId="urn:microsoft.com/office/officeart/2005/8/layout/hierarchy1"/>
    <dgm:cxn modelId="{AFEBE15D-ABE9-4028-8D0E-8EBAC3AB8486}" type="presParOf" srcId="{BDA72F61-08BE-4043-9DA6-D48D4946CC52}" destId="{3BF896C2-E06B-4622-A5B4-AB0629E74C68}" srcOrd="0" destOrd="0" presId="urn:microsoft.com/office/officeart/2005/8/layout/hierarchy1"/>
    <dgm:cxn modelId="{C5217A27-86BD-4024-8030-360331902F5D}" type="presParOf" srcId="{BDA72F61-08BE-4043-9DA6-D48D4946CC52}" destId="{B5F75A74-7AAC-42CE-B9EB-976844719D93}" srcOrd="1" destOrd="0" presId="urn:microsoft.com/office/officeart/2005/8/layout/hierarchy1"/>
    <dgm:cxn modelId="{56D3AD65-43E6-47FF-8924-75D47A6241A3}" type="presParOf" srcId="{EBDAB0A0-7AE9-4C80-B01A-88CA30C6DCFD}" destId="{BD25B94A-1470-4791-94BC-E8380AF99F6C}" srcOrd="1" destOrd="0" presId="urn:microsoft.com/office/officeart/2005/8/layout/hierarchy1"/>
    <dgm:cxn modelId="{5554A0C9-76D4-4E10-B797-E17FD3AEF591}" type="presParOf" srcId="{941ADAC9-5F79-4467-A6AE-A32CEB67F4C5}" destId="{0E35DD3D-4CDA-4E83-97CD-20597F7CD2C6}" srcOrd="2" destOrd="0" presId="urn:microsoft.com/office/officeart/2005/8/layout/hierarchy1"/>
    <dgm:cxn modelId="{7717178E-4A4E-4B30-8BE1-7EC5F2B1DE49}" type="presParOf" srcId="{941ADAC9-5F79-4467-A6AE-A32CEB67F4C5}" destId="{E0DC2AD2-08B8-4193-9357-FE4D41634A88}" srcOrd="3" destOrd="0" presId="urn:microsoft.com/office/officeart/2005/8/layout/hierarchy1"/>
    <dgm:cxn modelId="{AC26F0B4-5502-4700-9519-574925A43706}" type="presParOf" srcId="{E0DC2AD2-08B8-4193-9357-FE4D41634A88}" destId="{C0564563-C2BD-446E-9752-1469C11DB4AA}" srcOrd="0" destOrd="0" presId="urn:microsoft.com/office/officeart/2005/8/layout/hierarchy1"/>
    <dgm:cxn modelId="{8735F867-ED1C-4309-ACB4-8707D1791BB7}" type="presParOf" srcId="{C0564563-C2BD-446E-9752-1469C11DB4AA}" destId="{E82844DC-7380-4A5C-9EA3-4F2B9E632545}" srcOrd="0" destOrd="0" presId="urn:microsoft.com/office/officeart/2005/8/layout/hierarchy1"/>
    <dgm:cxn modelId="{623E415C-1C85-44F4-9414-E5E780DDDDA5}" type="presParOf" srcId="{C0564563-C2BD-446E-9752-1469C11DB4AA}" destId="{C10EAF0A-21AA-4DF3-A962-63D715BA4B43}" srcOrd="1" destOrd="0" presId="urn:microsoft.com/office/officeart/2005/8/layout/hierarchy1"/>
    <dgm:cxn modelId="{68001133-08C4-4BC3-8CA9-1027B57AD20D}" type="presParOf" srcId="{E0DC2AD2-08B8-4193-9357-FE4D41634A88}" destId="{B5DD15AC-4665-43FA-A147-C6BB745DC8DA}" srcOrd="1" destOrd="0" presId="urn:microsoft.com/office/officeart/2005/8/layout/hierarchy1"/>
    <dgm:cxn modelId="{62C85EDE-65D9-40A0-8462-C3D9EEBE29DF}" type="presParOf" srcId="{AF149FEF-4314-4ACC-8E7E-A90DE13B1A5F}" destId="{0A236B4B-01A5-4334-B667-1BA54BE395DC}" srcOrd="4" destOrd="0" presId="urn:microsoft.com/office/officeart/2005/8/layout/hierarchy1"/>
    <dgm:cxn modelId="{B5ABB8F0-66AE-4742-B353-848036FB98AF}" type="presParOf" srcId="{AF149FEF-4314-4ACC-8E7E-A90DE13B1A5F}" destId="{E834CB21-3D27-4213-9D3F-5482A8DDAEA9}" srcOrd="5" destOrd="0" presId="urn:microsoft.com/office/officeart/2005/8/layout/hierarchy1"/>
    <dgm:cxn modelId="{B32F29AB-8DC3-4138-A9F5-228EB763F693}" type="presParOf" srcId="{E834CB21-3D27-4213-9D3F-5482A8DDAEA9}" destId="{05461118-D8FD-4A6F-81F0-C7EC81227D3B}" srcOrd="0" destOrd="0" presId="urn:microsoft.com/office/officeart/2005/8/layout/hierarchy1"/>
    <dgm:cxn modelId="{6EE3B29C-30EC-42D2-A323-9FCF87FA48AA}" type="presParOf" srcId="{05461118-D8FD-4A6F-81F0-C7EC81227D3B}" destId="{ECB874E3-6FA8-400E-B129-DCC39E004534}" srcOrd="0" destOrd="0" presId="urn:microsoft.com/office/officeart/2005/8/layout/hierarchy1"/>
    <dgm:cxn modelId="{2749DD90-286A-41E6-BA08-CEB10A47BAF1}" type="presParOf" srcId="{05461118-D8FD-4A6F-81F0-C7EC81227D3B}" destId="{79EF8F0D-8F25-44DE-A9DB-A79E71A8C4DD}" srcOrd="1" destOrd="0" presId="urn:microsoft.com/office/officeart/2005/8/layout/hierarchy1"/>
    <dgm:cxn modelId="{9EB7844D-DA43-46CE-903A-ECF5B02ED6D7}" type="presParOf" srcId="{E834CB21-3D27-4213-9D3F-5482A8DDAEA9}" destId="{4458E905-6A04-490F-88AD-18DB69900A7C}" srcOrd="1" destOrd="0" presId="urn:microsoft.com/office/officeart/2005/8/layout/hierarchy1"/>
    <dgm:cxn modelId="{E0758D20-DE60-4F94-B66F-0BDA59680816}" type="presParOf" srcId="{6A9DFCB0-CE0D-42EC-8C14-DAE72B772D30}" destId="{D919BB7D-BE9A-4FD5-8CC0-6DAAFE0044E5}" srcOrd="1" destOrd="0" presId="urn:microsoft.com/office/officeart/2005/8/layout/hierarchy1"/>
    <dgm:cxn modelId="{BDCBB326-3056-4605-B743-ADC35B0472E5}" type="presParOf" srcId="{D919BB7D-BE9A-4FD5-8CC0-6DAAFE0044E5}" destId="{16D2B8FC-8BC8-400F-B157-03AD9F8D63DA}" srcOrd="0" destOrd="0" presId="urn:microsoft.com/office/officeart/2005/8/layout/hierarchy1"/>
    <dgm:cxn modelId="{B7DB7A06-563C-4945-B9D8-A7070966E137}" type="presParOf" srcId="{16D2B8FC-8BC8-400F-B157-03AD9F8D63DA}" destId="{FA8599AC-FBD4-4D97-ACE6-95EDBCB0E8BF}" srcOrd="0" destOrd="0" presId="urn:microsoft.com/office/officeart/2005/8/layout/hierarchy1"/>
    <dgm:cxn modelId="{3C2D4A97-DB81-4559-AE0A-D376EBC3C4D6}" type="presParOf" srcId="{16D2B8FC-8BC8-400F-B157-03AD9F8D63DA}" destId="{75AFB6FE-96E8-4B01-B9F5-88BF261511B3}" srcOrd="1" destOrd="0" presId="urn:microsoft.com/office/officeart/2005/8/layout/hierarchy1"/>
    <dgm:cxn modelId="{F23AB314-F5DC-4E63-8BAB-9D6BA8E35064}" type="presParOf" srcId="{D919BB7D-BE9A-4FD5-8CC0-6DAAFE0044E5}" destId="{C598F6FA-FF9A-4BA3-8AB9-ED209DA34892}" srcOrd="1" destOrd="0" presId="urn:microsoft.com/office/officeart/2005/8/layout/hierarchy1"/>
    <dgm:cxn modelId="{58F581C8-2BC3-479D-AD43-47C7A6952ECC}" type="presParOf" srcId="{6A9DFCB0-CE0D-42EC-8C14-DAE72B772D30}" destId="{AEAE5997-F30D-4D47-AADE-97EF10DB6809}" srcOrd="2" destOrd="0" presId="urn:microsoft.com/office/officeart/2005/8/layout/hierarchy1"/>
    <dgm:cxn modelId="{F228DCD8-F90F-475C-A1F1-9B078D023741}" type="presParOf" srcId="{AEAE5997-F30D-4D47-AADE-97EF10DB6809}" destId="{53979F42-BBD9-4DB7-8D31-6E5A251D0C10}" srcOrd="0" destOrd="0" presId="urn:microsoft.com/office/officeart/2005/8/layout/hierarchy1"/>
    <dgm:cxn modelId="{57ADBB21-BDBE-486E-BCB5-D0FC74CBE6C9}" type="presParOf" srcId="{53979F42-BBD9-4DB7-8D31-6E5A251D0C10}" destId="{A4C26EE2-CC46-47B6-B1EA-FA423AA38F22}" srcOrd="0" destOrd="0" presId="urn:microsoft.com/office/officeart/2005/8/layout/hierarchy1"/>
    <dgm:cxn modelId="{83E0223E-7686-4312-B4A2-8FA4FD94E511}" type="presParOf" srcId="{53979F42-BBD9-4DB7-8D31-6E5A251D0C10}" destId="{9E9FE61E-A422-412C-A339-6F9282796427}" srcOrd="1" destOrd="0" presId="urn:microsoft.com/office/officeart/2005/8/layout/hierarchy1"/>
    <dgm:cxn modelId="{CBE863AC-7282-41BE-A4EB-D42FD9C1085C}" type="presParOf" srcId="{AEAE5997-F30D-4D47-AADE-97EF10DB6809}" destId="{8873271A-9652-4F25-9E04-4EDB8DCC4796}" srcOrd="1" destOrd="0" presId="urn:microsoft.com/office/officeart/2005/8/layout/hierarchy1"/>
    <dgm:cxn modelId="{C4A12494-653A-4427-B2D0-A1AB07866DF3}" type="presParOf" srcId="{6A9DFCB0-CE0D-42EC-8C14-DAE72B772D30}" destId="{AF6278FA-90AF-48EF-956D-23FEB3BCA35E}" srcOrd="3" destOrd="0" presId="urn:microsoft.com/office/officeart/2005/8/layout/hierarchy1"/>
    <dgm:cxn modelId="{036582F4-3F20-4448-B0F0-E415F77EFB9E}" type="presParOf" srcId="{AF6278FA-90AF-48EF-956D-23FEB3BCA35E}" destId="{CCA505C0-6818-4A98-952D-6559ECB41BFB}" srcOrd="0" destOrd="0" presId="urn:microsoft.com/office/officeart/2005/8/layout/hierarchy1"/>
    <dgm:cxn modelId="{40D81D9D-54F9-48AF-A5DB-EBD6D075D176}" type="presParOf" srcId="{CCA505C0-6818-4A98-952D-6559ECB41BFB}" destId="{F13B8B7A-6426-4FDA-A768-0B3EA0B3554C}" srcOrd="0" destOrd="0" presId="urn:microsoft.com/office/officeart/2005/8/layout/hierarchy1"/>
    <dgm:cxn modelId="{E868E3C3-602B-4740-8A1A-D0FEE64080F3}" type="presParOf" srcId="{CCA505C0-6818-4A98-952D-6559ECB41BFB}" destId="{96A4794F-0295-4CC9-8A06-8E5F89B6A6AB}" srcOrd="1" destOrd="0" presId="urn:microsoft.com/office/officeart/2005/8/layout/hierarchy1"/>
    <dgm:cxn modelId="{E6F99548-DA3D-4B1B-AEB8-218F24A51BFA}" type="presParOf" srcId="{AF6278FA-90AF-48EF-956D-23FEB3BCA35E}" destId="{54C538E9-ABE9-49D8-B154-CC676FC81289}"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B02A67-AE0B-4A6A-AA72-4A9121462C7C}"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es-CO"/>
        </a:p>
      </dgm:t>
    </dgm:pt>
    <dgm:pt modelId="{5C690C96-010F-4FED-AE98-98C3EBBF9AA6}">
      <dgm:prSet phldrT="[Texto]"/>
      <dgm:spPr/>
      <dgm:t>
        <a:bodyPr/>
        <a:lstStyle/>
        <a:p>
          <a:r>
            <a:rPr lang="es-CO" dirty="0" smtClean="0"/>
            <a:t>Misión</a:t>
          </a:r>
          <a:endParaRPr lang="es-CO" dirty="0"/>
        </a:p>
      </dgm:t>
    </dgm:pt>
    <dgm:pt modelId="{CB513910-7F9E-4C71-83F8-8165E1477FAC}" type="parTrans" cxnId="{D06E497F-0022-4062-B82E-3FC5C7A76002}">
      <dgm:prSet/>
      <dgm:spPr/>
      <dgm:t>
        <a:bodyPr/>
        <a:lstStyle/>
        <a:p>
          <a:endParaRPr lang="es-CO"/>
        </a:p>
      </dgm:t>
    </dgm:pt>
    <dgm:pt modelId="{505E101C-BD6C-4716-AF75-8ED86528C9D5}" type="sibTrans" cxnId="{D06E497F-0022-4062-B82E-3FC5C7A76002}">
      <dgm:prSet/>
      <dgm:spPr/>
      <dgm:t>
        <a:bodyPr/>
        <a:lstStyle/>
        <a:p>
          <a:endParaRPr lang="es-CO"/>
        </a:p>
      </dgm:t>
    </dgm:pt>
    <dgm:pt modelId="{C6A4B27C-4507-4121-A7A7-AA41A9EE9523}">
      <dgm:prSet phldrT="[Texto]"/>
      <dgm:spPr/>
      <dgm:t>
        <a:bodyPr/>
        <a:lstStyle/>
        <a:p>
          <a:r>
            <a:rPr lang="es-CO" dirty="0" smtClean="0"/>
            <a:t>Gestores</a:t>
          </a:r>
          <a:endParaRPr lang="es-CO" dirty="0"/>
        </a:p>
      </dgm:t>
    </dgm:pt>
    <dgm:pt modelId="{9C22AD9C-6015-4EA4-A743-382F03E6AB86}" type="parTrans" cxnId="{69511048-280D-4784-84C4-FFB60A4CE514}">
      <dgm:prSet/>
      <dgm:spPr/>
      <dgm:t>
        <a:bodyPr/>
        <a:lstStyle/>
        <a:p>
          <a:endParaRPr lang="es-CO"/>
        </a:p>
      </dgm:t>
    </dgm:pt>
    <dgm:pt modelId="{02137B2E-3F67-48B7-B472-4687876176D3}" type="sibTrans" cxnId="{69511048-280D-4784-84C4-FFB60A4CE514}">
      <dgm:prSet/>
      <dgm:spPr/>
      <dgm:t>
        <a:bodyPr/>
        <a:lstStyle/>
        <a:p>
          <a:endParaRPr lang="es-CO"/>
        </a:p>
      </dgm:t>
    </dgm:pt>
    <dgm:pt modelId="{D2AC8C64-2AA8-4F2A-BDB7-2EF8FE03B382}">
      <dgm:prSet phldrT="[Texto]"/>
      <dgm:spPr/>
      <dgm:t>
        <a:bodyPr/>
        <a:lstStyle/>
        <a:p>
          <a:r>
            <a:rPr lang="es-CO" dirty="0" smtClean="0"/>
            <a:t>Proyectos 2017</a:t>
          </a:r>
          <a:endParaRPr lang="es-CO" dirty="0"/>
        </a:p>
      </dgm:t>
    </dgm:pt>
    <dgm:pt modelId="{573F0A38-1D69-47D5-8ACE-DEEE299517ED}" type="parTrans" cxnId="{F26CD208-992F-445D-953D-EA80131F8636}">
      <dgm:prSet/>
      <dgm:spPr/>
      <dgm:t>
        <a:bodyPr/>
        <a:lstStyle/>
        <a:p>
          <a:endParaRPr lang="es-CO"/>
        </a:p>
      </dgm:t>
    </dgm:pt>
    <dgm:pt modelId="{3E1A86AE-DB77-4E56-8B32-9394A161E5B9}" type="sibTrans" cxnId="{F26CD208-992F-445D-953D-EA80131F8636}">
      <dgm:prSet/>
      <dgm:spPr/>
      <dgm:t>
        <a:bodyPr/>
        <a:lstStyle/>
        <a:p>
          <a:endParaRPr lang="es-CO"/>
        </a:p>
      </dgm:t>
    </dgm:pt>
    <dgm:pt modelId="{11DF7A03-F3B4-4667-A4E3-C6E4FB5D4908}">
      <dgm:prSet phldrT="[Texto]"/>
      <dgm:spPr/>
      <dgm:t>
        <a:bodyPr/>
        <a:lstStyle/>
        <a:p>
          <a:r>
            <a:rPr lang="es-CO" dirty="0" smtClean="0"/>
            <a:t>Objetivos estratégicos e indicadores de gestión académica</a:t>
          </a:r>
          <a:endParaRPr lang="es-CO" dirty="0"/>
        </a:p>
      </dgm:t>
    </dgm:pt>
    <dgm:pt modelId="{3742DCDC-D6C1-4D2A-9CD4-849894C27F85}" type="parTrans" cxnId="{9A8B82FA-840C-4ADA-A645-DC1ED9E05885}">
      <dgm:prSet/>
      <dgm:spPr/>
      <dgm:t>
        <a:bodyPr/>
        <a:lstStyle/>
        <a:p>
          <a:endParaRPr lang="es-CO"/>
        </a:p>
      </dgm:t>
    </dgm:pt>
    <dgm:pt modelId="{23FB0A19-2A6D-4F98-B3A6-24D0F30A8D34}" type="sibTrans" cxnId="{9A8B82FA-840C-4ADA-A645-DC1ED9E05885}">
      <dgm:prSet/>
      <dgm:spPr/>
      <dgm:t>
        <a:bodyPr/>
        <a:lstStyle/>
        <a:p>
          <a:endParaRPr lang="es-CO"/>
        </a:p>
      </dgm:t>
    </dgm:pt>
    <dgm:pt modelId="{8C4ECD5B-5C2F-46A1-A436-5F0EA17499D1}">
      <dgm:prSet phldrT="[Texto]"/>
      <dgm:spPr/>
      <dgm:t>
        <a:bodyPr/>
        <a:lstStyle/>
        <a:p>
          <a:r>
            <a:rPr lang="es-CO" dirty="0" smtClean="0"/>
            <a:t>Visión</a:t>
          </a:r>
          <a:endParaRPr lang="es-CO" dirty="0"/>
        </a:p>
      </dgm:t>
    </dgm:pt>
    <dgm:pt modelId="{EE26381D-9182-4AEE-BA81-98C44C396764}" type="parTrans" cxnId="{7AB81055-EDAE-4413-B7BC-50D0AA03C710}">
      <dgm:prSet/>
      <dgm:spPr/>
      <dgm:t>
        <a:bodyPr/>
        <a:lstStyle/>
        <a:p>
          <a:endParaRPr lang="es-CO"/>
        </a:p>
      </dgm:t>
    </dgm:pt>
    <dgm:pt modelId="{AD64345E-BC04-46D2-B333-288283F636A4}" type="sibTrans" cxnId="{7AB81055-EDAE-4413-B7BC-50D0AA03C710}">
      <dgm:prSet/>
      <dgm:spPr/>
      <dgm:t>
        <a:bodyPr/>
        <a:lstStyle/>
        <a:p>
          <a:endParaRPr lang="es-CO"/>
        </a:p>
      </dgm:t>
    </dgm:pt>
    <dgm:pt modelId="{E906FB2B-E719-438E-97B7-D6F4ED7BEF92}">
      <dgm:prSet phldrT="[Texto]"/>
      <dgm:spPr/>
      <dgm:t>
        <a:bodyPr/>
        <a:lstStyle/>
        <a:p>
          <a:r>
            <a:rPr lang="es-CO" dirty="0" smtClean="0"/>
            <a:t>Funciones</a:t>
          </a:r>
          <a:endParaRPr lang="es-CO" dirty="0"/>
        </a:p>
      </dgm:t>
    </dgm:pt>
    <dgm:pt modelId="{5CD60EE2-AA88-487F-84F1-884368121280}" type="parTrans" cxnId="{BEA17D90-524D-4767-8EFA-0BBC37A6FC06}">
      <dgm:prSet/>
      <dgm:spPr/>
      <dgm:t>
        <a:bodyPr/>
        <a:lstStyle/>
        <a:p>
          <a:endParaRPr lang="es-CO"/>
        </a:p>
      </dgm:t>
    </dgm:pt>
    <dgm:pt modelId="{E5E7C045-FB4C-441F-8D03-1ECDF5C2B89D}" type="sibTrans" cxnId="{BEA17D90-524D-4767-8EFA-0BBC37A6FC06}">
      <dgm:prSet/>
      <dgm:spPr/>
      <dgm:t>
        <a:bodyPr/>
        <a:lstStyle/>
        <a:p>
          <a:endParaRPr lang="es-CO"/>
        </a:p>
      </dgm:t>
    </dgm:pt>
    <dgm:pt modelId="{363A6F57-3A60-407B-BAAF-8CA5872A4F0C}">
      <dgm:prSet phldrT="[Texto]"/>
      <dgm:spPr/>
      <dgm:t>
        <a:bodyPr/>
        <a:lstStyle/>
        <a:p>
          <a:r>
            <a:rPr lang="es-CO" dirty="0" smtClean="0"/>
            <a:t>Objetivos estratégicos e indicadores de gestión administrativa</a:t>
          </a:r>
          <a:endParaRPr lang="es-CO" dirty="0"/>
        </a:p>
      </dgm:t>
    </dgm:pt>
    <dgm:pt modelId="{21FA3EAB-E551-4443-B6CB-0F2B0F9BAE7A}" type="parTrans" cxnId="{34CF28A2-DCE1-47A4-9C78-C9FF518B74EF}">
      <dgm:prSet/>
      <dgm:spPr/>
      <dgm:t>
        <a:bodyPr/>
        <a:lstStyle/>
        <a:p>
          <a:endParaRPr lang="es-CO"/>
        </a:p>
      </dgm:t>
    </dgm:pt>
    <dgm:pt modelId="{5BACACA2-326D-4D24-B4D3-FDF5FA09F801}" type="sibTrans" cxnId="{34CF28A2-DCE1-47A4-9C78-C9FF518B74EF}">
      <dgm:prSet/>
      <dgm:spPr/>
      <dgm:t>
        <a:bodyPr/>
        <a:lstStyle/>
        <a:p>
          <a:endParaRPr lang="es-CO"/>
        </a:p>
      </dgm:t>
    </dgm:pt>
    <dgm:pt modelId="{B56821F8-4DEE-494F-92D2-20869C6A68F6}">
      <dgm:prSet phldrT="[Texto]" phldr="1"/>
      <dgm:spPr/>
      <dgm:t>
        <a:bodyPr/>
        <a:lstStyle/>
        <a:p>
          <a:endParaRPr lang="es-CO"/>
        </a:p>
      </dgm:t>
    </dgm:pt>
    <dgm:pt modelId="{BD5863D2-51AB-410F-8BAC-A626616BDFA3}" type="parTrans" cxnId="{0AE4D738-2240-45FC-AE31-6BD0683C2334}">
      <dgm:prSet/>
      <dgm:spPr/>
      <dgm:t>
        <a:bodyPr/>
        <a:lstStyle/>
        <a:p>
          <a:endParaRPr lang="es-CO"/>
        </a:p>
      </dgm:t>
    </dgm:pt>
    <dgm:pt modelId="{56EE678D-51CD-4E5C-A035-8BE79C177334}" type="sibTrans" cxnId="{0AE4D738-2240-45FC-AE31-6BD0683C2334}">
      <dgm:prSet/>
      <dgm:spPr/>
      <dgm:t>
        <a:bodyPr/>
        <a:lstStyle/>
        <a:p>
          <a:endParaRPr lang="es-CO"/>
        </a:p>
      </dgm:t>
    </dgm:pt>
    <dgm:pt modelId="{8C7321CB-5638-47C5-8EC9-9E1EFB59CA1E}">
      <dgm:prSet phldrT="[Texto]" phldr="1"/>
      <dgm:spPr/>
      <dgm:t>
        <a:bodyPr/>
        <a:lstStyle/>
        <a:p>
          <a:endParaRPr lang="es-CO" dirty="0"/>
        </a:p>
      </dgm:t>
    </dgm:pt>
    <dgm:pt modelId="{B0A3C94B-2D54-4971-8781-659FE96E8374}" type="sibTrans" cxnId="{AD90DB72-1797-4941-8F1D-969F94694C7D}">
      <dgm:prSet/>
      <dgm:spPr/>
      <dgm:t>
        <a:bodyPr/>
        <a:lstStyle/>
        <a:p>
          <a:endParaRPr lang="es-CO"/>
        </a:p>
      </dgm:t>
    </dgm:pt>
    <dgm:pt modelId="{EC36CE51-80E2-43BA-9D87-63DC3B376909}" type="parTrans" cxnId="{AD90DB72-1797-4941-8F1D-969F94694C7D}">
      <dgm:prSet/>
      <dgm:spPr/>
      <dgm:t>
        <a:bodyPr/>
        <a:lstStyle/>
        <a:p>
          <a:endParaRPr lang="es-CO"/>
        </a:p>
      </dgm:t>
    </dgm:pt>
    <dgm:pt modelId="{623A3038-F136-4403-A65B-2C7F2F4724DB}" type="pres">
      <dgm:prSet presAssocID="{B1B02A67-AE0B-4A6A-AA72-4A9121462C7C}" presName="Name0" presStyleCnt="0">
        <dgm:presLayoutVars>
          <dgm:dir/>
          <dgm:resizeHandles/>
        </dgm:presLayoutVars>
      </dgm:prSet>
      <dgm:spPr/>
      <dgm:t>
        <a:bodyPr/>
        <a:lstStyle/>
        <a:p>
          <a:endParaRPr lang="es-CO"/>
        </a:p>
      </dgm:t>
    </dgm:pt>
    <dgm:pt modelId="{2E3E2B2B-F4AD-44CB-A4D7-9EFB6F87817B}" type="pres">
      <dgm:prSet presAssocID="{5C690C96-010F-4FED-AE98-98C3EBBF9AA6}" presName="compNode" presStyleCnt="0"/>
      <dgm:spPr/>
    </dgm:pt>
    <dgm:pt modelId="{A312F8EA-BA61-44E3-A9E5-2E6518426912}" type="pres">
      <dgm:prSet presAssocID="{5C690C96-010F-4FED-AE98-98C3EBBF9AA6}" presName="dummyConnPt" presStyleCnt="0"/>
      <dgm:spPr/>
    </dgm:pt>
    <dgm:pt modelId="{3734E457-12C9-4C5B-9FCE-49B28F5E5CC1}" type="pres">
      <dgm:prSet presAssocID="{5C690C96-010F-4FED-AE98-98C3EBBF9AA6}" presName="node" presStyleLbl="node1" presStyleIdx="0" presStyleCnt="9">
        <dgm:presLayoutVars>
          <dgm:bulletEnabled val="1"/>
        </dgm:presLayoutVars>
      </dgm:prSet>
      <dgm:spPr/>
      <dgm:t>
        <a:bodyPr/>
        <a:lstStyle/>
        <a:p>
          <a:endParaRPr lang="es-CO"/>
        </a:p>
      </dgm:t>
    </dgm:pt>
    <dgm:pt modelId="{61868064-202E-4CD8-9939-DFC94358ECC4}" type="pres">
      <dgm:prSet presAssocID="{505E101C-BD6C-4716-AF75-8ED86528C9D5}" presName="sibTrans" presStyleLbl="bgSibTrans2D1" presStyleIdx="0" presStyleCnt="8"/>
      <dgm:spPr/>
      <dgm:t>
        <a:bodyPr/>
        <a:lstStyle/>
        <a:p>
          <a:endParaRPr lang="es-CO"/>
        </a:p>
      </dgm:t>
    </dgm:pt>
    <dgm:pt modelId="{5B14CA72-F350-4814-9813-9BC298932845}" type="pres">
      <dgm:prSet presAssocID="{C6A4B27C-4507-4121-A7A7-AA41A9EE9523}" presName="compNode" presStyleCnt="0"/>
      <dgm:spPr/>
    </dgm:pt>
    <dgm:pt modelId="{0DE97F9B-17D6-4EF4-9DD3-D4EF752FAC93}" type="pres">
      <dgm:prSet presAssocID="{C6A4B27C-4507-4121-A7A7-AA41A9EE9523}" presName="dummyConnPt" presStyleCnt="0"/>
      <dgm:spPr/>
    </dgm:pt>
    <dgm:pt modelId="{FD00BDCD-42E4-417D-877F-15D3E52D21EA}" type="pres">
      <dgm:prSet presAssocID="{C6A4B27C-4507-4121-A7A7-AA41A9EE9523}" presName="node" presStyleLbl="node1" presStyleIdx="1" presStyleCnt="9">
        <dgm:presLayoutVars>
          <dgm:bulletEnabled val="1"/>
        </dgm:presLayoutVars>
      </dgm:prSet>
      <dgm:spPr/>
      <dgm:t>
        <a:bodyPr/>
        <a:lstStyle/>
        <a:p>
          <a:endParaRPr lang="es-CO"/>
        </a:p>
      </dgm:t>
    </dgm:pt>
    <dgm:pt modelId="{D6012B44-2F3B-40E0-830C-6EFBA44502F0}" type="pres">
      <dgm:prSet presAssocID="{02137B2E-3F67-48B7-B472-4687876176D3}" presName="sibTrans" presStyleLbl="bgSibTrans2D1" presStyleIdx="1" presStyleCnt="8"/>
      <dgm:spPr/>
      <dgm:t>
        <a:bodyPr/>
        <a:lstStyle/>
        <a:p>
          <a:endParaRPr lang="es-CO"/>
        </a:p>
      </dgm:t>
    </dgm:pt>
    <dgm:pt modelId="{81380218-91BF-42DE-865C-8C148EBBC03D}" type="pres">
      <dgm:prSet presAssocID="{D2AC8C64-2AA8-4F2A-BDB7-2EF8FE03B382}" presName="compNode" presStyleCnt="0"/>
      <dgm:spPr/>
    </dgm:pt>
    <dgm:pt modelId="{C3B70676-504D-41AD-BDFC-F6A3176614F2}" type="pres">
      <dgm:prSet presAssocID="{D2AC8C64-2AA8-4F2A-BDB7-2EF8FE03B382}" presName="dummyConnPt" presStyleCnt="0"/>
      <dgm:spPr/>
    </dgm:pt>
    <dgm:pt modelId="{AEF2A3AF-53DD-4FB1-B9EE-EA87556A3B74}" type="pres">
      <dgm:prSet presAssocID="{D2AC8C64-2AA8-4F2A-BDB7-2EF8FE03B382}" presName="node" presStyleLbl="node1" presStyleIdx="2" presStyleCnt="9">
        <dgm:presLayoutVars>
          <dgm:bulletEnabled val="1"/>
        </dgm:presLayoutVars>
      </dgm:prSet>
      <dgm:spPr/>
      <dgm:t>
        <a:bodyPr/>
        <a:lstStyle/>
        <a:p>
          <a:endParaRPr lang="es-CO"/>
        </a:p>
      </dgm:t>
    </dgm:pt>
    <dgm:pt modelId="{8F95F23B-2A56-4E45-A721-4C3D660B6D2B}" type="pres">
      <dgm:prSet presAssocID="{3E1A86AE-DB77-4E56-8B32-9394A161E5B9}" presName="sibTrans" presStyleLbl="bgSibTrans2D1" presStyleIdx="2" presStyleCnt="8"/>
      <dgm:spPr/>
      <dgm:t>
        <a:bodyPr/>
        <a:lstStyle/>
        <a:p>
          <a:endParaRPr lang="es-CO"/>
        </a:p>
      </dgm:t>
    </dgm:pt>
    <dgm:pt modelId="{1494F838-4F97-4D3F-A575-7E3ED857A1BB}" type="pres">
      <dgm:prSet presAssocID="{8C7321CB-5638-47C5-8EC9-9E1EFB59CA1E}" presName="compNode" presStyleCnt="0"/>
      <dgm:spPr/>
    </dgm:pt>
    <dgm:pt modelId="{893EAA36-26DA-4E0A-B358-CB756E528308}" type="pres">
      <dgm:prSet presAssocID="{8C7321CB-5638-47C5-8EC9-9E1EFB59CA1E}" presName="dummyConnPt" presStyleCnt="0"/>
      <dgm:spPr/>
    </dgm:pt>
    <dgm:pt modelId="{F60362EB-3CFE-4832-A7AB-DF9A2605C109}" type="pres">
      <dgm:prSet presAssocID="{8C7321CB-5638-47C5-8EC9-9E1EFB59CA1E}" presName="node" presStyleLbl="node1" presStyleIdx="3" presStyleCnt="9">
        <dgm:presLayoutVars>
          <dgm:bulletEnabled val="1"/>
        </dgm:presLayoutVars>
      </dgm:prSet>
      <dgm:spPr/>
      <dgm:t>
        <a:bodyPr/>
        <a:lstStyle/>
        <a:p>
          <a:endParaRPr lang="es-CO"/>
        </a:p>
      </dgm:t>
    </dgm:pt>
    <dgm:pt modelId="{8E0FC4E8-657C-4799-918A-363FA0D0587C}" type="pres">
      <dgm:prSet presAssocID="{B0A3C94B-2D54-4971-8781-659FE96E8374}" presName="sibTrans" presStyleLbl="bgSibTrans2D1" presStyleIdx="3" presStyleCnt="8"/>
      <dgm:spPr/>
      <dgm:t>
        <a:bodyPr/>
        <a:lstStyle/>
        <a:p>
          <a:endParaRPr lang="es-CO"/>
        </a:p>
      </dgm:t>
    </dgm:pt>
    <dgm:pt modelId="{07E46F2A-16F8-4866-85C9-A1C7F575A5C2}" type="pres">
      <dgm:prSet presAssocID="{11DF7A03-F3B4-4667-A4E3-C6E4FB5D4908}" presName="compNode" presStyleCnt="0"/>
      <dgm:spPr/>
    </dgm:pt>
    <dgm:pt modelId="{3B33C267-5A96-4489-A0A3-E9C54FB703F2}" type="pres">
      <dgm:prSet presAssocID="{11DF7A03-F3B4-4667-A4E3-C6E4FB5D4908}" presName="dummyConnPt" presStyleCnt="0"/>
      <dgm:spPr/>
    </dgm:pt>
    <dgm:pt modelId="{8D606D2E-E311-42B8-9B4B-BB6FB0623B44}" type="pres">
      <dgm:prSet presAssocID="{11DF7A03-F3B4-4667-A4E3-C6E4FB5D4908}" presName="node" presStyleLbl="node1" presStyleIdx="4" presStyleCnt="9">
        <dgm:presLayoutVars>
          <dgm:bulletEnabled val="1"/>
        </dgm:presLayoutVars>
      </dgm:prSet>
      <dgm:spPr/>
      <dgm:t>
        <a:bodyPr/>
        <a:lstStyle/>
        <a:p>
          <a:endParaRPr lang="es-CO"/>
        </a:p>
      </dgm:t>
    </dgm:pt>
    <dgm:pt modelId="{ECE7E8A5-797F-4487-8C0F-3DFB63C476E6}" type="pres">
      <dgm:prSet presAssocID="{23FB0A19-2A6D-4F98-B3A6-24D0F30A8D34}" presName="sibTrans" presStyleLbl="bgSibTrans2D1" presStyleIdx="4" presStyleCnt="8"/>
      <dgm:spPr/>
      <dgm:t>
        <a:bodyPr/>
        <a:lstStyle/>
        <a:p>
          <a:endParaRPr lang="es-CO"/>
        </a:p>
      </dgm:t>
    </dgm:pt>
    <dgm:pt modelId="{67D9CF84-D4FA-4DCA-8074-E5B9A1792DEA}" type="pres">
      <dgm:prSet presAssocID="{8C4ECD5B-5C2F-46A1-A436-5F0EA17499D1}" presName="compNode" presStyleCnt="0"/>
      <dgm:spPr/>
    </dgm:pt>
    <dgm:pt modelId="{D41C24F6-C999-4CB0-9622-F75772539DF4}" type="pres">
      <dgm:prSet presAssocID="{8C4ECD5B-5C2F-46A1-A436-5F0EA17499D1}" presName="dummyConnPt" presStyleCnt="0"/>
      <dgm:spPr/>
    </dgm:pt>
    <dgm:pt modelId="{A62FC28D-5C62-49EE-88E4-F7939287987C}" type="pres">
      <dgm:prSet presAssocID="{8C4ECD5B-5C2F-46A1-A436-5F0EA17499D1}" presName="node" presStyleLbl="node1" presStyleIdx="5" presStyleCnt="9">
        <dgm:presLayoutVars>
          <dgm:bulletEnabled val="1"/>
        </dgm:presLayoutVars>
      </dgm:prSet>
      <dgm:spPr/>
      <dgm:t>
        <a:bodyPr/>
        <a:lstStyle/>
        <a:p>
          <a:endParaRPr lang="es-CO"/>
        </a:p>
      </dgm:t>
    </dgm:pt>
    <dgm:pt modelId="{1F47E8E8-A664-4F01-830B-5B8320CE20FD}" type="pres">
      <dgm:prSet presAssocID="{AD64345E-BC04-46D2-B333-288283F636A4}" presName="sibTrans" presStyleLbl="bgSibTrans2D1" presStyleIdx="5" presStyleCnt="8"/>
      <dgm:spPr/>
      <dgm:t>
        <a:bodyPr/>
        <a:lstStyle/>
        <a:p>
          <a:endParaRPr lang="es-CO"/>
        </a:p>
      </dgm:t>
    </dgm:pt>
    <dgm:pt modelId="{6756E3E3-C4C1-4571-94ED-A0FD1390E18C}" type="pres">
      <dgm:prSet presAssocID="{E906FB2B-E719-438E-97B7-D6F4ED7BEF92}" presName="compNode" presStyleCnt="0"/>
      <dgm:spPr/>
    </dgm:pt>
    <dgm:pt modelId="{5BB99D3B-241B-47E2-9B97-83FB975CF53D}" type="pres">
      <dgm:prSet presAssocID="{E906FB2B-E719-438E-97B7-D6F4ED7BEF92}" presName="dummyConnPt" presStyleCnt="0"/>
      <dgm:spPr/>
    </dgm:pt>
    <dgm:pt modelId="{AC17B111-7612-457A-8414-5D37591F0FBB}" type="pres">
      <dgm:prSet presAssocID="{E906FB2B-E719-438E-97B7-D6F4ED7BEF92}" presName="node" presStyleLbl="node1" presStyleIdx="6" presStyleCnt="9">
        <dgm:presLayoutVars>
          <dgm:bulletEnabled val="1"/>
        </dgm:presLayoutVars>
      </dgm:prSet>
      <dgm:spPr/>
      <dgm:t>
        <a:bodyPr/>
        <a:lstStyle/>
        <a:p>
          <a:endParaRPr lang="es-CO"/>
        </a:p>
      </dgm:t>
    </dgm:pt>
    <dgm:pt modelId="{36300495-4D10-4644-9327-F404E78CECBE}" type="pres">
      <dgm:prSet presAssocID="{E5E7C045-FB4C-441F-8D03-1ECDF5C2B89D}" presName="sibTrans" presStyleLbl="bgSibTrans2D1" presStyleIdx="6" presStyleCnt="8"/>
      <dgm:spPr/>
      <dgm:t>
        <a:bodyPr/>
        <a:lstStyle/>
        <a:p>
          <a:endParaRPr lang="es-CO"/>
        </a:p>
      </dgm:t>
    </dgm:pt>
    <dgm:pt modelId="{68464BAD-3BA7-4FA4-90B3-D4CCD5DA9596}" type="pres">
      <dgm:prSet presAssocID="{363A6F57-3A60-407B-BAAF-8CA5872A4F0C}" presName="compNode" presStyleCnt="0"/>
      <dgm:spPr/>
    </dgm:pt>
    <dgm:pt modelId="{D92F81B5-8165-42F2-A0EC-1EB44FC5D580}" type="pres">
      <dgm:prSet presAssocID="{363A6F57-3A60-407B-BAAF-8CA5872A4F0C}" presName="dummyConnPt" presStyleCnt="0"/>
      <dgm:spPr/>
    </dgm:pt>
    <dgm:pt modelId="{7EB14F85-B435-4D6E-9D22-F2D399C93B40}" type="pres">
      <dgm:prSet presAssocID="{363A6F57-3A60-407B-BAAF-8CA5872A4F0C}" presName="node" presStyleLbl="node1" presStyleIdx="7" presStyleCnt="9">
        <dgm:presLayoutVars>
          <dgm:bulletEnabled val="1"/>
        </dgm:presLayoutVars>
      </dgm:prSet>
      <dgm:spPr/>
      <dgm:t>
        <a:bodyPr/>
        <a:lstStyle/>
        <a:p>
          <a:endParaRPr lang="es-CO"/>
        </a:p>
      </dgm:t>
    </dgm:pt>
    <dgm:pt modelId="{7E6BDF4F-AEA2-4272-9B28-66C4F63AA370}" type="pres">
      <dgm:prSet presAssocID="{5BACACA2-326D-4D24-B4D3-FDF5FA09F801}" presName="sibTrans" presStyleLbl="bgSibTrans2D1" presStyleIdx="7" presStyleCnt="8"/>
      <dgm:spPr/>
      <dgm:t>
        <a:bodyPr/>
        <a:lstStyle/>
        <a:p>
          <a:endParaRPr lang="es-CO"/>
        </a:p>
      </dgm:t>
    </dgm:pt>
    <dgm:pt modelId="{5E1C76D2-2B05-43EA-866D-6F2390DF4E20}" type="pres">
      <dgm:prSet presAssocID="{B56821F8-4DEE-494F-92D2-20869C6A68F6}" presName="compNode" presStyleCnt="0"/>
      <dgm:spPr/>
    </dgm:pt>
    <dgm:pt modelId="{D4B54E15-153E-4CF3-8265-88B46F750DD3}" type="pres">
      <dgm:prSet presAssocID="{B56821F8-4DEE-494F-92D2-20869C6A68F6}" presName="dummyConnPt" presStyleCnt="0"/>
      <dgm:spPr/>
    </dgm:pt>
    <dgm:pt modelId="{2B545DFA-EFCE-4D2E-8EE5-13C633C217EA}" type="pres">
      <dgm:prSet presAssocID="{B56821F8-4DEE-494F-92D2-20869C6A68F6}" presName="node" presStyleLbl="node1" presStyleIdx="8" presStyleCnt="9">
        <dgm:presLayoutVars>
          <dgm:bulletEnabled val="1"/>
        </dgm:presLayoutVars>
      </dgm:prSet>
      <dgm:spPr/>
      <dgm:t>
        <a:bodyPr/>
        <a:lstStyle/>
        <a:p>
          <a:endParaRPr lang="es-CO"/>
        </a:p>
      </dgm:t>
    </dgm:pt>
  </dgm:ptLst>
  <dgm:cxnLst>
    <dgm:cxn modelId="{5BA7AD21-783E-4D08-8639-345F75B5F296}" type="presOf" srcId="{3E1A86AE-DB77-4E56-8B32-9394A161E5B9}" destId="{8F95F23B-2A56-4E45-A721-4C3D660B6D2B}" srcOrd="0" destOrd="0" presId="urn:microsoft.com/office/officeart/2005/8/layout/bProcess4"/>
    <dgm:cxn modelId="{43D2D9F6-B3D6-4FD2-B60F-A302A149E74E}" type="presOf" srcId="{8C7321CB-5638-47C5-8EC9-9E1EFB59CA1E}" destId="{F60362EB-3CFE-4832-A7AB-DF9A2605C109}" srcOrd="0" destOrd="0" presId="urn:microsoft.com/office/officeart/2005/8/layout/bProcess4"/>
    <dgm:cxn modelId="{AE36EF85-B87B-4E5D-B51B-60E04F171D44}" type="presOf" srcId="{5C690C96-010F-4FED-AE98-98C3EBBF9AA6}" destId="{3734E457-12C9-4C5B-9FCE-49B28F5E5CC1}" srcOrd="0" destOrd="0" presId="urn:microsoft.com/office/officeart/2005/8/layout/bProcess4"/>
    <dgm:cxn modelId="{7AB81055-EDAE-4413-B7BC-50D0AA03C710}" srcId="{B1B02A67-AE0B-4A6A-AA72-4A9121462C7C}" destId="{8C4ECD5B-5C2F-46A1-A436-5F0EA17499D1}" srcOrd="5" destOrd="0" parTransId="{EE26381D-9182-4AEE-BA81-98C44C396764}" sibTransId="{AD64345E-BC04-46D2-B333-288283F636A4}"/>
    <dgm:cxn modelId="{33F943B3-042B-4C3C-9F63-CC27C4741304}" type="presOf" srcId="{B1B02A67-AE0B-4A6A-AA72-4A9121462C7C}" destId="{623A3038-F136-4403-A65B-2C7F2F4724DB}" srcOrd="0" destOrd="0" presId="urn:microsoft.com/office/officeart/2005/8/layout/bProcess4"/>
    <dgm:cxn modelId="{024864C4-DA87-4985-A2B2-59AFE579F5A5}" type="presOf" srcId="{B0A3C94B-2D54-4971-8781-659FE96E8374}" destId="{8E0FC4E8-657C-4799-918A-363FA0D0587C}" srcOrd="0" destOrd="0" presId="urn:microsoft.com/office/officeart/2005/8/layout/bProcess4"/>
    <dgm:cxn modelId="{C0078A55-5421-4FA4-9A03-793B3079D2FC}" type="presOf" srcId="{505E101C-BD6C-4716-AF75-8ED86528C9D5}" destId="{61868064-202E-4CD8-9939-DFC94358ECC4}" srcOrd="0" destOrd="0" presId="urn:microsoft.com/office/officeart/2005/8/layout/bProcess4"/>
    <dgm:cxn modelId="{F26CD208-992F-445D-953D-EA80131F8636}" srcId="{B1B02A67-AE0B-4A6A-AA72-4A9121462C7C}" destId="{D2AC8C64-2AA8-4F2A-BDB7-2EF8FE03B382}" srcOrd="2" destOrd="0" parTransId="{573F0A38-1D69-47D5-8ACE-DEEE299517ED}" sibTransId="{3E1A86AE-DB77-4E56-8B32-9394A161E5B9}"/>
    <dgm:cxn modelId="{69511048-280D-4784-84C4-FFB60A4CE514}" srcId="{B1B02A67-AE0B-4A6A-AA72-4A9121462C7C}" destId="{C6A4B27C-4507-4121-A7A7-AA41A9EE9523}" srcOrd="1" destOrd="0" parTransId="{9C22AD9C-6015-4EA4-A743-382F03E6AB86}" sibTransId="{02137B2E-3F67-48B7-B472-4687876176D3}"/>
    <dgm:cxn modelId="{9A8B82FA-840C-4ADA-A645-DC1ED9E05885}" srcId="{B1B02A67-AE0B-4A6A-AA72-4A9121462C7C}" destId="{11DF7A03-F3B4-4667-A4E3-C6E4FB5D4908}" srcOrd="4" destOrd="0" parTransId="{3742DCDC-D6C1-4D2A-9CD4-849894C27F85}" sibTransId="{23FB0A19-2A6D-4F98-B3A6-24D0F30A8D34}"/>
    <dgm:cxn modelId="{34CF28A2-DCE1-47A4-9C78-C9FF518B74EF}" srcId="{B1B02A67-AE0B-4A6A-AA72-4A9121462C7C}" destId="{363A6F57-3A60-407B-BAAF-8CA5872A4F0C}" srcOrd="7" destOrd="0" parTransId="{21FA3EAB-E551-4443-B6CB-0F2B0F9BAE7A}" sibTransId="{5BACACA2-326D-4D24-B4D3-FDF5FA09F801}"/>
    <dgm:cxn modelId="{1CD1536A-6BB7-4EA4-9D87-E1823FE6D409}" type="presOf" srcId="{E5E7C045-FB4C-441F-8D03-1ECDF5C2B89D}" destId="{36300495-4D10-4644-9327-F404E78CECBE}" srcOrd="0" destOrd="0" presId="urn:microsoft.com/office/officeart/2005/8/layout/bProcess4"/>
    <dgm:cxn modelId="{7ADB1162-5761-4C06-BBFF-FF3AA06D74EB}" type="presOf" srcId="{23FB0A19-2A6D-4F98-B3A6-24D0F30A8D34}" destId="{ECE7E8A5-797F-4487-8C0F-3DFB63C476E6}" srcOrd="0" destOrd="0" presId="urn:microsoft.com/office/officeart/2005/8/layout/bProcess4"/>
    <dgm:cxn modelId="{AD90DB72-1797-4941-8F1D-969F94694C7D}" srcId="{B1B02A67-AE0B-4A6A-AA72-4A9121462C7C}" destId="{8C7321CB-5638-47C5-8EC9-9E1EFB59CA1E}" srcOrd="3" destOrd="0" parTransId="{EC36CE51-80E2-43BA-9D87-63DC3B376909}" sibTransId="{B0A3C94B-2D54-4971-8781-659FE96E8374}"/>
    <dgm:cxn modelId="{C81744C5-34B6-4991-9F11-B4D1393C2328}" type="presOf" srcId="{AD64345E-BC04-46D2-B333-288283F636A4}" destId="{1F47E8E8-A664-4F01-830B-5B8320CE20FD}" srcOrd="0" destOrd="0" presId="urn:microsoft.com/office/officeart/2005/8/layout/bProcess4"/>
    <dgm:cxn modelId="{0AE4D738-2240-45FC-AE31-6BD0683C2334}" srcId="{B1B02A67-AE0B-4A6A-AA72-4A9121462C7C}" destId="{B56821F8-4DEE-494F-92D2-20869C6A68F6}" srcOrd="8" destOrd="0" parTransId="{BD5863D2-51AB-410F-8BAC-A626616BDFA3}" sibTransId="{56EE678D-51CD-4E5C-A035-8BE79C177334}"/>
    <dgm:cxn modelId="{91697078-7606-45C1-81DE-890F60A62013}" type="presOf" srcId="{363A6F57-3A60-407B-BAAF-8CA5872A4F0C}" destId="{7EB14F85-B435-4D6E-9D22-F2D399C93B40}" srcOrd="0" destOrd="0" presId="urn:microsoft.com/office/officeart/2005/8/layout/bProcess4"/>
    <dgm:cxn modelId="{3FBD6B6C-0559-4264-A509-DCF5E54CC457}" type="presOf" srcId="{E906FB2B-E719-438E-97B7-D6F4ED7BEF92}" destId="{AC17B111-7612-457A-8414-5D37591F0FBB}" srcOrd="0" destOrd="0" presId="urn:microsoft.com/office/officeart/2005/8/layout/bProcess4"/>
    <dgm:cxn modelId="{580AD7DD-5562-4F07-87CE-6D1C89C55801}" type="presOf" srcId="{C6A4B27C-4507-4121-A7A7-AA41A9EE9523}" destId="{FD00BDCD-42E4-417D-877F-15D3E52D21EA}" srcOrd="0" destOrd="0" presId="urn:microsoft.com/office/officeart/2005/8/layout/bProcess4"/>
    <dgm:cxn modelId="{120C4C87-A07C-43A9-84A5-0CBE429CA198}" type="presOf" srcId="{11DF7A03-F3B4-4667-A4E3-C6E4FB5D4908}" destId="{8D606D2E-E311-42B8-9B4B-BB6FB0623B44}" srcOrd="0" destOrd="0" presId="urn:microsoft.com/office/officeart/2005/8/layout/bProcess4"/>
    <dgm:cxn modelId="{07A17100-D14D-4905-9573-EB8AA514DCF8}" type="presOf" srcId="{D2AC8C64-2AA8-4F2A-BDB7-2EF8FE03B382}" destId="{AEF2A3AF-53DD-4FB1-B9EE-EA87556A3B74}" srcOrd="0" destOrd="0" presId="urn:microsoft.com/office/officeart/2005/8/layout/bProcess4"/>
    <dgm:cxn modelId="{1DC70564-449A-4EF5-8978-AFFC0FD6B5F7}" type="presOf" srcId="{8C4ECD5B-5C2F-46A1-A436-5F0EA17499D1}" destId="{A62FC28D-5C62-49EE-88E4-F7939287987C}" srcOrd="0" destOrd="0" presId="urn:microsoft.com/office/officeart/2005/8/layout/bProcess4"/>
    <dgm:cxn modelId="{6FBD5AF9-5594-427D-92CF-D426F6BA80CE}" type="presOf" srcId="{5BACACA2-326D-4D24-B4D3-FDF5FA09F801}" destId="{7E6BDF4F-AEA2-4272-9B28-66C4F63AA370}" srcOrd="0" destOrd="0" presId="urn:microsoft.com/office/officeart/2005/8/layout/bProcess4"/>
    <dgm:cxn modelId="{DA2F47D1-534D-4228-B7FE-F4FB80602575}" type="presOf" srcId="{02137B2E-3F67-48B7-B472-4687876176D3}" destId="{D6012B44-2F3B-40E0-830C-6EFBA44502F0}" srcOrd="0" destOrd="0" presId="urn:microsoft.com/office/officeart/2005/8/layout/bProcess4"/>
    <dgm:cxn modelId="{BEA17D90-524D-4767-8EFA-0BBC37A6FC06}" srcId="{B1B02A67-AE0B-4A6A-AA72-4A9121462C7C}" destId="{E906FB2B-E719-438E-97B7-D6F4ED7BEF92}" srcOrd="6" destOrd="0" parTransId="{5CD60EE2-AA88-487F-84F1-884368121280}" sibTransId="{E5E7C045-FB4C-441F-8D03-1ECDF5C2B89D}"/>
    <dgm:cxn modelId="{0BF6149B-22D2-4FC8-9EAD-619F2756B522}" type="presOf" srcId="{B56821F8-4DEE-494F-92D2-20869C6A68F6}" destId="{2B545DFA-EFCE-4D2E-8EE5-13C633C217EA}" srcOrd="0" destOrd="0" presId="urn:microsoft.com/office/officeart/2005/8/layout/bProcess4"/>
    <dgm:cxn modelId="{D06E497F-0022-4062-B82E-3FC5C7A76002}" srcId="{B1B02A67-AE0B-4A6A-AA72-4A9121462C7C}" destId="{5C690C96-010F-4FED-AE98-98C3EBBF9AA6}" srcOrd="0" destOrd="0" parTransId="{CB513910-7F9E-4C71-83F8-8165E1477FAC}" sibTransId="{505E101C-BD6C-4716-AF75-8ED86528C9D5}"/>
    <dgm:cxn modelId="{CBAB4904-B9ED-4B36-9F51-2CB61B38BA90}" type="presParOf" srcId="{623A3038-F136-4403-A65B-2C7F2F4724DB}" destId="{2E3E2B2B-F4AD-44CB-A4D7-9EFB6F87817B}" srcOrd="0" destOrd="0" presId="urn:microsoft.com/office/officeart/2005/8/layout/bProcess4"/>
    <dgm:cxn modelId="{7184654E-0CA8-433D-B930-2CD6E6CB8F7E}" type="presParOf" srcId="{2E3E2B2B-F4AD-44CB-A4D7-9EFB6F87817B}" destId="{A312F8EA-BA61-44E3-A9E5-2E6518426912}" srcOrd="0" destOrd="0" presId="urn:microsoft.com/office/officeart/2005/8/layout/bProcess4"/>
    <dgm:cxn modelId="{7CDDD594-F962-4918-AAA4-67F05416C463}" type="presParOf" srcId="{2E3E2B2B-F4AD-44CB-A4D7-9EFB6F87817B}" destId="{3734E457-12C9-4C5B-9FCE-49B28F5E5CC1}" srcOrd="1" destOrd="0" presId="urn:microsoft.com/office/officeart/2005/8/layout/bProcess4"/>
    <dgm:cxn modelId="{305C2243-AFA0-4070-BE27-C1E06A19EC34}" type="presParOf" srcId="{623A3038-F136-4403-A65B-2C7F2F4724DB}" destId="{61868064-202E-4CD8-9939-DFC94358ECC4}" srcOrd="1" destOrd="0" presId="urn:microsoft.com/office/officeart/2005/8/layout/bProcess4"/>
    <dgm:cxn modelId="{34A7CD25-0174-4A8D-B5B0-CA9C319749BD}" type="presParOf" srcId="{623A3038-F136-4403-A65B-2C7F2F4724DB}" destId="{5B14CA72-F350-4814-9813-9BC298932845}" srcOrd="2" destOrd="0" presId="urn:microsoft.com/office/officeart/2005/8/layout/bProcess4"/>
    <dgm:cxn modelId="{BE3E70B5-1778-415F-B857-E7E9DF483B95}" type="presParOf" srcId="{5B14CA72-F350-4814-9813-9BC298932845}" destId="{0DE97F9B-17D6-4EF4-9DD3-D4EF752FAC93}" srcOrd="0" destOrd="0" presId="urn:microsoft.com/office/officeart/2005/8/layout/bProcess4"/>
    <dgm:cxn modelId="{7A0D09CD-626C-4E1E-9244-29110212B490}" type="presParOf" srcId="{5B14CA72-F350-4814-9813-9BC298932845}" destId="{FD00BDCD-42E4-417D-877F-15D3E52D21EA}" srcOrd="1" destOrd="0" presId="urn:microsoft.com/office/officeart/2005/8/layout/bProcess4"/>
    <dgm:cxn modelId="{0061C7BC-207D-4104-B030-11045C4C8D6B}" type="presParOf" srcId="{623A3038-F136-4403-A65B-2C7F2F4724DB}" destId="{D6012B44-2F3B-40E0-830C-6EFBA44502F0}" srcOrd="3" destOrd="0" presId="urn:microsoft.com/office/officeart/2005/8/layout/bProcess4"/>
    <dgm:cxn modelId="{6DFA242B-D716-4C91-919B-0051E56B89D3}" type="presParOf" srcId="{623A3038-F136-4403-A65B-2C7F2F4724DB}" destId="{81380218-91BF-42DE-865C-8C148EBBC03D}" srcOrd="4" destOrd="0" presId="urn:microsoft.com/office/officeart/2005/8/layout/bProcess4"/>
    <dgm:cxn modelId="{28B3059A-2EFE-4303-BA64-381C9D7A4251}" type="presParOf" srcId="{81380218-91BF-42DE-865C-8C148EBBC03D}" destId="{C3B70676-504D-41AD-BDFC-F6A3176614F2}" srcOrd="0" destOrd="0" presId="urn:microsoft.com/office/officeart/2005/8/layout/bProcess4"/>
    <dgm:cxn modelId="{4505DB3A-9711-4049-ACCE-50DF5E2286C9}" type="presParOf" srcId="{81380218-91BF-42DE-865C-8C148EBBC03D}" destId="{AEF2A3AF-53DD-4FB1-B9EE-EA87556A3B74}" srcOrd="1" destOrd="0" presId="urn:microsoft.com/office/officeart/2005/8/layout/bProcess4"/>
    <dgm:cxn modelId="{F1475146-163A-466A-9089-8B439DC39D23}" type="presParOf" srcId="{623A3038-F136-4403-A65B-2C7F2F4724DB}" destId="{8F95F23B-2A56-4E45-A721-4C3D660B6D2B}" srcOrd="5" destOrd="0" presId="urn:microsoft.com/office/officeart/2005/8/layout/bProcess4"/>
    <dgm:cxn modelId="{1DBAB4C5-BC2D-448E-9BA1-91E1BFCE349C}" type="presParOf" srcId="{623A3038-F136-4403-A65B-2C7F2F4724DB}" destId="{1494F838-4F97-4D3F-A575-7E3ED857A1BB}" srcOrd="6" destOrd="0" presId="urn:microsoft.com/office/officeart/2005/8/layout/bProcess4"/>
    <dgm:cxn modelId="{534EAD55-218B-4BF0-8F52-85BD6872B797}" type="presParOf" srcId="{1494F838-4F97-4D3F-A575-7E3ED857A1BB}" destId="{893EAA36-26DA-4E0A-B358-CB756E528308}" srcOrd="0" destOrd="0" presId="urn:microsoft.com/office/officeart/2005/8/layout/bProcess4"/>
    <dgm:cxn modelId="{8CBFAEB2-80AB-4584-99D9-E0BF9DD95A5A}" type="presParOf" srcId="{1494F838-4F97-4D3F-A575-7E3ED857A1BB}" destId="{F60362EB-3CFE-4832-A7AB-DF9A2605C109}" srcOrd="1" destOrd="0" presId="urn:microsoft.com/office/officeart/2005/8/layout/bProcess4"/>
    <dgm:cxn modelId="{E43DCFFA-4519-4481-9D35-9338FBB459B5}" type="presParOf" srcId="{623A3038-F136-4403-A65B-2C7F2F4724DB}" destId="{8E0FC4E8-657C-4799-918A-363FA0D0587C}" srcOrd="7" destOrd="0" presId="urn:microsoft.com/office/officeart/2005/8/layout/bProcess4"/>
    <dgm:cxn modelId="{FE838520-EB1A-46B2-9D98-8384B23CD835}" type="presParOf" srcId="{623A3038-F136-4403-A65B-2C7F2F4724DB}" destId="{07E46F2A-16F8-4866-85C9-A1C7F575A5C2}" srcOrd="8" destOrd="0" presId="urn:microsoft.com/office/officeart/2005/8/layout/bProcess4"/>
    <dgm:cxn modelId="{B1D47BE5-AD45-40F3-8A3C-70488ED52EEF}" type="presParOf" srcId="{07E46F2A-16F8-4866-85C9-A1C7F575A5C2}" destId="{3B33C267-5A96-4489-A0A3-E9C54FB703F2}" srcOrd="0" destOrd="0" presId="urn:microsoft.com/office/officeart/2005/8/layout/bProcess4"/>
    <dgm:cxn modelId="{CE261B9E-2FF9-45E6-A374-966D1B9E0E60}" type="presParOf" srcId="{07E46F2A-16F8-4866-85C9-A1C7F575A5C2}" destId="{8D606D2E-E311-42B8-9B4B-BB6FB0623B44}" srcOrd="1" destOrd="0" presId="urn:microsoft.com/office/officeart/2005/8/layout/bProcess4"/>
    <dgm:cxn modelId="{AF816F4A-7157-4C84-91BB-A08585B155A3}" type="presParOf" srcId="{623A3038-F136-4403-A65B-2C7F2F4724DB}" destId="{ECE7E8A5-797F-4487-8C0F-3DFB63C476E6}" srcOrd="9" destOrd="0" presId="urn:microsoft.com/office/officeart/2005/8/layout/bProcess4"/>
    <dgm:cxn modelId="{5E69096D-A2BE-44FF-852E-14B0DF35230E}" type="presParOf" srcId="{623A3038-F136-4403-A65B-2C7F2F4724DB}" destId="{67D9CF84-D4FA-4DCA-8074-E5B9A1792DEA}" srcOrd="10" destOrd="0" presId="urn:microsoft.com/office/officeart/2005/8/layout/bProcess4"/>
    <dgm:cxn modelId="{6F032E70-73AF-4D6A-BC05-F4C9877A128D}" type="presParOf" srcId="{67D9CF84-D4FA-4DCA-8074-E5B9A1792DEA}" destId="{D41C24F6-C999-4CB0-9622-F75772539DF4}" srcOrd="0" destOrd="0" presId="urn:microsoft.com/office/officeart/2005/8/layout/bProcess4"/>
    <dgm:cxn modelId="{72DD70F8-A6CB-4C28-92E8-D49DFEBFD1AF}" type="presParOf" srcId="{67D9CF84-D4FA-4DCA-8074-E5B9A1792DEA}" destId="{A62FC28D-5C62-49EE-88E4-F7939287987C}" srcOrd="1" destOrd="0" presId="urn:microsoft.com/office/officeart/2005/8/layout/bProcess4"/>
    <dgm:cxn modelId="{0E31CE2E-C597-4D54-95D7-AE269783F424}" type="presParOf" srcId="{623A3038-F136-4403-A65B-2C7F2F4724DB}" destId="{1F47E8E8-A664-4F01-830B-5B8320CE20FD}" srcOrd="11" destOrd="0" presId="urn:microsoft.com/office/officeart/2005/8/layout/bProcess4"/>
    <dgm:cxn modelId="{AF3D9667-E9AF-4014-A6DC-6F919A6EEE42}" type="presParOf" srcId="{623A3038-F136-4403-A65B-2C7F2F4724DB}" destId="{6756E3E3-C4C1-4571-94ED-A0FD1390E18C}" srcOrd="12" destOrd="0" presId="urn:microsoft.com/office/officeart/2005/8/layout/bProcess4"/>
    <dgm:cxn modelId="{719D366C-D145-4489-8EDD-934AD232F257}" type="presParOf" srcId="{6756E3E3-C4C1-4571-94ED-A0FD1390E18C}" destId="{5BB99D3B-241B-47E2-9B97-83FB975CF53D}" srcOrd="0" destOrd="0" presId="urn:microsoft.com/office/officeart/2005/8/layout/bProcess4"/>
    <dgm:cxn modelId="{E6B4DAC8-3284-4150-A831-9EC5079EF447}" type="presParOf" srcId="{6756E3E3-C4C1-4571-94ED-A0FD1390E18C}" destId="{AC17B111-7612-457A-8414-5D37591F0FBB}" srcOrd="1" destOrd="0" presId="urn:microsoft.com/office/officeart/2005/8/layout/bProcess4"/>
    <dgm:cxn modelId="{D7BA6B4D-905D-4209-8ACA-1F6FCAA08B09}" type="presParOf" srcId="{623A3038-F136-4403-A65B-2C7F2F4724DB}" destId="{36300495-4D10-4644-9327-F404E78CECBE}" srcOrd="13" destOrd="0" presId="urn:microsoft.com/office/officeart/2005/8/layout/bProcess4"/>
    <dgm:cxn modelId="{F7B17890-4181-4B02-A9BD-0B668F1A8ED0}" type="presParOf" srcId="{623A3038-F136-4403-A65B-2C7F2F4724DB}" destId="{68464BAD-3BA7-4FA4-90B3-D4CCD5DA9596}" srcOrd="14" destOrd="0" presId="urn:microsoft.com/office/officeart/2005/8/layout/bProcess4"/>
    <dgm:cxn modelId="{F1EC1AEC-1C4E-42F2-AF7E-42DD3826F768}" type="presParOf" srcId="{68464BAD-3BA7-4FA4-90B3-D4CCD5DA9596}" destId="{D92F81B5-8165-42F2-A0EC-1EB44FC5D580}" srcOrd="0" destOrd="0" presId="urn:microsoft.com/office/officeart/2005/8/layout/bProcess4"/>
    <dgm:cxn modelId="{FF68A2D4-CC25-405A-AD30-0E54345D6AEE}" type="presParOf" srcId="{68464BAD-3BA7-4FA4-90B3-D4CCD5DA9596}" destId="{7EB14F85-B435-4D6E-9D22-F2D399C93B40}" srcOrd="1" destOrd="0" presId="urn:microsoft.com/office/officeart/2005/8/layout/bProcess4"/>
    <dgm:cxn modelId="{6EEC271D-3560-4D07-8CDB-6EF776B8D221}" type="presParOf" srcId="{623A3038-F136-4403-A65B-2C7F2F4724DB}" destId="{7E6BDF4F-AEA2-4272-9B28-66C4F63AA370}" srcOrd="15" destOrd="0" presId="urn:microsoft.com/office/officeart/2005/8/layout/bProcess4"/>
    <dgm:cxn modelId="{20A91C96-0DAD-453B-AB43-3BE182972784}" type="presParOf" srcId="{623A3038-F136-4403-A65B-2C7F2F4724DB}" destId="{5E1C76D2-2B05-43EA-866D-6F2390DF4E20}" srcOrd="16" destOrd="0" presId="urn:microsoft.com/office/officeart/2005/8/layout/bProcess4"/>
    <dgm:cxn modelId="{7CB6ACE6-1CFB-4FB8-A69A-DE8248C1E407}" type="presParOf" srcId="{5E1C76D2-2B05-43EA-866D-6F2390DF4E20}" destId="{D4B54E15-153E-4CF3-8265-88B46F750DD3}" srcOrd="0" destOrd="0" presId="urn:microsoft.com/office/officeart/2005/8/layout/bProcess4"/>
    <dgm:cxn modelId="{A9E90FD6-260C-4E38-8691-6DAF09C87D2A}" type="presParOf" srcId="{5E1C76D2-2B05-43EA-866D-6F2390DF4E20}" destId="{2B545DFA-EFCE-4D2E-8EE5-13C633C217EA}"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C7C4EC6-F733-4ED5-AF5A-D159BB93B02D}" type="doc">
      <dgm:prSet loTypeId="urn:microsoft.com/office/officeart/2008/layout/VerticalAccentList" loCatId="list" qsTypeId="urn:microsoft.com/office/officeart/2005/8/quickstyle/simple1" qsCatId="simple" csTypeId="urn:microsoft.com/office/officeart/2005/8/colors/colorful5" csCatId="colorful" phldr="1"/>
      <dgm:spPr/>
      <dgm:t>
        <a:bodyPr/>
        <a:lstStyle/>
        <a:p>
          <a:endParaRPr lang="es-CO"/>
        </a:p>
      </dgm:t>
    </dgm:pt>
    <dgm:pt modelId="{CCC82592-ABAC-47D8-8757-3646D3A1A39E}">
      <dgm:prSet phldrT="[Texto]"/>
      <dgm:spPr/>
      <dgm:t>
        <a:bodyPr/>
        <a:lstStyle/>
        <a:p>
          <a:r>
            <a:rPr lang="es-CO" dirty="0" smtClean="0"/>
            <a:t>Apoyar</a:t>
          </a:r>
          <a:endParaRPr lang="es-CO" dirty="0"/>
        </a:p>
      </dgm:t>
    </dgm:pt>
    <dgm:pt modelId="{33A636C3-22AA-4FA3-AD28-0FB2407BFFD7}" type="parTrans" cxnId="{C0C010FC-C88D-4F1D-9D02-50B5E739CA5B}">
      <dgm:prSet/>
      <dgm:spPr/>
      <dgm:t>
        <a:bodyPr/>
        <a:lstStyle/>
        <a:p>
          <a:endParaRPr lang="es-CO"/>
        </a:p>
      </dgm:t>
    </dgm:pt>
    <dgm:pt modelId="{CEE41D99-52D5-4328-B39D-A6229E40116F}" type="sibTrans" cxnId="{C0C010FC-C88D-4F1D-9D02-50B5E739CA5B}">
      <dgm:prSet/>
      <dgm:spPr/>
      <dgm:t>
        <a:bodyPr/>
        <a:lstStyle/>
        <a:p>
          <a:endParaRPr lang="es-CO"/>
        </a:p>
      </dgm:t>
    </dgm:pt>
    <dgm:pt modelId="{9FF09CD3-1615-49B3-B9B4-88730BBFBF19}">
      <dgm:prSet phldrT="[Texto]"/>
      <dgm:spPr/>
      <dgm:t>
        <a:bodyPr/>
        <a:lstStyle/>
        <a:p>
          <a:r>
            <a:rPr lang="es-CO" dirty="0" smtClean="0"/>
            <a:t>Articular</a:t>
          </a:r>
          <a:endParaRPr lang="es-CO" dirty="0"/>
        </a:p>
      </dgm:t>
    </dgm:pt>
    <dgm:pt modelId="{CAFD5373-DD0A-461F-AA08-F56D6A70FBE8}" type="parTrans" cxnId="{740F315B-CA04-4F48-AA69-5333A5C29056}">
      <dgm:prSet/>
      <dgm:spPr/>
      <dgm:t>
        <a:bodyPr/>
        <a:lstStyle/>
        <a:p>
          <a:endParaRPr lang="es-CO"/>
        </a:p>
      </dgm:t>
    </dgm:pt>
    <dgm:pt modelId="{2E749D76-37B7-4420-B10F-7AB24E3E0DA7}" type="sibTrans" cxnId="{740F315B-CA04-4F48-AA69-5333A5C29056}">
      <dgm:prSet/>
      <dgm:spPr/>
      <dgm:t>
        <a:bodyPr/>
        <a:lstStyle/>
        <a:p>
          <a:endParaRPr lang="es-CO"/>
        </a:p>
      </dgm:t>
    </dgm:pt>
    <dgm:pt modelId="{49D0172E-687A-4E50-8B8E-ACD06D9A7CE9}">
      <dgm:prSet phldrT="[Texto]"/>
      <dgm:spPr/>
      <dgm:t>
        <a:bodyPr/>
        <a:lstStyle/>
        <a:p>
          <a:pPr algn="ctr"/>
          <a:r>
            <a:rPr lang="es-CO" b="1" dirty="0" smtClean="0">
              <a:solidFill>
                <a:schemeClr val="tx2"/>
              </a:solidFill>
            </a:rPr>
            <a:t>GESTORES DEL CONOCIMIENTO</a:t>
          </a:r>
          <a:endParaRPr lang="es-CO" b="1" dirty="0">
            <a:solidFill>
              <a:schemeClr val="tx2"/>
            </a:solidFill>
          </a:endParaRPr>
        </a:p>
      </dgm:t>
    </dgm:pt>
    <dgm:pt modelId="{DF58056E-24FB-4B5D-A026-3A5FD41F6BA9}" type="parTrans" cxnId="{5764CC8F-CF3E-41A8-BFC6-98608B4EE5B0}">
      <dgm:prSet/>
      <dgm:spPr/>
      <dgm:t>
        <a:bodyPr/>
        <a:lstStyle/>
        <a:p>
          <a:endParaRPr lang="es-CO"/>
        </a:p>
      </dgm:t>
    </dgm:pt>
    <dgm:pt modelId="{657F90F3-0A71-4466-8DE5-6E545F2B3031}" type="sibTrans" cxnId="{5764CC8F-CF3E-41A8-BFC6-98608B4EE5B0}">
      <dgm:prSet/>
      <dgm:spPr/>
      <dgm:t>
        <a:bodyPr/>
        <a:lstStyle/>
        <a:p>
          <a:endParaRPr lang="es-CO"/>
        </a:p>
      </dgm:t>
    </dgm:pt>
    <dgm:pt modelId="{DB24D05E-CC6B-4FDB-A942-1BE8C0782536}">
      <dgm:prSet phldrT="[Texto]"/>
      <dgm:spPr/>
      <dgm:t>
        <a:bodyPr/>
        <a:lstStyle/>
        <a:p>
          <a:r>
            <a:rPr lang="es-CO" dirty="0" smtClean="0"/>
            <a:t>Asesorar</a:t>
          </a:r>
          <a:endParaRPr lang="es-CO" dirty="0"/>
        </a:p>
      </dgm:t>
    </dgm:pt>
    <dgm:pt modelId="{3E6D4397-48E7-40E1-902A-D04ABB2E60E0}" type="parTrans" cxnId="{6429A0DA-754D-49D5-91BD-94FB645AA777}">
      <dgm:prSet/>
      <dgm:spPr/>
      <dgm:t>
        <a:bodyPr/>
        <a:lstStyle/>
        <a:p>
          <a:endParaRPr lang="es-CO"/>
        </a:p>
      </dgm:t>
    </dgm:pt>
    <dgm:pt modelId="{FBF72046-47B2-4150-84E8-2F883185CB03}" type="sibTrans" cxnId="{6429A0DA-754D-49D5-91BD-94FB645AA777}">
      <dgm:prSet/>
      <dgm:spPr/>
      <dgm:t>
        <a:bodyPr/>
        <a:lstStyle/>
        <a:p>
          <a:endParaRPr lang="es-CO"/>
        </a:p>
      </dgm:t>
    </dgm:pt>
    <dgm:pt modelId="{10B63FA4-9522-4798-8DC1-36AF8351564F}">
      <dgm:prSet/>
      <dgm:spPr/>
      <dgm:t>
        <a:bodyPr/>
        <a:lstStyle/>
        <a:p>
          <a:r>
            <a:rPr lang="es-CO" dirty="0" smtClean="0"/>
            <a:t>Acompañar</a:t>
          </a:r>
          <a:endParaRPr lang="es-CO" dirty="0"/>
        </a:p>
      </dgm:t>
    </dgm:pt>
    <dgm:pt modelId="{C0ACF192-DA5E-4481-AC90-0B485778B282}" type="parTrans" cxnId="{5784B714-B699-452E-BE4A-63297979BC35}">
      <dgm:prSet/>
      <dgm:spPr/>
      <dgm:t>
        <a:bodyPr/>
        <a:lstStyle/>
        <a:p>
          <a:endParaRPr lang="es-CO"/>
        </a:p>
      </dgm:t>
    </dgm:pt>
    <dgm:pt modelId="{4B64AEDE-D0A0-43F3-98EB-2925CF3094D1}" type="sibTrans" cxnId="{5784B714-B699-452E-BE4A-63297979BC35}">
      <dgm:prSet/>
      <dgm:spPr/>
      <dgm:t>
        <a:bodyPr/>
        <a:lstStyle/>
        <a:p>
          <a:endParaRPr lang="es-CO"/>
        </a:p>
      </dgm:t>
    </dgm:pt>
    <dgm:pt modelId="{DA8BB186-CD77-4A4E-9D26-AC0B7D8E1408}">
      <dgm:prSet phldrT="[Texto]" custT="1"/>
      <dgm:spPr/>
      <dgm:t>
        <a:bodyPr/>
        <a:lstStyle/>
        <a:p>
          <a:pPr algn="ctr"/>
          <a:r>
            <a:rPr lang="es-CO" sz="2400" b="1" dirty="0" smtClean="0">
              <a:solidFill>
                <a:srgbClr val="FF0000"/>
              </a:solidFill>
            </a:rPr>
            <a:t>FUNCIONES</a:t>
          </a:r>
          <a:endParaRPr lang="es-CO" sz="2400" b="1" dirty="0">
            <a:solidFill>
              <a:srgbClr val="FF0000"/>
            </a:solidFill>
          </a:endParaRPr>
        </a:p>
      </dgm:t>
    </dgm:pt>
    <dgm:pt modelId="{9EE86F64-A026-46CC-BC0B-014FA8331052}" type="parTrans" cxnId="{A04D33EB-478F-47E9-8DF4-A6F509C0BF1A}">
      <dgm:prSet/>
      <dgm:spPr/>
      <dgm:t>
        <a:bodyPr/>
        <a:lstStyle/>
        <a:p>
          <a:endParaRPr lang="es-CO"/>
        </a:p>
      </dgm:t>
    </dgm:pt>
    <dgm:pt modelId="{EC5A3A76-B067-4884-B5D6-4E5BEE0B461D}" type="sibTrans" cxnId="{A04D33EB-478F-47E9-8DF4-A6F509C0BF1A}">
      <dgm:prSet/>
      <dgm:spPr/>
      <dgm:t>
        <a:bodyPr/>
        <a:lstStyle/>
        <a:p>
          <a:endParaRPr lang="es-CO"/>
        </a:p>
      </dgm:t>
    </dgm:pt>
    <dgm:pt modelId="{1716F4D3-8A1D-46C6-BA60-B74C300AA63B}" type="pres">
      <dgm:prSet presAssocID="{CC7C4EC6-F733-4ED5-AF5A-D159BB93B02D}" presName="Name0" presStyleCnt="0">
        <dgm:presLayoutVars>
          <dgm:chMax/>
          <dgm:chPref/>
          <dgm:dir/>
        </dgm:presLayoutVars>
      </dgm:prSet>
      <dgm:spPr/>
      <dgm:t>
        <a:bodyPr/>
        <a:lstStyle/>
        <a:p>
          <a:endParaRPr lang="es-CO"/>
        </a:p>
      </dgm:t>
    </dgm:pt>
    <dgm:pt modelId="{DDCEC844-EB3D-4FC2-97A3-DBC2A9471B76}" type="pres">
      <dgm:prSet presAssocID="{CCC82592-ABAC-47D8-8757-3646D3A1A39E}" presName="parenttextcomposite" presStyleCnt="0"/>
      <dgm:spPr/>
    </dgm:pt>
    <dgm:pt modelId="{28F12B08-715B-4E4B-A5A7-740E51BE346D}" type="pres">
      <dgm:prSet presAssocID="{CCC82592-ABAC-47D8-8757-3646D3A1A39E}" presName="parenttext" presStyleLbl="revTx" presStyleIdx="0" presStyleCnt="4">
        <dgm:presLayoutVars>
          <dgm:chMax/>
          <dgm:chPref val="2"/>
          <dgm:bulletEnabled val="1"/>
        </dgm:presLayoutVars>
      </dgm:prSet>
      <dgm:spPr/>
      <dgm:t>
        <a:bodyPr/>
        <a:lstStyle/>
        <a:p>
          <a:endParaRPr lang="es-CO"/>
        </a:p>
      </dgm:t>
    </dgm:pt>
    <dgm:pt modelId="{668051B4-2B40-4BEB-9C01-CA1D51E61668}" type="pres">
      <dgm:prSet presAssocID="{CCC82592-ABAC-47D8-8757-3646D3A1A39E}" presName="parallelogramComposite" presStyleCnt="0"/>
      <dgm:spPr/>
    </dgm:pt>
    <dgm:pt modelId="{640BD078-F44A-452E-80F2-EB9BADEF18D5}" type="pres">
      <dgm:prSet presAssocID="{CCC82592-ABAC-47D8-8757-3646D3A1A39E}" presName="parallelogram1" presStyleLbl="alignNode1" presStyleIdx="0" presStyleCnt="28"/>
      <dgm:spPr/>
    </dgm:pt>
    <dgm:pt modelId="{B46EEFEB-FBA0-4FC5-8B09-FCE5562ED4C9}" type="pres">
      <dgm:prSet presAssocID="{CCC82592-ABAC-47D8-8757-3646D3A1A39E}" presName="parallelogram2" presStyleLbl="alignNode1" presStyleIdx="1" presStyleCnt="28"/>
      <dgm:spPr/>
    </dgm:pt>
    <dgm:pt modelId="{AA9413D1-8678-40EA-A28A-14CAAC995802}" type="pres">
      <dgm:prSet presAssocID="{CCC82592-ABAC-47D8-8757-3646D3A1A39E}" presName="parallelogram3" presStyleLbl="alignNode1" presStyleIdx="2" presStyleCnt="28"/>
      <dgm:spPr/>
    </dgm:pt>
    <dgm:pt modelId="{BA482534-BCC4-47E4-B818-D2EB6AF3A68A}" type="pres">
      <dgm:prSet presAssocID="{CCC82592-ABAC-47D8-8757-3646D3A1A39E}" presName="parallelogram4" presStyleLbl="alignNode1" presStyleIdx="3" presStyleCnt="28" custLinFactNeighborX="4827" custLinFactNeighborY="-5792"/>
      <dgm:spPr/>
    </dgm:pt>
    <dgm:pt modelId="{BE3DD558-3345-4C28-866A-0FB765C2CA1F}" type="pres">
      <dgm:prSet presAssocID="{CCC82592-ABAC-47D8-8757-3646D3A1A39E}" presName="parallelogram5" presStyleLbl="alignNode1" presStyleIdx="4" presStyleCnt="28"/>
      <dgm:spPr/>
    </dgm:pt>
    <dgm:pt modelId="{4A2DFA17-2BAF-4453-B1E4-B76CA790B097}" type="pres">
      <dgm:prSet presAssocID="{CCC82592-ABAC-47D8-8757-3646D3A1A39E}" presName="parallelogram6" presStyleLbl="alignNode1" presStyleIdx="5" presStyleCnt="28"/>
      <dgm:spPr/>
    </dgm:pt>
    <dgm:pt modelId="{95388D1A-671E-47BD-9D92-C7CE2EF6F3D0}" type="pres">
      <dgm:prSet presAssocID="{CCC82592-ABAC-47D8-8757-3646D3A1A39E}" presName="parallelogram7" presStyleLbl="alignNode1" presStyleIdx="6" presStyleCnt="28"/>
      <dgm:spPr/>
    </dgm:pt>
    <dgm:pt modelId="{5023679D-D704-4384-8D70-CB5539A9BCE7}" type="pres">
      <dgm:prSet presAssocID="{CEE41D99-52D5-4328-B39D-A6229E40116F}" presName="sibTrans" presStyleCnt="0"/>
      <dgm:spPr/>
    </dgm:pt>
    <dgm:pt modelId="{7155EA5B-5DAB-484D-8D20-8F4D202626AC}" type="pres">
      <dgm:prSet presAssocID="{9FF09CD3-1615-49B3-B9B4-88730BBFBF19}" presName="parenttextcomposite" presStyleCnt="0"/>
      <dgm:spPr/>
    </dgm:pt>
    <dgm:pt modelId="{094708FF-B458-47CC-B9BB-EEC720A113E0}" type="pres">
      <dgm:prSet presAssocID="{9FF09CD3-1615-49B3-B9B4-88730BBFBF19}" presName="parenttext" presStyleLbl="revTx" presStyleIdx="1" presStyleCnt="4">
        <dgm:presLayoutVars>
          <dgm:chMax/>
          <dgm:chPref val="2"/>
          <dgm:bulletEnabled val="1"/>
        </dgm:presLayoutVars>
      </dgm:prSet>
      <dgm:spPr/>
      <dgm:t>
        <a:bodyPr/>
        <a:lstStyle/>
        <a:p>
          <a:endParaRPr lang="es-CO"/>
        </a:p>
      </dgm:t>
    </dgm:pt>
    <dgm:pt modelId="{B12B72A6-6D17-4817-8BEA-16426E22C71B}" type="pres">
      <dgm:prSet presAssocID="{9FF09CD3-1615-49B3-B9B4-88730BBFBF19}" presName="composite" presStyleCnt="0"/>
      <dgm:spPr/>
    </dgm:pt>
    <dgm:pt modelId="{50BE87B6-FEC5-4C33-AF8C-DEBD6DBA7059}" type="pres">
      <dgm:prSet presAssocID="{9FF09CD3-1615-49B3-B9B4-88730BBFBF19}" presName="chevron1" presStyleLbl="alignNode1" presStyleIdx="7" presStyleCnt="28"/>
      <dgm:spPr/>
    </dgm:pt>
    <dgm:pt modelId="{67D822D2-DF4A-4638-9742-1AF86E5D32B2}" type="pres">
      <dgm:prSet presAssocID="{9FF09CD3-1615-49B3-B9B4-88730BBFBF19}" presName="chevron2" presStyleLbl="alignNode1" presStyleIdx="8" presStyleCnt="28"/>
      <dgm:spPr/>
    </dgm:pt>
    <dgm:pt modelId="{AFB02CB1-BDD2-4D75-8982-34DAC7B6F662}" type="pres">
      <dgm:prSet presAssocID="{9FF09CD3-1615-49B3-B9B4-88730BBFBF19}" presName="chevron3" presStyleLbl="alignNode1" presStyleIdx="9" presStyleCnt="28"/>
      <dgm:spPr/>
    </dgm:pt>
    <dgm:pt modelId="{E43A944D-7648-469C-A8B6-5B298A53D7BF}" type="pres">
      <dgm:prSet presAssocID="{9FF09CD3-1615-49B3-B9B4-88730BBFBF19}" presName="chevron4" presStyleLbl="alignNode1" presStyleIdx="10" presStyleCnt="28"/>
      <dgm:spPr/>
    </dgm:pt>
    <dgm:pt modelId="{44DF0B84-1642-4228-B729-553714C6997D}" type="pres">
      <dgm:prSet presAssocID="{9FF09CD3-1615-49B3-B9B4-88730BBFBF19}" presName="chevron5" presStyleLbl="alignNode1" presStyleIdx="11" presStyleCnt="28"/>
      <dgm:spPr/>
    </dgm:pt>
    <dgm:pt modelId="{031CDB81-396B-4151-B690-0D8D503EB9CB}" type="pres">
      <dgm:prSet presAssocID="{9FF09CD3-1615-49B3-B9B4-88730BBFBF19}" presName="chevron6" presStyleLbl="alignNode1" presStyleIdx="12" presStyleCnt="28"/>
      <dgm:spPr/>
    </dgm:pt>
    <dgm:pt modelId="{290079E1-FE7B-44BF-8A81-716197BC6A8B}" type="pres">
      <dgm:prSet presAssocID="{9FF09CD3-1615-49B3-B9B4-88730BBFBF19}" presName="chevron7" presStyleLbl="alignNode1" presStyleIdx="13" presStyleCnt="28"/>
      <dgm:spPr/>
    </dgm:pt>
    <dgm:pt modelId="{19703A36-8578-491C-8679-950C5110E732}" type="pres">
      <dgm:prSet presAssocID="{9FF09CD3-1615-49B3-B9B4-88730BBFBF19}" presName="childtext" presStyleLbl="solidFgAcc1" presStyleIdx="0" presStyleCnt="2" custLinFactNeighborX="-1402">
        <dgm:presLayoutVars>
          <dgm:chMax/>
          <dgm:chPref val="0"/>
          <dgm:bulletEnabled val="1"/>
        </dgm:presLayoutVars>
      </dgm:prSet>
      <dgm:spPr/>
      <dgm:t>
        <a:bodyPr/>
        <a:lstStyle/>
        <a:p>
          <a:endParaRPr lang="es-CO"/>
        </a:p>
      </dgm:t>
    </dgm:pt>
    <dgm:pt modelId="{B4E2FA0B-AEDA-4732-B659-79EE670D21F8}" type="pres">
      <dgm:prSet presAssocID="{2E749D76-37B7-4420-B10F-7AB24E3E0DA7}" presName="sibTrans" presStyleCnt="0"/>
      <dgm:spPr/>
    </dgm:pt>
    <dgm:pt modelId="{639B5977-0D6F-408E-84B9-62BCBE3CD4E3}" type="pres">
      <dgm:prSet presAssocID="{DB24D05E-CC6B-4FDB-A942-1BE8C0782536}" presName="parenttextcomposite" presStyleCnt="0"/>
      <dgm:spPr/>
    </dgm:pt>
    <dgm:pt modelId="{FABD811D-123B-48B7-923B-DD7FBA5158FC}" type="pres">
      <dgm:prSet presAssocID="{DB24D05E-CC6B-4FDB-A942-1BE8C0782536}" presName="parenttext" presStyleLbl="revTx" presStyleIdx="2" presStyleCnt="4">
        <dgm:presLayoutVars>
          <dgm:chMax/>
          <dgm:chPref val="2"/>
          <dgm:bulletEnabled val="1"/>
        </dgm:presLayoutVars>
      </dgm:prSet>
      <dgm:spPr/>
      <dgm:t>
        <a:bodyPr/>
        <a:lstStyle/>
        <a:p>
          <a:endParaRPr lang="es-CO"/>
        </a:p>
      </dgm:t>
    </dgm:pt>
    <dgm:pt modelId="{F2248AC5-B549-4669-AD7B-F04D79BE42D3}" type="pres">
      <dgm:prSet presAssocID="{DB24D05E-CC6B-4FDB-A942-1BE8C0782536}" presName="composite" presStyleCnt="0"/>
      <dgm:spPr/>
    </dgm:pt>
    <dgm:pt modelId="{E2D8D335-FAC3-4FBB-90E5-90AEC056A81A}" type="pres">
      <dgm:prSet presAssocID="{DB24D05E-CC6B-4FDB-A942-1BE8C0782536}" presName="chevron1" presStyleLbl="alignNode1" presStyleIdx="14" presStyleCnt="28"/>
      <dgm:spPr/>
    </dgm:pt>
    <dgm:pt modelId="{80BD19ED-3A80-48C3-81FC-E145550C5DDF}" type="pres">
      <dgm:prSet presAssocID="{DB24D05E-CC6B-4FDB-A942-1BE8C0782536}" presName="chevron2" presStyleLbl="alignNode1" presStyleIdx="15" presStyleCnt="28"/>
      <dgm:spPr/>
    </dgm:pt>
    <dgm:pt modelId="{95454944-22C1-40B5-9062-B67A75E95C9E}" type="pres">
      <dgm:prSet presAssocID="{DB24D05E-CC6B-4FDB-A942-1BE8C0782536}" presName="chevron3" presStyleLbl="alignNode1" presStyleIdx="16" presStyleCnt="28"/>
      <dgm:spPr/>
    </dgm:pt>
    <dgm:pt modelId="{75E218F5-8034-4368-A914-0C8F582E6968}" type="pres">
      <dgm:prSet presAssocID="{DB24D05E-CC6B-4FDB-A942-1BE8C0782536}" presName="chevron4" presStyleLbl="alignNode1" presStyleIdx="17" presStyleCnt="28"/>
      <dgm:spPr/>
    </dgm:pt>
    <dgm:pt modelId="{6B4F4448-5A0B-4593-B997-0E7B414E968B}" type="pres">
      <dgm:prSet presAssocID="{DB24D05E-CC6B-4FDB-A942-1BE8C0782536}" presName="chevron5" presStyleLbl="alignNode1" presStyleIdx="18" presStyleCnt="28"/>
      <dgm:spPr/>
    </dgm:pt>
    <dgm:pt modelId="{71D0E16F-656B-4B4B-916A-48ACF47E809A}" type="pres">
      <dgm:prSet presAssocID="{DB24D05E-CC6B-4FDB-A942-1BE8C0782536}" presName="chevron6" presStyleLbl="alignNode1" presStyleIdx="19" presStyleCnt="28"/>
      <dgm:spPr/>
    </dgm:pt>
    <dgm:pt modelId="{25A65AD7-4C36-426B-9C21-5A6988FD3A43}" type="pres">
      <dgm:prSet presAssocID="{DB24D05E-CC6B-4FDB-A942-1BE8C0782536}" presName="chevron7" presStyleLbl="alignNode1" presStyleIdx="20" presStyleCnt="28"/>
      <dgm:spPr/>
    </dgm:pt>
    <dgm:pt modelId="{833B5DF1-019E-4A28-B523-485C20E2BE6E}" type="pres">
      <dgm:prSet presAssocID="{DB24D05E-CC6B-4FDB-A942-1BE8C0782536}" presName="childtext" presStyleLbl="solidFgAcc1" presStyleIdx="1" presStyleCnt="2">
        <dgm:presLayoutVars>
          <dgm:chMax/>
          <dgm:chPref val="0"/>
          <dgm:bulletEnabled val="1"/>
        </dgm:presLayoutVars>
      </dgm:prSet>
      <dgm:spPr/>
      <dgm:t>
        <a:bodyPr/>
        <a:lstStyle/>
        <a:p>
          <a:endParaRPr lang="es-CO"/>
        </a:p>
      </dgm:t>
    </dgm:pt>
    <dgm:pt modelId="{37BD40AC-6FC8-4252-8285-6B2111F62FB6}" type="pres">
      <dgm:prSet presAssocID="{FBF72046-47B2-4150-84E8-2F883185CB03}" presName="sibTrans" presStyleCnt="0"/>
      <dgm:spPr/>
    </dgm:pt>
    <dgm:pt modelId="{7182B297-273A-41D6-8E6C-AE48776CE266}" type="pres">
      <dgm:prSet presAssocID="{DA8BB186-CD77-4A4E-9D26-AC0B7D8E1408}" presName="parenttextcomposite" presStyleCnt="0"/>
      <dgm:spPr/>
    </dgm:pt>
    <dgm:pt modelId="{BB31AD71-C67D-48F0-B4FB-7E75EE748798}" type="pres">
      <dgm:prSet presAssocID="{DA8BB186-CD77-4A4E-9D26-AC0B7D8E1408}" presName="parenttext" presStyleLbl="revTx" presStyleIdx="3" presStyleCnt="4" custLinFactY="-437563" custLinFactNeighborX="1923" custLinFactNeighborY="-500000">
        <dgm:presLayoutVars>
          <dgm:chMax/>
          <dgm:chPref val="2"/>
          <dgm:bulletEnabled val="1"/>
        </dgm:presLayoutVars>
      </dgm:prSet>
      <dgm:spPr/>
      <dgm:t>
        <a:bodyPr/>
        <a:lstStyle/>
        <a:p>
          <a:endParaRPr lang="es-CO"/>
        </a:p>
      </dgm:t>
    </dgm:pt>
    <dgm:pt modelId="{638746EF-D8D9-4EA5-B340-A41499C6AF69}" type="pres">
      <dgm:prSet presAssocID="{DA8BB186-CD77-4A4E-9D26-AC0B7D8E1408}" presName="parallelogramComposite" presStyleCnt="0"/>
      <dgm:spPr/>
    </dgm:pt>
    <dgm:pt modelId="{CDDF4784-396F-4105-8DD5-179C74D8F7F8}" type="pres">
      <dgm:prSet presAssocID="{DA8BB186-CD77-4A4E-9D26-AC0B7D8E1408}" presName="parallelogram1" presStyleLbl="alignNode1" presStyleIdx="21" presStyleCnt="28"/>
      <dgm:spPr/>
    </dgm:pt>
    <dgm:pt modelId="{548924F9-61AC-4902-9906-0DAC2F20BE45}" type="pres">
      <dgm:prSet presAssocID="{DA8BB186-CD77-4A4E-9D26-AC0B7D8E1408}" presName="parallelogram2" presStyleLbl="alignNode1" presStyleIdx="22" presStyleCnt="28"/>
      <dgm:spPr/>
    </dgm:pt>
    <dgm:pt modelId="{16B771C2-AC35-49E6-A1E1-8B6C3C7B0068}" type="pres">
      <dgm:prSet presAssocID="{DA8BB186-CD77-4A4E-9D26-AC0B7D8E1408}" presName="parallelogram3" presStyleLbl="alignNode1" presStyleIdx="23" presStyleCnt="28"/>
      <dgm:spPr/>
    </dgm:pt>
    <dgm:pt modelId="{46FFED6D-38F3-4D13-9A90-B0C802205DB8}" type="pres">
      <dgm:prSet presAssocID="{DA8BB186-CD77-4A4E-9D26-AC0B7D8E1408}" presName="parallelogram4" presStyleLbl="alignNode1" presStyleIdx="24" presStyleCnt="28"/>
      <dgm:spPr/>
    </dgm:pt>
    <dgm:pt modelId="{A0B65B47-79B7-466B-AE5A-862E3CD38593}" type="pres">
      <dgm:prSet presAssocID="{DA8BB186-CD77-4A4E-9D26-AC0B7D8E1408}" presName="parallelogram5" presStyleLbl="alignNode1" presStyleIdx="25" presStyleCnt="28"/>
      <dgm:spPr/>
    </dgm:pt>
    <dgm:pt modelId="{D51FB30E-8729-40BF-AA24-DE76C8E2B151}" type="pres">
      <dgm:prSet presAssocID="{DA8BB186-CD77-4A4E-9D26-AC0B7D8E1408}" presName="parallelogram6" presStyleLbl="alignNode1" presStyleIdx="26" presStyleCnt="28"/>
      <dgm:spPr/>
    </dgm:pt>
    <dgm:pt modelId="{754AA0E6-58E1-442E-8869-74AEAEE83D3A}" type="pres">
      <dgm:prSet presAssocID="{DA8BB186-CD77-4A4E-9D26-AC0B7D8E1408}" presName="parallelogram7" presStyleLbl="alignNode1" presStyleIdx="27" presStyleCnt="28"/>
      <dgm:spPr/>
    </dgm:pt>
  </dgm:ptLst>
  <dgm:cxnLst>
    <dgm:cxn modelId="{A04D33EB-478F-47E9-8DF4-A6F509C0BF1A}" srcId="{CC7C4EC6-F733-4ED5-AF5A-D159BB93B02D}" destId="{DA8BB186-CD77-4A4E-9D26-AC0B7D8E1408}" srcOrd="3" destOrd="0" parTransId="{9EE86F64-A026-46CC-BC0B-014FA8331052}" sibTransId="{EC5A3A76-B067-4884-B5D6-4E5BEE0B461D}"/>
    <dgm:cxn modelId="{04D525B1-C9A9-41AA-AC22-418B50A15E4A}" type="presOf" srcId="{CC7C4EC6-F733-4ED5-AF5A-D159BB93B02D}" destId="{1716F4D3-8A1D-46C6-BA60-B74C300AA63B}" srcOrd="0" destOrd="0" presId="urn:microsoft.com/office/officeart/2008/layout/VerticalAccentList"/>
    <dgm:cxn modelId="{C0C010FC-C88D-4F1D-9D02-50B5E739CA5B}" srcId="{CC7C4EC6-F733-4ED5-AF5A-D159BB93B02D}" destId="{CCC82592-ABAC-47D8-8757-3646D3A1A39E}" srcOrd="0" destOrd="0" parTransId="{33A636C3-22AA-4FA3-AD28-0FB2407BFFD7}" sibTransId="{CEE41D99-52D5-4328-B39D-A6229E40116F}"/>
    <dgm:cxn modelId="{36004C97-34B6-43C7-8B4D-4AB7EE352BB8}" type="presOf" srcId="{CCC82592-ABAC-47D8-8757-3646D3A1A39E}" destId="{28F12B08-715B-4E4B-A5A7-740E51BE346D}" srcOrd="0" destOrd="0" presId="urn:microsoft.com/office/officeart/2008/layout/VerticalAccentList"/>
    <dgm:cxn modelId="{8669FA44-31F2-4348-BC1B-3998BB979085}" type="presOf" srcId="{49D0172E-687A-4E50-8B8E-ACD06D9A7CE9}" destId="{19703A36-8578-491C-8679-950C5110E732}" srcOrd="0" destOrd="0" presId="urn:microsoft.com/office/officeart/2008/layout/VerticalAccentList"/>
    <dgm:cxn modelId="{F33663B9-9B0A-45DC-A2DF-E651A66121F0}" type="presOf" srcId="{DB24D05E-CC6B-4FDB-A942-1BE8C0782536}" destId="{FABD811D-123B-48B7-923B-DD7FBA5158FC}" srcOrd="0" destOrd="0" presId="urn:microsoft.com/office/officeart/2008/layout/VerticalAccentList"/>
    <dgm:cxn modelId="{740F315B-CA04-4F48-AA69-5333A5C29056}" srcId="{CC7C4EC6-F733-4ED5-AF5A-D159BB93B02D}" destId="{9FF09CD3-1615-49B3-B9B4-88730BBFBF19}" srcOrd="1" destOrd="0" parTransId="{CAFD5373-DD0A-461F-AA08-F56D6A70FBE8}" sibTransId="{2E749D76-37B7-4420-B10F-7AB24E3E0DA7}"/>
    <dgm:cxn modelId="{6429A0DA-754D-49D5-91BD-94FB645AA777}" srcId="{CC7C4EC6-F733-4ED5-AF5A-D159BB93B02D}" destId="{DB24D05E-CC6B-4FDB-A942-1BE8C0782536}" srcOrd="2" destOrd="0" parTransId="{3E6D4397-48E7-40E1-902A-D04ABB2E60E0}" sibTransId="{FBF72046-47B2-4150-84E8-2F883185CB03}"/>
    <dgm:cxn modelId="{C87FF86C-A19C-40B5-832A-CD8910990EF6}" type="presOf" srcId="{9FF09CD3-1615-49B3-B9B4-88730BBFBF19}" destId="{094708FF-B458-47CC-B9BB-EEC720A113E0}" srcOrd="0" destOrd="0" presId="urn:microsoft.com/office/officeart/2008/layout/VerticalAccentList"/>
    <dgm:cxn modelId="{D290485A-4EDE-41BF-ACD9-6D715CB796A3}" type="presOf" srcId="{DA8BB186-CD77-4A4E-9D26-AC0B7D8E1408}" destId="{BB31AD71-C67D-48F0-B4FB-7E75EE748798}" srcOrd="0" destOrd="0" presId="urn:microsoft.com/office/officeart/2008/layout/VerticalAccentList"/>
    <dgm:cxn modelId="{4C02B308-EF46-4A4E-9259-835B7EE86D48}" type="presOf" srcId="{10B63FA4-9522-4798-8DC1-36AF8351564F}" destId="{833B5DF1-019E-4A28-B523-485C20E2BE6E}" srcOrd="0" destOrd="0" presId="urn:microsoft.com/office/officeart/2008/layout/VerticalAccentList"/>
    <dgm:cxn modelId="{5784B714-B699-452E-BE4A-63297979BC35}" srcId="{DB24D05E-CC6B-4FDB-A942-1BE8C0782536}" destId="{10B63FA4-9522-4798-8DC1-36AF8351564F}" srcOrd="0" destOrd="0" parTransId="{C0ACF192-DA5E-4481-AC90-0B485778B282}" sibTransId="{4B64AEDE-D0A0-43F3-98EB-2925CF3094D1}"/>
    <dgm:cxn modelId="{5764CC8F-CF3E-41A8-BFC6-98608B4EE5B0}" srcId="{9FF09CD3-1615-49B3-B9B4-88730BBFBF19}" destId="{49D0172E-687A-4E50-8B8E-ACD06D9A7CE9}" srcOrd="0" destOrd="0" parTransId="{DF58056E-24FB-4B5D-A026-3A5FD41F6BA9}" sibTransId="{657F90F3-0A71-4466-8DE5-6E545F2B3031}"/>
    <dgm:cxn modelId="{F9D80A87-2454-483D-ACFE-0E39916C7CD2}" type="presParOf" srcId="{1716F4D3-8A1D-46C6-BA60-B74C300AA63B}" destId="{DDCEC844-EB3D-4FC2-97A3-DBC2A9471B76}" srcOrd="0" destOrd="0" presId="urn:microsoft.com/office/officeart/2008/layout/VerticalAccentList"/>
    <dgm:cxn modelId="{1E7FC03F-917A-4A34-86FB-EE77208B53A9}" type="presParOf" srcId="{DDCEC844-EB3D-4FC2-97A3-DBC2A9471B76}" destId="{28F12B08-715B-4E4B-A5A7-740E51BE346D}" srcOrd="0" destOrd="0" presId="urn:microsoft.com/office/officeart/2008/layout/VerticalAccentList"/>
    <dgm:cxn modelId="{F281F891-D101-488B-95E0-52841BCEEF23}" type="presParOf" srcId="{1716F4D3-8A1D-46C6-BA60-B74C300AA63B}" destId="{668051B4-2B40-4BEB-9C01-CA1D51E61668}" srcOrd="1" destOrd="0" presId="urn:microsoft.com/office/officeart/2008/layout/VerticalAccentList"/>
    <dgm:cxn modelId="{D4F62010-A631-44CC-A4EA-C395912AB63F}" type="presParOf" srcId="{668051B4-2B40-4BEB-9C01-CA1D51E61668}" destId="{640BD078-F44A-452E-80F2-EB9BADEF18D5}" srcOrd="0" destOrd="0" presId="urn:microsoft.com/office/officeart/2008/layout/VerticalAccentList"/>
    <dgm:cxn modelId="{1F647025-7773-43D7-A72F-8883663EB461}" type="presParOf" srcId="{668051B4-2B40-4BEB-9C01-CA1D51E61668}" destId="{B46EEFEB-FBA0-4FC5-8B09-FCE5562ED4C9}" srcOrd="1" destOrd="0" presId="urn:microsoft.com/office/officeart/2008/layout/VerticalAccentList"/>
    <dgm:cxn modelId="{CF79CE3A-40C1-408C-8D33-90ADF182A242}" type="presParOf" srcId="{668051B4-2B40-4BEB-9C01-CA1D51E61668}" destId="{AA9413D1-8678-40EA-A28A-14CAAC995802}" srcOrd="2" destOrd="0" presId="urn:microsoft.com/office/officeart/2008/layout/VerticalAccentList"/>
    <dgm:cxn modelId="{CCC643EC-D7C8-408A-80B7-6ABA3D115C89}" type="presParOf" srcId="{668051B4-2B40-4BEB-9C01-CA1D51E61668}" destId="{BA482534-BCC4-47E4-B818-D2EB6AF3A68A}" srcOrd="3" destOrd="0" presId="urn:microsoft.com/office/officeart/2008/layout/VerticalAccentList"/>
    <dgm:cxn modelId="{7286A171-EC9B-4FF3-89A9-EF28AE9715A8}" type="presParOf" srcId="{668051B4-2B40-4BEB-9C01-CA1D51E61668}" destId="{BE3DD558-3345-4C28-866A-0FB765C2CA1F}" srcOrd="4" destOrd="0" presId="urn:microsoft.com/office/officeart/2008/layout/VerticalAccentList"/>
    <dgm:cxn modelId="{3446F537-D2A3-496A-82BE-44CC956197D5}" type="presParOf" srcId="{668051B4-2B40-4BEB-9C01-CA1D51E61668}" destId="{4A2DFA17-2BAF-4453-B1E4-B76CA790B097}" srcOrd="5" destOrd="0" presId="urn:microsoft.com/office/officeart/2008/layout/VerticalAccentList"/>
    <dgm:cxn modelId="{0BFA07BC-129F-4842-926A-0CF4CD9EF84A}" type="presParOf" srcId="{668051B4-2B40-4BEB-9C01-CA1D51E61668}" destId="{95388D1A-671E-47BD-9D92-C7CE2EF6F3D0}" srcOrd="6" destOrd="0" presId="urn:microsoft.com/office/officeart/2008/layout/VerticalAccentList"/>
    <dgm:cxn modelId="{CCC50A24-1EE8-4B4F-AD14-5BF313780883}" type="presParOf" srcId="{1716F4D3-8A1D-46C6-BA60-B74C300AA63B}" destId="{5023679D-D704-4384-8D70-CB5539A9BCE7}" srcOrd="2" destOrd="0" presId="urn:microsoft.com/office/officeart/2008/layout/VerticalAccentList"/>
    <dgm:cxn modelId="{4CA50AAA-7017-4DC4-8781-7B6ADE99AB1B}" type="presParOf" srcId="{1716F4D3-8A1D-46C6-BA60-B74C300AA63B}" destId="{7155EA5B-5DAB-484D-8D20-8F4D202626AC}" srcOrd="3" destOrd="0" presId="urn:microsoft.com/office/officeart/2008/layout/VerticalAccentList"/>
    <dgm:cxn modelId="{CEFF7147-AC86-45A6-9EEE-2720F23B1A50}" type="presParOf" srcId="{7155EA5B-5DAB-484D-8D20-8F4D202626AC}" destId="{094708FF-B458-47CC-B9BB-EEC720A113E0}" srcOrd="0" destOrd="0" presId="urn:microsoft.com/office/officeart/2008/layout/VerticalAccentList"/>
    <dgm:cxn modelId="{04470B76-576C-471A-B90C-19B3B5D93159}" type="presParOf" srcId="{1716F4D3-8A1D-46C6-BA60-B74C300AA63B}" destId="{B12B72A6-6D17-4817-8BEA-16426E22C71B}" srcOrd="4" destOrd="0" presId="urn:microsoft.com/office/officeart/2008/layout/VerticalAccentList"/>
    <dgm:cxn modelId="{69AD230B-70C2-44B9-B64A-FAD434FFDA53}" type="presParOf" srcId="{B12B72A6-6D17-4817-8BEA-16426E22C71B}" destId="{50BE87B6-FEC5-4C33-AF8C-DEBD6DBA7059}" srcOrd="0" destOrd="0" presId="urn:microsoft.com/office/officeart/2008/layout/VerticalAccentList"/>
    <dgm:cxn modelId="{F3D5D2F5-A387-4A14-90A6-ADF8AE30FBFA}" type="presParOf" srcId="{B12B72A6-6D17-4817-8BEA-16426E22C71B}" destId="{67D822D2-DF4A-4638-9742-1AF86E5D32B2}" srcOrd="1" destOrd="0" presId="urn:microsoft.com/office/officeart/2008/layout/VerticalAccentList"/>
    <dgm:cxn modelId="{C3ADAC10-BB18-4DE5-88E2-706767D4714A}" type="presParOf" srcId="{B12B72A6-6D17-4817-8BEA-16426E22C71B}" destId="{AFB02CB1-BDD2-4D75-8982-34DAC7B6F662}" srcOrd="2" destOrd="0" presId="urn:microsoft.com/office/officeart/2008/layout/VerticalAccentList"/>
    <dgm:cxn modelId="{ED99DE54-50AC-48FA-9824-25322F1D293C}" type="presParOf" srcId="{B12B72A6-6D17-4817-8BEA-16426E22C71B}" destId="{E43A944D-7648-469C-A8B6-5B298A53D7BF}" srcOrd="3" destOrd="0" presId="urn:microsoft.com/office/officeart/2008/layout/VerticalAccentList"/>
    <dgm:cxn modelId="{EF19E24E-EC51-4E11-9C3A-E3DB5FF35E4D}" type="presParOf" srcId="{B12B72A6-6D17-4817-8BEA-16426E22C71B}" destId="{44DF0B84-1642-4228-B729-553714C6997D}" srcOrd="4" destOrd="0" presId="urn:microsoft.com/office/officeart/2008/layout/VerticalAccentList"/>
    <dgm:cxn modelId="{E96E9D1E-DCFD-491D-AFF4-043B92511416}" type="presParOf" srcId="{B12B72A6-6D17-4817-8BEA-16426E22C71B}" destId="{031CDB81-396B-4151-B690-0D8D503EB9CB}" srcOrd="5" destOrd="0" presId="urn:microsoft.com/office/officeart/2008/layout/VerticalAccentList"/>
    <dgm:cxn modelId="{4BF001C0-8950-46BF-AD1A-4792C7C04CD7}" type="presParOf" srcId="{B12B72A6-6D17-4817-8BEA-16426E22C71B}" destId="{290079E1-FE7B-44BF-8A81-716197BC6A8B}" srcOrd="6" destOrd="0" presId="urn:microsoft.com/office/officeart/2008/layout/VerticalAccentList"/>
    <dgm:cxn modelId="{DCF5C296-667C-4B45-BC75-2950F94E37A0}" type="presParOf" srcId="{B12B72A6-6D17-4817-8BEA-16426E22C71B}" destId="{19703A36-8578-491C-8679-950C5110E732}" srcOrd="7" destOrd="0" presId="urn:microsoft.com/office/officeart/2008/layout/VerticalAccentList"/>
    <dgm:cxn modelId="{C1C475F4-5873-40EE-AC17-A5C2A1A39A0C}" type="presParOf" srcId="{1716F4D3-8A1D-46C6-BA60-B74C300AA63B}" destId="{B4E2FA0B-AEDA-4732-B659-79EE670D21F8}" srcOrd="5" destOrd="0" presId="urn:microsoft.com/office/officeart/2008/layout/VerticalAccentList"/>
    <dgm:cxn modelId="{D17FAF36-1883-4DB2-822D-9F3C26373423}" type="presParOf" srcId="{1716F4D3-8A1D-46C6-BA60-B74C300AA63B}" destId="{639B5977-0D6F-408E-84B9-62BCBE3CD4E3}" srcOrd="6" destOrd="0" presId="urn:microsoft.com/office/officeart/2008/layout/VerticalAccentList"/>
    <dgm:cxn modelId="{C87233DB-83C1-453F-899A-13EB2AEEB05A}" type="presParOf" srcId="{639B5977-0D6F-408E-84B9-62BCBE3CD4E3}" destId="{FABD811D-123B-48B7-923B-DD7FBA5158FC}" srcOrd="0" destOrd="0" presId="urn:microsoft.com/office/officeart/2008/layout/VerticalAccentList"/>
    <dgm:cxn modelId="{5C0CB047-B0EA-47B2-A811-BC092F5BA851}" type="presParOf" srcId="{1716F4D3-8A1D-46C6-BA60-B74C300AA63B}" destId="{F2248AC5-B549-4669-AD7B-F04D79BE42D3}" srcOrd="7" destOrd="0" presId="urn:microsoft.com/office/officeart/2008/layout/VerticalAccentList"/>
    <dgm:cxn modelId="{D2608C95-8E36-4857-8D9C-01B2A6A8F87E}" type="presParOf" srcId="{F2248AC5-B549-4669-AD7B-F04D79BE42D3}" destId="{E2D8D335-FAC3-4FBB-90E5-90AEC056A81A}" srcOrd="0" destOrd="0" presId="urn:microsoft.com/office/officeart/2008/layout/VerticalAccentList"/>
    <dgm:cxn modelId="{8831F880-CCF4-4D91-A4D7-631F3A88E414}" type="presParOf" srcId="{F2248AC5-B549-4669-AD7B-F04D79BE42D3}" destId="{80BD19ED-3A80-48C3-81FC-E145550C5DDF}" srcOrd="1" destOrd="0" presId="urn:microsoft.com/office/officeart/2008/layout/VerticalAccentList"/>
    <dgm:cxn modelId="{942FBCE2-2238-4C0D-99D6-F184E49EB3F5}" type="presParOf" srcId="{F2248AC5-B549-4669-AD7B-F04D79BE42D3}" destId="{95454944-22C1-40B5-9062-B67A75E95C9E}" srcOrd="2" destOrd="0" presId="urn:microsoft.com/office/officeart/2008/layout/VerticalAccentList"/>
    <dgm:cxn modelId="{A971635B-3F26-4149-BA22-0E5E45BEA145}" type="presParOf" srcId="{F2248AC5-B549-4669-AD7B-F04D79BE42D3}" destId="{75E218F5-8034-4368-A914-0C8F582E6968}" srcOrd="3" destOrd="0" presId="urn:microsoft.com/office/officeart/2008/layout/VerticalAccentList"/>
    <dgm:cxn modelId="{CFB28616-40EF-46CE-B709-69059BA6B481}" type="presParOf" srcId="{F2248AC5-B549-4669-AD7B-F04D79BE42D3}" destId="{6B4F4448-5A0B-4593-B997-0E7B414E968B}" srcOrd="4" destOrd="0" presId="urn:microsoft.com/office/officeart/2008/layout/VerticalAccentList"/>
    <dgm:cxn modelId="{82C101C2-3B69-4007-8A6F-D8E88E07E723}" type="presParOf" srcId="{F2248AC5-B549-4669-AD7B-F04D79BE42D3}" destId="{71D0E16F-656B-4B4B-916A-48ACF47E809A}" srcOrd="5" destOrd="0" presId="urn:microsoft.com/office/officeart/2008/layout/VerticalAccentList"/>
    <dgm:cxn modelId="{908E36A1-C2ED-4D21-A32B-749DB6EA9DCF}" type="presParOf" srcId="{F2248AC5-B549-4669-AD7B-F04D79BE42D3}" destId="{25A65AD7-4C36-426B-9C21-5A6988FD3A43}" srcOrd="6" destOrd="0" presId="urn:microsoft.com/office/officeart/2008/layout/VerticalAccentList"/>
    <dgm:cxn modelId="{663041E2-27F6-4CE3-B585-7997A96180DE}" type="presParOf" srcId="{F2248AC5-B549-4669-AD7B-F04D79BE42D3}" destId="{833B5DF1-019E-4A28-B523-485C20E2BE6E}" srcOrd="7" destOrd="0" presId="urn:microsoft.com/office/officeart/2008/layout/VerticalAccentList"/>
    <dgm:cxn modelId="{117DA024-AF6B-464F-90F7-1D1FB9CF05E7}" type="presParOf" srcId="{1716F4D3-8A1D-46C6-BA60-B74C300AA63B}" destId="{37BD40AC-6FC8-4252-8285-6B2111F62FB6}" srcOrd="8" destOrd="0" presId="urn:microsoft.com/office/officeart/2008/layout/VerticalAccentList"/>
    <dgm:cxn modelId="{EC0ECA2C-E981-4D65-88A8-5607A70DF9B7}" type="presParOf" srcId="{1716F4D3-8A1D-46C6-BA60-B74C300AA63B}" destId="{7182B297-273A-41D6-8E6C-AE48776CE266}" srcOrd="9" destOrd="0" presId="urn:microsoft.com/office/officeart/2008/layout/VerticalAccentList"/>
    <dgm:cxn modelId="{BCBFE889-3412-4B07-A803-BB8884734D0A}" type="presParOf" srcId="{7182B297-273A-41D6-8E6C-AE48776CE266}" destId="{BB31AD71-C67D-48F0-B4FB-7E75EE748798}" srcOrd="0" destOrd="0" presId="urn:microsoft.com/office/officeart/2008/layout/VerticalAccentList"/>
    <dgm:cxn modelId="{EF39467B-EB0A-47B4-A1BD-CCB649D6D701}" type="presParOf" srcId="{1716F4D3-8A1D-46C6-BA60-B74C300AA63B}" destId="{638746EF-D8D9-4EA5-B340-A41499C6AF69}" srcOrd="10" destOrd="0" presId="urn:microsoft.com/office/officeart/2008/layout/VerticalAccentList"/>
    <dgm:cxn modelId="{54FCBB4B-5F95-41A7-BDB7-AE6E353916FD}" type="presParOf" srcId="{638746EF-D8D9-4EA5-B340-A41499C6AF69}" destId="{CDDF4784-396F-4105-8DD5-179C74D8F7F8}" srcOrd="0" destOrd="0" presId="urn:microsoft.com/office/officeart/2008/layout/VerticalAccentList"/>
    <dgm:cxn modelId="{BBFF3ACB-DAAF-4784-BCF3-872D4A595F8A}" type="presParOf" srcId="{638746EF-D8D9-4EA5-B340-A41499C6AF69}" destId="{548924F9-61AC-4902-9906-0DAC2F20BE45}" srcOrd="1" destOrd="0" presId="urn:microsoft.com/office/officeart/2008/layout/VerticalAccentList"/>
    <dgm:cxn modelId="{1887F0A7-6620-4EA9-8211-9A000796F409}" type="presParOf" srcId="{638746EF-D8D9-4EA5-B340-A41499C6AF69}" destId="{16B771C2-AC35-49E6-A1E1-8B6C3C7B0068}" srcOrd="2" destOrd="0" presId="urn:microsoft.com/office/officeart/2008/layout/VerticalAccentList"/>
    <dgm:cxn modelId="{E0930DFB-59C5-4D20-B354-B982597323D7}" type="presParOf" srcId="{638746EF-D8D9-4EA5-B340-A41499C6AF69}" destId="{46FFED6D-38F3-4D13-9A90-B0C802205DB8}" srcOrd="3" destOrd="0" presId="urn:microsoft.com/office/officeart/2008/layout/VerticalAccentList"/>
    <dgm:cxn modelId="{D2B70E84-F726-41C0-9ABB-840EF30BCF0F}" type="presParOf" srcId="{638746EF-D8D9-4EA5-B340-A41499C6AF69}" destId="{A0B65B47-79B7-466B-AE5A-862E3CD38593}" srcOrd="4" destOrd="0" presId="urn:microsoft.com/office/officeart/2008/layout/VerticalAccentList"/>
    <dgm:cxn modelId="{54CFF47A-4D8E-45CB-9CAC-34638042F329}" type="presParOf" srcId="{638746EF-D8D9-4EA5-B340-A41499C6AF69}" destId="{D51FB30E-8729-40BF-AA24-DE76C8E2B151}" srcOrd="5" destOrd="0" presId="urn:microsoft.com/office/officeart/2008/layout/VerticalAccentList"/>
    <dgm:cxn modelId="{C1F5E99C-F89C-49D3-865D-0771015A8036}" type="presParOf" srcId="{638746EF-D8D9-4EA5-B340-A41499C6AF69}" destId="{754AA0E6-58E1-442E-8869-74AEAEE83D3A}" srcOrd="6"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2D61C2D-7FFC-4429-B759-BFA7281BC100}" type="doc">
      <dgm:prSet loTypeId="urn:microsoft.com/office/officeart/2008/layout/VerticalCircleList" loCatId="list" qsTypeId="urn:microsoft.com/office/officeart/2005/8/quickstyle/simple1" qsCatId="simple" csTypeId="urn:microsoft.com/office/officeart/2005/8/colors/colorful1#2" csCatId="colorful" phldr="1"/>
      <dgm:spPr/>
      <dgm:t>
        <a:bodyPr/>
        <a:lstStyle/>
        <a:p>
          <a:endParaRPr lang="es-CO"/>
        </a:p>
      </dgm:t>
    </dgm:pt>
    <dgm:pt modelId="{CE61B2A8-AFF5-4066-85E1-EDFA49EF1174}">
      <dgm:prSet phldrT="[Texto]"/>
      <dgm:spPr/>
      <dgm:t>
        <a:bodyPr/>
        <a:lstStyle/>
        <a:p>
          <a:r>
            <a:rPr lang="es-CO" dirty="0" smtClean="0"/>
            <a:t>INNOVADORES</a:t>
          </a:r>
          <a:endParaRPr lang="es-CO" dirty="0"/>
        </a:p>
      </dgm:t>
    </dgm:pt>
    <dgm:pt modelId="{080B68A1-FF31-4729-AFEB-45140118FBF4}" type="parTrans" cxnId="{21EFFBB4-F760-4664-8349-67FDB893723C}">
      <dgm:prSet/>
      <dgm:spPr/>
      <dgm:t>
        <a:bodyPr/>
        <a:lstStyle/>
        <a:p>
          <a:endParaRPr lang="es-CO"/>
        </a:p>
      </dgm:t>
    </dgm:pt>
    <dgm:pt modelId="{7543B9FD-16B5-4FEC-BFF6-3E06151D7832}" type="sibTrans" cxnId="{21EFFBB4-F760-4664-8349-67FDB893723C}">
      <dgm:prSet/>
      <dgm:spPr/>
      <dgm:t>
        <a:bodyPr/>
        <a:lstStyle/>
        <a:p>
          <a:endParaRPr lang="es-CO"/>
        </a:p>
      </dgm:t>
    </dgm:pt>
    <dgm:pt modelId="{9425494D-602B-459C-8366-BD7EE63E1D32}">
      <dgm:prSet phldrT="[Texto]"/>
      <dgm:spPr/>
      <dgm:t>
        <a:bodyPr/>
        <a:lstStyle/>
        <a:p>
          <a:endParaRPr lang="es-CO" dirty="0"/>
        </a:p>
      </dgm:t>
    </dgm:pt>
    <dgm:pt modelId="{DC416AA0-1FBE-4B0C-8DFD-B78E74187053}" type="parTrans" cxnId="{48A7519A-6B7D-4C23-A59B-F9EBB813516A}">
      <dgm:prSet/>
      <dgm:spPr/>
      <dgm:t>
        <a:bodyPr/>
        <a:lstStyle/>
        <a:p>
          <a:endParaRPr lang="es-CO"/>
        </a:p>
      </dgm:t>
    </dgm:pt>
    <dgm:pt modelId="{DBA16E77-4B83-4219-B23C-3D17DFCD104D}" type="sibTrans" cxnId="{48A7519A-6B7D-4C23-A59B-F9EBB813516A}">
      <dgm:prSet/>
      <dgm:spPr/>
      <dgm:t>
        <a:bodyPr/>
        <a:lstStyle/>
        <a:p>
          <a:endParaRPr lang="es-CO"/>
        </a:p>
      </dgm:t>
    </dgm:pt>
    <dgm:pt modelId="{94378BEE-E601-4626-A836-D396EA097D14}">
      <dgm:prSet phldrT="[Texto]" custT="1"/>
      <dgm:spPr/>
      <dgm:t>
        <a:bodyPr/>
        <a:lstStyle/>
        <a:p>
          <a:r>
            <a:rPr lang="es-CO" sz="2000" b="1" dirty="0" smtClean="0"/>
            <a:t>PASIÓN POR SU TRABAJO</a:t>
          </a:r>
          <a:endParaRPr lang="es-CO" sz="2000" b="1" dirty="0"/>
        </a:p>
      </dgm:t>
    </dgm:pt>
    <dgm:pt modelId="{0A90FEE7-73F8-4353-9832-3149BD71D458}" type="parTrans" cxnId="{828776C9-3DF2-4DB9-A095-50E19B9DD6B5}">
      <dgm:prSet/>
      <dgm:spPr/>
      <dgm:t>
        <a:bodyPr/>
        <a:lstStyle/>
        <a:p>
          <a:endParaRPr lang="es-CO"/>
        </a:p>
      </dgm:t>
    </dgm:pt>
    <dgm:pt modelId="{E26D2436-F805-4031-AE6D-72060338CCE5}" type="sibTrans" cxnId="{828776C9-3DF2-4DB9-A095-50E19B9DD6B5}">
      <dgm:prSet/>
      <dgm:spPr/>
      <dgm:t>
        <a:bodyPr/>
        <a:lstStyle/>
        <a:p>
          <a:endParaRPr lang="es-CO"/>
        </a:p>
      </dgm:t>
    </dgm:pt>
    <dgm:pt modelId="{40C33FCD-8074-46EC-80DA-B350DE7D38A2}">
      <dgm:prSet phldrT="[Texto]"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s-CO" sz="2000" b="1" dirty="0" smtClean="0"/>
            <a:t>DISPOSICIÓN PARA APRENDER</a:t>
          </a:r>
        </a:p>
        <a:p>
          <a:pPr lvl="0" defTabSz="844550">
            <a:lnSpc>
              <a:spcPct val="90000"/>
            </a:lnSpc>
            <a:spcBef>
              <a:spcPct val="0"/>
            </a:spcBef>
            <a:spcAft>
              <a:spcPct val="35000"/>
            </a:spcAft>
          </a:pPr>
          <a:endParaRPr lang="es-CO" sz="1200" dirty="0"/>
        </a:p>
      </dgm:t>
    </dgm:pt>
    <dgm:pt modelId="{D9F06673-DE36-4864-B842-7CAAD007BF4C}" type="parTrans" cxnId="{3A85A72F-9ADF-489E-986F-EC2E9BFFB2DF}">
      <dgm:prSet/>
      <dgm:spPr/>
      <dgm:t>
        <a:bodyPr/>
        <a:lstStyle/>
        <a:p>
          <a:endParaRPr lang="es-CO"/>
        </a:p>
      </dgm:t>
    </dgm:pt>
    <dgm:pt modelId="{4BB11CE8-402B-4B67-AC1F-2D9155586F48}" type="sibTrans" cxnId="{3A85A72F-9ADF-489E-986F-EC2E9BFFB2DF}">
      <dgm:prSet/>
      <dgm:spPr/>
      <dgm:t>
        <a:bodyPr/>
        <a:lstStyle/>
        <a:p>
          <a:endParaRPr lang="es-CO"/>
        </a:p>
      </dgm:t>
    </dgm:pt>
    <dgm:pt modelId="{8A5361C3-C094-4DC9-9FAF-62E18657185F}">
      <dgm:prSet phldrT="[Texto]" custT="1"/>
      <dgm:spPr/>
      <dgm:t>
        <a:bodyPr/>
        <a:lstStyle/>
        <a:p>
          <a:r>
            <a:rPr lang="es-CO" sz="2000" b="1" dirty="0" smtClean="0"/>
            <a:t>GRAN CAPACIDAD DE SERVICIO</a:t>
          </a:r>
          <a:endParaRPr lang="es-CO" sz="2000" b="1" dirty="0"/>
        </a:p>
      </dgm:t>
    </dgm:pt>
    <dgm:pt modelId="{90668A84-83FE-4985-AF84-A6CF1A131BD4}" type="parTrans" cxnId="{67E34AC2-8F1C-4F45-B630-19CCB0E67128}">
      <dgm:prSet/>
      <dgm:spPr/>
      <dgm:t>
        <a:bodyPr/>
        <a:lstStyle/>
        <a:p>
          <a:endParaRPr lang="es-CO"/>
        </a:p>
      </dgm:t>
    </dgm:pt>
    <dgm:pt modelId="{339D15ED-9FCB-49CE-B7EA-AEB5ED5DCD89}" type="sibTrans" cxnId="{67E34AC2-8F1C-4F45-B630-19CCB0E67128}">
      <dgm:prSet/>
      <dgm:spPr/>
      <dgm:t>
        <a:bodyPr/>
        <a:lstStyle/>
        <a:p>
          <a:endParaRPr lang="es-CO"/>
        </a:p>
      </dgm:t>
    </dgm:pt>
    <dgm:pt modelId="{7B5860E3-1E2B-4705-9CCB-79D10843F0A1}" type="pres">
      <dgm:prSet presAssocID="{C2D61C2D-7FFC-4429-B759-BFA7281BC100}" presName="Name0" presStyleCnt="0">
        <dgm:presLayoutVars>
          <dgm:dir/>
        </dgm:presLayoutVars>
      </dgm:prSet>
      <dgm:spPr/>
      <dgm:t>
        <a:bodyPr/>
        <a:lstStyle/>
        <a:p>
          <a:endParaRPr lang="es-CO"/>
        </a:p>
      </dgm:t>
    </dgm:pt>
    <dgm:pt modelId="{B0606634-33EE-4419-9269-36AD479452AB}" type="pres">
      <dgm:prSet presAssocID="{CE61B2A8-AFF5-4066-85E1-EDFA49EF1174}" presName="withChildren" presStyleCnt="0"/>
      <dgm:spPr/>
    </dgm:pt>
    <dgm:pt modelId="{F6646AC9-E3E0-4997-B5EB-F3ABD129222F}" type="pres">
      <dgm:prSet presAssocID="{CE61B2A8-AFF5-4066-85E1-EDFA49EF1174}" presName="bigCircle" presStyleLbl="vennNode1" presStyleIdx="0" presStyleCnt="5" custScaleX="144018" custScaleY="116453" custLinFactNeighborX="1772" custLinFactNeighborY="7484"/>
      <dgm:spPr>
        <a:prstGeom prst="teardrop">
          <a:avLst/>
        </a:prstGeom>
        <a:solidFill>
          <a:schemeClr val="accent3">
            <a:lumMod val="60000"/>
            <a:lumOff val="40000"/>
            <a:alpha val="50000"/>
          </a:schemeClr>
        </a:solidFill>
      </dgm:spPr>
    </dgm:pt>
    <dgm:pt modelId="{C950AE92-707C-47DF-A1ED-FA65AF895439}" type="pres">
      <dgm:prSet presAssocID="{CE61B2A8-AFF5-4066-85E1-EDFA49EF1174}" presName="medCircle" presStyleLbl="vennNode1" presStyleIdx="1" presStyleCnt="5" custLinFactX="10891" custLinFactNeighborX="100000" custLinFactNeighborY="63109"/>
      <dgm:spPr/>
    </dgm:pt>
    <dgm:pt modelId="{A4364476-C475-486C-8D4F-B10D6F207B14}" type="pres">
      <dgm:prSet presAssocID="{CE61B2A8-AFF5-4066-85E1-EDFA49EF1174}" presName="txLvl1" presStyleLbl="revTx" presStyleIdx="0" presStyleCnt="5" custLinFactNeighborX="32463" custLinFactNeighborY="52620"/>
      <dgm:spPr/>
      <dgm:t>
        <a:bodyPr/>
        <a:lstStyle/>
        <a:p>
          <a:endParaRPr lang="es-CO"/>
        </a:p>
      </dgm:t>
    </dgm:pt>
    <dgm:pt modelId="{5BA4093A-034F-4981-9BB0-0B84AA574CF1}" type="pres">
      <dgm:prSet presAssocID="{CE61B2A8-AFF5-4066-85E1-EDFA49EF1174}" presName="lin" presStyleCnt="0"/>
      <dgm:spPr/>
    </dgm:pt>
    <dgm:pt modelId="{5F752BDF-BA4F-4C69-AAC0-4EB76F8A790C}" type="pres">
      <dgm:prSet presAssocID="{9425494D-602B-459C-8366-BD7EE63E1D32}" presName="txLvl2" presStyleLbl="revTx" presStyleIdx="1" presStyleCnt="5"/>
      <dgm:spPr/>
      <dgm:t>
        <a:bodyPr/>
        <a:lstStyle/>
        <a:p>
          <a:endParaRPr lang="es-CO"/>
        </a:p>
      </dgm:t>
    </dgm:pt>
    <dgm:pt modelId="{FBC65867-6DBC-4EF4-A2B3-527911C33F52}" type="pres">
      <dgm:prSet presAssocID="{DBA16E77-4B83-4219-B23C-3D17DFCD104D}" presName="smCircle" presStyleLbl="vennNode1" presStyleIdx="2" presStyleCnt="5" custScaleX="506064" custScaleY="499765" custLinFactX="200000" custLinFactY="300000" custLinFactNeighborX="278416" custLinFactNeighborY="393556"/>
      <dgm:spPr/>
      <dgm:t>
        <a:bodyPr/>
        <a:lstStyle/>
        <a:p>
          <a:endParaRPr lang="es-CO"/>
        </a:p>
      </dgm:t>
    </dgm:pt>
    <dgm:pt modelId="{DA82084E-8377-484A-BD14-1E4C330C9630}" type="pres">
      <dgm:prSet presAssocID="{94378BEE-E601-4626-A836-D396EA097D14}" presName="txLvl2" presStyleLbl="revTx" presStyleIdx="2" presStyleCnt="5" custLinFactY="100000" custLinFactNeighborX="24747" custLinFactNeighborY="170060"/>
      <dgm:spPr/>
      <dgm:t>
        <a:bodyPr/>
        <a:lstStyle/>
        <a:p>
          <a:endParaRPr lang="es-CO"/>
        </a:p>
      </dgm:t>
    </dgm:pt>
    <dgm:pt modelId="{9C56E584-44AE-4B75-A7BA-22822D8EE2E2}" type="pres">
      <dgm:prSet presAssocID="{40C33FCD-8074-46EC-80DA-B350DE7D38A2}" presName="noChildren" presStyleCnt="0"/>
      <dgm:spPr/>
    </dgm:pt>
    <dgm:pt modelId="{33CE6D96-2D93-484F-9B2D-9C1C3A3F3C80}" type="pres">
      <dgm:prSet presAssocID="{40C33FCD-8074-46EC-80DA-B350DE7D38A2}" presName="gap" presStyleCnt="0"/>
      <dgm:spPr/>
    </dgm:pt>
    <dgm:pt modelId="{08FABBBC-B6F6-485A-B157-93CFA297B7AC}" type="pres">
      <dgm:prSet presAssocID="{40C33FCD-8074-46EC-80DA-B350DE7D38A2}" presName="medCircle2" presStyleLbl="vennNode1" presStyleIdx="3" presStyleCnt="5" custLinFactY="-167931" custLinFactNeighborX="38530" custLinFactNeighborY="-200000"/>
      <dgm:spPr/>
    </dgm:pt>
    <dgm:pt modelId="{2FBCC1CC-4883-4965-9A7E-DF43AC806E41}" type="pres">
      <dgm:prSet presAssocID="{40C33FCD-8074-46EC-80DA-B350DE7D38A2}" presName="txLvlOnly1" presStyleLbl="revTx" presStyleIdx="3" presStyleCnt="5" custLinFactY="-164773" custLinFactNeighborX="20209" custLinFactNeighborY="-200000"/>
      <dgm:spPr/>
      <dgm:t>
        <a:bodyPr/>
        <a:lstStyle/>
        <a:p>
          <a:endParaRPr lang="es-CO"/>
        </a:p>
      </dgm:t>
    </dgm:pt>
    <dgm:pt modelId="{9255154C-2A5E-40C6-BD98-7B7AE2C1B51A}" type="pres">
      <dgm:prSet presAssocID="{8A5361C3-C094-4DC9-9FAF-62E18657185F}" presName="noChildren" presStyleCnt="0"/>
      <dgm:spPr/>
    </dgm:pt>
    <dgm:pt modelId="{F836CBE4-F5FA-486F-8B7D-4A7C13DBA038}" type="pres">
      <dgm:prSet presAssocID="{8A5361C3-C094-4DC9-9FAF-62E18657185F}" presName="gap" presStyleCnt="0"/>
      <dgm:spPr/>
    </dgm:pt>
    <dgm:pt modelId="{6920A1E1-63BF-43AE-89FF-5EB530016A9C}" type="pres">
      <dgm:prSet presAssocID="{8A5361C3-C094-4DC9-9FAF-62E18657185F}" presName="medCircle2" presStyleLbl="vennNode1" presStyleIdx="4" presStyleCnt="5" custLinFactY="-152776" custLinFactNeighborX="89875" custLinFactNeighborY="-200000"/>
      <dgm:spPr/>
    </dgm:pt>
    <dgm:pt modelId="{F093E7E0-0BA1-4D6C-B961-8B31424005C4}" type="pres">
      <dgm:prSet presAssocID="{8A5361C3-C094-4DC9-9FAF-62E18657185F}" presName="txLvlOnly1" presStyleLbl="revTx" presStyleIdx="4" presStyleCnt="5" custLinFactY="-100000" custLinFactNeighborX="45988" custLinFactNeighborY="-146888"/>
      <dgm:spPr/>
      <dgm:t>
        <a:bodyPr/>
        <a:lstStyle/>
        <a:p>
          <a:endParaRPr lang="es-CO"/>
        </a:p>
      </dgm:t>
    </dgm:pt>
  </dgm:ptLst>
  <dgm:cxnLst>
    <dgm:cxn modelId="{67E34AC2-8F1C-4F45-B630-19CCB0E67128}" srcId="{C2D61C2D-7FFC-4429-B759-BFA7281BC100}" destId="{8A5361C3-C094-4DC9-9FAF-62E18657185F}" srcOrd="2" destOrd="0" parTransId="{90668A84-83FE-4985-AF84-A6CF1A131BD4}" sibTransId="{339D15ED-9FCB-49CE-B7EA-AEB5ED5DCD89}"/>
    <dgm:cxn modelId="{37A7EA73-E75B-41D6-80D9-3AE37F11112E}" type="presOf" srcId="{9425494D-602B-459C-8366-BD7EE63E1D32}" destId="{5F752BDF-BA4F-4C69-AAC0-4EB76F8A790C}" srcOrd="0" destOrd="0" presId="urn:microsoft.com/office/officeart/2008/layout/VerticalCircleList"/>
    <dgm:cxn modelId="{FC468420-6058-4B33-B841-9CF505DEBFCC}" type="presOf" srcId="{C2D61C2D-7FFC-4429-B759-BFA7281BC100}" destId="{7B5860E3-1E2B-4705-9CCB-79D10843F0A1}" srcOrd="0" destOrd="0" presId="urn:microsoft.com/office/officeart/2008/layout/VerticalCircleList"/>
    <dgm:cxn modelId="{828776C9-3DF2-4DB9-A095-50E19B9DD6B5}" srcId="{CE61B2A8-AFF5-4066-85E1-EDFA49EF1174}" destId="{94378BEE-E601-4626-A836-D396EA097D14}" srcOrd="1" destOrd="0" parTransId="{0A90FEE7-73F8-4353-9832-3149BD71D458}" sibTransId="{E26D2436-F805-4031-AE6D-72060338CCE5}"/>
    <dgm:cxn modelId="{21EFFBB4-F760-4664-8349-67FDB893723C}" srcId="{C2D61C2D-7FFC-4429-B759-BFA7281BC100}" destId="{CE61B2A8-AFF5-4066-85E1-EDFA49EF1174}" srcOrd="0" destOrd="0" parTransId="{080B68A1-FF31-4729-AFEB-45140118FBF4}" sibTransId="{7543B9FD-16B5-4FEC-BFF6-3E06151D7832}"/>
    <dgm:cxn modelId="{B2764935-566E-4870-AE8E-DCFA0F85866A}" type="presOf" srcId="{94378BEE-E601-4626-A836-D396EA097D14}" destId="{DA82084E-8377-484A-BD14-1E4C330C9630}" srcOrd="0" destOrd="0" presId="urn:microsoft.com/office/officeart/2008/layout/VerticalCircleList"/>
    <dgm:cxn modelId="{3E5D4176-5816-48D1-9D0F-FD9589CD1F3B}" type="presOf" srcId="{40C33FCD-8074-46EC-80DA-B350DE7D38A2}" destId="{2FBCC1CC-4883-4965-9A7E-DF43AC806E41}" srcOrd="0" destOrd="0" presId="urn:microsoft.com/office/officeart/2008/layout/VerticalCircleList"/>
    <dgm:cxn modelId="{3A85A72F-9ADF-489E-986F-EC2E9BFFB2DF}" srcId="{C2D61C2D-7FFC-4429-B759-BFA7281BC100}" destId="{40C33FCD-8074-46EC-80DA-B350DE7D38A2}" srcOrd="1" destOrd="0" parTransId="{D9F06673-DE36-4864-B842-7CAAD007BF4C}" sibTransId="{4BB11CE8-402B-4B67-AC1F-2D9155586F48}"/>
    <dgm:cxn modelId="{39A3930A-ABEC-49FA-9E8B-0A4B154A19A9}" type="presOf" srcId="{8A5361C3-C094-4DC9-9FAF-62E18657185F}" destId="{F093E7E0-0BA1-4D6C-B961-8B31424005C4}" srcOrd="0" destOrd="0" presId="urn:microsoft.com/office/officeart/2008/layout/VerticalCircleList"/>
    <dgm:cxn modelId="{48A7519A-6B7D-4C23-A59B-F9EBB813516A}" srcId="{CE61B2A8-AFF5-4066-85E1-EDFA49EF1174}" destId="{9425494D-602B-459C-8366-BD7EE63E1D32}" srcOrd="0" destOrd="0" parTransId="{DC416AA0-1FBE-4B0C-8DFD-B78E74187053}" sibTransId="{DBA16E77-4B83-4219-B23C-3D17DFCD104D}"/>
    <dgm:cxn modelId="{01A70729-5199-4985-B2D1-8600DAF9675E}" type="presOf" srcId="{CE61B2A8-AFF5-4066-85E1-EDFA49EF1174}" destId="{A4364476-C475-486C-8D4F-B10D6F207B14}" srcOrd="0" destOrd="0" presId="urn:microsoft.com/office/officeart/2008/layout/VerticalCircleList"/>
    <dgm:cxn modelId="{73C8B30E-F510-4713-A4F1-033AFE4BC5AD}" type="presParOf" srcId="{7B5860E3-1E2B-4705-9CCB-79D10843F0A1}" destId="{B0606634-33EE-4419-9269-36AD479452AB}" srcOrd="0" destOrd="0" presId="urn:microsoft.com/office/officeart/2008/layout/VerticalCircleList"/>
    <dgm:cxn modelId="{26E2D5AB-CE95-458B-AE83-036E8103597F}" type="presParOf" srcId="{B0606634-33EE-4419-9269-36AD479452AB}" destId="{F6646AC9-E3E0-4997-B5EB-F3ABD129222F}" srcOrd="0" destOrd="0" presId="urn:microsoft.com/office/officeart/2008/layout/VerticalCircleList"/>
    <dgm:cxn modelId="{16A89538-A966-4065-8F60-3ECF975E8DCD}" type="presParOf" srcId="{B0606634-33EE-4419-9269-36AD479452AB}" destId="{C950AE92-707C-47DF-A1ED-FA65AF895439}" srcOrd="1" destOrd="0" presId="urn:microsoft.com/office/officeart/2008/layout/VerticalCircleList"/>
    <dgm:cxn modelId="{06166DEF-E8C8-4381-8E95-CF1D75723EDB}" type="presParOf" srcId="{B0606634-33EE-4419-9269-36AD479452AB}" destId="{A4364476-C475-486C-8D4F-B10D6F207B14}" srcOrd="2" destOrd="0" presId="urn:microsoft.com/office/officeart/2008/layout/VerticalCircleList"/>
    <dgm:cxn modelId="{E79687AF-80C1-4E58-B675-F17875821FB5}" type="presParOf" srcId="{B0606634-33EE-4419-9269-36AD479452AB}" destId="{5BA4093A-034F-4981-9BB0-0B84AA574CF1}" srcOrd="3" destOrd="0" presId="urn:microsoft.com/office/officeart/2008/layout/VerticalCircleList"/>
    <dgm:cxn modelId="{BCE56B79-9AFF-4B07-A150-C7FDDAB11BEC}" type="presParOf" srcId="{5BA4093A-034F-4981-9BB0-0B84AA574CF1}" destId="{5F752BDF-BA4F-4C69-AAC0-4EB76F8A790C}" srcOrd="0" destOrd="0" presId="urn:microsoft.com/office/officeart/2008/layout/VerticalCircleList"/>
    <dgm:cxn modelId="{C7739A7B-2B11-46C5-A8FB-7C81AF7507CC}" type="presParOf" srcId="{5BA4093A-034F-4981-9BB0-0B84AA574CF1}" destId="{FBC65867-6DBC-4EF4-A2B3-527911C33F52}" srcOrd="1" destOrd="0" presId="urn:microsoft.com/office/officeart/2008/layout/VerticalCircleList"/>
    <dgm:cxn modelId="{909ABCC4-95C0-4C25-A608-CEFA246C843B}" type="presParOf" srcId="{5BA4093A-034F-4981-9BB0-0B84AA574CF1}" destId="{DA82084E-8377-484A-BD14-1E4C330C9630}" srcOrd="2" destOrd="0" presId="urn:microsoft.com/office/officeart/2008/layout/VerticalCircleList"/>
    <dgm:cxn modelId="{3C68A6AC-6EBF-43F8-AC85-A7365387E2E7}" type="presParOf" srcId="{7B5860E3-1E2B-4705-9CCB-79D10843F0A1}" destId="{9C56E584-44AE-4B75-A7BA-22822D8EE2E2}" srcOrd="1" destOrd="0" presId="urn:microsoft.com/office/officeart/2008/layout/VerticalCircleList"/>
    <dgm:cxn modelId="{12FA2768-F869-4A26-B618-792B9C2A8730}" type="presParOf" srcId="{9C56E584-44AE-4B75-A7BA-22822D8EE2E2}" destId="{33CE6D96-2D93-484F-9B2D-9C1C3A3F3C80}" srcOrd="0" destOrd="0" presId="urn:microsoft.com/office/officeart/2008/layout/VerticalCircleList"/>
    <dgm:cxn modelId="{C033DCF8-BF3D-45F5-8AD4-E479AC966C69}" type="presParOf" srcId="{9C56E584-44AE-4B75-A7BA-22822D8EE2E2}" destId="{08FABBBC-B6F6-485A-B157-93CFA297B7AC}" srcOrd="1" destOrd="0" presId="urn:microsoft.com/office/officeart/2008/layout/VerticalCircleList"/>
    <dgm:cxn modelId="{53010B08-19F6-4B67-BC8B-4297B1AD2139}" type="presParOf" srcId="{9C56E584-44AE-4B75-A7BA-22822D8EE2E2}" destId="{2FBCC1CC-4883-4965-9A7E-DF43AC806E41}" srcOrd="2" destOrd="0" presId="urn:microsoft.com/office/officeart/2008/layout/VerticalCircleList"/>
    <dgm:cxn modelId="{56E74763-1906-4E91-B775-408279AB18FF}" type="presParOf" srcId="{7B5860E3-1E2B-4705-9CCB-79D10843F0A1}" destId="{9255154C-2A5E-40C6-BD98-7B7AE2C1B51A}" srcOrd="2" destOrd="0" presId="urn:microsoft.com/office/officeart/2008/layout/VerticalCircleList"/>
    <dgm:cxn modelId="{031CE9E4-7EE7-4802-9001-A345DBAECD30}" type="presParOf" srcId="{9255154C-2A5E-40C6-BD98-7B7AE2C1B51A}" destId="{F836CBE4-F5FA-486F-8B7D-4A7C13DBA038}" srcOrd="0" destOrd="0" presId="urn:microsoft.com/office/officeart/2008/layout/VerticalCircleList"/>
    <dgm:cxn modelId="{1EF7F7B0-4CE3-4AA3-92EA-AD3FBB52E5F8}" type="presParOf" srcId="{9255154C-2A5E-40C6-BD98-7B7AE2C1B51A}" destId="{6920A1E1-63BF-43AE-89FF-5EB530016A9C}" srcOrd="1" destOrd="0" presId="urn:microsoft.com/office/officeart/2008/layout/VerticalCircleList"/>
    <dgm:cxn modelId="{7E39186B-6E94-4F32-BD45-08C85BCC270D}" type="presParOf" srcId="{9255154C-2A5E-40C6-BD98-7B7AE2C1B51A}" destId="{F093E7E0-0BA1-4D6C-B961-8B31424005C4}" srcOrd="2" destOrd="0" presId="urn:microsoft.com/office/officeart/2008/layout/VerticalCircle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9CE5E73-C727-4D59-B63C-874D831F7C0A}" type="doc">
      <dgm:prSet loTypeId="urn:microsoft.com/office/officeart/2005/8/layout/cycle2" loCatId="cycle" qsTypeId="urn:microsoft.com/office/officeart/2005/8/quickstyle/simple1" qsCatId="simple" csTypeId="urn:microsoft.com/office/officeart/2005/8/colors/colorful1#3" csCatId="colorful" phldr="0"/>
      <dgm:spPr/>
      <dgm:t>
        <a:bodyPr/>
        <a:lstStyle/>
        <a:p>
          <a:endParaRPr lang="es-CO"/>
        </a:p>
      </dgm:t>
    </dgm:pt>
    <dgm:pt modelId="{A691FD16-983D-45AE-B994-B2BBA56C6776}">
      <dgm:prSet phldrT="[Texto]" phldr="1"/>
      <dgm:spPr/>
      <dgm:t>
        <a:bodyPr/>
        <a:lstStyle/>
        <a:p>
          <a:endParaRPr lang="es-CO" dirty="0"/>
        </a:p>
      </dgm:t>
    </dgm:pt>
    <dgm:pt modelId="{2C9989CC-E606-46F0-922B-26970E77E2A4}" type="parTrans" cxnId="{B542C08B-F2E4-4910-8A6C-C4D488A1AD68}">
      <dgm:prSet/>
      <dgm:spPr/>
      <dgm:t>
        <a:bodyPr/>
        <a:lstStyle/>
        <a:p>
          <a:endParaRPr lang="es-CO"/>
        </a:p>
      </dgm:t>
    </dgm:pt>
    <dgm:pt modelId="{E798DA94-D5E5-40D9-ADDC-9AA34A01B125}" type="sibTrans" cxnId="{B542C08B-F2E4-4910-8A6C-C4D488A1AD68}">
      <dgm:prSet/>
      <dgm:spPr/>
      <dgm:t>
        <a:bodyPr/>
        <a:lstStyle/>
        <a:p>
          <a:endParaRPr lang="es-CO"/>
        </a:p>
      </dgm:t>
    </dgm:pt>
    <dgm:pt modelId="{BCAE4AC2-2498-409B-85B1-92F07F9FB550}">
      <dgm:prSet phldrT="[Texto]" phldr="1"/>
      <dgm:spPr/>
      <dgm:t>
        <a:bodyPr/>
        <a:lstStyle/>
        <a:p>
          <a:endParaRPr lang="es-CO" dirty="0"/>
        </a:p>
      </dgm:t>
    </dgm:pt>
    <dgm:pt modelId="{6D9FCF40-8BA2-46DE-8A10-4CB17F26BBBF}" type="parTrans" cxnId="{767AD444-55D5-4495-AEF1-CC91CF2B9735}">
      <dgm:prSet/>
      <dgm:spPr/>
      <dgm:t>
        <a:bodyPr/>
        <a:lstStyle/>
        <a:p>
          <a:endParaRPr lang="es-CO"/>
        </a:p>
      </dgm:t>
    </dgm:pt>
    <dgm:pt modelId="{AEBE8175-1C8F-491C-9CF4-997D321FAC39}" type="sibTrans" cxnId="{767AD444-55D5-4495-AEF1-CC91CF2B9735}">
      <dgm:prSet/>
      <dgm:spPr/>
      <dgm:t>
        <a:bodyPr/>
        <a:lstStyle/>
        <a:p>
          <a:endParaRPr lang="es-CO"/>
        </a:p>
      </dgm:t>
    </dgm:pt>
    <dgm:pt modelId="{70DD118D-01BD-451F-B5A0-7C13E2C91429}">
      <dgm:prSet phldrT="[Texto]" phldr="1"/>
      <dgm:spPr/>
      <dgm:t>
        <a:bodyPr/>
        <a:lstStyle/>
        <a:p>
          <a:endParaRPr lang="es-CO" dirty="0"/>
        </a:p>
      </dgm:t>
    </dgm:pt>
    <dgm:pt modelId="{94325736-DDFC-439E-8704-C3C5F47D37A4}" type="parTrans" cxnId="{32CF8B52-0E55-4AD7-B847-043E5E84EA76}">
      <dgm:prSet/>
      <dgm:spPr/>
      <dgm:t>
        <a:bodyPr/>
        <a:lstStyle/>
        <a:p>
          <a:endParaRPr lang="es-CO"/>
        </a:p>
      </dgm:t>
    </dgm:pt>
    <dgm:pt modelId="{4CDF1B69-768A-41FA-9899-D9A67A10D63D}" type="sibTrans" cxnId="{32CF8B52-0E55-4AD7-B847-043E5E84EA76}">
      <dgm:prSet/>
      <dgm:spPr/>
      <dgm:t>
        <a:bodyPr/>
        <a:lstStyle/>
        <a:p>
          <a:endParaRPr lang="es-CO"/>
        </a:p>
      </dgm:t>
    </dgm:pt>
    <dgm:pt modelId="{398F26D8-0CA8-438C-9879-12998F58D1BA}">
      <dgm:prSet phldrT="[Texto]" phldr="1"/>
      <dgm:spPr/>
      <dgm:t>
        <a:bodyPr/>
        <a:lstStyle/>
        <a:p>
          <a:endParaRPr lang="es-CO" dirty="0"/>
        </a:p>
      </dgm:t>
    </dgm:pt>
    <dgm:pt modelId="{2C9ED988-C403-4B5A-AFD8-5808E15550C7}" type="sibTrans" cxnId="{211A111D-0233-4795-94A6-A577510268EB}">
      <dgm:prSet/>
      <dgm:spPr/>
      <dgm:t>
        <a:bodyPr/>
        <a:lstStyle/>
        <a:p>
          <a:endParaRPr lang="es-CO"/>
        </a:p>
      </dgm:t>
    </dgm:pt>
    <dgm:pt modelId="{63027FA2-3626-4A1A-B87C-867C8B79D26D}" type="parTrans" cxnId="{211A111D-0233-4795-94A6-A577510268EB}">
      <dgm:prSet/>
      <dgm:spPr/>
      <dgm:t>
        <a:bodyPr/>
        <a:lstStyle/>
        <a:p>
          <a:endParaRPr lang="es-CO"/>
        </a:p>
      </dgm:t>
    </dgm:pt>
    <dgm:pt modelId="{621D5CCD-DF6B-41B5-9CAA-8C2AF32F7BE9}" type="pres">
      <dgm:prSet presAssocID="{F9CE5E73-C727-4D59-B63C-874D831F7C0A}" presName="cycle" presStyleCnt="0">
        <dgm:presLayoutVars>
          <dgm:dir/>
          <dgm:resizeHandles val="exact"/>
        </dgm:presLayoutVars>
      </dgm:prSet>
      <dgm:spPr/>
      <dgm:t>
        <a:bodyPr/>
        <a:lstStyle/>
        <a:p>
          <a:endParaRPr lang="es-CO"/>
        </a:p>
      </dgm:t>
    </dgm:pt>
    <dgm:pt modelId="{7957554F-A971-49DF-A441-7ED0CD2DCDB3}" type="pres">
      <dgm:prSet presAssocID="{A691FD16-983D-45AE-B994-B2BBA56C6776}" presName="node" presStyleLbl="node1" presStyleIdx="0" presStyleCnt="4">
        <dgm:presLayoutVars>
          <dgm:bulletEnabled val="1"/>
        </dgm:presLayoutVars>
      </dgm:prSet>
      <dgm:spPr/>
      <dgm:t>
        <a:bodyPr/>
        <a:lstStyle/>
        <a:p>
          <a:endParaRPr lang="es-CO"/>
        </a:p>
      </dgm:t>
    </dgm:pt>
    <dgm:pt modelId="{BEAA369F-D328-442E-90FC-F18BA7E1ABB4}" type="pres">
      <dgm:prSet presAssocID="{E798DA94-D5E5-40D9-ADDC-9AA34A01B125}" presName="sibTrans" presStyleLbl="sibTrans2D1" presStyleIdx="0" presStyleCnt="4"/>
      <dgm:spPr/>
      <dgm:t>
        <a:bodyPr/>
        <a:lstStyle/>
        <a:p>
          <a:endParaRPr lang="es-CO"/>
        </a:p>
      </dgm:t>
    </dgm:pt>
    <dgm:pt modelId="{955BB9AE-1C97-4F50-A012-24A5455BFE41}" type="pres">
      <dgm:prSet presAssocID="{E798DA94-D5E5-40D9-ADDC-9AA34A01B125}" presName="connectorText" presStyleLbl="sibTrans2D1" presStyleIdx="0" presStyleCnt="4"/>
      <dgm:spPr/>
      <dgm:t>
        <a:bodyPr/>
        <a:lstStyle/>
        <a:p>
          <a:endParaRPr lang="es-CO"/>
        </a:p>
      </dgm:t>
    </dgm:pt>
    <dgm:pt modelId="{D0270AD4-65E4-4753-AFA5-6661C1467831}" type="pres">
      <dgm:prSet presAssocID="{398F26D8-0CA8-438C-9879-12998F58D1BA}" presName="node" presStyleLbl="node1" presStyleIdx="1" presStyleCnt="4">
        <dgm:presLayoutVars>
          <dgm:bulletEnabled val="1"/>
        </dgm:presLayoutVars>
      </dgm:prSet>
      <dgm:spPr/>
      <dgm:t>
        <a:bodyPr/>
        <a:lstStyle/>
        <a:p>
          <a:endParaRPr lang="es-CO"/>
        </a:p>
      </dgm:t>
    </dgm:pt>
    <dgm:pt modelId="{E8028284-206D-43C4-9CEA-43A8C57967D1}" type="pres">
      <dgm:prSet presAssocID="{2C9ED988-C403-4B5A-AFD8-5808E15550C7}" presName="sibTrans" presStyleLbl="sibTrans2D1" presStyleIdx="1" presStyleCnt="4"/>
      <dgm:spPr/>
      <dgm:t>
        <a:bodyPr/>
        <a:lstStyle/>
        <a:p>
          <a:endParaRPr lang="es-CO"/>
        </a:p>
      </dgm:t>
    </dgm:pt>
    <dgm:pt modelId="{09F1C4CE-4D31-4993-9A7D-436AB809E588}" type="pres">
      <dgm:prSet presAssocID="{2C9ED988-C403-4B5A-AFD8-5808E15550C7}" presName="connectorText" presStyleLbl="sibTrans2D1" presStyleIdx="1" presStyleCnt="4"/>
      <dgm:spPr/>
      <dgm:t>
        <a:bodyPr/>
        <a:lstStyle/>
        <a:p>
          <a:endParaRPr lang="es-CO"/>
        </a:p>
      </dgm:t>
    </dgm:pt>
    <dgm:pt modelId="{A754F5FA-46BF-417F-8CB6-DC6302299F47}" type="pres">
      <dgm:prSet presAssocID="{BCAE4AC2-2498-409B-85B1-92F07F9FB550}" presName="node" presStyleLbl="node1" presStyleIdx="2" presStyleCnt="4">
        <dgm:presLayoutVars>
          <dgm:bulletEnabled val="1"/>
        </dgm:presLayoutVars>
      </dgm:prSet>
      <dgm:spPr/>
      <dgm:t>
        <a:bodyPr/>
        <a:lstStyle/>
        <a:p>
          <a:endParaRPr lang="es-CO"/>
        </a:p>
      </dgm:t>
    </dgm:pt>
    <dgm:pt modelId="{9921E749-7916-4C84-9972-A484CC9A3C80}" type="pres">
      <dgm:prSet presAssocID="{AEBE8175-1C8F-491C-9CF4-997D321FAC39}" presName="sibTrans" presStyleLbl="sibTrans2D1" presStyleIdx="2" presStyleCnt="4"/>
      <dgm:spPr/>
      <dgm:t>
        <a:bodyPr/>
        <a:lstStyle/>
        <a:p>
          <a:endParaRPr lang="es-CO"/>
        </a:p>
      </dgm:t>
    </dgm:pt>
    <dgm:pt modelId="{39C8A3BF-B07D-4E59-A250-FD1E1153A577}" type="pres">
      <dgm:prSet presAssocID="{AEBE8175-1C8F-491C-9CF4-997D321FAC39}" presName="connectorText" presStyleLbl="sibTrans2D1" presStyleIdx="2" presStyleCnt="4"/>
      <dgm:spPr/>
      <dgm:t>
        <a:bodyPr/>
        <a:lstStyle/>
        <a:p>
          <a:endParaRPr lang="es-CO"/>
        </a:p>
      </dgm:t>
    </dgm:pt>
    <dgm:pt modelId="{95C4603C-314E-4E5B-8445-B13C16341043}" type="pres">
      <dgm:prSet presAssocID="{70DD118D-01BD-451F-B5A0-7C13E2C91429}" presName="node" presStyleLbl="node1" presStyleIdx="3" presStyleCnt="4" custRadScaleRad="71598" custRadScaleInc="-9983">
        <dgm:presLayoutVars>
          <dgm:bulletEnabled val="1"/>
        </dgm:presLayoutVars>
      </dgm:prSet>
      <dgm:spPr/>
      <dgm:t>
        <a:bodyPr/>
        <a:lstStyle/>
        <a:p>
          <a:endParaRPr lang="es-CO"/>
        </a:p>
      </dgm:t>
    </dgm:pt>
    <dgm:pt modelId="{67D2842C-656F-47C9-BB4B-D2D699110B84}" type="pres">
      <dgm:prSet presAssocID="{4CDF1B69-768A-41FA-9899-D9A67A10D63D}" presName="sibTrans" presStyleLbl="sibTrans2D1" presStyleIdx="3" presStyleCnt="4"/>
      <dgm:spPr/>
      <dgm:t>
        <a:bodyPr/>
        <a:lstStyle/>
        <a:p>
          <a:endParaRPr lang="es-CO"/>
        </a:p>
      </dgm:t>
    </dgm:pt>
    <dgm:pt modelId="{C3F7DD13-8697-4EAC-A137-5D6CFCE5058C}" type="pres">
      <dgm:prSet presAssocID="{4CDF1B69-768A-41FA-9899-D9A67A10D63D}" presName="connectorText" presStyleLbl="sibTrans2D1" presStyleIdx="3" presStyleCnt="4"/>
      <dgm:spPr/>
      <dgm:t>
        <a:bodyPr/>
        <a:lstStyle/>
        <a:p>
          <a:endParaRPr lang="es-CO"/>
        </a:p>
      </dgm:t>
    </dgm:pt>
  </dgm:ptLst>
  <dgm:cxnLst>
    <dgm:cxn modelId="{E808667A-4BD2-4133-BBBC-CFB34D160C8C}" type="presOf" srcId="{2C9ED988-C403-4B5A-AFD8-5808E15550C7}" destId="{E8028284-206D-43C4-9CEA-43A8C57967D1}" srcOrd="0" destOrd="0" presId="urn:microsoft.com/office/officeart/2005/8/layout/cycle2"/>
    <dgm:cxn modelId="{8F683C81-A936-445D-B031-B25FA1E17C1A}" type="presOf" srcId="{70DD118D-01BD-451F-B5A0-7C13E2C91429}" destId="{95C4603C-314E-4E5B-8445-B13C16341043}" srcOrd="0" destOrd="0" presId="urn:microsoft.com/office/officeart/2005/8/layout/cycle2"/>
    <dgm:cxn modelId="{C6162D5B-69DD-4576-A082-3E2F5176C9E4}" type="presOf" srcId="{4CDF1B69-768A-41FA-9899-D9A67A10D63D}" destId="{67D2842C-656F-47C9-BB4B-D2D699110B84}" srcOrd="0" destOrd="0" presId="urn:microsoft.com/office/officeart/2005/8/layout/cycle2"/>
    <dgm:cxn modelId="{B542C08B-F2E4-4910-8A6C-C4D488A1AD68}" srcId="{F9CE5E73-C727-4D59-B63C-874D831F7C0A}" destId="{A691FD16-983D-45AE-B994-B2BBA56C6776}" srcOrd="0" destOrd="0" parTransId="{2C9989CC-E606-46F0-922B-26970E77E2A4}" sibTransId="{E798DA94-D5E5-40D9-ADDC-9AA34A01B125}"/>
    <dgm:cxn modelId="{B8BFC09C-0E6B-4897-9CD9-DCD405AC53E2}" type="presOf" srcId="{BCAE4AC2-2498-409B-85B1-92F07F9FB550}" destId="{A754F5FA-46BF-417F-8CB6-DC6302299F47}" srcOrd="0" destOrd="0" presId="urn:microsoft.com/office/officeart/2005/8/layout/cycle2"/>
    <dgm:cxn modelId="{C5B3D873-F787-41B6-95A0-66A9D4697BBE}" type="presOf" srcId="{4CDF1B69-768A-41FA-9899-D9A67A10D63D}" destId="{C3F7DD13-8697-4EAC-A137-5D6CFCE5058C}" srcOrd="1" destOrd="0" presId="urn:microsoft.com/office/officeart/2005/8/layout/cycle2"/>
    <dgm:cxn modelId="{211A111D-0233-4795-94A6-A577510268EB}" srcId="{F9CE5E73-C727-4D59-B63C-874D831F7C0A}" destId="{398F26D8-0CA8-438C-9879-12998F58D1BA}" srcOrd="1" destOrd="0" parTransId="{63027FA2-3626-4A1A-B87C-867C8B79D26D}" sibTransId="{2C9ED988-C403-4B5A-AFD8-5808E15550C7}"/>
    <dgm:cxn modelId="{CAE38EA9-E474-4147-A3E8-B11F4BCCE2FF}" type="presOf" srcId="{398F26D8-0CA8-438C-9879-12998F58D1BA}" destId="{D0270AD4-65E4-4753-AFA5-6661C1467831}" srcOrd="0" destOrd="0" presId="urn:microsoft.com/office/officeart/2005/8/layout/cycle2"/>
    <dgm:cxn modelId="{32CF8B52-0E55-4AD7-B847-043E5E84EA76}" srcId="{F9CE5E73-C727-4D59-B63C-874D831F7C0A}" destId="{70DD118D-01BD-451F-B5A0-7C13E2C91429}" srcOrd="3" destOrd="0" parTransId="{94325736-DDFC-439E-8704-C3C5F47D37A4}" sibTransId="{4CDF1B69-768A-41FA-9899-D9A67A10D63D}"/>
    <dgm:cxn modelId="{3704BF7F-2FFE-4DB7-9EA2-3BE18CD50A6F}" type="presOf" srcId="{AEBE8175-1C8F-491C-9CF4-997D321FAC39}" destId="{9921E749-7916-4C84-9972-A484CC9A3C80}" srcOrd="0" destOrd="0" presId="urn:microsoft.com/office/officeart/2005/8/layout/cycle2"/>
    <dgm:cxn modelId="{F681491F-B15F-4A96-88AF-EC044EA4E6BC}" type="presOf" srcId="{E798DA94-D5E5-40D9-ADDC-9AA34A01B125}" destId="{955BB9AE-1C97-4F50-A012-24A5455BFE41}" srcOrd="1" destOrd="0" presId="urn:microsoft.com/office/officeart/2005/8/layout/cycle2"/>
    <dgm:cxn modelId="{C08590FD-2F7B-4796-BCD1-22B363A872D1}" type="presOf" srcId="{A691FD16-983D-45AE-B994-B2BBA56C6776}" destId="{7957554F-A971-49DF-A441-7ED0CD2DCDB3}" srcOrd="0" destOrd="0" presId="urn:microsoft.com/office/officeart/2005/8/layout/cycle2"/>
    <dgm:cxn modelId="{767AD444-55D5-4495-AEF1-CC91CF2B9735}" srcId="{F9CE5E73-C727-4D59-B63C-874D831F7C0A}" destId="{BCAE4AC2-2498-409B-85B1-92F07F9FB550}" srcOrd="2" destOrd="0" parTransId="{6D9FCF40-8BA2-46DE-8A10-4CB17F26BBBF}" sibTransId="{AEBE8175-1C8F-491C-9CF4-997D321FAC39}"/>
    <dgm:cxn modelId="{11CD17A7-A4C9-40EF-AAC8-C2BEFC0C32C3}" type="presOf" srcId="{AEBE8175-1C8F-491C-9CF4-997D321FAC39}" destId="{39C8A3BF-B07D-4E59-A250-FD1E1153A577}" srcOrd="1" destOrd="0" presId="urn:microsoft.com/office/officeart/2005/8/layout/cycle2"/>
    <dgm:cxn modelId="{E3BD61F8-7FB2-4B53-85FA-D76FAF6CBD3B}" type="presOf" srcId="{F9CE5E73-C727-4D59-B63C-874D831F7C0A}" destId="{621D5CCD-DF6B-41B5-9CAA-8C2AF32F7BE9}" srcOrd="0" destOrd="0" presId="urn:microsoft.com/office/officeart/2005/8/layout/cycle2"/>
    <dgm:cxn modelId="{BB5ADD68-C81F-45FD-8D0B-F3F7EBEF9AB6}" type="presOf" srcId="{E798DA94-D5E5-40D9-ADDC-9AA34A01B125}" destId="{BEAA369F-D328-442E-90FC-F18BA7E1ABB4}" srcOrd="0" destOrd="0" presId="urn:microsoft.com/office/officeart/2005/8/layout/cycle2"/>
    <dgm:cxn modelId="{FE2B0A1C-0F98-4043-BB1B-92D4CE299D13}" type="presOf" srcId="{2C9ED988-C403-4B5A-AFD8-5808E15550C7}" destId="{09F1C4CE-4D31-4993-9A7D-436AB809E588}" srcOrd="1" destOrd="0" presId="urn:microsoft.com/office/officeart/2005/8/layout/cycle2"/>
    <dgm:cxn modelId="{6BAF5EF7-97EB-4EF5-ACB3-4BD7A20ED5E6}" type="presParOf" srcId="{621D5CCD-DF6B-41B5-9CAA-8C2AF32F7BE9}" destId="{7957554F-A971-49DF-A441-7ED0CD2DCDB3}" srcOrd="0" destOrd="0" presId="urn:microsoft.com/office/officeart/2005/8/layout/cycle2"/>
    <dgm:cxn modelId="{1871C07A-03CC-40CC-86F1-121976CB6796}" type="presParOf" srcId="{621D5CCD-DF6B-41B5-9CAA-8C2AF32F7BE9}" destId="{BEAA369F-D328-442E-90FC-F18BA7E1ABB4}" srcOrd="1" destOrd="0" presId="urn:microsoft.com/office/officeart/2005/8/layout/cycle2"/>
    <dgm:cxn modelId="{764CE9CB-05BF-4F2E-BC43-ABF43DDFCA60}" type="presParOf" srcId="{BEAA369F-D328-442E-90FC-F18BA7E1ABB4}" destId="{955BB9AE-1C97-4F50-A012-24A5455BFE41}" srcOrd="0" destOrd="0" presId="urn:microsoft.com/office/officeart/2005/8/layout/cycle2"/>
    <dgm:cxn modelId="{1B9A0BE5-2797-4C24-A0D9-901A0966BBB1}" type="presParOf" srcId="{621D5CCD-DF6B-41B5-9CAA-8C2AF32F7BE9}" destId="{D0270AD4-65E4-4753-AFA5-6661C1467831}" srcOrd="2" destOrd="0" presId="urn:microsoft.com/office/officeart/2005/8/layout/cycle2"/>
    <dgm:cxn modelId="{07125888-3032-4196-933D-E037329C7439}" type="presParOf" srcId="{621D5CCD-DF6B-41B5-9CAA-8C2AF32F7BE9}" destId="{E8028284-206D-43C4-9CEA-43A8C57967D1}" srcOrd="3" destOrd="0" presId="urn:microsoft.com/office/officeart/2005/8/layout/cycle2"/>
    <dgm:cxn modelId="{8E623DF0-1F51-4212-AB2D-D4D47C8675F9}" type="presParOf" srcId="{E8028284-206D-43C4-9CEA-43A8C57967D1}" destId="{09F1C4CE-4D31-4993-9A7D-436AB809E588}" srcOrd="0" destOrd="0" presId="urn:microsoft.com/office/officeart/2005/8/layout/cycle2"/>
    <dgm:cxn modelId="{8D5DDB30-43B7-41DB-B797-1969B303049F}" type="presParOf" srcId="{621D5CCD-DF6B-41B5-9CAA-8C2AF32F7BE9}" destId="{A754F5FA-46BF-417F-8CB6-DC6302299F47}" srcOrd="4" destOrd="0" presId="urn:microsoft.com/office/officeart/2005/8/layout/cycle2"/>
    <dgm:cxn modelId="{30B7C277-B154-4025-B348-8AA0D51BAD31}" type="presParOf" srcId="{621D5CCD-DF6B-41B5-9CAA-8C2AF32F7BE9}" destId="{9921E749-7916-4C84-9972-A484CC9A3C80}" srcOrd="5" destOrd="0" presId="urn:microsoft.com/office/officeart/2005/8/layout/cycle2"/>
    <dgm:cxn modelId="{24FB7C06-8EA6-4B2A-9FF1-E3A2A8178B26}" type="presParOf" srcId="{9921E749-7916-4C84-9972-A484CC9A3C80}" destId="{39C8A3BF-B07D-4E59-A250-FD1E1153A577}" srcOrd="0" destOrd="0" presId="urn:microsoft.com/office/officeart/2005/8/layout/cycle2"/>
    <dgm:cxn modelId="{B3E216EB-8B9C-4130-9CFB-FE4852DFAFD9}" type="presParOf" srcId="{621D5CCD-DF6B-41B5-9CAA-8C2AF32F7BE9}" destId="{95C4603C-314E-4E5B-8445-B13C16341043}" srcOrd="6" destOrd="0" presId="urn:microsoft.com/office/officeart/2005/8/layout/cycle2"/>
    <dgm:cxn modelId="{75A1C377-B0DB-4B37-AB9B-F63A6500A1CD}" type="presParOf" srcId="{621D5CCD-DF6B-41B5-9CAA-8C2AF32F7BE9}" destId="{67D2842C-656F-47C9-BB4B-D2D699110B84}" srcOrd="7" destOrd="0" presId="urn:microsoft.com/office/officeart/2005/8/layout/cycle2"/>
    <dgm:cxn modelId="{3378E548-28F6-49F9-B46E-B144329FEC75}" type="presParOf" srcId="{67D2842C-656F-47C9-BB4B-D2D699110B84}" destId="{C3F7DD13-8697-4EAC-A137-5D6CFCE5058C}" srcOrd="0" destOrd="0" presId="urn:microsoft.com/office/officeart/2005/8/layout/cycle2"/>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5C0F0F0-898D-4661-B66C-8689937EB571}"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s-CO"/>
        </a:p>
      </dgm:t>
    </dgm:pt>
    <dgm:pt modelId="{7AA39A95-F09B-4232-9978-A06F2A14A502}">
      <dgm:prSet phldrT="[Texto]" custT="1"/>
      <dgm:spPr/>
      <dgm:t>
        <a:bodyPr/>
        <a:lstStyle/>
        <a:p>
          <a:r>
            <a:rPr lang="es-CO" sz="2400" dirty="0" smtClean="0"/>
            <a:t>Formación para la investigación</a:t>
          </a:r>
          <a:endParaRPr lang="es-CO" sz="2400" dirty="0"/>
        </a:p>
      </dgm:t>
    </dgm:pt>
    <dgm:pt modelId="{E39F4D72-5E2F-47B7-AD9F-8ADDA237F6B3}" type="parTrans" cxnId="{15F681CD-AFD3-4AEA-99E7-0386091B6161}">
      <dgm:prSet/>
      <dgm:spPr/>
      <dgm:t>
        <a:bodyPr/>
        <a:lstStyle/>
        <a:p>
          <a:endParaRPr lang="es-CO"/>
        </a:p>
      </dgm:t>
    </dgm:pt>
    <dgm:pt modelId="{04E00378-0071-4EA8-A831-45D3FDD1AB25}" type="sibTrans" cxnId="{15F681CD-AFD3-4AEA-99E7-0386091B6161}">
      <dgm:prSet/>
      <dgm:spPr/>
      <dgm:t>
        <a:bodyPr/>
        <a:lstStyle/>
        <a:p>
          <a:endParaRPr lang="es-CO"/>
        </a:p>
      </dgm:t>
    </dgm:pt>
    <dgm:pt modelId="{599A9A37-2660-4985-A332-40EC77C1C970}">
      <dgm:prSet phldrT="[Texto]" custT="1"/>
      <dgm:spPr/>
      <dgm:t>
        <a:bodyPr/>
        <a:lstStyle/>
        <a:p>
          <a:r>
            <a:rPr lang="es-CO" sz="2400" dirty="0" smtClean="0"/>
            <a:t>Consolidación de grupos de investigación</a:t>
          </a:r>
          <a:endParaRPr lang="es-CO" sz="2400" dirty="0"/>
        </a:p>
      </dgm:t>
    </dgm:pt>
    <dgm:pt modelId="{45F5E3EE-3AC3-4BC4-A0C8-B1C3CB7D3139}" type="parTrans" cxnId="{BC1758C7-56C8-4D53-894C-23C7CFA3287D}">
      <dgm:prSet/>
      <dgm:spPr/>
      <dgm:t>
        <a:bodyPr/>
        <a:lstStyle/>
        <a:p>
          <a:endParaRPr lang="es-CO"/>
        </a:p>
      </dgm:t>
    </dgm:pt>
    <dgm:pt modelId="{D699C6D7-F13C-456A-BBE4-4D66862C0FD6}" type="sibTrans" cxnId="{BC1758C7-56C8-4D53-894C-23C7CFA3287D}">
      <dgm:prSet/>
      <dgm:spPr/>
      <dgm:t>
        <a:bodyPr/>
        <a:lstStyle/>
        <a:p>
          <a:endParaRPr lang="es-CO"/>
        </a:p>
      </dgm:t>
    </dgm:pt>
    <dgm:pt modelId="{35159D19-9D74-4C71-8C4C-43EEDCF26592}">
      <dgm:prSet phldrT="[Texto]" custT="1"/>
      <dgm:spPr/>
      <dgm:t>
        <a:bodyPr/>
        <a:lstStyle/>
        <a:p>
          <a:r>
            <a:rPr lang="es-CO" sz="2400" dirty="0" smtClean="0"/>
            <a:t>Consolidación y seguimiento proyectos de investigación</a:t>
          </a:r>
          <a:endParaRPr lang="es-CO" sz="2400" dirty="0"/>
        </a:p>
      </dgm:t>
    </dgm:pt>
    <dgm:pt modelId="{51EFDFFD-C828-404C-A75E-45862D129849}" type="parTrans" cxnId="{782DEF9A-6823-484B-8BCE-CE97F4CBF3A6}">
      <dgm:prSet/>
      <dgm:spPr/>
      <dgm:t>
        <a:bodyPr/>
        <a:lstStyle/>
        <a:p>
          <a:endParaRPr lang="es-CO"/>
        </a:p>
      </dgm:t>
    </dgm:pt>
    <dgm:pt modelId="{4E8AA053-8DEC-493E-9C9F-02ECE26A80B5}" type="sibTrans" cxnId="{782DEF9A-6823-484B-8BCE-CE97F4CBF3A6}">
      <dgm:prSet/>
      <dgm:spPr/>
      <dgm:t>
        <a:bodyPr/>
        <a:lstStyle/>
        <a:p>
          <a:endParaRPr lang="es-CO"/>
        </a:p>
      </dgm:t>
    </dgm:pt>
    <dgm:pt modelId="{924100D0-1261-4D20-AE39-7BA35636C902}" type="pres">
      <dgm:prSet presAssocID="{F5C0F0F0-898D-4661-B66C-8689937EB571}" presName="linear" presStyleCnt="0">
        <dgm:presLayoutVars>
          <dgm:dir/>
          <dgm:animLvl val="lvl"/>
          <dgm:resizeHandles val="exact"/>
        </dgm:presLayoutVars>
      </dgm:prSet>
      <dgm:spPr/>
      <dgm:t>
        <a:bodyPr/>
        <a:lstStyle/>
        <a:p>
          <a:endParaRPr lang="es-CO"/>
        </a:p>
      </dgm:t>
    </dgm:pt>
    <dgm:pt modelId="{6438EAF8-175A-4C0D-9EAA-58A8412AADBD}" type="pres">
      <dgm:prSet presAssocID="{7AA39A95-F09B-4232-9978-A06F2A14A502}" presName="parentLin" presStyleCnt="0"/>
      <dgm:spPr/>
    </dgm:pt>
    <dgm:pt modelId="{3F64EACF-07C9-4585-BEF4-5AA161E8F2E4}" type="pres">
      <dgm:prSet presAssocID="{7AA39A95-F09B-4232-9978-A06F2A14A502}" presName="parentLeftMargin" presStyleLbl="node1" presStyleIdx="0" presStyleCnt="3"/>
      <dgm:spPr/>
      <dgm:t>
        <a:bodyPr/>
        <a:lstStyle/>
        <a:p>
          <a:endParaRPr lang="es-CO"/>
        </a:p>
      </dgm:t>
    </dgm:pt>
    <dgm:pt modelId="{FA926C6B-4E18-4AC7-83F4-986572EBC8A8}" type="pres">
      <dgm:prSet presAssocID="{7AA39A95-F09B-4232-9978-A06F2A14A502}" presName="parentText" presStyleLbl="node1" presStyleIdx="0" presStyleCnt="3" custLinFactNeighborX="-2143" custLinFactNeighborY="-14630">
        <dgm:presLayoutVars>
          <dgm:chMax val="0"/>
          <dgm:bulletEnabled val="1"/>
        </dgm:presLayoutVars>
      </dgm:prSet>
      <dgm:spPr/>
      <dgm:t>
        <a:bodyPr/>
        <a:lstStyle/>
        <a:p>
          <a:endParaRPr lang="es-CO"/>
        </a:p>
      </dgm:t>
    </dgm:pt>
    <dgm:pt modelId="{B53B44FA-9939-4E68-BA30-DCB9A9F0A260}" type="pres">
      <dgm:prSet presAssocID="{7AA39A95-F09B-4232-9978-A06F2A14A502}" presName="negativeSpace" presStyleCnt="0"/>
      <dgm:spPr/>
    </dgm:pt>
    <dgm:pt modelId="{DB176653-329B-45A2-A63B-E3211605AA08}" type="pres">
      <dgm:prSet presAssocID="{7AA39A95-F09B-4232-9978-A06F2A14A502}" presName="childText" presStyleLbl="conFgAcc1" presStyleIdx="0" presStyleCnt="3" custLinFactY="-100000" custLinFactNeighborX="1089" custLinFactNeighborY="-178111">
        <dgm:presLayoutVars>
          <dgm:bulletEnabled val="1"/>
        </dgm:presLayoutVars>
      </dgm:prSet>
      <dgm:spPr/>
    </dgm:pt>
    <dgm:pt modelId="{2D1E9430-9C20-4FAA-B9CE-DEE77A7E52BB}" type="pres">
      <dgm:prSet presAssocID="{04E00378-0071-4EA8-A831-45D3FDD1AB25}" presName="spaceBetweenRectangles" presStyleCnt="0"/>
      <dgm:spPr/>
    </dgm:pt>
    <dgm:pt modelId="{87A3F7BE-792F-40B3-97CE-1B29D27F22F3}" type="pres">
      <dgm:prSet presAssocID="{599A9A37-2660-4985-A332-40EC77C1C970}" presName="parentLin" presStyleCnt="0"/>
      <dgm:spPr/>
    </dgm:pt>
    <dgm:pt modelId="{15E25111-F05F-4535-811B-FDB967A26914}" type="pres">
      <dgm:prSet presAssocID="{599A9A37-2660-4985-A332-40EC77C1C970}" presName="parentLeftMargin" presStyleLbl="node1" presStyleIdx="0" presStyleCnt="3"/>
      <dgm:spPr/>
      <dgm:t>
        <a:bodyPr/>
        <a:lstStyle/>
        <a:p>
          <a:endParaRPr lang="es-CO"/>
        </a:p>
      </dgm:t>
    </dgm:pt>
    <dgm:pt modelId="{D53C43ED-3274-48C4-B328-60DAEFBB608F}" type="pres">
      <dgm:prSet presAssocID="{599A9A37-2660-4985-A332-40EC77C1C970}" presName="parentText" presStyleLbl="node1" presStyleIdx="1" presStyleCnt="3" custScaleX="98675" custLinFactNeighborX="15000" custLinFactNeighborY="-32339">
        <dgm:presLayoutVars>
          <dgm:chMax val="0"/>
          <dgm:bulletEnabled val="1"/>
        </dgm:presLayoutVars>
      </dgm:prSet>
      <dgm:spPr/>
      <dgm:t>
        <a:bodyPr/>
        <a:lstStyle/>
        <a:p>
          <a:endParaRPr lang="es-CO"/>
        </a:p>
      </dgm:t>
    </dgm:pt>
    <dgm:pt modelId="{E6257335-1B76-4364-A92F-61DF15693F6C}" type="pres">
      <dgm:prSet presAssocID="{599A9A37-2660-4985-A332-40EC77C1C970}" presName="negativeSpace" presStyleCnt="0"/>
      <dgm:spPr/>
    </dgm:pt>
    <dgm:pt modelId="{4D148408-6F49-4571-B8D4-4B123D75CD1C}" type="pres">
      <dgm:prSet presAssocID="{599A9A37-2660-4985-A332-40EC77C1C970}" presName="childText" presStyleLbl="conFgAcc1" presStyleIdx="1" presStyleCnt="3" custLinFactY="-54687" custLinFactNeighborX="500" custLinFactNeighborY="-100000">
        <dgm:presLayoutVars>
          <dgm:bulletEnabled val="1"/>
        </dgm:presLayoutVars>
      </dgm:prSet>
      <dgm:spPr/>
    </dgm:pt>
    <dgm:pt modelId="{34469A3D-0DC7-4A7A-AE61-DF3787B6D43C}" type="pres">
      <dgm:prSet presAssocID="{D699C6D7-F13C-456A-BBE4-4D66862C0FD6}" presName="spaceBetweenRectangles" presStyleCnt="0"/>
      <dgm:spPr/>
    </dgm:pt>
    <dgm:pt modelId="{5BB5EB53-F81D-4876-AA14-1A7A10D13BCA}" type="pres">
      <dgm:prSet presAssocID="{35159D19-9D74-4C71-8C4C-43EEDCF26592}" presName="parentLin" presStyleCnt="0"/>
      <dgm:spPr/>
    </dgm:pt>
    <dgm:pt modelId="{0E6E57DC-36E1-4160-874A-26D3B9424025}" type="pres">
      <dgm:prSet presAssocID="{35159D19-9D74-4C71-8C4C-43EEDCF26592}" presName="parentLeftMargin" presStyleLbl="node1" presStyleIdx="1" presStyleCnt="3"/>
      <dgm:spPr/>
      <dgm:t>
        <a:bodyPr/>
        <a:lstStyle/>
        <a:p>
          <a:endParaRPr lang="es-CO"/>
        </a:p>
      </dgm:t>
    </dgm:pt>
    <dgm:pt modelId="{FE2C0ACB-B3A6-4C36-B230-29C7C73A879A}" type="pres">
      <dgm:prSet presAssocID="{35159D19-9D74-4C71-8C4C-43EEDCF26592}" presName="parentText" presStyleLbl="node1" presStyleIdx="2" presStyleCnt="3" custLinFactNeighborX="17143" custLinFactNeighborY="-52577">
        <dgm:presLayoutVars>
          <dgm:chMax val="0"/>
          <dgm:bulletEnabled val="1"/>
        </dgm:presLayoutVars>
      </dgm:prSet>
      <dgm:spPr/>
      <dgm:t>
        <a:bodyPr/>
        <a:lstStyle/>
        <a:p>
          <a:endParaRPr lang="es-CO"/>
        </a:p>
      </dgm:t>
    </dgm:pt>
    <dgm:pt modelId="{7801D539-10FA-4DDB-BEBA-F0947DA336DA}" type="pres">
      <dgm:prSet presAssocID="{35159D19-9D74-4C71-8C4C-43EEDCF26592}" presName="negativeSpace" presStyleCnt="0"/>
      <dgm:spPr/>
    </dgm:pt>
    <dgm:pt modelId="{868424D8-293C-4207-B53E-BB86C8CAE34B}" type="pres">
      <dgm:prSet presAssocID="{35159D19-9D74-4C71-8C4C-43EEDCF26592}" presName="childText" presStyleLbl="conFgAcc1" presStyleIdx="2" presStyleCnt="3" custLinFactY="-53058" custLinFactNeighborX="2000" custLinFactNeighborY="-100000">
        <dgm:presLayoutVars>
          <dgm:bulletEnabled val="1"/>
        </dgm:presLayoutVars>
      </dgm:prSet>
      <dgm:spPr/>
    </dgm:pt>
  </dgm:ptLst>
  <dgm:cxnLst>
    <dgm:cxn modelId="{42E57873-0B31-4E57-B18F-9EED1CDD0FBF}" type="presOf" srcId="{35159D19-9D74-4C71-8C4C-43EEDCF26592}" destId="{FE2C0ACB-B3A6-4C36-B230-29C7C73A879A}" srcOrd="1" destOrd="0" presId="urn:microsoft.com/office/officeart/2005/8/layout/list1"/>
    <dgm:cxn modelId="{42C1A98E-91EE-4A29-A91B-A45F7915ADF6}" type="presOf" srcId="{7AA39A95-F09B-4232-9978-A06F2A14A502}" destId="{3F64EACF-07C9-4585-BEF4-5AA161E8F2E4}" srcOrd="0" destOrd="0" presId="urn:microsoft.com/office/officeart/2005/8/layout/list1"/>
    <dgm:cxn modelId="{782DEF9A-6823-484B-8BCE-CE97F4CBF3A6}" srcId="{F5C0F0F0-898D-4661-B66C-8689937EB571}" destId="{35159D19-9D74-4C71-8C4C-43EEDCF26592}" srcOrd="2" destOrd="0" parTransId="{51EFDFFD-C828-404C-A75E-45862D129849}" sibTransId="{4E8AA053-8DEC-493E-9C9F-02ECE26A80B5}"/>
    <dgm:cxn modelId="{C3DC9A6D-DBD4-4685-AC49-B14EE6BA16E2}" type="presOf" srcId="{599A9A37-2660-4985-A332-40EC77C1C970}" destId="{15E25111-F05F-4535-811B-FDB967A26914}" srcOrd="0" destOrd="0" presId="urn:microsoft.com/office/officeart/2005/8/layout/list1"/>
    <dgm:cxn modelId="{D57C4931-0E28-411B-B74C-A84ED4D6BA5F}" type="presOf" srcId="{7AA39A95-F09B-4232-9978-A06F2A14A502}" destId="{FA926C6B-4E18-4AC7-83F4-986572EBC8A8}" srcOrd="1" destOrd="0" presId="urn:microsoft.com/office/officeart/2005/8/layout/list1"/>
    <dgm:cxn modelId="{BC1758C7-56C8-4D53-894C-23C7CFA3287D}" srcId="{F5C0F0F0-898D-4661-B66C-8689937EB571}" destId="{599A9A37-2660-4985-A332-40EC77C1C970}" srcOrd="1" destOrd="0" parTransId="{45F5E3EE-3AC3-4BC4-A0C8-B1C3CB7D3139}" sibTransId="{D699C6D7-F13C-456A-BBE4-4D66862C0FD6}"/>
    <dgm:cxn modelId="{15F681CD-AFD3-4AEA-99E7-0386091B6161}" srcId="{F5C0F0F0-898D-4661-B66C-8689937EB571}" destId="{7AA39A95-F09B-4232-9978-A06F2A14A502}" srcOrd="0" destOrd="0" parTransId="{E39F4D72-5E2F-47B7-AD9F-8ADDA237F6B3}" sibTransId="{04E00378-0071-4EA8-A831-45D3FDD1AB25}"/>
    <dgm:cxn modelId="{CDC911D7-152E-4426-B13C-86ABCE962542}" type="presOf" srcId="{599A9A37-2660-4985-A332-40EC77C1C970}" destId="{D53C43ED-3274-48C4-B328-60DAEFBB608F}" srcOrd="1" destOrd="0" presId="urn:microsoft.com/office/officeart/2005/8/layout/list1"/>
    <dgm:cxn modelId="{40E6204F-15A0-47A8-82C5-8938EF37E1B7}" type="presOf" srcId="{35159D19-9D74-4C71-8C4C-43EEDCF26592}" destId="{0E6E57DC-36E1-4160-874A-26D3B9424025}" srcOrd="0" destOrd="0" presId="urn:microsoft.com/office/officeart/2005/8/layout/list1"/>
    <dgm:cxn modelId="{8B71A1CC-DEE8-4317-967F-9C7DC1103E29}" type="presOf" srcId="{F5C0F0F0-898D-4661-B66C-8689937EB571}" destId="{924100D0-1261-4D20-AE39-7BA35636C902}" srcOrd="0" destOrd="0" presId="urn:microsoft.com/office/officeart/2005/8/layout/list1"/>
    <dgm:cxn modelId="{ECF85E14-B31A-4834-A249-A3CEE6919367}" type="presParOf" srcId="{924100D0-1261-4D20-AE39-7BA35636C902}" destId="{6438EAF8-175A-4C0D-9EAA-58A8412AADBD}" srcOrd="0" destOrd="0" presId="urn:microsoft.com/office/officeart/2005/8/layout/list1"/>
    <dgm:cxn modelId="{A1FB0183-2847-40D2-AEB7-2655C1FF73B9}" type="presParOf" srcId="{6438EAF8-175A-4C0D-9EAA-58A8412AADBD}" destId="{3F64EACF-07C9-4585-BEF4-5AA161E8F2E4}" srcOrd="0" destOrd="0" presId="urn:microsoft.com/office/officeart/2005/8/layout/list1"/>
    <dgm:cxn modelId="{47CD5358-4A48-4D7C-B2CF-3EF180FA49DF}" type="presParOf" srcId="{6438EAF8-175A-4C0D-9EAA-58A8412AADBD}" destId="{FA926C6B-4E18-4AC7-83F4-986572EBC8A8}" srcOrd="1" destOrd="0" presId="urn:microsoft.com/office/officeart/2005/8/layout/list1"/>
    <dgm:cxn modelId="{49B7BD60-A482-46A8-8B1E-13D15BB6B9D6}" type="presParOf" srcId="{924100D0-1261-4D20-AE39-7BA35636C902}" destId="{B53B44FA-9939-4E68-BA30-DCB9A9F0A260}" srcOrd="1" destOrd="0" presId="urn:microsoft.com/office/officeart/2005/8/layout/list1"/>
    <dgm:cxn modelId="{4423D686-6077-4899-8DA0-5B4C380CBA2E}" type="presParOf" srcId="{924100D0-1261-4D20-AE39-7BA35636C902}" destId="{DB176653-329B-45A2-A63B-E3211605AA08}" srcOrd="2" destOrd="0" presId="urn:microsoft.com/office/officeart/2005/8/layout/list1"/>
    <dgm:cxn modelId="{2F3519F7-3A90-4B0C-B133-AD59A77A6880}" type="presParOf" srcId="{924100D0-1261-4D20-AE39-7BA35636C902}" destId="{2D1E9430-9C20-4FAA-B9CE-DEE77A7E52BB}" srcOrd="3" destOrd="0" presId="urn:microsoft.com/office/officeart/2005/8/layout/list1"/>
    <dgm:cxn modelId="{1AB67F2B-47C6-41E3-BADD-51DCC6014063}" type="presParOf" srcId="{924100D0-1261-4D20-AE39-7BA35636C902}" destId="{87A3F7BE-792F-40B3-97CE-1B29D27F22F3}" srcOrd="4" destOrd="0" presId="urn:microsoft.com/office/officeart/2005/8/layout/list1"/>
    <dgm:cxn modelId="{BD360AD7-4431-4D3F-A858-209443D1328C}" type="presParOf" srcId="{87A3F7BE-792F-40B3-97CE-1B29D27F22F3}" destId="{15E25111-F05F-4535-811B-FDB967A26914}" srcOrd="0" destOrd="0" presId="urn:microsoft.com/office/officeart/2005/8/layout/list1"/>
    <dgm:cxn modelId="{6A750CD0-7039-4EE2-A7EA-F5662C9687E8}" type="presParOf" srcId="{87A3F7BE-792F-40B3-97CE-1B29D27F22F3}" destId="{D53C43ED-3274-48C4-B328-60DAEFBB608F}" srcOrd="1" destOrd="0" presId="urn:microsoft.com/office/officeart/2005/8/layout/list1"/>
    <dgm:cxn modelId="{1851827D-AF9B-4703-A57A-3C32525456EC}" type="presParOf" srcId="{924100D0-1261-4D20-AE39-7BA35636C902}" destId="{E6257335-1B76-4364-A92F-61DF15693F6C}" srcOrd="5" destOrd="0" presId="urn:microsoft.com/office/officeart/2005/8/layout/list1"/>
    <dgm:cxn modelId="{B2571CA4-02CD-48D4-A45A-18C3229FB59E}" type="presParOf" srcId="{924100D0-1261-4D20-AE39-7BA35636C902}" destId="{4D148408-6F49-4571-B8D4-4B123D75CD1C}" srcOrd="6" destOrd="0" presId="urn:microsoft.com/office/officeart/2005/8/layout/list1"/>
    <dgm:cxn modelId="{B7C29E4E-E93A-4936-B4C1-DE678067F85D}" type="presParOf" srcId="{924100D0-1261-4D20-AE39-7BA35636C902}" destId="{34469A3D-0DC7-4A7A-AE61-DF3787B6D43C}" srcOrd="7" destOrd="0" presId="urn:microsoft.com/office/officeart/2005/8/layout/list1"/>
    <dgm:cxn modelId="{85C18E5D-4C3D-4913-BF7B-2A771E0157DD}" type="presParOf" srcId="{924100D0-1261-4D20-AE39-7BA35636C902}" destId="{5BB5EB53-F81D-4876-AA14-1A7A10D13BCA}" srcOrd="8" destOrd="0" presId="urn:microsoft.com/office/officeart/2005/8/layout/list1"/>
    <dgm:cxn modelId="{AABF1B82-9B92-41EF-AA14-F728AB6DC03E}" type="presParOf" srcId="{5BB5EB53-F81D-4876-AA14-1A7A10D13BCA}" destId="{0E6E57DC-36E1-4160-874A-26D3B9424025}" srcOrd="0" destOrd="0" presId="urn:microsoft.com/office/officeart/2005/8/layout/list1"/>
    <dgm:cxn modelId="{89E54ED3-84C5-49CC-BFEB-A613B0F76DF7}" type="presParOf" srcId="{5BB5EB53-F81D-4876-AA14-1A7A10D13BCA}" destId="{FE2C0ACB-B3A6-4C36-B230-29C7C73A879A}" srcOrd="1" destOrd="0" presId="urn:microsoft.com/office/officeart/2005/8/layout/list1"/>
    <dgm:cxn modelId="{5191419C-5B03-4182-90CA-B955F0C4ED9F}" type="presParOf" srcId="{924100D0-1261-4D20-AE39-7BA35636C902}" destId="{7801D539-10FA-4DDB-BEBA-F0947DA336DA}" srcOrd="9" destOrd="0" presId="urn:microsoft.com/office/officeart/2005/8/layout/list1"/>
    <dgm:cxn modelId="{B53AB45F-94CC-4667-967B-424CF593304B}" type="presParOf" srcId="{924100D0-1261-4D20-AE39-7BA35636C902}" destId="{868424D8-293C-4207-B53E-BB86C8CAE34B}"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5C0F0F0-898D-4661-B66C-8689937EB571}"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s-CO"/>
        </a:p>
      </dgm:t>
    </dgm:pt>
    <dgm:pt modelId="{7AA39A95-F09B-4232-9978-A06F2A14A502}">
      <dgm:prSet phldrT="[Texto]"/>
      <dgm:spPr/>
      <dgm:t>
        <a:bodyPr/>
        <a:lstStyle/>
        <a:p>
          <a:r>
            <a:rPr lang="es-CO" dirty="0" smtClean="0"/>
            <a:t>Visibilidad e impacto social de la producción académica</a:t>
          </a:r>
          <a:endParaRPr lang="es-CO" dirty="0"/>
        </a:p>
      </dgm:t>
    </dgm:pt>
    <dgm:pt modelId="{E39F4D72-5E2F-47B7-AD9F-8ADDA237F6B3}" type="parTrans" cxnId="{15F681CD-AFD3-4AEA-99E7-0386091B6161}">
      <dgm:prSet/>
      <dgm:spPr/>
      <dgm:t>
        <a:bodyPr/>
        <a:lstStyle/>
        <a:p>
          <a:endParaRPr lang="es-CO"/>
        </a:p>
      </dgm:t>
    </dgm:pt>
    <dgm:pt modelId="{04E00378-0071-4EA8-A831-45D3FDD1AB25}" type="sibTrans" cxnId="{15F681CD-AFD3-4AEA-99E7-0386091B6161}">
      <dgm:prSet/>
      <dgm:spPr/>
      <dgm:t>
        <a:bodyPr/>
        <a:lstStyle/>
        <a:p>
          <a:endParaRPr lang="es-CO"/>
        </a:p>
      </dgm:t>
    </dgm:pt>
    <dgm:pt modelId="{599A9A37-2660-4985-A332-40EC77C1C970}">
      <dgm:prSet phldrT="[Texto]"/>
      <dgm:spPr/>
      <dgm:t>
        <a:bodyPr/>
        <a:lstStyle/>
        <a:p>
          <a:r>
            <a:rPr lang="es-CO" dirty="0" smtClean="0"/>
            <a:t>Revisión y consolidación de las líneas de investigación</a:t>
          </a:r>
          <a:endParaRPr lang="es-CO" dirty="0"/>
        </a:p>
      </dgm:t>
    </dgm:pt>
    <dgm:pt modelId="{45F5E3EE-3AC3-4BC4-A0C8-B1C3CB7D3139}" type="parTrans" cxnId="{BC1758C7-56C8-4D53-894C-23C7CFA3287D}">
      <dgm:prSet/>
      <dgm:spPr/>
      <dgm:t>
        <a:bodyPr/>
        <a:lstStyle/>
        <a:p>
          <a:endParaRPr lang="es-CO"/>
        </a:p>
      </dgm:t>
    </dgm:pt>
    <dgm:pt modelId="{D699C6D7-F13C-456A-BBE4-4D66862C0FD6}" type="sibTrans" cxnId="{BC1758C7-56C8-4D53-894C-23C7CFA3287D}">
      <dgm:prSet/>
      <dgm:spPr/>
      <dgm:t>
        <a:bodyPr/>
        <a:lstStyle/>
        <a:p>
          <a:endParaRPr lang="es-CO"/>
        </a:p>
      </dgm:t>
    </dgm:pt>
    <dgm:pt modelId="{35159D19-9D74-4C71-8C4C-43EEDCF26592}">
      <dgm:prSet phldrT="[Texto]"/>
      <dgm:spPr/>
      <dgm:t>
        <a:bodyPr/>
        <a:lstStyle/>
        <a:p>
          <a:r>
            <a:rPr lang="es-CO" dirty="0" smtClean="0"/>
            <a:t>Consolidación SIGI- Lineamientos y Política de Investigación</a:t>
          </a:r>
          <a:endParaRPr lang="es-CO" dirty="0"/>
        </a:p>
      </dgm:t>
    </dgm:pt>
    <dgm:pt modelId="{51EFDFFD-C828-404C-A75E-45862D129849}" type="parTrans" cxnId="{782DEF9A-6823-484B-8BCE-CE97F4CBF3A6}">
      <dgm:prSet/>
      <dgm:spPr/>
      <dgm:t>
        <a:bodyPr/>
        <a:lstStyle/>
        <a:p>
          <a:endParaRPr lang="es-CO"/>
        </a:p>
      </dgm:t>
    </dgm:pt>
    <dgm:pt modelId="{4E8AA053-8DEC-493E-9C9F-02ECE26A80B5}" type="sibTrans" cxnId="{782DEF9A-6823-484B-8BCE-CE97F4CBF3A6}">
      <dgm:prSet/>
      <dgm:spPr/>
      <dgm:t>
        <a:bodyPr/>
        <a:lstStyle/>
        <a:p>
          <a:endParaRPr lang="es-CO"/>
        </a:p>
      </dgm:t>
    </dgm:pt>
    <dgm:pt modelId="{924100D0-1261-4D20-AE39-7BA35636C902}" type="pres">
      <dgm:prSet presAssocID="{F5C0F0F0-898D-4661-B66C-8689937EB571}" presName="linear" presStyleCnt="0">
        <dgm:presLayoutVars>
          <dgm:dir/>
          <dgm:animLvl val="lvl"/>
          <dgm:resizeHandles val="exact"/>
        </dgm:presLayoutVars>
      </dgm:prSet>
      <dgm:spPr/>
      <dgm:t>
        <a:bodyPr/>
        <a:lstStyle/>
        <a:p>
          <a:endParaRPr lang="es-CO"/>
        </a:p>
      </dgm:t>
    </dgm:pt>
    <dgm:pt modelId="{6438EAF8-175A-4C0D-9EAA-58A8412AADBD}" type="pres">
      <dgm:prSet presAssocID="{7AA39A95-F09B-4232-9978-A06F2A14A502}" presName="parentLin" presStyleCnt="0"/>
      <dgm:spPr/>
    </dgm:pt>
    <dgm:pt modelId="{3F64EACF-07C9-4585-BEF4-5AA161E8F2E4}" type="pres">
      <dgm:prSet presAssocID="{7AA39A95-F09B-4232-9978-A06F2A14A502}" presName="parentLeftMargin" presStyleLbl="node1" presStyleIdx="0" presStyleCnt="3"/>
      <dgm:spPr/>
      <dgm:t>
        <a:bodyPr/>
        <a:lstStyle/>
        <a:p>
          <a:endParaRPr lang="es-CO"/>
        </a:p>
      </dgm:t>
    </dgm:pt>
    <dgm:pt modelId="{FA926C6B-4E18-4AC7-83F4-986572EBC8A8}" type="pres">
      <dgm:prSet presAssocID="{7AA39A95-F09B-4232-9978-A06F2A14A502}" presName="parentText" presStyleLbl="node1" presStyleIdx="0" presStyleCnt="3" custScaleX="142857" custLinFactNeighborX="1" custLinFactNeighborY="1366">
        <dgm:presLayoutVars>
          <dgm:chMax val="0"/>
          <dgm:bulletEnabled val="1"/>
        </dgm:presLayoutVars>
      </dgm:prSet>
      <dgm:spPr/>
      <dgm:t>
        <a:bodyPr/>
        <a:lstStyle/>
        <a:p>
          <a:endParaRPr lang="es-CO"/>
        </a:p>
      </dgm:t>
    </dgm:pt>
    <dgm:pt modelId="{B53B44FA-9939-4E68-BA30-DCB9A9F0A260}" type="pres">
      <dgm:prSet presAssocID="{7AA39A95-F09B-4232-9978-A06F2A14A502}" presName="negativeSpace" presStyleCnt="0"/>
      <dgm:spPr/>
    </dgm:pt>
    <dgm:pt modelId="{DB176653-329B-45A2-A63B-E3211605AA08}" type="pres">
      <dgm:prSet presAssocID="{7AA39A95-F09B-4232-9978-A06F2A14A502}" presName="childText" presStyleLbl="conFgAcc1" presStyleIdx="0" presStyleCnt="3">
        <dgm:presLayoutVars>
          <dgm:bulletEnabled val="1"/>
        </dgm:presLayoutVars>
      </dgm:prSet>
      <dgm:spPr/>
    </dgm:pt>
    <dgm:pt modelId="{2D1E9430-9C20-4FAA-B9CE-DEE77A7E52BB}" type="pres">
      <dgm:prSet presAssocID="{04E00378-0071-4EA8-A831-45D3FDD1AB25}" presName="spaceBetweenRectangles" presStyleCnt="0"/>
      <dgm:spPr/>
    </dgm:pt>
    <dgm:pt modelId="{87A3F7BE-792F-40B3-97CE-1B29D27F22F3}" type="pres">
      <dgm:prSet presAssocID="{599A9A37-2660-4985-A332-40EC77C1C970}" presName="parentLin" presStyleCnt="0"/>
      <dgm:spPr/>
    </dgm:pt>
    <dgm:pt modelId="{15E25111-F05F-4535-811B-FDB967A26914}" type="pres">
      <dgm:prSet presAssocID="{599A9A37-2660-4985-A332-40EC77C1C970}" presName="parentLeftMargin" presStyleLbl="node1" presStyleIdx="0" presStyleCnt="3"/>
      <dgm:spPr/>
      <dgm:t>
        <a:bodyPr/>
        <a:lstStyle/>
        <a:p>
          <a:endParaRPr lang="es-CO"/>
        </a:p>
      </dgm:t>
    </dgm:pt>
    <dgm:pt modelId="{D53C43ED-3274-48C4-B328-60DAEFBB608F}" type="pres">
      <dgm:prSet presAssocID="{599A9A37-2660-4985-A332-40EC77C1C970}" presName="parentText" presStyleLbl="node1" presStyleIdx="1" presStyleCnt="3" custScaleX="142857">
        <dgm:presLayoutVars>
          <dgm:chMax val="0"/>
          <dgm:bulletEnabled val="1"/>
        </dgm:presLayoutVars>
      </dgm:prSet>
      <dgm:spPr/>
      <dgm:t>
        <a:bodyPr/>
        <a:lstStyle/>
        <a:p>
          <a:endParaRPr lang="es-CO"/>
        </a:p>
      </dgm:t>
    </dgm:pt>
    <dgm:pt modelId="{E6257335-1B76-4364-A92F-61DF15693F6C}" type="pres">
      <dgm:prSet presAssocID="{599A9A37-2660-4985-A332-40EC77C1C970}" presName="negativeSpace" presStyleCnt="0"/>
      <dgm:spPr/>
    </dgm:pt>
    <dgm:pt modelId="{4D148408-6F49-4571-B8D4-4B123D75CD1C}" type="pres">
      <dgm:prSet presAssocID="{599A9A37-2660-4985-A332-40EC77C1C970}" presName="childText" presStyleLbl="conFgAcc1" presStyleIdx="1" presStyleCnt="3">
        <dgm:presLayoutVars>
          <dgm:bulletEnabled val="1"/>
        </dgm:presLayoutVars>
      </dgm:prSet>
      <dgm:spPr/>
    </dgm:pt>
    <dgm:pt modelId="{34469A3D-0DC7-4A7A-AE61-DF3787B6D43C}" type="pres">
      <dgm:prSet presAssocID="{D699C6D7-F13C-456A-BBE4-4D66862C0FD6}" presName="spaceBetweenRectangles" presStyleCnt="0"/>
      <dgm:spPr/>
    </dgm:pt>
    <dgm:pt modelId="{5BB5EB53-F81D-4876-AA14-1A7A10D13BCA}" type="pres">
      <dgm:prSet presAssocID="{35159D19-9D74-4C71-8C4C-43EEDCF26592}" presName="parentLin" presStyleCnt="0"/>
      <dgm:spPr/>
    </dgm:pt>
    <dgm:pt modelId="{0E6E57DC-36E1-4160-874A-26D3B9424025}" type="pres">
      <dgm:prSet presAssocID="{35159D19-9D74-4C71-8C4C-43EEDCF26592}" presName="parentLeftMargin" presStyleLbl="node1" presStyleIdx="1" presStyleCnt="3"/>
      <dgm:spPr/>
      <dgm:t>
        <a:bodyPr/>
        <a:lstStyle/>
        <a:p>
          <a:endParaRPr lang="es-CO"/>
        </a:p>
      </dgm:t>
    </dgm:pt>
    <dgm:pt modelId="{FE2C0ACB-B3A6-4C36-B230-29C7C73A879A}" type="pres">
      <dgm:prSet presAssocID="{35159D19-9D74-4C71-8C4C-43EEDCF26592}" presName="parentText" presStyleLbl="node1" presStyleIdx="2" presStyleCnt="3" custScaleX="142857">
        <dgm:presLayoutVars>
          <dgm:chMax val="0"/>
          <dgm:bulletEnabled val="1"/>
        </dgm:presLayoutVars>
      </dgm:prSet>
      <dgm:spPr/>
      <dgm:t>
        <a:bodyPr/>
        <a:lstStyle/>
        <a:p>
          <a:endParaRPr lang="es-CO"/>
        </a:p>
      </dgm:t>
    </dgm:pt>
    <dgm:pt modelId="{7801D539-10FA-4DDB-BEBA-F0947DA336DA}" type="pres">
      <dgm:prSet presAssocID="{35159D19-9D74-4C71-8C4C-43EEDCF26592}" presName="negativeSpace" presStyleCnt="0"/>
      <dgm:spPr/>
    </dgm:pt>
    <dgm:pt modelId="{868424D8-293C-4207-B53E-BB86C8CAE34B}" type="pres">
      <dgm:prSet presAssocID="{35159D19-9D74-4C71-8C4C-43EEDCF26592}" presName="childText" presStyleLbl="conFgAcc1" presStyleIdx="2" presStyleCnt="3">
        <dgm:presLayoutVars>
          <dgm:bulletEnabled val="1"/>
        </dgm:presLayoutVars>
      </dgm:prSet>
      <dgm:spPr/>
    </dgm:pt>
  </dgm:ptLst>
  <dgm:cxnLst>
    <dgm:cxn modelId="{1EAA228B-9190-4AB7-9030-189B44FCAE41}" type="presOf" srcId="{7AA39A95-F09B-4232-9978-A06F2A14A502}" destId="{FA926C6B-4E18-4AC7-83F4-986572EBC8A8}" srcOrd="1" destOrd="0" presId="urn:microsoft.com/office/officeart/2005/8/layout/list1"/>
    <dgm:cxn modelId="{BC1758C7-56C8-4D53-894C-23C7CFA3287D}" srcId="{F5C0F0F0-898D-4661-B66C-8689937EB571}" destId="{599A9A37-2660-4985-A332-40EC77C1C970}" srcOrd="1" destOrd="0" parTransId="{45F5E3EE-3AC3-4BC4-A0C8-B1C3CB7D3139}" sibTransId="{D699C6D7-F13C-456A-BBE4-4D66862C0FD6}"/>
    <dgm:cxn modelId="{15F681CD-AFD3-4AEA-99E7-0386091B6161}" srcId="{F5C0F0F0-898D-4661-B66C-8689937EB571}" destId="{7AA39A95-F09B-4232-9978-A06F2A14A502}" srcOrd="0" destOrd="0" parTransId="{E39F4D72-5E2F-47B7-AD9F-8ADDA237F6B3}" sibTransId="{04E00378-0071-4EA8-A831-45D3FDD1AB25}"/>
    <dgm:cxn modelId="{FB876654-70D3-45B5-802C-CF3B1CF5E8EA}" type="presOf" srcId="{F5C0F0F0-898D-4661-B66C-8689937EB571}" destId="{924100D0-1261-4D20-AE39-7BA35636C902}" srcOrd="0" destOrd="0" presId="urn:microsoft.com/office/officeart/2005/8/layout/list1"/>
    <dgm:cxn modelId="{DD2669CA-2DB0-45DE-8596-2EDCC09C8A63}" type="presOf" srcId="{35159D19-9D74-4C71-8C4C-43EEDCF26592}" destId="{0E6E57DC-36E1-4160-874A-26D3B9424025}" srcOrd="0" destOrd="0" presId="urn:microsoft.com/office/officeart/2005/8/layout/list1"/>
    <dgm:cxn modelId="{782DEF9A-6823-484B-8BCE-CE97F4CBF3A6}" srcId="{F5C0F0F0-898D-4661-B66C-8689937EB571}" destId="{35159D19-9D74-4C71-8C4C-43EEDCF26592}" srcOrd="2" destOrd="0" parTransId="{51EFDFFD-C828-404C-A75E-45862D129849}" sibTransId="{4E8AA053-8DEC-493E-9C9F-02ECE26A80B5}"/>
    <dgm:cxn modelId="{2BE4BAA5-402E-4631-AF0D-550E09742B0C}" type="presOf" srcId="{35159D19-9D74-4C71-8C4C-43EEDCF26592}" destId="{FE2C0ACB-B3A6-4C36-B230-29C7C73A879A}" srcOrd="1" destOrd="0" presId="urn:microsoft.com/office/officeart/2005/8/layout/list1"/>
    <dgm:cxn modelId="{90BEC78E-6190-417D-A685-7E47A5DCE6BA}" type="presOf" srcId="{7AA39A95-F09B-4232-9978-A06F2A14A502}" destId="{3F64EACF-07C9-4585-BEF4-5AA161E8F2E4}" srcOrd="0" destOrd="0" presId="urn:microsoft.com/office/officeart/2005/8/layout/list1"/>
    <dgm:cxn modelId="{935FC248-DFF6-4A73-9941-886FC1A97B2C}" type="presOf" srcId="{599A9A37-2660-4985-A332-40EC77C1C970}" destId="{15E25111-F05F-4535-811B-FDB967A26914}" srcOrd="0" destOrd="0" presId="urn:microsoft.com/office/officeart/2005/8/layout/list1"/>
    <dgm:cxn modelId="{74AF6992-AF2C-476A-B8E6-A4B7F4AB646B}" type="presOf" srcId="{599A9A37-2660-4985-A332-40EC77C1C970}" destId="{D53C43ED-3274-48C4-B328-60DAEFBB608F}" srcOrd="1" destOrd="0" presId="urn:microsoft.com/office/officeart/2005/8/layout/list1"/>
    <dgm:cxn modelId="{89B8FCAF-E808-4893-8D6D-71364AA72399}" type="presParOf" srcId="{924100D0-1261-4D20-AE39-7BA35636C902}" destId="{6438EAF8-175A-4C0D-9EAA-58A8412AADBD}" srcOrd="0" destOrd="0" presId="urn:microsoft.com/office/officeart/2005/8/layout/list1"/>
    <dgm:cxn modelId="{73E20EB4-1334-44CA-92C5-E61B2AE642CD}" type="presParOf" srcId="{6438EAF8-175A-4C0D-9EAA-58A8412AADBD}" destId="{3F64EACF-07C9-4585-BEF4-5AA161E8F2E4}" srcOrd="0" destOrd="0" presId="urn:microsoft.com/office/officeart/2005/8/layout/list1"/>
    <dgm:cxn modelId="{7ED0A150-AD91-4C4C-BBD4-6A2F19C13D0C}" type="presParOf" srcId="{6438EAF8-175A-4C0D-9EAA-58A8412AADBD}" destId="{FA926C6B-4E18-4AC7-83F4-986572EBC8A8}" srcOrd="1" destOrd="0" presId="urn:microsoft.com/office/officeart/2005/8/layout/list1"/>
    <dgm:cxn modelId="{2FCD491E-4F3B-409C-89BA-F7AC5F1BA1BD}" type="presParOf" srcId="{924100D0-1261-4D20-AE39-7BA35636C902}" destId="{B53B44FA-9939-4E68-BA30-DCB9A9F0A260}" srcOrd="1" destOrd="0" presId="urn:microsoft.com/office/officeart/2005/8/layout/list1"/>
    <dgm:cxn modelId="{76392D41-DDA0-4F5F-9DB2-BAE8E0493887}" type="presParOf" srcId="{924100D0-1261-4D20-AE39-7BA35636C902}" destId="{DB176653-329B-45A2-A63B-E3211605AA08}" srcOrd="2" destOrd="0" presId="urn:microsoft.com/office/officeart/2005/8/layout/list1"/>
    <dgm:cxn modelId="{0AAE4288-8B5A-43E1-B452-2A792DED6025}" type="presParOf" srcId="{924100D0-1261-4D20-AE39-7BA35636C902}" destId="{2D1E9430-9C20-4FAA-B9CE-DEE77A7E52BB}" srcOrd="3" destOrd="0" presId="urn:microsoft.com/office/officeart/2005/8/layout/list1"/>
    <dgm:cxn modelId="{E6156D99-E897-41C9-93FB-CDF9FC2CEFD8}" type="presParOf" srcId="{924100D0-1261-4D20-AE39-7BA35636C902}" destId="{87A3F7BE-792F-40B3-97CE-1B29D27F22F3}" srcOrd="4" destOrd="0" presId="urn:microsoft.com/office/officeart/2005/8/layout/list1"/>
    <dgm:cxn modelId="{D07736EF-FB6F-45A0-9F27-022BB4BEA51A}" type="presParOf" srcId="{87A3F7BE-792F-40B3-97CE-1B29D27F22F3}" destId="{15E25111-F05F-4535-811B-FDB967A26914}" srcOrd="0" destOrd="0" presId="urn:microsoft.com/office/officeart/2005/8/layout/list1"/>
    <dgm:cxn modelId="{CC727E94-F831-4A18-A0AD-65C0FD102D1F}" type="presParOf" srcId="{87A3F7BE-792F-40B3-97CE-1B29D27F22F3}" destId="{D53C43ED-3274-48C4-B328-60DAEFBB608F}" srcOrd="1" destOrd="0" presId="urn:microsoft.com/office/officeart/2005/8/layout/list1"/>
    <dgm:cxn modelId="{562DA94F-0183-49F8-A342-1617FDF3F9C2}" type="presParOf" srcId="{924100D0-1261-4D20-AE39-7BA35636C902}" destId="{E6257335-1B76-4364-A92F-61DF15693F6C}" srcOrd="5" destOrd="0" presId="urn:microsoft.com/office/officeart/2005/8/layout/list1"/>
    <dgm:cxn modelId="{21E185DF-AC5B-4C76-978A-A9F3BD4DD096}" type="presParOf" srcId="{924100D0-1261-4D20-AE39-7BA35636C902}" destId="{4D148408-6F49-4571-B8D4-4B123D75CD1C}" srcOrd="6" destOrd="0" presId="urn:microsoft.com/office/officeart/2005/8/layout/list1"/>
    <dgm:cxn modelId="{0E770BE3-87FF-41DD-B3EB-1C594A93290C}" type="presParOf" srcId="{924100D0-1261-4D20-AE39-7BA35636C902}" destId="{34469A3D-0DC7-4A7A-AE61-DF3787B6D43C}" srcOrd="7" destOrd="0" presId="urn:microsoft.com/office/officeart/2005/8/layout/list1"/>
    <dgm:cxn modelId="{D2829F3A-3B46-468C-B956-8DE4ECF5F4D8}" type="presParOf" srcId="{924100D0-1261-4D20-AE39-7BA35636C902}" destId="{5BB5EB53-F81D-4876-AA14-1A7A10D13BCA}" srcOrd="8" destOrd="0" presId="urn:microsoft.com/office/officeart/2005/8/layout/list1"/>
    <dgm:cxn modelId="{28B88A5A-8FA8-4071-A2BA-CC9118E6E307}" type="presParOf" srcId="{5BB5EB53-F81D-4876-AA14-1A7A10D13BCA}" destId="{0E6E57DC-36E1-4160-874A-26D3B9424025}" srcOrd="0" destOrd="0" presId="urn:microsoft.com/office/officeart/2005/8/layout/list1"/>
    <dgm:cxn modelId="{9A885FC1-A653-4001-B08C-AEE27E0E5DB2}" type="presParOf" srcId="{5BB5EB53-F81D-4876-AA14-1A7A10D13BCA}" destId="{FE2C0ACB-B3A6-4C36-B230-29C7C73A879A}" srcOrd="1" destOrd="0" presId="urn:microsoft.com/office/officeart/2005/8/layout/list1"/>
    <dgm:cxn modelId="{AAD7A185-FF7E-4EC2-AF86-2F0B00F977FB}" type="presParOf" srcId="{924100D0-1261-4D20-AE39-7BA35636C902}" destId="{7801D539-10FA-4DDB-BEBA-F0947DA336DA}" srcOrd="9" destOrd="0" presId="urn:microsoft.com/office/officeart/2005/8/layout/list1"/>
    <dgm:cxn modelId="{95C2014D-471D-42A0-BE60-C966A7E50BD8}" type="presParOf" srcId="{924100D0-1261-4D20-AE39-7BA35636C902}" destId="{868424D8-293C-4207-B53E-BB86C8CAE34B}"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0D52AD1-0352-4C5C-B0CD-B1F5D0B3DF03}" type="doc">
      <dgm:prSet loTypeId="urn:microsoft.com/office/officeart/2008/layout/VerticalCircleList" loCatId="list" qsTypeId="urn:microsoft.com/office/officeart/2005/8/quickstyle/3d2" qsCatId="3D" csTypeId="urn:microsoft.com/office/officeart/2005/8/colors/colorful2" csCatId="colorful" phldr="1"/>
      <dgm:spPr/>
      <dgm:t>
        <a:bodyPr/>
        <a:lstStyle/>
        <a:p>
          <a:endParaRPr lang="es-CO"/>
        </a:p>
      </dgm:t>
    </dgm:pt>
    <dgm:pt modelId="{3D46ADBB-6AA2-4DB1-B28D-64C8FAA333A2}">
      <dgm:prSet phldrT="[Texto]" custT="1"/>
      <dgm:spPr/>
      <dgm:t>
        <a:bodyPr/>
        <a:lstStyle/>
        <a:p>
          <a:r>
            <a:rPr lang="es-CO" sz="2400" dirty="0" smtClean="0">
              <a:latin typeface="Agency FB" panose="020B0503020202020204" pitchFamily="34" charset="0"/>
            </a:rPr>
            <a:t>Aumentar la visibilidad </a:t>
          </a:r>
          <a:endParaRPr lang="es-CO" sz="2400" dirty="0">
            <a:latin typeface="Agency FB" panose="020B0503020202020204" pitchFamily="34" charset="0"/>
          </a:endParaRPr>
        </a:p>
      </dgm:t>
    </dgm:pt>
    <dgm:pt modelId="{4630607E-0BA7-47B9-9041-DC0274F5EBF5}" type="parTrans" cxnId="{05F39B98-DAAF-4FF1-AECC-872695829CE6}">
      <dgm:prSet/>
      <dgm:spPr/>
      <dgm:t>
        <a:bodyPr/>
        <a:lstStyle/>
        <a:p>
          <a:endParaRPr lang="es-CO" sz="1200"/>
        </a:p>
      </dgm:t>
    </dgm:pt>
    <dgm:pt modelId="{33F34429-2C87-4ECC-B6BD-6FF0EB3BFA9A}" type="sibTrans" cxnId="{05F39B98-DAAF-4FF1-AECC-872695829CE6}">
      <dgm:prSet/>
      <dgm:spPr/>
      <dgm:t>
        <a:bodyPr/>
        <a:lstStyle/>
        <a:p>
          <a:endParaRPr lang="es-CO" sz="1200"/>
        </a:p>
      </dgm:t>
    </dgm:pt>
    <dgm:pt modelId="{52935907-4AE3-44D2-BDA4-15B0E1A18339}">
      <dgm:prSet phldrT="[Texto]" custT="1"/>
      <dgm:spPr/>
      <dgm:t>
        <a:bodyPr/>
        <a:lstStyle/>
        <a:p>
          <a:endParaRPr lang="es-CO" sz="1400" dirty="0" smtClean="0"/>
        </a:p>
        <a:p>
          <a:r>
            <a:rPr lang="es-CO" sz="2400" dirty="0" smtClean="0">
              <a:latin typeface="Agency FB" panose="020B0503020202020204" pitchFamily="34" charset="0"/>
            </a:rPr>
            <a:t>Impacto científico internacional</a:t>
          </a:r>
        </a:p>
        <a:p>
          <a:endParaRPr lang="es-CO" sz="1200" dirty="0" smtClean="0"/>
        </a:p>
        <a:p>
          <a:endParaRPr lang="es-CO" sz="1200" dirty="0"/>
        </a:p>
      </dgm:t>
    </dgm:pt>
    <dgm:pt modelId="{85689E5D-9018-4101-860C-2965E3163515}" type="parTrans" cxnId="{E4B00D0D-E5CE-46ED-A84B-B4474E25AA12}">
      <dgm:prSet/>
      <dgm:spPr/>
      <dgm:t>
        <a:bodyPr/>
        <a:lstStyle/>
        <a:p>
          <a:endParaRPr lang="es-CO" sz="1200"/>
        </a:p>
      </dgm:t>
    </dgm:pt>
    <dgm:pt modelId="{C923F765-01D5-479F-9129-71A916879D78}" type="sibTrans" cxnId="{E4B00D0D-E5CE-46ED-A84B-B4474E25AA12}">
      <dgm:prSet/>
      <dgm:spPr/>
      <dgm:t>
        <a:bodyPr/>
        <a:lstStyle/>
        <a:p>
          <a:endParaRPr lang="es-CO" sz="1200"/>
        </a:p>
      </dgm:t>
    </dgm:pt>
    <dgm:pt modelId="{9EDF3714-C250-4AA4-B4EB-9617E5E42038}">
      <dgm:prSet phldrT="[Texto]" custT="1"/>
      <dgm:spPr/>
      <dgm:t>
        <a:bodyPr/>
        <a:lstStyle/>
        <a:p>
          <a:r>
            <a:rPr lang="es-CO" sz="2400" dirty="0" smtClean="0">
              <a:latin typeface="Agency FB" panose="020B0503020202020204" pitchFamily="34" charset="0"/>
            </a:rPr>
            <a:t>Inserción a la comunidad científica global</a:t>
          </a:r>
          <a:endParaRPr lang="es-CO" sz="2400" dirty="0">
            <a:latin typeface="Agency FB" panose="020B0503020202020204" pitchFamily="34" charset="0"/>
          </a:endParaRPr>
        </a:p>
      </dgm:t>
    </dgm:pt>
    <dgm:pt modelId="{268996A2-7ACF-4A30-92BB-5F5E5ACDFE62}" type="parTrans" cxnId="{77205474-22AC-412B-8CF9-CD515768C7DE}">
      <dgm:prSet/>
      <dgm:spPr/>
      <dgm:t>
        <a:bodyPr/>
        <a:lstStyle/>
        <a:p>
          <a:endParaRPr lang="es-CO" sz="1200"/>
        </a:p>
      </dgm:t>
    </dgm:pt>
    <dgm:pt modelId="{6314FB71-237E-417C-BE6D-3210D0048F91}" type="sibTrans" cxnId="{77205474-22AC-412B-8CF9-CD515768C7DE}">
      <dgm:prSet/>
      <dgm:spPr/>
      <dgm:t>
        <a:bodyPr/>
        <a:lstStyle/>
        <a:p>
          <a:endParaRPr lang="es-CO" sz="1200"/>
        </a:p>
      </dgm:t>
    </dgm:pt>
    <dgm:pt modelId="{945A1171-0FE4-4BB8-B699-3A984CE6BA32}" type="pres">
      <dgm:prSet presAssocID="{60D52AD1-0352-4C5C-B0CD-B1F5D0B3DF03}" presName="Name0" presStyleCnt="0">
        <dgm:presLayoutVars>
          <dgm:dir/>
        </dgm:presLayoutVars>
      </dgm:prSet>
      <dgm:spPr/>
      <dgm:t>
        <a:bodyPr/>
        <a:lstStyle/>
        <a:p>
          <a:endParaRPr lang="es-CO"/>
        </a:p>
      </dgm:t>
    </dgm:pt>
    <dgm:pt modelId="{768CBD9C-7E64-400A-9B3B-17A248BD5A34}" type="pres">
      <dgm:prSet presAssocID="{3D46ADBB-6AA2-4DB1-B28D-64C8FAA333A2}" presName="noChildren" presStyleCnt="0"/>
      <dgm:spPr/>
    </dgm:pt>
    <dgm:pt modelId="{87326A20-D644-4E4D-AD43-5CEBE5BA0D4F}" type="pres">
      <dgm:prSet presAssocID="{3D46ADBB-6AA2-4DB1-B28D-64C8FAA333A2}" presName="gap" presStyleCnt="0"/>
      <dgm:spPr/>
    </dgm:pt>
    <dgm:pt modelId="{414BC9CE-8F5F-4806-9658-BEB28CB4A46C}" type="pres">
      <dgm:prSet presAssocID="{3D46ADBB-6AA2-4DB1-B28D-64C8FAA333A2}" presName="medCircle2" presStyleLbl="vennNode1" presStyleIdx="0" presStyleCnt="3"/>
      <dgm:spPr/>
    </dgm:pt>
    <dgm:pt modelId="{AA68D44E-515E-431A-A25A-038F3651F16F}" type="pres">
      <dgm:prSet presAssocID="{3D46ADBB-6AA2-4DB1-B28D-64C8FAA333A2}" presName="txLvlOnly1" presStyleLbl="revTx" presStyleIdx="0" presStyleCnt="3"/>
      <dgm:spPr/>
      <dgm:t>
        <a:bodyPr/>
        <a:lstStyle/>
        <a:p>
          <a:endParaRPr lang="es-CO"/>
        </a:p>
      </dgm:t>
    </dgm:pt>
    <dgm:pt modelId="{418473BA-4E95-47AE-AA17-5FB4046516C3}" type="pres">
      <dgm:prSet presAssocID="{52935907-4AE3-44D2-BDA4-15B0E1A18339}" presName="noChildren" presStyleCnt="0"/>
      <dgm:spPr/>
    </dgm:pt>
    <dgm:pt modelId="{A87FB280-DFDD-4079-A0FF-62B13DC6461E}" type="pres">
      <dgm:prSet presAssocID="{52935907-4AE3-44D2-BDA4-15B0E1A18339}" presName="gap" presStyleCnt="0"/>
      <dgm:spPr/>
    </dgm:pt>
    <dgm:pt modelId="{B8E1D9E5-A884-43D8-B862-4A055B799088}" type="pres">
      <dgm:prSet presAssocID="{52935907-4AE3-44D2-BDA4-15B0E1A18339}" presName="medCircle2" presStyleLbl="vennNode1" presStyleIdx="1" presStyleCnt="3"/>
      <dgm:spPr/>
    </dgm:pt>
    <dgm:pt modelId="{F400B507-D337-4365-85F1-D00F9F8E3F44}" type="pres">
      <dgm:prSet presAssocID="{52935907-4AE3-44D2-BDA4-15B0E1A18339}" presName="txLvlOnly1" presStyleLbl="revTx" presStyleIdx="1" presStyleCnt="3"/>
      <dgm:spPr/>
      <dgm:t>
        <a:bodyPr/>
        <a:lstStyle/>
        <a:p>
          <a:endParaRPr lang="es-CO"/>
        </a:p>
      </dgm:t>
    </dgm:pt>
    <dgm:pt modelId="{6408F234-7146-4728-80AD-DF19B1892EB4}" type="pres">
      <dgm:prSet presAssocID="{9EDF3714-C250-4AA4-B4EB-9617E5E42038}" presName="noChildren" presStyleCnt="0"/>
      <dgm:spPr/>
    </dgm:pt>
    <dgm:pt modelId="{869D3032-1956-460D-8B26-37C27CC1191E}" type="pres">
      <dgm:prSet presAssocID="{9EDF3714-C250-4AA4-B4EB-9617E5E42038}" presName="gap" presStyleCnt="0"/>
      <dgm:spPr/>
    </dgm:pt>
    <dgm:pt modelId="{08F78C79-6BDB-4E7C-81F5-627BB6D07293}" type="pres">
      <dgm:prSet presAssocID="{9EDF3714-C250-4AA4-B4EB-9617E5E42038}" presName="medCircle2" presStyleLbl="vennNode1" presStyleIdx="2" presStyleCnt="3"/>
      <dgm:spPr/>
    </dgm:pt>
    <dgm:pt modelId="{2AACE3AF-6264-42B2-AF1F-A0D05301EF2D}" type="pres">
      <dgm:prSet presAssocID="{9EDF3714-C250-4AA4-B4EB-9617E5E42038}" presName="txLvlOnly1" presStyleLbl="revTx" presStyleIdx="2" presStyleCnt="3"/>
      <dgm:spPr/>
      <dgm:t>
        <a:bodyPr/>
        <a:lstStyle/>
        <a:p>
          <a:endParaRPr lang="es-CO"/>
        </a:p>
      </dgm:t>
    </dgm:pt>
  </dgm:ptLst>
  <dgm:cxnLst>
    <dgm:cxn modelId="{05F39B98-DAAF-4FF1-AECC-872695829CE6}" srcId="{60D52AD1-0352-4C5C-B0CD-B1F5D0B3DF03}" destId="{3D46ADBB-6AA2-4DB1-B28D-64C8FAA333A2}" srcOrd="0" destOrd="0" parTransId="{4630607E-0BA7-47B9-9041-DC0274F5EBF5}" sibTransId="{33F34429-2C87-4ECC-B6BD-6FF0EB3BFA9A}"/>
    <dgm:cxn modelId="{A2727E77-24AA-4588-BC50-CF03710D5137}" type="presOf" srcId="{3D46ADBB-6AA2-4DB1-B28D-64C8FAA333A2}" destId="{AA68D44E-515E-431A-A25A-038F3651F16F}" srcOrd="0" destOrd="0" presId="urn:microsoft.com/office/officeart/2008/layout/VerticalCircleList"/>
    <dgm:cxn modelId="{8462639B-EF22-4859-8157-9D786A6E78A9}" type="presOf" srcId="{9EDF3714-C250-4AA4-B4EB-9617E5E42038}" destId="{2AACE3AF-6264-42B2-AF1F-A0D05301EF2D}" srcOrd="0" destOrd="0" presId="urn:microsoft.com/office/officeart/2008/layout/VerticalCircleList"/>
    <dgm:cxn modelId="{77205474-22AC-412B-8CF9-CD515768C7DE}" srcId="{60D52AD1-0352-4C5C-B0CD-B1F5D0B3DF03}" destId="{9EDF3714-C250-4AA4-B4EB-9617E5E42038}" srcOrd="2" destOrd="0" parTransId="{268996A2-7ACF-4A30-92BB-5F5E5ACDFE62}" sibTransId="{6314FB71-237E-417C-BE6D-3210D0048F91}"/>
    <dgm:cxn modelId="{E4B00D0D-E5CE-46ED-A84B-B4474E25AA12}" srcId="{60D52AD1-0352-4C5C-B0CD-B1F5D0B3DF03}" destId="{52935907-4AE3-44D2-BDA4-15B0E1A18339}" srcOrd="1" destOrd="0" parTransId="{85689E5D-9018-4101-860C-2965E3163515}" sibTransId="{C923F765-01D5-479F-9129-71A916879D78}"/>
    <dgm:cxn modelId="{AB976384-884F-472C-97D0-2F50E90B5C46}" type="presOf" srcId="{60D52AD1-0352-4C5C-B0CD-B1F5D0B3DF03}" destId="{945A1171-0FE4-4BB8-B699-3A984CE6BA32}" srcOrd="0" destOrd="0" presId="urn:microsoft.com/office/officeart/2008/layout/VerticalCircleList"/>
    <dgm:cxn modelId="{CA27B5DC-2FBA-4608-BF97-1AE288075FAF}" type="presOf" srcId="{52935907-4AE3-44D2-BDA4-15B0E1A18339}" destId="{F400B507-D337-4365-85F1-D00F9F8E3F44}" srcOrd="0" destOrd="0" presId="urn:microsoft.com/office/officeart/2008/layout/VerticalCircleList"/>
    <dgm:cxn modelId="{5A470147-CB88-4DD1-B59F-8706E0F62499}" type="presParOf" srcId="{945A1171-0FE4-4BB8-B699-3A984CE6BA32}" destId="{768CBD9C-7E64-400A-9B3B-17A248BD5A34}" srcOrd="0" destOrd="0" presId="urn:microsoft.com/office/officeart/2008/layout/VerticalCircleList"/>
    <dgm:cxn modelId="{137C677D-F92C-4E3E-B2CB-BB2CAC5B7493}" type="presParOf" srcId="{768CBD9C-7E64-400A-9B3B-17A248BD5A34}" destId="{87326A20-D644-4E4D-AD43-5CEBE5BA0D4F}" srcOrd="0" destOrd="0" presId="urn:microsoft.com/office/officeart/2008/layout/VerticalCircleList"/>
    <dgm:cxn modelId="{FB667405-A3D2-4DE5-9682-35E7A6AAF89B}" type="presParOf" srcId="{768CBD9C-7E64-400A-9B3B-17A248BD5A34}" destId="{414BC9CE-8F5F-4806-9658-BEB28CB4A46C}" srcOrd="1" destOrd="0" presId="urn:microsoft.com/office/officeart/2008/layout/VerticalCircleList"/>
    <dgm:cxn modelId="{E97F8533-B4E3-4FE1-8635-299E4F4490E0}" type="presParOf" srcId="{768CBD9C-7E64-400A-9B3B-17A248BD5A34}" destId="{AA68D44E-515E-431A-A25A-038F3651F16F}" srcOrd="2" destOrd="0" presId="urn:microsoft.com/office/officeart/2008/layout/VerticalCircleList"/>
    <dgm:cxn modelId="{D78C42CE-7047-4031-8582-027119B2AA87}" type="presParOf" srcId="{945A1171-0FE4-4BB8-B699-3A984CE6BA32}" destId="{418473BA-4E95-47AE-AA17-5FB4046516C3}" srcOrd="1" destOrd="0" presId="urn:microsoft.com/office/officeart/2008/layout/VerticalCircleList"/>
    <dgm:cxn modelId="{A9E037FA-411E-4D71-BA5C-4FED7F7752F4}" type="presParOf" srcId="{418473BA-4E95-47AE-AA17-5FB4046516C3}" destId="{A87FB280-DFDD-4079-A0FF-62B13DC6461E}" srcOrd="0" destOrd="0" presId="urn:microsoft.com/office/officeart/2008/layout/VerticalCircleList"/>
    <dgm:cxn modelId="{BFD9B648-C574-41A2-AC9B-C834630E809C}" type="presParOf" srcId="{418473BA-4E95-47AE-AA17-5FB4046516C3}" destId="{B8E1D9E5-A884-43D8-B862-4A055B799088}" srcOrd="1" destOrd="0" presId="urn:microsoft.com/office/officeart/2008/layout/VerticalCircleList"/>
    <dgm:cxn modelId="{44818469-D765-4B7A-B4E1-6FF6C55B05AE}" type="presParOf" srcId="{418473BA-4E95-47AE-AA17-5FB4046516C3}" destId="{F400B507-D337-4365-85F1-D00F9F8E3F44}" srcOrd="2" destOrd="0" presId="urn:microsoft.com/office/officeart/2008/layout/VerticalCircleList"/>
    <dgm:cxn modelId="{E12CDB9A-68FD-463A-A4E2-F461E8ECE813}" type="presParOf" srcId="{945A1171-0FE4-4BB8-B699-3A984CE6BA32}" destId="{6408F234-7146-4728-80AD-DF19B1892EB4}" srcOrd="2" destOrd="0" presId="urn:microsoft.com/office/officeart/2008/layout/VerticalCircleList"/>
    <dgm:cxn modelId="{9154DB28-E562-40B0-AEA6-2AE0534D0E31}" type="presParOf" srcId="{6408F234-7146-4728-80AD-DF19B1892EB4}" destId="{869D3032-1956-460D-8B26-37C27CC1191E}" srcOrd="0" destOrd="0" presId="urn:microsoft.com/office/officeart/2008/layout/VerticalCircleList"/>
    <dgm:cxn modelId="{01456EB1-46E0-4771-BDAA-3975F583ED0F}" type="presParOf" srcId="{6408F234-7146-4728-80AD-DF19B1892EB4}" destId="{08F78C79-6BDB-4E7C-81F5-627BB6D07293}" srcOrd="1" destOrd="0" presId="urn:microsoft.com/office/officeart/2008/layout/VerticalCircleList"/>
    <dgm:cxn modelId="{7C2E4034-CC63-475E-BA7C-987B1992161F}" type="presParOf" srcId="{6408F234-7146-4728-80AD-DF19B1892EB4}" destId="{2AACE3AF-6264-42B2-AF1F-A0D05301EF2D}" srcOrd="2" destOrd="0" presId="urn:microsoft.com/office/officeart/2008/layout/Vertical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0D52AD1-0352-4C5C-B0CD-B1F5D0B3DF03}"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es-CO"/>
        </a:p>
      </dgm:t>
    </dgm:pt>
    <dgm:pt modelId="{3D46ADBB-6AA2-4DB1-B28D-64C8FAA333A2}">
      <dgm:prSet phldrT="[Texto]" custT="1"/>
      <dgm:spPr>
        <a:solidFill>
          <a:schemeClr val="accent3">
            <a:lumMod val="20000"/>
            <a:lumOff val="80000"/>
          </a:schemeClr>
        </a:solidFill>
      </dgm:spPr>
      <dgm:t>
        <a:bodyPr/>
        <a:lstStyle/>
        <a:p>
          <a:r>
            <a:rPr lang="es-CO" sz="2400" dirty="0" smtClean="0">
              <a:solidFill>
                <a:schemeClr val="tx2"/>
              </a:solidFill>
              <a:latin typeface="Agency FB" panose="020B0503020202020204" pitchFamily="34" charset="0"/>
            </a:rPr>
            <a:t>Financiación</a:t>
          </a:r>
        </a:p>
        <a:p>
          <a:r>
            <a:rPr lang="es-CO" sz="2400" dirty="0" smtClean="0">
              <a:solidFill>
                <a:schemeClr val="tx2"/>
              </a:solidFill>
              <a:latin typeface="Agency FB" panose="020B0503020202020204" pitchFamily="34" charset="0"/>
            </a:rPr>
            <a:t>América Latina: 3%</a:t>
          </a:r>
        </a:p>
        <a:p>
          <a:r>
            <a:rPr lang="es-CO" sz="2400" dirty="0" smtClean="0">
              <a:solidFill>
                <a:schemeClr val="tx2"/>
              </a:solidFill>
              <a:latin typeface="Agency FB" panose="020B0503020202020204" pitchFamily="34" charset="0"/>
            </a:rPr>
            <a:t>Colombia es excepcional: 22% universidades</a:t>
          </a:r>
          <a:endParaRPr lang="es-CO" sz="2400" dirty="0">
            <a:solidFill>
              <a:schemeClr val="tx2"/>
            </a:solidFill>
            <a:latin typeface="Agency FB" panose="020B0503020202020204" pitchFamily="34" charset="0"/>
          </a:endParaRPr>
        </a:p>
      </dgm:t>
    </dgm:pt>
    <dgm:pt modelId="{4630607E-0BA7-47B9-9041-DC0274F5EBF5}" type="parTrans" cxnId="{05F39B98-DAAF-4FF1-AECC-872695829CE6}">
      <dgm:prSet/>
      <dgm:spPr/>
      <dgm:t>
        <a:bodyPr/>
        <a:lstStyle/>
        <a:p>
          <a:endParaRPr lang="es-CO" sz="1200"/>
        </a:p>
      </dgm:t>
    </dgm:pt>
    <dgm:pt modelId="{33F34429-2C87-4ECC-B6BD-6FF0EB3BFA9A}" type="sibTrans" cxnId="{05F39B98-DAAF-4FF1-AECC-872695829CE6}">
      <dgm:prSet/>
      <dgm:spPr/>
      <dgm:t>
        <a:bodyPr/>
        <a:lstStyle/>
        <a:p>
          <a:endParaRPr lang="es-CO" sz="1200"/>
        </a:p>
      </dgm:t>
    </dgm:pt>
    <dgm:pt modelId="{52935907-4AE3-44D2-BDA4-15B0E1A18339}">
      <dgm:prSet phldrT="[Texto]" custT="1"/>
      <dgm:spPr/>
      <dgm:t>
        <a:bodyPr/>
        <a:lstStyle/>
        <a:p>
          <a:endParaRPr lang="es-CO" sz="1400" dirty="0" smtClean="0"/>
        </a:p>
        <a:p>
          <a:r>
            <a:rPr lang="es-CO" sz="2400" dirty="0" smtClean="0">
              <a:latin typeface="Agency FB" panose="020B0503020202020204" pitchFamily="34" charset="0"/>
            </a:rPr>
            <a:t>Las IES Colombia concentran 89,9% de los Doctorados</a:t>
          </a:r>
        </a:p>
        <a:p>
          <a:r>
            <a:rPr lang="es-CO" sz="2400" dirty="0" smtClean="0">
              <a:latin typeface="Agency FB" panose="020B0503020202020204" pitchFamily="34" charset="0"/>
            </a:rPr>
            <a:t>Déficit de Doctores</a:t>
          </a:r>
        </a:p>
        <a:p>
          <a:r>
            <a:rPr lang="es-CO" sz="2400" dirty="0" smtClean="0">
              <a:latin typeface="Agency FB" panose="020B0503020202020204" pitchFamily="34" charset="0"/>
            </a:rPr>
            <a:t>7 por millón de habitantes</a:t>
          </a:r>
        </a:p>
        <a:p>
          <a:r>
            <a:rPr lang="es-CO" sz="2400" dirty="0" smtClean="0">
              <a:latin typeface="Agency FB" panose="020B0503020202020204" pitchFamily="34" charset="0"/>
            </a:rPr>
            <a:t>320 Doctores en 2013</a:t>
          </a:r>
        </a:p>
        <a:p>
          <a:r>
            <a:rPr lang="es-CO" sz="2400" dirty="0" smtClean="0">
              <a:latin typeface="Agency FB" panose="020B0503020202020204" pitchFamily="34" charset="0"/>
            </a:rPr>
            <a:t>50 años para que el 50% de los docentes del país tengan doctorado</a:t>
          </a:r>
        </a:p>
        <a:p>
          <a:endParaRPr lang="es-CO" sz="2400" dirty="0" smtClean="0">
            <a:latin typeface="Agency FB" panose="020B0503020202020204" pitchFamily="34" charset="0"/>
          </a:endParaRPr>
        </a:p>
        <a:p>
          <a:endParaRPr lang="es-CO" sz="1200" dirty="0" smtClean="0"/>
        </a:p>
        <a:p>
          <a:endParaRPr lang="es-CO" sz="1200" dirty="0"/>
        </a:p>
      </dgm:t>
    </dgm:pt>
    <dgm:pt modelId="{85689E5D-9018-4101-860C-2965E3163515}" type="parTrans" cxnId="{E4B00D0D-E5CE-46ED-A84B-B4474E25AA12}">
      <dgm:prSet/>
      <dgm:spPr/>
      <dgm:t>
        <a:bodyPr/>
        <a:lstStyle/>
        <a:p>
          <a:endParaRPr lang="es-CO" sz="1200"/>
        </a:p>
      </dgm:t>
    </dgm:pt>
    <dgm:pt modelId="{C923F765-01D5-479F-9129-71A916879D78}" type="sibTrans" cxnId="{E4B00D0D-E5CE-46ED-A84B-B4474E25AA12}">
      <dgm:prSet/>
      <dgm:spPr/>
      <dgm:t>
        <a:bodyPr/>
        <a:lstStyle/>
        <a:p>
          <a:endParaRPr lang="es-CO" sz="1200"/>
        </a:p>
      </dgm:t>
    </dgm:pt>
    <dgm:pt modelId="{9EDF3714-C250-4AA4-B4EB-9617E5E42038}">
      <dgm:prSet phldrT="[Texto]" custT="1"/>
      <dgm:spPr>
        <a:solidFill>
          <a:schemeClr val="accent5">
            <a:lumMod val="60000"/>
            <a:lumOff val="40000"/>
          </a:schemeClr>
        </a:solidFill>
      </dgm:spPr>
      <dgm:t>
        <a:bodyPr/>
        <a:lstStyle/>
        <a:p>
          <a:r>
            <a:rPr lang="es-CO" sz="2400" dirty="0" smtClean="0">
              <a:solidFill>
                <a:schemeClr val="tx2"/>
              </a:solidFill>
              <a:latin typeface="Agency FB" panose="020B0503020202020204" pitchFamily="34" charset="0"/>
            </a:rPr>
            <a:t>Política Científica Nacional: modelo de desarrollo del país</a:t>
          </a:r>
        </a:p>
        <a:p>
          <a:r>
            <a:rPr lang="es-CO" sz="2400" dirty="0" smtClean="0">
              <a:solidFill>
                <a:schemeClr val="tx2"/>
              </a:solidFill>
              <a:latin typeface="Agency FB" panose="020B0503020202020204" pitchFamily="34" charset="0"/>
            </a:rPr>
            <a:t>Cantidad, calidad y pertinencia</a:t>
          </a:r>
        </a:p>
        <a:p>
          <a:endParaRPr lang="es-CO" sz="1600" dirty="0">
            <a:latin typeface="Agency FB" panose="020B0503020202020204" pitchFamily="34" charset="0"/>
          </a:endParaRPr>
        </a:p>
      </dgm:t>
    </dgm:pt>
    <dgm:pt modelId="{268996A2-7ACF-4A30-92BB-5F5E5ACDFE62}" type="parTrans" cxnId="{77205474-22AC-412B-8CF9-CD515768C7DE}">
      <dgm:prSet/>
      <dgm:spPr/>
      <dgm:t>
        <a:bodyPr/>
        <a:lstStyle/>
        <a:p>
          <a:endParaRPr lang="es-CO" sz="1200"/>
        </a:p>
      </dgm:t>
    </dgm:pt>
    <dgm:pt modelId="{6314FB71-237E-417C-BE6D-3210D0048F91}" type="sibTrans" cxnId="{77205474-22AC-412B-8CF9-CD515768C7DE}">
      <dgm:prSet/>
      <dgm:spPr/>
      <dgm:t>
        <a:bodyPr/>
        <a:lstStyle/>
        <a:p>
          <a:endParaRPr lang="es-CO" sz="1200"/>
        </a:p>
      </dgm:t>
    </dgm:pt>
    <dgm:pt modelId="{257DBB91-665A-4237-A402-7D0629DCCE5B}" type="pres">
      <dgm:prSet presAssocID="{60D52AD1-0352-4C5C-B0CD-B1F5D0B3DF03}" presName="Name0" presStyleCnt="0">
        <dgm:presLayoutVars>
          <dgm:chPref val="1"/>
          <dgm:dir/>
          <dgm:animOne val="branch"/>
          <dgm:animLvl val="lvl"/>
          <dgm:resizeHandles/>
        </dgm:presLayoutVars>
      </dgm:prSet>
      <dgm:spPr/>
      <dgm:t>
        <a:bodyPr/>
        <a:lstStyle/>
        <a:p>
          <a:endParaRPr lang="es-CO"/>
        </a:p>
      </dgm:t>
    </dgm:pt>
    <dgm:pt modelId="{BF0E50D6-9CA0-461F-9BBC-2469BCC85EC8}" type="pres">
      <dgm:prSet presAssocID="{3D46ADBB-6AA2-4DB1-B28D-64C8FAA333A2}" presName="vertOne" presStyleCnt="0"/>
      <dgm:spPr/>
    </dgm:pt>
    <dgm:pt modelId="{FF14515B-81B0-45FC-9078-D3CE67411B96}" type="pres">
      <dgm:prSet presAssocID="{3D46ADBB-6AA2-4DB1-B28D-64C8FAA333A2}" presName="txOne" presStyleLbl="node0" presStyleIdx="0" presStyleCnt="3" custLinFactX="100000" custLinFactNeighborX="129698" custLinFactNeighborY="-878">
        <dgm:presLayoutVars>
          <dgm:chPref val="3"/>
        </dgm:presLayoutVars>
      </dgm:prSet>
      <dgm:spPr/>
      <dgm:t>
        <a:bodyPr/>
        <a:lstStyle/>
        <a:p>
          <a:endParaRPr lang="es-CO"/>
        </a:p>
      </dgm:t>
    </dgm:pt>
    <dgm:pt modelId="{EF50D198-083F-43EA-BDC1-259AD943336F}" type="pres">
      <dgm:prSet presAssocID="{3D46ADBB-6AA2-4DB1-B28D-64C8FAA333A2}" presName="horzOne" presStyleCnt="0"/>
      <dgm:spPr/>
    </dgm:pt>
    <dgm:pt modelId="{BA6E1137-BA40-492D-ABFB-7105E9B90C47}" type="pres">
      <dgm:prSet presAssocID="{33F34429-2C87-4ECC-B6BD-6FF0EB3BFA9A}" presName="sibSpaceOne" presStyleCnt="0"/>
      <dgm:spPr/>
    </dgm:pt>
    <dgm:pt modelId="{2AB8768F-1337-442E-8F9D-F6ECC4446FF5}" type="pres">
      <dgm:prSet presAssocID="{52935907-4AE3-44D2-BDA4-15B0E1A18339}" presName="vertOne" presStyleCnt="0"/>
      <dgm:spPr/>
    </dgm:pt>
    <dgm:pt modelId="{752853EC-3161-4EF8-A0E7-8A3FAC1DF631}" type="pres">
      <dgm:prSet presAssocID="{52935907-4AE3-44D2-BDA4-15B0E1A18339}" presName="txOne" presStyleLbl="node0" presStyleIdx="1" presStyleCnt="3">
        <dgm:presLayoutVars>
          <dgm:chPref val="3"/>
        </dgm:presLayoutVars>
      </dgm:prSet>
      <dgm:spPr/>
      <dgm:t>
        <a:bodyPr/>
        <a:lstStyle/>
        <a:p>
          <a:endParaRPr lang="es-CO"/>
        </a:p>
      </dgm:t>
    </dgm:pt>
    <dgm:pt modelId="{895EC01B-46B8-4C18-A78C-FABEE5270145}" type="pres">
      <dgm:prSet presAssocID="{52935907-4AE3-44D2-BDA4-15B0E1A18339}" presName="horzOne" presStyleCnt="0"/>
      <dgm:spPr/>
    </dgm:pt>
    <dgm:pt modelId="{C4E958DF-E673-4686-B6E5-E33023370EC6}" type="pres">
      <dgm:prSet presAssocID="{C923F765-01D5-479F-9129-71A916879D78}" presName="sibSpaceOne" presStyleCnt="0"/>
      <dgm:spPr/>
    </dgm:pt>
    <dgm:pt modelId="{BA9B55C9-88FC-4241-8916-0A4B8477BF70}" type="pres">
      <dgm:prSet presAssocID="{9EDF3714-C250-4AA4-B4EB-9617E5E42038}" presName="vertOne" presStyleCnt="0"/>
      <dgm:spPr/>
    </dgm:pt>
    <dgm:pt modelId="{A89E0B21-8ECB-488E-826B-3F105DD3872F}" type="pres">
      <dgm:prSet presAssocID="{9EDF3714-C250-4AA4-B4EB-9617E5E42038}" presName="txOne" presStyleLbl="node0" presStyleIdx="2" presStyleCnt="3" custLinFactX="-100000" custLinFactNeighborX="-128695" custLinFactNeighborY="-878">
        <dgm:presLayoutVars>
          <dgm:chPref val="3"/>
        </dgm:presLayoutVars>
      </dgm:prSet>
      <dgm:spPr/>
      <dgm:t>
        <a:bodyPr/>
        <a:lstStyle/>
        <a:p>
          <a:endParaRPr lang="es-CO"/>
        </a:p>
      </dgm:t>
    </dgm:pt>
    <dgm:pt modelId="{B4ACD1D6-3E64-407C-B590-2406DDA1C9B5}" type="pres">
      <dgm:prSet presAssocID="{9EDF3714-C250-4AA4-B4EB-9617E5E42038}" presName="horzOne" presStyleCnt="0"/>
      <dgm:spPr/>
    </dgm:pt>
  </dgm:ptLst>
  <dgm:cxnLst>
    <dgm:cxn modelId="{78B058A6-5C44-43EC-8363-2902AB2D4128}" type="presOf" srcId="{60D52AD1-0352-4C5C-B0CD-B1F5D0B3DF03}" destId="{257DBB91-665A-4237-A402-7D0629DCCE5B}" srcOrd="0" destOrd="0" presId="urn:microsoft.com/office/officeart/2005/8/layout/hierarchy4"/>
    <dgm:cxn modelId="{E4B00D0D-E5CE-46ED-A84B-B4474E25AA12}" srcId="{60D52AD1-0352-4C5C-B0CD-B1F5D0B3DF03}" destId="{52935907-4AE3-44D2-BDA4-15B0E1A18339}" srcOrd="1" destOrd="0" parTransId="{85689E5D-9018-4101-860C-2965E3163515}" sibTransId="{C923F765-01D5-479F-9129-71A916879D78}"/>
    <dgm:cxn modelId="{77205474-22AC-412B-8CF9-CD515768C7DE}" srcId="{60D52AD1-0352-4C5C-B0CD-B1F5D0B3DF03}" destId="{9EDF3714-C250-4AA4-B4EB-9617E5E42038}" srcOrd="2" destOrd="0" parTransId="{268996A2-7ACF-4A30-92BB-5F5E5ACDFE62}" sibTransId="{6314FB71-237E-417C-BE6D-3210D0048F91}"/>
    <dgm:cxn modelId="{8318EE22-AC8A-4E37-8CC9-3E9D56CD01EF}" type="presOf" srcId="{9EDF3714-C250-4AA4-B4EB-9617E5E42038}" destId="{A89E0B21-8ECB-488E-826B-3F105DD3872F}" srcOrd="0" destOrd="0" presId="urn:microsoft.com/office/officeart/2005/8/layout/hierarchy4"/>
    <dgm:cxn modelId="{516D768B-88CF-479A-9155-9B43AA5C9876}" type="presOf" srcId="{52935907-4AE3-44D2-BDA4-15B0E1A18339}" destId="{752853EC-3161-4EF8-A0E7-8A3FAC1DF631}" srcOrd="0" destOrd="0" presId="urn:microsoft.com/office/officeart/2005/8/layout/hierarchy4"/>
    <dgm:cxn modelId="{60A6DD05-54D1-41B7-A6E5-E5058D73B450}" type="presOf" srcId="{3D46ADBB-6AA2-4DB1-B28D-64C8FAA333A2}" destId="{FF14515B-81B0-45FC-9078-D3CE67411B96}" srcOrd="0" destOrd="0" presId="urn:microsoft.com/office/officeart/2005/8/layout/hierarchy4"/>
    <dgm:cxn modelId="{05F39B98-DAAF-4FF1-AECC-872695829CE6}" srcId="{60D52AD1-0352-4C5C-B0CD-B1F5D0B3DF03}" destId="{3D46ADBB-6AA2-4DB1-B28D-64C8FAA333A2}" srcOrd="0" destOrd="0" parTransId="{4630607E-0BA7-47B9-9041-DC0274F5EBF5}" sibTransId="{33F34429-2C87-4ECC-B6BD-6FF0EB3BFA9A}"/>
    <dgm:cxn modelId="{A64D5AFC-F03B-4130-96CA-F586C5C7DAD5}" type="presParOf" srcId="{257DBB91-665A-4237-A402-7D0629DCCE5B}" destId="{BF0E50D6-9CA0-461F-9BBC-2469BCC85EC8}" srcOrd="0" destOrd="0" presId="urn:microsoft.com/office/officeart/2005/8/layout/hierarchy4"/>
    <dgm:cxn modelId="{8378D5AF-B439-4E93-B4E8-C77965812DEA}" type="presParOf" srcId="{BF0E50D6-9CA0-461F-9BBC-2469BCC85EC8}" destId="{FF14515B-81B0-45FC-9078-D3CE67411B96}" srcOrd="0" destOrd="0" presId="urn:microsoft.com/office/officeart/2005/8/layout/hierarchy4"/>
    <dgm:cxn modelId="{0DE77F6C-AAE3-4ADD-9863-71E7B6B4A246}" type="presParOf" srcId="{BF0E50D6-9CA0-461F-9BBC-2469BCC85EC8}" destId="{EF50D198-083F-43EA-BDC1-259AD943336F}" srcOrd="1" destOrd="0" presId="urn:microsoft.com/office/officeart/2005/8/layout/hierarchy4"/>
    <dgm:cxn modelId="{043F4B39-F542-48B8-97BC-A699DEEC896B}" type="presParOf" srcId="{257DBB91-665A-4237-A402-7D0629DCCE5B}" destId="{BA6E1137-BA40-492D-ABFB-7105E9B90C47}" srcOrd="1" destOrd="0" presId="urn:microsoft.com/office/officeart/2005/8/layout/hierarchy4"/>
    <dgm:cxn modelId="{669823E3-4A3F-4E10-868F-EFB80F8716B5}" type="presParOf" srcId="{257DBB91-665A-4237-A402-7D0629DCCE5B}" destId="{2AB8768F-1337-442E-8F9D-F6ECC4446FF5}" srcOrd="2" destOrd="0" presId="urn:microsoft.com/office/officeart/2005/8/layout/hierarchy4"/>
    <dgm:cxn modelId="{B2746031-B14B-479B-875C-86B3EA6D5CE8}" type="presParOf" srcId="{2AB8768F-1337-442E-8F9D-F6ECC4446FF5}" destId="{752853EC-3161-4EF8-A0E7-8A3FAC1DF631}" srcOrd="0" destOrd="0" presId="urn:microsoft.com/office/officeart/2005/8/layout/hierarchy4"/>
    <dgm:cxn modelId="{AFE30C60-B5C6-4FCD-9756-01A5787CB6D5}" type="presParOf" srcId="{2AB8768F-1337-442E-8F9D-F6ECC4446FF5}" destId="{895EC01B-46B8-4C18-A78C-FABEE5270145}" srcOrd="1" destOrd="0" presId="urn:microsoft.com/office/officeart/2005/8/layout/hierarchy4"/>
    <dgm:cxn modelId="{E8D221B5-EE4F-4751-B170-5328DEC4F3A5}" type="presParOf" srcId="{257DBB91-665A-4237-A402-7D0629DCCE5B}" destId="{C4E958DF-E673-4686-B6E5-E33023370EC6}" srcOrd="3" destOrd="0" presId="urn:microsoft.com/office/officeart/2005/8/layout/hierarchy4"/>
    <dgm:cxn modelId="{E82B7007-5499-474B-8254-CDF0CF7691F3}" type="presParOf" srcId="{257DBB91-665A-4237-A402-7D0629DCCE5B}" destId="{BA9B55C9-88FC-4241-8916-0A4B8477BF70}" srcOrd="4" destOrd="0" presId="urn:microsoft.com/office/officeart/2005/8/layout/hierarchy4"/>
    <dgm:cxn modelId="{132E8EB3-BED8-4CCF-BB08-037D26ED19C5}" type="presParOf" srcId="{BA9B55C9-88FC-4241-8916-0A4B8477BF70}" destId="{A89E0B21-8ECB-488E-826B-3F105DD3872F}" srcOrd="0" destOrd="0" presId="urn:microsoft.com/office/officeart/2005/8/layout/hierarchy4"/>
    <dgm:cxn modelId="{04D929EA-1133-458B-8CE6-94D1C732D3E0}" type="presParOf" srcId="{BA9B55C9-88FC-4241-8916-0A4B8477BF70}" destId="{B4ACD1D6-3E64-407C-B590-2406DDA1C9B5}"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0.69646</cdr:x>
      <cdr:y>0.82707</cdr:y>
    </cdr:from>
    <cdr:to>
      <cdr:x>1</cdr:x>
      <cdr:y>0.91603</cdr:y>
    </cdr:to>
    <cdr:sp macro="" textlink="">
      <cdr:nvSpPr>
        <cdr:cNvPr id="2" name="1 CuadroTexto"/>
        <cdr:cNvSpPr txBox="1"/>
      </cdr:nvSpPr>
      <cdr:spPr>
        <a:xfrm xmlns:a="http://schemas.openxmlformats.org/drawingml/2006/main">
          <a:off x="5910979" y="3557658"/>
          <a:ext cx="2576198" cy="382666"/>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s-CO" sz="1800" b="1" dirty="0"/>
            <a:t>Total = 21.463,36</a:t>
          </a:r>
          <a:r>
            <a:rPr lang="es-CO" sz="1800" b="1" baseline="0" dirty="0"/>
            <a:t> Horas</a:t>
          </a:r>
          <a:endParaRPr lang="es-CO" sz="1800" b="1"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A4E9CB5-910D-4467-9C6B-6BB98934F33E}" type="datetimeFigureOut">
              <a:rPr lang="es-CO" smtClean="0"/>
              <a:pPr/>
              <a:t>27/07/2020</a:t>
            </a:fld>
            <a:endParaRPr lang="es-CO"/>
          </a:p>
        </p:txBody>
      </p:sp>
      <p:sp>
        <p:nvSpPr>
          <p:cNvPr id="4" name="Marcador de imagen d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Marcador de pie de pá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78E19F0-75E1-417F-B071-7F95CB121007}" type="slidenum">
              <a:rPr lang="es-CO" smtClean="0"/>
              <a:pPr/>
              <a:t>‹Nº›</a:t>
            </a:fld>
            <a:endParaRPr lang="es-CO"/>
          </a:p>
        </p:txBody>
      </p:sp>
    </p:spTree>
    <p:extLst>
      <p:ext uri="{BB962C8B-B14F-4D97-AF65-F5344CB8AC3E}">
        <p14:creationId xmlns:p14="http://schemas.microsoft.com/office/powerpoint/2010/main" val="25909811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10"/>
          </p:nvPr>
        </p:nvSpPr>
        <p:spPr/>
        <p:txBody>
          <a:bodyPr/>
          <a:lstStyle/>
          <a:p>
            <a:fld id="{378E19F0-75E1-417F-B071-7F95CB121007}" type="slidenum">
              <a:rPr lang="es-CO" smtClean="0"/>
              <a:pPr/>
              <a:t>13</a:t>
            </a:fld>
            <a:endParaRPr lang="es-CO"/>
          </a:p>
        </p:txBody>
      </p:sp>
    </p:spTree>
    <p:extLst>
      <p:ext uri="{BB962C8B-B14F-4D97-AF65-F5344CB8AC3E}">
        <p14:creationId xmlns:p14="http://schemas.microsoft.com/office/powerpoint/2010/main" val="1908292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10"/>
          </p:nvPr>
        </p:nvSpPr>
        <p:spPr/>
        <p:txBody>
          <a:bodyPr/>
          <a:lstStyle/>
          <a:p>
            <a:fld id="{378E19F0-75E1-417F-B071-7F95CB121007}" type="slidenum">
              <a:rPr lang="es-CO" smtClean="0"/>
              <a:pPr/>
              <a:t>14</a:t>
            </a:fld>
            <a:endParaRPr lang="es-CO"/>
          </a:p>
        </p:txBody>
      </p:sp>
    </p:spTree>
    <p:extLst>
      <p:ext uri="{BB962C8B-B14F-4D97-AF65-F5344CB8AC3E}">
        <p14:creationId xmlns:p14="http://schemas.microsoft.com/office/powerpoint/2010/main" val="1480959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10"/>
          </p:nvPr>
        </p:nvSpPr>
        <p:spPr/>
        <p:txBody>
          <a:bodyPr/>
          <a:lstStyle/>
          <a:p>
            <a:fld id="{378E19F0-75E1-417F-B071-7F95CB121007}" type="slidenum">
              <a:rPr lang="es-CO" smtClean="0"/>
              <a:pPr/>
              <a:t>15</a:t>
            </a:fld>
            <a:endParaRPr lang="es-CO"/>
          </a:p>
        </p:txBody>
      </p:sp>
    </p:spTree>
    <p:extLst>
      <p:ext uri="{BB962C8B-B14F-4D97-AF65-F5344CB8AC3E}">
        <p14:creationId xmlns:p14="http://schemas.microsoft.com/office/powerpoint/2010/main" val="7810623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10"/>
          </p:nvPr>
        </p:nvSpPr>
        <p:spPr/>
        <p:txBody>
          <a:bodyPr/>
          <a:lstStyle/>
          <a:p>
            <a:fld id="{378E19F0-75E1-417F-B071-7F95CB121007}" type="slidenum">
              <a:rPr lang="es-CO" smtClean="0">
                <a:solidFill>
                  <a:prstClr val="black"/>
                </a:solidFill>
              </a:rPr>
              <a:pPr/>
              <a:t>16</a:t>
            </a:fld>
            <a:endParaRPr lang="es-CO">
              <a:solidFill>
                <a:prstClr val="black"/>
              </a:solidFill>
            </a:endParaRPr>
          </a:p>
        </p:txBody>
      </p:sp>
    </p:spTree>
    <p:extLst>
      <p:ext uri="{BB962C8B-B14F-4D97-AF65-F5344CB8AC3E}">
        <p14:creationId xmlns:p14="http://schemas.microsoft.com/office/powerpoint/2010/main" val="18062294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10"/>
          </p:nvPr>
        </p:nvSpPr>
        <p:spPr/>
        <p:txBody>
          <a:bodyPr/>
          <a:lstStyle/>
          <a:p>
            <a:fld id="{378E19F0-75E1-417F-B071-7F95CB121007}" type="slidenum">
              <a:rPr lang="es-CO" smtClean="0">
                <a:solidFill>
                  <a:prstClr val="black"/>
                </a:solidFill>
              </a:rPr>
              <a:pPr/>
              <a:t>17</a:t>
            </a:fld>
            <a:endParaRPr lang="es-CO">
              <a:solidFill>
                <a:prstClr val="black"/>
              </a:solidFill>
            </a:endParaRPr>
          </a:p>
        </p:txBody>
      </p:sp>
    </p:spTree>
    <p:extLst>
      <p:ext uri="{BB962C8B-B14F-4D97-AF65-F5344CB8AC3E}">
        <p14:creationId xmlns:p14="http://schemas.microsoft.com/office/powerpoint/2010/main" val="38937697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iseño personaliza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fecha 2"/>
          <p:cNvSpPr>
            <a:spLocks noGrp="1"/>
          </p:cNvSpPr>
          <p:nvPr>
            <p:ph type="dt" sz="half" idx="10"/>
          </p:nvPr>
        </p:nvSpPr>
        <p:spPr/>
        <p:txBody>
          <a:bodyPr/>
          <a:lstStyle/>
          <a:p>
            <a:fld id="{4D947C1D-160E-8A43-8FDF-FD447521907B}" type="datetimeFigureOut">
              <a:rPr lang="es-ES" smtClean="0">
                <a:solidFill>
                  <a:prstClr val="black">
                    <a:tint val="75000"/>
                  </a:prstClr>
                </a:solidFill>
              </a:rPr>
              <a:pPr/>
              <a:t>27/07/2020</a:t>
            </a:fld>
            <a:endParaRPr lang="es-ES">
              <a:solidFill>
                <a:prstClr val="black">
                  <a:tint val="75000"/>
                </a:prstClr>
              </a:solidFill>
            </a:endParaRPr>
          </a:p>
        </p:txBody>
      </p:sp>
      <p:sp>
        <p:nvSpPr>
          <p:cNvPr id="4" name="Marcador de pie de página 3"/>
          <p:cNvSpPr>
            <a:spLocks noGrp="1"/>
          </p:cNvSpPr>
          <p:nvPr>
            <p:ph type="ftr" sz="quarter" idx="11"/>
          </p:nvPr>
        </p:nvSpPr>
        <p:spPr/>
        <p:txBody>
          <a:bodyPr/>
          <a:lstStyle/>
          <a:p>
            <a:endParaRPr lang="es-ES">
              <a:solidFill>
                <a:prstClr val="black">
                  <a:tint val="75000"/>
                </a:prstClr>
              </a:solidFill>
            </a:endParaRPr>
          </a:p>
        </p:txBody>
      </p:sp>
      <p:sp>
        <p:nvSpPr>
          <p:cNvPr id="5" name="Marcador de número de diapositiva 4"/>
          <p:cNvSpPr>
            <a:spLocks noGrp="1"/>
          </p:cNvSpPr>
          <p:nvPr>
            <p:ph type="sldNum" sz="quarter" idx="12"/>
          </p:nvPr>
        </p:nvSpPr>
        <p:spPr/>
        <p:txBody>
          <a:bodyPr/>
          <a:lstStyle/>
          <a:p>
            <a:fld id="{5CA91480-B185-EB4D-A9D7-672A29DF19F2}" type="slidenum">
              <a:rPr lang="es-ES" smtClean="0">
                <a:solidFill>
                  <a:prstClr val="black">
                    <a:tint val="75000"/>
                  </a:prstClr>
                </a:solidFill>
              </a:rPr>
              <a:pPr/>
              <a:t>‹Nº›</a:t>
            </a:fld>
            <a:endParaRPr lang="es-ES">
              <a:solidFill>
                <a:prstClr val="black">
                  <a:tint val="75000"/>
                </a:prstClr>
              </a:solidFill>
            </a:endParaRPr>
          </a:p>
        </p:txBody>
      </p:sp>
      <p:pic>
        <p:nvPicPr>
          <p:cNvPr id="8" name="Imagen 7" descr="PROPUESTA 3_ PPT-0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37371"/>
          </a:xfrm>
          <a:prstGeom prst="rect">
            <a:avLst/>
          </a:prstGeom>
        </p:spPr>
      </p:pic>
    </p:spTree>
    <p:extLst>
      <p:ext uri="{BB962C8B-B14F-4D97-AF65-F5344CB8AC3E}">
        <p14:creationId xmlns:p14="http://schemas.microsoft.com/office/powerpoint/2010/main" val="4100184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3" name="Imagen 2" descr="PROPUESTA 3_ PPT-05.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39" y="47386"/>
            <a:ext cx="12192000" cy="6840215"/>
          </a:xfrm>
          <a:prstGeom prst="rect">
            <a:avLst/>
          </a:prstGeom>
        </p:spPr>
      </p:pic>
      <p:pic>
        <p:nvPicPr>
          <p:cNvPr id="4" name="Imagen 2"/>
          <p:cNvPicPr>
            <a:picLocks noChangeAspect="1"/>
          </p:cNvPicPr>
          <p:nvPr userDrawn="1"/>
        </p:nvPicPr>
        <p:blipFill rotWithShape="1">
          <a:blip r:embed="rId3">
            <a:extLst>
              <a:ext uri="{28A0092B-C50C-407E-A947-70E740481C1C}">
                <a14:useLocalDpi xmlns:a14="http://schemas.microsoft.com/office/drawing/2010/main" val="0"/>
              </a:ext>
            </a:extLst>
          </a:blip>
          <a:srcRect l="5337" t="2946" r="10133"/>
          <a:stretch/>
        </p:blipFill>
        <p:spPr bwMode="auto">
          <a:xfrm>
            <a:off x="-16934" y="-12700"/>
            <a:ext cx="12225867" cy="574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072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09601" y="273050"/>
            <a:ext cx="4011084" cy="1162050"/>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4766733" y="273051"/>
            <a:ext cx="6815667" cy="52197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
        <p:nvSpPr>
          <p:cNvPr id="4" name="Marcador de texto 3"/>
          <p:cNvSpPr>
            <a:spLocks noGrp="1"/>
          </p:cNvSpPr>
          <p:nvPr>
            <p:ph type="body" sz="half" idx="2"/>
          </p:nvPr>
        </p:nvSpPr>
        <p:spPr>
          <a:xfrm>
            <a:off x="609601" y="1604434"/>
            <a:ext cx="4011084" cy="38883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dirty="0" smtClean="0"/>
              <a:t>Haga clic para modificar el estilo de texto del patrón</a:t>
            </a:r>
          </a:p>
        </p:txBody>
      </p:sp>
    </p:spTree>
    <p:extLst>
      <p:ext uri="{BB962C8B-B14F-4D97-AF65-F5344CB8AC3E}">
        <p14:creationId xmlns:p14="http://schemas.microsoft.com/office/powerpoint/2010/main" val="5954701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ítulo vertical y texto">
    <p:spTree>
      <p:nvGrpSpPr>
        <p:cNvPr id="1" name=""/>
        <p:cNvGrpSpPr/>
        <p:nvPr/>
      </p:nvGrpSpPr>
      <p:grpSpPr>
        <a:xfrm>
          <a:off x="0" y="0"/>
          <a:ext cx="0" cy="0"/>
          <a:chOff x="0" y="0"/>
          <a:chExt cx="0" cy="0"/>
        </a:xfrm>
      </p:grpSpPr>
      <p:pic>
        <p:nvPicPr>
          <p:cNvPr id="8" name="Imagen 7" descr="PROPUESTA 3_ PPT-04.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1749"/>
            <a:ext cx="12192000" cy="6858000"/>
          </a:xfrm>
          <a:prstGeom prst="rect">
            <a:avLst/>
          </a:prstGeom>
        </p:spPr>
      </p:pic>
      <p:sp>
        <p:nvSpPr>
          <p:cNvPr id="2" name="Título vertical 1"/>
          <p:cNvSpPr>
            <a:spLocks noGrp="1"/>
          </p:cNvSpPr>
          <p:nvPr>
            <p:ph type="title" orient="vert"/>
          </p:nvPr>
        </p:nvSpPr>
        <p:spPr>
          <a:xfrm rot="16200000">
            <a:off x="1994445" y="-630865"/>
            <a:ext cx="2057400" cy="4819264"/>
          </a:xfrm>
        </p:spPr>
        <p:txBody>
          <a:bodyPr vert="eaVert"/>
          <a:lstStyle>
            <a:lvl1pPr>
              <a:defRPr b="1">
                <a:solidFill>
                  <a:srgbClr val="404040"/>
                </a:solidFill>
              </a:defRPr>
            </a:lvl1pPr>
          </a:lstStyle>
          <a:p>
            <a:r>
              <a:rPr lang="es-ES_tradnl" dirty="0" smtClean="0"/>
              <a:t>Clic para editar título</a:t>
            </a:r>
            <a:endParaRPr lang="es-ES" dirty="0"/>
          </a:p>
        </p:txBody>
      </p:sp>
      <p:sp>
        <p:nvSpPr>
          <p:cNvPr id="3" name="Marcador de texto vertical 2"/>
          <p:cNvSpPr>
            <a:spLocks noGrp="1"/>
          </p:cNvSpPr>
          <p:nvPr>
            <p:ph type="body" orient="vert" idx="1"/>
          </p:nvPr>
        </p:nvSpPr>
        <p:spPr>
          <a:xfrm rot="16200000">
            <a:off x="5939261" y="449544"/>
            <a:ext cx="5102649" cy="5494724"/>
          </a:xfrm>
        </p:spPr>
        <p:txBody>
          <a:bodyPr vert="eaVert"/>
          <a:lstStyle>
            <a:lvl1pPr>
              <a:defRPr sz="2400"/>
            </a:lvl1pPr>
            <a:lvl2pPr>
              <a:defRPr sz="2400"/>
            </a:lvl2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
        <p:nvSpPr>
          <p:cNvPr id="9" name="Marcador de posición de imagen 2"/>
          <p:cNvSpPr>
            <a:spLocks noGrp="1"/>
          </p:cNvSpPr>
          <p:nvPr>
            <p:ph type="pic" idx="10"/>
          </p:nvPr>
        </p:nvSpPr>
        <p:spPr>
          <a:xfrm>
            <a:off x="613512" y="2995083"/>
            <a:ext cx="4819267" cy="275314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dirty="0"/>
          </a:p>
        </p:txBody>
      </p:sp>
    </p:spTree>
    <p:extLst>
      <p:ext uri="{BB962C8B-B14F-4D97-AF65-F5344CB8AC3E}">
        <p14:creationId xmlns:p14="http://schemas.microsoft.com/office/powerpoint/2010/main" val="2296139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82512" y="1865843"/>
            <a:ext cx="10363200" cy="1470025"/>
          </a:xfrm>
        </p:spPr>
        <p:txBody>
          <a:bodyPr/>
          <a:lstStyle>
            <a:lvl1pPr>
              <a:defRPr b="1">
                <a:solidFill>
                  <a:schemeClr val="tx1">
                    <a:lumMod val="75000"/>
                    <a:lumOff val="25000"/>
                  </a:schemeClr>
                </a:solidFill>
              </a:defRPr>
            </a:lvl1pPr>
          </a:lstStyle>
          <a:p>
            <a:endParaRPr lang="es-ES" dirty="0"/>
          </a:p>
        </p:txBody>
      </p:sp>
      <p:sp>
        <p:nvSpPr>
          <p:cNvPr id="3" name="Subtítulo 2"/>
          <p:cNvSpPr>
            <a:spLocks noGrp="1"/>
          </p:cNvSpPr>
          <p:nvPr>
            <p:ph type="subTitle" idx="1"/>
          </p:nvPr>
        </p:nvSpPr>
        <p:spPr>
          <a:xfrm>
            <a:off x="1988731" y="3636794"/>
            <a:ext cx="8534400" cy="1278467"/>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dirty="0" smtClean="0"/>
              <a:t>Haga clic para modificar el estilo de subtítulo del patrón</a:t>
            </a:r>
            <a:endParaRPr lang="es-ES" dirty="0"/>
          </a:p>
        </p:txBody>
      </p:sp>
      <p:pic>
        <p:nvPicPr>
          <p:cNvPr id="5" name="Imagen 4" descr="PROPUESTA 3_ PPT-02.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6740"/>
            <a:ext cx="12192000" cy="6840215"/>
          </a:xfrm>
          <a:prstGeom prst="rect">
            <a:avLst/>
          </a:prstGeom>
        </p:spPr>
      </p:pic>
    </p:spTree>
    <p:extLst>
      <p:ext uri="{BB962C8B-B14F-4D97-AF65-F5344CB8AC3E}">
        <p14:creationId xmlns:p14="http://schemas.microsoft.com/office/powerpoint/2010/main" val="1987526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n con título">
    <p:spTree>
      <p:nvGrpSpPr>
        <p:cNvPr id="1" name=""/>
        <p:cNvGrpSpPr/>
        <p:nvPr/>
      </p:nvGrpSpPr>
      <p:grpSpPr>
        <a:xfrm>
          <a:off x="0" y="0"/>
          <a:ext cx="0" cy="0"/>
          <a:chOff x="0" y="0"/>
          <a:chExt cx="0" cy="0"/>
        </a:xfrm>
      </p:grpSpPr>
      <p:pic>
        <p:nvPicPr>
          <p:cNvPr id="8" name="Imagen 7" descr="PROPUESTA 3_ PPT-04.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9535"/>
            <a:ext cx="12192000" cy="6840215"/>
          </a:xfrm>
          <a:prstGeom prst="rect">
            <a:avLst/>
          </a:prstGeom>
        </p:spPr>
      </p:pic>
      <p:sp>
        <p:nvSpPr>
          <p:cNvPr id="3" name="Marcador de posición de imagen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dirty="0"/>
          </a:p>
        </p:txBody>
      </p:sp>
      <p:sp>
        <p:nvSpPr>
          <p:cNvPr id="2" name="Título 1"/>
          <p:cNvSpPr>
            <a:spLocks noGrp="1"/>
          </p:cNvSpPr>
          <p:nvPr>
            <p:ph type="title"/>
          </p:nvPr>
        </p:nvSpPr>
        <p:spPr>
          <a:xfrm>
            <a:off x="2389717" y="4959350"/>
            <a:ext cx="7315200" cy="566738"/>
          </a:xfrm>
        </p:spPr>
        <p:txBody>
          <a:bodyPr anchor="b"/>
          <a:lstStyle>
            <a:lvl1pPr algn="l">
              <a:defRPr sz="2000" b="1"/>
            </a:lvl1pPr>
          </a:lstStyle>
          <a:p>
            <a:r>
              <a:rPr lang="es-ES_tradnl" dirty="0" smtClean="0"/>
              <a:t>Clic para editar título</a:t>
            </a:r>
            <a:endParaRPr lang="es-ES" dirty="0"/>
          </a:p>
        </p:txBody>
      </p:sp>
    </p:spTree>
    <p:extLst>
      <p:ext uri="{BB962C8B-B14F-4D97-AF65-F5344CB8AC3E}">
        <p14:creationId xmlns:p14="http://schemas.microsoft.com/office/powerpoint/2010/main" val="2450540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3" name="Marcador de texto 2"/>
          <p:cNvSpPr>
            <a:spLocks noGrp="1"/>
          </p:cNvSpPr>
          <p:nvPr>
            <p:ph type="body" idx="1"/>
          </p:nvPr>
        </p:nvSpPr>
        <p:spPr>
          <a:xfrm>
            <a:off x="963084" y="2812785"/>
            <a:ext cx="10363200" cy="218254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2" name="Título 1"/>
          <p:cNvSpPr>
            <a:spLocks noGrp="1"/>
          </p:cNvSpPr>
          <p:nvPr>
            <p:ph type="title"/>
          </p:nvPr>
        </p:nvSpPr>
        <p:spPr>
          <a:xfrm>
            <a:off x="963084" y="1104901"/>
            <a:ext cx="10363200" cy="1362075"/>
          </a:xfrm>
        </p:spPr>
        <p:txBody>
          <a:bodyPr anchor="t"/>
          <a:lstStyle>
            <a:lvl1pPr algn="l">
              <a:defRPr sz="4000" b="1" cap="all">
                <a:solidFill>
                  <a:srgbClr val="404040"/>
                </a:solidFill>
              </a:defRPr>
            </a:lvl1pPr>
          </a:lstStyle>
          <a:p>
            <a:r>
              <a:rPr lang="es-ES_tradnl" dirty="0" smtClean="0"/>
              <a:t>Clic para editar título</a:t>
            </a:r>
            <a:endParaRPr lang="es-ES" dirty="0"/>
          </a:p>
        </p:txBody>
      </p:sp>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l="5337" t="2946" r="10133"/>
          <a:stretch/>
        </p:blipFill>
        <p:spPr bwMode="auto">
          <a:xfrm>
            <a:off x="-16934" y="-12700"/>
            <a:ext cx="12225867" cy="574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5711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5" name="Imagen 4" descr="PROPUESTA 3_ PPT-05.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39" y="47386"/>
            <a:ext cx="12192000" cy="6840215"/>
          </a:xfrm>
          <a:prstGeom prst="rect">
            <a:avLst/>
          </a:prstGeom>
        </p:spPr>
      </p:pic>
      <p:sp>
        <p:nvSpPr>
          <p:cNvPr id="4" name="Marcador de contenido 3"/>
          <p:cNvSpPr>
            <a:spLocks noGrp="1"/>
          </p:cNvSpPr>
          <p:nvPr>
            <p:ph sz="half" idx="2"/>
          </p:nvPr>
        </p:nvSpPr>
        <p:spPr>
          <a:xfrm>
            <a:off x="6197600" y="1600201"/>
            <a:ext cx="5384800" cy="39772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2" name="Título 1"/>
          <p:cNvSpPr>
            <a:spLocks noGrp="1"/>
          </p:cNvSpPr>
          <p:nvPr>
            <p:ph type="title"/>
          </p:nvPr>
        </p:nvSpPr>
        <p:spPr/>
        <p:txBody>
          <a:bodyPr/>
          <a:lstStyle>
            <a:lvl1pPr>
              <a:defRPr b="1">
                <a:solidFill>
                  <a:srgbClr val="404040"/>
                </a:solidFill>
              </a:defRPr>
            </a:lvl1pPr>
          </a:lstStyle>
          <a:p>
            <a:r>
              <a:rPr lang="es-ES_tradnl" dirty="0" smtClean="0"/>
              <a:t>Clic para editar título</a:t>
            </a:r>
            <a:endParaRPr lang="es-ES" dirty="0"/>
          </a:p>
        </p:txBody>
      </p:sp>
      <p:sp>
        <p:nvSpPr>
          <p:cNvPr id="3" name="Marcador de contenido 2"/>
          <p:cNvSpPr>
            <a:spLocks noGrp="1"/>
          </p:cNvSpPr>
          <p:nvPr>
            <p:ph sz="half" idx="1"/>
          </p:nvPr>
        </p:nvSpPr>
        <p:spPr>
          <a:xfrm>
            <a:off x="609600" y="1600201"/>
            <a:ext cx="5384800" cy="39772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Tree>
    <p:extLst>
      <p:ext uri="{BB962C8B-B14F-4D97-AF65-F5344CB8AC3E}">
        <p14:creationId xmlns:p14="http://schemas.microsoft.com/office/powerpoint/2010/main" val="1115446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7" name="Imagen 6" descr="PROPUESTA 3_ PPT-04.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954"/>
            <a:ext cx="12217275" cy="6858000"/>
          </a:xfrm>
          <a:prstGeom prst="rect">
            <a:avLst/>
          </a:prstGeom>
        </p:spPr>
      </p:pic>
      <p:sp>
        <p:nvSpPr>
          <p:cNvPr id="3" name="Marcador de contenido 2"/>
          <p:cNvSpPr>
            <a:spLocks noGrp="1"/>
          </p:cNvSpPr>
          <p:nvPr>
            <p:ph idx="1"/>
          </p:nvPr>
        </p:nvSpPr>
        <p:spPr>
          <a:xfrm>
            <a:off x="609600" y="2171701"/>
            <a:ext cx="10972800" cy="3395133"/>
          </a:xfrm>
        </p:spPr>
        <p:txBody>
          <a:bodyPr/>
          <a:lstStyle>
            <a:lvl1pPr>
              <a:defRPr sz="2000"/>
            </a:lvl1pPr>
            <a:lvl2pPr>
              <a:defRPr sz="2400"/>
            </a:lvl2pPr>
            <a:lvl3pPr>
              <a:defRPr sz="2000"/>
            </a:lvl3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
        <p:nvSpPr>
          <p:cNvPr id="2" name="Título 1"/>
          <p:cNvSpPr>
            <a:spLocks noGrp="1"/>
          </p:cNvSpPr>
          <p:nvPr>
            <p:ph type="title"/>
          </p:nvPr>
        </p:nvSpPr>
        <p:spPr>
          <a:xfrm>
            <a:off x="609600" y="846138"/>
            <a:ext cx="10972800" cy="1143000"/>
          </a:xfrm>
        </p:spPr>
        <p:txBody>
          <a:bodyPr/>
          <a:lstStyle>
            <a:lvl1pPr>
              <a:defRPr b="1">
                <a:solidFill>
                  <a:srgbClr val="404040"/>
                </a:solidFill>
              </a:defRPr>
            </a:lvl1pPr>
          </a:lstStyle>
          <a:p>
            <a:r>
              <a:rPr lang="es-ES_tradnl" dirty="0" smtClean="0"/>
              <a:t>Clic para editar título</a:t>
            </a:r>
            <a:endParaRPr lang="es-ES" dirty="0"/>
          </a:p>
        </p:txBody>
      </p:sp>
    </p:spTree>
    <p:extLst>
      <p:ext uri="{BB962C8B-B14F-4D97-AF65-F5344CB8AC3E}">
        <p14:creationId xmlns:p14="http://schemas.microsoft.com/office/powerpoint/2010/main" val="1416143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b="1">
                <a:solidFill>
                  <a:srgbClr val="404040"/>
                </a:solidFill>
              </a:defRPr>
            </a:lvl1pPr>
          </a:lstStyle>
          <a:p>
            <a:r>
              <a:rPr lang="es-ES_tradnl" dirty="0" smtClean="0"/>
              <a:t>Clic para editar título</a:t>
            </a:r>
            <a:endParaRPr lang="es-ES" dirty="0"/>
          </a:p>
        </p:txBody>
      </p:sp>
      <p:sp>
        <p:nvSpPr>
          <p:cNvPr id="3" name="Marcador de texto 2"/>
          <p:cNvSpPr>
            <a:spLocks noGrp="1"/>
          </p:cNvSpPr>
          <p:nvPr>
            <p:ph type="body" idx="1"/>
          </p:nvPr>
        </p:nvSpPr>
        <p:spPr>
          <a:xfrm>
            <a:off x="609600" y="1535113"/>
            <a:ext cx="5386917" cy="639762"/>
          </a:xfrm>
        </p:spPr>
        <p:txBody>
          <a:bodyPr anchor="b">
            <a:noAutofit/>
          </a:bodyPr>
          <a:lstStyle>
            <a:lvl1pPr marL="0" indent="0">
              <a:buNone/>
              <a:defRPr sz="1800" b="1">
                <a:solidFill>
                  <a:srgbClr val="40404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dirty="0" smtClean="0"/>
              <a:t>Haga clic para modificar el estilo de texto del patrón</a:t>
            </a:r>
          </a:p>
        </p:txBody>
      </p:sp>
      <p:sp>
        <p:nvSpPr>
          <p:cNvPr id="4" name="Marcador de contenido 3"/>
          <p:cNvSpPr>
            <a:spLocks noGrp="1"/>
          </p:cNvSpPr>
          <p:nvPr>
            <p:ph sz="half" idx="2"/>
          </p:nvPr>
        </p:nvSpPr>
        <p:spPr>
          <a:xfrm>
            <a:off x="609600" y="2174875"/>
            <a:ext cx="5386917" cy="3360208"/>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
        <p:nvSpPr>
          <p:cNvPr id="5" name="Marcador de texto 4"/>
          <p:cNvSpPr>
            <a:spLocks noGrp="1"/>
          </p:cNvSpPr>
          <p:nvPr>
            <p:ph type="body" sz="quarter" idx="3"/>
          </p:nvPr>
        </p:nvSpPr>
        <p:spPr>
          <a:xfrm>
            <a:off x="6193368" y="1535113"/>
            <a:ext cx="5389033" cy="639762"/>
          </a:xfrm>
        </p:spPr>
        <p:txBody>
          <a:bodyPr anchor="b">
            <a:noAutofit/>
          </a:bodyPr>
          <a:lstStyle>
            <a:lvl1pPr marL="0" indent="0">
              <a:buNone/>
              <a:defRPr sz="1800" b="1">
                <a:solidFill>
                  <a:srgbClr val="40404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dirty="0" smtClean="0"/>
              <a:t>Haga clic para modificar el estilo de texto del patrón</a:t>
            </a:r>
          </a:p>
        </p:txBody>
      </p:sp>
      <p:sp>
        <p:nvSpPr>
          <p:cNvPr id="6" name="Marcador de contenido 5"/>
          <p:cNvSpPr>
            <a:spLocks noGrp="1"/>
          </p:cNvSpPr>
          <p:nvPr>
            <p:ph sz="quarter" idx="4"/>
          </p:nvPr>
        </p:nvSpPr>
        <p:spPr>
          <a:xfrm>
            <a:off x="6193368" y="2174875"/>
            <a:ext cx="5389033" cy="336020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Tree>
    <p:extLst>
      <p:ext uri="{BB962C8B-B14F-4D97-AF65-F5344CB8AC3E}">
        <p14:creationId xmlns:p14="http://schemas.microsoft.com/office/powerpoint/2010/main" val="5663841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pic>
        <p:nvPicPr>
          <p:cNvPr id="7" name="Imagen 6" descr="PROPUESTA 3_ PPT-04.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9535"/>
            <a:ext cx="12192000" cy="6840215"/>
          </a:xfrm>
          <a:prstGeom prst="rect">
            <a:avLst/>
          </a:prstGeom>
        </p:spPr>
      </p:pic>
      <p:sp>
        <p:nvSpPr>
          <p:cNvPr id="2" name="Título 1"/>
          <p:cNvSpPr>
            <a:spLocks noGrp="1"/>
          </p:cNvSpPr>
          <p:nvPr>
            <p:ph type="title"/>
          </p:nvPr>
        </p:nvSpPr>
        <p:spPr>
          <a:xfrm>
            <a:off x="609600" y="645054"/>
            <a:ext cx="10972800" cy="1143000"/>
          </a:xfrm>
        </p:spPr>
        <p:txBody>
          <a:bodyPr/>
          <a:lstStyle>
            <a:lvl1pPr>
              <a:defRPr b="1">
                <a:solidFill>
                  <a:srgbClr val="404040"/>
                </a:solidFill>
              </a:defRPr>
            </a:lvl1pPr>
          </a:lstStyle>
          <a:p>
            <a:r>
              <a:rPr lang="es-ES_tradnl" dirty="0" smtClean="0"/>
              <a:t>Clic para editar título</a:t>
            </a:r>
            <a:endParaRPr lang="es-ES" dirty="0"/>
          </a:p>
        </p:txBody>
      </p:sp>
      <p:pic>
        <p:nvPicPr>
          <p:cNvPr id="4" name="Imagen 3"/>
          <p:cNvPicPr>
            <a:picLocks noChangeAspect="1"/>
          </p:cNvPicPr>
          <p:nvPr userDrawn="1"/>
        </p:nvPicPr>
        <p:blipFill rotWithShape="1">
          <a:blip r:embed="rId3">
            <a:extLst>
              <a:ext uri="{28A0092B-C50C-407E-A947-70E740481C1C}">
                <a14:useLocalDpi xmlns:a14="http://schemas.microsoft.com/office/drawing/2010/main" val="0"/>
              </a:ext>
            </a:extLst>
          </a:blip>
          <a:srcRect l="5337" t="2946" r="10133"/>
          <a:stretch/>
        </p:blipFill>
        <p:spPr bwMode="auto">
          <a:xfrm>
            <a:off x="-16934" y="-12700"/>
            <a:ext cx="12225867" cy="574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0320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ítulo y texto vertical">
    <p:spTree>
      <p:nvGrpSpPr>
        <p:cNvPr id="1" name=""/>
        <p:cNvGrpSpPr/>
        <p:nvPr/>
      </p:nvGrpSpPr>
      <p:grpSpPr>
        <a:xfrm>
          <a:off x="0" y="0"/>
          <a:ext cx="0" cy="0"/>
          <a:chOff x="0" y="0"/>
          <a:chExt cx="0" cy="0"/>
        </a:xfrm>
      </p:grpSpPr>
      <p:sp>
        <p:nvSpPr>
          <p:cNvPr id="8" name="Marcador de contenido 2"/>
          <p:cNvSpPr>
            <a:spLocks noGrp="1"/>
          </p:cNvSpPr>
          <p:nvPr>
            <p:ph idx="1"/>
          </p:nvPr>
        </p:nvSpPr>
        <p:spPr>
          <a:xfrm>
            <a:off x="609600" y="1847851"/>
            <a:ext cx="10972801" cy="3655482"/>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
        <p:nvSpPr>
          <p:cNvPr id="2" name="Título 1"/>
          <p:cNvSpPr>
            <a:spLocks noGrp="1"/>
          </p:cNvSpPr>
          <p:nvPr>
            <p:ph type="title"/>
          </p:nvPr>
        </p:nvSpPr>
        <p:spPr>
          <a:xfrm>
            <a:off x="609600" y="465138"/>
            <a:ext cx="10972800" cy="1143000"/>
          </a:xfrm>
        </p:spPr>
        <p:txBody>
          <a:bodyPr/>
          <a:lstStyle>
            <a:lvl1pPr>
              <a:defRPr b="1">
                <a:solidFill>
                  <a:srgbClr val="404040"/>
                </a:solidFill>
              </a:defRPr>
            </a:lvl1pPr>
          </a:lstStyle>
          <a:p>
            <a:r>
              <a:rPr lang="es-ES_tradnl" dirty="0" smtClean="0"/>
              <a:t>Clic para editar título</a:t>
            </a:r>
            <a:endParaRPr lang="es-ES" dirty="0"/>
          </a:p>
        </p:txBody>
      </p:sp>
    </p:spTree>
    <p:extLst>
      <p:ext uri="{BB962C8B-B14F-4D97-AF65-F5344CB8AC3E}">
        <p14:creationId xmlns:p14="http://schemas.microsoft.com/office/powerpoint/2010/main" val="2339133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_tradnl" smtClean="0"/>
              <a:t>Clic para editar título</a:t>
            </a:r>
            <a:endParaRPr lang="es-ES"/>
          </a:p>
        </p:txBody>
      </p:sp>
      <p:sp>
        <p:nvSpPr>
          <p:cNvPr id="3" name="Marcador de texto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4D947C1D-160E-8A43-8FDF-FD447521907B}" type="datetimeFigureOut">
              <a:rPr lang="es-ES" smtClean="0">
                <a:solidFill>
                  <a:prstClr val="black">
                    <a:tint val="75000"/>
                  </a:prstClr>
                </a:solidFill>
              </a:rPr>
              <a:pPr defTabSz="457200"/>
              <a:t>27/07/2020</a:t>
            </a:fld>
            <a:endParaRPr lang="es-ES">
              <a:solidFill>
                <a:prstClr val="black">
                  <a:tint val="75000"/>
                </a:prstClr>
              </a:solidFill>
            </a:endParaRPr>
          </a:p>
        </p:txBody>
      </p:sp>
      <p:sp>
        <p:nvSpPr>
          <p:cNvPr id="5" name="Marcador de pie de página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s-ES">
              <a:solidFill>
                <a:prstClr val="black">
                  <a:tint val="75000"/>
                </a:prstClr>
              </a:solidFill>
            </a:endParaRPr>
          </a:p>
        </p:txBody>
      </p:sp>
      <p:sp>
        <p:nvSpPr>
          <p:cNvPr id="6" name="Marcador de número de diapositiva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5CA91480-B185-EB4D-A9D7-672A29DF19F2}" type="slidenum">
              <a:rPr lang="es-ES" smtClean="0">
                <a:solidFill>
                  <a:prstClr val="black">
                    <a:tint val="75000"/>
                  </a:prstClr>
                </a:solidFill>
              </a:rPr>
              <a:pPr defTabSz="457200"/>
              <a:t>‹Nº›</a:t>
            </a:fld>
            <a:endParaRPr lang="es-ES">
              <a:solidFill>
                <a:prstClr val="black">
                  <a:tint val="75000"/>
                </a:prstClr>
              </a:solidFill>
            </a:endParaRPr>
          </a:p>
        </p:txBody>
      </p:sp>
      <p:pic>
        <p:nvPicPr>
          <p:cNvPr id="9" name="Imagen 8" descr="PROPUESTA 3_ PPT-03.jp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38952"/>
            <a:ext cx="12192000" cy="6840215"/>
          </a:xfrm>
          <a:prstGeom prst="rect">
            <a:avLst/>
          </a:prstGeom>
        </p:spPr>
      </p:pic>
    </p:spTree>
    <p:extLst>
      <p:ext uri="{BB962C8B-B14F-4D97-AF65-F5344CB8AC3E}">
        <p14:creationId xmlns:p14="http://schemas.microsoft.com/office/powerpoint/2010/main" val="2617596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6.jpeg"/><Relationship Id="rId1" Type="http://schemas.openxmlformats.org/officeDocument/2006/relationships/slideLayout" Target="../slideLayouts/slideLayout8.xml"/><Relationship Id="rId5" Type="http://schemas.openxmlformats.org/officeDocument/2006/relationships/image" Target="../media/image43.jpeg"/><Relationship Id="rId4" Type="http://schemas.openxmlformats.org/officeDocument/2006/relationships/image" Target="../media/image42.jpe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8.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8.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8.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8.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8.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8.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8.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6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8.xml"/><Relationship Id="rId4" Type="http://schemas.openxmlformats.org/officeDocument/2006/relationships/image" Target="../media/image26.jpeg"/></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26.jpeg"/><Relationship Id="rId1" Type="http://schemas.openxmlformats.org/officeDocument/2006/relationships/slideLayout" Target="../slideLayouts/slideLayout8.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26.jpeg"/><Relationship Id="rId1" Type="http://schemas.openxmlformats.org/officeDocument/2006/relationships/slideLayout" Target="../slideLayouts/slideLayout8.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7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8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8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8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8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9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9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9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94.xml.rels><?xml version="1.0" encoding="UTF-8" standalone="yes"?>
<Relationships xmlns="http://schemas.openxmlformats.org/package/2006/relationships"><Relationship Id="rId3" Type="http://schemas.openxmlformats.org/officeDocument/2006/relationships/hyperlink" Target="http://www.colciencias.gov.co/sites/default/files/upload/noticias/mediciondegrupos-actene2015.pdf" TargetMode="External"/><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95.xml.rels><?xml version="1.0" encoding="UTF-8" standalone="yes"?>
<Relationships xmlns="http://schemas.openxmlformats.org/package/2006/relationships"><Relationship Id="rId3" Type="http://schemas.openxmlformats.org/officeDocument/2006/relationships/hyperlink" Target="http://www.colciencias.gov.co/sites/default/files/upload/noticias/mediciondegrupos-actene2015.pdf" TargetMode="External"/><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7.xml.rels><?xml version="1.0" encoding="UTF-8" standalone="yes"?>
<Relationships xmlns="http://schemas.openxmlformats.org/package/2006/relationships"><Relationship Id="rId3" Type="http://schemas.openxmlformats.org/officeDocument/2006/relationships/hyperlink" Target="https://paginas.seccionamarilla.com.mx/servicios-tecnicos-emanuel/reparacion-de-lavadoras/baja-california/mexicali/-/cucapah-infonavit/" TargetMode="External"/><Relationship Id="rId2" Type="http://schemas.openxmlformats.org/officeDocument/2006/relationships/image" Target="../media/image26.jpeg"/><Relationship Id="rId1" Type="http://schemas.openxmlformats.org/officeDocument/2006/relationships/slideLayout" Target="../slideLayouts/slideLayout8.xml"/><Relationship Id="rId4" Type="http://schemas.openxmlformats.org/officeDocument/2006/relationships/image" Target="../media/image39.jpeg"/></Relationships>
</file>

<file path=ppt/slides/_rels/slide9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9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26.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82281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lecha derecha 9"/>
          <p:cNvSpPr/>
          <p:nvPr/>
        </p:nvSpPr>
        <p:spPr>
          <a:xfrm>
            <a:off x="914399" y="2491925"/>
            <a:ext cx="5077100" cy="513806"/>
          </a:xfrm>
          <a:prstGeom prst="right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s-CO"/>
          </a:p>
        </p:txBody>
      </p:sp>
      <p:sp>
        <p:nvSpPr>
          <p:cNvPr id="2" name="Título 1"/>
          <p:cNvSpPr>
            <a:spLocks noGrp="1"/>
          </p:cNvSpPr>
          <p:nvPr>
            <p:ph type="title"/>
          </p:nvPr>
        </p:nvSpPr>
        <p:spPr>
          <a:xfrm>
            <a:off x="670560" y="366379"/>
            <a:ext cx="10972800" cy="434809"/>
          </a:xfrm>
        </p:spPr>
        <p:txBody>
          <a:bodyPr>
            <a:normAutofit fontScale="90000"/>
          </a:bodyPr>
          <a:lstStyle/>
          <a:p>
            <a:r>
              <a:rPr lang="es-CO" sz="3600" dirty="0" smtClean="0">
                <a:solidFill>
                  <a:schemeClr val="accent1">
                    <a:lumMod val="75000"/>
                  </a:schemeClr>
                </a:solidFill>
              </a:rPr>
              <a:t>Objetivos estratégicos e indicadores de gestión académica</a:t>
            </a:r>
            <a:r>
              <a:rPr lang="es-CO" dirty="0" smtClean="0"/>
              <a:t/>
            </a:r>
            <a:br>
              <a:rPr lang="es-CO" dirty="0" smtClean="0"/>
            </a:br>
            <a:endParaRPr lang="es-CO" dirty="0"/>
          </a:p>
        </p:txBody>
      </p:sp>
      <p:graphicFrame>
        <p:nvGraphicFramePr>
          <p:cNvPr id="3" name="Tabla 2"/>
          <p:cNvGraphicFramePr>
            <a:graphicFrameLocks noGrp="1"/>
          </p:cNvGraphicFramePr>
          <p:nvPr>
            <p:extLst>
              <p:ext uri="{D42A27DB-BD31-4B8C-83A1-F6EECF244321}">
                <p14:modId xmlns:p14="http://schemas.microsoft.com/office/powerpoint/2010/main" val="3222716474"/>
              </p:ext>
            </p:extLst>
          </p:nvPr>
        </p:nvGraphicFramePr>
        <p:xfrm>
          <a:off x="914401" y="1233532"/>
          <a:ext cx="10728960" cy="1371600"/>
        </p:xfrm>
        <a:graphic>
          <a:graphicData uri="http://schemas.openxmlformats.org/drawingml/2006/table">
            <a:tbl>
              <a:tblPr firstRow="1" bandRow="1">
                <a:tableStyleId>{5C22544A-7EE6-4342-B048-85BDC9FD1C3A}</a:tableStyleId>
              </a:tblPr>
              <a:tblGrid>
                <a:gridCol w="829237"/>
                <a:gridCol w="1179488"/>
                <a:gridCol w="943480"/>
                <a:gridCol w="1288868"/>
                <a:gridCol w="1602377"/>
                <a:gridCol w="1715589"/>
                <a:gridCol w="1429024"/>
                <a:gridCol w="1740897"/>
              </a:tblGrid>
              <a:tr h="1097280">
                <a:tc>
                  <a:txBody>
                    <a:bodyPr/>
                    <a:lstStyle/>
                    <a:p>
                      <a:pPr algn="ctr"/>
                      <a:r>
                        <a:rPr lang="es-CO" sz="1400" dirty="0" smtClean="0">
                          <a:solidFill>
                            <a:schemeClr val="tx2"/>
                          </a:solidFill>
                        </a:rPr>
                        <a:t>División</a:t>
                      </a:r>
                      <a:endParaRPr lang="es-CO" sz="1400" dirty="0">
                        <a:solidFill>
                          <a:schemeClr val="tx2"/>
                        </a:solidFill>
                      </a:endParaRPr>
                    </a:p>
                  </a:txBody>
                  <a:tcPr>
                    <a:solidFill>
                      <a:schemeClr val="accent6">
                        <a:lumMod val="20000"/>
                        <a:lumOff val="80000"/>
                      </a:schemeClr>
                    </a:solidFill>
                  </a:tcPr>
                </a:tc>
                <a:tc>
                  <a:txBody>
                    <a:bodyPr/>
                    <a:lstStyle/>
                    <a:p>
                      <a:pPr algn="ctr"/>
                      <a:r>
                        <a:rPr lang="es-CO" sz="1400" dirty="0" smtClean="0">
                          <a:solidFill>
                            <a:schemeClr val="bg1"/>
                          </a:solidFill>
                        </a:rPr>
                        <a:t>No Grupos de Investigación/</a:t>
                      </a:r>
                    </a:p>
                    <a:p>
                      <a:pPr algn="ctr"/>
                      <a:r>
                        <a:rPr lang="es-CO" sz="1400" dirty="0" smtClean="0">
                          <a:solidFill>
                            <a:schemeClr val="bg1"/>
                          </a:solidFill>
                        </a:rPr>
                        <a:t>Clasificación Colciencias</a:t>
                      </a:r>
                      <a:endParaRPr lang="es-CO" sz="1400" dirty="0">
                        <a:solidFill>
                          <a:schemeClr val="bg1"/>
                        </a:solidFill>
                      </a:endParaRPr>
                    </a:p>
                  </a:txBody>
                  <a:tcPr>
                    <a:solidFill>
                      <a:schemeClr val="tx2">
                        <a:lumMod val="75000"/>
                      </a:schemeClr>
                    </a:solidFill>
                  </a:tcPr>
                </a:tc>
                <a:tc>
                  <a:txBody>
                    <a:bodyPr/>
                    <a:lstStyle/>
                    <a:p>
                      <a:pPr algn="ctr"/>
                      <a:r>
                        <a:rPr lang="es-CO" sz="1400" dirty="0" smtClean="0">
                          <a:solidFill>
                            <a:schemeClr val="bg1"/>
                          </a:solidFill>
                        </a:rPr>
                        <a:t>No </a:t>
                      </a:r>
                      <a:r>
                        <a:rPr lang="es-CO" sz="1200" dirty="0" smtClean="0">
                          <a:solidFill>
                            <a:schemeClr val="bg1"/>
                          </a:solidFill>
                        </a:rPr>
                        <a:t>investigadores</a:t>
                      </a:r>
                      <a:r>
                        <a:rPr lang="es-CO" sz="1400" dirty="0" smtClean="0">
                          <a:solidFill>
                            <a:schemeClr val="bg1"/>
                          </a:solidFill>
                        </a:rPr>
                        <a:t> junior- senior- asociado</a:t>
                      </a:r>
                      <a:endParaRPr lang="es-CO" sz="1400" dirty="0">
                        <a:solidFill>
                          <a:schemeClr val="bg1"/>
                        </a:solidFill>
                      </a:endParaRPr>
                    </a:p>
                  </a:txBody>
                  <a:tcPr>
                    <a:solidFill>
                      <a:schemeClr val="tx2">
                        <a:lumMod val="75000"/>
                      </a:schemeClr>
                    </a:solidFill>
                  </a:tcPr>
                </a:tc>
                <a:tc>
                  <a:txBody>
                    <a:bodyPr/>
                    <a:lstStyle/>
                    <a:p>
                      <a:pPr algn="ctr"/>
                      <a:r>
                        <a:rPr lang="es-CO" sz="1400" b="0" dirty="0" smtClean="0">
                          <a:solidFill>
                            <a:schemeClr val="bg1"/>
                          </a:solidFill>
                        </a:rPr>
                        <a:t>No investigadores normalizados/medición impacto social</a:t>
                      </a:r>
                    </a:p>
                    <a:p>
                      <a:pPr algn="ctr"/>
                      <a:endParaRPr lang="es-CO" sz="1400" b="0" dirty="0">
                        <a:solidFill>
                          <a:schemeClr val="bg1"/>
                        </a:solidFill>
                      </a:endParaRPr>
                    </a:p>
                  </a:txBody>
                  <a:tcPr>
                    <a:solidFill>
                      <a:schemeClr val="tx2">
                        <a:lumMod val="75000"/>
                      </a:schemeClr>
                    </a:solidFill>
                  </a:tcPr>
                </a:tc>
                <a:tc>
                  <a:txBody>
                    <a:bodyPr/>
                    <a:lstStyle/>
                    <a:p>
                      <a:r>
                        <a:rPr lang="es-CO" sz="1400" dirty="0" smtClean="0">
                          <a:solidFill>
                            <a:schemeClr val="bg1"/>
                          </a:solidFill>
                        </a:rPr>
                        <a:t>No de proyectos de</a:t>
                      </a:r>
                    </a:p>
                    <a:p>
                      <a:r>
                        <a:rPr lang="es-CO" sz="1400" dirty="0" smtClean="0">
                          <a:solidFill>
                            <a:schemeClr val="bg1"/>
                          </a:solidFill>
                        </a:rPr>
                        <a:t> Investigación activos</a:t>
                      </a:r>
                      <a:endParaRPr lang="es-CO" sz="1400" dirty="0">
                        <a:solidFill>
                          <a:schemeClr val="bg1"/>
                        </a:solidFill>
                      </a:endParaRPr>
                    </a:p>
                  </a:txBody>
                  <a:tcPr>
                    <a:solidFill>
                      <a:schemeClr val="tx2">
                        <a:lumMod val="75000"/>
                      </a:schemeClr>
                    </a:solidFill>
                  </a:tcPr>
                </a:tc>
                <a:tc>
                  <a:txBody>
                    <a:bodyPr/>
                    <a:lstStyle/>
                    <a:p>
                      <a:r>
                        <a:rPr lang="es-CO" sz="1400" dirty="0" smtClean="0">
                          <a:solidFill>
                            <a:schemeClr val="bg1"/>
                          </a:solidFill>
                        </a:rPr>
                        <a:t>No artículos en Revistas ISI- SCOPUS</a:t>
                      </a:r>
                      <a:endParaRPr lang="es-CO" sz="1400" dirty="0">
                        <a:solidFill>
                          <a:schemeClr val="bg1"/>
                        </a:solidFill>
                      </a:endParaRPr>
                    </a:p>
                  </a:txBody>
                  <a:tcPr>
                    <a:solidFill>
                      <a:schemeClr val="tx2">
                        <a:lumMod val="75000"/>
                      </a:schemeClr>
                    </a:solidFill>
                  </a:tcPr>
                </a:tc>
                <a:tc>
                  <a:txBody>
                    <a:bodyPr/>
                    <a:lstStyle/>
                    <a:p>
                      <a:r>
                        <a:rPr lang="es-CO" sz="1400" dirty="0" smtClean="0">
                          <a:solidFill>
                            <a:schemeClr val="bg1"/>
                          </a:solidFill>
                        </a:rPr>
                        <a:t>No artículos tipo D Colciencias</a:t>
                      </a:r>
                      <a:endParaRPr lang="es-CO" sz="1400" dirty="0">
                        <a:solidFill>
                          <a:schemeClr val="bg1"/>
                        </a:solidFill>
                      </a:endParaRPr>
                    </a:p>
                  </a:txBody>
                  <a:tcPr>
                    <a:solidFill>
                      <a:schemeClr val="tx2">
                        <a:lumMod val="75000"/>
                      </a:schemeClr>
                    </a:solidFill>
                  </a:tcPr>
                </a:tc>
                <a:tc>
                  <a:txBody>
                    <a:bodyPr/>
                    <a:lstStyle/>
                    <a:p>
                      <a:r>
                        <a:rPr lang="es-CO" sz="1400" dirty="0" smtClean="0">
                          <a:solidFill>
                            <a:schemeClr val="bg1"/>
                          </a:solidFill>
                        </a:rPr>
                        <a:t>No libros y capítulos de libro en editoriales nacionales</a:t>
                      </a:r>
                      <a:endParaRPr lang="es-CO" sz="1400" dirty="0">
                        <a:solidFill>
                          <a:schemeClr val="bg1"/>
                        </a:solidFill>
                      </a:endParaRPr>
                    </a:p>
                  </a:txBody>
                  <a:tcPr>
                    <a:solidFill>
                      <a:schemeClr val="tx2">
                        <a:lumMod val="75000"/>
                      </a:schemeClr>
                    </a:solidFill>
                  </a:tcPr>
                </a:tc>
              </a:tr>
            </a:tbl>
          </a:graphicData>
        </a:graphic>
      </p:graphicFrame>
      <p:graphicFrame>
        <p:nvGraphicFramePr>
          <p:cNvPr id="5" name="Tabla 4"/>
          <p:cNvGraphicFramePr>
            <a:graphicFrameLocks noGrp="1"/>
          </p:cNvGraphicFramePr>
          <p:nvPr/>
        </p:nvGraphicFramePr>
        <p:xfrm>
          <a:off x="914398" y="2989998"/>
          <a:ext cx="10920550" cy="2651760"/>
        </p:xfrm>
        <a:graphic>
          <a:graphicData uri="http://schemas.openxmlformats.org/drawingml/2006/table">
            <a:tbl>
              <a:tblPr firstRow="1" bandRow="1">
                <a:tableStyleId>{5C22544A-7EE6-4342-B048-85BDC9FD1C3A}</a:tableStyleId>
              </a:tblPr>
              <a:tblGrid>
                <a:gridCol w="1497876"/>
                <a:gridCol w="1826341"/>
                <a:gridCol w="1782321"/>
                <a:gridCol w="1614500"/>
                <a:gridCol w="1522341"/>
                <a:gridCol w="1483037"/>
                <a:gridCol w="1194134"/>
              </a:tblGrid>
              <a:tr h="240356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400" dirty="0" smtClean="0"/>
                        <a:t>No libros y capítulos de libro en editoriales internacionales</a:t>
                      </a:r>
                    </a:p>
                    <a:p>
                      <a:pPr algn="ctr"/>
                      <a:endParaRPr lang="es-CO" sz="1400" dirty="0"/>
                    </a:p>
                  </a:txBody>
                  <a:tcPr>
                    <a:solidFill>
                      <a:schemeClr val="tx2">
                        <a:lumMod val="75000"/>
                      </a:schemeClr>
                    </a:solidFill>
                  </a:tcPr>
                </a:tc>
                <a:tc>
                  <a:txBody>
                    <a:bodyPr/>
                    <a:lstStyle/>
                    <a:p>
                      <a:pPr algn="ctr"/>
                      <a:r>
                        <a:rPr lang="es-CO" sz="1400" dirty="0" smtClean="0"/>
                        <a:t>No Productos</a:t>
                      </a:r>
                      <a:r>
                        <a:rPr lang="es-CO" sz="1400" baseline="0" dirty="0" smtClean="0"/>
                        <a:t> de desarrollo tecnológico innovación (patentes, software, nuevas empresas, spin </a:t>
                      </a:r>
                      <a:r>
                        <a:rPr lang="es-CO" sz="1400" baseline="0" dirty="0" err="1" smtClean="0"/>
                        <a:t>offs</a:t>
                      </a:r>
                      <a:r>
                        <a:rPr lang="es-CO" sz="1400" baseline="0" dirty="0" smtClean="0"/>
                        <a:t>.)</a:t>
                      </a:r>
                      <a:endParaRPr lang="es-CO" sz="1400" dirty="0"/>
                    </a:p>
                  </a:txBody>
                  <a:tcPr>
                    <a:solidFill>
                      <a:schemeClr val="tx2">
                        <a:lumMod val="75000"/>
                      </a:schemeClr>
                    </a:solidFill>
                  </a:tcPr>
                </a:tc>
                <a:tc>
                  <a:txBody>
                    <a:bodyPr/>
                    <a:lstStyle/>
                    <a:p>
                      <a:r>
                        <a:rPr lang="es-CO" sz="1400" dirty="0" smtClean="0"/>
                        <a:t>Formación de capital humano</a:t>
                      </a:r>
                    </a:p>
                    <a:p>
                      <a:endParaRPr lang="es-CO" sz="1400" dirty="0" smtClean="0"/>
                    </a:p>
                    <a:p>
                      <a:pPr marL="342900" indent="-342900">
                        <a:buFont typeface="Wingdings" panose="05000000000000000000" pitchFamily="2" charset="2"/>
                        <a:buChar char="ü"/>
                      </a:pPr>
                      <a:r>
                        <a:rPr lang="es-CO" sz="1400" dirty="0" smtClean="0"/>
                        <a:t>No Tesis de maestría defendidas</a:t>
                      </a:r>
                    </a:p>
                    <a:p>
                      <a:pPr marL="342900" indent="-342900">
                        <a:buFont typeface="Wingdings" panose="05000000000000000000" pitchFamily="2" charset="2"/>
                        <a:buChar char="ü"/>
                      </a:pPr>
                      <a:r>
                        <a:rPr lang="es-CO" sz="1400" dirty="0" smtClean="0"/>
                        <a:t>No Tesis de doctorado defendidas</a:t>
                      </a:r>
                    </a:p>
                    <a:p>
                      <a:pPr marL="342900" indent="-342900">
                        <a:buFont typeface="Wingdings" panose="05000000000000000000" pitchFamily="2" charset="2"/>
                        <a:buChar char="ü"/>
                      </a:pPr>
                      <a:r>
                        <a:rPr lang="es-CO" sz="1400" dirty="0" smtClean="0"/>
                        <a:t>No Jóvenes</a:t>
                      </a:r>
                      <a:r>
                        <a:rPr lang="es-CO" sz="1400" baseline="0" dirty="0" smtClean="0"/>
                        <a:t> investigadores</a:t>
                      </a:r>
                      <a:endParaRPr lang="es-CO" sz="1400" dirty="0" smtClean="0"/>
                    </a:p>
                    <a:p>
                      <a:pPr marL="342900" indent="-342900">
                        <a:buFont typeface="Wingdings" panose="05000000000000000000" pitchFamily="2" charset="2"/>
                        <a:buChar char="ü"/>
                      </a:pPr>
                      <a:endParaRPr lang="es-CO" sz="1400" dirty="0"/>
                    </a:p>
                  </a:txBody>
                  <a:tcPr>
                    <a:solidFill>
                      <a:schemeClr val="tx2">
                        <a:lumMod val="75000"/>
                      </a:schemeClr>
                    </a:solidFill>
                  </a:tcPr>
                </a:tc>
                <a:tc>
                  <a:txBody>
                    <a:bodyPr/>
                    <a:lstStyle/>
                    <a:p>
                      <a:pPr algn="ctr"/>
                      <a:r>
                        <a:rPr lang="es-CO" sz="1400" dirty="0" smtClean="0">
                          <a:solidFill>
                            <a:schemeClr val="tx2"/>
                          </a:solidFill>
                        </a:rPr>
                        <a:t>No reconocimientos</a:t>
                      </a:r>
                      <a:r>
                        <a:rPr lang="es-CO" sz="1400" baseline="0" dirty="0" smtClean="0">
                          <a:solidFill>
                            <a:schemeClr val="tx2"/>
                          </a:solidFill>
                        </a:rPr>
                        <a:t> por productos derivados de la investigación</a:t>
                      </a:r>
                      <a:endParaRPr lang="es-CO" sz="1400" dirty="0">
                        <a:solidFill>
                          <a:schemeClr val="tx2"/>
                        </a:solidFill>
                      </a:endParaRPr>
                    </a:p>
                  </a:txBody>
                  <a:tcPr>
                    <a:solidFill>
                      <a:srgbClr val="EAFC42"/>
                    </a:solidFill>
                  </a:tcPr>
                </a:tc>
                <a:tc>
                  <a:txBody>
                    <a:bodyPr/>
                    <a:lstStyle/>
                    <a:p>
                      <a:pPr algn="ctr"/>
                      <a:r>
                        <a:rPr lang="es-CO" sz="1400" dirty="0" smtClean="0">
                          <a:solidFill>
                            <a:schemeClr val="tx2"/>
                          </a:solidFill>
                        </a:rPr>
                        <a:t>No grupos A y A1 en Colciencias</a:t>
                      </a:r>
                      <a:endParaRPr lang="es-CO" sz="1400" dirty="0">
                        <a:solidFill>
                          <a:schemeClr val="tx2"/>
                        </a:solidFill>
                      </a:endParaRPr>
                    </a:p>
                  </a:txBody>
                  <a:tcPr>
                    <a:solidFill>
                      <a:srgbClr val="EAFC42"/>
                    </a:solidFill>
                  </a:tcPr>
                </a:tc>
                <a:tc>
                  <a:txBody>
                    <a:bodyPr/>
                    <a:lstStyle/>
                    <a:p>
                      <a:pPr algn="ctr"/>
                      <a:r>
                        <a:rPr lang="es-CO" sz="1400" dirty="0" smtClean="0">
                          <a:solidFill>
                            <a:schemeClr val="tx2"/>
                          </a:solidFill>
                        </a:rPr>
                        <a:t>No artículos cuartiles 1 y 2 JCR y SJR</a:t>
                      </a:r>
                      <a:endParaRPr lang="es-CO" sz="1400" dirty="0">
                        <a:solidFill>
                          <a:schemeClr val="tx2"/>
                        </a:solidFill>
                      </a:endParaRPr>
                    </a:p>
                  </a:txBody>
                  <a:tcPr>
                    <a:solidFill>
                      <a:srgbClr val="EAFC42"/>
                    </a:solidFill>
                  </a:tcPr>
                </a:tc>
                <a:tc>
                  <a:txBody>
                    <a:bodyPr/>
                    <a:lstStyle/>
                    <a:p>
                      <a:pPr algn="ctr"/>
                      <a:r>
                        <a:rPr lang="es-CO" sz="1400" dirty="0" smtClean="0">
                          <a:solidFill>
                            <a:schemeClr val="tx2"/>
                          </a:solidFill>
                        </a:rPr>
                        <a:t>Recursos financieros de convocatoria externa</a:t>
                      </a:r>
                      <a:endParaRPr lang="es-CO" sz="1400" dirty="0">
                        <a:solidFill>
                          <a:schemeClr val="tx2"/>
                        </a:solidFill>
                      </a:endParaRPr>
                    </a:p>
                  </a:txBody>
                  <a:tcPr>
                    <a:solidFill>
                      <a:srgbClr val="EAFC42"/>
                    </a:solidFill>
                  </a:tcPr>
                </a:tc>
              </a:tr>
            </a:tbl>
          </a:graphicData>
        </a:graphic>
      </p:graphicFrame>
      <p:sp>
        <p:nvSpPr>
          <p:cNvPr id="6" name="Flecha derecha 5"/>
          <p:cNvSpPr/>
          <p:nvPr/>
        </p:nvSpPr>
        <p:spPr>
          <a:xfrm>
            <a:off x="2020388" y="792479"/>
            <a:ext cx="9814560" cy="513806"/>
          </a:xfrm>
          <a:prstGeom prst="right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s-CO"/>
          </a:p>
        </p:txBody>
      </p:sp>
      <p:sp>
        <p:nvSpPr>
          <p:cNvPr id="7" name="CuadroTexto 6"/>
          <p:cNvSpPr txBox="1"/>
          <p:nvPr/>
        </p:nvSpPr>
        <p:spPr>
          <a:xfrm>
            <a:off x="2207623" y="882915"/>
            <a:ext cx="9200606" cy="369332"/>
          </a:xfrm>
          <a:prstGeom prst="rect">
            <a:avLst/>
          </a:prstGeom>
          <a:noFill/>
        </p:spPr>
        <p:txBody>
          <a:bodyPr wrap="square" rtlCol="0">
            <a:spAutoFit/>
          </a:bodyPr>
          <a:lstStyle/>
          <a:p>
            <a:pPr algn="ctr"/>
            <a:r>
              <a:rPr lang="es-CO" b="1" dirty="0" smtClean="0"/>
              <a:t>Proceso- Producto- Resultado: seguimiento semestral/ anual</a:t>
            </a:r>
            <a:endParaRPr lang="es-CO" b="1" dirty="0"/>
          </a:p>
        </p:txBody>
      </p:sp>
      <p:sp>
        <p:nvSpPr>
          <p:cNvPr id="8" name="CuadroTexto 7"/>
          <p:cNvSpPr txBox="1"/>
          <p:nvPr/>
        </p:nvSpPr>
        <p:spPr>
          <a:xfrm>
            <a:off x="914398" y="2594940"/>
            <a:ext cx="5077100" cy="307777"/>
          </a:xfrm>
          <a:prstGeom prst="rect">
            <a:avLst/>
          </a:prstGeom>
          <a:noFill/>
        </p:spPr>
        <p:txBody>
          <a:bodyPr wrap="square" rtlCol="0">
            <a:spAutoFit/>
          </a:bodyPr>
          <a:lstStyle/>
          <a:p>
            <a:pPr algn="ctr"/>
            <a:r>
              <a:rPr lang="es-CO" sz="1400" b="1" dirty="0" smtClean="0"/>
              <a:t>Proceso- Producto- Resultado: seguimiento semestral/ anual</a:t>
            </a:r>
            <a:endParaRPr lang="es-CO" sz="1400" b="1" dirty="0"/>
          </a:p>
        </p:txBody>
      </p:sp>
      <p:sp>
        <p:nvSpPr>
          <p:cNvPr id="11" name="Flecha derecha 10"/>
          <p:cNvSpPr/>
          <p:nvPr/>
        </p:nvSpPr>
        <p:spPr>
          <a:xfrm>
            <a:off x="5991498" y="2466673"/>
            <a:ext cx="6130834" cy="583474"/>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s-CO"/>
          </a:p>
        </p:txBody>
      </p:sp>
      <p:sp>
        <p:nvSpPr>
          <p:cNvPr id="12" name="CuadroTexto 11"/>
          <p:cNvSpPr txBox="1"/>
          <p:nvPr/>
        </p:nvSpPr>
        <p:spPr>
          <a:xfrm>
            <a:off x="4572001" y="2594940"/>
            <a:ext cx="9200606" cy="369332"/>
          </a:xfrm>
          <a:prstGeom prst="rect">
            <a:avLst/>
          </a:prstGeom>
          <a:noFill/>
        </p:spPr>
        <p:txBody>
          <a:bodyPr wrap="square" rtlCol="0">
            <a:spAutoFit/>
          </a:bodyPr>
          <a:lstStyle/>
          <a:p>
            <a:pPr algn="ctr"/>
            <a:r>
              <a:rPr lang="es-CO" b="1" dirty="0" smtClean="0"/>
              <a:t>Resultado: efectos a mediano y largo plazo</a:t>
            </a:r>
            <a:endParaRPr lang="es-CO" b="1" dirty="0"/>
          </a:p>
        </p:txBody>
      </p:sp>
    </p:spTree>
    <p:extLst>
      <p:ext uri="{BB962C8B-B14F-4D97-AF65-F5344CB8AC3E}">
        <p14:creationId xmlns:p14="http://schemas.microsoft.com/office/powerpoint/2010/main" val="2744284911"/>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2"/>
          <p:cNvPicPr>
            <a:picLocks noChangeAspect="1"/>
          </p:cNvPicPr>
          <p:nvPr/>
        </p:nvPicPr>
        <p:blipFill rotWithShape="1">
          <a:blip r:embed="rId2">
            <a:extLst>
              <a:ext uri="{28A0092B-C50C-407E-A947-70E740481C1C}">
                <a14:useLocalDpi xmlns:a14="http://schemas.microsoft.com/office/drawing/2010/main" val="0"/>
              </a:ext>
            </a:extLst>
          </a:blip>
          <a:srcRect t="3815" r="13907" b="82369"/>
          <a:stretch/>
        </p:blipFill>
        <p:spPr bwMode="auto">
          <a:xfrm>
            <a:off x="1469381" y="538897"/>
            <a:ext cx="7868248" cy="688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10"/>
          <p:cNvSpPr txBox="1">
            <a:spLocks noChangeArrowheads="1"/>
          </p:cNvSpPr>
          <p:nvPr/>
        </p:nvSpPr>
        <p:spPr bwMode="auto">
          <a:xfrm>
            <a:off x="2173426" y="652309"/>
            <a:ext cx="79168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457200"/>
            <a:r>
              <a:rPr lang="es-CO" sz="2800" dirty="0" smtClean="0">
                <a:solidFill>
                  <a:prstClr val="white"/>
                </a:solidFill>
                <a:latin typeface="Tw Cen MT Condensed Extra Bold" panose="020B0803020202020204" pitchFamily="34" charset="0"/>
              </a:rPr>
              <a:t>Gestión de recursos externos a la Institución</a:t>
            </a:r>
            <a:endParaRPr lang="es-CO" sz="2800" dirty="0">
              <a:solidFill>
                <a:prstClr val="white"/>
              </a:solidFill>
              <a:latin typeface="Tw Cen MT Condensed Extra Bold" panose="020B0803020202020204" pitchFamily="34" charset="0"/>
            </a:endParaRPr>
          </a:p>
        </p:txBody>
      </p:sp>
      <p:pic>
        <p:nvPicPr>
          <p:cNvPr id="9218" name="Picture 2" descr="http://www.pragmaconsultores.com/SiteCollectionImages/Imagenes%20Sectores/capital%20human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8204" y="2155466"/>
            <a:ext cx="2489751" cy="2213112"/>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Resultado de imagen de capital estructura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03107" y="2155466"/>
            <a:ext cx="2857500" cy="2390775"/>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Resultado de imagen de capital relaciona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71113" y="1471005"/>
            <a:ext cx="2300931" cy="3225604"/>
          </a:xfrm>
          <a:prstGeom prst="rect">
            <a:avLst/>
          </a:prstGeom>
          <a:noFill/>
          <a:extLst>
            <a:ext uri="{909E8E84-426E-40DD-AFC4-6F175D3DCCD1}">
              <a14:hiddenFill xmlns:a14="http://schemas.microsoft.com/office/drawing/2010/main">
                <a:solidFill>
                  <a:srgbClr val="FFFFFF"/>
                </a:solidFill>
              </a14:hiddenFill>
            </a:ext>
          </a:extLst>
        </p:spPr>
      </p:pic>
      <p:sp>
        <p:nvSpPr>
          <p:cNvPr id="4" name="3 CuadroTexto"/>
          <p:cNvSpPr txBox="1"/>
          <p:nvPr/>
        </p:nvSpPr>
        <p:spPr>
          <a:xfrm>
            <a:off x="4703107" y="4546241"/>
            <a:ext cx="2857500" cy="369332"/>
          </a:xfrm>
          <a:prstGeom prst="rect">
            <a:avLst/>
          </a:prstGeom>
          <a:noFill/>
        </p:spPr>
        <p:txBody>
          <a:bodyPr wrap="square" rtlCol="0">
            <a:spAutoFit/>
          </a:bodyPr>
          <a:lstStyle/>
          <a:p>
            <a:pPr algn="ctr"/>
            <a:r>
              <a:rPr lang="es-CO" b="1" dirty="0" smtClean="0">
                <a:solidFill>
                  <a:schemeClr val="accent1">
                    <a:lumMod val="50000"/>
                  </a:schemeClr>
                </a:solidFill>
              </a:rPr>
              <a:t>CAPITAL ESTRUCTURAL</a:t>
            </a:r>
            <a:endParaRPr lang="es-CO" b="1" dirty="0">
              <a:solidFill>
                <a:schemeClr val="accent1">
                  <a:lumMod val="50000"/>
                </a:schemeClr>
              </a:solidFill>
            </a:endParaRPr>
          </a:p>
        </p:txBody>
      </p:sp>
      <p:sp>
        <p:nvSpPr>
          <p:cNvPr id="10" name="9 CuadroTexto"/>
          <p:cNvSpPr txBox="1"/>
          <p:nvPr/>
        </p:nvSpPr>
        <p:spPr>
          <a:xfrm>
            <a:off x="8661539" y="4688091"/>
            <a:ext cx="2857500" cy="369332"/>
          </a:xfrm>
          <a:prstGeom prst="rect">
            <a:avLst/>
          </a:prstGeom>
          <a:noFill/>
        </p:spPr>
        <p:txBody>
          <a:bodyPr wrap="square" rtlCol="0">
            <a:spAutoFit/>
          </a:bodyPr>
          <a:lstStyle/>
          <a:p>
            <a:pPr algn="ctr"/>
            <a:r>
              <a:rPr lang="es-CO" b="1" dirty="0" smtClean="0">
                <a:solidFill>
                  <a:schemeClr val="accent1">
                    <a:lumMod val="50000"/>
                  </a:schemeClr>
                </a:solidFill>
              </a:rPr>
              <a:t>CAPITAL RELACIONAL</a:t>
            </a:r>
            <a:endParaRPr lang="es-CO" b="1" dirty="0">
              <a:solidFill>
                <a:schemeClr val="accent1">
                  <a:lumMod val="50000"/>
                </a:schemeClr>
              </a:solidFill>
            </a:endParaRPr>
          </a:p>
        </p:txBody>
      </p:sp>
    </p:spTree>
    <p:extLst>
      <p:ext uri="{BB962C8B-B14F-4D97-AF65-F5344CB8AC3E}">
        <p14:creationId xmlns:p14="http://schemas.microsoft.com/office/powerpoint/2010/main" val="3801853941"/>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10"/>
          <p:cNvSpPr txBox="1">
            <a:spLocks noChangeArrowheads="1"/>
          </p:cNvSpPr>
          <p:nvPr/>
        </p:nvSpPr>
        <p:spPr bwMode="auto">
          <a:xfrm>
            <a:off x="2173426" y="652309"/>
            <a:ext cx="79168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457200"/>
            <a:r>
              <a:rPr lang="es-CO" sz="2800" dirty="0" smtClean="0">
                <a:solidFill>
                  <a:schemeClr val="accent1">
                    <a:lumMod val="50000"/>
                  </a:schemeClr>
                </a:solidFill>
                <a:latin typeface="Tw Cen MT Condensed Extra Bold" panose="020B0803020202020204" pitchFamily="34" charset="0"/>
              </a:rPr>
              <a:t>Líneas activas de Investigación</a:t>
            </a:r>
            <a:endParaRPr lang="es-CO" sz="2800" dirty="0">
              <a:solidFill>
                <a:schemeClr val="accent1">
                  <a:lumMod val="50000"/>
                </a:schemeClr>
              </a:solidFill>
              <a:latin typeface="Tw Cen MT Condensed Extra Bold" panose="020B0803020202020204" pitchFamily="34" charset="0"/>
            </a:endParaRPr>
          </a:p>
        </p:txBody>
      </p:sp>
      <p:sp>
        <p:nvSpPr>
          <p:cNvPr id="6" name="5 CuadroTexto"/>
          <p:cNvSpPr txBox="1"/>
          <p:nvPr/>
        </p:nvSpPr>
        <p:spPr>
          <a:xfrm>
            <a:off x="972355" y="1704373"/>
            <a:ext cx="6111025" cy="440120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vl="0"/>
            <a:r>
              <a:rPr lang="es-CO" sz="2800" dirty="0"/>
              <a:t>Relevancia </a:t>
            </a:r>
            <a:r>
              <a:rPr lang="es-CO" sz="2800" dirty="0" smtClean="0"/>
              <a:t>para </a:t>
            </a:r>
            <a:r>
              <a:rPr lang="es-CO" sz="2800" dirty="0"/>
              <a:t>el desarrollo del país o de la región. </a:t>
            </a:r>
          </a:p>
          <a:p>
            <a:r>
              <a:rPr lang="es-CO" sz="2800" dirty="0"/>
              <a:t>Experiencias de interacción con el entorno (Impacto social)</a:t>
            </a:r>
          </a:p>
          <a:p>
            <a:pPr lvl="0"/>
            <a:r>
              <a:rPr lang="es-CO" sz="2800" dirty="0"/>
              <a:t>Existencia de líneas de investigación relacionadas con problemas o temas de desarrollo de la comunidad nacional, regional o local, o con problemas del sector productivo o de otros usuarios del conocimiento</a:t>
            </a:r>
          </a:p>
        </p:txBody>
      </p:sp>
    </p:spTree>
    <p:extLst>
      <p:ext uri="{BB962C8B-B14F-4D97-AF65-F5344CB8AC3E}">
        <p14:creationId xmlns:p14="http://schemas.microsoft.com/office/powerpoint/2010/main" val="1325593852"/>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CO" dirty="0"/>
              <a:t>Líneas </a:t>
            </a:r>
            <a:r>
              <a:rPr lang="es-CO" dirty="0" smtClean="0"/>
              <a:t>Activas </a:t>
            </a:r>
            <a:r>
              <a:rPr lang="es-CO" dirty="0"/>
              <a:t>de investigación</a:t>
            </a:r>
          </a:p>
        </p:txBody>
      </p:sp>
      <p:sp>
        <p:nvSpPr>
          <p:cNvPr id="4" name="3 CuadroTexto"/>
          <p:cNvSpPr txBox="1"/>
          <p:nvPr/>
        </p:nvSpPr>
        <p:spPr>
          <a:xfrm>
            <a:off x="1017430" y="2768958"/>
            <a:ext cx="10161431" cy="1938992"/>
          </a:xfrm>
          <a:prstGeom prst="rect">
            <a:avLst/>
          </a:prstGeom>
          <a:noFill/>
        </p:spPr>
        <p:txBody>
          <a:bodyPr wrap="square" rtlCol="0">
            <a:spAutoFit/>
          </a:bodyPr>
          <a:lstStyle/>
          <a:p>
            <a:pPr lvl="0"/>
            <a:r>
              <a:rPr lang="es-CO" sz="2400" dirty="0"/>
              <a:t>Relevancia de </a:t>
            </a:r>
            <a:r>
              <a:rPr lang="es-CO" sz="2400" dirty="0" smtClean="0"/>
              <a:t>la </a:t>
            </a:r>
            <a:r>
              <a:rPr lang="es-CO" sz="2400" dirty="0"/>
              <a:t>líneas de investigación </a:t>
            </a:r>
            <a:r>
              <a:rPr lang="es-CO" sz="2400" dirty="0" smtClean="0"/>
              <a:t>para </a:t>
            </a:r>
            <a:r>
              <a:rPr lang="es-CO" sz="2400" dirty="0"/>
              <a:t>el desarrollo del país o de la región. </a:t>
            </a:r>
          </a:p>
          <a:p>
            <a:r>
              <a:rPr lang="es-CO" sz="2400" dirty="0"/>
              <a:t>Experiencias de interacción </a:t>
            </a:r>
            <a:r>
              <a:rPr lang="es-CO" sz="2400" dirty="0" smtClean="0"/>
              <a:t>con </a:t>
            </a:r>
            <a:r>
              <a:rPr lang="es-CO" sz="2400" dirty="0"/>
              <a:t>el </a:t>
            </a:r>
            <a:r>
              <a:rPr lang="es-CO" sz="2400" dirty="0" smtClean="0"/>
              <a:t>entorno</a:t>
            </a:r>
            <a:r>
              <a:rPr lang="es-CO" sz="2400" dirty="0"/>
              <a:t> </a:t>
            </a:r>
            <a:r>
              <a:rPr lang="es-CO" sz="2400" dirty="0" smtClean="0"/>
              <a:t>(Impacto social)</a:t>
            </a:r>
            <a:endParaRPr lang="es-CO" sz="2400" dirty="0"/>
          </a:p>
          <a:p>
            <a:pPr lvl="0"/>
            <a:r>
              <a:rPr lang="es-CO" sz="2400" dirty="0" smtClean="0"/>
              <a:t>Existencia </a:t>
            </a:r>
            <a:r>
              <a:rPr lang="es-CO" sz="2400" dirty="0"/>
              <a:t>de líneas de investigación relacionadas con problemas o temas de desarrollo de la comunidad nacional, regional o local, o con problemas del sector productivo o de otros usuarios del </a:t>
            </a:r>
            <a:r>
              <a:rPr lang="es-CO" sz="2400" dirty="0" smtClean="0"/>
              <a:t>conocimiento</a:t>
            </a:r>
            <a:endParaRPr lang="es-CO" sz="2400" dirty="0"/>
          </a:p>
        </p:txBody>
      </p:sp>
    </p:spTree>
    <p:extLst>
      <p:ext uri="{BB962C8B-B14F-4D97-AF65-F5344CB8AC3E}">
        <p14:creationId xmlns:p14="http://schemas.microsoft.com/office/powerpoint/2010/main" val="4092567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1189" y="357318"/>
            <a:ext cx="10972800" cy="704732"/>
          </a:xfrm>
          <a:solidFill>
            <a:schemeClr val="tx2"/>
          </a:solidFill>
        </p:spPr>
        <p:txBody>
          <a:bodyPr>
            <a:normAutofit fontScale="90000"/>
          </a:bodyPr>
          <a:lstStyle/>
          <a:p>
            <a:r>
              <a:rPr lang="es-CO" dirty="0" smtClean="0">
                <a:solidFill>
                  <a:schemeClr val="bg1"/>
                </a:solidFill>
              </a:rPr>
              <a:t>Proyectos 2017</a:t>
            </a:r>
            <a:endParaRPr lang="es-CO" dirty="0">
              <a:solidFill>
                <a:schemeClr val="bg1"/>
              </a:solidFill>
            </a:endParaRPr>
          </a:p>
        </p:txBody>
      </p:sp>
      <p:graphicFrame>
        <p:nvGraphicFramePr>
          <p:cNvPr id="3" name="Diagrama 2"/>
          <p:cNvGraphicFramePr/>
          <p:nvPr>
            <p:extLst>
              <p:ext uri="{D42A27DB-BD31-4B8C-83A1-F6EECF244321}">
                <p14:modId xmlns:p14="http://schemas.microsoft.com/office/powerpoint/2010/main" val="1831970962"/>
              </p:ext>
            </p:extLst>
          </p:nvPr>
        </p:nvGraphicFramePr>
        <p:xfrm>
          <a:off x="2032000" y="1489166"/>
          <a:ext cx="8128000" cy="37011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Elipse 6"/>
          <p:cNvSpPr/>
          <p:nvPr/>
        </p:nvSpPr>
        <p:spPr>
          <a:xfrm>
            <a:off x="1465942" y="1428598"/>
            <a:ext cx="728617" cy="76635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19" name="Elipse 18"/>
          <p:cNvSpPr/>
          <p:nvPr/>
        </p:nvSpPr>
        <p:spPr>
          <a:xfrm>
            <a:off x="1434011" y="2543098"/>
            <a:ext cx="728617" cy="76635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20" name="Elipse 19"/>
          <p:cNvSpPr/>
          <p:nvPr/>
        </p:nvSpPr>
        <p:spPr>
          <a:xfrm>
            <a:off x="1344023" y="3676001"/>
            <a:ext cx="728617" cy="76635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8" name="CuadroTexto 7"/>
          <p:cNvSpPr txBox="1"/>
          <p:nvPr/>
        </p:nvSpPr>
        <p:spPr>
          <a:xfrm>
            <a:off x="1624147" y="1479408"/>
            <a:ext cx="412206" cy="646331"/>
          </a:xfrm>
          <a:prstGeom prst="rect">
            <a:avLst/>
          </a:prstGeom>
          <a:noFill/>
        </p:spPr>
        <p:txBody>
          <a:bodyPr wrap="square" rtlCol="0">
            <a:spAutoFit/>
          </a:bodyPr>
          <a:lstStyle/>
          <a:p>
            <a:r>
              <a:rPr lang="es-CO" sz="3600" dirty="0" smtClean="0">
                <a:solidFill>
                  <a:schemeClr val="accent1">
                    <a:lumMod val="75000"/>
                  </a:schemeClr>
                </a:solidFill>
              </a:rPr>
              <a:t>1</a:t>
            </a:r>
            <a:endParaRPr lang="es-CO" sz="3600" dirty="0">
              <a:solidFill>
                <a:schemeClr val="accent1">
                  <a:lumMod val="75000"/>
                </a:schemeClr>
              </a:solidFill>
            </a:endParaRPr>
          </a:p>
        </p:txBody>
      </p:sp>
      <p:sp>
        <p:nvSpPr>
          <p:cNvPr id="21" name="CuadroTexto 20"/>
          <p:cNvSpPr txBox="1"/>
          <p:nvPr/>
        </p:nvSpPr>
        <p:spPr>
          <a:xfrm>
            <a:off x="1592216" y="2656507"/>
            <a:ext cx="412206" cy="646331"/>
          </a:xfrm>
          <a:prstGeom prst="rect">
            <a:avLst/>
          </a:prstGeom>
          <a:noFill/>
        </p:spPr>
        <p:txBody>
          <a:bodyPr wrap="square" rtlCol="0">
            <a:spAutoFit/>
          </a:bodyPr>
          <a:lstStyle/>
          <a:p>
            <a:r>
              <a:rPr lang="es-CO" sz="3600" dirty="0" smtClean="0"/>
              <a:t>2</a:t>
            </a:r>
            <a:endParaRPr lang="es-CO" sz="3600" dirty="0"/>
          </a:p>
        </p:txBody>
      </p:sp>
      <p:sp>
        <p:nvSpPr>
          <p:cNvPr id="22" name="CuadroTexto 21"/>
          <p:cNvSpPr txBox="1"/>
          <p:nvPr/>
        </p:nvSpPr>
        <p:spPr>
          <a:xfrm>
            <a:off x="1502228" y="3796025"/>
            <a:ext cx="412206" cy="646331"/>
          </a:xfrm>
          <a:prstGeom prst="rect">
            <a:avLst/>
          </a:prstGeom>
          <a:noFill/>
        </p:spPr>
        <p:txBody>
          <a:bodyPr wrap="square" rtlCol="0">
            <a:spAutoFit/>
          </a:bodyPr>
          <a:lstStyle/>
          <a:p>
            <a:r>
              <a:rPr lang="es-CO" sz="3600" dirty="0" smtClean="0"/>
              <a:t>3</a:t>
            </a:r>
            <a:endParaRPr lang="es-CO" sz="3600" dirty="0"/>
          </a:p>
        </p:txBody>
      </p:sp>
      <p:sp>
        <p:nvSpPr>
          <p:cNvPr id="23" name="CuadroTexto 22"/>
          <p:cNvSpPr txBox="1"/>
          <p:nvPr/>
        </p:nvSpPr>
        <p:spPr>
          <a:xfrm>
            <a:off x="1619794" y="1489166"/>
            <a:ext cx="412206" cy="646331"/>
          </a:xfrm>
          <a:prstGeom prst="rect">
            <a:avLst/>
          </a:prstGeom>
          <a:noFill/>
        </p:spPr>
        <p:txBody>
          <a:bodyPr wrap="square" rtlCol="0">
            <a:spAutoFit/>
          </a:bodyPr>
          <a:lstStyle/>
          <a:p>
            <a:r>
              <a:rPr lang="es-CO" sz="3600" dirty="0" smtClean="0"/>
              <a:t>1</a:t>
            </a:r>
            <a:endParaRPr lang="es-CO" sz="3600" dirty="0"/>
          </a:p>
        </p:txBody>
      </p:sp>
    </p:spTree>
    <p:extLst>
      <p:ext uri="{BB962C8B-B14F-4D97-AF65-F5344CB8AC3E}">
        <p14:creationId xmlns:p14="http://schemas.microsoft.com/office/powerpoint/2010/main" val="15599437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1189" y="357318"/>
            <a:ext cx="10972800" cy="704732"/>
          </a:xfrm>
          <a:solidFill>
            <a:schemeClr val="tx2">
              <a:lumMod val="50000"/>
            </a:schemeClr>
          </a:solidFill>
        </p:spPr>
        <p:txBody>
          <a:bodyPr>
            <a:normAutofit fontScale="90000"/>
          </a:bodyPr>
          <a:lstStyle/>
          <a:p>
            <a:r>
              <a:rPr lang="es-CO" dirty="0" smtClean="0">
                <a:solidFill>
                  <a:schemeClr val="bg1"/>
                </a:solidFill>
              </a:rPr>
              <a:t>Proyectos 2017</a:t>
            </a:r>
            <a:endParaRPr lang="es-CO" dirty="0">
              <a:solidFill>
                <a:schemeClr val="bg1"/>
              </a:solidFill>
            </a:endParaRPr>
          </a:p>
        </p:txBody>
      </p:sp>
      <p:graphicFrame>
        <p:nvGraphicFramePr>
          <p:cNvPr id="3" name="Diagrama 2"/>
          <p:cNvGraphicFramePr/>
          <p:nvPr>
            <p:extLst>
              <p:ext uri="{D42A27DB-BD31-4B8C-83A1-F6EECF244321}">
                <p14:modId xmlns:p14="http://schemas.microsoft.com/office/powerpoint/2010/main" val="1150828710"/>
              </p:ext>
            </p:extLst>
          </p:nvPr>
        </p:nvGraphicFramePr>
        <p:xfrm>
          <a:off x="2032000" y="1489166"/>
          <a:ext cx="8128000" cy="37011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Elipse 6"/>
          <p:cNvSpPr/>
          <p:nvPr/>
        </p:nvSpPr>
        <p:spPr>
          <a:xfrm>
            <a:off x="1232263" y="1582700"/>
            <a:ext cx="728617" cy="76635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19" name="Elipse 18"/>
          <p:cNvSpPr/>
          <p:nvPr/>
        </p:nvSpPr>
        <p:spPr>
          <a:xfrm>
            <a:off x="1280161" y="2695108"/>
            <a:ext cx="728617" cy="76635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20" name="Elipse 19"/>
          <p:cNvSpPr/>
          <p:nvPr/>
        </p:nvSpPr>
        <p:spPr>
          <a:xfrm>
            <a:off x="1303383" y="3752453"/>
            <a:ext cx="728617" cy="76635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8" name="CuadroTexto 7"/>
          <p:cNvSpPr txBox="1"/>
          <p:nvPr/>
        </p:nvSpPr>
        <p:spPr>
          <a:xfrm>
            <a:off x="1370149" y="1681704"/>
            <a:ext cx="412206" cy="646331"/>
          </a:xfrm>
          <a:prstGeom prst="rect">
            <a:avLst/>
          </a:prstGeom>
          <a:noFill/>
        </p:spPr>
        <p:txBody>
          <a:bodyPr wrap="square" rtlCol="0">
            <a:spAutoFit/>
          </a:bodyPr>
          <a:lstStyle/>
          <a:p>
            <a:r>
              <a:rPr lang="es-CO" sz="3600" dirty="0"/>
              <a:t>4</a:t>
            </a:r>
          </a:p>
        </p:txBody>
      </p:sp>
      <p:sp>
        <p:nvSpPr>
          <p:cNvPr id="9" name="CuadroTexto 8"/>
          <p:cNvSpPr txBox="1"/>
          <p:nvPr/>
        </p:nvSpPr>
        <p:spPr>
          <a:xfrm>
            <a:off x="1423851" y="2815132"/>
            <a:ext cx="412206" cy="646331"/>
          </a:xfrm>
          <a:prstGeom prst="rect">
            <a:avLst/>
          </a:prstGeom>
          <a:noFill/>
        </p:spPr>
        <p:txBody>
          <a:bodyPr wrap="square" rtlCol="0">
            <a:spAutoFit/>
          </a:bodyPr>
          <a:lstStyle/>
          <a:p>
            <a:r>
              <a:rPr lang="es-CO" sz="3600" dirty="0"/>
              <a:t>5</a:t>
            </a:r>
          </a:p>
        </p:txBody>
      </p:sp>
      <p:sp>
        <p:nvSpPr>
          <p:cNvPr id="10" name="CuadroTexto 9"/>
          <p:cNvSpPr txBox="1"/>
          <p:nvPr/>
        </p:nvSpPr>
        <p:spPr>
          <a:xfrm>
            <a:off x="1438366" y="3812464"/>
            <a:ext cx="412206" cy="646331"/>
          </a:xfrm>
          <a:prstGeom prst="rect">
            <a:avLst/>
          </a:prstGeom>
          <a:noFill/>
        </p:spPr>
        <p:txBody>
          <a:bodyPr wrap="square" rtlCol="0">
            <a:spAutoFit/>
          </a:bodyPr>
          <a:lstStyle/>
          <a:p>
            <a:r>
              <a:rPr lang="es-CO" sz="3600" dirty="0" smtClean="0"/>
              <a:t>6</a:t>
            </a:r>
            <a:endParaRPr lang="es-CO" sz="3600" dirty="0"/>
          </a:p>
        </p:txBody>
      </p:sp>
    </p:spTree>
    <p:extLst>
      <p:ext uri="{BB962C8B-B14F-4D97-AF65-F5344CB8AC3E}">
        <p14:creationId xmlns:p14="http://schemas.microsoft.com/office/powerpoint/2010/main" val="14590588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1189" y="357318"/>
            <a:ext cx="10972800" cy="704732"/>
          </a:xfrm>
          <a:solidFill>
            <a:schemeClr val="tx2"/>
          </a:solidFill>
        </p:spPr>
        <p:txBody>
          <a:bodyPr>
            <a:normAutofit fontScale="90000"/>
          </a:bodyPr>
          <a:lstStyle/>
          <a:p>
            <a:r>
              <a:rPr lang="es-CO" dirty="0" smtClean="0">
                <a:solidFill>
                  <a:schemeClr val="bg1"/>
                </a:solidFill>
              </a:rPr>
              <a:t>Proyectos 2017- Actividades</a:t>
            </a:r>
            <a:endParaRPr lang="es-CO" dirty="0">
              <a:solidFill>
                <a:schemeClr val="bg1"/>
              </a:solidFill>
            </a:endParaRPr>
          </a:p>
        </p:txBody>
      </p:sp>
      <p:sp>
        <p:nvSpPr>
          <p:cNvPr id="5" name="CuadroTexto 4"/>
          <p:cNvSpPr txBox="1"/>
          <p:nvPr/>
        </p:nvSpPr>
        <p:spPr>
          <a:xfrm>
            <a:off x="1105989" y="1532709"/>
            <a:ext cx="10363200" cy="3631763"/>
          </a:xfrm>
          <a:prstGeom prst="rect">
            <a:avLst/>
          </a:prstGeom>
          <a:noFill/>
        </p:spPr>
        <p:txBody>
          <a:bodyPr wrap="square" rtlCol="0">
            <a:spAutoFit/>
          </a:bodyPr>
          <a:lstStyle/>
          <a:p>
            <a:r>
              <a:rPr lang="es-CO" sz="3200" b="1" dirty="0" smtClean="0">
                <a:solidFill>
                  <a:schemeClr val="accent1">
                    <a:lumMod val="75000"/>
                  </a:schemeClr>
                </a:solidFill>
              </a:rPr>
              <a:t>	</a:t>
            </a:r>
            <a:endParaRPr lang="es-CO" dirty="0"/>
          </a:p>
          <a:p>
            <a:pPr marL="342900" indent="-342900">
              <a:buAutoNum type="arabicPeriod"/>
            </a:pPr>
            <a:endParaRPr lang="es-CO" dirty="0" smtClean="0"/>
          </a:p>
          <a:p>
            <a:pPr marL="285750" indent="-285750" algn="just">
              <a:buFont typeface="Wingdings" panose="05000000000000000000" pitchFamily="2" charset="2"/>
              <a:buChar char="ü"/>
            </a:pPr>
            <a:r>
              <a:rPr lang="es-CO" sz="2000" b="1" dirty="0" smtClean="0">
                <a:solidFill>
                  <a:schemeClr val="accent1">
                    <a:lumMod val="75000"/>
                  </a:schemeClr>
                </a:solidFill>
              </a:rPr>
              <a:t>CURSO- INTERNACIONAL DE PROFUNDIZACIÓN EN INVESTIGACIÓN:</a:t>
            </a:r>
            <a:r>
              <a:rPr lang="es-CO" sz="2000" dirty="0" smtClean="0">
                <a:solidFill>
                  <a:schemeClr val="accent1">
                    <a:lumMod val="75000"/>
                  </a:schemeClr>
                </a:solidFill>
              </a:rPr>
              <a:t> </a:t>
            </a:r>
            <a:r>
              <a:rPr lang="es-CO" sz="2000" dirty="0" smtClean="0"/>
              <a:t>Temas estratégicos: Ciencia- Tecnología e Innovación en el mundo; Aplicaciones ISI- SCOPUS; Visibilidad e impacto de la producción académica; Índices de impacto social; Gestión de recursos para la investigación, patentes y transferencia tecnológica. </a:t>
            </a:r>
          </a:p>
          <a:p>
            <a:pPr marL="285750" indent="-285750">
              <a:buFont typeface="Wingdings" panose="05000000000000000000" pitchFamily="2" charset="2"/>
              <a:buChar char="ü"/>
            </a:pPr>
            <a:endParaRPr lang="es-CO" sz="2000" dirty="0">
              <a:solidFill>
                <a:schemeClr val="accent1">
                  <a:lumMod val="75000"/>
                </a:schemeClr>
              </a:solidFill>
            </a:endParaRPr>
          </a:p>
          <a:p>
            <a:pPr marL="285750" indent="-285750" algn="just">
              <a:buFont typeface="Wingdings" panose="05000000000000000000" pitchFamily="2" charset="2"/>
              <a:buChar char="ü"/>
            </a:pPr>
            <a:r>
              <a:rPr lang="es-CO" sz="2000" b="1" dirty="0" smtClean="0">
                <a:solidFill>
                  <a:schemeClr val="accent1">
                    <a:lumMod val="75000"/>
                  </a:schemeClr>
                </a:solidFill>
              </a:rPr>
              <a:t>CURSO- TALLER DE VERANO: </a:t>
            </a:r>
            <a:r>
              <a:rPr lang="es-CO" sz="2000" dirty="0" smtClean="0"/>
              <a:t>Elaboración de proyectos de investigación; Manejo de gestores bibliográficos; Escritura – Científica en Inglés.</a:t>
            </a:r>
          </a:p>
          <a:p>
            <a:pPr marL="285750" indent="-285750">
              <a:buFont typeface="Wingdings" panose="05000000000000000000" pitchFamily="2" charset="2"/>
              <a:buChar char="ü"/>
            </a:pPr>
            <a:endParaRPr lang="es-CO" sz="2000" dirty="0">
              <a:solidFill>
                <a:schemeClr val="accent1">
                  <a:lumMod val="75000"/>
                </a:schemeClr>
              </a:solidFill>
            </a:endParaRPr>
          </a:p>
          <a:p>
            <a:pPr marL="285750" indent="-285750" algn="just">
              <a:buFont typeface="Wingdings" panose="05000000000000000000" pitchFamily="2" charset="2"/>
              <a:buChar char="ü"/>
            </a:pPr>
            <a:r>
              <a:rPr lang="es-CO" sz="2000" b="1" dirty="0" smtClean="0">
                <a:solidFill>
                  <a:schemeClr val="accent1">
                    <a:lumMod val="75000"/>
                  </a:schemeClr>
                </a:solidFill>
              </a:rPr>
              <a:t>WORK- SHOP: </a:t>
            </a:r>
            <a:r>
              <a:rPr lang="es-CO" sz="2000" dirty="0" smtClean="0"/>
              <a:t>Innovación y creatividad.</a:t>
            </a:r>
            <a:endParaRPr lang="es-CO" sz="2000" dirty="0"/>
          </a:p>
        </p:txBody>
      </p:sp>
      <p:sp>
        <p:nvSpPr>
          <p:cNvPr id="16" name="Elipse 15"/>
          <p:cNvSpPr/>
          <p:nvPr/>
        </p:nvSpPr>
        <p:spPr>
          <a:xfrm>
            <a:off x="1180010" y="1385444"/>
            <a:ext cx="728617" cy="76635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6" name="CuadroTexto 5"/>
          <p:cNvSpPr txBox="1"/>
          <p:nvPr/>
        </p:nvSpPr>
        <p:spPr>
          <a:xfrm>
            <a:off x="1354182" y="1453217"/>
            <a:ext cx="496388" cy="646331"/>
          </a:xfrm>
          <a:prstGeom prst="rect">
            <a:avLst/>
          </a:prstGeom>
          <a:noFill/>
        </p:spPr>
        <p:txBody>
          <a:bodyPr wrap="square" rtlCol="0">
            <a:spAutoFit/>
          </a:bodyPr>
          <a:lstStyle/>
          <a:p>
            <a:r>
              <a:rPr lang="es-CO" sz="3600" dirty="0" smtClean="0"/>
              <a:t>1</a:t>
            </a:r>
            <a:endParaRPr lang="es-CO" sz="3600" dirty="0"/>
          </a:p>
        </p:txBody>
      </p:sp>
      <p:sp>
        <p:nvSpPr>
          <p:cNvPr id="10" name="CuadroTexto 9"/>
          <p:cNvSpPr txBox="1"/>
          <p:nvPr/>
        </p:nvSpPr>
        <p:spPr>
          <a:xfrm>
            <a:off x="1966685" y="1514772"/>
            <a:ext cx="7611291" cy="646331"/>
          </a:xfrm>
          <a:prstGeom prst="rect">
            <a:avLst/>
          </a:prstGeom>
          <a:solidFill>
            <a:schemeClr val="accent4">
              <a:lumMod val="75000"/>
            </a:schemeClr>
          </a:solidFill>
        </p:spPr>
        <p:txBody>
          <a:bodyPr wrap="square" rtlCol="0">
            <a:spAutoFit/>
          </a:bodyPr>
          <a:lstStyle/>
          <a:p>
            <a:r>
              <a:rPr lang="es-CO" sz="3600" dirty="0" smtClean="0">
                <a:solidFill>
                  <a:schemeClr val="bg1"/>
                </a:solidFill>
              </a:rPr>
              <a:t>Formación para la investigación</a:t>
            </a:r>
            <a:endParaRPr lang="es-CO" sz="3600" dirty="0">
              <a:solidFill>
                <a:schemeClr val="bg1"/>
              </a:solidFill>
            </a:endParaRPr>
          </a:p>
        </p:txBody>
      </p:sp>
    </p:spTree>
    <p:extLst>
      <p:ext uri="{BB962C8B-B14F-4D97-AF65-F5344CB8AC3E}">
        <p14:creationId xmlns:p14="http://schemas.microsoft.com/office/powerpoint/2010/main" val="39372978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1189" y="357318"/>
            <a:ext cx="10972800" cy="704732"/>
          </a:xfrm>
          <a:solidFill>
            <a:schemeClr val="tx2"/>
          </a:solidFill>
        </p:spPr>
        <p:txBody>
          <a:bodyPr>
            <a:normAutofit fontScale="90000"/>
          </a:bodyPr>
          <a:lstStyle/>
          <a:p>
            <a:r>
              <a:rPr lang="es-CO" dirty="0" smtClean="0">
                <a:solidFill>
                  <a:schemeClr val="bg1"/>
                </a:solidFill>
              </a:rPr>
              <a:t>Proyectos 2017- Actividades</a:t>
            </a:r>
            <a:endParaRPr lang="es-CO" dirty="0">
              <a:solidFill>
                <a:schemeClr val="bg1"/>
              </a:solidFill>
            </a:endParaRPr>
          </a:p>
        </p:txBody>
      </p:sp>
      <p:sp>
        <p:nvSpPr>
          <p:cNvPr id="5" name="CuadroTexto 4"/>
          <p:cNvSpPr txBox="1"/>
          <p:nvPr/>
        </p:nvSpPr>
        <p:spPr>
          <a:xfrm>
            <a:off x="1105989" y="1532709"/>
            <a:ext cx="10363200" cy="3323987"/>
          </a:xfrm>
          <a:prstGeom prst="rect">
            <a:avLst/>
          </a:prstGeom>
          <a:noFill/>
        </p:spPr>
        <p:txBody>
          <a:bodyPr wrap="square" rtlCol="0">
            <a:spAutoFit/>
          </a:bodyPr>
          <a:lstStyle/>
          <a:p>
            <a:r>
              <a:rPr lang="es-CO" sz="3200" b="1" dirty="0" smtClean="0">
                <a:solidFill>
                  <a:schemeClr val="accent1">
                    <a:lumMod val="75000"/>
                  </a:schemeClr>
                </a:solidFill>
              </a:rPr>
              <a:t>	</a:t>
            </a:r>
            <a:endParaRPr lang="es-CO" dirty="0"/>
          </a:p>
          <a:p>
            <a:pPr marL="342900" indent="-342900">
              <a:buAutoNum type="arabicPeriod"/>
            </a:pPr>
            <a:endParaRPr lang="es-CO" dirty="0" smtClean="0"/>
          </a:p>
          <a:p>
            <a:pPr marL="285750" indent="-285750" algn="just">
              <a:buFont typeface="Wingdings" panose="05000000000000000000" pitchFamily="2" charset="2"/>
              <a:buChar char="ü"/>
            </a:pPr>
            <a:r>
              <a:rPr lang="es-CO" sz="2000" b="1" dirty="0" smtClean="0">
                <a:solidFill>
                  <a:schemeClr val="accent1">
                    <a:lumMod val="75000"/>
                  </a:schemeClr>
                </a:solidFill>
              </a:rPr>
              <a:t>Acompañamiento: Actualización y verificación de la producción académica</a:t>
            </a:r>
            <a:r>
              <a:rPr lang="es-CO" sz="2000" b="1" i="1" dirty="0" smtClean="0">
                <a:solidFill>
                  <a:schemeClr val="accent1">
                    <a:lumMod val="75000"/>
                  </a:schemeClr>
                </a:solidFill>
              </a:rPr>
              <a:t> Plataforma Scienti- Colciencias- </a:t>
            </a:r>
            <a:r>
              <a:rPr lang="es-CO" sz="2000" b="1" dirty="0" smtClean="0">
                <a:solidFill>
                  <a:schemeClr val="accent1">
                    <a:lumMod val="75000"/>
                  </a:schemeClr>
                </a:solidFill>
              </a:rPr>
              <a:t>Preparación Medición de Grupos</a:t>
            </a:r>
          </a:p>
          <a:p>
            <a:endParaRPr lang="es-CO" sz="2000" dirty="0">
              <a:solidFill>
                <a:schemeClr val="accent1">
                  <a:lumMod val="75000"/>
                </a:schemeClr>
              </a:solidFill>
            </a:endParaRPr>
          </a:p>
          <a:p>
            <a:pPr marL="285750" indent="-285750" algn="just">
              <a:buFont typeface="Wingdings" panose="05000000000000000000" pitchFamily="2" charset="2"/>
              <a:buChar char="ü"/>
            </a:pPr>
            <a:r>
              <a:rPr lang="es-CO" sz="2000" b="1" dirty="0" smtClean="0">
                <a:solidFill>
                  <a:schemeClr val="accent1">
                    <a:lumMod val="75000"/>
                  </a:schemeClr>
                </a:solidFill>
              </a:rPr>
              <a:t>Normalización de investigadores ORCID- Repositorio Institucional- Visibilidad de productos de investigación: PLUM X.</a:t>
            </a:r>
          </a:p>
          <a:p>
            <a:pPr marL="285750" indent="-285750" algn="just">
              <a:buFont typeface="Wingdings" panose="05000000000000000000" pitchFamily="2" charset="2"/>
              <a:buChar char="ü"/>
            </a:pPr>
            <a:endParaRPr lang="es-CO" sz="2000" b="1" dirty="0">
              <a:solidFill>
                <a:schemeClr val="accent1">
                  <a:lumMod val="75000"/>
                </a:schemeClr>
              </a:solidFill>
            </a:endParaRPr>
          </a:p>
          <a:p>
            <a:pPr marL="285750" indent="-285750" algn="just">
              <a:buFont typeface="Wingdings" panose="05000000000000000000" pitchFamily="2" charset="2"/>
              <a:buChar char="ü"/>
            </a:pPr>
            <a:r>
              <a:rPr lang="es-CO" sz="2000" b="1" dirty="0" smtClean="0">
                <a:solidFill>
                  <a:schemeClr val="accent1">
                    <a:lumMod val="75000"/>
                  </a:schemeClr>
                </a:solidFill>
              </a:rPr>
              <a:t>Alianzas estratégicas con grupos institucionales, nacionales e internacionales: estrategia para optimizar la inversión en investigación.</a:t>
            </a:r>
            <a:endParaRPr lang="es-CO" sz="2000" dirty="0">
              <a:solidFill>
                <a:schemeClr val="accent1">
                  <a:lumMod val="75000"/>
                </a:schemeClr>
              </a:solidFill>
            </a:endParaRPr>
          </a:p>
        </p:txBody>
      </p:sp>
      <p:sp>
        <p:nvSpPr>
          <p:cNvPr id="16" name="Elipse 15"/>
          <p:cNvSpPr/>
          <p:nvPr/>
        </p:nvSpPr>
        <p:spPr>
          <a:xfrm>
            <a:off x="1172029" y="1393760"/>
            <a:ext cx="728617" cy="76635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6" name="CuadroTexto 5"/>
          <p:cNvSpPr txBox="1"/>
          <p:nvPr/>
        </p:nvSpPr>
        <p:spPr>
          <a:xfrm>
            <a:off x="1317173" y="1453771"/>
            <a:ext cx="496388" cy="646331"/>
          </a:xfrm>
          <a:prstGeom prst="rect">
            <a:avLst/>
          </a:prstGeom>
          <a:noFill/>
        </p:spPr>
        <p:txBody>
          <a:bodyPr wrap="square" rtlCol="0">
            <a:spAutoFit/>
          </a:bodyPr>
          <a:lstStyle/>
          <a:p>
            <a:r>
              <a:rPr lang="es-CO" sz="3600" dirty="0" smtClean="0"/>
              <a:t>2</a:t>
            </a:r>
            <a:endParaRPr lang="es-CO" sz="3600" dirty="0"/>
          </a:p>
        </p:txBody>
      </p:sp>
      <p:sp>
        <p:nvSpPr>
          <p:cNvPr id="10" name="CuadroTexto 9"/>
          <p:cNvSpPr txBox="1"/>
          <p:nvPr/>
        </p:nvSpPr>
        <p:spPr>
          <a:xfrm>
            <a:off x="1966685" y="1514772"/>
            <a:ext cx="9180286" cy="646331"/>
          </a:xfrm>
          <a:prstGeom prst="rect">
            <a:avLst/>
          </a:prstGeom>
          <a:solidFill>
            <a:schemeClr val="accent4">
              <a:lumMod val="75000"/>
            </a:schemeClr>
          </a:solidFill>
        </p:spPr>
        <p:txBody>
          <a:bodyPr wrap="square" rtlCol="0">
            <a:spAutoFit/>
          </a:bodyPr>
          <a:lstStyle/>
          <a:p>
            <a:r>
              <a:rPr lang="es-CO" sz="3600" dirty="0" smtClean="0">
                <a:solidFill>
                  <a:schemeClr val="bg1"/>
                </a:solidFill>
              </a:rPr>
              <a:t>Consolidación de los grupos de investigación</a:t>
            </a:r>
            <a:endParaRPr lang="es-CO" sz="3600" dirty="0">
              <a:solidFill>
                <a:schemeClr val="bg1"/>
              </a:solidFill>
            </a:endParaRPr>
          </a:p>
        </p:txBody>
      </p:sp>
    </p:spTree>
    <p:extLst>
      <p:ext uri="{BB962C8B-B14F-4D97-AF65-F5344CB8AC3E}">
        <p14:creationId xmlns:p14="http://schemas.microsoft.com/office/powerpoint/2010/main" val="32291219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1189" y="357318"/>
            <a:ext cx="10972800" cy="704732"/>
          </a:xfrm>
          <a:solidFill>
            <a:schemeClr val="tx2"/>
          </a:solidFill>
        </p:spPr>
        <p:txBody>
          <a:bodyPr>
            <a:normAutofit fontScale="90000"/>
          </a:bodyPr>
          <a:lstStyle/>
          <a:p>
            <a:r>
              <a:rPr lang="es-CO" dirty="0" smtClean="0">
                <a:solidFill>
                  <a:schemeClr val="bg1"/>
                </a:solidFill>
              </a:rPr>
              <a:t>Proyectos 2017- Actividades</a:t>
            </a:r>
            <a:endParaRPr lang="es-CO" dirty="0">
              <a:solidFill>
                <a:schemeClr val="bg1"/>
              </a:solidFill>
            </a:endParaRPr>
          </a:p>
        </p:txBody>
      </p:sp>
      <p:sp>
        <p:nvSpPr>
          <p:cNvPr id="5" name="CuadroTexto 4"/>
          <p:cNvSpPr txBox="1"/>
          <p:nvPr/>
        </p:nvSpPr>
        <p:spPr>
          <a:xfrm>
            <a:off x="1123410" y="2018727"/>
            <a:ext cx="10363200" cy="3354765"/>
          </a:xfrm>
          <a:prstGeom prst="rect">
            <a:avLst/>
          </a:prstGeom>
          <a:noFill/>
        </p:spPr>
        <p:txBody>
          <a:bodyPr wrap="square" rtlCol="0">
            <a:spAutoFit/>
          </a:bodyPr>
          <a:lstStyle/>
          <a:p>
            <a:endParaRPr lang="es-CO" sz="3200" b="1" dirty="0" smtClean="0">
              <a:solidFill>
                <a:schemeClr val="accent1">
                  <a:lumMod val="75000"/>
                </a:schemeClr>
              </a:solidFill>
            </a:endParaRPr>
          </a:p>
          <a:p>
            <a:pPr marL="285750" indent="-285750">
              <a:buFont typeface="Wingdings" panose="05000000000000000000" pitchFamily="2" charset="2"/>
              <a:buChar char="ü"/>
            </a:pPr>
            <a:r>
              <a:rPr lang="es-CO" sz="2000" b="1" dirty="0" smtClean="0">
                <a:solidFill>
                  <a:schemeClr val="tx2"/>
                </a:solidFill>
              </a:rPr>
              <a:t>Consolidación de los proyectos de Facultad y FODEIN en la Unidad de Investigación</a:t>
            </a:r>
            <a:endParaRPr lang="es-CO" sz="2000" b="1" dirty="0">
              <a:solidFill>
                <a:schemeClr val="tx2"/>
              </a:solidFill>
            </a:endParaRPr>
          </a:p>
          <a:p>
            <a:endParaRPr lang="es-CO" sz="2000" dirty="0">
              <a:solidFill>
                <a:schemeClr val="accent1">
                  <a:lumMod val="75000"/>
                </a:schemeClr>
              </a:solidFill>
            </a:endParaRPr>
          </a:p>
          <a:p>
            <a:pPr marL="285750" indent="-285750" algn="just">
              <a:buFont typeface="Wingdings" panose="05000000000000000000" pitchFamily="2" charset="2"/>
              <a:buChar char="ü"/>
            </a:pPr>
            <a:r>
              <a:rPr lang="es-CO" sz="2000" b="1" dirty="0" smtClean="0">
                <a:solidFill>
                  <a:schemeClr val="accent1">
                    <a:lumMod val="75000"/>
                  </a:schemeClr>
                </a:solidFill>
              </a:rPr>
              <a:t>Presentación de los proyectos vigentes por área del conocimiento</a:t>
            </a:r>
          </a:p>
          <a:p>
            <a:pPr marL="285750" indent="-285750" algn="just">
              <a:buFont typeface="Wingdings" panose="05000000000000000000" pitchFamily="2" charset="2"/>
              <a:buChar char="ü"/>
            </a:pPr>
            <a:endParaRPr lang="es-CO" sz="2000" b="1" dirty="0">
              <a:solidFill>
                <a:schemeClr val="accent1">
                  <a:lumMod val="75000"/>
                </a:schemeClr>
              </a:solidFill>
            </a:endParaRPr>
          </a:p>
          <a:p>
            <a:pPr marL="285750" indent="-285750" algn="just">
              <a:buFont typeface="Wingdings" panose="05000000000000000000" pitchFamily="2" charset="2"/>
              <a:buChar char="ü"/>
            </a:pPr>
            <a:r>
              <a:rPr lang="es-CO" sz="2000" b="1" dirty="0" smtClean="0">
                <a:solidFill>
                  <a:schemeClr val="accent1">
                    <a:lumMod val="75000"/>
                  </a:schemeClr>
                </a:solidFill>
              </a:rPr>
              <a:t>Seguimiento de la ejecución presupuestal de los proyectos aprobados </a:t>
            </a:r>
            <a:endParaRPr lang="es-CO" sz="2000" b="1" dirty="0">
              <a:solidFill>
                <a:schemeClr val="accent1">
                  <a:lumMod val="75000"/>
                </a:schemeClr>
              </a:solidFill>
            </a:endParaRPr>
          </a:p>
          <a:p>
            <a:pPr marL="285750" indent="-285750" algn="just">
              <a:buFont typeface="Wingdings" panose="05000000000000000000" pitchFamily="2" charset="2"/>
              <a:buChar char="ü"/>
            </a:pPr>
            <a:endParaRPr lang="es-CO" sz="2000" b="1" dirty="0" smtClean="0">
              <a:solidFill>
                <a:schemeClr val="accent1">
                  <a:lumMod val="75000"/>
                </a:schemeClr>
              </a:solidFill>
            </a:endParaRPr>
          </a:p>
          <a:p>
            <a:pPr marL="285750" indent="-285750" algn="just">
              <a:buFont typeface="Wingdings" panose="05000000000000000000" pitchFamily="2" charset="2"/>
              <a:buChar char="ü"/>
            </a:pPr>
            <a:r>
              <a:rPr lang="es-CO" sz="2000" b="1" dirty="0" smtClean="0">
                <a:solidFill>
                  <a:schemeClr val="accent1">
                    <a:lumMod val="75000"/>
                  </a:schemeClr>
                </a:solidFill>
              </a:rPr>
              <a:t>Actualización de la convocatoria para presentación de proyectos FODEIN</a:t>
            </a:r>
          </a:p>
          <a:p>
            <a:pPr marL="285750" indent="-285750" algn="just">
              <a:buFont typeface="Wingdings" panose="05000000000000000000" pitchFamily="2" charset="2"/>
              <a:buChar char="ü"/>
            </a:pPr>
            <a:endParaRPr lang="es-CO" sz="2000" b="1" dirty="0">
              <a:solidFill>
                <a:schemeClr val="accent1">
                  <a:lumMod val="75000"/>
                </a:schemeClr>
              </a:solidFill>
            </a:endParaRPr>
          </a:p>
          <a:p>
            <a:pPr marL="285750" indent="-285750" algn="just">
              <a:buFont typeface="Wingdings" panose="05000000000000000000" pitchFamily="2" charset="2"/>
              <a:buChar char="ü"/>
            </a:pPr>
            <a:r>
              <a:rPr lang="es-CO" sz="2000" b="1" dirty="0" smtClean="0">
                <a:solidFill>
                  <a:schemeClr val="accent1">
                    <a:lumMod val="75000"/>
                  </a:schemeClr>
                </a:solidFill>
              </a:rPr>
              <a:t>Revisión y seguimiento de las líneas de investigación de la Universidad</a:t>
            </a:r>
            <a:endParaRPr lang="es-CO" sz="2000" dirty="0">
              <a:solidFill>
                <a:schemeClr val="accent1">
                  <a:lumMod val="75000"/>
                </a:schemeClr>
              </a:solidFill>
            </a:endParaRPr>
          </a:p>
        </p:txBody>
      </p:sp>
      <p:sp>
        <p:nvSpPr>
          <p:cNvPr id="16" name="Elipse 15"/>
          <p:cNvSpPr/>
          <p:nvPr/>
        </p:nvSpPr>
        <p:spPr>
          <a:xfrm>
            <a:off x="1070436" y="1339768"/>
            <a:ext cx="728617" cy="76635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6" name="CuadroTexto 5"/>
          <p:cNvSpPr txBox="1"/>
          <p:nvPr/>
        </p:nvSpPr>
        <p:spPr>
          <a:xfrm>
            <a:off x="1186550" y="1356082"/>
            <a:ext cx="496388" cy="646331"/>
          </a:xfrm>
          <a:prstGeom prst="rect">
            <a:avLst/>
          </a:prstGeom>
          <a:noFill/>
        </p:spPr>
        <p:txBody>
          <a:bodyPr wrap="square" rtlCol="0">
            <a:spAutoFit/>
          </a:bodyPr>
          <a:lstStyle/>
          <a:p>
            <a:r>
              <a:rPr lang="es-CO" sz="3600" dirty="0" smtClean="0"/>
              <a:t>3</a:t>
            </a:r>
            <a:endParaRPr lang="es-CO" sz="3600" dirty="0"/>
          </a:p>
        </p:txBody>
      </p:sp>
      <p:sp>
        <p:nvSpPr>
          <p:cNvPr id="10" name="CuadroTexto 9"/>
          <p:cNvSpPr txBox="1"/>
          <p:nvPr/>
        </p:nvSpPr>
        <p:spPr>
          <a:xfrm>
            <a:off x="2061032" y="1566795"/>
            <a:ext cx="9180286" cy="523220"/>
          </a:xfrm>
          <a:prstGeom prst="rect">
            <a:avLst/>
          </a:prstGeom>
          <a:solidFill>
            <a:schemeClr val="accent4">
              <a:lumMod val="75000"/>
            </a:schemeClr>
          </a:solidFill>
        </p:spPr>
        <p:txBody>
          <a:bodyPr wrap="square" rtlCol="0">
            <a:spAutoFit/>
          </a:bodyPr>
          <a:lstStyle/>
          <a:p>
            <a:r>
              <a:rPr lang="es-CO" sz="2800" dirty="0" smtClean="0">
                <a:solidFill>
                  <a:schemeClr val="bg1"/>
                </a:solidFill>
              </a:rPr>
              <a:t>Consolidación y seguimiento de proyectos de investigación</a:t>
            </a:r>
            <a:endParaRPr lang="es-CO" sz="2800" dirty="0">
              <a:solidFill>
                <a:schemeClr val="bg1"/>
              </a:solidFill>
            </a:endParaRPr>
          </a:p>
        </p:txBody>
      </p:sp>
    </p:spTree>
    <p:extLst>
      <p:ext uri="{BB962C8B-B14F-4D97-AF65-F5344CB8AC3E}">
        <p14:creationId xmlns:p14="http://schemas.microsoft.com/office/powerpoint/2010/main" val="5556678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1189" y="357318"/>
            <a:ext cx="10972800" cy="704732"/>
          </a:xfrm>
          <a:solidFill>
            <a:schemeClr val="tx2"/>
          </a:solidFill>
        </p:spPr>
        <p:txBody>
          <a:bodyPr>
            <a:normAutofit fontScale="90000"/>
          </a:bodyPr>
          <a:lstStyle/>
          <a:p>
            <a:r>
              <a:rPr lang="es-CO" dirty="0" smtClean="0">
                <a:solidFill>
                  <a:schemeClr val="bg1"/>
                </a:solidFill>
              </a:rPr>
              <a:t>Proyectos 2017- Actividades</a:t>
            </a:r>
            <a:endParaRPr lang="es-CO" dirty="0">
              <a:solidFill>
                <a:schemeClr val="bg1"/>
              </a:solidFill>
            </a:endParaRPr>
          </a:p>
        </p:txBody>
      </p:sp>
      <p:sp>
        <p:nvSpPr>
          <p:cNvPr id="5" name="CuadroTexto 4"/>
          <p:cNvSpPr txBox="1"/>
          <p:nvPr/>
        </p:nvSpPr>
        <p:spPr>
          <a:xfrm>
            <a:off x="1123410" y="2018727"/>
            <a:ext cx="10363200" cy="3662541"/>
          </a:xfrm>
          <a:prstGeom prst="rect">
            <a:avLst/>
          </a:prstGeom>
          <a:noFill/>
        </p:spPr>
        <p:txBody>
          <a:bodyPr wrap="square" rtlCol="0">
            <a:spAutoFit/>
          </a:bodyPr>
          <a:lstStyle/>
          <a:p>
            <a:endParaRPr lang="es-CO" sz="3200" b="1" dirty="0" smtClean="0">
              <a:solidFill>
                <a:srgbClr val="4F81BD">
                  <a:lumMod val="75000"/>
                </a:srgbClr>
              </a:solidFill>
            </a:endParaRPr>
          </a:p>
          <a:p>
            <a:pPr marL="285750" indent="-285750">
              <a:buFont typeface="Wingdings" panose="05000000000000000000" pitchFamily="2" charset="2"/>
              <a:buChar char="ü"/>
            </a:pPr>
            <a:r>
              <a:rPr lang="es-CO" sz="2000" b="1" dirty="0">
                <a:solidFill>
                  <a:schemeClr val="accent1">
                    <a:lumMod val="75000"/>
                  </a:schemeClr>
                </a:solidFill>
              </a:rPr>
              <a:t>Normalización de investigadores ORCID- Repositorio Institucional- Visibilidad de productos de investigación: PLUM X</a:t>
            </a:r>
            <a:r>
              <a:rPr lang="es-CO" sz="2000" b="1" dirty="0" smtClean="0">
                <a:solidFill>
                  <a:schemeClr val="accent1">
                    <a:lumMod val="75000"/>
                  </a:schemeClr>
                </a:solidFill>
              </a:rPr>
              <a:t>.</a:t>
            </a:r>
          </a:p>
          <a:p>
            <a:pPr marL="285750" indent="-285750">
              <a:buFont typeface="Wingdings" panose="05000000000000000000" pitchFamily="2" charset="2"/>
              <a:buChar char="ü"/>
            </a:pPr>
            <a:endParaRPr lang="es-CO" sz="2000" b="1" dirty="0" smtClean="0">
              <a:solidFill>
                <a:srgbClr val="1F497D"/>
              </a:solidFill>
            </a:endParaRPr>
          </a:p>
          <a:p>
            <a:pPr marL="285750" indent="-285750">
              <a:buFont typeface="Wingdings" panose="05000000000000000000" pitchFamily="2" charset="2"/>
              <a:buChar char="ü"/>
            </a:pPr>
            <a:r>
              <a:rPr lang="es-CO" sz="2000" b="1" dirty="0" smtClean="0">
                <a:solidFill>
                  <a:srgbClr val="1F497D"/>
                </a:solidFill>
              </a:rPr>
              <a:t>GENERACIÓN DE LA PLATAFORMA DE GESTIÓN DEL CONOCIMIENTO: VINCULO DOCENCIA- INVESTIGACIÓN- PROYECCIÓN SOCIAL.</a:t>
            </a:r>
            <a:endParaRPr lang="es-CO" sz="2000" b="1" dirty="0">
              <a:solidFill>
                <a:srgbClr val="1F497D"/>
              </a:solidFill>
            </a:endParaRPr>
          </a:p>
          <a:p>
            <a:endParaRPr lang="es-CO" sz="2000" dirty="0">
              <a:solidFill>
                <a:srgbClr val="4F81BD">
                  <a:lumMod val="75000"/>
                </a:srgbClr>
              </a:solidFill>
            </a:endParaRPr>
          </a:p>
          <a:p>
            <a:pPr marL="285750" indent="-285750" algn="just">
              <a:buFont typeface="Wingdings" panose="05000000000000000000" pitchFamily="2" charset="2"/>
              <a:buChar char="ü"/>
            </a:pPr>
            <a:r>
              <a:rPr lang="es-CO" sz="2000" b="1" dirty="0" smtClean="0">
                <a:solidFill>
                  <a:srgbClr val="4F81BD">
                    <a:lumMod val="75000"/>
                  </a:srgbClr>
                </a:solidFill>
              </a:rPr>
              <a:t>Estrategia de visibilidad de los libros producto de investigación de la Universidad.</a:t>
            </a:r>
          </a:p>
          <a:p>
            <a:pPr marL="285750" indent="-285750" algn="just">
              <a:buFont typeface="Wingdings" panose="05000000000000000000" pitchFamily="2" charset="2"/>
              <a:buChar char="ü"/>
            </a:pPr>
            <a:endParaRPr lang="es-CO" sz="2000" b="1" dirty="0">
              <a:solidFill>
                <a:srgbClr val="4F81BD">
                  <a:lumMod val="75000"/>
                </a:srgbClr>
              </a:solidFill>
            </a:endParaRPr>
          </a:p>
          <a:p>
            <a:pPr marL="285750" indent="-285750" algn="just">
              <a:buFont typeface="Wingdings" panose="05000000000000000000" pitchFamily="2" charset="2"/>
              <a:buChar char="ü"/>
            </a:pPr>
            <a:r>
              <a:rPr lang="es-CO" sz="2000" b="1" dirty="0" smtClean="0">
                <a:solidFill>
                  <a:srgbClr val="4F81BD">
                    <a:lumMod val="75000"/>
                  </a:srgbClr>
                </a:solidFill>
              </a:rPr>
              <a:t>Evaluación y seguimiento de las publicaciones de la Universidad.</a:t>
            </a:r>
          </a:p>
          <a:p>
            <a:pPr marL="285750" indent="-285750" algn="just">
              <a:buFont typeface="Wingdings" panose="05000000000000000000" pitchFamily="2" charset="2"/>
              <a:buChar char="ü"/>
            </a:pPr>
            <a:endParaRPr lang="es-CO" sz="2000" b="1" dirty="0" smtClean="0">
              <a:solidFill>
                <a:srgbClr val="4F81BD">
                  <a:lumMod val="75000"/>
                </a:srgbClr>
              </a:solidFill>
            </a:endParaRPr>
          </a:p>
        </p:txBody>
      </p:sp>
      <p:sp>
        <p:nvSpPr>
          <p:cNvPr id="16" name="Elipse 15"/>
          <p:cNvSpPr/>
          <p:nvPr/>
        </p:nvSpPr>
        <p:spPr>
          <a:xfrm>
            <a:off x="1070436" y="1339768"/>
            <a:ext cx="728617" cy="76635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solidFill>
                <a:prstClr val="white"/>
              </a:solidFill>
            </a:endParaRPr>
          </a:p>
        </p:txBody>
      </p:sp>
      <p:sp>
        <p:nvSpPr>
          <p:cNvPr id="6" name="CuadroTexto 5"/>
          <p:cNvSpPr txBox="1"/>
          <p:nvPr/>
        </p:nvSpPr>
        <p:spPr>
          <a:xfrm>
            <a:off x="1186550" y="1356082"/>
            <a:ext cx="496388" cy="646331"/>
          </a:xfrm>
          <a:prstGeom prst="rect">
            <a:avLst/>
          </a:prstGeom>
          <a:noFill/>
        </p:spPr>
        <p:txBody>
          <a:bodyPr wrap="square" rtlCol="0">
            <a:spAutoFit/>
          </a:bodyPr>
          <a:lstStyle/>
          <a:p>
            <a:r>
              <a:rPr lang="es-CO" sz="3600" dirty="0" smtClean="0">
                <a:solidFill>
                  <a:prstClr val="black"/>
                </a:solidFill>
              </a:rPr>
              <a:t>4</a:t>
            </a:r>
            <a:endParaRPr lang="es-CO" sz="3600" dirty="0">
              <a:solidFill>
                <a:prstClr val="black"/>
              </a:solidFill>
            </a:endParaRPr>
          </a:p>
        </p:txBody>
      </p:sp>
      <p:sp>
        <p:nvSpPr>
          <p:cNvPr id="10" name="CuadroTexto 9"/>
          <p:cNvSpPr txBox="1"/>
          <p:nvPr/>
        </p:nvSpPr>
        <p:spPr>
          <a:xfrm>
            <a:off x="2061032" y="1566795"/>
            <a:ext cx="9180286" cy="523220"/>
          </a:xfrm>
          <a:prstGeom prst="rect">
            <a:avLst/>
          </a:prstGeom>
          <a:solidFill>
            <a:schemeClr val="accent4">
              <a:lumMod val="75000"/>
            </a:schemeClr>
          </a:solidFill>
        </p:spPr>
        <p:txBody>
          <a:bodyPr wrap="square" rtlCol="0">
            <a:spAutoFit/>
          </a:bodyPr>
          <a:lstStyle/>
          <a:p>
            <a:r>
              <a:rPr lang="es-CO" sz="2800" dirty="0" smtClean="0">
                <a:solidFill>
                  <a:prstClr val="white"/>
                </a:solidFill>
              </a:rPr>
              <a:t>Visibilidad e impacto social de la producción académica</a:t>
            </a:r>
            <a:endParaRPr lang="es-CO" sz="2800" dirty="0">
              <a:solidFill>
                <a:prstClr val="white"/>
              </a:solidFill>
            </a:endParaRPr>
          </a:p>
        </p:txBody>
      </p:sp>
    </p:spTree>
    <p:extLst>
      <p:ext uri="{BB962C8B-B14F-4D97-AF65-F5344CB8AC3E}">
        <p14:creationId xmlns:p14="http://schemas.microsoft.com/office/powerpoint/2010/main" val="17767913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1189" y="357318"/>
            <a:ext cx="10972800" cy="704732"/>
          </a:xfrm>
          <a:solidFill>
            <a:schemeClr val="tx2"/>
          </a:solidFill>
        </p:spPr>
        <p:txBody>
          <a:bodyPr>
            <a:normAutofit fontScale="90000"/>
          </a:bodyPr>
          <a:lstStyle/>
          <a:p>
            <a:r>
              <a:rPr lang="es-CO" dirty="0" smtClean="0">
                <a:solidFill>
                  <a:schemeClr val="bg1"/>
                </a:solidFill>
              </a:rPr>
              <a:t>Proyectos 2017- Actividades</a:t>
            </a:r>
            <a:endParaRPr lang="es-CO" dirty="0">
              <a:solidFill>
                <a:schemeClr val="bg1"/>
              </a:solidFill>
            </a:endParaRPr>
          </a:p>
        </p:txBody>
      </p:sp>
      <p:sp>
        <p:nvSpPr>
          <p:cNvPr id="5" name="CuadroTexto 4"/>
          <p:cNvSpPr txBox="1"/>
          <p:nvPr/>
        </p:nvSpPr>
        <p:spPr>
          <a:xfrm>
            <a:off x="1105989" y="2365865"/>
            <a:ext cx="10363200" cy="2739211"/>
          </a:xfrm>
          <a:prstGeom prst="rect">
            <a:avLst/>
          </a:prstGeom>
          <a:noFill/>
        </p:spPr>
        <p:txBody>
          <a:bodyPr wrap="square" rtlCol="0">
            <a:spAutoFit/>
          </a:bodyPr>
          <a:lstStyle/>
          <a:p>
            <a:endParaRPr lang="es-CO" sz="3200" b="1" dirty="0" smtClean="0">
              <a:solidFill>
                <a:srgbClr val="4F81BD">
                  <a:lumMod val="75000"/>
                </a:srgbClr>
              </a:solidFill>
            </a:endParaRPr>
          </a:p>
          <a:p>
            <a:pPr marL="285750" indent="-285750">
              <a:buFont typeface="Wingdings" panose="05000000000000000000" pitchFamily="2" charset="2"/>
              <a:buChar char="ü"/>
            </a:pPr>
            <a:r>
              <a:rPr lang="es-CO" sz="2000" b="1" dirty="0" smtClean="0">
                <a:solidFill>
                  <a:schemeClr val="accent1">
                    <a:lumMod val="75000"/>
                  </a:schemeClr>
                </a:solidFill>
              </a:rPr>
              <a:t>Revisión y acompañamiento a grupos de investigación en cuanto a  líneas de investigación activas y medulares. </a:t>
            </a:r>
          </a:p>
          <a:p>
            <a:pPr marL="285750" indent="-285750">
              <a:buFont typeface="Wingdings" panose="05000000000000000000" pitchFamily="2" charset="2"/>
              <a:buChar char="ü"/>
            </a:pPr>
            <a:endParaRPr lang="es-CO" sz="2000" b="1" dirty="0" smtClean="0">
              <a:solidFill>
                <a:srgbClr val="1F497D"/>
              </a:solidFill>
            </a:endParaRPr>
          </a:p>
          <a:p>
            <a:pPr marL="285750" indent="-285750">
              <a:buFont typeface="Wingdings" panose="05000000000000000000" pitchFamily="2" charset="2"/>
              <a:buChar char="ü"/>
            </a:pPr>
            <a:r>
              <a:rPr lang="es-CO" sz="2000" b="1" dirty="0" smtClean="0">
                <a:solidFill>
                  <a:srgbClr val="1F497D"/>
                </a:solidFill>
              </a:rPr>
              <a:t>Consolidación del trabajo de campos de acción de la Universidad.</a:t>
            </a:r>
          </a:p>
          <a:p>
            <a:pPr marL="285750" indent="-285750">
              <a:buFont typeface="Wingdings" panose="05000000000000000000" pitchFamily="2" charset="2"/>
              <a:buChar char="ü"/>
            </a:pPr>
            <a:endParaRPr lang="es-CO" sz="2000" b="1" dirty="0">
              <a:solidFill>
                <a:srgbClr val="1F497D"/>
              </a:solidFill>
            </a:endParaRPr>
          </a:p>
          <a:p>
            <a:endParaRPr lang="es-CO" sz="2000" dirty="0">
              <a:solidFill>
                <a:srgbClr val="4F81BD">
                  <a:lumMod val="75000"/>
                </a:srgbClr>
              </a:solidFill>
            </a:endParaRPr>
          </a:p>
          <a:p>
            <a:pPr marL="285750" indent="-285750" algn="just">
              <a:buFont typeface="Wingdings" panose="05000000000000000000" pitchFamily="2" charset="2"/>
              <a:buChar char="ü"/>
            </a:pPr>
            <a:endParaRPr lang="es-CO" sz="2000" b="1" dirty="0" smtClean="0">
              <a:solidFill>
                <a:srgbClr val="4F81BD">
                  <a:lumMod val="75000"/>
                </a:srgbClr>
              </a:solidFill>
            </a:endParaRPr>
          </a:p>
        </p:txBody>
      </p:sp>
      <p:sp>
        <p:nvSpPr>
          <p:cNvPr id="16" name="Elipse 15"/>
          <p:cNvSpPr/>
          <p:nvPr/>
        </p:nvSpPr>
        <p:spPr>
          <a:xfrm>
            <a:off x="1070436" y="1339768"/>
            <a:ext cx="728617" cy="76635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solidFill>
                <a:prstClr val="white"/>
              </a:solidFill>
            </a:endParaRPr>
          </a:p>
        </p:txBody>
      </p:sp>
      <p:sp>
        <p:nvSpPr>
          <p:cNvPr id="6" name="CuadroTexto 5"/>
          <p:cNvSpPr txBox="1"/>
          <p:nvPr/>
        </p:nvSpPr>
        <p:spPr>
          <a:xfrm>
            <a:off x="1186550" y="1356082"/>
            <a:ext cx="496388" cy="646331"/>
          </a:xfrm>
          <a:prstGeom prst="rect">
            <a:avLst/>
          </a:prstGeom>
          <a:noFill/>
        </p:spPr>
        <p:txBody>
          <a:bodyPr wrap="square" rtlCol="0">
            <a:spAutoFit/>
          </a:bodyPr>
          <a:lstStyle/>
          <a:p>
            <a:r>
              <a:rPr lang="es-CO" sz="3600" dirty="0">
                <a:solidFill>
                  <a:prstClr val="black"/>
                </a:solidFill>
              </a:rPr>
              <a:t>5</a:t>
            </a:r>
          </a:p>
        </p:txBody>
      </p:sp>
      <p:sp>
        <p:nvSpPr>
          <p:cNvPr id="10" name="CuadroTexto 9"/>
          <p:cNvSpPr txBox="1"/>
          <p:nvPr/>
        </p:nvSpPr>
        <p:spPr>
          <a:xfrm>
            <a:off x="2061032" y="1566795"/>
            <a:ext cx="9180286" cy="954107"/>
          </a:xfrm>
          <a:prstGeom prst="rect">
            <a:avLst/>
          </a:prstGeom>
          <a:solidFill>
            <a:schemeClr val="accent4">
              <a:lumMod val="75000"/>
            </a:schemeClr>
          </a:solidFill>
        </p:spPr>
        <p:txBody>
          <a:bodyPr wrap="square" rtlCol="0">
            <a:spAutoFit/>
          </a:bodyPr>
          <a:lstStyle/>
          <a:p>
            <a:r>
              <a:rPr lang="es-CO" sz="2800" dirty="0" smtClean="0">
                <a:solidFill>
                  <a:prstClr val="white"/>
                </a:solidFill>
              </a:rPr>
              <a:t>Revisión y consolidación de las líneas de investigación y campos de acción institucionales</a:t>
            </a:r>
            <a:endParaRPr lang="es-CO" sz="2800" dirty="0">
              <a:solidFill>
                <a:prstClr val="white"/>
              </a:solidFill>
            </a:endParaRPr>
          </a:p>
        </p:txBody>
      </p:sp>
      <p:sp>
        <p:nvSpPr>
          <p:cNvPr id="7" name="Elipse 6"/>
          <p:cNvSpPr/>
          <p:nvPr/>
        </p:nvSpPr>
        <p:spPr>
          <a:xfrm>
            <a:off x="1073338" y="4623841"/>
            <a:ext cx="728617" cy="76635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solidFill>
                <a:prstClr val="white"/>
              </a:solidFill>
            </a:endParaRPr>
          </a:p>
        </p:txBody>
      </p:sp>
      <p:sp>
        <p:nvSpPr>
          <p:cNvPr id="8" name="CuadroTexto 7"/>
          <p:cNvSpPr txBox="1"/>
          <p:nvPr/>
        </p:nvSpPr>
        <p:spPr>
          <a:xfrm>
            <a:off x="1214134" y="4718487"/>
            <a:ext cx="496388" cy="646331"/>
          </a:xfrm>
          <a:prstGeom prst="rect">
            <a:avLst/>
          </a:prstGeom>
          <a:noFill/>
        </p:spPr>
        <p:txBody>
          <a:bodyPr wrap="square" rtlCol="0">
            <a:spAutoFit/>
          </a:bodyPr>
          <a:lstStyle/>
          <a:p>
            <a:r>
              <a:rPr lang="es-CO" sz="3600" dirty="0" smtClean="0">
                <a:solidFill>
                  <a:prstClr val="black"/>
                </a:solidFill>
              </a:rPr>
              <a:t>6</a:t>
            </a:r>
            <a:endParaRPr lang="es-CO" sz="3600" dirty="0">
              <a:solidFill>
                <a:prstClr val="black"/>
              </a:solidFill>
            </a:endParaRPr>
          </a:p>
        </p:txBody>
      </p:sp>
      <p:sp>
        <p:nvSpPr>
          <p:cNvPr id="9" name="CuadroTexto 8"/>
          <p:cNvSpPr txBox="1"/>
          <p:nvPr/>
        </p:nvSpPr>
        <p:spPr>
          <a:xfrm>
            <a:off x="2061032" y="4699563"/>
            <a:ext cx="9180286" cy="954107"/>
          </a:xfrm>
          <a:prstGeom prst="rect">
            <a:avLst/>
          </a:prstGeom>
          <a:solidFill>
            <a:schemeClr val="accent4">
              <a:lumMod val="75000"/>
            </a:schemeClr>
          </a:solidFill>
        </p:spPr>
        <p:txBody>
          <a:bodyPr wrap="square" rtlCol="0">
            <a:spAutoFit/>
          </a:bodyPr>
          <a:lstStyle/>
          <a:p>
            <a:r>
              <a:rPr lang="es-CO" sz="2800" dirty="0" smtClean="0">
                <a:solidFill>
                  <a:prstClr val="white"/>
                </a:solidFill>
              </a:rPr>
              <a:t>Consolidación del SIGI- Lineamientos y Política de Investigación </a:t>
            </a:r>
            <a:endParaRPr lang="es-CO" sz="2800" dirty="0">
              <a:solidFill>
                <a:prstClr val="white"/>
              </a:solidFill>
            </a:endParaRPr>
          </a:p>
        </p:txBody>
      </p:sp>
    </p:spTree>
    <p:extLst>
      <p:ext uri="{BB962C8B-B14F-4D97-AF65-F5344CB8AC3E}">
        <p14:creationId xmlns:p14="http://schemas.microsoft.com/office/powerpoint/2010/main" val="24404439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1269394" y="2453981"/>
            <a:ext cx="1885697" cy="1521850"/>
            <a:chOff x="4694110" y="2908135"/>
            <a:chExt cx="1646032" cy="1350827"/>
          </a:xfrm>
        </p:grpSpPr>
        <p:sp>
          <p:nvSpPr>
            <p:cNvPr id="5" name="Elipse 4"/>
            <p:cNvSpPr/>
            <p:nvPr/>
          </p:nvSpPr>
          <p:spPr>
            <a:xfrm>
              <a:off x="4694110" y="2908135"/>
              <a:ext cx="1646032" cy="1350827"/>
            </a:xfrm>
            <a:prstGeom prst="ellipse">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6" name="Elipse 4"/>
            <p:cNvSpPr/>
            <p:nvPr/>
          </p:nvSpPr>
          <p:spPr>
            <a:xfrm>
              <a:off x="4985502" y="3105959"/>
              <a:ext cx="1163920" cy="95517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CO" sz="2400" kern="1200" dirty="0" smtClean="0">
                  <a:latin typeface="Agency FB" panose="020B0503020202020204" pitchFamily="34" charset="0"/>
                </a:rPr>
                <a:t>Objetivo Grupos de Investigación </a:t>
              </a:r>
              <a:endParaRPr lang="es-CO" sz="2400" kern="1200" dirty="0">
                <a:latin typeface="Agency FB" panose="020B0503020202020204" pitchFamily="34" charset="0"/>
              </a:endParaRPr>
            </a:p>
          </p:txBody>
        </p:sp>
      </p:grpSp>
      <p:graphicFrame>
        <p:nvGraphicFramePr>
          <p:cNvPr id="9" name="Diagrama 8"/>
          <p:cNvGraphicFramePr/>
          <p:nvPr>
            <p:extLst>
              <p:ext uri="{D42A27DB-BD31-4B8C-83A1-F6EECF244321}">
                <p14:modId xmlns:p14="http://schemas.microsoft.com/office/powerpoint/2010/main" val="1269513226"/>
              </p:ext>
            </p:extLst>
          </p:nvPr>
        </p:nvGraphicFramePr>
        <p:xfrm>
          <a:off x="3819610" y="1243913"/>
          <a:ext cx="8067589" cy="49490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Flecha derecha 9"/>
          <p:cNvSpPr/>
          <p:nvPr/>
        </p:nvSpPr>
        <p:spPr>
          <a:xfrm>
            <a:off x="3369276" y="2706701"/>
            <a:ext cx="683740" cy="799070"/>
          </a:xfrm>
          <a:prstGeom prst="rightArrow">
            <a:avLst/>
          </a:prstGeom>
          <a:solidFill>
            <a:schemeClr val="tx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cxnSp>
        <p:nvCxnSpPr>
          <p:cNvPr id="16" name="Conector angular 15"/>
          <p:cNvCxnSpPr/>
          <p:nvPr/>
        </p:nvCxnSpPr>
        <p:spPr>
          <a:xfrm rot="5400000">
            <a:off x="1715245" y="2016496"/>
            <a:ext cx="1174463" cy="205946"/>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sp>
        <p:nvSpPr>
          <p:cNvPr id="17" name="CuadroTexto 16"/>
          <p:cNvSpPr txBox="1"/>
          <p:nvPr/>
        </p:nvSpPr>
        <p:spPr>
          <a:xfrm>
            <a:off x="1261155" y="1196066"/>
            <a:ext cx="2017503"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s-CO" dirty="0" smtClean="0">
                <a:latin typeface="Agency FB" panose="020B0503020202020204" pitchFamily="34" charset="0"/>
              </a:rPr>
              <a:t>Efecto arrastre: Capital Relacional</a:t>
            </a:r>
            <a:endParaRPr lang="es-CO" dirty="0">
              <a:latin typeface="Agency FB" panose="020B0503020202020204" pitchFamily="34" charset="0"/>
            </a:endParaRPr>
          </a:p>
        </p:txBody>
      </p:sp>
      <p:sp>
        <p:nvSpPr>
          <p:cNvPr id="15" name="CuadroTexto 14"/>
          <p:cNvSpPr txBox="1"/>
          <p:nvPr/>
        </p:nvSpPr>
        <p:spPr>
          <a:xfrm>
            <a:off x="8222128" y="2476242"/>
            <a:ext cx="3008249" cy="2308324"/>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s-CO" sz="2400" dirty="0" smtClean="0">
                <a:latin typeface="Agency FB" panose="020B0503020202020204" pitchFamily="34" charset="0"/>
              </a:rPr>
              <a:t>Universidades con islas</a:t>
            </a:r>
          </a:p>
          <a:p>
            <a:pPr algn="ctr"/>
            <a:r>
              <a:rPr lang="es-CO" sz="2400" dirty="0" smtClean="0">
                <a:latin typeface="Agency FB" panose="020B0503020202020204" pitchFamily="34" charset="0"/>
              </a:rPr>
              <a:t>Grupos en diferentes niveles</a:t>
            </a:r>
          </a:p>
          <a:p>
            <a:pPr algn="ctr"/>
            <a:r>
              <a:rPr lang="es-CO" sz="2400" dirty="0" smtClean="0">
                <a:solidFill>
                  <a:schemeClr val="tx2"/>
                </a:solidFill>
                <a:latin typeface="Agency FB" panose="020B0503020202020204" pitchFamily="34" charset="0"/>
              </a:rPr>
              <a:t>Necesidad de políticas que permitan satisfacer las necesidades de todos para su desarrollo</a:t>
            </a:r>
            <a:endParaRPr lang="es-CO" sz="2400" dirty="0">
              <a:solidFill>
                <a:schemeClr val="tx2"/>
              </a:solidFill>
              <a:latin typeface="Agency FB" panose="020B0503020202020204" pitchFamily="34" charset="0"/>
            </a:endParaRPr>
          </a:p>
        </p:txBody>
      </p:sp>
      <p:sp>
        <p:nvSpPr>
          <p:cNvPr id="18" name="Flecha derecha 17"/>
          <p:cNvSpPr/>
          <p:nvPr/>
        </p:nvSpPr>
        <p:spPr>
          <a:xfrm>
            <a:off x="7105714" y="2815371"/>
            <a:ext cx="683740" cy="799070"/>
          </a:xfrm>
          <a:prstGeom prst="rightArrow">
            <a:avLst/>
          </a:prstGeom>
          <a:solidFill>
            <a:schemeClr val="tx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2" name="Título 1"/>
          <p:cNvSpPr>
            <a:spLocks noGrp="1"/>
          </p:cNvSpPr>
          <p:nvPr>
            <p:ph type="title"/>
          </p:nvPr>
        </p:nvSpPr>
        <p:spPr>
          <a:xfrm>
            <a:off x="708991" y="387109"/>
            <a:ext cx="10972800" cy="551012"/>
          </a:xfrm>
          <a:solidFill>
            <a:schemeClr val="tx2">
              <a:lumMod val="50000"/>
            </a:schemeClr>
          </a:solidFill>
        </p:spPr>
        <p:txBody>
          <a:bodyPr>
            <a:normAutofit fontScale="90000"/>
          </a:bodyPr>
          <a:lstStyle/>
          <a:p>
            <a:r>
              <a:rPr lang="es-CO" dirty="0" smtClean="0">
                <a:solidFill>
                  <a:schemeClr val="bg1"/>
                </a:solidFill>
              </a:rPr>
              <a:t>Efectos sobre los grupos de investigación</a:t>
            </a:r>
            <a:endParaRPr lang="es-CO" dirty="0">
              <a:solidFill>
                <a:schemeClr val="bg1"/>
              </a:solidFill>
            </a:endParaRPr>
          </a:p>
        </p:txBody>
      </p:sp>
    </p:spTree>
    <p:extLst>
      <p:ext uri="{BB962C8B-B14F-4D97-AF65-F5344CB8AC3E}">
        <p14:creationId xmlns:p14="http://schemas.microsoft.com/office/powerpoint/2010/main" val="11509490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1256654" y="2566593"/>
            <a:ext cx="1885697" cy="1521850"/>
            <a:chOff x="4694110" y="2908135"/>
            <a:chExt cx="1646032" cy="1350827"/>
          </a:xfrm>
        </p:grpSpPr>
        <p:sp>
          <p:nvSpPr>
            <p:cNvPr id="5" name="Elipse 4"/>
            <p:cNvSpPr/>
            <p:nvPr/>
          </p:nvSpPr>
          <p:spPr>
            <a:xfrm>
              <a:off x="4694110" y="2908135"/>
              <a:ext cx="1646032" cy="1350827"/>
            </a:xfrm>
            <a:prstGeom prst="ellipse">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6" name="Elipse 4"/>
            <p:cNvSpPr/>
            <p:nvPr/>
          </p:nvSpPr>
          <p:spPr>
            <a:xfrm>
              <a:off x="4985502" y="3105959"/>
              <a:ext cx="1163920" cy="95517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CO" sz="2400" kern="1200" dirty="0" smtClean="0">
                  <a:latin typeface="Agency FB" panose="020B0503020202020204" pitchFamily="34" charset="0"/>
                </a:rPr>
                <a:t>Entorno Nacional</a:t>
              </a:r>
              <a:endParaRPr lang="es-CO" sz="2400" kern="1200" dirty="0">
                <a:latin typeface="Agency FB" panose="020B0503020202020204" pitchFamily="34" charset="0"/>
              </a:endParaRPr>
            </a:p>
          </p:txBody>
        </p:sp>
      </p:grpSp>
      <p:graphicFrame>
        <p:nvGraphicFramePr>
          <p:cNvPr id="9" name="Diagrama 8"/>
          <p:cNvGraphicFramePr/>
          <p:nvPr>
            <p:extLst>
              <p:ext uri="{D42A27DB-BD31-4B8C-83A1-F6EECF244321}">
                <p14:modId xmlns:p14="http://schemas.microsoft.com/office/powerpoint/2010/main" val="3341731054"/>
              </p:ext>
            </p:extLst>
          </p:nvPr>
        </p:nvGraphicFramePr>
        <p:xfrm>
          <a:off x="3819611" y="1269671"/>
          <a:ext cx="7284994" cy="45237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Flecha derecha 9"/>
          <p:cNvSpPr/>
          <p:nvPr/>
        </p:nvSpPr>
        <p:spPr>
          <a:xfrm>
            <a:off x="3319849" y="3066504"/>
            <a:ext cx="683740" cy="79907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15" name="CuadroTexto 14"/>
          <p:cNvSpPr txBox="1"/>
          <p:nvPr/>
        </p:nvSpPr>
        <p:spPr>
          <a:xfrm>
            <a:off x="626075" y="4382635"/>
            <a:ext cx="2932671" cy="1384995"/>
          </a:xfrm>
          <a:prstGeom prst="rect">
            <a:avLst/>
          </a:prstGeom>
          <a:noFill/>
          <a:ln>
            <a:solidFill>
              <a:schemeClr val="tx2">
                <a:lumMod val="50000"/>
              </a:schemeClr>
            </a:solidFill>
          </a:ln>
        </p:spPr>
        <p:txBody>
          <a:bodyPr wrap="square" rtlCol="0">
            <a:spAutoFit/>
          </a:bodyPr>
          <a:lstStyle/>
          <a:p>
            <a:r>
              <a:rPr lang="es-CO" sz="1400" dirty="0" smtClean="0"/>
              <a:t>Tipo de IES en Colombia</a:t>
            </a:r>
          </a:p>
          <a:p>
            <a:r>
              <a:rPr lang="es-CO" sz="1400" dirty="0" smtClean="0"/>
              <a:t>1% Docente e investigadora consolidada</a:t>
            </a:r>
          </a:p>
          <a:p>
            <a:r>
              <a:rPr lang="es-CO" sz="1400" dirty="0" smtClean="0"/>
              <a:t>1,5% Docente con investigación</a:t>
            </a:r>
          </a:p>
          <a:p>
            <a:r>
              <a:rPr lang="es-CO" sz="1400" dirty="0" smtClean="0"/>
              <a:t>5% Docente con algo de investigación</a:t>
            </a:r>
          </a:p>
          <a:p>
            <a:r>
              <a:rPr lang="es-CO" sz="1400" dirty="0" smtClean="0"/>
              <a:t>93% Docente</a:t>
            </a:r>
            <a:endParaRPr lang="es-CO" sz="1400" dirty="0"/>
          </a:p>
        </p:txBody>
      </p:sp>
      <p:sp>
        <p:nvSpPr>
          <p:cNvPr id="18" name="Flecha abajo 17"/>
          <p:cNvSpPr/>
          <p:nvPr/>
        </p:nvSpPr>
        <p:spPr>
          <a:xfrm>
            <a:off x="1950784" y="4028303"/>
            <a:ext cx="619421" cy="354332"/>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2" name="Título 1"/>
          <p:cNvSpPr>
            <a:spLocks noGrp="1"/>
          </p:cNvSpPr>
          <p:nvPr>
            <p:ph type="title"/>
          </p:nvPr>
        </p:nvSpPr>
        <p:spPr>
          <a:xfrm>
            <a:off x="626075" y="126671"/>
            <a:ext cx="10972800" cy="887120"/>
          </a:xfrm>
          <a:solidFill>
            <a:schemeClr val="tx2">
              <a:lumMod val="50000"/>
            </a:schemeClr>
          </a:solidFill>
        </p:spPr>
        <p:txBody>
          <a:bodyPr/>
          <a:lstStyle/>
          <a:p>
            <a:r>
              <a:rPr lang="es-CO" dirty="0" smtClean="0">
                <a:solidFill>
                  <a:schemeClr val="bg1"/>
                </a:solidFill>
              </a:rPr>
              <a:t>Entorno nacional</a:t>
            </a:r>
            <a:endParaRPr lang="es-CO" dirty="0">
              <a:solidFill>
                <a:schemeClr val="bg1"/>
              </a:solidFill>
            </a:endParaRPr>
          </a:p>
        </p:txBody>
      </p:sp>
    </p:spTree>
    <p:extLst>
      <p:ext uri="{BB962C8B-B14F-4D97-AF65-F5344CB8AC3E}">
        <p14:creationId xmlns:p14="http://schemas.microsoft.com/office/powerpoint/2010/main" val="16491409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txBox="1">
            <a:spLocks/>
          </p:cNvSpPr>
          <p:nvPr/>
        </p:nvSpPr>
        <p:spPr bwMode="auto">
          <a:xfrm>
            <a:off x="2800968" y="1770585"/>
            <a:ext cx="7253287" cy="17335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5400" dirty="0" smtClean="0">
                <a:solidFill>
                  <a:schemeClr val="bg1"/>
                </a:solidFill>
                <a:latin typeface="Tw Cen MT Condensed Extra Bold" panose="020B0803020202020204" pitchFamily="34" charset="0"/>
              </a:rPr>
              <a:t>Unidad de Investigaciones</a:t>
            </a:r>
          </a:p>
          <a:p>
            <a:r>
              <a:rPr lang="es-ES" sz="5400" dirty="0" smtClean="0">
                <a:solidFill>
                  <a:schemeClr val="bg1"/>
                </a:solidFill>
                <a:latin typeface="Tw Cen MT Condensed Extra Bold" panose="020B0803020202020204" pitchFamily="34" charset="0"/>
              </a:rPr>
              <a:t>En cifras</a:t>
            </a:r>
            <a:endParaRPr lang="es-ES" sz="5400" dirty="0">
              <a:solidFill>
                <a:schemeClr val="bg1"/>
              </a:solidFill>
              <a:latin typeface="Tw Cen MT Condensed Extra Bold" panose="020B0803020202020204" pitchFamily="34" charset="0"/>
            </a:endParaRPr>
          </a:p>
        </p:txBody>
      </p:sp>
      <p:graphicFrame>
        <p:nvGraphicFramePr>
          <p:cNvPr id="2" name="Diagrama 1"/>
          <p:cNvGraphicFramePr/>
          <p:nvPr>
            <p:extLst>
              <p:ext uri="{D42A27DB-BD31-4B8C-83A1-F6EECF244321}">
                <p14:modId xmlns:p14="http://schemas.microsoft.com/office/powerpoint/2010/main" val="2118193171"/>
              </p:ext>
            </p:extLst>
          </p:nvPr>
        </p:nvGraphicFramePr>
        <p:xfrm>
          <a:off x="2032000" y="1375719"/>
          <a:ext cx="7886357" cy="47626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816926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1256654" y="2566593"/>
            <a:ext cx="1885697" cy="1521850"/>
            <a:chOff x="4694110" y="2908135"/>
            <a:chExt cx="1646032" cy="1350827"/>
          </a:xfrm>
          <a:solidFill>
            <a:schemeClr val="bg2">
              <a:lumMod val="50000"/>
            </a:schemeClr>
          </a:solidFill>
        </p:grpSpPr>
        <p:sp>
          <p:nvSpPr>
            <p:cNvPr id="5" name="Elipse 4"/>
            <p:cNvSpPr/>
            <p:nvPr/>
          </p:nvSpPr>
          <p:spPr>
            <a:xfrm>
              <a:off x="4694110" y="2908135"/>
              <a:ext cx="1646032" cy="1350827"/>
            </a:xfrm>
            <a:prstGeom prst="ellipse">
              <a:avLst/>
            </a:prstGeom>
          </p:spPr>
          <p:style>
            <a:lnRef idx="1">
              <a:schemeClr val="accent3"/>
            </a:lnRef>
            <a:fillRef idx="3">
              <a:schemeClr val="accent3"/>
            </a:fillRef>
            <a:effectRef idx="2">
              <a:schemeClr val="accent3"/>
            </a:effectRef>
            <a:fontRef idx="minor">
              <a:schemeClr val="lt1"/>
            </a:fontRef>
          </p:style>
        </p:sp>
        <p:sp>
          <p:nvSpPr>
            <p:cNvPr id="6" name="Elipse 4"/>
            <p:cNvSpPr/>
            <p:nvPr/>
          </p:nvSpPr>
          <p:spPr>
            <a:xfrm>
              <a:off x="4985502" y="3105959"/>
              <a:ext cx="1163920" cy="955179"/>
            </a:xfrm>
            <a:prstGeom prst="rect">
              <a:avLst/>
            </a:prstGeom>
            <a:solidFill>
              <a:schemeClr val="accent3">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CO" sz="2400" kern="1200" dirty="0" smtClean="0">
                  <a:solidFill>
                    <a:schemeClr val="tx1"/>
                  </a:solidFill>
                  <a:latin typeface="Agency FB" panose="020B0503020202020204" pitchFamily="34" charset="0"/>
                </a:rPr>
                <a:t>Entorno Institucional</a:t>
              </a:r>
              <a:endParaRPr lang="es-CO" sz="2400" kern="1200" dirty="0">
                <a:solidFill>
                  <a:schemeClr val="tx1"/>
                </a:solidFill>
                <a:latin typeface="Agency FB" panose="020B0503020202020204" pitchFamily="34" charset="0"/>
              </a:endParaRPr>
            </a:p>
          </p:txBody>
        </p:sp>
      </p:grpSp>
      <p:graphicFrame>
        <p:nvGraphicFramePr>
          <p:cNvPr id="9" name="Diagrama 8"/>
          <p:cNvGraphicFramePr/>
          <p:nvPr>
            <p:extLst>
              <p:ext uri="{D42A27DB-BD31-4B8C-83A1-F6EECF244321}">
                <p14:modId xmlns:p14="http://schemas.microsoft.com/office/powerpoint/2010/main" val="4187420934"/>
              </p:ext>
            </p:extLst>
          </p:nvPr>
        </p:nvGraphicFramePr>
        <p:xfrm>
          <a:off x="3819611" y="1243913"/>
          <a:ext cx="7284994" cy="45237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Flecha derecha 9"/>
          <p:cNvSpPr/>
          <p:nvPr/>
        </p:nvSpPr>
        <p:spPr>
          <a:xfrm>
            <a:off x="3319849" y="3066504"/>
            <a:ext cx="683740" cy="79907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2" name="Título 1"/>
          <p:cNvSpPr>
            <a:spLocks noGrp="1"/>
          </p:cNvSpPr>
          <p:nvPr>
            <p:ph type="title"/>
          </p:nvPr>
        </p:nvSpPr>
        <p:spPr>
          <a:xfrm>
            <a:off x="530087" y="315907"/>
            <a:ext cx="10972800" cy="697884"/>
          </a:xfrm>
          <a:solidFill>
            <a:schemeClr val="tx2">
              <a:lumMod val="50000"/>
            </a:schemeClr>
          </a:solidFill>
        </p:spPr>
        <p:txBody>
          <a:bodyPr>
            <a:normAutofit fontScale="90000"/>
          </a:bodyPr>
          <a:lstStyle/>
          <a:p>
            <a:r>
              <a:rPr lang="es-CO" dirty="0" smtClean="0">
                <a:solidFill>
                  <a:schemeClr val="bg1"/>
                </a:solidFill>
              </a:rPr>
              <a:t>Entorno</a:t>
            </a:r>
            <a:r>
              <a:rPr lang="es-CO" dirty="0" smtClean="0">
                <a:solidFill>
                  <a:schemeClr val="accent1">
                    <a:lumMod val="50000"/>
                  </a:schemeClr>
                </a:solidFill>
              </a:rPr>
              <a:t> </a:t>
            </a:r>
            <a:r>
              <a:rPr lang="es-CO" dirty="0" smtClean="0">
                <a:solidFill>
                  <a:schemeClr val="bg1"/>
                </a:solidFill>
              </a:rPr>
              <a:t>institucional</a:t>
            </a:r>
            <a:endParaRPr lang="es-CO" dirty="0">
              <a:solidFill>
                <a:schemeClr val="bg1"/>
              </a:solidFill>
            </a:endParaRPr>
          </a:p>
        </p:txBody>
      </p:sp>
    </p:spTree>
    <p:extLst>
      <p:ext uri="{BB962C8B-B14F-4D97-AF65-F5344CB8AC3E}">
        <p14:creationId xmlns:p14="http://schemas.microsoft.com/office/powerpoint/2010/main" val="18607423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657807" y="1928498"/>
            <a:ext cx="2802835" cy="747017"/>
          </a:xfrm>
        </p:spPr>
        <p:txBody>
          <a:bodyPr>
            <a:normAutofit fontScale="90000"/>
          </a:bodyPr>
          <a:lstStyle/>
          <a:p>
            <a:r>
              <a:rPr lang="es-CO" dirty="0" smtClean="0"/>
              <a:t>Grandes Retos</a:t>
            </a:r>
            <a:endParaRPr lang="es-CO" dirty="0"/>
          </a:p>
        </p:txBody>
      </p:sp>
      <p:sp>
        <p:nvSpPr>
          <p:cNvPr id="3" name="2 Subtítulo"/>
          <p:cNvSpPr>
            <a:spLocks noGrp="1"/>
          </p:cNvSpPr>
          <p:nvPr>
            <p:ph type="subTitle" idx="4294967295"/>
          </p:nvPr>
        </p:nvSpPr>
        <p:spPr>
          <a:xfrm>
            <a:off x="8455025" y="1614488"/>
            <a:ext cx="3736975" cy="2122487"/>
          </a:xfrm>
        </p:spPr>
        <p:style>
          <a:lnRef idx="1">
            <a:schemeClr val="accent1"/>
          </a:lnRef>
          <a:fillRef idx="2">
            <a:schemeClr val="accent1"/>
          </a:fillRef>
          <a:effectRef idx="1">
            <a:schemeClr val="accent1"/>
          </a:effectRef>
          <a:fontRef idx="minor">
            <a:schemeClr val="dk1"/>
          </a:fontRef>
        </p:style>
        <p:txBody>
          <a:bodyPr>
            <a:noAutofit/>
          </a:bodyPr>
          <a:lstStyle/>
          <a:p>
            <a:r>
              <a:rPr lang="es-CO" b="1" dirty="0" smtClean="0">
                <a:solidFill>
                  <a:schemeClr val="accent5">
                    <a:lumMod val="50000"/>
                  </a:schemeClr>
                </a:solidFill>
              </a:rPr>
              <a:t>INSTITUCIONAL</a:t>
            </a:r>
          </a:p>
          <a:p>
            <a:r>
              <a:rPr lang="es-CO" b="1" dirty="0" smtClean="0">
                <a:solidFill>
                  <a:schemeClr val="accent5">
                    <a:lumMod val="50000"/>
                  </a:schemeClr>
                </a:solidFill>
              </a:rPr>
              <a:t>NACIONAL</a:t>
            </a:r>
          </a:p>
          <a:p>
            <a:r>
              <a:rPr lang="es-CO" b="1" dirty="0" smtClean="0">
                <a:solidFill>
                  <a:schemeClr val="accent5">
                    <a:lumMod val="50000"/>
                  </a:schemeClr>
                </a:solidFill>
              </a:rPr>
              <a:t>INTERNACIONAL</a:t>
            </a:r>
            <a:endParaRPr lang="es-CO" b="1" dirty="0">
              <a:solidFill>
                <a:schemeClr val="accent5">
                  <a:lumMod val="50000"/>
                </a:schemeClr>
              </a:solidFill>
            </a:endParaRPr>
          </a:p>
        </p:txBody>
      </p:sp>
      <p:sp>
        <p:nvSpPr>
          <p:cNvPr id="4" name="3 Sol"/>
          <p:cNvSpPr/>
          <p:nvPr/>
        </p:nvSpPr>
        <p:spPr>
          <a:xfrm>
            <a:off x="589720" y="621692"/>
            <a:ext cx="5111285" cy="3791281"/>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486707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a 4"/>
          <p:cNvGraphicFramePr/>
          <p:nvPr>
            <p:extLst>
              <p:ext uri="{D42A27DB-BD31-4B8C-83A1-F6EECF244321}">
                <p14:modId xmlns:p14="http://schemas.microsoft.com/office/powerpoint/2010/main" val="1740669830"/>
              </p:ext>
            </p:extLst>
          </p:nvPr>
        </p:nvGraphicFramePr>
        <p:xfrm>
          <a:off x="536713" y="719666"/>
          <a:ext cx="11410122" cy="51841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621904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6787535" y="4880646"/>
            <a:ext cx="778213" cy="369332"/>
          </a:xfrm>
          <a:prstGeom prst="rect">
            <a:avLst/>
          </a:prstGeom>
          <a:solidFill>
            <a:schemeClr val="accent4">
              <a:lumMod val="20000"/>
              <a:lumOff val="80000"/>
            </a:schemeClr>
          </a:solidFill>
        </p:spPr>
        <p:txBody>
          <a:bodyPr wrap="square" rtlCol="0">
            <a:spAutoFit/>
          </a:bodyPr>
          <a:lstStyle/>
          <a:p>
            <a:r>
              <a:rPr lang="es-CO" dirty="0" smtClean="0"/>
              <a:t>SJR</a:t>
            </a:r>
            <a:endParaRPr lang="es-CO" dirty="0"/>
          </a:p>
        </p:txBody>
      </p:sp>
      <p:sp>
        <p:nvSpPr>
          <p:cNvPr id="7" name="CuadroTexto 6"/>
          <p:cNvSpPr txBox="1"/>
          <p:nvPr/>
        </p:nvSpPr>
        <p:spPr>
          <a:xfrm>
            <a:off x="6787535" y="5424770"/>
            <a:ext cx="778213" cy="369332"/>
          </a:xfrm>
          <a:prstGeom prst="rect">
            <a:avLst/>
          </a:prstGeom>
          <a:solidFill>
            <a:schemeClr val="accent4">
              <a:lumMod val="20000"/>
              <a:lumOff val="80000"/>
            </a:schemeClr>
          </a:solidFill>
        </p:spPr>
        <p:txBody>
          <a:bodyPr wrap="square" rtlCol="0">
            <a:spAutoFit/>
          </a:bodyPr>
          <a:lstStyle/>
          <a:p>
            <a:r>
              <a:rPr lang="es-CO" dirty="0" smtClean="0"/>
              <a:t>SNIP</a:t>
            </a:r>
            <a:endParaRPr lang="es-CO" dirty="0"/>
          </a:p>
        </p:txBody>
      </p:sp>
      <p:sp>
        <p:nvSpPr>
          <p:cNvPr id="8" name="CuadroTexto 7"/>
          <p:cNvSpPr txBox="1"/>
          <p:nvPr/>
        </p:nvSpPr>
        <p:spPr>
          <a:xfrm>
            <a:off x="6787535" y="5968894"/>
            <a:ext cx="778213" cy="369332"/>
          </a:xfrm>
          <a:prstGeom prst="rect">
            <a:avLst/>
          </a:prstGeom>
          <a:solidFill>
            <a:schemeClr val="accent4">
              <a:lumMod val="20000"/>
              <a:lumOff val="80000"/>
            </a:schemeClr>
          </a:solidFill>
        </p:spPr>
        <p:txBody>
          <a:bodyPr wrap="square" rtlCol="0">
            <a:spAutoFit/>
          </a:bodyPr>
          <a:lstStyle/>
          <a:p>
            <a:r>
              <a:rPr lang="es-CO" dirty="0" smtClean="0"/>
              <a:t>IPP</a:t>
            </a:r>
            <a:endParaRPr lang="es-CO" dirty="0"/>
          </a:p>
        </p:txBody>
      </p:sp>
      <p:sp>
        <p:nvSpPr>
          <p:cNvPr id="10" name="Subtítulo 2"/>
          <p:cNvSpPr txBox="1">
            <a:spLocks/>
          </p:cNvSpPr>
          <p:nvPr/>
        </p:nvSpPr>
        <p:spPr>
          <a:xfrm>
            <a:off x="10316560" y="1829126"/>
            <a:ext cx="1057073" cy="2121287"/>
          </a:xfrm>
          <a:prstGeom prst="rect">
            <a:avLst/>
          </a:prstGeom>
        </p:spPr>
        <p:style>
          <a:lnRef idx="2">
            <a:schemeClr val="accent5"/>
          </a:lnRef>
          <a:fillRef idx="1">
            <a:schemeClr val="lt1"/>
          </a:fillRef>
          <a:effectRef idx="0">
            <a:schemeClr val="accent5"/>
          </a:effectRef>
          <a:fontRef idx="minor">
            <a:schemeClr val="dk1"/>
          </a:fontRef>
        </p:style>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CO" dirty="0" smtClean="0"/>
              <a:t>Q1</a:t>
            </a:r>
          </a:p>
          <a:p>
            <a:r>
              <a:rPr lang="es-CO" dirty="0" smtClean="0"/>
              <a:t>Q2</a:t>
            </a:r>
          </a:p>
          <a:p>
            <a:r>
              <a:rPr lang="es-CO" dirty="0" smtClean="0"/>
              <a:t>Q3</a:t>
            </a:r>
          </a:p>
          <a:p>
            <a:r>
              <a:rPr lang="es-CO" dirty="0" smtClean="0"/>
              <a:t>Q4</a:t>
            </a:r>
            <a:endParaRPr lang="es-CO" dirty="0"/>
          </a:p>
        </p:txBody>
      </p:sp>
      <p:sp>
        <p:nvSpPr>
          <p:cNvPr id="11" name="Flecha derecha 10"/>
          <p:cNvSpPr/>
          <p:nvPr/>
        </p:nvSpPr>
        <p:spPr>
          <a:xfrm flipH="1">
            <a:off x="2767513" y="2571871"/>
            <a:ext cx="768485" cy="632297"/>
          </a:xfrm>
          <a:prstGeom prst="rightArrow">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s-CO"/>
          </a:p>
        </p:txBody>
      </p:sp>
      <p:sp>
        <p:nvSpPr>
          <p:cNvPr id="20" name="Flecha abajo 19"/>
          <p:cNvSpPr/>
          <p:nvPr/>
        </p:nvSpPr>
        <p:spPr>
          <a:xfrm>
            <a:off x="5214025" y="3690650"/>
            <a:ext cx="627434" cy="733355"/>
          </a:xfrm>
          <a:prstGeom prst="downArrow">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s-CO"/>
          </a:p>
        </p:txBody>
      </p:sp>
      <p:sp>
        <p:nvSpPr>
          <p:cNvPr id="21" name="CuadroTexto 20"/>
          <p:cNvSpPr txBox="1"/>
          <p:nvPr/>
        </p:nvSpPr>
        <p:spPr>
          <a:xfrm>
            <a:off x="8050461" y="5025006"/>
            <a:ext cx="2033105" cy="738664"/>
          </a:xfrm>
          <a:prstGeom prst="rect">
            <a:avLst/>
          </a:prstGeom>
          <a:noFill/>
          <a:ln>
            <a:solidFill>
              <a:schemeClr val="accent1"/>
            </a:solidFill>
          </a:ln>
        </p:spPr>
        <p:txBody>
          <a:bodyPr wrap="square" rtlCol="0">
            <a:spAutoFit/>
          </a:bodyPr>
          <a:lstStyle/>
          <a:p>
            <a:pPr algn="ctr"/>
            <a:r>
              <a:rPr lang="es-CO" sz="1400" dirty="0" smtClean="0">
                <a:solidFill>
                  <a:schemeClr val="tx2"/>
                </a:solidFill>
              </a:rPr>
              <a:t>INDICADORES NORMALIZADOS POR CAMPO</a:t>
            </a:r>
            <a:endParaRPr lang="es-CO" sz="1400" dirty="0">
              <a:solidFill>
                <a:schemeClr val="tx2"/>
              </a:solidFill>
            </a:endParaRPr>
          </a:p>
        </p:txBody>
      </p:sp>
      <p:sp>
        <p:nvSpPr>
          <p:cNvPr id="5" name="CuadroTexto 4"/>
          <p:cNvSpPr txBox="1"/>
          <p:nvPr/>
        </p:nvSpPr>
        <p:spPr>
          <a:xfrm>
            <a:off x="0" y="0"/>
            <a:ext cx="12192000" cy="1200329"/>
          </a:xfrm>
          <a:prstGeom prst="rect">
            <a:avLst/>
          </a:prstGeom>
          <a:solidFill>
            <a:schemeClr val="accent1">
              <a:lumMod val="50000"/>
            </a:schemeClr>
          </a:solidFill>
        </p:spPr>
        <p:txBody>
          <a:bodyPr wrap="square" rtlCol="0">
            <a:spAutoFit/>
          </a:bodyPr>
          <a:lstStyle/>
          <a:p>
            <a:pPr algn="ctr"/>
            <a:r>
              <a:rPr lang="es-CO" sz="3600" b="1" dirty="0" smtClean="0">
                <a:solidFill>
                  <a:schemeClr val="bg1"/>
                </a:solidFill>
              </a:rPr>
              <a:t>Métricas utilizadas para medir visibilidad e impacto en publicaciones científicas. </a:t>
            </a:r>
            <a:endParaRPr lang="es-CO" sz="3600" b="1" dirty="0">
              <a:solidFill>
                <a:schemeClr val="bg1"/>
              </a:solidFill>
            </a:endParaRPr>
          </a:p>
        </p:txBody>
      </p:sp>
      <p:sp>
        <p:nvSpPr>
          <p:cNvPr id="15" name="Rectángulo redondeado 14"/>
          <p:cNvSpPr/>
          <p:nvPr/>
        </p:nvSpPr>
        <p:spPr>
          <a:xfrm>
            <a:off x="722496" y="1829126"/>
            <a:ext cx="1853967" cy="245490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smtClean="0"/>
              <a:t>IMPACT FACTOR</a:t>
            </a:r>
            <a:endParaRPr lang="es-CO" sz="2000" dirty="0"/>
          </a:p>
          <a:p>
            <a:pPr algn="ctr"/>
            <a:endParaRPr lang="es-CO" sz="2000" dirty="0"/>
          </a:p>
          <a:p>
            <a:pPr algn="ctr"/>
            <a:r>
              <a:rPr lang="es-CO" sz="2000" dirty="0"/>
              <a:t>ALTMETRIC</a:t>
            </a:r>
          </a:p>
          <a:p>
            <a:pPr algn="ctr"/>
            <a:r>
              <a:rPr lang="es-CO" sz="2000" dirty="0"/>
              <a:t>(Redes sociales)</a:t>
            </a:r>
          </a:p>
        </p:txBody>
      </p:sp>
      <p:sp>
        <p:nvSpPr>
          <p:cNvPr id="16" name="Rectángulo redondeado 15"/>
          <p:cNvSpPr/>
          <p:nvPr/>
        </p:nvSpPr>
        <p:spPr>
          <a:xfrm>
            <a:off x="3733101" y="2164360"/>
            <a:ext cx="3280095" cy="143451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4000" b="1" dirty="0">
                <a:solidFill>
                  <a:schemeClr val="bg1"/>
                </a:solidFill>
              </a:rPr>
              <a:t>METRICAL </a:t>
            </a:r>
            <a:br>
              <a:rPr lang="es-CO" sz="4000" b="1" dirty="0">
                <a:solidFill>
                  <a:schemeClr val="bg1"/>
                </a:solidFill>
              </a:rPr>
            </a:br>
            <a:r>
              <a:rPr lang="es-CO" sz="4000" b="1" dirty="0">
                <a:solidFill>
                  <a:schemeClr val="bg1"/>
                </a:solidFill>
              </a:rPr>
              <a:t>JOURNAL</a:t>
            </a:r>
            <a:endParaRPr lang="es-CO" sz="4000" dirty="0">
              <a:solidFill>
                <a:schemeClr val="bg1"/>
              </a:solidFill>
            </a:endParaRPr>
          </a:p>
        </p:txBody>
      </p:sp>
      <p:sp>
        <p:nvSpPr>
          <p:cNvPr id="23" name="Flecha derecha 22"/>
          <p:cNvSpPr/>
          <p:nvPr/>
        </p:nvSpPr>
        <p:spPr>
          <a:xfrm>
            <a:off x="7155077" y="2565469"/>
            <a:ext cx="788909" cy="632297"/>
          </a:xfrm>
          <a:prstGeom prst="rightArrow">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s-CO"/>
          </a:p>
        </p:txBody>
      </p:sp>
      <p:sp>
        <p:nvSpPr>
          <p:cNvPr id="17" name="Rectángulo redondeado 16"/>
          <p:cNvSpPr/>
          <p:nvPr/>
        </p:nvSpPr>
        <p:spPr>
          <a:xfrm>
            <a:off x="8350096" y="1829126"/>
            <a:ext cx="1828800" cy="21783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t>SCIMAGO</a:t>
            </a:r>
          </a:p>
          <a:p>
            <a:pPr algn="ctr"/>
            <a:r>
              <a:rPr lang="es-CO" sz="2000" dirty="0"/>
              <a:t>JOURNAL</a:t>
            </a:r>
          </a:p>
          <a:p>
            <a:pPr algn="ctr"/>
            <a:r>
              <a:rPr lang="es-CO" sz="2000" dirty="0"/>
              <a:t>RANKING</a:t>
            </a:r>
          </a:p>
        </p:txBody>
      </p:sp>
      <p:sp>
        <p:nvSpPr>
          <p:cNvPr id="24" name="Rectángulo redondeado 23"/>
          <p:cNvSpPr/>
          <p:nvPr/>
        </p:nvSpPr>
        <p:spPr>
          <a:xfrm>
            <a:off x="4600758" y="4880646"/>
            <a:ext cx="1853967" cy="15706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t>EIGEN</a:t>
            </a:r>
          </a:p>
          <a:p>
            <a:pPr algn="ctr"/>
            <a:r>
              <a:rPr lang="es-CO" sz="2000" dirty="0"/>
              <a:t>FACTOR</a:t>
            </a:r>
          </a:p>
        </p:txBody>
      </p:sp>
    </p:spTree>
    <p:extLst>
      <p:ext uri="{BB962C8B-B14F-4D97-AF65-F5344CB8AC3E}">
        <p14:creationId xmlns:p14="http://schemas.microsoft.com/office/powerpoint/2010/main" val="72880684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89112" y="516836"/>
            <a:ext cx="10899913" cy="2385390"/>
          </a:xfrm>
          <a:solidFill>
            <a:schemeClr val="tx2">
              <a:lumMod val="50000"/>
            </a:schemeClr>
          </a:solidFill>
        </p:spPr>
        <p:txBody>
          <a:bodyPr numCol="1">
            <a:normAutofit/>
          </a:bodyPr>
          <a:lstStyle/>
          <a:p>
            <a:r>
              <a:rPr lang="es-CO" dirty="0" smtClean="0">
                <a:solidFill>
                  <a:schemeClr val="bg1"/>
                </a:solidFill>
              </a:rPr>
              <a:t>Impacto social: </a:t>
            </a:r>
            <a:r>
              <a:rPr lang="es-CO" sz="2700" b="0" dirty="0">
                <a:solidFill>
                  <a:schemeClr val="bg1"/>
                </a:solidFill>
                <a:latin typeface="Calibri" pitchFamily="34" charset="0"/>
                <a:cs typeface="Calibri" pitchFamily="34" charset="0"/>
              </a:rPr>
              <a:t>t</a:t>
            </a:r>
            <a:r>
              <a:rPr lang="es-CO" sz="2700" b="0" dirty="0" smtClean="0">
                <a:solidFill>
                  <a:schemeClr val="bg1"/>
                </a:solidFill>
                <a:latin typeface="Calibri" pitchFamily="34" charset="0"/>
                <a:cs typeface="Calibri" pitchFamily="34" charset="0"/>
              </a:rPr>
              <a:t>ransferencia </a:t>
            </a:r>
            <a:r>
              <a:rPr lang="es-CO" sz="2700" b="0" dirty="0">
                <a:solidFill>
                  <a:schemeClr val="bg1"/>
                </a:solidFill>
                <a:latin typeface="Calibri" pitchFamily="34" charset="0"/>
                <a:cs typeface="Calibri" pitchFamily="34" charset="0"/>
              </a:rPr>
              <a:t>de tecnología e innovación como la aplicación del conocimiento a la solución de problemas concretos y satisfacción de necesidades, capaz de generar un valor </a:t>
            </a:r>
            <a:r>
              <a:rPr lang="es-CO" sz="2700" b="0" dirty="0" smtClean="0">
                <a:solidFill>
                  <a:schemeClr val="bg1"/>
                </a:solidFill>
                <a:latin typeface="Calibri" pitchFamily="34" charset="0"/>
                <a:cs typeface="Calibri" pitchFamily="34" charset="0"/>
              </a:rPr>
              <a:t>agregado</a:t>
            </a:r>
            <a:r>
              <a:rPr lang="es-CO" sz="2700" dirty="0" smtClean="0">
                <a:solidFill>
                  <a:schemeClr val="bg1"/>
                </a:solidFill>
                <a:latin typeface="Calibri" pitchFamily="34" charset="0"/>
                <a:cs typeface="Calibri" pitchFamily="34" charset="0"/>
              </a:rPr>
              <a:t>.</a:t>
            </a:r>
            <a:endParaRPr lang="es-CO" sz="2700" dirty="0">
              <a:solidFill>
                <a:schemeClr val="bg1"/>
              </a:solidFill>
              <a:latin typeface="Calibri" pitchFamily="34" charset="0"/>
              <a:cs typeface="Calibri" pitchFamily="34" charset="0"/>
            </a:endParaRPr>
          </a:p>
        </p:txBody>
      </p:sp>
      <p:sp>
        <p:nvSpPr>
          <p:cNvPr id="4" name="CuadroTexto 3"/>
          <p:cNvSpPr txBox="1"/>
          <p:nvPr/>
        </p:nvSpPr>
        <p:spPr>
          <a:xfrm>
            <a:off x="689112" y="2902226"/>
            <a:ext cx="10714382" cy="2585323"/>
          </a:xfrm>
          <a:prstGeom prst="rect">
            <a:avLst/>
          </a:prstGeom>
          <a:noFill/>
        </p:spPr>
        <p:txBody>
          <a:bodyPr wrap="square" numCol="2" rtlCol="0">
            <a:spAutoFit/>
          </a:bodyPr>
          <a:lstStyle/>
          <a:p>
            <a:r>
              <a:rPr lang="es-CO" dirty="0">
                <a:solidFill>
                  <a:schemeClr val="accent1">
                    <a:lumMod val="50000"/>
                  </a:schemeClr>
                </a:solidFill>
              </a:rPr>
              <a:t>PATENTES DE </a:t>
            </a:r>
            <a:r>
              <a:rPr lang="es-CO" dirty="0" smtClean="0">
                <a:solidFill>
                  <a:schemeClr val="accent1">
                    <a:lumMod val="50000"/>
                  </a:schemeClr>
                </a:solidFill>
              </a:rPr>
              <a:t>INVENCIÓN		</a:t>
            </a:r>
          </a:p>
          <a:p>
            <a:r>
              <a:rPr lang="es-CO" dirty="0" smtClean="0">
                <a:solidFill>
                  <a:schemeClr val="accent1">
                    <a:lumMod val="50000"/>
                  </a:schemeClr>
                </a:solidFill>
              </a:rPr>
              <a:t>MODELOS </a:t>
            </a:r>
            <a:r>
              <a:rPr lang="es-CO" dirty="0">
                <a:solidFill>
                  <a:schemeClr val="accent1">
                    <a:lumMod val="50000"/>
                  </a:schemeClr>
                </a:solidFill>
              </a:rPr>
              <a:t>DE </a:t>
            </a:r>
            <a:r>
              <a:rPr lang="es-CO" dirty="0" smtClean="0">
                <a:solidFill>
                  <a:schemeClr val="accent1">
                    <a:lumMod val="50000"/>
                  </a:schemeClr>
                </a:solidFill>
              </a:rPr>
              <a:t>UTILIDAD		</a:t>
            </a:r>
          </a:p>
          <a:p>
            <a:r>
              <a:rPr lang="es-CO" dirty="0" smtClean="0">
                <a:solidFill>
                  <a:schemeClr val="accent1">
                    <a:lumMod val="50000"/>
                  </a:schemeClr>
                </a:solidFill>
              </a:rPr>
              <a:t>DISEÑOS INDUSTRIALES MARCAS </a:t>
            </a:r>
            <a:r>
              <a:rPr lang="es-CO" dirty="0">
                <a:solidFill>
                  <a:schemeClr val="accent1">
                    <a:lumMod val="50000"/>
                  </a:schemeClr>
                </a:solidFill>
              </a:rPr>
              <a:t>Y SIGNOS DISTINTIVOS</a:t>
            </a:r>
            <a:br>
              <a:rPr lang="es-CO" dirty="0">
                <a:solidFill>
                  <a:schemeClr val="accent1">
                    <a:lumMod val="50000"/>
                  </a:schemeClr>
                </a:solidFill>
              </a:rPr>
            </a:br>
            <a:r>
              <a:rPr lang="es-CO" dirty="0">
                <a:solidFill>
                  <a:schemeClr val="accent1">
                    <a:lumMod val="50000"/>
                  </a:schemeClr>
                </a:solidFill>
              </a:rPr>
              <a:t>VARIEDADES VEGETALES Y NUEVAS RAZAS ANIMALES</a:t>
            </a:r>
            <a:br>
              <a:rPr lang="es-CO" dirty="0">
                <a:solidFill>
                  <a:schemeClr val="accent1">
                    <a:lumMod val="50000"/>
                  </a:schemeClr>
                </a:solidFill>
              </a:rPr>
            </a:br>
            <a:r>
              <a:rPr lang="es-CO" dirty="0">
                <a:solidFill>
                  <a:schemeClr val="accent1">
                    <a:lumMod val="50000"/>
                  </a:schemeClr>
                </a:solidFill>
              </a:rPr>
              <a:t>SOFTWARE</a:t>
            </a:r>
            <a:br>
              <a:rPr lang="es-CO" dirty="0">
                <a:solidFill>
                  <a:schemeClr val="accent1">
                    <a:lumMod val="50000"/>
                  </a:schemeClr>
                </a:solidFill>
              </a:rPr>
            </a:br>
            <a:r>
              <a:rPr lang="es-CO" dirty="0">
                <a:solidFill>
                  <a:schemeClr val="accent1">
                    <a:lumMod val="50000"/>
                  </a:schemeClr>
                </a:solidFill>
              </a:rPr>
              <a:t>CONSULTORÍAS TÉCNICAS</a:t>
            </a:r>
            <a:br>
              <a:rPr lang="es-CO" dirty="0">
                <a:solidFill>
                  <a:schemeClr val="accent1">
                    <a:lumMod val="50000"/>
                  </a:schemeClr>
                </a:solidFill>
              </a:rPr>
            </a:br>
            <a:r>
              <a:rPr lang="es-CO" i="1" dirty="0" smtClean="0">
                <a:solidFill>
                  <a:schemeClr val="accent1">
                    <a:lumMod val="50000"/>
                  </a:schemeClr>
                </a:solidFill>
              </a:rPr>
              <a:t>SPIN OFF</a:t>
            </a:r>
            <a:br>
              <a:rPr lang="es-CO" i="1" dirty="0" smtClean="0">
                <a:solidFill>
                  <a:schemeClr val="accent1">
                    <a:lumMod val="50000"/>
                  </a:schemeClr>
                </a:solidFill>
              </a:rPr>
            </a:br>
            <a:r>
              <a:rPr lang="es-CO" i="1" dirty="0" smtClean="0">
                <a:solidFill>
                  <a:schemeClr val="accent1">
                    <a:lumMod val="50000"/>
                  </a:schemeClr>
                </a:solidFill>
              </a:rPr>
              <a:t>START UP</a:t>
            </a:r>
            <a:r>
              <a:rPr lang="es-CO" i="1" dirty="0">
                <a:solidFill>
                  <a:schemeClr val="accent1">
                    <a:lumMod val="50000"/>
                  </a:schemeClr>
                </a:solidFill>
              </a:rPr>
              <a:t/>
            </a:r>
            <a:br>
              <a:rPr lang="es-CO" i="1" dirty="0">
                <a:solidFill>
                  <a:schemeClr val="accent1">
                    <a:lumMod val="50000"/>
                  </a:schemeClr>
                </a:solidFill>
              </a:rPr>
            </a:br>
            <a:r>
              <a:rPr lang="es-CO" dirty="0">
                <a:solidFill>
                  <a:schemeClr val="accent1">
                    <a:lumMod val="50000"/>
                  </a:schemeClr>
                </a:solidFill>
              </a:rPr>
              <a:t>EMPRESAS CULTURALES. </a:t>
            </a:r>
            <a:endParaRPr lang="es-CO" dirty="0"/>
          </a:p>
        </p:txBody>
      </p:sp>
      <p:sp>
        <p:nvSpPr>
          <p:cNvPr id="5" name="CuadroTexto 4"/>
          <p:cNvSpPr txBox="1"/>
          <p:nvPr/>
        </p:nvSpPr>
        <p:spPr>
          <a:xfrm>
            <a:off x="7513983" y="3410057"/>
            <a:ext cx="3617843" cy="1569660"/>
          </a:xfrm>
          <a:prstGeom prst="rect">
            <a:avLst/>
          </a:prstGeom>
          <a:solidFill>
            <a:schemeClr val="accent3">
              <a:lumMod val="75000"/>
            </a:schemeClr>
          </a:solidFill>
        </p:spPr>
        <p:txBody>
          <a:bodyPr wrap="square" rtlCol="0">
            <a:spAutoFit/>
          </a:bodyPr>
          <a:lstStyle/>
          <a:p>
            <a:pPr algn="ctr"/>
            <a:r>
              <a:rPr lang="es-CO" sz="4800" dirty="0" smtClean="0"/>
              <a:t>Mediciones Normalizadas</a:t>
            </a:r>
          </a:p>
        </p:txBody>
      </p:sp>
    </p:spTree>
    <p:extLst>
      <p:ext uri="{BB962C8B-B14F-4D97-AF65-F5344CB8AC3E}">
        <p14:creationId xmlns:p14="http://schemas.microsoft.com/office/powerpoint/2010/main" val="26568327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ichef.bbci.co.uk/news/ws/624/amz/worldservice/live/assets/images/2015/04/17/150417100705_skimming_stone_624x351_thinkstoc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872208"/>
            <a:ext cx="12224455" cy="5157192"/>
          </a:xfrm>
          <a:prstGeom prst="rect">
            <a:avLst/>
          </a:prstGeom>
          <a:noFill/>
          <a:extLst>
            <a:ext uri="{909E8E84-426E-40DD-AFC4-6F175D3DCCD1}">
              <a14:hiddenFill xmlns:a14="http://schemas.microsoft.com/office/drawing/2010/main">
                <a:solidFill>
                  <a:srgbClr val="FFFFFF"/>
                </a:solidFill>
              </a14:hiddenFill>
            </a:ext>
          </a:extLst>
        </p:spPr>
      </p:pic>
      <p:sp>
        <p:nvSpPr>
          <p:cNvPr id="6" name="5 CuadroTexto"/>
          <p:cNvSpPr txBox="1"/>
          <p:nvPr/>
        </p:nvSpPr>
        <p:spPr>
          <a:xfrm>
            <a:off x="1115986" y="1318021"/>
            <a:ext cx="9992479" cy="5539979"/>
          </a:xfrm>
          <a:prstGeom prst="rect">
            <a:avLst/>
          </a:prstGeom>
          <a:noFill/>
        </p:spPr>
        <p:txBody>
          <a:bodyPr wrap="none" lIns="121917" tIns="60958" rIns="121917" bIns="60958" rtlCol="0">
            <a:spAutoFit/>
          </a:bodyPr>
          <a:lstStyle/>
          <a:p>
            <a:r>
              <a:rPr lang="es-CO" sz="11700" b="1" dirty="0">
                <a:solidFill>
                  <a:schemeClr val="bg1"/>
                </a:solidFill>
                <a:latin typeface="Agency FB" panose="020B0503020202020204" pitchFamily="34" charset="0"/>
              </a:rPr>
              <a:t>Estrategias para la</a:t>
            </a:r>
          </a:p>
          <a:p>
            <a:r>
              <a:rPr lang="es-CO" sz="11700" b="1" dirty="0">
                <a:solidFill>
                  <a:schemeClr val="bg1"/>
                </a:solidFill>
                <a:latin typeface="Agency FB" panose="020B0503020202020204" pitchFamily="34" charset="0"/>
              </a:rPr>
              <a:t>Divulgación del </a:t>
            </a:r>
          </a:p>
          <a:p>
            <a:r>
              <a:rPr lang="es-CO" sz="11700" b="1" dirty="0">
                <a:solidFill>
                  <a:schemeClr val="bg1"/>
                </a:solidFill>
                <a:latin typeface="Agency FB" panose="020B0503020202020204" pitchFamily="34" charset="0"/>
              </a:rPr>
              <a:t>Conocimiento.</a:t>
            </a:r>
          </a:p>
        </p:txBody>
      </p:sp>
    </p:spTree>
    <p:extLst>
      <p:ext uri="{BB962C8B-B14F-4D97-AF65-F5344CB8AC3E}">
        <p14:creationId xmlns:p14="http://schemas.microsoft.com/office/powerpoint/2010/main" val="12170032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rof. Stephen Hawk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1464"/>
            <a:ext cx="5183470" cy="5397510"/>
          </a:xfrm>
          <a:prstGeom prst="rect">
            <a:avLst/>
          </a:prstGeom>
          <a:noFill/>
          <a:extLst>
            <a:ext uri="{909E8E84-426E-40DD-AFC4-6F175D3DCCD1}">
              <a14:hiddenFill xmlns:a14="http://schemas.microsoft.com/office/drawing/2010/main">
                <a:solidFill>
                  <a:srgbClr val="FFFFFF"/>
                </a:solidFill>
              </a14:hiddenFill>
            </a:ext>
          </a:extLst>
        </p:spPr>
      </p:pic>
      <p:sp>
        <p:nvSpPr>
          <p:cNvPr id="2" name="1 CuadroTexto"/>
          <p:cNvSpPr txBox="1"/>
          <p:nvPr/>
        </p:nvSpPr>
        <p:spPr>
          <a:xfrm>
            <a:off x="5183472" y="260649"/>
            <a:ext cx="6862754" cy="6078583"/>
          </a:xfrm>
          <a:prstGeom prst="rect">
            <a:avLst/>
          </a:prstGeom>
          <a:solidFill>
            <a:schemeClr val="tx1"/>
          </a:solidFill>
        </p:spPr>
        <p:txBody>
          <a:bodyPr wrap="square" lIns="121917" tIns="60958" rIns="121917" bIns="60958" rtlCol="0">
            <a:spAutoFit/>
          </a:bodyPr>
          <a:lstStyle/>
          <a:p>
            <a:endParaRPr lang="es-CO" sz="4300" dirty="0" smtClean="0">
              <a:solidFill>
                <a:schemeClr val="bg1"/>
              </a:solidFill>
              <a:latin typeface="Agency FB" panose="020B0503020202020204" pitchFamily="34" charset="0"/>
            </a:endParaRPr>
          </a:p>
          <a:p>
            <a:r>
              <a:rPr lang="es-CO" sz="4300" dirty="0" smtClean="0">
                <a:solidFill>
                  <a:schemeClr val="bg1"/>
                </a:solidFill>
                <a:latin typeface="Agency FB" panose="020B0503020202020204" pitchFamily="34" charset="0"/>
              </a:rPr>
              <a:t>“</a:t>
            </a:r>
            <a:r>
              <a:rPr lang="es-CO" sz="4300" dirty="0">
                <a:solidFill>
                  <a:schemeClr val="bg1"/>
                </a:solidFill>
                <a:latin typeface="Agency FB" panose="020B0503020202020204" pitchFamily="34" charset="0"/>
              </a:rPr>
              <a:t>En una sociedad democrática, los ciudadanos necesitan tener unos conocimientos básicos de las cuestiones científicas, de modo que puedan tomar decisiones informadas y no depender únicamente de los expertos</a:t>
            </a:r>
            <a:r>
              <a:rPr lang="es-CO" sz="4300" dirty="0" smtClean="0">
                <a:solidFill>
                  <a:schemeClr val="bg1"/>
                </a:solidFill>
                <a:latin typeface="Agency FB" panose="020B0503020202020204" pitchFamily="34" charset="0"/>
              </a:rPr>
              <a:t>”</a:t>
            </a:r>
            <a:endParaRPr lang="es-CO" sz="4300" dirty="0">
              <a:solidFill>
                <a:schemeClr val="bg1"/>
              </a:solidFill>
              <a:latin typeface="Agency FB" panose="020B0503020202020204" pitchFamily="34" charset="0"/>
            </a:endParaRPr>
          </a:p>
          <a:p>
            <a:endParaRPr lang="es-CO" sz="4300" dirty="0">
              <a:solidFill>
                <a:schemeClr val="bg1"/>
              </a:solidFill>
              <a:latin typeface="Agency FB" panose="020B0503020202020204" pitchFamily="34" charset="0"/>
            </a:endParaRPr>
          </a:p>
        </p:txBody>
      </p:sp>
      <p:sp>
        <p:nvSpPr>
          <p:cNvPr id="3" name="2 CuadroTexto"/>
          <p:cNvSpPr txBox="1"/>
          <p:nvPr/>
        </p:nvSpPr>
        <p:spPr>
          <a:xfrm>
            <a:off x="0" y="4920881"/>
            <a:ext cx="5183471" cy="1231107"/>
          </a:xfrm>
          <a:prstGeom prst="rect">
            <a:avLst/>
          </a:prstGeom>
          <a:solidFill>
            <a:schemeClr val="tx1"/>
          </a:solidFill>
        </p:spPr>
        <p:txBody>
          <a:bodyPr wrap="none" lIns="121917" tIns="60958" rIns="121917" bIns="60958" rtlCol="0">
            <a:spAutoFit/>
          </a:bodyPr>
          <a:lstStyle/>
          <a:p>
            <a:r>
              <a:rPr lang="es-CO" sz="7200" dirty="0">
                <a:solidFill>
                  <a:schemeClr val="bg1"/>
                </a:solidFill>
                <a:latin typeface="Agency FB" panose="020B0503020202020204" pitchFamily="34" charset="0"/>
              </a:rPr>
              <a:t>Stephen</a:t>
            </a:r>
            <a:r>
              <a:rPr lang="es-CO" sz="7200" b="1" dirty="0">
                <a:solidFill>
                  <a:schemeClr val="bg1"/>
                </a:solidFill>
                <a:latin typeface="Agency FB" panose="020B0503020202020204" pitchFamily="34" charset="0"/>
              </a:rPr>
              <a:t> </a:t>
            </a:r>
            <a:r>
              <a:rPr lang="es-CO" sz="7200" dirty="0">
                <a:solidFill>
                  <a:schemeClr val="bg1"/>
                </a:solidFill>
                <a:latin typeface="Agency FB" panose="020B0503020202020204" pitchFamily="34" charset="0"/>
              </a:rPr>
              <a:t>Hawking</a:t>
            </a:r>
          </a:p>
        </p:txBody>
      </p:sp>
    </p:spTree>
    <p:extLst>
      <p:ext uri="{BB962C8B-B14F-4D97-AF65-F5344CB8AC3E}">
        <p14:creationId xmlns:p14="http://schemas.microsoft.com/office/powerpoint/2010/main" val="32729910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0" y="6392941"/>
            <a:ext cx="12192000" cy="400105"/>
          </a:xfrm>
          <a:prstGeom prst="rect">
            <a:avLst/>
          </a:prstGeom>
          <a:solidFill>
            <a:srgbClr val="338CAF"/>
          </a:solidFill>
        </p:spPr>
        <p:txBody>
          <a:bodyPr wrap="square" lIns="121917" tIns="60958" rIns="121917" bIns="60958" rtlCol="0">
            <a:spAutoFit/>
          </a:bodyPr>
          <a:lstStyle/>
          <a:p>
            <a:endParaRPr lang="es-CO" dirty="0"/>
          </a:p>
        </p:txBody>
      </p:sp>
      <p:sp>
        <p:nvSpPr>
          <p:cNvPr id="11" name="1 Título"/>
          <p:cNvSpPr txBox="1">
            <a:spLocks/>
          </p:cNvSpPr>
          <p:nvPr/>
        </p:nvSpPr>
        <p:spPr>
          <a:xfrm>
            <a:off x="0" y="-36510"/>
            <a:ext cx="12192000" cy="1161255"/>
          </a:xfrm>
          <a:prstGeom prst="rect">
            <a:avLst/>
          </a:prstGeom>
          <a:solidFill>
            <a:schemeClr val="tx1">
              <a:lumMod val="75000"/>
              <a:lumOff val="25000"/>
            </a:schemeClr>
          </a:solidFill>
        </p:spPr>
        <p:txBody>
          <a:bodyPr vert="horz" lIns="121917" tIns="60958" rIns="121917" bIns="6095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sz="7200" b="1" dirty="0">
                <a:solidFill>
                  <a:schemeClr val="bg1"/>
                </a:solidFill>
                <a:latin typeface="Agency FB" panose="020B0503020202020204" pitchFamily="34" charset="0"/>
              </a:rPr>
              <a:t>Recursos sociales científicos.</a:t>
            </a:r>
          </a:p>
        </p:txBody>
      </p:sp>
      <p:pic>
        <p:nvPicPr>
          <p:cNvPr id="5122" name="Picture 2" descr="http://social-physics.net/wp-content/uploads/2014/01/hepatitis_C_coauthorship_network.jpg"/>
          <p:cNvPicPr>
            <a:picLocks noChangeAspect="1" noChangeArrowheads="1"/>
          </p:cNvPicPr>
          <p:nvPr/>
        </p:nvPicPr>
        <p:blipFill rotWithShape="1">
          <a:blip r:embed="rId2">
            <a:extLst>
              <a:ext uri="{28A0092B-C50C-407E-A947-70E740481C1C}">
                <a14:useLocalDpi xmlns:a14="http://schemas.microsoft.com/office/drawing/2010/main" val="0"/>
              </a:ext>
            </a:extLst>
          </a:blip>
          <a:srcRect l="28636" t="1330" r="27718"/>
          <a:stretch/>
        </p:blipFill>
        <p:spPr bwMode="auto">
          <a:xfrm rot="5400000">
            <a:off x="3495619" y="-2256110"/>
            <a:ext cx="5268197" cy="12029909"/>
          </a:xfrm>
          <a:prstGeom prst="rect">
            <a:avLst/>
          </a:prstGeom>
          <a:noFill/>
          <a:extLst>
            <a:ext uri="{909E8E84-426E-40DD-AFC4-6F175D3DCCD1}">
              <a14:hiddenFill xmlns:a14="http://schemas.microsoft.com/office/drawing/2010/main">
                <a:solidFill>
                  <a:srgbClr val="FFFFFF"/>
                </a:solidFill>
              </a14:hiddenFill>
            </a:ext>
          </a:extLst>
        </p:spPr>
      </p:pic>
      <p:sp>
        <p:nvSpPr>
          <p:cNvPr id="4" name="3 CuadroTexto"/>
          <p:cNvSpPr txBox="1"/>
          <p:nvPr/>
        </p:nvSpPr>
        <p:spPr>
          <a:xfrm>
            <a:off x="361827" y="1796819"/>
            <a:ext cx="9382579" cy="3816429"/>
          </a:xfrm>
          <a:prstGeom prst="rect">
            <a:avLst/>
          </a:prstGeom>
          <a:noFill/>
        </p:spPr>
        <p:txBody>
          <a:bodyPr wrap="square" lIns="121917" tIns="60958" rIns="121917" bIns="60958" rtlCol="0">
            <a:spAutoFit/>
          </a:bodyPr>
          <a:lstStyle/>
          <a:p>
            <a:r>
              <a:rPr lang="es-CO" sz="8000" b="1" dirty="0">
                <a:latin typeface="Agency FB" panose="020B0503020202020204" pitchFamily="34" charset="0"/>
              </a:rPr>
              <a:t>¿Como usar redes sociales como apoyo a la investigación?</a:t>
            </a:r>
          </a:p>
        </p:txBody>
      </p:sp>
    </p:spTree>
    <p:extLst>
      <p:ext uri="{BB962C8B-B14F-4D97-AF65-F5344CB8AC3E}">
        <p14:creationId xmlns:p14="http://schemas.microsoft.com/office/powerpoint/2010/main" val="310892298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 Título"/>
          <p:cNvSpPr txBox="1">
            <a:spLocks/>
          </p:cNvSpPr>
          <p:nvPr/>
        </p:nvSpPr>
        <p:spPr>
          <a:xfrm>
            <a:off x="0" y="-36510"/>
            <a:ext cx="12192000" cy="1161255"/>
          </a:xfrm>
          <a:prstGeom prst="rect">
            <a:avLst/>
          </a:prstGeom>
          <a:solidFill>
            <a:schemeClr val="tx1">
              <a:lumMod val="75000"/>
              <a:lumOff val="25000"/>
            </a:schemeClr>
          </a:solidFill>
        </p:spPr>
        <p:txBody>
          <a:bodyPr vert="horz" lIns="121917" tIns="60958" rIns="121917" bIns="6095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sz="7200" b="1" dirty="0">
                <a:solidFill>
                  <a:schemeClr val="bg1"/>
                </a:solidFill>
                <a:latin typeface="Agency FB" panose="020B0503020202020204" pitchFamily="34" charset="0"/>
              </a:rPr>
              <a:t>Recursos sociales.</a:t>
            </a:r>
          </a:p>
        </p:txBody>
      </p:sp>
      <p:pic>
        <p:nvPicPr>
          <p:cNvPr id="7" name="Picture 2" descr="http://fup.edu.co/11ccc/wp-content/uploads/2015/11/estado-redes-sociales-reasonwhy.es_.png"/>
          <p:cNvPicPr>
            <a:picLocks noChangeAspect="1" noChangeArrowheads="1"/>
          </p:cNvPicPr>
          <p:nvPr/>
        </p:nvPicPr>
        <p:blipFill rotWithShape="1">
          <a:blip r:embed="rId2">
            <a:extLst>
              <a:ext uri="{28A0092B-C50C-407E-A947-70E740481C1C}">
                <a14:useLocalDpi xmlns:a14="http://schemas.microsoft.com/office/drawing/2010/main" val="0"/>
              </a:ext>
            </a:extLst>
          </a:blip>
          <a:srcRect t="4009"/>
          <a:stretch/>
        </p:blipFill>
        <p:spPr bwMode="auto">
          <a:xfrm>
            <a:off x="2255573" y="1124744"/>
            <a:ext cx="7488832" cy="48784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7991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0" y="5470681"/>
            <a:ext cx="12192000" cy="400105"/>
          </a:xfrm>
          <a:prstGeom prst="rect">
            <a:avLst/>
          </a:prstGeom>
          <a:solidFill>
            <a:srgbClr val="338CAF"/>
          </a:solidFill>
        </p:spPr>
        <p:txBody>
          <a:bodyPr wrap="square" lIns="121917" tIns="60958" rIns="121917" bIns="60958" rtlCol="0">
            <a:spAutoFit/>
          </a:bodyPr>
          <a:lstStyle/>
          <a:p>
            <a:endParaRPr lang="es-CO" dirty="0"/>
          </a:p>
        </p:txBody>
      </p:sp>
      <p:sp>
        <p:nvSpPr>
          <p:cNvPr id="11" name="1 Título"/>
          <p:cNvSpPr txBox="1">
            <a:spLocks/>
          </p:cNvSpPr>
          <p:nvPr/>
        </p:nvSpPr>
        <p:spPr>
          <a:xfrm>
            <a:off x="0" y="-36510"/>
            <a:ext cx="12192000" cy="1161255"/>
          </a:xfrm>
          <a:prstGeom prst="rect">
            <a:avLst/>
          </a:prstGeom>
          <a:solidFill>
            <a:schemeClr val="tx1">
              <a:lumMod val="75000"/>
              <a:lumOff val="25000"/>
            </a:schemeClr>
          </a:solidFill>
        </p:spPr>
        <p:txBody>
          <a:bodyPr vert="horz" lIns="121917" tIns="60958" rIns="121917" bIns="6095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sz="7200" b="1" dirty="0">
                <a:solidFill>
                  <a:schemeClr val="bg1"/>
                </a:solidFill>
                <a:latin typeface="Agency FB" panose="020B0503020202020204" pitchFamily="34" charset="0"/>
              </a:rPr>
              <a:t>Recursos sociales científicos.</a:t>
            </a:r>
          </a:p>
        </p:txBody>
      </p:sp>
      <p:sp>
        <p:nvSpPr>
          <p:cNvPr id="12" name="11 CuadroTexto"/>
          <p:cNvSpPr txBox="1"/>
          <p:nvPr/>
        </p:nvSpPr>
        <p:spPr>
          <a:xfrm>
            <a:off x="335360" y="1543626"/>
            <a:ext cx="11329259" cy="3406060"/>
          </a:xfrm>
          <a:prstGeom prst="rect">
            <a:avLst/>
          </a:prstGeom>
          <a:noFill/>
        </p:spPr>
        <p:txBody>
          <a:bodyPr wrap="square" lIns="121917" tIns="60958" rIns="121917" bIns="60958" rtlCol="0">
            <a:spAutoFit/>
          </a:bodyPr>
          <a:lstStyle/>
          <a:p>
            <a:r>
              <a:rPr lang="es-CO" sz="4300" dirty="0">
                <a:latin typeface="Agency FB" panose="020B0503020202020204" pitchFamily="34" charset="0"/>
              </a:rPr>
              <a:t>¿Como aprovechar las redes sociales como medios de difusión científica?</a:t>
            </a:r>
          </a:p>
          <a:p>
            <a:endParaRPr lang="es-CO" sz="4300" dirty="0">
              <a:latin typeface="Agency FB" panose="020B0503020202020204" pitchFamily="34" charset="0"/>
            </a:endParaRPr>
          </a:p>
          <a:p>
            <a:r>
              <a:rPr lang="es-CO" sz="4300" dirty="0">
                <a:latin typeface="Agency FB" panose="020B0503020202020204" pitchFamily="34" charset="0"/>
              </a:rPr>
              <a:t>La publicación electrónica nos permite tener mas que una revista. </a:t>
            </a:r>
          </a:p>
        </p:txBody>
      </p:sp>
    </p:spTree>
    <p:extLst>
      <p:ext uri="{BB962C8B-B14F-4D97-AF65-F5344CB8AC3E}">
        <p14:creationId xmlns:p14="http://schemas.microsoft.com/office/powerpoint/2010/main" val="21905018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237930" y="1200824"/>
            <a:ext cx="10363200" cy="752667"/>
          </a:xfrm>
        </p:spPr>
        <p:txBody>
          <a:bodyPr>
            <a:normAutofit fontScale="90000"/>
          </a:bodyPr>
          <a:lstStyle/>
          <a:p>
            <a:r>
              <a:rPr lang="es-CO" sz="5400" dirty="0" smtClean="0">
                <a:solidFill>
                  <a:schemeClr val="accent1">
                    <a:lumMod val="75000"/>
                  </a:schemeClr>
                </a:solidFill>
              </a:rPr>
              <a:t>Unidad de Investigación</a:t>
            </a:r>
            <a:endParaRPr lang="es-CO" sz="5400" dirty="0">
              <a:solidFill>
                <a:schemeClr val="accent1">
                  <a:lumMod val="75000"/>
                </a:schemeClr>
              </a:solidFill>
            </a:endParaRPr>
          </a:p>
        </p:txBody>
      </p:sp>
      <p:graphicFrame>
        <p:nvGraphicFramePr>
          <p:cNvPr id="10" name="9 Diagrama"/>
          <p:cNvGraphicFramePr/>
          <p:nvPr/>
        </p:nvGraphicFramePr>
        <p:xfrm>
          <a:off x="1579419" y="2015069"/>
          <a:ext cx="9060872" cy="40532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851264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 Título"/>
          <p:cNvSpPr txBox="1">
            <a:spLocks/>
          </p:cNvSpPr>
          <p:nvPr/>
        </p:nvSpPr>
        <p:spPr>
          <a:xfrm>
            <a:off x="0" y="-36510"/>
            <a:ext cx="12192000" cy="1161255"/>
          </a:xfrm>
          <a:prstGeom prst="rect">
            <a:avLst/>
          </a:prstGeom>
          <a:solidFill>
            <a:schemeClr val="tx1">
              <a:lumMod val="75000"/>
              <a:lumOff val="25000"/>
            </a:schemeClr>
          </a:solidFill>
        </p:spPr>
        <p:txBody>
          <a:bodyPr vert="horz" lIns="121917" tIns="60958" rIns="121917" bIns="6095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sz="7200" b="1" dirty="0">
                <a:solidFill>
                  <a:schemeClr val="bg1"/>
                </a:solidFill>
                <a:latin typeface="Agency FB" panose="020B0503020202020204" pitchFamily="34" charset="0"/>
              </a:rPr>
              <a:t>Recursos sociales científicos.</a:t>
            </a:r>
          </a:p>
        </p:txBody>
      </p:sp>
      <p:sp>
        <p:nvSpPr>
          <p:cNvPr id="12" name="11 CuadroTexto"/>
          <p:cNvSpPr txBox="1"/>
          <p:nvPr/>
        </p:nvSpPr>
        <p:spPr>
          <a:xfrm>
            <a:off x="6768075" y="1535149"/>
            <a:ext cx="5088565" cy="4062651"/>
          </a:xfrm>
          <a:prstGeom prst="rect">
            <a:avLst/>
          </a:prstGeom>
          <a:noFill/>
        </p:spPr>
        <p:txBody>
          <a:bodyPr wrap="square" lIns="121917" tIns="60958" rIns="121917" bIns="60958" rtlCol="0">
            <a:spAutoFit/>
          </a:bodyPr>
          <a:lstStyle/>
          <a:p>
            <a:r>
              <a:rPr lang="es-CO" sz="4300" dirty="0">
                <a:latin typeface="Agency FB" panose="020B0503020202020204" pitchFamily="34" charset="0"/>
              </a:rPr>
              <a:t>Apariencia llamativa, uso de blogs.</a:t>
            </a:r>
          </a:p>
          <a:p>
            <a:endParaRPr lang="es-CO" sz="4300" dirty="0">
              <a:latin typeface="Agency FB" panose="020B0503020202020204" pitchFamily="34" charset="0"/>
            </a:endParaRPr>
          </a:p>
          <a:p>
            <a:r>
              <a:rPr lang="es-CO" sz="4300" dirty="0">
                <a:latin typeface="Agency FB" panose="020B0503020202020204" pitchFamily="34" charset="0"/>
              </a:rPr>
              <a:t>Mejoran el acceso y pueden aumentar el interés en las publicaciones científicas.</a:t>
            </a: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987" t="9374" r="24737" b="15365"/>
          <a:stretch/>
        </p:blipFill>
        <p:spPr bwMode="auto">
          <a:xfrm>
            <a:off x="719403" y="1508787"/>
            <a:ext cx="5376597" cy="43519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3873496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0" y="6392941"/>
            <a:ext cx="12192000" cy="400105"/>
          </a:xfrm>
          <a:prstGeom prst="rect">
            <a:avLst/>
          </a:prstGeom>
          <a:solidFill>
            <a:srgbClr val="338CAF"/>
          </a:solidFill>
        </p:spPr>
        <p:txBody>
          <a:bodyPr wrap="square" lIns="121917" tIns="60958" rIns="121917" bIns="60958" rtlCol="0">
            <a:spAutoFit/>
          </a:bodyPr>
          <a:lstStyle/>
          <a:p>
            <a:endParaRPr lang="es-CO" dirty="0"/>
          </a:p>
        </p:txBody>
      </p:sp>
      <p:sp>
        <p:nvSpPr>
          <p:cNvPr id="11" name="1 Título"/>
          <p:cNvSpPr txBox="1">
            <a:spLocks/>
          </p:cNvSpPr>
          <p:nvPr/>
        </p:nvSpPr>
        <p:spPr>
          <a:xfrm>
            <a:off x="0" y="-36510"/>
            <a:ext cx="12192000" cy="1161255"/>
          </a:xfrm>
          <a:prstGeom prst="rect">
            <a:avLst/>
          </a:prstGeom>
          <a:solidFill>
            <a:schemeClr val="tx1">
              <a:lumMod val="75000"/>
              <a:lumOff val="25000"/>
            </a:schemeClr>
          </a:solidFill>
        </p:spPr>
        <p:txBody>
          <a:bodyPr vert="horz" lIns="121917" tIns="60958" rIns="121917" bIns="6095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sz="7200" b="1" dirty="0">
                <a:solidFill>
                  <a:schemeClr val="bg1"/>
                </a:solidFill>
                <a:latin typeface="Agency FB" panose="020B0503020202020204" pitchFamily="34" charset="0"/>
              </a:rPr>
              <a:t>Recursos sociales científicos.</a:t>
            </a:r>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055" t="11531" r="14641" b="11719"/>
          <a:stretch/>
        </p:blipFill>
        <p:spPr bwMode="auto">
          <a:xfrm>
            <a:off x="335360" y="1796819"/>
            <a:ext cx="6280829" cy="38009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6768075" y="1535149"/>
            <a:ext cx="5088565" cy="4062651"/>
          </a:xfrm>
          <a:prstGeom prst="rect">
            <a:avLst/>
          </a:prstGeom>
          <a:noFill/>
        </p:spPr>
        <p:txBody>
          <a:bodyPr wrap="square" lIns="121917" tIns="60958" rIns="121917" bIns="60958" rtlCol="0">
            <a:spAutoFit/>
          </a:bodyPr>
          <a:lstStyle/>
          <a:p>
            <a:r>
              <a:rPr lang="es-CO" sz="4300" dirty="0">
                <a:latin typeface="Agency FB" panose="020B0503020202020204" pitchFamily="34" charset="0"/>
              </a:rPr>
              <a:t>La comunicación escrita es solo una forma de comunicar, la Web permite usar audio y video usando recursos sociales como </a:t>
            </a:r>
            <a:r>
              <a:rPr lang="es-CO" sz="4300" dirty="0" err="1">
                <a:latin typeface="Agency FB" panose="020B0503020202020204" pitchFamily="34" charset="0"/>
              </a:rPr>
              <a:t>Youtube</a:t>
            </a:r>
            <a:r>
              <a:rPr lang="es-CO" sz="4300" dirty="0">
                <a:latin typeface="Agency FB" panose="020B0503020202020204" pitchFamily="34" charset="0"/>
              </a:rPr>
              <a:t>. </a:t>
            </a:r>
          </a:p>
        </p:txBody>
      </p:sp>
    </p:spTree>
    <p:extLst>
      <p:ext uri="{BB962C8B-B14F-4D97-AF65-F5344CB8AC3E}">
        <p14:creationId xmlns:p14="http://schemas.microsoft.com/office/powerpoint/2010/main" val="23645224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 Título"/>
          <p:cNvSpPr txBox="1">
            <a:spLocks/>
          </p:cNvSpPr>
          <p:nvPr/>
        </p:nvSpPr>
        <p:spPr>
          <a:xfrm>
            <a:off x="0" y="-36510"/>
            <a:ext cx="12192000" cy="1161255"/>
          </a:xfrm>
          <a:prstGeom prst="rect">
            <a:avLst/>
          </a:prstGeom>
          <a:solidFill>
            <a:schemeClr val="tx1">
              <a:lumMod val="75000"/>
              <a:lumOff val="25000"/>
            </a:schemeClr>
          </a:solidFill>
        </p:spPr>
        <p:txBody>
          <a:bodyPr vert="horz" lIns="121917" tIns="60958" rIns="121917" bIns="6095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sz="7200" b="1" dirty="0">
                <a:solidFill>
                  <a:schemeClr val="bg1"/>
                </a:solidFill>
                <a:latin typeface="Agency FB" panose="020B0503020202020204" pitchFamily="34" charset="0"/>
              </a:rPr>
              <a:t>Recursos sociales científicos.</a:t>
            </a:r>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074" t="8595" r="3953" b="11718"/>
          <a:stretch/>
        </p:blipFill>
        <p:spPr bwMode="auto">
          <a:xfrm>
            <a:off x="2083530" y="1176623"/>
            <a:ext cx="8024941" cy="4256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7 CuadroTexto"/>
          <p:cNvSpPr txBox="1"/>
          <p:nvPr/>
        </p:nvSpPr>
        <p:spPr>
          <a:xfrm>
            <a:off x="0" y="5041197"/>
            <a:ext cx="12192000" cy="738660"/>
          </a:xfrm>
          <a:prstGeom prst="rect">
            <a:avLst/>
          </a:prstGeom>
          <a:solidFill>
            <a:schemeClr val="bg1"/>
          </a:solidFill>
        </p:spPr>
        <p:txBody>
          <a:bodyPr wrap="square" lIns="121917" tIns="60958" rIns="121917" bIns="60958" rtlCol="0">
            <a:spAutoFit/>
          </a:bodyPr>
          <a:lstStyle/>
          <a:p>
            <a:pPr algn="ctr"/>
            <a:r>
              <a:rPr lang="es-CO" sz="4000" dirty="0" smtClean="0">
                <a:latin typeface="Agency FB" panose="020B0503020202020204" pitchFamily="34" charset="0"/>
              </a:rPr>
              <a:t> Mas </a:t>
            </a:r>
            <a:r>
              <a:rPr lang="es-CO" sz="4000" dirty="0">
                <a:latin typeface="Agency FB" panose="020B0503020202020204" pitchFamily="34" charset="0"/>
              </a:rPr>
              <a:t>que una revista una plataforma integrada para difusión científica</a:t>
            </a:r>
          </a:p>
        </p:txBody>
      </p:sp>
    </p:spTree>
    <p:extLst>
      <p:ext uri="{BB962C8B-B14F-4D97-AF65-F5344CB8AC3E}">
        <p14:creationId xmlns:p14="http://schemas.microsoft.com/office/powerpoint/2010/main" val="346336217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ichef.bbci.co.uk/news/ws/624/amz/worldservice/live/assets/images/2015/04/17/150417100705_skimming_stone_624x351_thinkstoc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1322" y="1431144"/>
            <a:ext cx="8778163" cy="3872376"/>
          </a:xfrm>
          <a:prstGeom prst="rect">
            <a:avLst/>
          </a:prstGeom>
          <a:noFill/>
          <a:extLst>
            <a:ext uri="{909E8E84-426E-40DD-AFC4-6F175D3DCCD1}">
              <a14:hiddenFill xmlns:a14="http://schemas.microsoft.com/office/drawing/2010/main">
                <a:solidFill>
                  <a:srgbClr val="FFFFFF"/>
                </a:solidFill>
              </a14:hiddenFill>
            </a:ext>
          </a:extLst>
        </p:spPr>
      </p:pic>
      <p:sp>
        <p:nvSpPr>
          <p:cNvPr id="4" name="Título 3"/>
          <p:cNvSpPr txBox="1">
            <a:spLocks/>
          </p:cNvSpPr>
          <p:nvPr/>
        </p:nvSpPr>
        <p:spPr bwMode="auto">
          <a:xfrm>
            <a:off x="2800968" y="1770585"/>
            <a:ext cx="7253287" cy="17335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5400" dirty="0" smtClean="0">
                <a:solidFill>
                  <a:schemeClr val="bg1"/>
                </a:solidFill>
                <a:latin typeface="Tw Cen MT Condensed Extra Bold" panose="020B0803020202020204" pitchFamily="34" charset="0"/>
              </a:rPr>
              <a:t>Unidad de Investigaciones</a:t>
            </a:r>
          </a:p>
          <a:p>
            <a:r>
              <a:rPr lang="es-ES" sz="5400" dirty="0" smtClean="0">
                <a:solidFill>
                  <a:schemeClr val="bg1"/>
                </a:solidFill>
                <a:latin typeface="Tw Cen MT Condensed Extra Bold" panose="020B0803020202020204" pitchFamily="34" charset="0"/>
              </a:rPr>
              <a:t>En cifras</a:t>
            </a:r>
            <a:endParaRPr lang="es-ES" sz="5400" dirty="0">
              <a:solidFill>
                <a:schemeClr val="bg1"/>
              </a:solidFill>
              <a:latin typeface="Tw Cen MT Condensed Extra Bold" panose="020B0803020202020204" pitchFamily="34" charset="0"/>
            </a:endParaRPr>
          </a:p>
        </p:txBody>
      </p:sp>
    </p:spTree>
    <p:extLst>
      <p:ext uri="{BB962C8B-B14F-4D97-AF65-F5344CB8AC3E}">
        <p14:creationId xmlns:p14="http://schemas.microsoft.com/office/powerpoint/2010/main" val="28427908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Semilleros de investigación de CECAR reciben reconocimiento en Tunja, Boyacá"/>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8653" y="1363849"/>
            <a:ext cx="8369860" cy="3914936"/>
          </a:xfrm>
          <a:prstGeom prst="rect">
            <a:avLst/>
          </a:prstGeom>
          <a:noFill/>
          <a:extLst>
            <a:ext uri="{909E8E84-426E-40DD-AFC4-6F175D3DCCD1}">
              <a14:hiddenFill xmlns:a14="http://schemas.microsoft.com/office/drawing/2010/main">
                <a:solidFill>
                  <a:srgbClr val="FFFFFF"/>
                </a:solidFill>
              </a14:hiddenFill>
            </a:ext>
          </a:extLst>
        </p:spPr>
      </p:pic>
      <p:sp>
        <p:nvSpPr>
          <p:cNvPr id="3" name="Subtítulo 2"/>
          <p:cNvSpPr>
            <a:spLocks noGrp="1"/>
          </p:cNvSpPr>
          <p:nvPr>
            <p:ph type="subTitle" idx="4294967295"/>
          </p:nvPr>
        </p:nvSpPr>
        <p:spPr>
          <a:xfrm>
            <a:off x="3821113" y="369888"/>
            <a:ext cx="8370887" cy="681037"/>
          </a:xfrm>
          <a:gradFill flip="none" rotWithShape="1">
            <a:gsLst>
              <a:gs pos="82300">
                <a:schemeClr val="accent1">
                  <a:lumMod val="50000"/>
                </a:schemeClr>
              </a:gs>
              <a:gs pos="0">
                <a:schemeClr val="tx2">
                  <a:lumMod val="50000"/>
                </a:schemeClr>
              </a:gs>
              <a:gs pos="50000">
                <a:schemeClr val="bg1">
                  <a:lumMod val="50000"/>
                  <a:shade val="67500"/>
                  <a:satMod val="115000"/>
                </a:schemeClr>
              </a:gs>
              <a:gs pos="100000">
                <a:schemeClr val="bg1">
                  <a:lumMod val="50000"/>
                  <a:shade val="100000"/>
                  <a:satMod val="115000"/>
                </a:schemeClr>
              </a:gs>
            </a:gsLst>
            <a:path path="circle">
              <a:fillToRect l="100000" t="100000"/>
            </a:path>
            <a:tileRect r="-100000" b="-100000"/>
          </a:gradFill>
          <a:effectLst>
            <a:glow rad="1905000">
              <a:schemeClr val="accent1">
                <a:alpha val="31000"/>
              </a:schemeClr>
            </a:glow>
          </a:effectLst>
        </p:spPr>
        <p:txBody>
          <a:bodyPr>
            <a:normAutofit/>
          </a:bodyPr>
          <a:lstStyle/>
          <a:p>
            <a:pPr algn="ctr"/>
            <a:r>
              <a:rPr lang="es-CO" b="1" dirty="0" smtClean="0">
                <a:solidFill>
                  <a:schemeClr val="bg1"/>
                </a:solidFill>
              </a:rPr>
              <a:t>Semilleros de Investigación</a:t>
            </a:r>
            <a:endParaRPr lang="es-CO" b="1" dirty="0">
              <a:solidFill>
                <a:schemeClr val="bg1"/>
              </a:solidFill>
            </a:endParaRPr>
          </a:p>
        </p:txBody>
      </p:sp>
    </p:spTree>
    <p:extLst>
      <p:ext uri="{BB962C8B-B14F-4D97-AF65-F5344CB8AC3E}">
        <p14:creationId xmlns:p14="http://schemas.microsoft.com/office/powerpoint/2010/main" val="72874235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áfico 7"/>
          <p:cNvGraphicFramePr/>
          <p:nvPr>
            <p:extLst>
              <p:ext uri="{D42A27DB-BD31-4B8C-83A1-F6EECF244321}">
                <p14:modId xmlns:p14="http://schemas.microsoft.com/office/powerpoint/2010/main" val="533396271"/>
              </p:ext>
            </p:extLst>
          </p:nvPr>
        </p:nvGraphicFramePr>
        <p:xfrm>
          <a:off x="5777809" y="1475358"/>
          <a:ext cx="5972175" cy="34099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Tabla 8"/>
          <p:cNvGraphicFramePr>
            <a:graphicFrameLocks noGrp="1"/>
          </p:cNvGraphicFramePr>
          <p:nvPr>
            <p:extLst>
              <p:ext uri="{D42A27DB-BD31-4B8C-83A1-F6EECF244321}">
                <p14:modId xmlns:p14="http://schemas.microsoft.com/office/powerpoint/2010/main" val="3205079427"/>
              </p:ext>
            </p:extLst>
          </p:nvPr>
        </p:nvGraphicFramePr>
        <p:xfrm>
          <a:off x="1347392" y="1729648"/>
          <a:ext cx="3789383" cy="3276117"/>
        </p:xfrm>
        <a:graphic>
          <a:graphicData uri="http://schemas.openxmlformats.org/drawingml/2006/table">
            <a:tbl>
              <a:tblPr firstRow="1" firstCol="1" bandRow="1">
                <a:tableStyleId>{5C22544A-7EE6-4342-B048-85BDC9FD1C3A}</a:tableStyleId>
              </a:tblPr>
              <a:tblGrid>
                <a:gridCol w="359184"/>
                <a:gridCol w="2946106"/>
                <a:gridCol w="484093"/>
              </a:tblGrid>
              <a:tr h="557890">
                <a:tc>
                  <a:txBody>
                    <a:bodyPr/>
                    <a:lstStyle/>
                    <a:p>
                      <a:pPr>
                        <a:lnSpc>
                          <a:spcPct val="107000"/>
                        </a:lnSpc>
                        <a:spcAft>
                          <a:spcPts val="0"/>
                        </a:spcAft>
                      </a:pPr>
                      <a:r>
                        <a:rPr lang="es-CO" sz="1100" dirty="0">
                          <a:effectLst/>
                        </a:rPr>
                        <a:t> </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75000"/>
                      </a:schemeClr>
                    </a:solidFill>
                  </a:tcPr>
                </a:tc>
                <a:tc gridSpan="2">
                  <a:txBody>
                    <a:bodyPr/>
                    <a:lstStyle/>
                    <a:p>
                      <a:pPr>
                        <a:lnSpc>
                          <a:spcPct val="107000"/>
                        </a:lnSpc>
                        <a:spcAft>
                          <a:spcPts val="0"/>
                        </a:spcAft>
                      </a:pPr>
                      <a:r>
                        <a:rPr lang="es-CO" sz="1600" dirty="0">
                          <a:solidFill>
                            <a:schemeClr val="bg1"/>
                          </a:solidFill>
                          <a:effectLst/>
                        </a:rPr>
                        <a:t>Participación de Semilleros de Investigación por áreas del conocimiento</a:t>
                      </a:r>
                      <a:endParaRPr lang="es-CO"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75000"/>
                      </a:schemeClr>
                    </a:solidFill>
                  </a:tcPr>
                </a:tc>
                <a:tc hMerge="1">
                  <a:txBody>
                    <a:bodyPr/>
                    <a:lstStyle/>
                    <a:p>
                      <a:endParaRPr lang="es-CO"/>
                    </a:p>
                  </a:txBody>
                  <a:tcPr/>
                </a:tc>
              </a:tr>
              <a:tr h="281542">
                <a:tc>
                  <a:txBody>
                    <a:bodyPr/>
                    <a:lstStyle/>
                    <a:p>
                      <a:pPr algn="r">
                        <a:lnSpc>
                          <a:spcPct val="107000"/>
                        </a:lnSpc>
                        <a:spcAft>
                          <a:spcPts val="0"/>
                        </a:spcAft>
                      </a:pPr>
                      <a:r>
                        <a:rPr lang="es-CO" sz="1100">
                          <a:effectLst/>
                        </a:rPr>
                        <a:t>1</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75000"/>
                      </a:schemeClr>
                    </a:solidFill>
                  </a:tcPr>
                </a:tc>
                <a:tc>
                  <a:txBody>
                    <a:bodyPr/>
                    <a:lstStyle/>
                    <a:p>
                      <a:pPr>
                        <a:lnSpc>
                          <a:spcPct val="107000"/>
                        </a:lnSpc>
                        <a:spcAft>
                          <a:spcPts val="0"/>
                        </a:spcAft>
                      </a:pPr>
                      <a:r>
                        <a:rPr lang="es-CO" sz="2000" dirty="0">
                          <a:effectLst/>
                        </a:rPr>
                        <a:t>Ciencias naturales</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CO" sz="2000">
                          <a:effectLst/>
                        </a:rPr>
                        <a:t>2</a:t>
                      </a:r>
                      <a:endParaRPr lang="es-CO" sz="20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518507">
                <a:tc>
                  <a:txBody>
                    <a:bodyPr/>
                    <a:lstStyle/>
                    <a:p>
                      <a:pPr algn="r">
                        <a:lnSpc>
                          <a:spcPct val="107000"/>
                        </a:lnSpc>
                        <a:spcAft>
                          <a:spcPts val="0"/>
                        </a:spcAft>
                      </a:pPr>
                      <a:r>
                        <a:rPr lang="es-CO" sz="1100" dirty="0">
                          <a:effectLst/>
                        </a:rPr>
                        <a:t>2</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75000"/>
                      </a:schemeClr>
                    </a:solidFill>
                  </a:tcPr>
                </a:tc>
                <a:tc>
                  <a:txBody>
                    <a:bodyPr/>
                    <a:lstStyle/>
                    <a:p>
                      <a:pPr>
                        <a:lnSpc>
                          <a:spcPct val="107000"/>
                        </a:lnSpc>
                        <a:spcAft>
                          <a:spcPts val="0"/>
                        </a:spcAft>
                      </a:pPr>
                      <a:r>
                        <a:rPr lang="es-CO" sz="2000" dirty="0">
                          <a:effectLst/>
                        </a:rPr>
                        <a:t>Ingeniería y tecnología</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CO" sz="2000" dirty="0">
                          <a:effectLst/>
                        </a:rPr>
                        <a:t>17</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281542">
                <a:tc>
                  <a:txBody>
                    <a:bodyPr/>
                    <a:lstStyle/>
                    <a:p>
                      <a:pPr algn="r">
                        <a:lnSpc>
                          <a:spcPct val="107000"/>
                        </a:lnSpc>
                        <a:spcAft>
                          <a:spcPts val="0"/>
                        </a:spcAft>
                      </a:pPr>
                      <a:r>
                        <a:rPr lang="es-CO" sz="1100" dirty="0">
                          <a:effectLst/>
                        </a:rPr>
                        <a:t>3</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75000"/>
                      </a:schemeClr>
                    </a:solidFill>
                  </a:tcPr>
                </a:tc>
                <a:tc>
                  <a:txBody>
                    <a:bodyPr/>
                    <a:lstStyle/>
                    <a:p>
                      <a:pPr>
                        <a:lnSpc>
                          <a:spcPct val="107000"/>
                        </a:lnSpc>
                        <a:spcAft>
                          <a:spcPts val="0"/>
                        </a:spcAft>
                      </a:pPr>
                      <a:r>
                        <a:rPr lang="es-CO" sz="2000" dirty="0">
                          <a:effectLst/>
                        </a:rPr>
                        <a:t>Ciencias Médicas y de la salud</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CO" sz="2000" dirty="0">
                          <a:effectLst/>
                        </a:rPr>
                        <a:t>1</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518507">
                <a:tc>
                  <a:txBody>
                    <a:bodyPr/>
                    <a:lstStyle/>
                    <a:p>
                      <a:pPr algn="r">
                        <a:lnSpc>
                          <a:spcPct val="107000"/>
                        </a:lnSpc>
                        <a:spcAft>
                          <a:spcPts val="0"/>
                        </a:spcAft>
                      </a:pPr>
                      <a:r>
                        <a:rPr lang="es-CO" sz="1100" dirty="0">
                          <a:effectLst/>
                        </a:rPr>
                        <a:t>4</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75000"/>
                      </a:schemeClr>
                    </a:solidFill>
                  </a:tcPr>
                </a:tc>
                <a:tc>
                  <a:txBody>
                    <a:bodyPr/>
                    <a:lstStyle/>
                    <a:p>
                      <a:pPr>
                        <a:lnSpc>
                          <a:spcPct val="107000"/>
                        </a:lnSpc>
                        <a:spcAft>
                          <a:spcPts val="0"/>
                        </a:spcAft>
                      </a:pPr>
                      <a:r>
                        <a:rPr lang="es-CO" sz="2000" dirty="0">
                          <a:effectLst/>
                        </a:rPr>
                        <a:t>Ciencias Sociales </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CO" sz="2000">
                          <a:effectLst/>
                        </a:rPr>
                        <a:t>44</a:t>
                      </a:r>
                      <a:endParaRPr lang="es-CO" sz="20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518507">
                <a:tc>
                  <a:txBody>
                    <a:bodyPr/>
                    <a:lstStyle/>
                    <a:p>
                      <a:pPr algn="r">
                        <a:lnSpc>
                          <a:spcPct val="107000"/>
                        </a:lnSpc>
                        <a:spcAft>
                          <a:spcPts val="0"/>
                        </a:spcAft>
                      </a:pPr>
                      <a:r>
                        <a:rPr lang="es-CO" sz="1100" dirty="0">
                          <a:effectLst/>
                        </a:rPr>
                        <a:t>5</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75000"/>
                      </a:schemeClr>
                    </a:solidFill>
                  </a:tcPr>
                </a:tc>
                <a:tc>
                  <a:txBody>
                    <a:bodyPr/>
                    <a:lstStyle/>
                    <a:p>
                      <a:pPr>
                        <a:lnSpc>
                          <a:spcPct val="107000"/>
                        </a:lnSpc>
                        <a:spcAft>
                          <a:spcPts val="0"/>
                        </a:spcAft>
                      </a:pPr>
                      <a:r>
                        <a:rPr lang="es-CO" sz="2000" dirty="0">
                          <a:effectLst/>
                        </a:rPr>
                        <a:t>Humanidades</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es-CO" sz="2000" dirty="0">
                          <a:effectLst/>
                        </a:rPr>
                        <a:t>23</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bl>
          </a:graphicData>
        </a:graphic>
      </p:graphicFrame>
      <p:sp>
        <p:nvSpPr>
          <p:cNvPr id="5" name="Subtítulo 2"/>
          <p:cNvSpPr txBox="1">
            <a:spLocks/>
          </p:cNvSpPr>
          <p:nvPr/>
        </p:nvSpPr>
        <p:spPr>
          <a:xfrm>
            <a:off x="1764609" y="291373"/>
            <a:ext cx="8711234" cy="1183985"/>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s-CO" b="1" smtClean="0">
                <a:solidFill>
                  <a:schemeClr val="bg1"/>
                </a:solidFill>
              </a:rPr>
              <a:t>Participación Programa de Jóvenes Investigadores de Colciencias</a:t>
            </a:r>
            <a:endParaRPr lang="es-CO" b="1" dirty="0">
              <a:solidFill>
                <a:schemeClr val="bg1"/>
              </a:solidFill>
            </a:endParaRPr>
          </a:p>
        </p:txBody>
      </p:sp>
    </p:spTree>
    <p:extLst>
      <p:ext uri="{BB962C8B-B14F-4D97-AF65-F5344CB8AC3E}">
        <p14:creationId xmlns:p14="http://schemas.microsoft.com/office/powerpoint/2010/main" val="299771037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onvocatoria 2016-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2512" y="993329"/>
            <a:ext cx="9662031" cy="3916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79175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2128865075"/>
              </p:ext>
            </p:extLst>
          </p:nvPr>
        </p:nvGraphicFramePr>
        <p:xfrm>
          <a:off x="1949822" y="2030880"/>
          <a:ext cx="4034118" cy="2083919"/>
        </p:xfrm>
        <a:graphic>
          <a:graphicData uri="http://schemas.openxmlformats.org/drawingml/2006/table">
            <a:tbl>
              <a:tblPr firstRow="1" firstCol="1" bandRow="1">
                <a:tableStyleId>{5C22544A-7EE6-4342-B048-85BDC9FD1C3A}</a:tableStyleId>
              </a:tblPr>
              <a:tblGrid>
                <a:gridCol w="463066"/>
                <a:gridCol w="2715820"/>
                <a:gridCol w="855232"/>
              </a:tblGrid>
              <a:tr h="1041959">
                <a:tc>
                  <a:txBody>
                    <a:bodyPr/>
                    <a:lstStyle/>
                    <a:p>
                      <a:pPr>
                        <a:lnSpc>
                          <a:spcPct val="107000"/>
                        </a:lnSpc>
                        <a:spcAft>
                          <a:spcPts val="0"/>
                        </a:spcAft>
                      </a:pPr>
                      <a:r>
                        <a:rPr lang="es-CO" sz="1600" dirty="0">
                          <a:effectLst/>
                        </a:rPr>
                        <a:t> </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nSpc>
                          <a:spcPct val="107000"/>
                        </a:lnSpc>
                        <a:spcAft>
                          <a:spcPts val="0"/>
                        </a:spcAft>
                      </a:pPr>
                      <a:r>
                        <a:rPr lang="es-CO" sz="1600" dirty="0">
                          <a:effectLst/>
                        </a:rPr>
                        <a:t>Participación Programa Jóvenes Investigadores Colciencias</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nSpc>
                          <a:spcPct val="107000"/>
                        </a:lnSpc>
                        <a:spcAft>
                          <a:spcPts val="0"/>
                        </a:spcAft>
                      </a:pPr>
                      <a:r>
                        <a:rPr lang="es-CO" sz="1600" dirty="0">
                          <a:effectLst/>
                        </a:rPr>
                        <a:t> </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r>
              <a:tr h="347320">
                <a:tc>
                  <a:txBody>
                    <a:bodyPr/>
                    <a:lstStyle/>
                    <a:p>
                      <a:pPr algn="r">
                        <a:lnSpc>
                          <a:spcPct val="107000"/>
                        </a:lnSpc>
                        <a:spcAft>
                          <a:spcPts val="0"/>
                        </a:spcAft>
                      </a:pPr>
                      <a:r>
                        <a:rPr lang="es-CO" sz="1600" dirty="0">
                          <a:effectLst/>
                        </a:rPr>
                        <a:t>1</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nSpc>
                          <a:spcPct val="107000"/>
                        </a:lnSpc>
                        <a:spcAft>
                          <a:spcPts val="0"/>
                        </a:spcAft>
                      </a:pPr>
                      <a:r>
                        <a:rPr lang="es-CO" sz="1600">
                          <a:effectLst/>
                        </a:rPr>
                        <a:t>2013</a:t>
                      </a:r>
                      <a:endParaRPr lang="es-CO"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600" dirty="0">
                          <a:effectLst/>
                        </a:rPr>
                        <a:t>4</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347320">
                <a:tc>
                  <a:txBody>
                    <a:bodyPr/>
                    <a:lstStyle/>
                    <a:p>
                      <a:pPr algn="r">
                        <a:lnSpc>
                          <a:spcPct val="107000"/>
                        </a:lnSpc>
                        <a:spcAft>
                          <a:spcPts val="0"/>
                        </a:spcAft>
                      </a:pPr>
                      <a:r>
                        <a:rPr lang="es-CO" sz="1600">
                          <a:effectLst/>
                        </a:rPr>
                        <a:t>2</a:t>
                      </a:r>
                      <a:endParaRPr lang="es-CO"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nSpc>
                          <a:spcPct val="107000"/>
                        </a:lnSpc>
                        <a:spcAft>
                          <a:spcPts val="0"/>
                        </a:spcAft>
                      </a:pPr>
                      <a:r>
                        <a:rPr lang="es-CO" sz="1600">
                          <a:effectLst/>
                        </a:rPr>
                        <a:t>2014</a:t>
                      </a:r>
                      <a:endParaRPr lang="es-CO"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600">
                          <a:effectLst/>
                        </a:rPr>
                        <a:t>9</a:t>
                      </a:r>
                      <a:endParaRPr lang="es-CO"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347320">
                <a:tc>
                  <a:txBody>
                    <a:bodyPr/>
                    <a:lstStyle/>
                    <a:p>
                      <a:pPr algn="r">
                        <a:lnSpc>
                          <a:spcPct val="107000"/>
                        </a:lnSpc>
                        <a:spcAft>
                          <a:spcPts val="0"/>
                        </a:spcAft>
                      </a:pPr>
                      <a:r>
                        <a:rPr lang="es-CO" sz="1600" dirty="0">
                          <a:effectLst/>
                        </a:rPr>
                        <a:t>3</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nSpc>
                          <a:spcPct val="107000"/>
                        </a:lnSpc>
                        <a:spcAft>
                          <a:spcPts val="0"/>
                        </a:spcAft>
                      </a:pPr>
                      <a:r>
                        <a:rPr lang="es-CO" sz="1600">
                          <a:effectLst/>
                        </a:rPr>
                        <a:t>2015</a:t>
                      </a:r>
                      <a:endParaRPr lang="es-CO"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600" dirty="0">
                          <a:effectLst/>
                        </a:rPr>
                        <a:t>2</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bl>
          </a:graphicData>
        </a:graphic>
      </p:graphicFrame>
      <p:graphicFrame>
        <p:nvGraphicFramePr>
          <p:cNvPr id="5" name="Gráfico 4"/>
          <p:cNvGraphicFramePr/>
          <p:nvPr>
            <p:extLst>
              <p:ext uri="{D42A27DB-BD31-4B8C-83A1-F6EECF244321}">
                <p14:modId xmlns:p14="http://schemas.microsoft.com/office/powerpoint/2010/main" val="1608337214"/>
              </p:ext>
            </p:extLst>
          </p:nvPr>
        </p:nvGraphicFramePr>
        <p:xfrm>
          <a:off x="5185242" y="1401575"/>
          <a:ext cx="6338887" cy="3493154"/>
        </p:xfrm>
        <a:graphic>
          <a:graphicData uri="http://schemas.openxmlformats.org/drawingml/2006/chart">
            <c:chart xmlns:c="http://schemas.openxmlformats.org/drawingml/2006/chart" xmlns:r="http://schemas.openxmlformats.org/officeDocument/2006/relationships" r:id="rId2"/>
          </a:graphicData>
        </a:graphic>
      </p:graphicFrame>
      <p:sp>
        <p:nvSpPr>
          <p:cNvPr id="6" name="Subtítulo 2"/>
          <p:cNvSpPr txBox="1">
            <a:spLocks/>
          </p:cNvSpPr>
          <p:nvPr/>
        </p:nvSpPr>
        <p:spPr>
          <a:xfrm>
            <a:off x="1764609" y="291373"/>
            <a:ext cx="8711234" cy="1183985"/>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s-CO" b="1" smtClean="0">
                <a:solidFill>
                  <a:schemeClr val="bg1"/>
                </a:solidFill>
              </a:rPr>
              <a:t>Participación Programa de Jóvenes Investigadores de Colciencias</a:t>
            </a:r>
            <a:endParaRPr lang="es-CO" b="1" dirty="0">
              <a:solidFill>
                <a:schemeClr val="bg1"/>
              </a:solidFill>
            </a:endParaRPr>
          </a:p>
        </p:txBody>
      </p:sp>
    </p:spTree>
    <p:extLst>
      <p:ext uri="{BB962C8B-B14F-4D97-AF65-F5344CB8AC3E}">
        <p14:creationId xmlns:p14="http://schemas.microsoft.com/office/powerpoint/2010/main" val="101426203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Imagen 7"/>
          <p:cNvPicPr>
            <a:picLocks noChangeAspect="1"/>
          </p:cNvPicPr>
          <p:nvPr/>
        </p:nvPicPr>
        <p:blipFill rotWithShape="1">
          <a:blip r:embed="rId2">
            <a:extLst>
              <a:ext uri="{28A0092B-C50C-407E-A947-70E740481C1C}">
                <a14:useLocalDpi xmlns:a14="http://schemas.microsoft.com/office/drawing/2010/main" val="0"/>
              </a:ext>
            </a:extLst>
          </a:blip>
          <a:srcRect l="7744" t="352" r="24656" b="-352"/>
          <a:stretch/>
        </p:blipFill>
        <p:spPr>
          <a:xfrm>
            <a:off x="6064624" y="1358364"/>
            <a:ext cx="5898577" cy="5058775"/>
          </a:xfrm>
          <a:prstGeom prst="flowChartConnector">
            <a:avLst/>
          </a:prstGeom>
          <a:ln w="38100">
            <a:solidFill>
              <a:srgbClr val="FFC000"/>
            </a:solidFill>
          </a:ln>
        </p:spPr>
      </p:pic>
      <p:pic>
        <p:nvPicPr>
          <p:cNvPr id="9" name="Imagen 8"/>
          <p:cNvPicPr>
            <a:picLocks noChangeAspect="1"/>
          </p:cNvPicPr>
          <p:nvPr/>
        </p:nvPicPr>
        <p:blipFill rotWithShape="1">
          <a:blip r:embed="rId3">
            <a:extLst>
              <a:ext uri="{28A0092B-C50C-407E-A947-70E740481C1C}">
                <a14:useLocalDpi xmlns:a14="http://schemas.microsoft.com/office/drawing/2010/main" val="0"/>
              </a:ext>
            </a:extLst>
          </a:blip>
          <a:srcRect l="10971" t="10091" r="11296" b="16075"/>
          <a:stretch/>
        </p:blipFill>
        <p:spPr>
          <a:xfrm>
            <a:off x="704187" y="1641880"/>
            <a:ext cx="5360437" cy="4996583"/>
          </a:xfrm>
          <a:prstGeom prst="flowChartConnector">
            <a:avLst/>
          </a:prstGeom>
          <a:ln w="38100">
            <a:solidFill>
              <a:srgbClr val="EF7D18"/>
            </a:solidFill>
          </a:ln>
        </p:spPr>
      </p:pic>
      <p:sp>
        <p:nvSpPr>
          <p:cNvPr id="5" name="CuadroTexto 4"/>
          <p:cNvSpPr txBox="1"/>
          <p:nvPr/>
        </p:nvSpPr>
        <p:spPr>
          <a:xfrm>
            <a:off x="2641470" y="650478"/>
            <a:ext cx="7059121" cy="7078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s-CO" sz="4000" dirty="0" smtClean="0">
                <a:solidFill>
                  <a:schemeClr val="bg1"/>
                </a:solidFill>
              </a:rPr>
              <a:t>Grupos de Investigación </a:t>
            </a:r>
            <a:endParaRPr lang="es-CO" sz="4000" dirty="0">
              <a:solidFill>
                <a:schemeClr val="bg1"/>
              </a:solidFill>
            </a:endParaRPr>
          </a:p>
        </p:txBody>
      </p:sp>
    </p:spTree>
    <p:extLst>
      <p:ext uri="{BB962C8B-B14F-4D97-AF65-F5344CB8AC3E}">
        <p14:creationId xmlns:p14="http://schemas.microsoft.com/office/powerpoint/2010/main" val="6941393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253208025"/>
              </p:ext>
            </p:extLst>
          </p:nvPr>
        </p:nvGraphicFramePr>
        <p:xfrm>
          <a:off x="551702" y="1922931"/>
          <a:ext cx="5118100" cy="2347976"/>
        </p:xfrm>
        <a:graphic>
          <a:graphicData uri="http://schemas.openxmlformats.org/drawingml/2006/table">
            <a:tbl>
              <a:tblPr firstRow="1" firstCol="1" bandRow="1">
                <a:tableStyleId>{5C22544A-7EE6-4342-B048-85BDC9FD1C3A}</a:tableStyleId>
              </a:tblPr>
              <a:tblGrid>
                <a:gridCol w="591298"/>
                <a:gridCol w="4153422"/>
                <a:gridCol w="373380"/>
              </a:tblGrid>
              <a:tr h="576496">
                <a:tc>
                  <a:txBody>
                    <a:bodyPr/>
                    <a:lstStyle/>
                    <a:p>
                      <a:pPr algn="ctr">
                        <a:lnSpc>
                          <a:spcPct val="107000"/>
                        </a:lnSpc>
                        <a:spcAft>
                          <a:spcPts val="0"/>
                        </a:spcAft>
                      </a:pPr>
                      <a:r>
                        <a:rPr lang="es-CO" sz="1100" dirty="0">
                          <a:effectLst/>
                        </a:rPr>
                        <a:t> </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gridSpan="2">
                  <a:txBody>
                    <a:bodyPr/>
                    <a:lstStyle/>
                    <a:p>
                      <a:pPr algn="l">
                        <a:lnSpc>
                          <a:spcPct val="107000"/>
                        </a:lnSpc>
                        <a:spcAft>
                          <a:spcPts val="0"/>
                        </a:spcAft>
                      </a:pPr>
                      <a:r>
                        <a:rPr lang="es-CO" sz="1800" dirty="0">
                          <a:effectLst/>
                          <a:latin typeface="+mj-lt"/>
                        </a:rPr>
                        <a:t>Grupos de Investigación por áreas del conocimiento</a:t>
                      </a:r>
                      <a:endParaRPr lang="es-CO" sz="1800" dirty="0">
                        <a:effectLst/>
                        <a:latin typeface="+mj-lt"/>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hMerge="1">
                  <a:txBody>
                    <a:bodyPr/>
                    <a:lstStyle/>
                    <a:p>
                      <a:endParaRPr lang="es-CO"/>
                    </a:p>
                  </a:txBody>
                  <a:tcPr/>
                </a:tc>
              </a:tr>
              <a:tr h="190500">
                <a:tc>
                  <a:txBody>
                    <a:bodyPr/>
                    <a:lstStyle/>
                    <a:p>
                      <a:pPr algn="ctr">
                        <a:lnSpc>
                          <a:spcPct val="107000"/>
                        </a:lnSpc>
                        <a:spcAft>
                          <a:spcPts val="0"/>
                        </a:spcAft>
                      </a:pPr>
                      <a:r>
                        <a:rPr lang="es-CO" sz="1800" dirty="0">
                          <a:effectLst/>
                          <a:latin typeface="+mj-lt"/>
                        </a:rPr>
                        <a:t>1</a:t>
                      </a:r>
                      <a:endParaRPr lang="es-CO" sz="1800" dirty="0">
                        <a:effectLst/>
                        <a:latin typeface="+mj-lt"/>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gn="l">
                        <a:lnSpc>
                          <a:spcPct val="107000"/>
                        </a:lnSpc>
                        <a:spcAft>
                          <a:spcPts val="0"/>
                        </a:spcAft>
                      </a:pPr>
                      <a:r>
                        <a:rPr lang="es-CO" sz="1800" dirty="0">
                          <a:effectLst/>
                          <a:latin typeface="+mj-lt"/>
                        </a:rPr>
                        <a:t>Ciencias naturales</a:t>
                      </a:r>
                      <a:endParaRPr lang="es-CO" sz="1800" dirty="0">
                        <a:effectLst/>
                        <a:latin typeface="+mj-lt"/>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CO" sz="1800" dirty="0">
                          <a:effectLst/>
                        </a:rPr>
                        <a:t>2</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90500">
                <a:tc>
                  <a:txBody>
                    <a:bodyPr/>
                    <a:lstStyle/>
                    <a:p>
                      <a:pPr algn="ctr">
                        <a:lnSpc>
                          <a:spcPct val="107000"/>
                        </a:lnSpc>
                        <a:spcAft>
                          <a:spcPts val="0"/>
                        </a:spcAft>
                      </a:pPr>
                      <a:r>
                        <a:rPr lang="es-CO" sz="1800" dirty="0">
                          <a:effectLst/>
                          <a:latin typeface="+mj-lt"/>
                        </a:rPr>
                        <a:t>2</a:t>
                      </a:r>
                      <a:endParaRPr lang="es-CO" sz="1800" dirty="0">
                        <a:effectLst/>
                        <a:latin typeface="+mj-lt"/>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gn="l">
                        <a:lnSpc>
                          <a:spcPct val="107000"/>
                        </a:lnSpc>
                        <a:spcAft>
                          <a:spcPts val="0"/>
                        </a:spcAft>
                      </a:pPr>
                      <a:r>
                        <a:rPr lang="es-CO" sz="1800" dirty="0">
                          <a:effectLst/>
                          <a:latin typeface="+mj-lt"/>
                        </a:rPr>
                        <a:t>Ingeniería y tecnología</a:t>
                      </a:r>
                      <a:endParaRPr lang="es-CO" sz="1800" dirty="0">
                        <a:effectLst/>
                        <a:latin typeface="+mj-lt"/>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CO" sz="1800" dirty="0">
                          <a:effectLst/>
                        </a:rPr>
                        <a:t>7</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90500">
                <a:tc>
                  <a:txBody>
                    <a:bodyPr/>
                    <a:lstStyle/>
                    <a:p>
                      <a:pPr algn="ctr">
                        <a:lnSpc>
                          <a:spcPct val="107000"/>
                        </a:lnSpc>
                        <a:spcAft>
                          <a:spcPts val="0"/>
                        </a:spcAft>
                      </a:pPr>
                      <a:r>
                        <a:rPr lang="es-CO" sz="1800" dirty="0">
                          <a:effectLst/>
                          <a:latin typeface="+mj-lt"/>
                        </a:rPr>
                        <a:t>3</a:t>
                      </a:r>
                      <a:endParaRPr lang="es-CO" sz="1800" dirty="0">
                        <a:effectLst/>
                        <a:latin typeface="+mj-lt"/>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gn="l">
                        <a:lnSpc>
                          <a:spcPct val="107000"/>
                        </a:lnSpc>
                        <a:spcAft>
                          <a:spcPts val="0"/>
                        </a:spcAft>
                      </a:pPr>
                      <a:r>
                        <a:rPr lang="es-CO" sz="1800" dirty="0">
                          <a:effectLst/>
                          <a:latin typeface="+mj-lt"/>
                        </a:rPr>
                        <a:t>Ciencias Médicas y de la salud</a:t>
                      </a:r>
                      <a:endParaRPr lang="es-CO" sz="1800" dirty="0">
                        <a:effectLst/>
                        <a:latin typeface="+mj-lt"/>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CO" sz="1800" dirty="0">
                          <a:effectLst/>
                        </a:rPr>
                        <a:t>6</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90500">
                <a:tc>
                  <a:txBody>
                    <a:bodyPr/>
                    <a:lstStyle/>
                    <a:p>
                      <a:pPr algn="ctr">
                        <a:lnSpc>
                          <a:spcPct val="107000"/>
                        </a:lnSpc>
                        <a:spcAft>
                          <a:spcPts val="0"/>
                        </a:spcAft>
                      </a:pPr>
                      <a:r>
                        <a:rPr lang="es-CO" sz="1800" dirty="0">
                          <a:effectLst/>
                          <a:latin typeface="+mj-lt"/>
                        </a:rPr>
                        <a:t>4</a:t>
                      </a:r>
                      <a:endParaRPr lang="es-CO" sz="1800" dirty="0">
                        <a:effectLst/>
                        <a:latin typeface="+mj-lt"/>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gn="l">
                        <a:lnSpc>
                          <a:spcPct val="107000"/>
                        </a:lnSpc>
                        <a:spcAft>
                          <a:spcPts val="0"/>
                        </a:spcAft>
                      </a:pPr>
                      <a:r>
                        <a:rPr lang="es-CO" sz="1800" dirty="0">
                          <a:effectLst/>
                          <a:latin typeface="+mj-lt"/>
                        </a:rPr>
                        <a:t>Ciencias Sociales </a:t>
                      </a:r>
                      <a:endParaRPr lang="es-CO" sz="1800" dirty="0">
                        <a:effectLst/>
                        <a:latin typeface="+mj-lt"/>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CO" sz="1800" dirty="0">
                          <a:effectLst/>
                        </a:rPr>
                        <a:t>16</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90500">
                <a:tc>
                  <a:txBody>
                    <a:bodyPr/>
                    <a:lstStyle/>
                    <a:p>
                      <a:pPr algn="ctr">
                        <a:lnSpc>
                          <a:spcPct val="107000"/>
                        </a:lnSpc>
                        <a:spcAft>
                          <a:spcPts val="0"/>
                        </a:spcAft>
                      </a:pPr>
                      <a:r>
                        <a:rPr lang="es-CO" sz="1800" dirty="0">
                          <a:effectLst/>
                          <a:latin typeface="+mj-lt"/>
                        </a:rPr>
                        <a:t>5</a:t>
                      </a:r>
                      <a:endParaRPr lang="es-CO" sz="1800" dirty="0">
                        <a:effectLst/>
                        <a:latin typeface="+mj-lt"/>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gn="l">
                        <a:lnSpc>
                          <a:spcPct val="107000"/>
                        </a:lnSpc>
                        <a:spcAft>
                          <a:spcPts val="0"/>
                        </a:spcAft>
                      </a:pPr>
                      <a:r>
                        <a:rPr lang="es-CO" sz="1800" dirty="0">
                          <a:effectLst/>
                          <a:latin typeface="+mj-lt"/>
                        </a:rPr>
                        <a:t>Humanidades</a:t>
                      </a:r>
                      <a:endParaRPr lang="es-CO" sz="1800" dirty="0">
                        <a:effectLst/>
                        <a:latin typeface="+mj-lt"/>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CO" sz="1800" dirty="0">
                          <a:effectLst/>
                        </a:rPr>
                        <a:t>14</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90500">
                <a:tc>
                  <a:txBody>
                    <a:bodyPr/>
                    <a:lstStyle/>
                    <a:p>
                      <a:pPr algn="ctr">
                        <a:lnSpc>
                          <a:spcPct val="107000"/>
                        </a:lnSpc>
                      </a:pPr>
                      <a:endParaRPr lang="es-CO" sz="1800" dirty="0">
                        <a:effectLst/>
                        <a:latin typeface="+mj-lt"/>
                      </a:endParaRPr>
                    </a:p>
                  </a:txBody>
                  <a:tcPr marL="44450" marR="44450" marT="0" marB="0" anchor="b">
                    <a:solidFill>
                      <a:schemeClr val="tx2">
                        <a:lumMod val="50000"/>
                      </a:schemeClr>
                    </a:solidFill>
                  </a:tcPr>
                </a:tc>
                <a:tc>
                  <a:txBody>
                    <a:bodyPr/>
                    <a:lstStyle/>
                    <a:p>
                      <a:pPr algn="ctr">
                        <a:lnSpc>
                          <a:spcPct val="107000"/>
                        </a:lnSpc>
                      </a:pPr>
                      <a:endParaRPr lang="es-CO" sz="1800" dirty="0">
                        <a:effectLst/>
                        <a:latin typeface="+mj-lt"/>
                      </a:endParaRPr>
                    </a:p>
                  </a:txBody>
                  <a:tcPr marL="44450" marR="44450" marT="0" marB="0" anchor="b"/>
                </a:tc>
                <a:tc>
                  <a:txBody>
                    <a:bodyPr/>
                    <a:lstStyle/>
                    <a:p>
                      <a:pPr algn="ctr">
                        <a:lnSpc>
                          <a:spcPct val="107000"/>
                        </a:lnSpc>
                        <a:spcAft>
                          <a:spcPts val="0"/>
                        </a:spcAft>
                      </a:pPr>
                      <a:r>
                        <a:rPr lang="es-CO" sz="1800" dirty="0">
                          <a:effectLst/>
                        </a:rPr>
                        <a:t>45</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bl>
          </a:graphicData>
        </a:graphic>
      </p:graphicFrame>
      <p:graphicFrame>
        <p:nvGraphicFramePr>
          <p:cNvPr id="6" name="Gráfico 5"/>
          <p:cNvGraphicFramePr/>
          <p:nvPr>
            <p:extLst>
              <p:ext uri="{D42A27DB-BD31-4B8C-83A1-F6EECF244321}">
                <p14:modId xmlns:p14="http://schemas.microsoft.com/office/powerpoint/2010/main" val="2767411645"/>
              </p:ext>
            </p:extLst>
          </p:nvPr>
        </p:nvGraphicFramePr>
        <p:xfrm>
          <a:off x="5776913" y="1409699"/>
          <a:ext cx="6124575" cy="4291853"/>
        </p:xfrm>
        <a:graphic>
          <a:graphicData uri="http://schemas.openxmlformats.org/drawingml/2006/chart">
            <c:chart xmlns:c="http://schemas.openxmlformats.org/drawingml/2006/chart" xmlns:r="http://schemas.openxmlformats.org/officeDocument/2006/relationships" r:id="rId2"/>
          </a:graphicData>
        </a:graphic>
      </p:graphicFrame>
      <p:sp>
        <p:nvSpPr>
          <p:cNvPr id="3" name="Título 2"/>
          <p:cNvSpPr>
            <a:spLocks noGrp="1"/>
          </p:cNvSpPr>
          <p:nvPr>
            <p:ph type="title"/>
          </p:nvPr>
        </p:nvSpPr>
        <p:spPr/>
        <p:txBody>
          <a:bodyPr>
            <a:normAutofit fontScale="90000"/>
          </a:bodyPr>
          <a:lstStyle/>
          <a:p>
            <a:r>
              <a:rPr lang="es-CO" dirty="0" smtClean="0">
                <a:solidFill>
                  <a:schemeClr val="accent1">
                    <a:lumMod val="50000"/>
                  </a:schemeClr>
                </a:solidFill>
              </a:rPr>
              <a:t>Grupos de investigación por área del conocimiento</a:t>
            </a:r>
            <a:endParaRPr lang="es-CO" dirty="0">
              <a:solidFill>
                <a:schemeClr val="accent1">
                  <a:lumMod val="50000"/>
                </a:schemeClr>
              </a:solidFill>
            </a:endParaRPr>
          </a:p>
        </p:txBody>
      </p:sp>
    </p:spTree>
    <p:extLst>
      <p:ext uri="{BB962C8B-B14F-4D97-AF65-F5344CB8AC3E}">
        <p14:creationId xmlns:p14="http://schemas.microsoft.com/office/powerpoint/2010/main" val="10121936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14401" y="1601050"/>
            <a:ext cx="10972800" cy="1143000"/>
          </a:xfrm>
        </p:spPr>
        <p:txBody>
          <a:bodyPr/>
          <a:lstStyle/>
          <a:p>
            <a:r>
              <a:rPr lang="es-CO" dirty="0" smtClean="0"/>
              <a:t>Misión</a:t>
            </a:r>
            <a:endParaRPr lang="es-CO" dirty="0"/>
          </a:p>
        </p:txBody>
      </p:sp>
      <p:sp>
        <p:nvSpPr>
          <p:cNvPr id="3" name="CuadroTexto 2"/>
          <p:cNvSpPr txBox="1"/>
          <p:nvPr/>
        </p:nvSpPr>
        <p:spPr>
          <a:xfrm>
            <a:off x="1532709" y="3260204"/>
            <a:ext cx="9117874" cy="2246769"/>
          </a:xfrm>
          <a:prstGeom prst="rect">
            <a:avLst/>
          </a:prstGeom>
          <a:noFill/>
          <a:ln>
            <a:solidFill>
              <a:schemeClr val="accent1"/>
            </a:solidFill>
          </a:ln>
        </p:spPr>
        <p:txBody>
          <a:bodyPr wrap="square" rtlCol="0">
            <a:spAutoFit/>
          </a:bodyPr>
          <a:lstStyle/>
          <a:p>
            <a:pPr algn="ctr"/>
            <a:r>
              <a:rPr lang="es-CO" sz="2000" dirty="0" smtClean="0"/>
              <a:t>La Unidad de Investigación asesora, apoya, acompaña y articula todos los procesos de investigación y gestión del conocimiento de </a:t>
            </a:r>
            <a:r>
              <a:rPr lang="es-CO" sz="2000" dirty="0"/>
              <a:t>la Universidad Santo Tomás</a:t>
            </a:r>
            <a:r>
              <a:rPr lang="es-CO" sz="2000" dirty="0" smtClean="0"/>
              <a:t> con pertinencia social, en el marco de la misión institucional, respondiendo a las necesidades del país y a los entornos mundiales. Procurando la articulación permanente de la docencia- investigación y proyección social con responsabilidad ética, capacidad de respuesta e innovación, pasión por el trabajo, compromiso institucional y disposición de servicio.</a:t>
            </a:r>
            <a:endParaRPr lang="es-CO" sz="2000" dirty="0"/>
          </a:p>
        </p:txBody>
      </p:sp>
      <p:sp>
        <p:nvSpPr>
          <p:cNvPr id="4" name="Título 1"/>
          <p:cNvSpPr txBox="1">
            <a:spLocks/>
          </p:cNvSpPr>
          <p:nvPr/>
        </p:nvSpPr>
        <p:spPr>
          <a:xfrm>
            <a:off x="914400" y="645054"/>
            <a:ext cx="10972800" cy="1143000"/>
          </a:xfrm>
          <a:prstGeom prst="rect">
            <a:avLst/>
          </a:prstGeom>
        </p:spPr>
        <p:txBody>
          <a:bodyPr vert="horz" lIns="91440" tIns="45720" rIns="91440" bIns="45720" rtlCol="0" anchor="ctr">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lang="es-CO" sz="4400" b="1" dirty="0" smtClean="0">
                <a:solidFill>
                  <a:srgbClr val="404040"/>
                </a:solidFill>
                <a:latin typeface="+mj-lt"/>
                <a:ea typeface="+mj-ea"/>
                <a:cs typeface="+mj-cs"/>
              </a:rPr>
              <a:t>U</a:t>
            </a:r>
            <a:r>
              <a:rPr kumimoji="0" lang="es-CO" sz="4400" b="1" i="0" u="none" strike="noStrike" kern="1200" cap="none" spc="0" normalizeH="0" baseline="0" noProof="0" dirty="0" err="1" smtClean="0">
                <a:ln>
                  <a:noFill/>
                </a:ln>
                <a:solidFill>
                  <a:srgbClr val="404040"/>
                </a:solidFill>
                <a:effectLst/>
                <a:uLnTx/>
                <a:uFillTx/>
                <a:latin typeface="+mj-lt"/>
                <a:ea typeface="+mj-ea"/>
                <a:cs typeface="+mj-cs"/>
              </a:rPr>
              <a:t>nidad</a:t>
            </a:r>
            <a:r>
              <a:rPr kumimoji="0" lang="es-CO" sz="4400" b="1" i="0" u="none" strike="noStrike" kern="1200" cap="none" spc="0" normalizeH="0" baseline="0" noProof="0" dirty="0" smtClean="0">
                <a:ln>
                  <a:noFill/>
                </a:ln>
                <a:solidFill>
                  <a:srgbClr val="404040"/>
                </a:solidFill>
                <a:effectLst/>
                <a:uLnTx/>
                <a:uFillTx/>
                <a:latin typeface="+mj-lt"/>
                <a:ea typeface="+mj-ea"/>
                <a:cs typeface="+mj-cs"/>
              </a:rPr>
              <a:t> de Investigación</a:t>
            </a:r>
            <a:endParaRPr kumimoji="0" lang="es-CO" sz="4400" b="1" i="0" u="none" strike="noStrike" kern="1200" cap="none" spc="0" normalizeH="0" baseline="0" noProof="0" dirty="0">
              <a:ln>
                <a:noFill/>
              </a:ln>
              <a:solidFill>
                <a:srgbClr val="404040"/>
              </a:solidFill>
              <a:effectLst/>
              <a:uLnTx/>
              <a:uFillTx/>
              <a:latin typeface="+mj-lt"/>
              <a:ea typeface="+mj-ea"/>
              <a:cs typeface="+mj-cs"/>
            </a:endParaRPr>
          </a:p>
        </p:txBody>
      </p:sp>
    </p:spTree>
    <p:extLst>
      <p:ext uri="{BB962C8B-B14F-4D97-AF65-F5344CB8AC3E}">
        <p14:creationId xmlns:p14="http://schemas.microsoft.com/office/powerpoint/2010/main" val="223844408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4294967295"/>
          </p:nvPr>
        </p:nvSpPr>
        <p:spPr>
          <a:xfrm>
            <a:off x="3821113" y="568325"/>
            <a:ext cx="8370887" cy="681038"/>
          </a:xfrm>
          <a:gradFill flip="none" rotWithShape="1">
            <a:gsLst>
              <a:gs pos="82300">
                <a:schemeClr val="accent1">
                  <a:lumMod val="50000"/>
                </a:schemeClr>
              </a:gs>
              <a:gs pos="0">
                <a:schemeClr val="tx2">
                  <a:lumMod val="50000"/>
                </a:schemeClr>
              </a:gs>
              <a:gs pos="50000">
                <a:schemeClr val="bg1">
                  <a:lumMod val="50000"/>
                  <a:shade val="67500"/>
                  <a:satMod val="115000"/>
                </a:schemeClr>
              </a:gs>
              <a:gs pos="100000">
                <a:schemeClr val="bg1">
                  <a:lumMod val="50000"/>
                  <a:shade val="100000"/>
                  <a:satMod val="115000"/>
                </a:schemeClr>
              </a:gs>
            </a:gsLst>
            <a:path path="circle">
              <a:fillToRect l="100000" t="100000"/>
            </a:path>
            <a:tileRect r="-100000" b="-100000"/>
          </a:gradFill>
          <a:effectLst>
            <a:glow rad="1905000">
              <a:schemeClr val="accent1">
                <a:alpha val="31000"/>
              </a:schemeClr>
            </a:glow>
          </a:effectLst>
        </p:spPr>
        <p:txBody>
          <a:bodyPr>
            <a:normAutofit fontScale="85000" lnSpcReduction="10000"/>
          </a:bodyPr>
          <a:lstStyle/>
          <a:p>
            <a:pPr algn="ctr"/>
            <a:r>
              <a:rPr lang="es-CO" b="1" dirty="0" smtClean="0">
                <a:solidFill>
                  <a:schemeClr val="bg1"/>
                </a:solidFill>
              </a:rPr>
              <a:t>Departamento de Humanidades y Formación Integral</a:t>
            </a:r>
            <a:endParaRPr lang="es-CO" b="1" dirty="0">
              <a:solidFill>
                <a:schemeClr val="bg1"/>
              </a:solidFill>
            </a:endParaRPr>
          </a:p>
        </p:txBody>
      </p:sp>
      <p:graphicFrame>
        <p:nvGraphicFramePr>
          <p:cNvPr id="2" name="Tabla 1"/>
          <p:cNvGraphicFramePr>
            <a:graphicFrameLocks noGrp="1"/>
          </p:cNvGraphicFramePr>
          <p:nvPr>
            <p:extLst>
              <p:ext uri="{D42A27DB-BD31-4B8C-83A1-F6EECF244321}">
                <p14:modId xmlns:p14="http://schemas.microsoft.com/office/powerpoint/2010/main" val="852766929"/>
              </p:ext>
            </p:extLst>
          </p:nvPr>
        </p:nvGraphicFramePr>
        <p:xfrm>
          <a:off x="834224" y="1718150"/>
          <a:ext cx="4909131" cy="2347976"/>
        </p:xfrm>
        <a:graphic>
          <a:graphicData uri="http://schemas.openxmlformats.org/drawingml/2006/table">
            <a:tbl>
              <a:tblPr firstRow="1" firstCol="1" bandRow="1">
                <a:tableStyleId>{5C22544A-7EE6-4342-B048-85BDC9FD1C3A}</a:tableStyleId>
              </a:tblPr>
              <a:tblGrid>
                <a:gridCol w="2268771"/>
                <a:gridCol w="1320180"/>
                <a:gridCol w="1320180"/>
              </a:tblGrid>
              <a:tr h="257748">
                <a:tc gridSpan="2">
                  <a:txBody>
                    <a:bodyPr/>
                    <a:lstStyle/>
                    <a:p>
                      <a:pPr>
                        <a:lnSpc>
                          <a:spcPct val="107000"/>
                        </a:lnSpc>
                        <a:spcAft>
                          <a:spcPts val="0"/>
                        </a:spcAft>
                      </a:pP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hMerge="1">
                  <a:txBody>
                    <a:bodyPr/>
                    <a:lstStyle/>
                    <a:p>
                      <a:endParaRPr lang="es-CO"/>
                    </a:p>
                  </a:txBody>
                  <a:tcPr/>
                </a:tc>
                <a:tc>
                  <a:txBody>
                    <a:bodyPr/>
                    <a:lstStyle/>
                    <a:p>
                      <a:pPr>
                        <a:lnSpc>
                          <a:spcPct val="107000"/>
                        </a:lnSpc>
                        <a:spcAft>
                          <a:spcPts val="0"/>
                        </a:spcAft>
                      </a:pP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r>
              <a:tr h="269710">
                <a:tc>
                  <a:txBody>
                    <a:bodyPr/>
                    <a:lstStyle/>
                    <a:p>
                      <a:pPr>
                        <a:lnSpc>
                          <a:spcPct val="107000"/>
                        </a:lnSpc>
                        <a:spcAft>
                          <a:spcPts val="0"/>
                        </a:spcAft>
                      </a:pPr>
                      <a:r>
                        <a:rPr lang="es-CO" sz="1800">
                          <a:effectLst/>
                        </a:rPr>
                        <a:t>Grupos</a:t>
                      </a:r>
                      <a:endParaRPr lang="es-CO"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nSpc>
                          <a:spcPct val="107000"/>
                        </a:lnSpc>
                        <a:spcAft>
                          <a:spcPts val="0"/>
                        </a:spcAft>
                      </a:pPr>
                      <a:r>
                        <a:rPr lang="es-CO" sz="1800">
                          <a:effectLst/>
                        </a:rPr>
                        <a:t>Integrantes</a:t>
                      </a:r>
                      <a:endParaRPr lang="es-CO"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CO" sz="1800" dirty="0" smtClean="0">
                          <a:effectLst/>
                          <a:latin typeface="Calibri" panose="020F0502020204030204" pitchFamily="34" charset="0"/>
                          <a:ea typeface="Calibri" panose="020F0502020204030204" pitchFamily="34" charset="0"/>
                          <a:cs typeface="Times New Roman" panose="02020603050405020304" pitchFamily="18" charset="0"/>
                        </a:rPr>
                        <a:t>H</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269710">
                <a:tc>
                  <a:txBody>
                    <a:bodyPr/>
                    <a:lstStyle/>
                    <a:p>
                      <a:pPr>
                        <a:lnSpc>
                          <a:spcPct val="107000"/>
                        </a:lnSpc>
                        <a:spcAft>
                          <a:spcPts val="0"/>
                        </a:spcAft>
                      </a:pPr>
                      <a:r>
                        <a:rPr lang="es-CO" sz="1800">
                          <a:effectLst/>
                        </a:rPr>
                        <a:t>Aletheia</a:t>
                      </a:r>
                      <a:endParaRPr lang="es-CO"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gn="r">
                        <a:lnSpc>
                          <a:spcPct val="107000"/>
                        </a:lnSpc>
                        <a:spcAft>
                          <a:spcPts val="0"/>
                        </a:spcAft>
                      </a:pPr>
                      <a:r>
                        <a:rPr lang="es-CO" sz="1800" dirty="0">
                          <a:effectLst/>
                        </a:rPr>
                        <a:t>14</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CO" sz="18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269710">
                <a:tc>
                  <a:txBody>
                    <a:bodyPr/>
                    <a:lstStyle/>
                    <a:p>
                      <a:pPr>
                        <a:lnSpc>
                          <a:spcPct val="107000"/>
                        </a:lnSpc>
                        <a:spcAft>
                          <a:spcPts val="0"/>
                        </a:spcAft>
                      </a:pPr>
                      <a:r>
                        <a:rPr lang="es-CO" sz="1800">
                          <a:effectLst/>
                        </a:rPr>
                        <a:t>Anagnostes</a:t>
                      </a:r>
                      <a:endParaRPr lang="es-CO"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gn="r">
                        <a:lnSpc>
                          <a:spcPct val="107000"/>
                        </a:lnSpc>
                        <a:spcAft>
                          <a:spcPts val="0"/>
                        </a:spcAft>
                      </a:pPr>
                      <a:r>
                        <a:rPr lang="es-CO" sz="1800">
                          <a:effectLst/>
                        </a:rPr>
                        <a:t>5</a:t>
                      </a:r>
                      <a:endParaRPr lang="es-CO"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CO" sz="18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269710">
                <a:tc>
                  <a:txBody>
                    <a:bodyPr/>
                    <a:lstStyle/>
                    <a:p>
                      <a:pPr>
                        <a:lnSpc>
                          <a:spcPct val="107000"/>
                        </a:lnSpc>
                        <a:spcAft>
                          <a:spcPts val="0"/>
                        </a:spcAft>
                      </a:pPr>
                      <a:r>
                        <a:rPr lang="es-CO" sz="1800" dirty="0" err="1">
                          <a:effectLst/>
                        </a:rPr>
                        <a:t>Demoescuela</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gn="r">
                        <a:lnSpc>
                          <a:spcPct val="107000"/>
                        </a:lnSpc>
                        <a:spcAft>
                          <a:spcPts val="0"/>
                        </a:spcAft>
                      </a:pPr>
                      <a:r>
                        <a:rPr lang="es-CO" sz="1800">
                          <a:effectLst/>
                        </a:rPr>
                        <a:t>4</a:t>
                      </a:r>
                      <a:endParaRPr lang="es-CO"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CO" sz="18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269710">
                <a:tc>
                  <a:txBody>
                    <a:bodyPr/>
                    <a:lstStyle/>
                    <a:p>
                      <a:pPr>
                        <a:lnSpc>
                          <a:spcPct val="107000"/>
                        </a:lnSpc>
                        <a:spcAft>
                          <a:spcPts val="0"/>
                        </a:spcAft>
                      </a:pPr>
                      <a:r>
                        <a:rPr lang="es-CO" sz="1800">
                          <a:effectLst/>
                        </a:rPr>
                        <a:t>CETHI</a:t>
                      </a:r>
                      <a:endParaRPr lang="es-CO"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gn="r">
                        <a:lnSpc>
                          <a:spcPct val="107000"/>
                        </a:lnSpc>
                        <a:spcAft>
                          <a:spcPts val="0"/>
                        </a:spcAft>
                      </a:pPr>
                      <a:r>
                        <a:rPr lang="es-CO" sz="1800">
                          <a:effectLst/>
                        </a:rPr>
                        <a:t>12</a:t>
                      </a:r>
                      <a:endParaRPr lang="es-CO"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CO" sz="18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269710">
                <a:tc>
                  <a:txBody>
                    <a:bodyPr/>
                    <a:lstStyle/>
                    <a:p>
                      <a:pPr>
                        <a:lnSpc>
                          <a:spcPct val="107000"/>
                        </a:lnSpc>
                        <a:spcAft>
                          <a:spcPts val="0"/>
                        </a:spcAft>
                      </a:pPr>
                      <a:r>
                        <a:rPr lang="es-CO" sz="1800">
                          <a:effectLst/>
                        </a:rPr>
                        <a:t>Cátedra Henri Didon </a:t>
                      </a:r>
                      <a:endParaRPr lang="es-CO"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gn="r">
                        <a:lnSpc>
                          <a:spcPct val="107000"/>
                        </a:lnSpc>
                        <a:spcAft>
                          <a:spcPts val="0"/>
                        </a:spcAft>
                      </a:pPr>
                      <a:r>
                        <a:rPr lang="es-CO" sz="1800">
                          <a:effectLst/>
                        </a:rPr>
                        <a:t>4</a:t>
                      </a:r>
                      <a:endParaRPr lang="es-CO"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CO" sz="18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269710">
                <a:tc>
                  <a:txBody>
                    <a:bodyPr/>
                    <a:lstStyle/>
                    <a:p>
                      <a:pPr>
                        <a:lnSpc>
                          <a:spcPct val="107000"/>
                        </a:lnSpc>
                        <a:spcAft>
                          <a:spcPts val="0"/>
                        </a:spcAft>
                      </a:pPr>
                      <a:r>
                        <a:rPr lang="es-CO" sz="1800" dirty="0">
                          <a:effectLst/>
                        </a:rPr>
                        <a:t>Catalina de Siena</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gn="r">
                        <a:lnSpc>
                          <a:spcPct val="107000"/>
                        </a:lnSpc>
                        <a:spcAft>
                          <a:spcPts val="0"/>
                        </a:spcAft>
                      </a:pPr>
                      <a:r>
                        <a:rPr lang="es-CO" sz="1800" dirty="0">
                          <a:effectLst/>
                        </a:rPr>
                        <a:t>4</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CO" sz="18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bl>
          </a:graphicData>
        </a:graphic>
      </p:graphicFrame>
      <p:graphicFrame>
        <p:nvGraphicFramePr>
          <p:cNvPr id="5" name="Gráfico 4"/>
          <p:cNvGraphicFramePr/>
          <p:nvPr>
            <p:extLst>
              <p:ext uri="{D42A27DB-BD31-4B8C-83A1-F6EECF244321}">
                <p14:modId xmlns:p14="http://schemas.microsoft.com/office/powerpoint/2010/main" val="370651631"/>
              </p:ext>
            </p:extLst>
          </p:nvPr>
        </p:nvGraphicFramePr>
        <p:xfrm>
          <a:off x="5298140" y="1703901"/>
          <a:ext cx="6096000" cy="44386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2566322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4294967295"/>
          </p:nvPr>
        </p:nvSpPr>
        <p:spPr>
          <a:xfrm>
            <a:off x="3821113" y="806450"/>
            <a:ext cx="8370887" cy="681038"/>
          </a:xfrm>
          <a:gradFill flip="none" rotWithShape="1">
            <a:gsLst>
              <a:gs pos="82300">
                <a:schemeClr val="accent1">
                  <a:lumMod val="50000"/>
                </a:schemeClr>
              </a:gs>
              <a:gs pos="0">
                <a:schemeClr val="tx2">
                  <a:lumMod val="50000"/>
                </a:schemeClr>
              </a:gs>
              <a:gs pos="50000">
                <a:schemeClr val="bg1">
                  <a:lumMod val="50000"/>
                  <a:shade val="67500"/>
                  <a:satMod val="115000"/>
                </a:schemeClr>
              </a:gs>
              <a:gs pos="100000">
                <a:schemeClr val="bg1">
                  <a:lumMod val="50000"/>
                  <a:shade val="100000"/>
                  <a:satMod val="115000"/>
                </a:schemeClr>
              </a:gs>
            </a:gsLst>
            <a:path path="circle">
              <a:fillToRect l="100000" t="100000"/>
            </a:path>
            <a:tileRect r="-100000" b="-100000"/>
          </a:gradFill>
          <a:effectLst>
            <a:glow rad="1905000">
              <a:schemeClr val="accent1">
                <a:alpha val="31000"/>
              </a:schemeClr>
            </a:glow>
          </a:effectLst>
        </p:spPr>
        <p:txBody>
          <a:bodyPr>
            <a:normAutofit/>
          </a:bodyPr>
          <a:lstStyle/>
          <a:p>
            <a:pPr algn="ctr"/>
            <a:r>
              <a:rPr lang="es-CO" b="1" dirty="0" smtClean="0">
                <a:solidFill>
                  <a:schemeClr val="bg1"/>
                </a:solidFill>
              </a:rPr>
              <a:t>División de ingenierías</a:t>
            </a:r>
            <a:endParaRPr lang="es-CO" b="1" dirty="0">
              <a:solidFill>
                <a:schemeClr val="bg1"/>
              </a:solidFill>
            </a:endParaRPr>
          </a:p>
        </p:txBody>
      </p:sp>
      <p:graphicFrame>
        <p:nvGraphicFramePr>
          <p:cNvPr id="2" name="Tabla 1"/>
          <p:cNvGraphicFramePr>
            <a:graphicFrameLocks noGrp="1"/>
          </p:cNvGraphicFramePr>
          <p:nvPr>
            <p:extLst>
              <p:ext uri="{D42A27DB-BD31-4B8C-83A1-F6EECF244321}">
                <p14:modId xmlns:p14="http://schemas.microsoft.com/office/powerpoint/2010/main" val="1562360397"/>
              </p:ext>
            </p:extLst>
          </p:nvPr>
        </p:nvGraphicFramePr>
        <p:xfrm>
          <a:off x="497539" y="2138083"/>
          <a:ext cx="5540190" cy="3875532"/>
        </p:xfrm>
        <a:graphic>
          <a:graphicData uri="http://schemas.openxmlformats.org/drawingml/2006/table">
            <a:tbl>
              <a:tblPr firstRow="1" firstCol="1" bandRow="1">
                <a:tableStyleId>{5C22544A-7EE6-4342-B048-85BDC9FD1C3A}</a:tableStyleId>
              </a:tblPr>
              <a:tblGrid>
                <a:gridCol w="409920"/>
                <a:gridCol w="1893549"/>
                <a:gridCol w="982755"/>
                <a:gridCol w="355113"/>
                <a:gridCol w="469129"/>
                <a:gridCol w="714862"/>
                <a:gridCol w="714862"/>
              </a:tblGrid>
              <a:tr h="190500">
                <a:tc>
                  <a:txBody>
                    <a:bodyPr/>
                    <a:lstStyle/>
                    <a:p>
                      <a:pPr>
                        <a:lnSpc>
                          <a:spcPct val="107000"/>
                        </a:lnSpc>
                      </a:pPr>
                      <a:endParaRPr lang="es-CO" sz="1100" dirty="0">
                        <a:effectLst/>
                        <a:latin typeface="Calibri" panose="020F0502020204030204" pitchFamily="34" charset="0"/>
                      </a:endParaRPr>
                    </a:p>
                  </a:txBody>
                  <a:tcPr marL="44450" marR="44450" marT="0" marB="0" anchor="b"/>
                </a:tc>
                <a:tc>
                  <a:txBody>
                    <a:bodyPr/>
                    <a:lstStyle/>
                    <a:p>
                      <a:pPr>
                        <a:lnSpc>
                          <a:spcPct val="107000"/>
                        </a:lnSpc>
                        <a:spcAft>
                          <a:spcPts val="0"/>
                        </a:spcAft>
                      </a:pP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pPr>
                      <a:endParaRPr lang="es-CO" sz="1100">
                        <a:effectLst/>
                        <a:latin typeface="Calibri" panose="020F0502020204030204" pitchFamily="34" charset="0"/>
                      </a:endParaRPr>
                    </a:p>
                  </a:txBody>
                  <a:tcPr marL="44450" marR="44450" marT="0" marB="0" anchor="b"/>
                </a:tc>
                <a:tc>
                  <a:txBody>
                    <a:bodyPr/>
                    <a:lstStyle/>
                    <a:p>
                      <a:pPr>
                        <a:lnSpc>
                          <a:spcPct val="107000"/>
                        </a:lnSpc>
                      </a:pPr>
                      <a:endParaRPr lang="es-CO" sz="1100">
                        <a:effectLst/>
                        <a:latin typeface="Calibri" panose="020F0502020204030204" pitchFamily="34" charset="0"/>
                      </a:endParaRPr>
                    </a:p>
                  </a:txBody>
                  <a:tcPr marL="44450" marR="44450" marT="0" marB="0" anchor="b"/>
                </a:tc>
                <a:tc>
                  <a:txBody>
                    <a:bodyPr/>
                    <a:lstStyle/>
                    <a:p>
                      <a:pPr>
                        <a:lnSpc>
                          <a:spcPct val="107000"/>
                        </a:lnSpc>
                      </a:pPr>
                      <a:endParaRPr lang="es-CO" sz="1100">
                        <a:effectLst/>
                        <a:latin typeface="Calibri" panose="020F0502020204030204" pitchFamily="34" charset="0"/>
                      </a:endParaRPr>
                    </a:p>
                  </a:txBody>
                  <a:tcPr marL="44450" marR="44450" marT="0" marB="0" anchor="b"/>
                </a:tc>
                <a:tc>
                  <a:txBody>
                    <a:bodyPr/>
                    <a:lstStyle/>
                    <a:p>
                      <a:pPr>
                        <a:lnSpc>
                          <a:spcPct val="107000"/>
                        </a:lnSpc>
                      </a:pPr>
                      <a:endParaRPr lang="es-CO" sz="1100">
                        <a:effectLst/>
                        <a:latin typeface="Calibri" panose="020F0502020204030204" pitchFamily="34" charset="0"/>
                      </a:endParaRPr>
                    </a:p>
                  </a:txBody>
                  <a:tcPr marL="44450" marR="44450" marT="0" marB="0" anchor="b"/>
                </a:tc>
                <a:tc>
                  <a:txBody>
                    <a:bodyPr/>
                    <a:lstStyle/>
                    <a:p>
                      <a:pPr>
                        <a:lnSpc>
                          <a:spcPct val="107000"/>
                        </a:lnSpc>
                      </a:pPr>
                      <a:endParaRPr lang="es-CO" sz="1100">
                        <a:effectLst/>
                        <a:latin typeface="Calibri" panose="020F0502020204030204" pitchFamily="34" charset="0"/>
                      </a:endParaRPr>
                    </a:p>
                  </a:txBody>
                  <a:tcPr marL="44450" marR="44450" marT="0" marB="0" anchor="b"/>
                </a:tc>
              </a:tr>
              <a:tr h="190500">
                <a:tc>
                  <a:txBody>
                    <a:bodyPr/>
                    <a:lstStyle/>
                    <a:p>
                      <a:pPr>
                        <a:lnSpc>
                          <a:spcPct val="107000"/>
                        </a:lnSpc>
                        <a:spcAft>
                          <a:spcPts val="0"/>
                        </a:spcAft>
                      </a:pPr>
                      <a:r>
                        <a:rPr lang="es-CO" sz="1100" dirty="0">
                          <a:effectLst/>
                        </a:rPr>
                        <a:t> </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tc>
                  <a:txBody>
                    <a:bodyPr/>
                    <a:lstStyle/>
                    <a:p>
                      <a:pPr>
                        <a:lnSpc>
                          <a:spcPct val="107000"/>
                        </a:lnSpc>
                        <a:spcAft>
                          <a:spcPts val="0"/>
                        </a:spcAft>
                      </a:pPr>
                      <a:r>
                        <a:rPr lang="es-CO" sz="1800" dirty="0">
                          <a:solidFill>
                            <a:schemeClr val="bg2"/>
                          </a:solidFill>
                          <a:effectLst/>
                        </a:rPr>
                        <a:t>Facultad</a:t>
                      </a:r>
                      <a:endParaRPr lang="es-CO" sz="18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tc>
                  <a:txBody>
                    <a:bodyPr/>
                    <a:lstStyle/>
                    <a:p>
                      <a:pPr>
                        <a:lnSpc>
                          <a:spcPct val="107000"/>
                        </a:lnSpc>
                        <a:spcAft>
                          <a:spcPts val="0"/>
                        </a:spcAft>
                      </a:pPr>
                      <a:r>
                        <a:rPr lang="es-CO" sz="1800" dirty="0">
                          <a:solidFill>
                            <a:schemeClr val="bg2"/>
                          </a:solidFill>
                          <a:effectLst/>
                        </a:rPr>
                        <a:t>Nombre del grupo</a:t>
                      </a:r>
                      <a:endParaRPr lang="es-CO" sz="18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tc>
                  <a:txBody>
                    <a:bodyPr/>
                    <a:lstStyle/>
                    <a:p>
                      <a:pPr algn="l">
                        <a:lnSpc>
                          <a:spcPct val="107000"/>
                        </a:lnSpc>
                        <a:spcAft>
                          <a:spcPts val="0"/>
                        </a:spcAft>
                      </a:pPr>
                      <a:r>
                        <a:rPr lang="es-CO" sz="1400" dirty="0">
                          <a:solidFill>
                            <a:schemeClr val="bg2"/>
                          </a:solidFill>
                          <a:effectLst/>
                        </a:rPr>
                        <a:t>No. </a:t>
                      </a:r>
                      <a:endParaRPr lang="es-CO" sz="14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tc>
                  <a:txBody>
                    <a:bodyPr/>
                    <a:lstStyle/>
                    <a:p>
                      <a:pPr algn="l">
                        <a:lnSpc>
                          <a:spcPct val="107000"/>
                        </a:lnSpc>
                        <a:spcAft>
                          <a:spcPts val="0"/>
                        </a:spcAft>
                      </a:pPr>
                      <a:r>
                        <a:rPr lang="es-CO" sz="1400" dirty="0">
                          <a:solidFill>
                            <a:schemeClr val="bg2"/>
                          </a:solidFill>
                          <a:effectLst/>
                        </a:rPr>
                        <a:t>Asociado</a:t>
                      </a:r>
                      <a:endParaRPr lang="es-CO" sz="14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tc>
                  <a:txBody>
                    <a:bodyPr/>
                    <a:lstStyle/>
                    <a:p>
                      <a:pPr algn="l">
                        <a:lnSpc>
                          <a:spcPct val="107000"/>
                        </a:lnSpc>
                        <a:spcAft>
                          <a:spcPts val="0"/>
                        </a:spcAft>
                      </a:pPr>
                      <a:r>
                        <a:rPr lang="es-CO" sz="1400" dirty="0">
                          <a:solidFill>
                            <a:schemeClr val="bg2"/>
                          </a:solidFill>
                          <a:effectLst/>
                        </a:rPr>
                        <a:t>Junior</a:t>
                      </a:r>
                      <a:endParaRPr lang="es-CO" sz="14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tc>
                  <a:txBody>
                    <a:bodyPr/>
                    <a:lstStyle/>
                    <a:p>
                      <a:pPr algn="l">
                        <a:lnSpc>
                          <a:spcPct val="107000"/>
                        </a:lnSpc>
                        <a:spcAft>
                          <a:spcPts val="0"/>
                        </a:spcAft>
                      </a:pPr>
                      <a:r>
                        <a:rPr lang="es-CO" sz="1400" dirty="0" smtClean="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H</a:t>
                      </a:r>
                      <a:endParaRPr lang="es-CO" sz="14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tr>
              <a:tr h="190500">
                <a:tc>
                  <a:txBody>
                    <a:bodyPr/>
                    <a:lstStyle/>
                    <a:p>
                      <a:pPr algn="r">
                        <a:lnSpc>
                          <a:spcPct val="107000"/>
                        </a:lnSpc>
                        <a:spcAft>
                          <a:spcPts val="0"/>
                        </a:spcAft>
                      </a:pPr>
                      <a:r>
                        <a:rPr lang="es-CO" sz="1400" dirty="0">
                          <a:solidFill>
                            <a:schemeClr val="bg1"/>
                          </a:solidFill>
                          <a:effectLst/>
                        </a:rPr>
                        <a:t>1</a:t>
                      </a:r>
                      <a:endParaRPr lang="es-C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tc>
                  <a:txBody>
                    <a:bodyPr/>
                    <a:lstStyle/>
                    <a:p>
                      <a:pPr>
                        <a:lnSpc>
                          <a:spcPct val="107000"/>
                        </a:lnSpc>
                        <a:spcAft>
                          <a:spcPts val="0"/>
                        </a:spcAft>
                      </a:pPr>
                      <a:r>
                        <a:rPr lang="es-CO" sz="1400" dirty="0">
                          <a:effectLst/>
                        </a:rPr>
                        <a:t>F. Ingeniería Electrónica</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0"/>
                        </a:spcAft>
                      </a:pPr>
                      <a:r>
                        <a:rPr lang="es-CO" sz="1800">
                          <a:effectLst/>
                        </a:rPr>
                        <a:t>GED</a:t>
                      </a:r>
                      <a:endParaRPr lang="es-CO"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dirty="0">
                          <a:effectLst/>
                        </a:rPr>
                        <a:t>15</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a:effectLst/>
                        </a:rPr>
                        <a:t> </a:t>
                      </a:r>
                      <a:endParaRPr lang="es-C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a:effectLst/>
                        </a:rPr>
                        <a:t> </a:t>
                      </a:r>
                      <a:endParaRPr lang="es-C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dirty="0" smtClean="0">
                          <a:effectLst/>
                          <a:latin typeface="Calibri" panose="020F0502020204030204" pitchFamily="34" charset="0"/>
                          <a:ea typeface="Calibri" panose="020F0502020204030204" pitchFamily="34" charset="0"/>
                          <a:cs typeface="Times New Roman" panose="02020603050405020304" pitchFamily="18" charset="0"/>
                        </a:rPr>
                        <a:t>3</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90500">
                <a:tc>
                  <a:txBody>
                    <a:bodyPr/>
                    <a:lstStyle/>
                    <a:p>
                      <a:pPr algn="r">
                        <a:lnSpc>
                          <a:spcPct val="107000"/>
                        </a:lnSpc>
                        <a:spcAft>
                          <a:spcPts val="0"/>
                        </a:spcAft>
                      </a:pPr>
                      <a:r>
                        <a:rPr lang="es-CO" sz="1400" dirty="0">
                          <a:solidFill>
                            <a:schemeClr val="bg1"/>
                          </a:solidFill>
                          <a:effectLst/>
                        </a:rPr>
                        <a:t>2</a:t>
                      </a:r>
                      <a:endParaRPr lang="es-C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tc>
                  <a:txBody>
                    <a:bodyPr/>
                    <a:lstStyle/>
                    <a:p>
                      <a:pPr>
                        <a:lnSpc>
                          <a:spcPct val="107000"/>
                        </a:lnSpc>
                        <a:spcAft>
                          <a:spcPts val="0"/>
                        </a:spcAft>
                      </a:pPr>
                      <a:r>
                        <a:rPr lang="es-CO" sz="1400" dirty="0">
                          <a:effectLst/>
                        </a:rPr>
                        <a:t>F. Ingeniería Electrónica</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0"/>
                        </a:spcAft>
                      </a:pPr>
                      <a:r>
                        <a:rPr lang="es-CO" sz="1800">
                          <a:effectLst/>
                        </a:rPr>
                        <a:t>MEM</a:t>
                      </a:r>
                      <a:endParaRPr lang="es-CO"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dirty="0">
                          <a:effectLst/>
                        </a:rPr>
                        <a:t>11</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a:effectLst/>
                        </a:rPr>
                        <a:t>2</a:t>
                      </a:r>
                      <a:endParaRPr lang="es-C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dirty="0">
                          <a:effectLst/>
                        </a:rPr>
                        <a:t>4</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dirty="0" smtClean="0">
                          <a:effectLst/>
                          <a:latin typeface="Calibri" panose="020F0502020204030204" pitchFamily="34" charset="0"/>
                          <a:ea typeface="Calibri" panose="020F0502020204030204" pitchFamily="34" charset="0"/>
                          <a:cs typeface="Times New Roman" panose="02020603050405020304" pitchFamily="18" charset="0"/>
                        </a:rPr>
                        <a:t>4</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90500">
                <a:tc>
                  <a:txBody>
                    <a:bodyPr/>
                    <a:lstStyle/>
                    <a:p>
                      <a:pPr algn="r">
                        <a:lnSpc>
                          <a:spcPct val="107000"/>
                        </a:lnSpc>
                        <a:spcAft>
                          <a:spcPts val="0"/>
                        </a:spcAft>
                      </a:pPr>
                      <a:r>
                        <a:rPr lang="es-CO" sz="1400" dirty="0">
                          <a:solidFill>
                            <a:schemeClr val="bg1"/>
                          </a:solidFill>
                          <a:effectLst/>
                        </a:rPr>
                        <a:t>3</a:t>
                      </a:r>
                      <a:endParaRPr lang="es-C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tc>
                  <a:txBody>
                    <a:bodyPr/>
                    <a:lstStyle/>
                    <a:p>
                      <a:pPr>
                        <a:lnSpc>
                          <a:spcPct val="107000"/>
                        </a:lnSpc>
                        <a:spcAft>
                          <a:spcPts val="0"/>
                        </a:spcAft>
                      </a:pPr>
                      <a:r>
                        <a:rPr lang="es-CO" sz="1400" dirty="0">
                          <a:effectLst/>
                        </a:rPr>
                        <a:t>F. Ingeniería Mecánica</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0"/>
                        </a:spcAft>
                      </a:pPr>
                      <a:r>
                        <a:rPr lang="es-CO" sz="1800">
                          <a:effectLst/>
                        </a:rPr>
                        <a:t>GEAMEC</a:t>
                      </a:r>
                      <a:endParaRPr lang="es-CO"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dirty="0">
                          <a:effectLst/>
                        </a:rPr>
                        <a:t>13</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a:effectLst/>
                        </a:rPr>
                        <a:t>1</a:t>
                      </a:r>
                      <a:endParaRPr lang="es-C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a:effectLst/>
                        </a:rPr>
                        <a:t>3</a:t>
                      </a:r>
                      <a:endParaRPr lang="es-C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dirty="0" smtClean="0">
                          <a:effectLst/>
                          <a:latin typeface="Calibri" panose="020F0502020204030204" pitchFamily="34" charset="0"/>
                          <a:ea typeface="Calibri" panose="020F0502020204030204" pitchFamily="34" charset="0"/>
                          <a:cs typeface="Times New Roman" panose="02020603050405020304" pitchFamily="18" charset="0"/>
                        </a:rPr>
                        <a:t>5</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90500">
                <a:tc>
                  <a:txBody>
                    <a:bodyPr/>
                    <a:lstStyle/>
                    <a:p>
                      <a:pPr algn="r">
                        <a:lnSpc>
                          <a:spcPct val="107000"/>
                        </a:lnSpc>
                        <a:spcAft>
                          <a:spcPts val="0"/>
                        </a:spcAft>
                      </a:pPr>
                      <a:r>
                        <a:rPr lang="es-CO" sz="1400" dirty="0">
                          <a:solidFill>
                            <a:schemeClr val="bg1"/>
                          </a:solidFill>
                          <a:effectLst/>
                        </a:rPr>
                        <a:t>4</a:t>
                      </a:r>
                      <a:endParaRPr lang="es-C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tc>
                  <a:txBody>
                    <a:bodyPr/>
                    <a:lstStyle/>
                    <a:p>
                      <a:pPr>
                        <a:lnSpc>
                          <a:spcPct val="107000"/>
                        </a:lnSpc>
                        <a:spcAft>
                          <a:spcPts val="0"/>
                        </a:spcAft>
                      </a:pPr>
                      <a:r>
                        <a:rPr lang="es-CO" sz="1400" dirty="0">
                          <a:effectLst/>
                        </a:rPr>
                        <a:t>F. Ingeniería Mecánica</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0"/>
                        </a:spcAft>
                      </a:pPr>
                      <a:r>
                        <a:rPr lang="es-CO" sz="1800" dirty="0">
                          <a:effectLst/>
                        </a:rPr>
                        <a:t>Calidad y Gestión Integral</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dirty="0">
                          <a:effectLst/>
                        </a:rPr>
                        <a:t>9</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dirty="0">
                          <a:effectLst/>
                        </a:rPr>
                        <a:t> </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dirty="0">
                          <a:effectLst/>
                        </a:rPr>
                        <a:t> </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90500">
                <a:tc>
                  <a:txBody>
                    <a:bodyPr/>
                    <a:lstStyle/>
                    <a:p>
                      <a:pPr algn="r">
                        <a:lnSpc>
                          <a:spcPct val="107000"/>
                        </a:lnSpc>
                        <a:spcAft>
                          <a:spcPts val="0"/>
                        </a:spcAft>
                      </a:pPr>
                      <a:r>
                        <a:rPr lang="es-CO" sz="1400" dirty="0">
                          <a:solidFill>
                            <a:schemeClr val="bg1"/>
                          </a:solidFill>
                          <a:effectLst/>
                        </a:rPr>
                        <a:t>5</a:t>
                      </a:r>
                      <a:endParaRPr lang="es-C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tc>
                  <a:txBody>
                    <a:bodyPr/>
                    <a:lstStyle/>
                    <a:p>
                      <a:pPr>
                        <a:lnSpc>
                          <a:spcPct val="107000"/>
                        </a:lnSpc>
                        <a:spcAft>
                          <a:spcPts val="0"/>
                        </a:spcAft>
                      </a:pPr>
                      <a:r>
                        <a:rPr lang="es-CO" sz="1400">
                          <a:effectLst/>
                        </a:rPr>
                        <a:t>F. Ingeniería Civil</a:t>
                      </a:r>
                      <a:endParaRPr lang="es-C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0"/>
                        </a:spcAft>
                      </a:pPr>
                      <a:r>
                        <a:rPr lang="es-CO" sz="1800" dirty="0">
                          <a:effectLst/>
                        </a:rPr>
                        <a:t>GIFIC</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a:effectLst/>
                        </a:rPr>
                        <a:t>13</a:t>
                      </a:r>
                      <a:endParaRPr lang="es-C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dirty="0">
                          <a:effectLst/>
                        </a:rPr>
                        <a:t> </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a:effectLst/>
                        </a:rPr>
                        <a:t>1</a:t>
                      </a:r>
                      <a:endParaRPr lang="es-C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90500">
                <a:tc>
                  <a:txBody>
                    <a:bodyPr/>
                    <a:lstStyle/>
                    <a:p>
                      <a:pPr algn="r">
                        <a:lnSpc>
                          <a:spcPct val="107000"/>
                        </a:lnSpc>
                        <a:spcAft>
                          <a:spcPts val="0"/>
                        </a:spcAft>
                      </a:pPr>
                      <a:r>
                        <a:rPr lang="es-CO" sz="1400" dirty="0">
                          <a:solidFill>
                            <a:schemeClr val="bg1"/>
                          </a:solidFill>
                          <a:effectLst/>
                        </a:rPr>
                        <a:t>6</a:t>
                      </a:r>
                      <a:endParaRPr lang="es-C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tc>
                  <a:txBody>
                    <a:bodyPr/>
                    <a:lstStyle/>
                    <a:p>
                      <a:pPr>
                        <a:lnSpc>
                          <a:spcPct val="107000"/>
                        </a:lnSpc>
                        <a:spcAft>
                          <a:spcPts val="0"/>
                        </a:spcAft>
                      </a:pPr>
                      <a:r>
                        <a:rPr lang="es-CO" sz="1400">
                          <a:effectLst/>
                        </a:rPr>
                        <a:t>F. de Ingeniería de Telecomunicaciones</a:t>
                      </a:r>
                      <a:endParaRPr lang="es-C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0"/>
                        </a:spcAft>
                      </a:pPr>
                      <a:r>
                        <a:rPr lang="es-CO" sz="1800" dirty="0">
                          <a:effectLst/>
                        </a:rPr>
                        <a:t>INVTEL</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a:effectLst/>
                        </a:rPr>
                        <a:t>11</a:t>
                      </a:r>
                      <a:endParaRPr lang="es-C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dirty="0">
                          <a:effectLst/>
                        </a:rPr>
                        <a:t>1</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dirty="0">
                          <a:effectLst/>
                        </a:rPr>
                        <a:t> </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90500">
                <a:tc>
                  <a:txBody>
                    <a:bodyPr/>
                    <a:lstStyle/>
                    <a:p>
                      <a:pPr algn="r">
                        <a:lnSpc>
                          <a:spcPct val="107000"/>
                        </a:lnSpc>
                        <a:spcAft>
                          <a:spcPts val="0"/>
                        </a:spcAft>
                      </a:pPr>
                      <a:r>
                        <a:rPr lang="es-CO" sz="1400" dirty="0">
                          <a:solidFill>
                            <a:schemeClr val="bg1"/>
                          </a:solidFill>
                          <a:effectLst/>
                        </a:rPr>
                        <a:t>7</a:t>
                      </a:r>
                      <a:endParaRPr lang="es-CO"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tc>
                  <a:txBody>
                    <a:bodyPr/>
                    <a:lstStyle/>
                    <a:p>
                      <a:pPr>
                        <a:lnSpc>
                          <a:spcPct val="107000"/>
                        </a:lnSpc>
                        <a:spcAft>
                          <a:spcPts val="0"/>
                        </a:spcAft>
                      </a:pPr>
                      <a:r>
                        <a:rPr lang="es-CO" sz="1400" dirty="0">
                          <a:effectLst/>
                        </a:rPr>
                        <a:t>F. Ingeniería Ambiental</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0"/>
                        </a:spcAft>
                      </a:pPr>
                      <a:r>
                        <a:rPr lang="es-CO" sz="1800" dirty="0">
                          <a:effectLst/>
                        </a:rPr>
                        <a:t>INAM-USTA</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a:effectLst/>
                        </a:rPr>
                        <a:t>31</a:t>
                      </a:r>
                      <a:endParaRPr lang="es-C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a:effectLst/>
                        </a:rPr>
                        <a:t>1</a:t>
                      </a:r>
                      <a:endParaRPr lang="es-C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dirty="0">
                          <a:effectLst/>
                        </a:rPr>
                        <a:t>3</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bl>
          </a:graphicData>
        </a:graphic>
      </p:graphicFrame>
      <p:graphicFrame>
        <p:nvGraphicFramePr>
          <p:cNvPr id="4" name="Gráfico 3"/>
          <p:cNvGraphicFramePr/>
          <p:nvPr>
            <p:extLst>
              <p:ext uri="{D42A27DB-BD31-4B8C-83A1-F6EECF244321}">
                <p14:modId xmlns:p14="http://schemas.microsoft.com/office/powerpoint/2010/main" val="2783782733"/>
              </p:ext>
            </p:extLst>
          </p:nvPr>
        </p:nvGraphicFramePr>
        <p:xfrm>
          <a:off x="6427806" y="2111190"/>
          <a:ext cx="5499735" cy="474681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0961349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4294967295"/>
          </p:nvPr>
        </p:nvSpPr>
        <p:spPr>
          <a:xfrm>
            <a:off x="3821113" y="739775"/>
            <a:ext cx="8370887" cy="681038"/>
          </a:xfrm>
          <a:gradFill flip="none" rotWithShape="1">
            <a:gsLst>
              <a:gs pos="82300">
                <a:schemeClr val="accent1">
                  <a:lumMod val="50000"/>
                </a:schemeClr>
              </a:gs>
              <a:gs pos="0">
                <a:schemeClr val="tx2">
                  <a:lumMod val="50000"/>
                </a:schemeClr>
              </a:gs>
              <a:gs pos="50000">
                <a:schemeClr val="bg1">
                  <a:lumMod val="50000"/>
                  <a:shade val="67500"/>
                  <a:satMod val="115000"/>
                </a:schemeClr>
              </a:gs>
              <a:gs pos="100000">
                <a:schemeClr val="bg1">
                  <a:lumMod val="50000"/>
                  <a:shade val="100000"/>
                  <a:satMod val="115000"/>
                </a:schemeClr>
              </a:gs>
            </a:gsLst>
            <a:path path="circle">
              <a:fillToRect l="100000" t="100000"/>
            </a:path>
            <a:tileRect r="-100000" b="-100000"/>
          </a:gradFill>
          <a:effectLst>
            <a:glow rad="1905000">
              <a:schemeClr val="accent1">
                <a:alpha val="31000"/>
              </a:schemeClr>
            </a:glow>
          </a:effectLst>
        </p:spPr>
        <p:txBody>
          <a:bodyPr>
            <a:normAutofit/>
          </a:bodyPr>
          <a:lstStyle/>
          <a:p>
            <a:pPr algn="ctr"/>
            <a:r>
              <a:rPr lang="es-CO" b="1" dirty="0" smtClean="0">
                <a:solidFill>
                  <a:schemeClr val="bg1"/>
                </a:solidFill>
              </a:rPr>
              <a:t>Facultad de Filosofía</a:t>
            </a:r>
            <a:endParaRPr lang="es-CO" b="1" dirty="0">
              <a:solidFill>
                <a:schemeClr val="bg1"/>
              </a:solidFill>
            </a:endParaRPr>
          </a:p>
        </p:txBody>
      </p:sp>
      <p:graphicFrame>
        <p:nvGraphicFramePr>
          <p:cNvPr id="2" name="Tabla 1"/>
          <p:cNvGraphicFramePr>
            <a:graphicFrameLocks noGrp="1"/>
          </p:cNvGraphicFramePr>
          <p:nvPr>
            <p:extLst>
              <p:ext uri="{D42A27DB-BD31-4B8C-83A1-F6EECF244321}">
                <p14:modId xmlns:p14="http://schemas.microsoft.com/office/powerpoint/2010/main" val="1282241630"/>
              </p:ext>
            </p:extLst>
          </p:nvPr>
        </p:nvGraphicFramePr>
        <p:xfrm>
          <a:off x="318049" y="1808969"/>
          <a:ext cx="5784576" cy="2489865"/>
        </p:xfrm>
        <a:graphic>
          <a:graphicData uri="http://schemas.openxmlformats.org/drawingml/2006/table">
            <a:tbl>
              <a:tblPr firstRow="1" firstCol="1" bandRow="1">
                <a:tableStyleId>{5C22544A-7EE6-4342-B048-85BDC9FD1C3A}</a:tableStyleId>
              </a:tblPr>
              <a:tblGrid>
                <a:gridCol w="2667628"/>
                <a:gridCol w="552653"/>
                <a:gridCol w="783781"/>
                <a:gridCol w="890257"/>
                <a:gridCol w="890257"/>
              </a:tblGrid>
              <a:tr h="270766">
                <a:tc>
                  <a:txBody>
                    <a:bodyPr/>
                    <a:lstStyle/>
                    <a:p>
                      <a:pPr>
                        <a:lnSpc>
                          <a:spcPct val="107000"/>
                        </a:lnSpc>
                        <a:spcAft>
                          <a:spcPts val="0"/>
                        </a:spcAft>
                      </a:pPr>
                      <a:r>
                        <a:rPr lang="es-CO" sz="1800" dirty="0">
                          <a:effectLst/>
                          <a:latin typeface="Calibri" panose="020F0502020204030204" pitchFamily="34" charset="0"/>
                        </a:rPr>
                        <a:t>Facultad de Filosofía</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tc>
                  <a:txBody>
                    <a:bodyPr/>
                    <a:lstStyle/>
                    <a:p>
                      <a:pPr>
                        <a:lnSpc>
                          <a:spcPct val="107000"/>
                        </a:lnSpc>
                        <a:spcAft>
                          <a:spcPts val="0"/>
                        </a:spcAft>
                      </a:pPr>
                      <a:r>
                        <a:rPr lang="es-CO" sz="1800" dirty="0">
                          <a:effectLst/>
                          <a:latin typeface="Calibri" panose="020F0502020204030204" pitchFamily="34" charset="0"/>
                        </a:rPr>
                        <a:t>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tc>
                  <a:txBody>
                    <a:bodyPr/>
                    <a:lstStyle/>
                    <a:p>
                      <a:pPr>
                        <a:lnSpc>
                          <a:spcPct val="107000"/>
                        </a:lnSpc>
                        <a:spcAft>
                          <a:spcPts val="0"/>
                        </a:spcAft>
                      </a:pPr>
                      <a:r>
                        <a:rPr lang="es-CO" sz="1400" dirty="0">
                          <a:effectLst/>
                          <a:latin typeface="Calibri" panose="020F0502020204030204" pitchFamily="34" charset="0"/>
                        </a:rPr>
                        <a:t> </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tc>
                  <a:txBody>
                    <a:bodyPr/>
                    <a:lstStyle/>
                    <a:p>
                      <a:pPr>
                        <a:lnSpc>
                          <a:spcPct val="107000"/>
                        </a:lnSpc>
                        <a:spcAft>
                          <a:spcPts val="0"/>
                        </a:spcAft>
                      </a:pPr>
                      <a:r>
                        <a:rPr lang="es-CO" sz="1400" dirty="0">
                          <a:effectLst/>
                          <a:latin typeface="Calibri" panose="020F0502020204030204" pitchFamily="34" charset="0"/>
                        </a:rPr>
                        <a:t> </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tc>
                  <a:txBody>
                    <a:bodyPr/>
                    <a:lstStyle/>
                    <a:p>
                      <a:pPr>
                        <a:lnSpc>
                          <a:spcPct val="107000"/>
                        </a:lnSpc>
                        <a:spcAft>
                          <a:spcPts val="0"/>
                        </a:spcAft>
                      </a:pP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tr>
              <a:tr h="236408">
                <a:tc>
                  <a:txBody>
                    <a:bodyPr/>
                    <a:lstStyle/>
                    <a:p>
                      <a:pPr>
                        <a:lnSpc>
                          <a:spcPct val="107000"/>
                        </a:lnSpc>
                        <a:spcAft>
                          <a:spcPts val="0"/>
                        </a:spcAft>
                      </a:pPr>
                      <a:r>
                        <a:rPr lang="es-CO" sz="1800" dirty="0">
                          <a:effectLst/>
                          <a:latin typeface="Calibri" panose="020F0502020204030204" pitchFamily="34" charset="0"/>
                        </a:rPr>
                        <a:t>Grupo</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tc>
                  <a:txBody>
                    <a:bodyPr/>
                    <a:lstStyle/>
                    <a:p>
                      <a:pPr>
                        <a:lnSpc>
                          <a:spcPct val="107000"/>
                        </a:lnSpc>
                        <a:spcAft>
                          <a:spcPts val="0"/>
                        </a:spcAft>
                      </a:pPr>
                      <a:r>
                        <a:rPr lang="es-CO" sz="1800">
                          <a:effectLst/>
                          <a:latin typeface="Calibri" panose="020F0502020204030204" pitchFamily="34" charset="0"/>
                        </a:rPr>
                        <a:t> </a:t>
                      </a:r>
                      <a:endParaRPr lang="es-CO"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0"/>
                        </a:spcAft>
                      </a:pPr>
                      <a:r>
                        <a:rPr lang="es-CO" sz="1400" dirty="0">
                          <a:effectLst/>
                          <a:latin typeface="Calibri" panose="020F0502020204030204" pitchFamily="34" charset="0"/>
                        </a:rPr>
                        <a:t>Asociado</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0"/>
                        </a:spcAft>
                      </a:pPr>
                      <a:r>
                        <a:rPr lang="es-CO" sz="1400">
                          <a:effectLst/>
                          <a:latin typeface="Calibri" panose="020F0502020204030204" pitchFamily="34" charset="0"/>
                        </a:rPr>
                        <a:t>Junior</a:t>
                      </a:r>
                      <a:endParaRPr lang="es-C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0"/>
                        </a:spcAft>
                      </a:pPr>
                      <a:r>
                        <a:rPr lang="es-CO" sz="1400" dirty="0" smtClean="0">
                          <a:effectLst/>
                          <a:latin typeface="Calibri" panose="020F0502020204030204" pitchFamily="34" charset="0"/>
                          <a:ea typeface="Calibri" panose="020F0502020204030204" pitchFamily="34" charset="0"/>
                          <a:cs typeface="Times New Roman" panose="02020603050405020304" pitchFamily="18" charset="0"/>
                        </a:rPr>
                        <a:t>Impacto </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435386">
                <a:tc>
                  <a:txBody>
                    <a:bodyPr/>
                    <a:lstStyle/>
                    <a:p>
                      <a:pPr>
                        <a:lnSpc>
                          <a:spcPct val="107000"/>
                        </a:lnSpc>
                        <a:spcAft>
                          <a:spcPts val="0"/>
                        </a:spcAft>
                      </a:pPr>
                      <a:r>
                        <a:rPr lang="es-CO" sz="1800" dirty="0">
                          <a:effectLst/>
                          <a:latin typeface="Calibri" panose="020F0502020204030204" pitchFamily="34" charset="0"/>
                        </a:rPr>
                        <a:t>Fray Bartolomé de las Casas</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tc>
                  <a:txBody>
                    <a:bodyPr/>
                    <a:lstStyle/>
                    <a:p>
                      <a:pPr>
                        <a:lnSpc>
                          <a:spcPct val="107000"/>
                        </a:lnSpc>
                        <a:spcAft>
                          <a:spcPts val="0"/>
                        </a:spcAft>
                      </a:pPr>
                      <a:r>
                        <a:rPr lang="es-CO" sz="1800" dirty="0">
                          <a:effectLst/>
                          <a:latin typeface="Calibri" panose="020F0502020204030204" pitchFamily="34" charset="0"/>
                        </a:rPr>
                        <a:t>13</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CO" sz="1400" dirty="0">
                          <a:effectLst/>
                          <a:latin typeface="Calibri" panose="020F0502020204030204" pitchFamily="34" charset="0"/>
                        </a:rPr>
                        <a:t>1</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pPr>
                      <a:endParaRPr lang="es-CO" sz="1400">
                        <a:effectLst/>
                        <a:latin typeface="Calibri" panose="020F0502020204030204" pitchFamily="34" charset="0"/>
                      </a:endParaRPr>
                    </a:p>
                  </a:txBody>
                  <a:tcPr marL="44450" marR="44450" marT="0" marB="0" anchor="b"/>
                </a:tc>
                <a:tc>
                  <a:txBody>
                    <a:bodyPr/>
                    <a:lstStyle/>
                    <a:p>
                      <a:pPr>
                        <a:lnSpc>
                          <a:spcPct val="107000"/>
                        </a:lnSpc>
                      </a:pPr>
                      <a:endParaRPr lang="es-CO" sz="1400" dirty="0">
                        <a:effectLst/>
                        <a:latin typeface="Calibri" panose="020F0502020204030204" pitchFamily="34" charset="0"/>
                      </a:endParaRPr>
                    </a:p>
                  </a:txBody>
                  <a:tcPr marL="44450" marR="44450" marT="0" marB="0" anchor="b"/>
                </a:tc>
              </a:tr>
              <a:tr h="236408">
                <a:tc>
                  <a:txBody>
                    <a:bodyPr/>
                    <a:lstStyle/>
                    <a:p>
                      <a:pPr>
                        <a:lnSpc>
                          <a:spcPct val="107000"/>
                        </a:lnSpc>
                        <a:spcAft>
                          <a:spcPts val="0"/>
                        </a:spcAft>
                      </a:pPr>
                      <a:r>
                        <a:rPr lang="es-CO" sz="1800">
                          <a:effectLst/>
                          <a:latin typeface="Calibri" panose="020F0502020204030204" pitchFamily="34" charset="0"/>
                        </a:rPr>
                        <a:t>Fray Saturnino Gutiérrez</a:t>
                      </a:r>
                      <a:endParaRPr lang="es-CO"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tc>
                  <a:txBody>
                    <a:bodyPr/>
                    <a:lstStyle/>
                    <a:p>
                      <a:pPr>
                        <a:lnSpc>
                          <a:spcPct val="107000"/>
                        </a:lnSpc>
                        <a:spcAft>
                          <a:spcPts val="0"/>
                        </a:spcAft>
                      </a:pPr>
                      <a:r>
                        <a:rPr lang="es-CO" sz="1800">
                          <a:effectLst/>
                          <a:latin typeface="Calibri" panose="020F0502020204030204" pitchFamily="34" charset="0"/>
                        </a:rPr>
                        <a:t>6</a:t>
                      </a:r>
                      <a:endParaRPr lang="es-CO"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CO" sz="1400" dirty="0">
                          <a:effectLst/>
                          <a:latin typeface="Calibri" panose="020F0502020204030204" pitchFamily="34" charset="0"/>
                        </a:rPr>
                        <a:t>1</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CO" sz="1400">
                          <a:effectLst/>
                          <a:latin typeface="Calibri" panose="020F0502020204030204" pitchFamily="34" charset="0"/>
                        </a:rPr>
                        <a:t>1</a:t>
                      </a:r>
                      <a:endParaRPr lang="es-C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236408">
                <a:tc>
                  <a:txBody>
                    <a:bodyPr/>
                    <a:lstStyle/>
                    <a:p>
                      <a:pPr>
                        <a:lnSpc>
                          <a:spcPct val="107000"/>
                        </a:lnSpc>
                        <a:spcAft>
                          <a:spcPts val="0"/>
                        </a:spcAft>
                      </a:pPr>
                      <a:r>
                        <a:rPr lang="es-CO" sz="1800">
                          <a:effectLst/>
                          <a:latin typeface="Calibri" panose="020F0502020204030204" pitchFamily="34" charset="0"/>
                        </a:rPr>
                        <a:t> TLAMATINIME</a:t>
                      </a:r>
                      <a:endParaRPr lang="es-CO"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tc>
                  <a:txBody>
                    <a:bodyPr/>
                    <a:lstStyle/>
                    <a:p>
                      <a:pPr>
                        <a:lnSpc>
                          <a:spcPct val="107000"/>
                        </a:lnSpc>
                        <a:spcAft>
                          <a:spcPts val="0"/>
                        </a:spcAft>
                      </a:pPr>
                      <a:r>
                        <a:rPr lang="es-CO" sz="1800">
                          <a:effectLst/>
                          <a:latin typeface="Calibri" panose="020F0502020204030204" pitchFamily="34" charset="0"/>
                        </a:rPr>
                        <a:t>1</a:t>
                      </a:r>
                      <a:endParaRPr lang="es-CO"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pPr>
                      <a:endParaRPr lang="es-CO" sz="1400" dirty="0">
                        <a:effectLst/>
                        <a:latin typeface="Calibri" panose="020F0502020204030204" pitchFamily="34" charset="0"/>
                      </a:endParaRPr>
                    </a:p>
                  </a:txBody>
                  <a:tcPr marL="44450" marR="44450" marT="0" marB="0" anchor="b"/>
                </a:tc>
                <a:tc>
                  <a:txBody>
                    <a:bodyPr/>
                    <a:lstStyle/>
                    <a:p>
                      <a:pPr>
                        <a:lnSpc>
                          <a:spcPct val="107000"/>
                        </a:lnSpc>
                      </a:pPr>
                      <a:endParaRPr lang="es-CO" sz="1400" dirty="0">
                        <a:effectLst/>
                        <a:latin typeface="Calibri" panose="020F0502020204030204" pitchFamily="34" charset="0"/>
                      </a:endParaRPr>
                    </a:p>
                  </a:txBody>
                  <a:tcPr marL="44450" marR="44450" marT="0" marB="0" anchor="b"/>
                </a:tc>
                <a:tc>
                  <a:txBody>
                    <a:bodyPr/>
                    <a:lstStyle/>
                    <a:p>
                      <a:pPr>
                        <a:lnSpc>
                          <a:spcPct val="107000"/>
                        </a:lnSpc>
                      </a:pPr>
                      <a:endParaRPr lang="es-CO" sz="1400" dirty="0">
                        <a:effectLst/>
                        <a:latin typeface="Calibri" panose="020F0502020204030204" pitchFamily="34" charset="0"/>
                      </a:endParaRPr>
                    </a:p>
                  </a:txBody>
                  <a:tcPr marL="44450" marR="44450" marT="0" marB="0" anchor="b"/>
                </a:tc>
              </a:tr>
              <a:tr h="236408">
                <a:tc>
                  <a:txBody>
                    <a:bodyPr/>
                    <a:lstStyle/>
                    <a:p>
                      <a:pPr>
                        <a:lnSpc>
                          <a:spcPct val="107000"/>
                        </a:lnSpc>
                        <a:spcAft>
                          <a:spcPts val="0"/>
                        </a:spcAft>
                      </a:pPr>
                      <a:r>
                        <a:rPr lang="es-CO" sz="1800">
                          <a:effectLst/>
                          <a:latin typeface="Calibri" panose="020F0502020204030204" pitchFamily="34" charset="0"/>
                        </a:rPr>
                        <a:t>San Alberto Magno, O.P</a:t>
                      </a:r>
                      <a:endParaRPr lang="es-CO"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tc>
                  <a:txBody>
                    <a:bodyPr/>
                    <a:lstStyle/>
                    <a:p>
                      <a:pPr>
                        <a:lnSpc>
                          <a:spcPct val="107000"/>
                        </a:lnSpc>
                        <a:spcAft>
                          <a:spcPts val="0"/>
                        </a:spcAft>
                      </a:pPr>
                      <a:r>
                        <a:rPr lang="es-CO" sz="1800">
                          <a:effectLst/>
                          <a:latin typeface="Calibri" panose="020F0502020204030204" pitchFamily="34" charset="0"/>
                        </a:rPr>
                        <a:t>7</a:t>
                      </a:r>
                      <a:endParaRPr lang="es-CO"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CO" sz="1400">
                          <a:effectLst/>
                          <a:latin typeface="Calibri" panose="020F0502020204030204" pitchFamily="34" charset="0"/>
                        </a:rPr>
                        <a:t>1</a:t>
                      </a:r>
                      <a:endParaRPr lang="es-C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pPr>
                      <a:endParaRPr lang="es-CO" sz="1400" dirty="0">
                        <a:effectLst/>
                        <a:latin typeface="Calibri" panose="020F0502020204030204" pitchFamily="34" charset="0"/>
                      </a:endParaRPr>
                    </a:p>
                  </a:txBody>
                  <a:tcPr marL="44450" marR="44450" marT="0" marB="0" anchor="b"/>
                </a:tc>
                <a:tc>
                  <a:txBody>
                    <a:bodyPr/>
                    <a:lstStyle/>
                    <a:p>
                      <a:pPr>
                        <a:lnSpc>
                          <a:spcPct val="107000"/>
                        </a:lnSpc>
                      </a:pPr>
                      <a:endParaRPr lang="es-CO" sz="1400" dirty="0">
                        <a:effectLst/>
                        <a:latin typeface="Calibri" panose="020F0502020204030204" pitchFamily="34" charset="0"/>
                      </a:endParaRPr>
                    </a:p>
                  </a:txBody>
                  <a:tcPr marL="44450" marR="44450" marT="0" marB="0" anchor="b"/>
                </a:tc>
              </a:tr>
              <a:tr h="435386">
                <a:tc>
                  <a:txBody>
                    <a:bodyPr/>
                    <a:lstStyle/>
                    <a:p>
                      <a:pPr>
                        <a:lnSpc>
                          <a:spcPct val="107000"/>
                        </a:lnSpc>
                        <a:spcAft>
                          <a:spcPts val="0"/>
                        </a:spcAft>
                      </a:pPr>
                      <a:r>
                        <a:rPr lang="es-CO" sz="1800" dirty="0">
                          <a:effectLst/>
                          <a:latin typeface="Calibri" panose="020F0502020204030204" pitchFamily="34" charset="0"/>
                        </a:rPr>
                        <a:t>Fray Antón de Montesinos</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tc>
                  <a:txBody>
                    <a:bodyPr/>
                    <a:lstStyle/>
                    <a:p>
                      <a:pPr>
                        <a:lnSpc>
                          <a:spcPct val="107000"/>
                        </a:lnSpc>
                        <a:spcAft>
                          <a:spcPts val="0"/>
                        </a:spcAft>
                      </a:pPr>
                      <a:r>
                        <a:rPr lang="es-CO" sz="1800" dirty="0">
                          <a:effectLst/>
                          <a:latin typeface="Calibri" panose="020F0502020204030204" pitchFamily="34" charset="0"/>
                        </a:rPr>
                        <a:t>13</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CO" sz="1400">
                          <a:effectLst/>
                          <a:latin typeface="Calibri" panose="020F0502020204030204" pitchFamily="34" charset="0"/>
                        </a:rPr>
                        <a:t>2</a:t>
                      </a:r>
                      <a:endParaRPr lang="es-C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pPr>
                      <a:endParaRPr lang="es-CO" sz="1400" dirty="0">
                        <a:effectLst/>
                        <a:latin typeface="Calibri" panose="020F0502020204030204" pitchFamily="34" charset="0"/>
                      </a:endParaRPr>
                    </a:p>
                  </a:txBody>
                  <a:tcPr marL="44450" marR="44450" marT="0" marB="0" anchor="b"/>
                </a:tc>
                <a:tc>
                  <a:txBody>
                    <a:bodyPr/>
                    <a:lstStyle/>
                    <a:p>
                      <a:pPr>
                        <a:lnSpc>
                          <a:spcPct val="107000"/>
                        </a:lnSpc>
                      </a:pPr>
                      <a:r>
                        <a:rPr lang="es-CO" sz="1400" dirty="0" smtClean="0">
                          <a:effectLst/>
                          <a:latin typeface="Calibri" panose="020F0502020204030204" pitchFamily="34" charset="0"/>
                        </a:rPr>
                        <a:t>1</a:t>
                      </a:r>
                      <a:endParaRPr lang="es-CO" sz="1400" dirty="0">
                        <a:effectLst/>
                        <a:latin typeface="Calibri" panose="020F0502020204030204" pitchFamily="34" charset="0"/>
                      </a:endParaRPr>
                    </a:p>
                  </a:txBody>
                  <a:tcPr marL="44450" marR="44450" marT="0" marB="0" anchor="b"/>
                </a:tc>
              </a:tr>
            </a:tbl>
          </a:graphicData>
        </a:graphic>
      </p:graphicFrame>
      <p:graphicFrame>
        <p:nvGraphicFramePr>
          <p:cNvPr id="4" name="Gráfico 3"/>
          <p:cNvGraphicFramePr/>
          <p:nvPr>
            <p:extLst>
              <p:ext uri="{D42A27DB-BD31-4B8C-83A1-F6EECF244321}">
                <p14:modId xmlns:p14="http://schemas.microsoft.com/office/powerpoint/2010/main" val="2258367321"/>
              </p:ext>
            </p:extLst>
          </p:nvPr>
        </p:nvGraphicFramePr>
        <p:xfrm>
          <a:off x="6102624" y="1808969"/>
          <a:ext cx="6089375" cy="46335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8671477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4294967295"/>
          </p:nvPr>
        </p:nvSpPr>
        <p:spPr>
          <a:xfrm>
            <a:off x="3821113" y="966788"/>
            <a:ext cx="8370887" cy="681037"/>
          </a:xfrm>
          <a:gradFill flip="none" rotWithShape="1">
            <a:gsLst>
              <a:gs pos="82300">
                <a:schemeClr val="accent1">
                  <a:lumMod val="50000"/>
                </a:schemeClr>
              </a:gs>
              <a:gs pos="0">
                <a:schemeClr val="tx2">
                  <a:lumMod val="50000"/>
                </a:schemeClr>
              </a:gs>
              <a:gs pos="50000">
                <a:schemeClr val="bg1">
                  <a:lumMod val="50000"/>
                  <a:shade val="67500"/>
                  <a:satMod val="115000"/>
                </a:schemeClr>
              </a:gs>
              <a:gs pos="100000">
                <a:schemeClr val="bg1">
                  <a:lumMod val="50000"/>
                  <a:shade val="100000"/>
                  <a:satMod val="115000"/>
                </a:schemeClr>
              </a:gs>
            </a:gsLst>
            <a:path path="circle">
              <a:fillToRect l="100000" t="100000"/>
            </a:path>
            <a:tileRect r="-100000" b="-100000"/>
          </a:gradFill>
          <a:effectLst>
            <a:glow rad="1905000">
              <a:schemeClr val="accent1">
                <a:alpha val="31000"/>
              </a:schemeClr>
            </a:glow>
          </a:effectLst>
        </p:spPr>
        <p:txBody>
          <a:bodyPr>
            <a:normAutofit/>
          </a:bodyPr>
          <a:lstStyle/>
          <a:p>
            <a:pPr algn="ctr"/>
            <a:r>
              <a:rPr lang="es-CO" b="1" dirty="0" smtClean="0">
                <a:solidFill>
                  <a:schemeClr val="bg1"/>
                </a:solidFill>
              </a:rPr>
              <a:t>Facultad de Teología</a:t>
            </a:r>
            <a:endParaRPr lang="es-CO" b="1" dirty="0">
              <a:solidFill>
                <a:schemeClr val="bg1"/>
              </a:solidFill>
            </a:endParaRPr>
          </a:p>
        </p:txBody>
      </p:sp>
      <p:graphicFrame>
        <p:nvGraphicFramePr>
          <p:cNvPr id="5" name="Tabla 4"/>
          <p:cNvGraphicFramePr>
            <a:graphicFrameLocks noGrp="1"/>
          </p:cNvGraphicFramePr>
          <p:nvPr>
            <p:extLst>
              <p:ext uri="{D42A27DB-BD31-4B8C-83A1-F6EECF244321}">
                <p14:modId xmlns:p14="http://schemas.microsoft.com/office/powerpoint/2010/main" val="91530988"/>
              </p:ext>
            </p:extLst>
          </p:nvPr>
        </p:nvGraphicFramePr>
        <p:xfrm>
          <a:off x="893930" y="2530368"/>
          <a:ext cx="6262243" cy="2399441"/>
        </p:xfrm>
        <a:graphic>
          <a:graphicData uri="http://schemas.openxmlformats.org/drawingml/2006/table">
            <a:tbl>
              <a:tblPr firstRow="1" firstCol="1" bandRow="1">
                <a:tableStyleId>{5C22544A-7EE6-4342-B048-85BDC9FD1C3A}</a:tableStyleId>
              </a:tblPr>
              <a:tblGrid>
                <a:gridCol w="2248698"/>
                <a:gridCol w="1557100"/>
                <a:gridCol w="1228277"/>
                <a:gridCol w="1228168"/>
              </a:tblGrid>
              <a:tr h="691590">
                <a:tc>
                  <a:txBody>
                    <a:bodyPr/>
                    <a:lstStyle/>
                    <a:p>
                      <a:pPr algn="l">
                        <a:lnSpc>
                          <a:spcPct val="107000"/>
                        </a:lnSpc>
                        <a:spcAft>
                          <a:spcPts val="0"/>
                        </a:spcAft>
                      </a:pPr>
                      <a:r>
                        <a:rPr lang="es-CO" sz="2000" dirty="0">
                          <a:solidFill>
                            <a:schemeClr val="bg1"/>
                          </a:solidFill>
                          <a:effectLst/>
                        </a:rPr>
                        <a:t>Nombre del grupo</a:t>
                      </a:r>
                      <a:endParaRPr lang="es-CO"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gn="l">
                        <a:lnSpc>
                          <a:spcPct val="107000"/>
                        </a:lnSpc>
                        <a:spcAft>
                          <a:spcPts val="0"/>
                        </a:spcAft>
                      </a:pPr>
                      <a:r>
                        <a:rPr lang="es-CO" sz="2000" dirty="0">
                          <a:effectLst/>
                        </a:rPr>
                        <a:t>Integrantes</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gn="l">
                        <a:lnSpc>
                          <a:spcPct val="107000"/>
                        </a:lnSpc>
                        <a:spcAft>
                          <a:spcPts val="0"/>
                        </a:spcAft>
                      </a:pPr>
                      <a:r>
                        <a:rPr lang="es-CO" sz="2000" dirty="0">
                          <a:effectLst/>
                        </a:rPr>
                        <a:t>Asociado</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gn="l">
                        <a:lnSpc>
                          <a:spcPct val="107000"/>
                        </a:lnSpc>
                        <a:spcAft>
                          <a:spcPts val="0"/>
                        </a:spcAft>
                      </a:pPr>
                      <a:r>
                        <a:rPr lang="es-CO" sz="2000" dirty="0" smtClean="0">
                          <a:effectLst/>
                          <a:latin typeface="Calibri" panose="020F0502020204030204" pitchFamily="34" charset="0"/>
                          <a:ea typeface="Calibri" panose="020F0502020204030204" pitchFamily="34" charset="0"/>
                          <a:cs typeface="Times New Roman" panose="02020603050405020304" pitchFamily="18" charset="0"/>
                        </a:rPr>
                        <a:t>Impacto</a:t>
                      </a:r>
                      <a:r>
                        <a:rPr lang="es-CO" sz="2000" baseline="0" dirty="0" smtClean="0">
                          <a:effectLst/>
                          <a:latin typeface="Calibri" panose="020F0502020204030204" pitchFamily="34" charset="0"/>
                          <a:ea typeface="Calibri" panose="020F0502020204030204" pitchFamily="34" charset="0"/>
                          <a:cs typeface="Times New Roman" panose="02020603050405020304" pitchFamily="18" charset="0"/>
                        </a:rPr>
                        <a:t> social</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r>
              <a:tr h="631841">
                <a:tc>
                  <a:txBody>
                    <a:bodyPr/>
                    <a:lstStyle/>
                    <a:p>
                      <a:pPr algn="l">
                        <a:lnSpc>
                          <a:spcPct val="107000"/>
                        </a:lnSpc>
                        <a:spcAft>
                          <a:spcPts val="0"/>
                        </a:spcAft>
                      </a:pPr>
                      <a:r>
                        <a:rPr lang="es-CO" sz="2000" dirty="0">
                          <a:solidFill>
                            <a:schemeClr val="bg1"/>
                          </a:solidFill>
                          <a:effectLst/>
                        </a:rPr>
                        <a:t>ETHIKÓS</a:t>
                      </a:r>
                      <a:endParaRPr lang="es-CO"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gn="l">
                        <a:lnSpc>
                          <a:spcPct val="107000"/>
                        </a:lnSpc>
                        <a:spcAft>
                          <a:spcPts val="0"/>
                        </a:spcAft>
                      </a:pPr>
                      <a:r>
                        <a:rPr lang="es-CO" sz="2000" dirty="0">
                          <a:effectLst/>
                        </a:rPr>
                        <a:t>9</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2000" dirty="0">
                          <a:effectLst/>
                        </a:rPr>
                        <a:t> </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CO" sz="20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076010">
                <a:tc>
                  <a:txBody>
                    <a:bodyPr/>
                    <a:lstStyle/>
                    <a:p>
                      <a:pPr algn="l">
                        <a:lnSpc>
                          <a:spcPct val="107000"/>
                        </a:lnSpc>
                        <a:spcAft>
                          <a:spcPts val="0"/>
                        </a:spcAft>
                      </a:pPr>
                      <a:r>
                        <a:rPr lang="es-CO" sz="2000" dirty="0">
                          <a:solidFill>
                            <a:schemeClr val="bg1"/>
                          </a:solidFill>
                          <a:effectLst/>
                        </a:rPr>
                        <a:t>Gustavo Gutiérrez O.P</a:t>
                      </a:r>
                      <a:endParaRPr lang="es-CO"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gn="l">
                        <a:lnSpc>
                          <a:spcPct val="107000"/>
                        </a:lnSpc>
                        <a:spcAft>
                          <a:spcPts val="0"/>
                        </a:spcAft>
                      </a:pPr>
                      <a:r>
                        <a:rPr lang="es-CO" sz="2000" dirty="0">
                          <a:effectLst/>
                        </a:rPr>
                        <a:t>5</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2000" dirty="0">
                          <a:effectLst/>
                        </a:rPr>
                        <a:t>1</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CO" sz="20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bl>
          </a:graphicData>
        </a:graphic>
      </p:graphicFrame>
      <p:graphicFrame>
        <p:nvGraphicFramePr>
          <p:cNvPr id="6" name="Gráfico 5"/>
          <p:cNvGraphicFramePr/>
          <p:nvPr>
            <p:extLst>
              <p:ext uri="{D42A27DB-BD31-4B8C-83A1-F6EECF244321}">
                <p14:modId xmlns:p14="http://schemas.microsoft.com/office/powerpoint/2010/main" val="929248677"/>
              </p:ext>
            </p:extLst>
          </p:nvPr>
        </p:nvGraphicFramePr>
        <p:xfrm>
          <a:off x="7434469" y="2366297"/>
          <a:ext cx="4303375" cy="3305175"/>
        </p:xfrm>
        <a:graphic>
          <a:graphicData uri="http://schemas.openxmlformats.org/drawingml/2006/chart">
            <c:chart xmlns:c="http://schemas.openxmlformats.org/drawingml/2006/chart" xmlns:r="http://schemas.openxmlformats.org/officeDocument/2006/relationships" r:id="rId2"/>
          </a:graphicData>
        </a:graphic>
      </p:graphicFrame>
      <p:sp>
        <p:nvSpPr>
          <p:cNvPr id="4" name="CuadroTexto 3"/>
          <p:cNvSpPr txBox="1"/>
          <p:nvPr/>
        </p:nvSpPr>
        <p:spPr>
          <a:xfrm>
            <a:off x="893930" y="5302140"/>
            <a:ext cx="5964070" cy="369332"/>
          </a:xfrm>
          <a:prstGeom prst="rect">
            <a:avLst/>
          </a:prstGeom>
          <a:noFill/>
        </p:spPr>
        <p:txBody>
          <a:bodyPr wrap="square" rtlCol="0">
            <a:spAutoFit/>
          </a:bodyPr>
          <a:lstStyle/>
          <a:p>
            <a:r>
              <a:rPr lang="es-CO" dirty="0"/>
              <a:t>Mena López </a:t>
            </a:r>
            <a:r>
              <a:rPr lang="es-CO" dirty="0" smtClean="0"/>
              <a:t>Maricel: h:  3 </a:t>
            </a:r>
            <a:endParaRPr lang="es-CO" dirty="0"/>
          </a:p>
        </p:txBody>
      </p:sp>
    </p:spTree>
    <p:extLst>
      <p:ext uri="{BB962C8B-B14F-4D97-AF65-F5344CB8AC3E}">
        <p14:creationId xmlns:p14="http://schemas.microsoft.com/office/powerpoint/2010/main" val="355644660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55204" y="446271"/>
            <a:ext cx="10972800" cy="1544957"/>
          </a:xfrm>
        </p:spPr>
        <p:txBody>
          <a:bodyPr>
            <a:noAutofit/>
          </a:bodyPr>
          <a:lstStyle/>
          <a:p>
            <a:r>
              <a:rPr lang="es-ES" sz="3600" dirty="0">
                <a:solidFill>
                  <a:schemeClr val="accent1">
                    <a:lumMod val="50000"/>
                  </a:schemeClr>
                </a:solidFill>
              </a:rPr>
              <a:t>Fray Bartolomé de las Casas. Estudios en Pensamiento Filosófico en Colombia y América </a:t>
            </a:r>
            <a:r>
              <a:rPr lang="es-ES" sz="3600" dirty="0" smtClean="0">
                <a:solidFill>
                  <a:schemeClr val="accent1">
                    <a:lumMod val="50000"/>
                  </a:schemeClr>
                </a:solidFill>
              </a:rPr>
              <a:t>Latina- Facultad de Filosofía</a:t>
            </a:r>
            <a:endParaRPr lang="es-CO" sz="3600" dirty="0">
              <a:solidFill>
                <a:schemeClr val="accent1">
                  <a:lumMod val="50000"/>
                </a:schemeClr>
              </a:solidFill>
            </a:endParaRPr>
          </a:p>
        </p:txBody>
      </p:sp>
      <p:graphicFrame>
        <p:nvGraphicFramePr>
          <p:cNvPr id="3" name="Tabla 2"/>
          <p:cNvGraphicFramePr>
            <a:graphicFrameLocks noGrp="1"/>
          </p:cNvGraphicFramePr>
          <p:nvPr>
            <p:extLst>
              <p:ext uri="{D42A27DB-BD31-4B8C-83A1-F6EECF244321}">
                <p14:modId xmlns:p14="http://schemas.microsoft.com/office/powerpoint/2010/main" val="3562219457"/>
              </p:ext>
            </p:extLst>
          </p:nvPr>
        </p:nvGraphicFramePr>
        <p:xfrm>
          <a:off x="2766390" y="2229768"/>
          <a:ext cx="7550427" cy="3872856"/>
        </p:xfrm>
        <a:graphic>
          <a:graphicData uri="http://schemas.openxmlformats.org/drawingml/2006/table">
            <a:tbl>
              <a:tblPr>
                <a:tableStyleId>{5C22544A-7EE6-4342-B048-85BDC9FD1C3A}</a:tableStyleId>
              </a:tblPr>
              <a:tblGrid>
                <a:gridCol w="2516809"/>
                <a:gridCol w="2516809"/>
                <a:gridCol w="2516809"/>
              </a:tblGrid>
              <a:tr h="654410">
                <a:tc>
                  <a:txBody>
                    <a:bodyPr/>
                    <a:lstStyle/>
                    <a:p>
                      <a:pPr algn="ctr" fontAlgn="ctr"/>
                      <a:r>
                        <a:rPr lang="es-CO" sz="1800" u="none" strike="noStrike">
                          <a:effectLst/>
                        </a:rPr>
                        <a:t>López López Edgar</a:t>
                      </a:r>
                      <a:endParaRPr lang="es-CO" sz="1800" b="0" i="0" u="none" strike="noStrike">
                        <a:solidFill>
                          <a:srgbClr val="006100"/>
                        </a:solidFill>
                        <a:effectLst/>
                        <a:latin typeface="Calibri" panose="020F0502020204030204" pitchFamily="34" charset="0"/>
                      </a:endParaRPr>
                    </a:p>
                  </a:txBody>
                  <a:tcPr marL="9525" marR="9525" marT="9525" marB="0" anchor="ctr"/>
                </a:tc>
                <a:tc>
                  <a:txBody>
                    <a:bodyPr/>
                    <a:lstStyle/>
                    <a:p>
                      <a:pPr algn="ctr" fontAlgn="ctr"/>
                      <a:r>
                        <a:rPr lang="es-CO" sz="1800" u="none" strike="noStrike">
                          <a:effectLst/>
                        </a:rPr>
                        <a:t>INVESTIGADOR ASOCIADO</a:t>
                      </a:r>
                      <a:endParaRPr lang="es-CO" sz="18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es-CO" sz="1800" u="none" strike="noStrike">
                          <a:effectLst/>
                        </a:rPr>
                        <a:t>1</a:t>
                      </a:r>
                      <a:endParaRPr lang="es-CO" sz="1800" b="0" i="0" u="none" strike="noStrike">
                        <a:solidFill>
                          <a:srgbClr val="000000"/>
                        </a:solidFill>
                        <a:effectLst/>
                        <a:latin typeface="Arial" panose="020B0604020202020204" pitchFamily="34" charset="0"/>
                      </a:endParaRPr>
                    </a:p>
                  </a:txBody>
                  <a:tcPr marL="9525" marR="9525" marT="9525" marB="0" anchor="ctr"/>
                </a:tc>
              </a:tr>
              <a:tr h="654410">
                <a:tc>
                  <a:txBody>
                    <a:bodyPr/>
                    <a:lstStyle/>
                    <a:p>
                      <a:pPr algn="ctr" fontAlgn="ctr"/>
                      <a:r>
                        <a:rPr lang="es-CO" sz="1800" u="none" strike="noStrike">
                          <a:effectLst/>
                        </a:rPr>
                        <a:t>Castro Gómez Santiago</a:t>
                      </a:r>
                      <a:endParaRPr lang="es-CO" sz="18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es-CO" sz="1800" u="none" strike="noStrike">
                          <a:effectLst/>
                        </a:rPr>
                        <a:t>NO CATEGORIZADO</a:t>
                      </a:r>
                      <a:endParaRPr lang="es-CO" sz="18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es-CO" sz="1800" u="none" strike="noStrike">
                          <a:effectLst/>
                        </a:rPr>
                        <a:t>29</a:t>
                      </a:r>
                      <a:endParaRPr lang="es-CO" sz="1800" b="0" i="0" u="none" strike="noStrike">
                        <a:solidFill>
                          <a:srgbClr val="000000"/>
                        </a:solidFill>
                        <a:effectLst/>
                        <a:latin typeface="Arial" panose="020B0604020202020204" pitchFamily="34" charset="0"/>
                      </a:endParaRPr>
                    </a:p>
                  </a:txBody>
                  <a:tcPr marL="9525" marR="9525" marT="9525" marB="0" anchor="ctr"/>
                </a:tc>
              </a:tr>
              <a:tr h="636542">
                <a:tc>
                  <a:txBody>
                    <a:bodyPr/>
                    <a:lstStyle/>
                    <a:p>
                      <a:pPr algn="ctr" fontAlgn="ctr"/>
                      <a:r>
                        <a:rPr lang="es-CO" sz="1800" u="none" strike="noStrike">
                          <a:effectLst/>
                        </a:rPr>
                        <a:t>Pachón Soto Damián</a:t>
                      </a:r>
                      <a:endParaRPr lang="es-CO" sz="18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es-CO" sz="1800" u="none" strike="noStrike">
                          <a:effectLst/>
                        </a:rPr>
                        <a:t>NO CATEGORIZADO</a:t>
                      </a:r>
                      <a:endParaRPr lang="es-CO" sz="18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es-CO" sz="1800" u="none" strike="noStrike">
                          <a:effectLst/>
                        </a:rPr>
                        <a:t>3</a:t>
                      </a:r>
                      <a:endParaRPr lang="es-CO" sz="1800" b="0" i="0" u="none" strike="noStrike">
                        <a:solidFill>
                          <a:srgbClr val="000000"/>
                        </a:solidFill>
                        <a:effectLst/>
                        <a:latin typeface="Arial" panose="020B0604020202020204" pitchFamily="34" charset="0"/>
                      </a:endParaRPr>
                    </a:p>
                  </a:txBody>
                  <a:tcPr marL="9525" marR="9525" marT="9525" marB="0" anchor="ctr"/>
                </a:tc>
              </a:tr>
              <a:tr h="636542">
                <a:tc>
                  <a:txBody>
                    <a:bodyPr/>
                    <a:lstStyle/>
                    <a:p>
                      <a:pPr algn="ctr" fontAlgn="ctr"/>
                      <a:r>
                        <a:rPr lang="es-CO" sz="1800" u="none" strike="noStrike">
                          <a:effectLst/>
                        </a:rPr>
                        <a:t>Reyes Corredor Gloria </a:t>
                      </a:r>
                      <a:endParaRPr lang="es-CO" sz="18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es-CO" sz="1800" u="none" strike="noStrike">
                          <a:effectLst/>
                        </a:rPr>
                        <a:t>NO CATEGORIZADO</a:t>
                      </a:r>
                      <a:endParaRPr lang="es-CO" sz="18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es-CO" sz="1800" u="none" strike="noStrike">
                          <a:effectLst/>
                        </a:rPr>
                        <a:t>1</a:t>
                      </a:r>
                      <a:endParaRPr lang="es-CO" sz="1800" b="0" i="0" u="none" strike="noStrike">
                        <a:solidFill>
                          <a:srgbClr val="000000"/>
                        </a:solidFill>
                        <a:effectLst/>
                        <a:latin typeface="Arial" panose="020B0604020202020204" pitchFamily="34" charset="0"/>
                      </a:endParaRPr>
                    </a:p>
                  </a:txBody>
                  <a:tcPr marL="9525" marR="9525" marT="9525" marB="0" anchor="ctr"/>
                </a:tc>
              </a:tr>
              <a:tr h="636542">
                <a:tc>
                  <a:txBody>
                    <a:bodyPr/>
                    <a:lstStyle/>
                    <a:p>
                      <a:pPr algn="ctr" fontAlgn="ctr"/>
                      <a:r>
                        <a:rPr lang="es-CO" sz="1800" u="none" strike="noStrike">
                          <a:effectLst/>
                        </a:rPr>
                        <a:t>Sopo Ángel María</a:t>
                      </a:r>
                      <a:endParaRPr lang="es-CO" sz="18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es-CO" sz="1800" u="none" strike="noStrike">
                          <a:effectLst/>
                        </a:rPr>
                        <a:t>NO CATEGORIZADO</a:t>
                      </a:r>
                      <a:endParaRPr lang="es-CO" sz="18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es-CO" sz="1800" u="none" strike="noStrike">
                          <a:effectLst/>
                        </a:rPr>
                        <a:t>1</a:t>
                      </a:r>
                      <a:endParaRPr lang="es-CO" sz="1800" b="0" i="0" u="none" strike="noStrike">
                        <a:solidFill>
                          <a:srgbClr val="000000"/>
                        </a:solidFill>
                        <a:effectLst/>
                        <a:latin typeface="Arial" panose="020B0604020202020204" pitchFamily="34" charset="0"/>
                      </a:endParaRPr>
                    </a:p>
                  </a:txBody>
                  <a:tcPr marL="9525" marR="9525" marT="9525" marB="0" anchor="ctr"/>
                </a:tc>
              </a:tr>
              <a:tr h="654410">
                <a:tc>
                  <a:txBody>
                    <a:bodyPr/>
                    <a:lstStyle/>
                    <a:p>
                      <a:pPr algn="ctr" fontAlgn="ctr"/>
                      <a:r>
                        <a:rPr lang="es-CO" sz="1800" u="none" strike="noStrike">
                          <a:effectLst/>
                        </a:rPr>
                        <a:t>Tovar González Leonardo</a:t>
                      </a:r>
                      <a:endParaRPr lang="es-CO" sz="18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es-CO" sz="1800" u="none" strike="noStrike">
                          <a:effectLst/>
                        </a:rPr>
                        <a:t>NO CATEGORIZADO</a:t>
                      </a:r>
                      <a:endParaRPr lang="es-CO" sz="18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es-CO" sz="1800" u="none" strike="noStrike" dirty="0">
                          <a:effectLst/>
                        </a:rPr>
                        <a:t>3</a:t>
                      </a:r>
                      <a:endParaRPr lang="es-CO" sz="1800" b="0" i="0" u="none" strike="noStrike" dirty="0">
                        <a:solidFill>
                          <a:srgbClr val="000000"/>
                        </a:solidFill>
                        <a:effectLst/>
                        <a:latin typeface="Arial" panose="020B0604020202020204" pitchFamily="34" charset="0"/>
                      </a:endParaRPr>
                    </a:p>
                  </a:txBody>
                  <a:tcPr marL="9525" marR="9525" marT="9525" marB="0" anchor="ctr"/>
                </a:tc>
              </a:tr>
            </a:tbl>
          </a:graphicData>
        </a:graphic>
      </p:graphicFrame>
    </p:spTree>
    <p:extLst>
      <p:ext uri="{BB962C8B-B14F-4D97-AF65-F5344CB8AC3E}">
        <p14:creationId xmlns:p14="http://schemas.microsoft.com/office/powerpoint/2010/main" val="173258201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p:cNvGraphicFramePr>
            <a:graphicFrameLocks noGrp="1"/>
          </p:cNvGraphicFramePr>
          <p:nvPr>
            <p:extLst>
              <p:ext uri="{D42A27DB-BD31-4B8C-83A1-F6EECF244321}">
                <p14:modId xmlns:p14="http://schemas.microsoft.com/office/powerpoint/2010/main" val="2152164360"/>
              </p:ext>
            </p:extLst>
          </p:nvPr>
        </p:nvGraphicFramePr>
        <p:xfrm>
          <a:off x="1083802" y="1137041"/>
          <a:ext cx="10028146" cy="3711096"/>
        </p:xfrm>
        <a:graphic>
          <a:graphicData uri="http://schemas.openxmlformats.org/drawingml/2006/table">
            <a:tbl>
              <a:tblPr>
                <a:tableStyleId>{5C22544A-7EE6-4342-B048-85BDC9FD1C3A}</a:tableStyleId>
              </a:tblPr>
              <a:tblGrid>
                <a:gridCol w="2904454"/>
                <a:gridCol w="2280717"/>
                <a:gridCol w="2322888"/>
                <a:gridCol w="2144021"/>
                <a:gridCol w="376066"/>
              </a:tblGrid>
              <a:tr h="169407">
                <a:tc rowSpan="6">
                  <a:txBody>
                    <a:bodyPr/>
                    <a:lstStyle/>
                    <a:p>
                      <a:pPr algn="ctr" fontAlgn="ctr"/>
                      <a:r>
                        <a:rPr lang="es-CO" sz="2000" u="none" strike="noStrike" dirty="0">
                          <a:effectLst/>
                        </a:rPr>
                        <a:t>Fray Saturnino Gutiérrez</a:t>
                      </a:r>
                      <a:endParaRPr lang="es-CO" sz="2000" b="0" i="0" u="none" strike="noStrike" dirty="0">
                        <a:solidFill>
                          <a:srgbClr val="000000"/>
                        </a:solidFill>
                        <a:effectLst/>
                        <a:latin typeface="Arial" panose="020B0604020202020204" pitchFamily="34" charset="0"/>
                      </a:endParaRPr>
                    </a:p>
                  </a:txBody>
                  <a:tcPr marL="8916" marR="8916" marT="8916" marB="0" anchor="ctr"/>
                </a:tc>
                <a:tc rowSpan="6">
                  <a:txBody>
                    <a:bodyPr/>
                    <a:lstStyle/>
                    <a:p>
                      <a:pPr algn="ctr" fontAlgn="ctr"/>
                      <a:r>
                        <a:rPr lang="es-ES" sz="2000" u="none" strike="noStrike">
                          <a:effectLst/>
                        </a:rPr>
                        <a:t>Facultad de Filosofía y Letras</a:t>
                      </a:r>
                      <a:endParaRPr lang="es-ES" sz="2000" b="0" i="0" u="none" strike="noStrike">
                        <a:solidFill>
                          <a:srgbClr val="000000"/>
                        </a:solidFill>
                        <a:effectLst/>
                        <a:latin typeface="Arial" panose="020B0604020202020204" pitchFamily="34" charset="0"/>
                      </a:endParaRPr>
                    </a:p>
                  </a:txBody>
                  <a:tcPr marL="8916" marR="8916" marT="8916" marB="0" anchor="ctr"/>
                </a:tc>
                <a:tc>
                  <a:txBody>
                    <a:bodyPr/>
                    <a:lstStyle/>
                    <a:p>
                      <a:pPr algn="ctr" fontAlgn="ctr"/>
                      <a:r>
                        <a:rPr lang="es-CO" sz="2000" u="none" strike="noStrike">
                          <a:effectLst/>
                        </a:rPr>
                        <a:t>Antolinez Camargo Rafael</a:t>
                      </a:r>
                      <a:endParaRPr lang="es-CO" sz="2000" b="0" i="0" u="none" strike="noStrike">
                        <a:solidFill>
                          <a:srgbClr val="000000"/>
                        </a:solidFill>
                        <a:effectLst/>
                        <a:latin typeface="Arial" panose="020B0604020202020204" pitchFamily="34" charset="0"/>
                      </a:endParaRPr>
                    </a:p>
                  </a:txBody>
                  <a:tcPr marL="8916" marR="8916" marT="8916" marB="0" anchor="ctr"/>
                </a:tc>
                <a:tc>
                  <a:txBody>
                    <a:bodyPr/>
                    <a:lstStyle/>
                    <a:p>
                      <a:pPr algn="ctr" fontAlgn="ctr"/>
                      <a:r>
                        <a:rPr lang="es-CO" sz="2000" u="none" strike="noStrike">
                          <a:effectLst/>
                        </a:rPr>
                        <a:t>NO CATEGORIZADO</a:t>
                      </a:r>
                      <a:endParaRPr lang="es-CO" sz="2000" b="0" i="0" u="none" strike="noStrike">
                        <a:solidFill>
                          <a:srgbClr val="000000"/>
                        </a:solidFill>
                        <a:effectLst/>
                        <a:latin typeface="Arial" panose="020B0604020202020204" pitchFamily="34" charset="0"/>
                      </a:endParaRPr>
                    </a:p>
                  </a:txBody>
                  <a:tcPr marL="8916" marR="8916" marT="8916" marB="0" anchor="ctr"/>
                </a:tc>
                <a:tc>
                  <a:txBody>
                    <a:bodyPr/>
                    <a:lstStyle/>
                    <a:p>
                      <a:pPr algn="ctr" fontAlgn="ctr"/>
                      <a:r>
                        <a:rPr lang="es-CO" sz="2000" u="none" strike="noStrike">
                          <a:effectLst/>
                        </a:rPr>
                        <a:t>3</a:t>
                      </a:r>
                      <a:endParaRPr lang="es-CO" sz="2000" b="0" i="0" u="none" strike="noStrike">
                        <a:solidFill>
                          <a:srgbClr val="000000"/>
                        </a:solidFill>
                        <a:effectLst/>
                        <a:latin typeface="Arial" panose="020B0604020202020204" pitchFamily="34" charset="0"/>
                      </a:endParaRPr>
                    </a:p>
                  </a:txBody>
                  <a:tcPr marL="8916" marR="8916" marT="8916" marB="0" anchor="ctr"/>
                </a:tc>
              </a:tr>
              <a:tr h="169407">
                <a:tc vMerge="1">
                  <a:txBody>
                    <a:bodyPr/>
                    <a:lstStyle/>
                    <a:p>
                      <a:endParaRPr lang="es-CO"/>
                    </a:p>
                  </a:txBody>
                  <a:tcPr/>
                </a:tc>
                <a:tc vMerge="1">
                  <a:txBody>
                    <a:bodyPr/>
                    <a:lstStyle/>
                    <a:p>
                      <a:endParaRPr lang="es-CO"/>
                    </a:p>
                  </a:txBody>
                  <a:tcPr/>
                </a:tc>
                <a:tc>
                  <a:txBody>
                    <a:bodyPr/>
                    <a:lstStyle/>
                    <a:p>
                      <a:pPr algn="ctr" fontAlgn="ctr"/>
                      <a:r>
                        <a:rPr lang="es-CO" sz="2000" u="none" strike="noStrike">
                          <a:effectLst/>
                        </a:rPr>
                        <a:t>Chica Cañas Francisco Alonso</a:t>
                      </a:r>
                      <a:endParaRPr lang="es-CO" sz="2000" b="0" i="0" u="none" strike="noStrike">
                        <a:solidFill>
                          <a:srgbClr val="000000"/>
                        </a:solidFill>
                        <a:effectLst/>
                        <a:latin typeface="Arial" panose="020B0604020202020204" pitchFamily="34" charset="0"/>
                      </a:endParaRPr>
                    </a:p>
                  </a:txBody>
                  <a:tcPr marL="8916" marR="8916" marT="8916" marB="0" anchor="ctr"/>
                </a:tc>
                <a:tc>
                  <a:txBody>
                    <a:bodyPr/>
                    <a:lstStyle/>
                    <a:p>
                      <a:pPr algn="ctr" fontAlgn="ctr"/>
                      <a:r>
                        <a:rPr lang="es-CO" sz="2000" u="none" strike="noStrike">
                          <a:effectLst/>
                        </a:rPr>
                        <a:t>INVESTIGADOR JUNIOR</a:t>
                      </a:r>
                      <a:endParaRPr lang="es-CO" sz="2000" b="0" i="0" u="none" strike="noStrike">
                        <a:solidFill>
                          <a:srgbClr val="000000"/>
                        </a:solidFill>
                        <a:effectLst/>
                        <a:latin typeface="Arial" panose="020B0604020202020204" pitchFamily="34" charset="0"/>
                      </a:endParaRPr>
                    </a:p>
                  </a:txBody>
                  <a:tcPr marL="8916" marR="8916" marT="8916" marB="0" anchor="ctr"/>
                </a:tc>
                <a:tc>
                  <a:txBody>
                    <a:bodyPr/>
                    <a:lstStyle/>
                    <a:p>
                      <a:pPr algn="ctr" fontAlgn="ctr"/>
                      <a:r>
                        <a:rPr lang="es-CO" sz="2000" u="none" strike="noStrike">
                          <a:effectLst/>
                        </a:rPr>
                        <a:t>1</a:t>
                      </a:r>
                      <a:endParaRPr lang="es-CO" sz="2000" b="0" i="0" u="none" strike="noStrike">
                        <a:solidFill>
                          <a:srgbClr val="000000"/>
                        </a:solidFill>
                        <a:effectLst/>
                        <a:latin typeface="Arial" panose="020B0604020202020204" pitchFamily="34" charset="0"/>
                      </a:endParaRPr>
                    </a:p>
                  </a:txBody>
                  <a:tcPr marL="8916" marR="8916" marT="8916" marB="0" anchor="ctr"/>
                </a:tc>
              </a:tr>
              <a:tr h="169407">
                <a:tc vMerge="1">
                  <a:txBody>
                    <a:bodyPr/>
                    <a:lstStyle/>
                    <a:p>
                      <a:endParaRPr lang="es-CO"/>
                    </a:p>
                  </a:txBody>
                  <a:tcPr/>
                </a:tc>
                <a:tc vMerge="1">
                  <a:txBody>
                    <a:bodyPr/>
                    <a:lstStyle/>
                    <a:p>
                      <a:endParaRPr lang="es-CO"/>
                    </a:p>
                  </a:txBody>
                  <a:tcPr/>
                </a:tc>
                <a:tc>
                  <a:txBody>
                    <a:bodyPr/>
                    <a:lstStyle/>
                    <a:p>
                      <a:pPr algn="ctr" fontAlgn="ctr"/>
                      <a:r>
                        <a:rPr lang="es-CO" sz="2000" u="none" strike="noStrike">
                          <a:effectLst/>
                        </a:rPr>
                        <a:t>Pérez Villamarín Diego Germán</a:t>
                      </a:r>
                      <a:endParaRPr lang="es-CO" sz="2000" b="0" i="0" u="none" strike="noStrike">
                        <a:solidFill>
                          <a:srgbClr val="000000"/>
                        </a:solidFill>
                        <a:effectLst/>
                        <a:latin typeface="Arial" panose="020B0604020202020204" pitchFamily="34" charset="0"/>
                      </a:endParaRPr>
                    </a:p>
                  </a:txBody>
                  <a:tcPr marL="8916" marR="8916" marT="8916" marB="0" anchor="ctr"/>
                </a:tc>
                <a:tc>
                  <a:txBody>
                    <a:bodyPr/>
                    <a:lstStyle/>
                    <a:p>
                      <a:pPr algn="ctr" fontAlgn="ctr"/>
                      <a:r>
                        <a:rPr lang="es-CO" sz="2000" u="none" strike="noStrike">
                          <a:effectLst/>
                        </a:rPr>
                        <a:t>NO CATEGORIZADO</a:t>
                      </a:r>
                      <a:endParaRPr lang="es-CO" sz="2000" b="0" i="0" u="none" strike="noStrike">
                        <a:solidFill>
                          <a:srgbClr val="000000"/>
                        </a:solidFill>
                        <a:effectLst/>
                        <a:latin typeface="Arial" panose="020B0604020202020204" pitchFamily="34" charset="0"/>
                      </a:endParaRPr>
                    </a:p>
                  </a:txBody>
                  <a:tcPr marL="8916" marR="8916" marT="8916" marB="0" anchor="ctr"/>
                </a:tc>
                <a:tc>
                  <a:txBody>
                    <a:bodyPr/>
                    <a:lstStyle/>
                    <a:p>
                      <a:pPr algn="ctr" fontAlgn="ctr"/>
                      <a:r>
                        <a:rPr lang="es-CO" sz="2000" u="none" strike="noStrike" dirty="0">
                          <a:effectLst/>
                        </a:rPr>
                        <a:t>0</a:t>
                      </a:r>
                      <a:endParaRPr lang="es-CO" sz="2000" b="0" i="0" u="none" strike="noStrike" dirty="0">
                        <a:solidFill>
                          <a:srgbClr val="000000"/>
                        </a:solidFill>
                        <a:effectLst/>
                        <a:latin typeface="Arial" panose="020B0604020202020204" pitchFamily="34" charset="0"/>
                      </a:endParaRPr>
                    </a:p>
                  </a:txBody>
                  <a:tcPr marL="8916" marR="8916" marT="8916" marB="0" anchor="ctr"/>
                </a:tc>
              </a:tr>
              <a:tr h="169407">
                <a:tc vMerge="1">
                  <a:txBody>
                    <a:bodyPr/>
                    <a:lstStyle/>
                    <a:p>
                      <a:endParaRPr lang="es-CO"/>
                    </a:p>
                  </a:txBody>
                  <a:tcPr/>
                </a:tc>
                <a:tc vMerge="1">
                  <a:txBody>
                    <a:bodyPr/>
                    <a:lstStyle/>
                    <a:p>
                      <a:endParaRPr lang="es-CO"/>
                    </a:p>
                  </a:txBody>
                  <a:tcPr/>
                </a:tc>
                <a:tc>
                  <a:txBody>
                    <a:bodyPr/>
                    <a:lstStyle/>
                    <a:p>
                      <a:pPr algn="ctr" fontAlgn="ctr"/>
                      <a:r>
                        <a:rPr lang="es-CO" sz="2000" u="none" strike="noStrike">
                          <a:effectLst/>
                        </a:rPr>
                        <a:t>Ramirez Angarita Claudio</a:t>
                      </a:r>
                      <a:endParaRPr lang="es-CO" sz="2000" b="0" i="0" u="none" strike="noStrike">
                        <a:solidFill>
                          <a:srgbClr val="000000"/>
                        </a:solidFill>
                        <a:effectLst/>
                        <a:latin typeface="Arial" panose="020B0604020202020204" pitchFamily="34" charset="0"/>
                      </a:endParaRPr>
                    </a:p>
                  </a:txBody>
                  <a:tcPr marL="8916" marR="8916" marT="8916" marB="0" anchor="ctr"/>
                </a:tc>
                <a:tc>
                  <a:txBody>
                    <a:bodyPr/>
                    <a:lstStyle/>
                    <a:p>
                      <a:pPr algn="ctr" fontAlgn="ctr"/>
                      <a:r>
                        <a:rPr lang="es-CO" sz="2000" u="none" strike="noStrike">
                          <a:effectLst/>
                        </a:rPr>
                        <a:t>NO CATEGORIZADO</a:t>
                      </a:r>
                      <a:endParaRPr lang="es-CO" sz="2000" b="0" i="0" u="none" strike="noStrike">
                        <a:solidFill>
                          <a:srgbClr val="000000"/>
                        </a:solidFill>
                        <a:effectLst/>
                        <a:latin typeface="Arial" panose="020B0604020202020204" pitchFamily="34" charset="0"/>
                      </a:endParaRPr>
                    </a:p>
                  </a:txBody>
                  <a:tcPr marL="8916" marR="8916" marT="8916" marB="0" anchor="ctr"/>
                </a:tc>
                <a:tc>
                  <a:txBody>
                    <a:bodyPr/>
                    <a:lstStyle/>
                    <a:p>
                      <a:pPr algn="ctr" fontAlgn="ctr"/>
                      <a:r>
                        <a:rPr lang="es-CO" sz="2000" u="none" strike="noStrike">
                          <a:effectLst/>
                        </a:rPr>
                        <a:t>0</a:t>
                      </a:r>
                      <a:endParaRPr lang="es-CO" sz="2000" b="0" i="0" u="none" strike="noStrike">
                        <a:solidFill>
                          <a:srgbClr val="000000"/>
                        </a:solidFill>
                        <a:effectLst/>
                        <a:latin typeface="Arial" panose="020B0604020202020204" pitchFamily="34" charset="0"/>
                      </a:endParaRPr>
                    </a:p>
                  </a:txBody>
                  <a:tcPr marL="8916" marR="8916" marT="8916" marB="0" anchor="ctr"/>
                </a:tc>
              </a:tr>
              <a:tr h="322764">
                <a:tc vMerge="1">
                  <a:txBody>
                    <a:bodyPr/>
                    <a:lstStyle/>
                    <a:p>
                      <a:endParaRPr lang="es-CO"/>
                    </a:p>
                  </a:txBody>
                  <a:tcPr/>
                </a:tc>
                <a:tc vMerge="1">
                  <a:txBody>
                    <a:bodyPr/>
                    <a:lstStyle/>
                    <a:p>
                      <a:endParaRPr lang="es-CO"/>
                    </a:p>
                  </a:txBody>
                  <a:tcPr/>
                </a:tc>
                <a:tc>
                  <a:txBody>
                    <a:bodyPr/>
                    <a:lstStyle/>
                    <a:p>
                      <a:pPr algn="ctr" fontAlgn="ctr"/>
                      <a:r>
                        <a:rPr lang="es-CO" sz="2000" u="none" strike="noStrike">
                          <a:effectLst/>
                        </a:rPr>
                        <a:t>Ramirez Peña Luis Alfonso</a:t>
                      </a:r>
                      <a:endParaRPr lang="es-CO" sz="2000" b="0" i="0" u="none" strike="noStrike">
                        <a:solidFill>
                          <a:srgbClr val="000000"/>
                        </a:solidFill>
                        <a:effectLst/>
                        <a:latin typeface="Arial" panose="020B0604020202020204" pitchFamily="34" charset="0"/>
                      </a:endParaRPr>
                    </a:p>
                  </a:txBody>
                  <a:tcPr marL="8916" marR="8916" marT="8916" marB="0" anchor="ctr"/>
                </a:tc>
                <a:tc>
                  <a:txBody>
                    <a:bodyPr/>
                    <a:lstStyle/>
                    <a:p>
                      <a:pPr algn="ctr" fontAlgn="ctr"/>
                      <a:r>
                        <a:rPr lang="es-CO" sz="2000" u="none" strike="noStrike">
                          <a:effectLst/>
                        </a:rPr>
                        <a:t>INVESTIGADOR ASOCIADO</a:t>
                      </a:r>
                      <a:endParaRPr lang="es-CO" sz="2000" b="0" i="0" u="none" strike="noStrike">
                        <a:solidFill>
                          <a:srgbClr val="000000"/>
                        </a:solidFill>
                        <a:effectLst/>
                        <a:latin typeface="Arial" panose="020B0604020202020204" pitchFamily="34" charset="0"/>
                      </a:endParaRPr>
                    </a:p>
                  </a:txBody>
                  <a:tcPr marL="8916" marR="8916" marT="8916" marB="0" anchor="ctr"/>
                </a:tc>
                <a:tc>
                  <a:txBody>
                    <a:bodyPr/>
                    <a:lstStyle/>
                    <a:p>
                      <a:pPr algn="ctr" fontAlgn="ctr"/>
                      <a:r>
                        <a:rPr lang="es-CO" sz="2000" u="none" strike="noStrike">
                          <a:effectLst/>
                        </a:rPr>
                        <a:t>5</a:t>
                      </a:r>
                      <a:endParaRPr lang="es-CO" sz="2000" b="0" i="0" u="none" strike="noStrike">
                        <a:solidFill>
                          <a:srgbClr val="000000"/>
                        </a:solidFill>
                        <a:effectLst/>
                        <a:latin typeface="Arial" panose="020B0604020202020204" pitchFamily="34" charset="0"/>
                      </a:endParaRPr>
                    </a:p>
                  </a:txBody>
                  <a:tcPr marL="8916" marR="8916" marT="8916" marB="0" anchor="ctr"/>
                </a:tc>
              </a:tr>
              <a:tr h="169407">
                <a:tc vMerge="1">
                  <a:txBody>
                    <a:bodyPr/>
                    <a:lstStyle/>
                    <a:p>
                      <a:endParaRPr lang="es-CO"/>
                    </a:p>
                  </a:txBody>
                  <a:tcPr/>
                </a:tc>
                <a:tc vMerge="1">
                  <a:txBody>
                    <a:bodyPr/>
                    <a:lstStyle/>
                    <a:p>
                      <a:endParaRPr lang="es-CO"/>
                    </a:p>
                  </a:txBody>
                  <a:tcPr/>
                </a:tc>
                <a:tc>
                  <a:txBody>
                    <a:bodyPr/>
                    <a:lstStyle/>
                    <a:p>
                      <a:pPr algn="ctr" fontAlgn="ctr"/>
                      <a:r>
                        <a:rPr lang="es-CO" sz="2000" u="none" strike="noStrike">
                          <a:effectLst/>
                        </a:rPr>
                        <a:t>Solano Suárez Armando</a:t>
                      </a:r>
                      <a:endParaRPr lang="es-CO" sz="2000" b="0" i="0" u="none" strike="noStrike">
                        <a:solidFill>
                          <a:srgbClr val="000000"/>
                        </a:solidFill>
                        <a:effectLst/>
                        <a:latin typeface="Arial" panose="020B0604020202020204" pitchFamily="34" charset="0"/>
                      </a:endParaRPr>
                    </a:p>
                  </a:txBody>
                  <a:tcPr marL="8916" marR="8916" marT="8916" marB="0" anchor="ctr"/>
                </a:tc>
                <a:tc>
                  <a:txBody>
                    <a:bodyPr/>
                    <a:lstStyle/>
                    <a:p>
                      <a:pPr algn="ctr" fontAlgn="ctr"/>
                      <a:r>
                        <a:rPr lang="es-CO" sz="2000" u="none" strike="noStrike">
                          <a:effectLst/>
                        </a:rPr>
                        <a:t>NO CATEGORIZADO</a:t>
                      </a:r>
                      <a:endParaRPr lang="es-CO" sz="2000" b="0" i="0" u="none" strike="noStrike">
                        <a:solidFill>
                          <a:srgbClr val="000000"/>
                        </a:solidFill>
                        <a:effectLst/>
                        <a:latin typeface="Arial" panose="020B0604020202020204" pitchFamily="34" charset="0"/>
                      </a:endParaRPr>
                    </a:p>
                  </a:txBody>
                  <a:tcPr marL="8916" marR="8916" marT="8916" marB="0" anchor="ctr"/>
                </a:tc>
                <a:tc>
                  <a:txBody>
                    <a:bodyPr/>
                    <a:lstStyle/>
                    <a:p>
                      <a:pPr algn="ctr" fontAlgn="ctr"/>
                      <a:r>
                        <a:rPr lang="es-CO" sz="2000" u="none" strike="noStrike" dirty="0">
                          <a:effectLst/>
                        </a:rPr>
                        <a:t>0</a:t>
                      </a:r>
                      <a:endParaRPr lang="es-CO" sz="2000" b="0" i="0" u="none" strike="noStrike" dirty="0">
                        <a:solidFill>
                          <a:srgbClr val="000000"/>
                        </a:solidFill>
                        <a:effectLst/>
                        <a:latin typeface="Arial" panose="020B0604020202020204" pitchFamily="34" charset="0"/>
                      </a:endParaRPr>
                    </a:p>
                  </a:txBody>
                  <a:tcPr marL="8916" marR="8916" marT="8916" marB="0" anchor="ctr"/>
                </a:tc>
              </a:tr>
            </a:tbl>
          </a:graphicData>
        </a:graphic>
      </p:graphicFrame>
    </p:spTree>
    <p:extLst>
      <p:ext uri="{BB962C8B-B14F-4D97-AF65-F5344CB8AC3E}">
        <p14:creationId xmlns:p14="http://schemas.microsoft.com/office/powerpoint/2010/main" val="251514775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p:cNvGraphicFramePr>
            <a:graphicFrameLocks noGrp="1"/>
          </p:cNvGraphicFramePr>
          <p:nvPr>
            <p:extLst>
              <p:ext uri="{D42A27DB-BD31-4B8C-83A1-F6EECF244321}">
                <p14:modId xmlns:p14="http://schemas.microsoft.com/office/powerpoint/2010/main" val="1696978884"/>
              </p:ext>
            </p:extLst>
          </p:nvPr>
        </p:nvGraphicFramePr>
        <p:xfrm>
          <a:off x="1265582" y="1069439"/>
          <a:ext cx="9210260" cy="3902892"/>
        </p:xfrm>
        <a:graphic>
          <a:graphicData uri="http://schemas.openxmlformats.org/drawingml/2006/table">
            <a:tbl>
              <a:tblPr>
                <a:tableStyleId>{5C22544A-7EE6-4342-B048-85BDC9FD1C3A}</a:tableStyleId>
              </a:tblPr>
              <a:tblGrid>
                <a:gridCol w="3068311"/>
                <a:gridCol w="1693963"/>
                <a:gridCol w="2133435"/>
                <a:gridCol w="1619387"/>
                <a:gridCol w="695164"/>
              </a:tblGrid>
              <a:tr h="169407">
                <a:tc rowSpan="7">
                  <a:txBody>
                    <a:bodyPr/>
                    <a:lstStyle/>
                    <a:p>
                      <a:pPr algn="ctr" fontAlgn="ctr"/>
                      <a:r>
                        <a:rPr lang="es-ES" sz="1800" u="none" strike="noStrike" dirty="0">
                          <a:effectLst/>
                        </a:rPr>
                        <a:t>Grupo de investigación Filosófica "San Alberto Magno, O.P"  </a:t>
                      </a:r>
                      <a:endParaRPr lang="es-ES" sz="1800" b="0" i="0" u="none" strike="noStrike" dirty="0">
                        <a:solidFill>
                          <a:srgbClr val="000000"/>
                        </a:solidFill>
                        <a:effectLst/>
                        <a:latin typeface="Arial" panose="020B0604020202020204" pitchFamily="34" charset="0"/>
                      </a:endParaRPr>
                    </a:p>
                  </a:txBody>
                  <a:tcPr marL="8916" marR="8916" marT="8916" marB="0" anchor="ctr"/>
                </a:tc>
                <a:tc rowSpan="7">
                  <a:txBody>
                    <a:bodyPr/>
                    <a:lstStyle/>
                    <a:p>
                      <a:pPr algn="ctr" fontAlgn="ctr"/>
                      <a:r>
                        <a:rPr lang="es-ES" sz="1800" u="none" strike="noStrike">
                          <a:effectLst/>
                        </a:rPr>
                        <a:t>Facultad de Filosofía y Letras</a:t>
                      </a:r>
                      <a:endParaRPr lang="es-ES" sz="1800" b="0" i="0" u="none" strike="noStrike">
                        <a:solidFill>
                          <a:srgbClr val="000000"/>
                        </a:solidFill>
                        <a:effectLst/>
                        <a:latin typeface="Arial" panose="020B0604020202020204" pitchFamily="34" charset="0"/>
                      </a:endParaRPr>
                    </a:p>
                  </a:txBody>
                  <a:tcPr marL="8916" marR="8916" marT="8916" marB="0" anchor="ctr"/>
                </a:tc>
                <a:tc>
                  <a:txBody>
                    <a:bodyPr/>
                    <a:lstStyle/>
                    <a:p>
                      <a:pPr algn="ctr" fontAlgn="t"/>
                      <a:r>
                        <a:rPr lang="es-CO" sz="1800" u="none" strike="noStrike">
                          <a:effectLst/>
                        </a:rPr>
                        <a:t>Antolínez Camargo Rafael </a:t>
                      </a:r>
                      <a:endParaRPr lang="es-CO" sz="1800" b="0" i="0" u="none" strike="noStrike">
                        <a:solidFill>
                          <a:srgbClr val="000000"/>
                        </a:solidFill>
                        <a:effectLst/>
                        <a:latin typeface="Arial" panose="020B0604020202020204" pitchFamily="34" charset="0"/>
                      </a:endParaRPr>
                    </a:p>
                  </a:txBody>
                  <a:tcPr marL="8916" marR="8916" marT="8916" marB="0"/>
                </a:tc>
                <a:tc>
                  <a:txBody>
                    <a:bodyPr/>
                    <a:lstStyle/>
                    <a:p>
                      <a:pPr algn="ctr" fontAlgn="ctr"/>
                      <a:r>
                        <a:rPr lang="es-CO" sz="1800" u="none" strike="noStrike">
                          <a:effectLst/>
                        </a:rPr>
                        <a:t>NO CATEGORIZADO</a:t>
                      </a:r>
                      <a:endParaRPr lang="es-CO" sz="1800" b="0" i="0" u="none" strike="noStrike">
                        <a:solidFill>
                          <a:srgbClr val="000000"/>
                        </a:solidFill>
                        <a:effectLst/>
                        <a:latin typeface="Arial" panose="020B0604020202020204" pitchFamily="34" charset="0"/>
                      </a:endParaRPr>
                    </a:p>
                  </a:txBody>
                  <a:tcPr marL="8916" marR="8916" marT="8916" marB="0" anchor="ctr"/>
                </a:tc>
                <a:tc>
                  <a:txBody>
                    <a:bodyPr/>
                    <a:lstStyle/>
                    <a:p>
                      <a:pPr algn="ctr" fontAlgn="ctr"/>
                      <a:r>
                        <a:rPr lang="es-CO" sz="1800" u="none" strike="noStrike">
                          <a:effectLst/>
                        </a:rPr>
                        <a:t>3</a:t>
                      </a:r>
                      <a:endParaRPr lang="es-CO" sz="1800" b="0" i="0" u="none" strike="noStrike">
                        <a:solidFill>
                          <a:srgbClr val="000000"/>
                        </a:solidFill>
                        <a:effectLst/>
                        <a:latin typeface="Arial" panose="020B0604020202020204" pitchFamily="34" charset="0"/>
                      </a:endParaRPr>
                    </a:p>
                  </a:txBody>
                  <a:tcPr marL="8916" marR="8916" marT="8916" marB="0" anchor="ctr"/>
                </a:tc>
              </a:tr>
              <a:tr h="169407">
                <a:tc vMerge="1">
                  <a:txBody>
                    <a:bodyPr/>
                    <a:lstStyle/>
                    <a:p>
                      <a:endParaRPr lang="es-CO"/>
                    </a:p>
                  </a:txBody>
                  <a:tcPr/>
                </a:tc>
                <a:tc vMerge="1">
                  <a:txBody>
                    <a:bodyPr/>
                    <a:lstStyle/>
                    <a:p>
                      <a:endParaRPr lang="es-CO"/>
                    </a:p>
                  </a:txBody>
                  <a:tcPr/>
                </a:tc>
                <a:tc>
                  <a:txBody>
                    <a:bodyPr/>
                    <a:lstStyle/>
                    <a:p>
                      <a:pPr algn="ctr" fontAlgn="ctr"/>
                      <a:r>
                        <a:rPr lang="es-CO" sz="1800" u="none" strike="noStrike">
                          <a:effectLst/>
                        </a:rPr>
                        <a:t>Eslava Castañeda Edgar Gustavo</a:t>
                      </a:r>
                      <a:endParaRPr lang="es-CO" sz="1800" b="0" i="0" u="none" strike="noStrike">
                        <a:solidFill>
                          <a:srgbClr val="000000"/>
                        </a:solidFill>
                        <a:effectLst/>
                        <a:latin typeface="Arial" panose="020B0604020202020204" pitchFamily="34" charset="0"/>
                      </a:endParaRPr>
                    </a:p>
                  </a:txBody>
                  <a:tcPr marL="8916" marR="8916" marT="8916" marB="0" anchor="ctr"/>
                </a:tc>
                <a:tc>
                  <a:txBody>
                    <a:bodyPr/>
                    <a:lstStyle/>
                    <a:p>
                      <a:pPr algn="ctr" fontAlgn="ctr"/>
                      <a:r>
                        <a:rPr lang="es-CO" sz="1800" u="none" strike="noStrike">
                          <a:effectLst/>
                        </a:rPr>
                        <a:t>NO CATEGORIZADO</a:t>
                      </a:r>
                      <a:endParaRPr lang="es-CO" sz="1800" b="0" i="0" u="none" strike="noStrike">
                        <a:solidFill>
                          <a:srgbClr val="000000"/>
                        </a:solidFill>
                        <a:effectLst/>
                        <a:latin typeface="Arial" panose="020B0604020202020204" pitchFamily="34" charset="0"/>
                      </a:endParaRPr>
                    </a:p>
                  </a:txBody>
                  <a:tcPr marL="8916" marR="8916" marT="8916" marB="0" anchor="ctr"/>
                </a:tc>
                <a:tc>
                  <a:txBody>
                    <a:bodyPr/>
                    <a:lstStyle/>
                    <a:p>
                      <a:pPr algn="ctr" fontAlgn="ctr"/>
                      <a:r>
                        <a:rPr lang="es-CO" sz="1800" u="none" strike="noStrike">
                          <a:effectLst/>
                        </a:rPr>
                        <a:t>0</a:t>
                      </a:r>
                      <a:endParaRPr lang="es-CO" sz="1800" b="0" i="0" u="none" strike="noStrike">
                        <a:solidFill>
                          <a:srgbClr val="000000"/>
                        </a:solidFill>
                        <a:effectLst/>
                        <a:latin typeface="Arial" panose="020B0604020202020204" pitchFamily="34" charset="0"/>
                      </a:endParaRPr>
                    </a:p>
                  </a:txBody>
                  <a:tcPr marL="8916" marR="8916" marT="8916" marB="0" anchor="ctr"/>
                </a:tc>
              </a:tr>
              <a:tr h="322764">
                <a:tc vMerge="1">
                  <a:txBody>
                    <a:bodyPr/>
                    <a:lstStyle/>
                    <a:p>
                      <a:endParaRPr lang="es-CO"/>
                    </a:p>
                  </a:txBody>
                  <a:tcPr/>
                </a:tc>
                <a:tc vMerge="1">
                  <a:txBody>
                    <a:bodyPr/>
                    <a:lstStyle/>
                    <a:p>
                      <a:endParaRPr lang="es-CO"/>
                    </a:p>
                  </a:txBody>
                  <a:tcPr/>
                </a:tc>
                <a:tc>
                  <a:txBody>
                    <a:bodyPr/>
                    <a:lstStyle/>
                    <a:p>
                      <a:pPr algn="ctr" fontAlgn="t"/>
                      <a:r>
                        <a:rPr lang="es-CO" sz="1800" u="none" strike="noStrike">
                          <a:effectLst/>
                        </a:rPr>
                        <a:t>Pachón Soto Damián </a:t>
                      </a:r>
                      <a:endParaRPr lang="es-CO" sz="1800" b="0" i="0" u="none" strike="noStrike">
                        <a:solidFill>
                          <a:srgbClr val="000000"/>
                        </a:solidFill>
                        <a:effectLst/>
                        <a:latin typeface="Arial" panose="020B0604020202020204" pitchFamily="34" charset="0"/>
                      </a:endParaRPr>
                    </a:p>
                  </a:txBody>
                  <a:tcPr marL="8916" marR="8916" marT="8916" marB="0"/>
                </a:tc>
                <a:tc>
                  <a:txBody>
                    <a:bodyPr/>
                    <a:lstStyle/>
                    <a:p>
                      <a:pPr algn="ctr" fontAlgn="ctr"/>
                      <a:r>
                        <a:rPr lang="es-CO" sz="1800" u="none" strike="noStrike">
                          <a:effectLst/>
                        </a:rPr>
                        <a:t>INVESTIGADOR ASOCIADO</a:t>
                      </a:r>
                      <a:endParaRPr lang="es-CO" sz="1800" b="0" i="0" u="none" strike="noStrike">
                        <a:solidFill>
                          <a:srgbClr val="000000"/>
                        </a:solidFill>
                        <a:effectLst/>
                        <a:latin typeface="Arial" panose="020B0604020202020204" pitchFamily="34" charset="0"/>
                      </a:endParaRPr>
                    </a:p>
                  </a:txBody>
                  <a:tcPr marL="8916" marR="8916" marT="8916" marB="0" anchor="ctr"/>
                </a:tc>
                <a:tc>
                  <a:txBody>
                    <a:bodyPr/>
                    <a:lstStyle/>
                    <a:p>
                      <a:pPr algn="ctr" fontAlgn="ctr"/>
                      <a:r>
                        <a:rPr lang="es-CO" sz="1800" u="none" strike="noStrike">
                          <a:effectLst/>
                        </a:rPr>
                        <a:t>2</a:t>
                      </a:r>
                      <a:endParaRPr lang="es-CO" sz="1800" b="0" i="0" u="none" strike="noStrike">
                        <a:solidFill>
                          <a:srgbClr val="000000"/>
                        </a:solidFill>
                        <a:effectLst/>
                        <a:latin typeface="Arial" panose="020B0604020202020204" pitchFamily="34" charset="0"/>
                      </a:endParaRPr>
                    </a:p>
                  </a:txBody>
                  <a:tcPr marL="8916" marR="8916" marT="8916" marB="0" anchor="ctr"/>
                </a:tc>
              </a:tr>
              <a:tr h="169407">
                <a:tc vMerge="1">
                  <a:txBody>
                    <a:bodyPr/>
                    <a:lstStyle/>
                    <a:p>
                      <a:endParaRPr lang="es-CO"/>
                    </a:p>
                  </a:txBody>
                  <a:tcPr/>
                </a:tc>
                <a:tc vMerge="1">
                  <a:txBody>
                    <a:bodyPr/>
                    <a:lstStyle/>
                    <a:p>
                      <a:endParaRPr lang="es-CO"/>
                    </a:p>
                  </a:txBody>
                  <a:tcPr/>
                </a:tc>
                <a:tc>
                  <a:txBody>
                    <a:bodyPr/>
                    <a:lstStyle/>
                    <a:p>
                      <a:pPr algn="ctr" fontAlgn="t"/>
                      <a:r>
                        <a:rPr lang="es-CO" sz="1800" u="none" strike="noStrike">
                          <a:effectLst/>
                        </a:rPr>
                        <a:t>Páez Álvarez Ciro Alonso </a:t>
                      </a:r>
                      <a:endParaRPr lang="es-CO" sz="1800" b="0" i="0" u="none" strike="noStrike">
                        <a:solidFill>
                          <a:srgbClr val="000000"/>
                        </a:solidFill>
                        <a:effectLst/>
                        <a:latin typeface="Arial" panose="020B0604020202020204" pitchFamily="34" charset="0"/>
                      </a:endParaRPr>
                    </a:p>
                  </a:txBody>
                  <a:tcPr marL="8916" marR="8916" marT="8916" marB="0"/>
                </a:tc>
                <a:tc>
                  <a:txBody>
                    <a:bodyPr/>
                    <a:lstStyle/>
                    <a:p>
                      <a:pPr algn="ctr" fontAlgn="ctr"/>
                      <a:r>
                        <a:rPr lang="es-CO" sz="1800" u="none" strike="noStrike">
                          <a:effectLst/>
                        </a:rPr>
                        <a:t>INVESTIGADOR JUNIOR</a:t>
                      </a:r>
                      <a:endParaRPr lang="es-CO" sz="1800" b="0" i="0" u="none" strike="noStrike">
                        <a:solidFill>
                          <a:srgbClr val="000000"/>
                        </a:solidFill>
                        <a:effectLst/>
                        <a:latin typeface="Arial" panose="020B0604020202020204" pitchFamily="34" charset="0"/>
                      </a:endParaRPr>
                    </a:p>
                  </a:txBody>
                  <a:tcPr marL="8916" marR="8916" marT="8916" marB="0" anchor="ctr"/>
                </a:tc>
                <a:tc>
                  <a:txBody>
                    <a:bodyPr/>
                    <a:lstStyle/>
                    <a:p>
                      <a:pPr algn="ctr" fontAlgn="ctr"/>
                      <a:r>
                        <a:rPr lang="es-CO" sz="1800" u="none" strike="noStrike">
                          <a:effectLst/>
                        </a:rPr>
                        <a:t>0</a:t>
                      </a:r>
                      <a:endParaRPr lang="es-CO" sz="1800" b="0" i="0" u="none" strike="noStrike">
                        <a:solidFill>
                          <a:srgbClr val="000000"/>
                        </a:solidFill>
                        <a:effectLst/>
                        <a:latin typeface="Arial" panose="020B0604020202020204" pitchFamily="34" charset="0"/>
                      </a:endParaRPr>
                    </a:p>
                  </a:txBody>
                  <a:tcPr marL="8916" marR="8916" marT="8916" marB="0" anchor="ctr"/>
                </a:tc>
              </a:tr>
              <a:tr h="169407">
                <a:tc vMerge="1">
                  <a:txBody>
                    <a:bodyPr/>
                    <a:lstStyle/>
                    <a:p>
                      <a:endParaRPr lang="es-CO"/>
                    </a:p>
                  </a:txBody>
                  <a:tcPr/>
                </a:tc>
                <a:tc vMerge="1">
                  <a:txBody>
                    <a:bodyPr/>
                    <a:lstStyle/>
                    <a:p>
                      <a:endParaRPr lang="es-CO"/>
                    </a:p>
                  </a:txBody>
                  <a:tcPr/>
                </a:tc>
                <a:tc>
                  <a:txBody>
                    <a:bodyPr/>
                    <a:lstStyle/>
                    <a:p>
                      <a:pPr algn="ctr" fontAlgn="ctr"/>
                      <a:r>
                        <a:rPr lang="es-CO" sz="1800" u="none" strike="noStrike">
                          <a:effectLst/>
                        </a:rPr>
                        <a:t>Patiño Barragan Martha Jeaneth</a:t>
                      </a:r>
                      <a:endParaRPr lang="es-CO" sz="1800" b="0" i="0" u="none" strike="noStrike">
                        <a:solidFill>
                          <a:srgbClr val="000000"/>
                        </a:solidFill>
                        <a:effectLst/>
                        <a:latin typeface="Arial" panose="020B0604020202020204" pitchFamily="34" charset="0"/>
                      </a:endParaRPr>
                    </a:p>
                  </a:txBody>
                  <a:tcPr marL="8916" marR="8916" marT="8916" marB="0" anchor="ctr"/>
                </a:tc>
                <a:tc>
                  <a:txBody>
                    <a:bodyPr/>
                    <a:lstStyle/>
                    <a:p>
                      <a:pPr algn="ctr" fontAlgn="ctr"/>
                      <a:r>
                        <a:rPr lang="es-CO" sz="1800" u="none" strike="noStrike">
                          <a:effectLst/>
                        </a:rPr>
                        <a:t>NO CATEGORIZADO</a:t>
                      </a:r>
                      <a:endParaRPr lang="es-CO" sz="1800" b="0" i="0" u="none" strike="noStrike">
                        <a:solidFill>
                          <a:srgbClr val="000000"/>
                        </a:solidFill>
                        <a:effectLst/>
                        <a:latin typeface="Arial" panose="020B0604020202020204" pitchFamily="34" charset="0"/>
                      </a:endParaRPr>
                    </a:p>
                  </a:txBody>
                  <a:tcPr marL="8916" marR="8916" marT="8916" marB="0" anchor="ctr"/>
                </a:tc>
                <a:tc>
                  <a:txBody>
                    <a:bodyPr/>
                    <a:lstStyle/>
                    <a:p>
                      <a:pPr algn="ctr" fontAlgn="ctr"/>
                      <a:r>
                        <a:rPr lang="es-CO" sz="1800" u="none" strike="noStrike">
                          <a:effectLst/>
                        </a:rPr>
                        <a:t>0</a:t>
                      </a:r>
                      <a:endParaRPr lang="es-CO" sz="1800" b="0" i="0" u="none" strike="noStrike">
                        <a:solidFill>
                          <a:srgbClr val="000000"/>
                        </a:solidFill>
                        <a:effectLst/>
                        <a:latin typeface="Arial" panose="020B0604020202020204" pitchFamily="34" charset="0"/>
                      </a:endParaRPr>
                    </a:p>
                  </a:txBody>
                  <a:tcPr marL="8916" marR="8916" marT="8916" marB="0" anchor="ctr"/>
                </a:tc>
              </a:tr>
              <a:tr h="169407">
                <a:tc vMerge="1">
                  <a:txBody>
                    <a:bodyPr/>
                    <a:lstStyle/>
                    <a:p>
                      <a:endParaRPr lang="es-CO"/>
                    </a:p>
                  </a:txBody>
                  <a:tcPr/>
                </a:tc>
                <a:tc vMerge="1">
                  <a:txBody>
                    <a:bodyPr/>
                    <a:lstStyle/>
                    <a:p>
                      <a:endParaRPr lang="es-CO"/>
                    </a:p>
                  </a:txBody>
                  <a:tcPr/>
                </a:tc>
                <a:tc>
                  <a:txBody>
                    <a:bodyPr/>
                    <a:lstStyle/>
                    <a:p>
                      <a:pPr algn="ctr" fontAlgn="ctr"/>
                      <a:r>
                        <a:rPr lang="es-ES" sz="1800" u="none" strike="noStrike">
                          <a:effectLst/>
                        </a:rPr>
                        <a:t>Pongutá Puerto César Fredy Noel </a:t>
                      </a:r>
                      <a:endParaRPr lang="es-ES" sz="1800" b="0" i="0" u="none" strike="noStrike">
                        <a:solidFill>
                          <a:srgbClr val="000000"/>
                        </a:solidFill>
                        <a:effectLst/>
                        <a:latin typeface="Arial" panose="020B0604020202020204" pitchFamily="34" charset="0"/>
                      </a:endParaRPr>
                    </a:p>
                  </a:txBody>
                  <a:tcPr marL="8916" marR="8916" marT="8916" marB="0" anchor="ctr"/>
                </a:tc>
                <a:tc>
                  <a:txBody>
                    <a:bodyPr/>
                    <a:lstStyle/>
                    <a:p>
                      <a:pPr algn="ctr" fontAlgn="ctr"/>
                      <a:r>
                        <a:rPr lang="es-CO" sz="1800" u="none" strike="noStrike">
                          <a:effectLst/>
                        </a:rPr>
                        <a:t>NO CATEGORIZADO</a:t>
                      </a:r>
                      <a:endParaRPr lang="es-CO" sz="1800" b="0" i="0" u="none" strike="noStrike">
                        <a:solidFill>
                          <a:srgbClr val="000000"/>
                        </a:solidFill>
                        <a:effectLst/>
                        <a:latin typeface="Arial" panose="020B0604020202020204" pitchFamily="34" charset="0"/>
                      </a:endParaRPr>
                    </a:p>
                  </a:txBody>
                  <a:tcPr marL="8916" marR="8916" marT="8916" marB="0" anchor="ctr"/>
                </a:tc>
                <a:tc>
                  <a:txBody>
                    <a:bodyPr/>
                    <a:lstStyle/>
                    <a:p>
                      <a:pPr algn="ctr" fontAlgn="ctr"/>
                      <a:r>
                        <a:rPr lang="es-CO" sz="1800" u="none" strike="noStrike">
                          <a:effectLst/>
                        </a:rPr>
                        <a:t>0</a:t>
                      </a:r>
                      <a:endParaRPr lang="es-CO" sz="1800" b="0" i="0" u="none" strike="noStrike">
                        <a:solidFill>
                          <a:srgbClr val="000000"/>
                        </a:solidFill>
                        <a:effectLst/>
                        <a:latin typeface="Arial" panose="020B0604020202020204" pitchFamily="34" charset="0"/>
                      </a:endParaRPr>
                    </a:p>
                  </a:txBody>
                  <a:tcPr marL="8916" marR="8916" marT="8916" marB="0" anchor="ctr"/>
                </a:tc>
              </a:tr>
              <a:tr h="322764">
                <a:tc vMerge="1">
                  <a:txBody>
                    <a:bodyPr/>
                    <a:lstStyle/>
                    <a:p>
                      <a:endParaRPr lang="es-CO"/>
                    </a:p>
                  </a:txBody>
                  <a:tcPr/>
                </a:tc>
                <a:tc vMerge="1">
                  <a:txBody>
                    <a:bodyPr/>
                    <a:lstStyle/>
                    <a:p>
                      <a:endParaRPr lang="es-CO"/>
                    </a:p>
                  </a:txBody>
                  <a:tcPr/>
                </a:tc>
                <a:tc>
                  <a:txBody>
                    <a:bodyPr/>
                    <a:lstStyle/>
                    <a:p>
                      <a:pPr algn="ctr" fontAlgn="t"/>
                      <a:r>
                        <a:rPr lang="es-CO" sz="1800" u="none" strike="noStrike" dirty="0" err="1">
                          <a:effectLst/>
                        </a:rPr>
                        <a:t>Tell</a:t>
                      </a:r>
                      <a:r>
                        <a:rPr lang="es-CO" sz="1800" u="none" strike="noStrike" dirty="0">
                          <a:effectLst/>
                        </a:rPr>
                        <a:t> María Belén </a:t>
                      </a:r>
                      <a:endParaRPr lang="es-CO" sz="1800" b="0" i="0" u="none" strike="noStrike" dirty="0">
                        <a:solidFill>
                          <a:srgbClr val="000000"/>
                        </a:solidFill>
                        <a:effectLst/>
                        <a:latin typeface="Arial" panose="020B0604020202020204" pitchFamily="34" charset="0"/>
                      </a:endParaRPr>
                    </a:p>
                  </a:txBody>
                  <a:tcPr marL="8916" marR="8916" marT="8916" marB="0"/>
                </a:tc>
                <a:tc>
                  <a:txBody>
                    <a:bodyPr/>
                    <a:lstStyle/>
                    <a:p>
                      <a:pPr algn="ctr" fontAlgn="ctr"/>
                      <a:r>
                        <a:rPr lang="es-CO" sz="1800" u="none" strike="noStrike" dirty="0">
                          <a:effectLst/>
                        </a:rPr>
                        <a:t>INVESTIGADOR ASOCIADO</a:t>
                      </a:r>
                      <a:endParaRPr lang="es-CO" sz="1800" b="0" i="0" u="none" strike="noStrike" dirty="0">
                        <a:solidFill>
                          <a:srgbClr val="000000"/>
                        </a:solidFill>
                        <a:effectLst/>
                        <a:latin typeface="Arial" panose="020B0604020202020204" pitchFamily="34" charset="0"/>
                      </a:endParaRPr>
                    </a:p>
                  </a:txBody>
                  <a:tcPr marL="8916" marR="8916" marT="8916" marB="0" anchor="ctr"/>
                </a:tc>
                <a:tc>
                  <a:txBody>
                    <a:bodyPr/>
                    <a:lstStyle/>
                    <a:p>
                      <a:pPr algn="ctr" fontAlgn="ctr"/>
                      <a:r>
                        <a:rPr lang="es-CO" sz="1800" u="none" strike="noStrike" dirty="0">
                          <a:effectLst/>
                        </a:rPr>
                        <a:t>0</a:t>
                      </a:r>
                      <a:endParaRPr lang="es-CO" sz="1800" b="0" i="0" u="none" strike="noStrike" dirty="0">
                        <a:solidFill>
                          <a:srgbClr val="000000"/>
                        </a:solidFill>
                        <a:effectLst/>
                        <a:latin typeface="Arial" panose="020B0604020202020204" pitchFamily="34" charset="0"/>
                      </a:endParaRPr>
                    </a:p>
                  </a:txBody>
                  <a:tcPr marL="8916" marR="8916" marT="8916" marB="0" anchor="ctr"/>
                </a:tc>
              </a:tr>
            </a:tbl>
          </a:graphicData>
        </a:graphic>
      </p:graphicFrame>
    </p:spTree>
    <p:extLst>
      <p:ext uri="{BB962C8B-B14F-4D97-AF65-F5344CB8AC3E}">
        <p14:creationId xmlns:p14="http://schemas.microsoft.com/office/powerpoint/2010/main" val="351103151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4294967295"/>
          </p:nvPr>
        </p:nvSpPr>
        <p:spPr>
          <a:xfrm>
            <a:off x="3821113" y="608013"/>
            <a:ext cx="8370887" cy="681037"/>
          </a:xfrm>
          <a:gradFill flip="none" rotWithShape="1">
            <a:gsLst>
              <a:gs pos="82300">
                <a:schemeClr val="accent1">
                  <a:lumMod val="50000"/>
                </a:schemeClr>
              </a:gs>
              <a:gs pos="0">
                <a:schemeClr val="tx2">
                  <a:lumMod val="50000"/>
                </a:schemeClr>
              </a:gs>
              <a:gs pos="50000">
                <a:schemeClr val="bg1">
                  <a:lumMod val="50000"/>
                  <a:shade val="67500"/>
                  <a:satMod val="115000"/>
                </a:schemeClr>
              </a:gs>
              <a:gs pos="100000">
                <a:schemeClr val="bg1">
                  <a:lumMod val="50000"/>
                  <a:shade val="100000"/>
                  <a:satMod val="115000"/>
                </a:schemeClr>
              </a:gs>
            </a:gsLst>
            <a:path path="circle">
              <a:fillToRect l="100000" t="100000"/>
            </a:path>
            <a:tileRect r="-100000" b="-100000"/>
          </a:gradFill>
          <a:effectLst>
            <a:glow rad="1905000">
              <a:schemeClr val="accent1">
                <a:alpha val="31000"/>
              </a:schemeClr>
            </a:glow>
          </a:effectLst>
        </p:spPr>
        <p:txBody>
          <a:bodyPr>
            <a:normAutofit fontScale="85000" lnSpcReduction="10000"/>
          </a:bodyPr>
          <a:lstStyle/>
          <a:p>
            <a:pPr algn="ctr"/>
            <a:r>
              <a:rPr lang="es-CO" b="1" dirty="0" smtClean="0">
                <a:solidFill>
                  <a:schemeClr val="bg1"/>
                </a:solidFill>
              </a:rPr>
              <a:t>División de Ciencias Económicas y Administrativas</a:t>
            </a:r>
            <a:endParaRPr lang="es-CO" b="1" dirty="0">
              <a:solidFill>
                <a:schemeClr val="bg1"/>
              </a:solidFill>
            </a:endParaRPr>
          </a:p>
        </p:txBody>
      </p:sp>
      <p:graphicFrame>
        <p:nvGraphicFramePr>
          <p:cNvPr id="2" name="Tabla 1"/>
          <p:cNvGraphicFramePr>
            <a:graphicFrameLocks noGrp="1"/>
          </p:cNvGraphicFramePr>
          <p:nvPr>
            <p:extLst>
              <p:ext uri="{D42A27DB-BD31-4B8C-83A1-F6EECF244321}">
                <p14:modId xmlns:p14="http://schemas.microsoft.com/office/powerpoint/2010/main" val="2559027492"/>
              </p:ext>
            </p:extLst>
          </p:nvPr>
        </p:nvGraphicFramePr>
        <p:xfrm>
          <a:off x="593285" y="1726920"/>
          <a:ext cx="4909819" cy="4365245"/>
        </p:xfrm>
        <a:graphic>
          <a:graphicData uri="http://schemas.openxmlformats.org/drawingml/2006/table">
            <a:tbl>
              <a:tblPr firstRow="1" firstCol="1" bandRow="1">
                <a:tableStyleId>{5C22544A-7EE6-4342-B048-85BDC9FD1C3A}</a:tableStyleId>
              </a:tblPr>
              <a:tblGrid>
                <a:gridCol w="1848211"/>
                <a:gridCol w="2124925"/>
                <a:gridCol w="668108"/>
                <a:gridCol w="268575"/>
              </a:tblGrid>
              <a:tr h="190500">
                <a:tc gridSpan="4">
                  <a:txBody>
                    <a:bodyPr/>
                    <a:lstStyle/>
                    <a:p>
                      <a:pPr>
                        <a:lnSpc>
                          <a:spcPct val="107000"/>
                        </a:lnSpc>
                        <a:spcAft>
                          <a:spcPts val="0"/>
                        </a:spcAft>
                      </a:pP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endParaRPr lang="es-CO"/>
                    </a:p>
                  </a:txBody>
                  <a:tcPr/>
                </a:tc>
                <a:tc hMerge="1">
                  <a:txBody>
                    <a:bodyPr/>
                    <a:lstStyle/>
                    <a:p>
                      <a:endParaRPr lang="es-CO"/>
                    </a:p>
                  </a:txBody>
                  <a:tcPr/>
                </a:tc>
                <a:tc hMerge="1">
                  <a:txBody>
                    <a:bodyPr/>
                    <a:lstStyle/>
                    <a:p>
                      <a:endParaRPr lang="es-CO"/>
                    </a:p>
                  </a:txBody>
                  <a:tcPr/>
                </a:tc>
              </a:tr>
              <a:tr h="0">
                <a:tc>
                  <a:txBody>
                    <a:bodyPr/>
                    <a:lstStyle/>
                    <a:p>
                      <a:pPr>
                        <a:lnSpc>
                          <a:spcPct val="107000"/>
                        </a:lnSpc>
                        <a:spcAft>
                          <a:spcPts val="0"/>
                        </a:spcAft>
                      </a:pPr>
                      <a:r>
                        <a:rPr lang="es-CO" sz="1600" dirty="0">
                          <a:effectLst/>
                        </a:rPr>
                        <a:t>Facultad de Contaduría</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nSpc>
                          <a:spcPct val="107000"/>
                        </a:lnSpc>
                        <a:spcAft>
                          <a:spcPts val="0"/>
                        </a:spcAft>
                      </a:pPr>
                      <a:r>
                        <a:rPr lang="es-CO" sz="1600" dirty="0">
                          <a:effectLst/>
                        </a:rPr>
                        <a:t>Contaduría: ICIS</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dirty="0">
                          <a:effectLst/>
                        </a:rPr>
                        <a:t>14</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dirty="0">
                          <a:effectLst/>
                        </a:rPr>
                        <a:t> </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90500">
                <a:tc>
                  <a:txBody>
                    <a:bodyPr/>
                    <a:lstStyle/>
                    <a:p>
                      <a:pPr>
                        <a:lnSpc>
                          <a:spcPct val="107000"/>
                        </a:lnSpc>
                        <a:spcAft>
                          <a:spcPts val="0"/>
                        </a:spcAft>
                      </a:pPr>
                      <a:r>
                        <a:rPr lang="es-CO" sz="1600" dirty="0">
                          <a:effectLst/>
                        </a:rPr>
                        <a:t>Facultad de Mercadeo</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nSpc>
                          <a:spcPct val="107000"/>
                        </a:lnSpc>
                        <a:spcAft>
                          <a:spcPts val="0"/>
                        </a:spcAft>
                      </a:pPr>
                      <a:r>
                        <a:rPr lang="es-CO" sz="1600">
                          <a:effectLst/>
                        </a:rPr>
                        <a:t>Consumo y Mercados</a:t>
                      </a:r>
                      <a:endParaRPr lang="es-CO"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a:effectLst/>
                        </a:rPr>
                        <a:t>8</a:t>
                      </a:r>
                      <a:endParaRPr lang="es-C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dirty="0">
                          <a:effectLst/>
                        </a:rPr>
                        <a:t> </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90500">
                <a:tc>
                  <a:txBody>
                    <a:bodyPr/>
                    <a:lstStyle/>
                    <a:p>
                      <a:pPr>
                        <a:lnSpc>
                          <a:spcPct val="107000"/>
                        </a:lnSpc>
                        <a:spcAft>
                          <a:spcPts val="0"/>
                        </a:spcAft>
                      </a:pPr>
                      <a:r>
                        <a:rPr lang="es-CO" sz="1600" dirty="0">
                          <a:effectLst/>
                        </a:rPr>
                        <a:t>F. Negocios Internacionales</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nSpc>
                          <a:spcPct val="107000"/>
                        </a:lnSpc>
                        <a:spcAft>
                          <a:spcPts val="0"/>
                        </a:spcAft>
                      </a:pPr>
                      <a:r>
                        <a:rPr lang="es-CO" sz="1600">
                          <a:effectLst/>
                        </a:rPr>
                        <a:t>Desarrollo Sostenible</a:t>
                      </a:r>
                      <a:endParaRPr lang="es-CO"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a:effectLst/>
                        </a:rPr>
                        <a:t>4</a:t>
                      </a:r>
                      <a:endParaRPr lang="es-C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dirty="0">
                          <a:effectLst/>
                        </a:rPr>
                        <a:t> </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90500">
                <a:tc>
                  <a:txBody>
                    <a:bodyPr/>
                    <a:lstStyle/>
                    <a:p>
                      <a:pPr>
                        <a:lnSpc>
                          <a:spcPct val="107000"/>
                        </a:lnSpc>
                        <a:spcAft>
                          <a:spcPts val="0"/>
                        </a:spcAft>
                      </a:pPr>
                      <a:r>
                        <a:rPr lang="es-CO" sz="1600" dirty="0">
                          <a:effectLst/>
                        </a:rPr>
                        <a:t>F. Negocios Internacionales</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nSpc>
                          <a:spcPct val="107000"/>
                        </a:lnSpc>
                        <a:spcAft>
                          <a:spcPts val="0"/>
                        </a:spcAft>
                      </a:pPr>
                      <a:r>
                        <a:rPr lang="es-CO" sz="1600">
                          <a:effectLst/>
                        </a:rPr>
                        <a:t>Shibumi</a:t>
                      </a:r>
                      <a:endParaRPr lang="es-CO"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a:effectLst/>
                        </a:rPr>
                        <a:t>14</a:t>
                      </a:r>
                      <a:endParaRPr lang="es-C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dirty="0">
                          <a:effectLst/>
                        </a:rPr>
                        <a:t> </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90500">
                <a:tc>
                  <a:txBody>
                    <a:bodyPr/>
                    <a:lstStyle/>
                    <a:p>
                      <a:pPr>
                        <a:lnSpc>
                          <a:spcPct val="107000"/>
                        </a:lnSpc>
                        <a:spcAft>
                          <a:spcPts val="0"/>
                        </a:spcAft>
                      </a:pPr>
                      <a:r>
                        <a:rPr lang="es-CO" sz="1600" dirty="0">
                          <a:effectLst/>
                        </a:rPr>
                        <a:t>F. administración de Empresas</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nSpc>
                          <a:spcPct val="107000"/>
                        </a:lnSpc>
                        <a:spcAft>
                          <a:spcPts val="0"/>
                        </a:spcAft>
                      </a:pPr>
                      <a:r>
                        <a:rPr lang="es-CO" sz="1600" dirty="0">
                          <a:effectLst/>
                        </a:rPr>
                        <a:t>GAIA</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dirty="0">
                          <a:effectLst/>
                        </a:rPr>
                        <a:t>18</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dirty="0">
                          <a:effectLst/>
                        </a:rPr>
                        <a:t>1</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90500">
                <a:tc>
                  <a:txBody>
                    <a:bodyPr/>
                    <a:lstStyle/>
                    <a:p>
                      <a:pPr>
                        <a:lnSpc>
                          <a:spcPct val="107000"/>
                        </a:lnSpc>
                        <a:spcAft>
                          <a:spcPts val="0"/>
                        </a:spcAft>
                      </a:pPr>
                      <a:r>
                        <a:rPr lang="es-CO" sz="1600">
                          <a:effectLst/>
                        </a:rPr>
                        <a:t>F. administración de Empresas</a:t>
                      </a:r>
                      <a:endParaRPr lang="es-CO"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nSpc>
                          <a:spcPct val="107000"/>
                        </a:lnSpc>
                        <a:spcAft>
                          <a:spcPts val="0"/>
                        </a:spcAft>
                      </a:pPr>
                      <a:r>
                        <a:rPr lang="es-CO" sz="1600" dirty="0">
                          <a:effectLst/>
                        </a:rPr>
                        <a:t>GIRSA</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dirty="0">
                          <a:effectLst/>
                        </a:rPr>
                        <a:t>1</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dirty="0">
                          <a:effectLst/>
                        </a:rPr>
                        <a:t> </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90500">
                <a:tc>
                  <a:txBody>
                    <a:bodyPr/>
                    <a:lstStyle/>
                    <a:p>
                      <a:pPr>
                        <a:lnSpc>
                          <a:spcPct val="107000"/>
                        </a:lnSpc>
                        <a:spcAft>
                          <a:spcPts val="0"/>
                        </a:spcAft>
                      </a:pPr>
                      <a:r>
                        <a:rPr lang="es-CO" sz="1600">
                          <a:effectLst/>
                        </a:rPr>
                        <a:t>F. de Economía</a:t>
                      </a:r>
                      <a:endParaRPr lang="es-CO"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nSpc>
                          <a:spcPct val="107000"/>
                        </a:lnSpc>
                        <a:spcAft>
                          <a:spcPts val="0"/>
                        </a:spcAft>
                      </a:pPr>
                      <a:r>
                        <a:rPr lang="es-CO" sz="1600" dirty="0">
                          <a:effectLst/>
                        </a:rPr>
                        <a:t>Economía y Humanismo </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dirty="0">
                          <a:effectLst/>
                        </a:rPr>
                        <a:t>21</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a:effectLst/>
                        </a:rPr>
                        <a:t> </a:t>
                      </a:r>
                      <a:endParaRPr lang="es-C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90500">
                <a:tc>
                  <a:txBody>
                    <a:bodyPr/>
                    <a:lstStyle/>
                    <a:p>
                      <a:pPr>
                        <a:lnSpc>
                          <a:spcPct val="107000"/>
                        </a:lnSpc>
                        <a:spcAft>
                          <a:spcPts val="0"/>
                        </a:spcAft>
                      </a:pPr>
                      <a:r>
                        <a:rPr lang="es-CO" sz="1600" dirty="0">
                          <a:effectLst/>
                        </a:rPr>
                        <a:t>F. de Economía</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nSpc>
                          <a:spcPct val="107000"/>
                        </a:lnSpc>
                        <a:spcAft>
                          <a:spcPts val="0"/>
                        </a:spcAft>
                      </a:pPr>
                      <a:r>
                        <a:rPr lang="es-CO" sz="1600" dirty="0">
                          <a:effectLst/>
                        </a:rPr>
                        <a:t>Protección Social y Salud Pública</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dirty="0">
                          <a:effectLst/>
                        </a:rPr>
                        <a:t>11</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dirty="0">
                          <a:effectLst/>
                        </a:rPr>
                        <a:t>2</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90500">
                <a:tc>
                  <a:txBody>
                    <a:bodyPr/>
                    <a:lstStyle/>
                    <a:p>
                      <a:pPr>
                        <a:lnSpc>
                          <a:spcPct val="107000"/>
                        </a:lnSpc>
                        <a:spcAft>
                          <a:spcPts val="0"/>
                        </a:spcAft>
                      </a:pPr>
                      <a:r>
                        <a:rPr lang="es-CO" sz="1600" dirty="0">
                          <a:effectLst/>
                        </a:rPr>
                        <a:t>F. Estadística</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nSpc>
                          <a:spcPct val="107000"/>
                        </a:lnSpc>
                        <a:spcAft>
                          <a:spcPts val="0"/>
                        </a:spcAft>
                      </a:pPr>
                      <a:r>
                        <a:rPr lang="es-CO" sz="1600" dirty="0">
                          <a:effectLst/>
                        </a:rPr>
                        <a:t> </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dirty="0">
                          <a:effectLst/>
                        </a:rPr>
                        <a:t>15</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dirty="0">
                          <a:effectLst/>
                        </a:rPr>
                        <a:t>2</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bl>
          </a:graphicData>
        </a:graphic>
      </p:graphicFrame>
      <p:graphicFrame>
        <p:nvGraphicFramePr>
          <p:cNvPr id="4" name="Gráfico 3"/>
          <p:cNvGraphicFramePr/>
          <p:nvPr>
            <p:extLst>
              <p:ext uri="{D42A27DB-BD31-4B8C-83A1-F6EECF244321}">
                <p14:modId xmlns:p14="http://schemas.microsoft.com/office/powerpoint/2010/main" val="3141883934"/>
              </p:ext>
            </p:extLst>
          </p:nvPr>
        </p:nvGraphicFramePr>
        <p:xfrm>
          <a:off x="6172560" y="1726920"/>
          <a:ext cx="5762625" cy="490248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536230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4294967295"/>
          </p:nvPr>
        </p:nvSpPr>
        <p:spPr>
          <a:xfrm>
            <a:off x="3821113" y="708025"/>
            <a:ext cx="8370887" cy="681038"/>
          </a:xfrm>
          <a:gradFill flip="none" rotWithShape="1">
            <a:gsLst>
              <a:gs pos="82300">
                <a:schemeClr val="accent1">
                  <a:lumMod val="50000"/>
                </a:schemeClr>
              </a:gs>
              <a:gs pos="0">
                <a:schemeClr val="tx2">
                  <a:lumMod val="50000"/>
                </a:schemeClr>
              </a:gs>
              <a:gs pos="50000">
                <a:schemeClr val="bg1">
                  <a:lumMod val="50000"/>
                  <a:shade val="67500"/>
                  <a:satMod val="115000"/>
                </a:schemeClr>
              </a:gs>
              <a:gs pos="100000">
                <a:schemeClr val="bg1">
                  <a:lumMod val="50000"/>
                  <a:shade val="100000"/>
                  <a:satMod val="115000"/>
                </a:schemeClr>
              </a:gs>
            </a:gsLst>
            <a:path path="circle">
              <a:fillToRect l="100000" t="100000"/>
            </a:path>
            <a:tileRect r="-100000" b="-100000"/>
          </a:gradFill>
          <a:effectLst>
            <a:glow rad="1905000">
              <a:schemeClr val="accent1">
                <a:alpha val="31000"/>
              </a:schemeClr>
            </a:glow>
          </a:effectLst>
        </p:spPr>
        <p:txBody>
          <a:bodyPr>
            <a:normAutofit/>
          </a:bodyPr>
          <a:lstStyle/>
          <a:p>
            <a:pPr algn="ctr"/>
            <a:r>
              <a:rPr lang="es-CO" b="1" dirty="0" smtClean="0">
                <a:solidFill>
                  <a:schemeClr val="bg1"/>
                </a:solidFill>
              </a:rPr>
              <a:t>Departamentos e Institutos</a:t>
            </a:r>
            <a:endParaRPr lang="es-CO" b="1" dirty="0">
              <a:solidFill>
                <a:schemeClr val="bg1"/>
              </a:solidFill>
            </a:endParaRPr>
          </a:p>
        </p:txBody>
      </p:sp>
      <p:graphicFrame>
        <p:nvGraphicFramePr>
          <p:cNvPr id="2" name="Tabla 1"/>
          <p:cNvGraphicFramePr>
            <a:graphicFrameLocks noGrp="1"/>
          </p:cNvGraphicFramePr>
          <p:nvPr>
            <p:extLst>
              <p:ext uri="{D42A27DB-BD31-4B8C-83A1-F6EECF244321}">
                <p14:modId xmlns:p14="http://schemas.microsoft.com/office/powerpoint/2010/main" val="2783723576"/>
              </p:ext>
            </p:extLst>
          </p:nvPr>
        </p:nvGraphicFramePr>
        <p:xfrm>
          <a:off x="268939" y="2391185"/>
          <a:ext cx="5873444" cy="2638014"/>
        </p:xfrm>
        <a:graphic>
          <a:graphicData uri="http://schemas.openxmlformats.org/drawingml/2006/table">
            <a:tbl>
              <a:tblPr firstRow="1" firstCol="1" bandRow="1">
                <a:tableStyleId>{5C22544A-7EE6-4342-B048-85BDC9FD1C3A}</a:tableStyleId>
              </a:tblPr>
              <a:tblGrid>
                <a:gridCol w="3373204"/>
                <a:gridCol w="1056599"/>
                <a:gridCol w="383276"/>
                <a:gridCol w="1060365"/>
              </a:tblGrid>
              <a:tr h="298068">
                <a:tc>
                  <a:txBody>
                    <a:bodyPr/>
                    <a:lstStyle/>
                    <a:p>
                      <a:pPr algn="l">
                        <a:lnSpc>
                          <a:spcPct val="107000"/>
                        </a:lnSpc>
                        <a:spcAft>
                          <a:spcPts val="0"/>
                        </a:spcAft>
                      </a:pPr>
                      <a:r>
                        <a:rPr lang="es-CO" sz="1600" dirty="0">
                          <a:effectLst/>
                        </a:rPr>
                        <a:t>Departamentos e Institutos</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gn="l">
                        <a:lnSpc>
                          <a:spcPct val="107000"/>
                        </a:lnSpc>
                        <a:spcAft>
                          <a:spcPts val="0"/>
                        </a:spcAft>
                      </a:pPr>
                      <a:r>
                        <a:rPr lang="es-CO" sz="1600" dirty="0">
                          <a:effectLst/>
                        </a:rPr>
                        <a:t>Grupos</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gn="l">
                        <a:lnSpc>
                          <a:spcPct val="107000"/>
                        </a:lnSpc>
                        <a:spcAft>
                          <a:spcPts val="0"/>
                        </a:spcAft>
                      </a:pPr>
                      <a:r>
                        <a:rPr lang="es-CO" sz="1600" dirty="0">
                          <a:effectLst/>
                        </a:rPr>
                        <a:t> </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gn="l">
                        <a:lnSpc>
                          <a:spcPct val="107000"/>
                        </a:lnSpc>
                        <a:spcAft>
                          <a:spcPts val="0"/>
                        </a:spcAft>
                      </a:pPr>
                      <a:r>
                        <a:rPr lang="es-CO" sz="1600" dirty="0">
                          <a:effectLst/>
                        </a:rPr>
                        <a:t>Junior</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r>
              <a:tr h="609937">
                <a:tc>
                  <a:txBody>
                    <a:bodyPr/>
                    <a:lstStyle/>
                    <a:p>
                      <a:pPr algn="l">
                        <a:lnSpc>
                          <a:spcPct val="107000"/>
                        </a:lnSpc>
                        <a:spcAft>
                          <a:spcPts val="0"/>
                        </a:spcAft>
                      </a:pPr>
                      <a:r>
                        <a:rPr lang="es-CO" sz="1600" dirty="0">
                          <a:effectLst/>
                        </a:rPr>
                        <a:t>Lenguas Fray Bernardo de Lugo</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gn="l">
                        <a:lnSpc>
                          <a:spcPct val="107000"/>
                        </a:lnSpc>
                        <a:spcAft>
                          <a:spcPts val="0"/>
                        </a:spcAft>
                      </a:pPr>
                      <a:r>
                        <a:rPr lang="es-CO" sz="1600" dirty="0">
                          <a:effectLst/>
                        </a:rPr>
                        <a:t>USTA-</a:t>
                      </a:r>
                      <a:r>
                        <a:rPr lang="es-CO" sz="1600" dirty="0" err="1">
                          <a:effectLst/>
                        </a:rPr>
                        <a:t>Learning</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600" dirty="0">
                          <a:effectLst/>
                        </a:rPr>
                        <a:t>13</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600">
                          <a:effectLst/>
                        </a:rPr>
                        <a:t> </a:t>
                      </a:r>
                      <a:endParaRPr lang="es-CO"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609937">
                <a:tc>
                  <a:txBody>
                    <a:bodyPr/>
                    <a:lstStyle/>
                    <a:p>
                      <a:pPr algn="l">
                        <a:lnSpc>
                          <a:spcPct val="107000"/>
                        </a:lnSpc>
                        <a:spcAft>
                          <a:spcPts val="0"/>
                        </a:spcAft>
                      </a:pPr>
                      <a:r>
                        <a:rPr lang="es-CO" sz="1600" dirty="0">
                          <a:effectLst/>
                        </a:rPr>
                        <a:t>E. Socio-Históricos Fray Alonso de Zamora</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gn="l">
                        <a:lnSpc>
                          <a:spcPct val="107000"/>
                        </a:lnSpc>
                        <a:spcAft>
                          <a:spcPts val="0"/>
                        </a:spcAft>
                      </a:pPr>
                      <a:r>
                        <a:rPr lang="es-CO" sz="1600" dirty="0">
                          <a:effectLst/>
                        </a:rPr>
                        <a:t>IESHFAZ</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600" dirty="0">
                          <a:effectLst/>
                        </a:rPr>
                        <a:t>8</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600" dirty="0">
                          <a:effectLst/>
                        </a:rPr>
                        <a:t>1</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120072">
                <a:tc>
                  <a:txBody>
                    <a:bodyPr/>
                    <a:lstStyle/>
                    <a:p>
                      <a:pPr algn="l">
                        <a:lnSpc>
                          <a:spcPct val="107000"/>
                        </a:lnSpc>
                        <a:spcAft>
                          <a:spcPts val="0"/>
                        </a:spcAft>
                      </a:pPr>
                      <a:r>
                        <a:rPr lang="es-CO" sz="1600" dirty="0">
                          <a:effectLst/>
                        </a:rPr>
                        <a:t>Ciencias Básicas</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gn="l">
                        <a:lnSpc>
                          <a:spcPct val="107000"/>
                        </a:lnSpc>
                        <a:spcAft>
                          <a:spcPts val="0"/>
                        </a:spcAft>
                      </a:pPr>
                      <a:r>
                        <a:rPr lang="es-CO" sz="1600" dirty="0">
                          <a:effectLst/>
                        </a:rPr>
                        <a:t>Ingeniería de Materiales</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600" dirty="0">
                          <a:effectLst/>
                        </a:rPr>
                        <a:t>12</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600" dirty="0">
                          <a:effectLst/>
                        </a:rPr>
                        <a:t>3</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bl>
          </a:graphicData>
        </a:graphic>
      </p:graphicFrame>
      <p:graphicFrame>
        <p:nvGraphicFramePr>
          <p:cNvPr id="4" name="Gráfico 3"/>
          <p:cNvGraphicFramePr/>
          <p:nvPr>
            <p:extLst>
              <p:ext uri="{D42A27DB-BD31-4B8C-83A1-F6EECF244321}">
                <p14:modId xmlns:p14="http://schemas.microsoft.com/office/powerpoint/2010/main" val="3396299545"/>
              </p:ext>
            </p:extLst>
          </p:nvPr>
        </p:nvGraphicFramePr>
        <p:xfrm>
          <a:off x="5472953" y="1789043"/>
          <a:ext cx="6076317" cy="461175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280286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smtClean="0"/>
              <a:t>Visión</a:t>
            </a:r>
            <a:endParaRPr lang="es-CO" dirty="0"/>
          </a:p>
        </p:txBody>
      </p:sp>
      <p:sp>
        <p:nvSpPr>
          <p:cNvPr id="3" name="CuadroTexto 2"/>
          <p:cNvSpPr txBox="1"/>
          <p:nvPr/>
        </p:nvSpPr>
        <p:spPr>
          <a:xfrm>
            <a:off x="1532709" y="2290354"/>
            <a:ext cx="9117874" cy="1631216"/>
          </a:xfrm>
          <a:prstGeom prst="rect">
            <a:avLst/>
          </a:prstGeom>
          <a:noFill/>
          <a:ln>
            <a:solidFill>
              <a:schemeClr val="accent1"/>
            </a:solidFill>
          </a:ln>
        </p:spPr>
        <p:txBody>
          <a:bodyPr wrap="square" rtlCol="0">
            <a:spAutoFit/>
          </a:bodyPr>
          <a:lstStyle/>
          <a:p>
            <a:pPr algn="ctr"/>
            <a:r>
              <a:rPr lang="es-CO" sz="2000" dirty="0" smtClean="0"/>
              <a:t>La Unidad de Investigación en el año 2027 será reconocida por su liderazgo en la Universidad y el país por su capacidad de innovar y liderar procesos de gestión del conocimiento en la Universidad, en el marco de la visión institucional. Contribuyendo, de forma eficaz y eficiente a que la Universidad se consolide  como una institución  generadora de nuevo conocimiento con pertinencia e impacto social.</a:t>
            </a:r>
            <a:endParaRPr lang="es-CO" sz="2000" dirty="0"/>
          </a:p>
        </p:txBody>
      </p:sp>
    </p:spTree>
    <p:extLst>
      <p:ext uri="{BB962C8B-B14F-4D97-AF65-F5344CB8AC3E}">
        <p14:creationId xmlns:p14="http://schemas.microsoft.com/office/powerpoint/2010/main" val="197039269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4294967295"/>
          </p:nvPr>
        </p:nvSpPr>
        <p:spPr>
          <a:xfrm>
            <a:off x="3821113" y="665163"/>
            <a:ext cx="8370887" cy="681037"/>
          </a:xfrm>
          <a:gradFill flip="none" rotWithShape="1">
            <a:gsLst>
              <a:gs pos="82300">
                <a:schemeClr val="accent1">
                  <a:lumMod val="50000"/>
                </a:schemeClr>
              </a:gs>
              <a:gs pos="0">
                <a:schemeClr val="tx2">
                  <a:lumMod val="50000"/>
                </a:schemeClr>
              </a:gs>
              <a:gs pos="50000">
                <a:schemeClr val="bg1">
                  <a:lumMod val="50000"/>
                  <a:shade val="67500"/>
                  <a:satMod val="115000"/>
                </a:schemeClr>
              </a:gs>
              <a:gs pos="100000">
                <a:schemeClr val="bg1">
                  <a:lumMod val="50000"/>
                  <a:shade val="100000"/>
                  <a:satMod val="115000"/>
                </a:schemeClr>
              </a:gs>
            </a:gsLst>
            <a:path path="circle">
              <a:fillToRect l="100000" t="100000"/>
            </a:path>
            <a:tileRect r="-100000" b="-100000"/>
          </a:gradFill>
          <a:effectLst>
            <a:glow rad="1905000">
              <a:schemeClr val="accent1">
                <a:alpha val="31000"/>
              </a:schemeClr>
            </a:glow>
          </a:effectLst>
        </p:spPr>
        <p:txBody>
          <a:bodyPr>
            <a:normAutofit/>
          </a:bodyPr>
          <a:lstStyle/>
          <a:p>
            <a:pPr algn="ctr"/>
            <a:r>
              <a:rPr lang="es-CO" b="1" dirty="0" smtClean="0">
                <a:solidFill>
                  <a:schemeClr val="bg1"/>
                </a:solidFill>
              </a:rPr>
              <a:t>División de Ciencias de la Salud</a:t>
            </a:r>
            <a:endParaRPr lang="es-CO" b="1" dirty="0">
              <a:solidFill>
                <a:schemeClr val="bg1"/>
              </a:solidFill>
            </a:endParaRPr>
          </a:p>
        </p:txBody>
      </p:sp>
      <p:graphicFrame>
        <p:nvGraphicFramePr>
          <p:cNvPr id="2" name="Tabla 1"/>
          <p:cNvGraphicFramePr>
            <a:graphicFrameLocks noGrp="1"/>
          </p:cNvGraphicFramePr>
          <p:nvPr>
            <p:extLst>
              <p:ext uri="{D42A27DB-BD31-4B8C-83A1-F6EECF244321}">
                <p14:modId xmlns:p14="http://schemas.microsoft.com/office/powerpoint/2010/main" val="2053926856"/>
              </p:ext>
            </p:extLst>
          </p:nvPr>
        </p:nvGraphicFramePr>
        <p:xfrm>
          <a:off x="973437" y="2138083"/>
          <a:ext cx="6234187" cy="3844101"/>
        </p:xfrm>
        <a:graphic>
          <a:graphicData uri="http://schemas.openxmlformats.org/drawingml/2006/table">
            <a:tbl>
              <a:tblPr firstRow="1" firstCol="1" bandRow="1">
                <a:tableStyleId>{5C22544A-7EE6-4342-B048-85BDC9FD1C3A}</a:tableStyleId>
              </a:tblPr>
              <a:tblGrid>
                <a:gridCol w="1548616"/>
                <a:gridCol w="1465807"/>
                <a:gridCol w="952148"/>
                <a:gridCol w="651471"/>
                <a:gridCol w="663998"/>
                <a:gridCol w="952147"/>
              </a:tblGrid>
              <a:tr h="153670">
                <a:tc>
                  <a:txBody>
                    <a:bodyPr/>
                    <a:lstStyle/>
                    <a:p>
                      <a:pPr algn="ctr">
                        <a:lnSpc>
                          <a:spcPct val="107000"/>
                        </a:lnSpc>
                        <a:spcAft>
                          <a:spcPts val="0"/>
                        </a:spcAft>
                      </a:pPr>
                      <a:r>
                        <a:rPr lang="es-CO" sz="1600" dirty="0">
                          <a:effectLst/>
                        </a:rPr>
                        <a:t>Ciencias de la Salud</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gn="ctr">
                        <a:lnSpc>
                          <a:spcPct val="107000"/>
                        </a:lnSpc>
                        <a:spcAft>
                          <a:spcPts val="0"/>
                        </a:spcAft>
                      </a:pPr>
                      <a:r>
                        <a:rPr lang="es-CO" sz="1600" dirty="0">
                          <a:effectLst/>
                        </a:rPr>
                        <a:t>Grupo</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dirty="0">
                          <a:effectLst/>
                        </a:rPr>
                        <a:t>Integrantes</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CO" sz="1200" dirty="0" smtClean="0">
                          <a:effectLst/>
                        </a:rPr>
                        <a:t>Asociad</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CO" sz="1200" dirty="0">
                          <a:effectLst/>
                        </a:rPr>
                        <a:t>Junior</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CO" sz="1200" dirty="0">
                          <a:effectLst/>
                        </a:rPr>
                        <a:t>Senior</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53670">
                <a:tc>
                  <a:txBody>
                    <a:bodyPr/>
                    <a:lstStyle/>
                    <a:p>
                      <a:pPr algn="l">
                        <a:lnSpc>
                          <a:spcPct val="107000"/>
                        </a:lnSpc>
                        <a:spcAft>
                          <a:spcPts val="0"/>
                        </a:spcAft>
                      </a:pPr>
                      <a:r>
                        <a:rPr lang="es-CO" sz="1600">
                          <a:effectLst/>
                        </a:rPr>
                        <a:t>Facultad de Psicología</a:t>
                      </a:r>
                      <a:endParaRPr lang="es-CO"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gn="l">
                        <a:lnSpc>
                          <a:spcPct val="107000"/>
                        </a:lnSpc>
                        <a:spcAft>
                          <a:spcPts val="0"/>
                        </a:spcAft>
                      </a:pPr>
                      <a:r>
                        <a:rPr lang="es-CO" sz="1600" dirty="0">
                          <a:effectLst/>
                        </a:rPr>
                        <a:t>Psicología, Ciclo Vital y Derechos</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CO" sz="1600" dirty="0">
                          <a:effectLst/>
                        </a:rPr>
                        <a:t>17</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CO" sz="1400">
                          <a:effectLst/>
                        </a:rPr>
                        <a:t>1</a:t>
                      </a:r>
                      <a:endParaRPr lang="es-C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CO" sz="1400">
                          <a:effectLst/>
                        </a:rPr>
                        <a:t>2</a:t>
                      </a:r>
                      <a:endParaRPr lang="es-C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dirty="0">
                          <a:effectLst/>
                        </a:rPr>
                        <a:t> </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53670">
                <a:tc>
                  <a:txBody>
                    <a:bodyPr/>
                    <a:lstStyle/>
                    <a:p>
                      <a:pPr algn="l">
                        <a:lnSpc>
                          <a:spcPct val="107000"/>
                        </a:lnSpc>
                        <a:spcAft>
                          <a:spcPts val="0"/>
                        </a:spcAft>
                      </a:pPr>
                      <a:r>
                        <a:rPr lang="es-CO" sz="1600">
                          <a:effectLst/>
                        </a:rPr>
                        <a:t>Facultad de Psicología</a:t>
                      </a:r>
                      <a:endParaRPr lang="es-CO"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gn="l">
                        <a:lnSpc>
                          <a:spcPct val="107000"/>
                        </a:lnSpc>
                        <a:spcAft>
                          <a:spcPts val="0"/>
                        </a:spcAft>
                      </a:pPr>
                      <a:r>
                        <a:rPr lang="es-CO" sz="1600" dirty="0">
                          <a:effectLst/>
                        </a:rPr>
                        <a:t>Psicología, familia y redes</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CO" sz="1600">
                          <a:effectLst/>
                        </a:rPr>
                        <a:t>12</a:t>
                      </a:r>
                      <a:endParaRPr lang="es-CO"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CO" sz="1400" dirty="0">
                          <a:effectLst/>
                        </a:rPr>
                        <a:t>1</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pPr>
                      <a:endParaRPr lang="es-CO" sz="1400">
                        <a:effectLst/>
                        <a:latin typeface="Calibri" panose="020F0502020204030204" pitchFamily="34" charset="0"/>
                      </a:endParaRPr>
                    </a:p>
                  </a:txBody>
                  <a:tcPr marL="44450" marR="44450" marT="0" marB="0" anchor="b"/>
                </a:tc>
                <a:tc>
                  <a:txBody>
                    <a:bodyPr/>
                    <a:lstStyle/>
                    <a:p>
                      <a:pPr algn="l">
                        <a:lnSpc>
                          <a:spcPct val="107000"/>
                        </a:lnSpc>
                        <a:spcAft>
                          <a:spcPts val="0"/>
                        </a:spcAft>
                      </a:pPr>
                      <a:r>
                        <a:rPr lang="es-CO" sz="1400">
                          <a:effectLst/>
                        </a:rPr>
                        <a:t> </a:t>
                      </a:r>
                      <a:endParaRPr lang="es-C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53670">
                <a:tc>
                  <a:txBody>
                    <a:bodyPr/>
                    <a:lstStyle/>
                    <a:p>
                      <a:pPr algn="l">
                        <a:lnSpc>
                          <a:spcPct val="107000"/>
                        </a:lnSpc>
                        <a:spcAft>
                          <a:spcPts val="0"/>
                        </a:spcAft>
                      </a:pPr>
                      <a:r>
                        <a:rPr lang="es-CO" sz="1600">
                          <a:effectLst/>
                        </a:rPr>
                        <a:t>Facultad de Psicología</a:t>
                      </a:r>
                      <a:endParaRPr lang="es-CO"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gn="l">
                        <a:lnSpc>
                          <a:spcPct val="107000"/>
                        </a:lnSpc>
                        <a:spcAft>
                          <a:spcPts val="0"/>
                        </a:spcAft>
                      </a:pPr>
                      <a:r>
                        <a:rPr lang="es-CO" sz="1600" dirty="0">
                          <a:effectLst/>
                        </a:rPr>
                        <a:t>Psicología, salud, trabajo y calidad </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CO" sz="1600">
                          <a:effectLst/>
                        </a:rPr>
                        <a:t>6</a:t>
                      </a:r>
                      <a:endParaRPr lang="es-CO"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pPr>
                      <a:endParaRPr lang="es-CO" sz="1400">
                        <a:effectLst/>
                        <a:latin typeface="Calibri" panose="020F0502020204030204" pitchFamily="34" charset="0"/>
                      </a:endParaRPr>
                    </a:p>
                  </a:txBody>
                  <a:tcPr marL="44450" marR="44450" marT="0" marB="0" anchor="b"/>
                </a:tc>
                <a:tc>
                  <a:txBody>
                    <a:bodyPr/>
                    <a:lstStyle/>
                    <a:p>
                      <a:pPr algn="ctr">
                        <a:lnSpc>
                          <a:spcPct val="107000"/>
                        </a:lnSpc>
                        <a:spcAft>
                          <a:spcPts val="0"/>
                        </a:spcAft>
                      </a:pPr>
                      <a:r>
                        <a:rPr lang="es-CO" sz="1400">
                          <a:effectLst/>
                        </a:rPr>
                        <a:t>1</a:t>
                      </a:r>
                      <a:endParaRPr lang="es-C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400">
                          <a:effectLst/>
                        </a:rPr>
                        <a:t>1</a:t>
                      </a:r>
                      <a:endParaRPr lang="es-C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53670">
                <a:tc>
                  <a:txBody>
                    <a:bodyPr/>
                    <a:lstStyle/>
                    <a:p>
                      <a:pPr algn="l">
                        <a:lnSpc>
                          <a:spcPct val="107000"/>
                        </a:lnSpc>
                        <a:spcAft>
                          <a:spcPts val="0"/>
                        </a:spcAft>
                      </a:pPr>
                      <a:r>
                        <a:rPr lang="es-CO" sz="1600">
                          <a:effectLst/>
                        </a:rPr>
                        <a:t>F. Cultura física, Deporte y Recreación </a:t>
                      </a:r>
                      <a:endParaRPr lang="es-CO"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gn="l">
                        <a:lnSpc>
                          <a:spcPct val="107000"/>
                        </a:lnSpc>
                        <a:spcAft>
                          <a:spcPts val="0"/>
                        </a:spcAft>
                      </a:pPr>
                      <a:r>
                        <a:rPr lang="es-CO" sz="1600" dirty="0">
                          <a:effectLst/>
                        </a:rPr>
                        <a:t>Cuerpo, Sujeto y Educación</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CO" sz="1600">
                          <a:effectLst/>
                        </a:rPr>
                        <a:t>10</a:t>
                      </a:r>
                      <a:endParaRPr lang="es-CO"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CO" sz="1400" dirty="0">
                          <a:effectLst/>
                        </a:rPr>
                        <a:t>1</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pPr>
                      <a:endParaRPr lang="es-CO" sz="1400">
                        <a:effectLst/>
                        <a:latin typeface="Calibri" panose="020F0502020204030204" pitchFamily="34" charset="0"/>
                      </a:endParaRPr>
                    </a:p>
                  </a:txBody>
                  <a:tcPr marL="44450" marR="44450" marT="0" marB="0" anchor="b"/>
                </a:tc>
                <a:tc>
                  <a:txBody>
                    <a:bodyPr/>
                    <a:lstStyle/>
                    <a:p>
                      <a:pPr algn="l">
                        <a:lnSpc>
                          <a:spcPct val="107000"/>
                        </a:lnSpc>
                        <a:spcAft>
                          <a:spcPts val="0"/>
                        </a:spcAft>
                      </a:pPr>
                      <a:r>
                        <a:rPr lang="es-CO" sz="1400">
                          <a:effectLst/>
                        </a:rPr>
                        <a:t> </a:t>
                      </a:r>
                      <a:endParaRPr lang="es-CO"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53670">
                <a:tc>
                  <a:txBody>
                    <a:bodyPr/>
                    <a:lstStyle/>
                    <a:p>
                      <a:pPr algn="l">
                        <a:lnSpc>
                          <a:spcPct val="107000"/>
                        </a:lnSpc>
                        <a:spcAft>
                          <a:spcPts val="0"/>
                        </a:spcAft>
                      </a:pPr>
                      <a:r>
                        <a:rPr lang="es-CO" sz="1600" dirty="0">
                          <a:effectLst/>
                        </a:rPr>
                        <a:t>F. Cultura física, Deporte y Recreación </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gn="l">
                        <a:lnSpc>
                          <a:spcPct val="107000"/>
                        </a:lnSpc>
                        <a:spcAft>
                          <a:spcPts val="0"/>
                        </a:spcAft>
                      </a:pPr>
                      <a:r>
                        <a:rPr lang="es-CO" sz="1600" dirty="0">
                          <a:effectLst/>
                        </a:rPr>
                        <a:t>GICAEDS</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CO" sz="1600" dirty="0">
                          <a:effectLst/>
                        </a:rPr>
                        <a:t>5</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s-CO" sz="1400" dirty="0">
                          <a:effectLst/>
                        </a:rPr>
                        <a:t>2</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pPr>
                      <a:endParaRPr lang="es-CO" sz="1400" dirty="0">
                        <a:effectLst/>
                        <a:latin typeface="Calibri" panose="020F0502020204030204" pitchFamily="34" charset="0"/>
                      </a:endParaRPr>
                    </a:p>
                  </a:txBody>
                  <a:tcPr marL="44450" marR="44450" marT="0" marB="0" anchor="b"/>
                </a:tc>
                <a:tc>
                  <a:txBody>
                    <a:bodyPr/>
                    <a:lstStyle/>
                    <a:p>
                      <a:pPr algn="l">
                        <a:lnSpc>
                          <a:spcPct val="107000"/>
                        </a:lnSpc>
                        <a:spcAft>
                          <a:spcPts val="0"/>
                        </a:spcAft>
                      </a:pPr>
                      <a:r>
                        <a:rPr lang="es-CO" sz="1400" dirty="0">
                          <a:effectLst/>
                        </a:rPr>
                        <a:t> </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bl>
          </a:graphicData>
        </a:graphic>
      </p:graphicFrame>
      <p:graphicFrame>
        <p:nvGraphicFramePr>
          <p:cNvPr id="4" name="Gráfico 3"/>
          <p:cNvGraphicFramePr/>
          <p:nvPr>
            <p:extLst>
              <p:ext uri="{D42A27DB-BD31-4B8C-83A1-F6EECF244321}">
                <p14:modId xmlns:p14="http://schemas.microsoft.com/office/powerpoint/2010/main" val="134741059"/>
              </p:ext>
            </p:extLst>
          </p:nvPr>
        </p:nvGraphicFramePr>
        <p:xfrm>
          <a:off x="6884892" y="1703901"/>
          <a:ext cx="5387743" cy="527864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3629041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4294967295"/>
          </p:nvPr>
        </p:nvSpPr>
        <p:spPr>
          <a:xfrm>
            <a:off x="3821113" y="1046163"/>
            <a:ext cx="8370887" cy="681037"/>
          </a:xfrm>
          <a:gradFill flip="none" rotWithShape="1">
            <a:gsLst>
              <a:gs pos="82300">
                <a:schemeClr val="accent1">
                  <a:lumMod val="50000"/>
                </a:schemeClr>
              </a:gs>
              <a:gs pos="0">
                <a:schemeClr val="tx2">
                  <a:lumMod val="50000"/>
                </a:schemeClr>
              </a:gs>
              <a:gs pos="50000">
                <a:schemeClr val="bg1">
                  <a:lumMod val="50000"/>
                  <a:shade val="67500"/>
                  <a:satMod val="115000"/>
                </a:schemeClr>
              </a:gs>
              <a:gs pos="100000">
                <a:schemeClr val="bg1">
                  <a:lumMod val="50000"/>
                  <a:shade val="100000"/>
                  <a:satMod val="115000"/>
                </a:schemeClr>
              </a:gs>
            </a:gsLst>
            <a:path path="circle">
              <a:fillToRect l="100000" t="100000"/>
            </a:path>
            <a:tileRect r="-100000" b="-100000"/>
          </a:gradFill>
          <a:effectLst>
            <a:glow rad="1905000">
              <a:schemeClr val="accent1">
                <a:alpha val="31000"/>
              </a:schemeClr>
            </a:glow>
          </a:effectLst>
        </p:spPr>
        <p:txBody>
          <a:bodyPr>
            <a:normAutofit/>
          </a:bodyPr>
          <a:lstStyle/>
          <a:p>
            <a:pPr algn="ctr"/>
            <a:r>
              <a:rPr lang="es-CO" b="1" dirty="0" smtClean="0">
                <a:solidFill>
                  <a:schemeClr val="bg1"/>
                </a:solidFill>
              </a:rPr>
              <a:t>División de Ciencias Sociales</a:t>
            </a:r>
            <a:endParaRPr lang="es-CO" b="1" dirty="0">
              <a:solidFill>
                <a:schemeClr val="bg1"/>
              </a:solidFill>
            </a:endParaRPr>
          </a:p>
        </p:txBody>
      </p:sp>
      <p:graphicFrame>
        <p:nvGraphicFramePr>
          <p:cNvPr id="2" name="Tabla 1"/>
          <p:cNvGraphicFramePr>
            <a:graphicFrameLocks noGrp="1"/>
          </p:cNvGraphicFramePr>
          <p:nvPr>
            <p:extLst>
              <p:ext uri="{D42A27DB-BD31-4B8C-83A1-F6EECF244321}">
                <p14:modId xmlns:p14="http://schemas.microsoft.com/office/powerpoint/2010/main" val="1397345661"/>
              </p:ext>
            </p:extLst>
          </p:nvPr>
        </p:nvGraphicFramePr>
        <p:xfrm>
          <a:off x="2479520" y="2515824"/>
          <a:ext cx="7539122" cy="2513376"/>
        </p:xfrm>
        <a:graphic>
          <a:graphicData uri="http://schemas.openxmlformats.org/drawingml/2006/table">
            <a:tbl>
              <a:tblPr firstRow="1" firstCol="1" bandRow="1">
                <a:tableStyleId>{5C22544A-7EE6-4342-B048-85BDC9FD1C3A}</a:tableStyleId>
              </a:tblPr>
              <a:tblGrid>
                <a:gridCol w="1969328"/>
                <a:gridCol w="2325446"/>
                <a:gridCol w="1375406"/>
                <a:gridCol w="875740"/>
                <a:gridCol w="993202"/>
              </a:tblGrid>
              <a:tr h="628344">
                <a:tc>
                  <a:txBody>
                    <a:bodyPr/>
                    <a:lstStyle/>
                    <a:p>
                      <a:pPr>
                        <a:lnSpc>
                          <a:spcPct val="107000"/>
                        </a:lnSpc>
                        <a:spcAft>
                          <a:spcPts val="0"/>
                        </a:spcAft>
                      </a:pPr>
                      <a:r>
                        <a:rPr lang="es-CO" sz="1800" dirty="0">
                          <a:solidFill>
                            <a:schemeClr val="bg1"/>
                          </a:solidFill>
                          <a:effectLst/>
                          <a:latin typeface="+mn-lt"/>
                        </a:rPr>
                        <a:t>Facultad</a:t>
                      </a:r>
                      <a:endParaRPr lang="es-CO" sz="18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nSpc>
                          <a:spcPct val="107000"/>
                        </a:lnSpc>
                        <a:spcAft>
                          <a:spcPts val="0"/>
                        </a:spcAft>
                      </a:pPr>
                      <a:r>
                        <a:rPr lang="es-CO" sz="1800" dirty="0">
                          <a:solidFill>
                            <a:schemeClr val="bg1"/>
                          </a:solidFill>
                          <a:effectLst/>
                          <a:latin typeface="+mn-lt"/>
                        </a:rPr>
                        <a:t>Grupo</a:t>
                      </a:r>
                      <a:endParaRPr lang="es-CO" sz="18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nSpc>
                          <a:spcPct val="107000"/>
                        </a:lnSpc>
                        <a:spcAft>
                          <a:spcPts val="0"/>
                        </a:spcAft>
                      </a:pPr>
                      <a:r>
                        <a:rPr lang="es-CO" sz="1800" dirty="0">
                          <a:solidFill>
                            <a:schemeClr val="bg1"/>
                          </a:solidFill>
                          <a:effectLst/>
                          <a:latin typeface="+mn-lt"/>
                        </a:rPr>
                        <a:t>integrantes</a:t>
                      </a:r>
                      <a:endParaRPr lang="es-CO" sz="18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nSpc>
                          <a:spcPct val="107000"/>
                        </a:lnSpc>
                        <a:spcAft>
                          <a:spcPts val="0"/>
                        </a:spcAft>
                      </a:pPr>
                      <a:r>
                        <a:rPr lang="es-CO" sz="1800" dirty="0">
                          <a:solidFill>
                            <a:schemeClr val="bg1"/>
                          </a:solidFill>
                          <a:effectLst/>
                          <a:latin typeface="+mn-lt"/>
                        </a:rPr>
                        <a:t>Junior</a:t>
                      </a:r>
                      <a:endParaRPr lang="es-CO" sz="18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nSpc>
                          <a:spcPct val="107000"/>
                        </a:lnSpc>
                        <a:spcAft>
                          <a:spcPts val="0"/>
                        </a:spcAft>
                      </a:pPr>
                      <a:r>
                        <a:rPr lang="es-CO" sz="1800" dirty="0">
                          <a:solidFill>
                            <a:schemeClr val="bg1"/>
                          </a:solidFill>
                          <a:effectLst/>
                          <a:latin typeface="+mn-lt"/>
                        </a:rPr>
                        <a:t>Asociado</a:t>
                      </a:r>
                      <a:endParaRPr lang="es-CO" sz="18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r>
              <a:tr h="628344">
                <a:tc>
                  <a:txBody>
                    <a:bodyPr/>
                    <a:lstStyle/>
                    <a:p>
                      <a:pPr>
                        <a:lnSpc>
                          <a:spcPct val="107000"/>
                        </a:lnSpc>
                        <a:spcAft>
                          <a:spcPts val="0"/>
                        </a:spcAft>
                      </a:pPr>
                      <a:r>
                        <a:rPr lang="es-CO" sz="1800" dirty="0">
                          <a:solidFill>
                            <a:schemeClr val="bg1"/>
                          </a:solidFill>
                          <a:effectLst/>
                          <a:latin typeface="+mn-lt"/>
                        </a:rPr>
                        <a:t>Facultad de Comunicación</a:t>
                      </a:r>
                      <a:endParaRPr lang="es-CO" sz="18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nSpc>
                          <a:spcPct val="107000"/>
                        </a:lnSpc>
                        <a:spcAft>
                          <a:spcPts val="0"/>
                        </a:spcAft>
                      </a:pPr>
                      <a:r>
                        <a:rPr lang="es-CO" sz="1800" dirty="0">
                          <a:effectLst/>
                          <a:latin typeface="+mn-lt"/>
                        </a:rPr>
                        <a:t>Comunicación, Paz - Conflicto</a:t>
                      </a:r>
                      <a:endParaRPr lang="es-CO" sz="1800" dirty="0">
                        <a:effectLst/>
                        <a:latin typeface="+mn-lt"/>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800" dirty="0">
                          <a:effectLst/>
                          <a:latin typeface="+mn-lt"/>
                        </a:rPr>
                        <a:t>31</a:t>
                      </a:r>
                      <a:endParaRPr lang="es-CO" sz="1800" dirty="0">
                        <a:effectLst/>
                        <a:latin typeface="+mn-lt"/>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800" dirty="0">
                          <a:effectLst/>
                          <a:latin typeface="+mn-lt"/>
                        </a:rPr>
                        <a:t>1</a:t>
                      </a:r>
                      <a:endParaRPr lang="es-CO" sz="1800" dirty="0">
                        <a:effectLst/>
                        <a:latin typeface="+mn-lt"/>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800">
                          <a:effectLst/>
                          <a:latin typeface="+mn-lt"/>
                        </a:rPr>
                        <a:t> </a:t>
                      </a:r>
                      <a:endParaRPr lang="es-CO" sz="1800">
                        <a:effectLst/>
                        <a:latin typeface="+mn-lt"/>
                        <a:ea typeface="Calibri" panose="020F0502020204030204" pitchFamily="34" charset="0"/>
                        <a:cs typeface="Times New Roman" panose="02020603050405020304" pitchFamily="18" charset="0"/>
                      </a:endParaRPr>
                    </a:p>
                  </a:txBody>
                  <a:tcPr marL="44450" marR="44450" marT="0" marB="0" anchor="b"/>
                </a:tc>
              </a:tr>
              <a:tr h="628344">
                <a:tc>
                  <a:txBody>
                    <a:bodyPr/>
                    <a:lstStyle/>
                    <a:p>
                      <a:pPr>
                        <a:lnSpc>
                          <a:spcPct val="107000"/>
                        </a:lnSpc>
                        <a:spcAft>
                          <a:spcPts val="0"/>
                        </a:spcAft>
                      </a:pPr>
                      <a:r>
                        <a:rPr lang="es-CO" sz="1800" dirty="0">
                          <a:solidFill>
                            <a:schemeClr val="bg1"/>
                          </a:solidFill>
                          <a:effectLst/>
                          <a:latin typeface="+mn-lt"/>
                        </a:rPr>
                        <a:t>Facultad de Sociología</a:t>
                      </a:r>
                      <a:endParaRPr lang="es-CO" sz="18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nSpc>
                          <a:spcPct val="107000"/>
                        </a:lnSpc>
                        <a:spcAft>
                          <a:spcPts val="0"/>
                        </a:spcAft>
                      </a:pPr>
                      <a:r>
                        <a:rPr lang="es-CO" sz="1800" dirty="0">
                          <a:effectLst/>
                          <a:latin typeface="+mn-lt"/>
                        </a:rPr>
                        <a:t>C. sociales, Género y Territorios</a:t>
                      </a:r>
                      <a:endParaRPr lang="es-CO" sz="1800" dirty="0">
                        <a:effectLst/>
                        <a:latin typeface="+mn-lt"/>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800">
                          <a:effectLst/>
                          <a:latin typeface="+mn-lt"/>
                        </a:rPr>
                        <a:t>19</a:t>
                      </a:r>
                      <a:endParaRPr lang="es-CO" sz="1800">
                        <a:effectLst/>
                        <a:latin typeface="+mn-lt"/>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800" dirty="0">
                          <a:effectLst/>
                          <a:latin typeface="+mn-lt"/>
                        </a:rPr>
                        <a:t>1</a:t>
                      </a:r>
                      <a:endParaRPr lang="es-CO" sz="1800" dirty="0">
                        <a:effectLst/>
                        <a:latin typeface="+mn-lt"/>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800" dirty="0">
                          <a:effectLst/>
                          <a:latin typeface="+mn-lt"/>
                        </a:rPr>
                        <a:t> </a:t>
                      </a:r>
                      <a:endParaRPr lang="es-CO" sz="1800" dirty="0">
                        <a:effectLst/>
                        <a:latin typeface="+mn-lt"/>
                        <a:ea typeface="Calibri" panose="020F0502020204030204" pitchFamily="34" charset="0"/>
                        <a:cs typeface="Times New Roman" panose="02020603050405020304" pitchFamily="18" charset="0"/>
                      </a:endParaRPr>
                    </a:p>
                  </a:txBody>
                  <a:tcPr marL="44450" marR="44450" marT="0" marB="0" anchor="b"/>
                </a:tc>
              </a:tr>
              <a:tr h="628344">
                <a:tc>
                  <a:txBody>
                    <a:bodyPr/>
                    <a:lstStyle/>
                    <a:p>
                      <a:pPr>
                        <a:lnSpc>
                          <a:spcPct val="107000"/>
                        </a:lnSpc>
                        <a:spcAft>
                          <a:spcPts val="0"/>
                        </a:spcAft>
                      </a:pPr>
                      <a:r>
                        <a:rPr lang="es-CO" sz="1800" dirty="0">
                          <a:solidFill>
                            <a:schemeClr val="bg1"/>
                          </a:solidFill>
                          <a:effectLst/>
                          <a:latin typeface="+mn-lt"/>
                        </a:rPr>
                        <a:t>F. de Diseño Gráfico</a:t>
                      </a:r>
                      <a:endParaRPr lang="es-CO" sz="18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b">
                    <a:solidFill>
                      <a:schemeClr val="tx2">
                        <a:lumMod val="50000"/>
                      </a:schemeClr>
                    </a:solidFill>
                  </a:tcPr>
                </a:tc>
                <a:tc>
                  <a:txBody>
                    <a:bodyPr/>
                    <a:lstStyle/>
                    <a:p>
                      <a:pPr>
                        <a:lnSpc>
                          <a:spcPct val="107000"/>
                        </a:lnSpc>
                        <a:spcAft>
                          <a:spcPts val="0"/>
                        </a:spcAft>
                      </a:pPr>
                      <a:r>
                        <a:rPr lang="es-CO" sz="1800" dirty="0">
                          <a:effectLst/>
                          <a:latin typeface="+mn-lt"/>
                        </a:rPr>
                        <a:t>Imagen, diseño y sociedad </a:t>
                      </a:r>
                      <a:endParaRPr lang="es-CO" sz="1800" dirty="0">
                        <a:effectLst/>
                        <a:latin typeface="+mn-lt"/>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800">
                          <a:effectLst/>
                          <a:latin typeface="+mn-lt"/>
                        </a:rPr>
                        <a:t>6</a:t>
                      </a:r>
                      <a:endParaRPr lang="es-CO" sz="1800">
                        <a:effectLst/>
                        <a:latin typeface="+mn-lt"/>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800" dirty="0">
                          <a:effectLst/>
                          <a:latin typeface="+mn-lt"/>
                        </a:rPr>
                        <a:t> </a:t>
                      </a:r>
                      <a:endParaRPr lang="es-CO" sz="1800" dirty="0">
                        <a:effectLst/>
                        <a:latin typeface="+mn-lt"/>
                        <a:ea typeface="Calibri" panose="020F0502020204030204" pitchFamily="34" charset="0"/>
                        <a:cs typeface="Times New Roman" panose="02020603050405020304" pitchFamily="18" charset="0"/>
                      </a:endParaRPr>
                    </a:p>
                  </a:txBody>
                  <a:tcPr marL="44450" marR="44450" marT="0" marB="0" anchor="b"/>
                </a:tc>
                <a:tc>
                  <a:txBody>
                    <a:bodyPr/>
                    <a:lstStyle/>
                    <a:p>
                      <a:pPr algn="l">
                        <a:lnSpc>
                          <a:spcPct val="107000"/>
                        </a:lnSpc>
                        <a:spcAft>
                          <a:spcPts val="0"/>
                        </a:spcAft>
                      </a:pPr>
                      <a:r>
                        <a:rPr lang="es-CO" sz="1800" dirty="0">
                          <a:effectLst/>
                          <a:latin typeface="+mn-lt"/>
                        </a:rPr>
                        <a:t> </a:t>
                      </a:r>
                      <a:endParaRPr lang="es-CO" sz="1800" dirty="0">
                        <a:effectLst/>
                        <a:latin typeface="+mn-lt"/>
                        <a:ea typeface="Calibri" panose="020F0502020204030204" pitchFamily="34" charset="0"/>
                        <a:cs typeface="Times New Roman" panose="02020603050405020304" pitchFamily="18" charset="0"/>
                      </a:endParaRPr>
                    </a:p>
                  </a:txBody>
                  <a:tcPr marL="44450" marR="44450" marT="0" marB="0" anchor="b"/>
                </a:tc>
              </a:tr>
            </a:tbl>
          </a:graphicData>
        </a:graphic>
      </p:graphicFrame>
    </p:spTree>
    <p:extLst>
      <p:ext uri="{BB962C8B-B14F-4D97-AF65-F5344CB8AC3E}">
        <p14:creationId xmlns:p14="http://schemas.microsoft.com/office/powerpoint/2010/main" val="390251932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p:cNvGraphicFramePr>
            <a:graphicFrameLocks noGrp="1"/>
          </p:cNvGraphicFramePr>
          <p:nvPr>
            <p:extLst>
              <p:ext uri="{D42A27DB-BD31-4B8C-83A1-F6EECF244321}">
                <p14:modId xmlns:p14="http://schemas.microsoft.com/office/powerpoint/2010/main" val="4003520372"/>
              </p:ext>
            </p:extLst>
          </p:nvPr>
        </p:nvGraphicFramePr>
        <p:xfrm>
          <a:off x="1186069" y="959032"/>
          <a:ext cx="10224053" cy="4308709"/>
        </p:xfrm>
        <a:graphic>
          <a:graphicData uri="http://schemas.openxmlformats.org/drawingml/2006/table">
            <a:tbl>
              <a:tblPr>
                <a:tableStyleId>{0505E3EF-67EA-436B-97B2-0124C06EBD24}</a:tableStyleId>
              </a:tblPr>
              <a:tblGrid>
                <a:gridCol w="2964879"/>
                <a:gridCol w="3027047"/>
                <a:gridCol w="3428739"/>
                <a:gridCol w="803388"/>
              </a:tblGrid>
              <a:tr h="661347">
                <a:tc rowSpan="6">
                  <a:txBody>
                    <a:bodyPr/>
                    <a:lstStyle/>
                    <a:p>
                      <a:pPr algn="ctr" fontAlgn="ctr"/>
                      <a:r>
                        <a:rPr lang="es-CO" sz="1800" u="none" strike="noStrike" dirty="0">
                          <a:effectLst/>
                        </a:rPr>
                        <a:t>Facultad de Diseño Gráfico</a:t>
                      </a:r>
                      <a:endParaRPr lang="es-CO" sz="1800" b="0"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s-CO" sz="1800" u="none" strike="noStrike" dirty="0">
                          <a:effectLst/>
                        </a:rPr>
                        <a:t>Gómez Hurtado Marian Carolina</a:t>
                      </a:r>
                      <a:endParaRPr lang="es-CO" sz="1800" b="0"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s-CO" sz="1800" u="none" strike="noStrike" dirty="0" smtClean="0">
                          <a:effectLst/>
                        </a:rPr>
                        <a:t>NC</a:t>
                      </a:r>
                      <a:endParaRPr lang="es-CO" sz="1800" b="0"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s-CO" sz="1800" u="none" strike="noStrike">
                          <a:effectLst/>
                        </a:rPr>
                        <a:t>0</a:t>
                      </a:r>
                      <a:endParaRPr lang="es-CO" sz="1800" b="0" i="0" u="none" strike="noStrike">
                        <a:solidFill>
                          <a:srgbClr val="000000"/>
                        </a:solidFill>
                        <a:effectLst/>
                        <a:latin typeface="Arial" panose="020B0604020202020204" pitchFamily="34" charset="0"/>
                      </a:endParaRPr>
                    </a:p>
                  </a:txBody>
                  <a:tcPr marL="0" marR="0" marT="0" marB="0" anchor="ctr"/>
                </a:tc>
              </a:tr>
              <a:tr h="856410">
                <a:tc vMerge="1">
                  <a:txBody>
                    <a:bodyPr/>
                    <a:lstStyle/>
                    <a:p>
                      <a:endParaRPr lang="es-CO"/>
                    </a:p>
                  </a:txBody>
                  <a:tcPr/>
                </a:tc>
                <a:tc>
                  <a:txBody>
                    <a:bodyPr/>
                    <a:lstStyle/>
                    <a:p>
                      <a:pPr algn="ctr" fontAlgn="t"/>
                      <a:r>
                        <a:rPr lang="es-CO" sz="1800" u="none" strike="noStrike">
                          <a:effectLst/>
                        </a:rPr>
                        <a:t>Pérez Peña Natalia Carolina </a:t>
                      </a:r>
                      <a:endParaRPr lang="es-CO" sz="1800" b="0" i="0" u="none" strike="noStrike">
                        <a:solidFill>
                          <a:srgbClr val="000000"/>
                        </a:solidFill>
                        <a:effectLst/>
                        <a:latin typeface="Arial" panose="020B0604020202020204" pitchFamily="34" charset="0"/>
                      </a:endParaRPr>
                    </a:p>
                  </a:txBody>
                  <a:tcPr marL="0" marR="0" marT="0" marB="0"/>
                </a:tc>
                <a:tc>
                  <a:txBody>
                    <a:bodyPr/>
                    <a:lstStyle/>
                    <a:p>
                      <a:pPr algn="ctr" fontAlgn="ctr"/>
                      <a:r>
                        <a:rPr lang="es-CO" sz="1800" u="none" strike="noStrike" dirty="0" smtClean="0">
                          <a:effectLst/>
                        </a:rPr>
                        <a:t>NC</a:t>
                      </a:r>
                      <a:endParaRPr lang="es-CO" sz="1800" b="0"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s-CO" sz="1800" u="none" strike="noStrike">
                          <a:effectLst/>
                        </a:rPr>
                        <a:t>1</a:t>
                      </a:r>
                      <a:endParaRPr lang="es-CO" sz="1800" b="0" i="0" u="none" strike="noStrike">
                        <a:solidFill>
                          <a:srgbClr val="000000"/>
                        </a:solidFill>
                        <a:effectLst/>
                        <a:latin typeface="Arial" panose="020B0604020202020204" pitchFamily="34" charset="0"/>
                      </a:endParaRPr>
                    </a:p>
                  </a:txBody>
                  <a:tcPr marL="0" marR="0" marT="0" marB="0" anchor="ctr"/>
                </a:tc>
              </a:tr>
              <a:tr h="661347">
                <a:tc vMerge="1">
                  <a:txBody>
                    <a:bodyPr/>
                    <a:lstStyle/>
                    <a:p>
                      <a:endParaRPr lang="es-CO"/>
                    </a:p>
                  </a:txBody>
                  <a:tcPr/>
                </a:tc>
                <a:tc>
                  <a:txBody>
                    <a:bodyPr/>
                    <a:lstStyle/>
                    <a:p>
                      <a:pPr algn="ctr" fontAlgn="t"/>
                      <a:r>
                        <a:rPr lang="es-CO" sz="1800" u="none" strike="noStrike" dirty="0">
                          <a:effectLst/>
                        </a:rPr>
                        <a:t>Arias Mejía Claudia Marcela </a:t>
                      </a:r>
                      <a:endParaRPr lang="es-CO" sz="1800" b="0" i="0" u="none" strike="noStrike" dirty="0">
                        <a:solidFill>
                          <a:srgbClr val="000000"/>
                        </a:solidFill>
                        <a:effectLst/>
                        <a:latin typeface="Arial" panose="020B0604020202020204" pitchFamily="34" charset="0"/>
                      </a:endParaRPr>
                    </a:p>
                  </a:txBody>
                  <a:tcPr marL="0" marR="0" marT="0" marB="0"/>
                </a:tc>
                <a:tc>
                  <a:txBody>
                    <a:bodyPr/>
                    <a:lstStyle/>
                    <a:p>
                      <a:pPr algn="ctr" fontAlgn="ctr"/>
                      <a:r>
                        <a:rPr lang="es-CO" sz="1800" u="none" strike="noStrike" dirty="0" smtClean="0">
                          <a:effectLst/>
                        </a:rPr>
                        <a:t>NC</a:t>
                      </a:r>
                      <a:endParaRPr lang="es-CO" sz="1800" b="0"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s-CO" sz="1800" u="none" strike="noStrike">
                          <a:effectLst/>
                        </a:rPr>
                        <a:t>0</a:t>
                      </a:r>
                      <a:endParaRPr lang="es-CO" sz="1800" b="0" i="0" u="none" strike="noStrike">
                        <a:solidFill>
                          <a:srgbClr val="000000"/>
                        </a:solidFill>
                        <a:effectLst/>
                        <a:latin typeface="Arial" panose="020B0604020202020204" pitchFamily="34" charset="0"/>
                      </a:endParaRPr>
                    </a:p>
                  </a:txBody>
                  <a:tcPr marL="0" marR="0" marT="0" marB="0" anchor="ctr"/>
                </a:tc>
              </a:tr>
              <a:tr h="570940">
                <a:tc vMerge="1">
                  <a:txBody>
                    <a:bodyPr/>
                    <a:lstStyle/>
                    <a:p>
                      <a:endParaRPr lang="es-CO"/>
                    </a:p>
                  </a:txBody>
                  <a:tcPr/>
                </a:tc>
                <a:tc>
                  <a:txBody>
                    <a:bodyPr/>
                    <a:lstStyle/>
                    <a:p>
                      <a:pPr algn="ctr" fontAlgn="t"/>
                      <a:r>
                        <a:rPr lang="es-CO" sz="1800" u="none" strike="noStrike" dirty="0">
                          <a:effectLst/>
                        </a:rPr>
                        <a:t>Amador Cardona Paula Camila </a:t>
                      </a:r>
                      <a:endParaRPr lang="es-CO" sz="1800" b="0" i="0" u="none" strike="noStrike" dirty="0">
                        <a:solidFill>
                          <a:srgbClr val="000000"/>
                        </a:solidFill>
                        <a:effectLst/>
                        <a:latin typeface="Arial" panose="020B0604020202020204" pitchFamily="34" charset="0"/>
                      </a:endParaRPr>
                    </a:p>
                  </a:txBody>
                  <a:tcPr marL="0" marR="0" marT="0" marB="0"/>
                </a:tc>
                <a:tc>
                  <a:txBody>
                    <a:bodyPr/>
                    <a:lstStyle/>
                    <a:p>
                      <a:pPr algn="ctr" fontAlgn="ctr"/>
                      <a:r>
                        <a:rPr lang="es-CO" sz="1800" u="none" strike="noStrike" dirty="0" smtClean="0">
                          <a:effectLst/>
                        </a:rPr>
                        <a:t>NC</a:t>
                      </a:r>
                      <a:endParaRPr lang="es-CO" sz="1800" b="0"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s-CO" sz="1800" u="none" strike="noStrike" dirty="0">
                          <a:effectLst/>
                        </a:rPr>
                        <a:t>-</a:t>
                      </a:r>
                      <a:endParaRPr lang="es-CO" sz="1800" b="0" i="0" u="none" strike="noStrike" dirty="0">
                        <a:solidFill>
                          <a:srgbClr val="000000"/>
                        </a:solidFill>
                        <a:effectLst/>
                        <a:latin typeface="Arial" panose="020B0604020202020204" pitchFamily="34" charset="0"/>
                      </a:endParaRPr>
                    </a:p>
                  </a:txBody>
                  <a:tcPr marL="0" marR="0" marT="0" marB="0" anchor="ctr"/>
                </a:tc>
              </a:tr>
              <a:tr h="987725">
                <a:tc vMerge="1">
                  <a:txBody>
                    <a:bodyPr/>
                    <a:lstStyle/>
                    <a:p>
                      <a:endParaRPr lang="es-CO"/>
                    </a:p>
                  </a:txBody>
                  <a:tcPr/>
                </a:tc>
                <a:tc>
                  <a:txBody>
                    <a:bodyPr/>
                    <a:lstStyle/>
                    <a:p>
                      <a:pPr algn="ctr" fontAlgn="t"/>
                      <a:r>
                        <a:rPr lang="es-CO" sz="1800" u="none" strike="noStrike" dirty="0">
                          <a:effectLst/>
                        </a:rPr>
                        <a:t>Cedeño Lina María </a:t>
                      </a:r>
                      <a:endParaRPr lang="es-CO" sz="1800" b="0" i="0" u="none" strike="noStrike" dirty="0">
                        <a:solidFill>
                          <a:srgbClr val="000000"/>
                        </a:solidFill>
                        <a:effectLst/>
                        <a:latin typeface="Arial" panose="020B0604020202020204" pitchFamily="34" charset="0"/>
                      </a:endParaRPr>
                    </a:p>
                  </a:txBody>
                  <a:tcPr marL="0" marR="0" marT="0" marB="0"/>
                </a:tc>
                <a:tc>
                  <a:txBody>
                    <a:bodyPr/>
                    <a:lstStyle/>
                    <a:p>
                      <a:pPr algn="ctr" fontAlgn="ctr"/>
                      <a:r>
                        <a:rPr lang="es-CO" sz="1800" u="none" strike="noStrike" dirty="0" smtClean="0">
                          <a:effectLst/>
                        </a:rPr>
                        <a:t>NC</a:t>
                      </a:r>
                      <a:endParaRPr lang="es-CO" sz="1800" b="0"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s-CO" sz="1800" u="none" strike="noStrike">
                          <a:effectLst/>
                        </a:rPr>
                        <a:t>0</a:t>
                      </a:r>
                      <a:endParaRPr lang="es-CO" sz="1800" b="0" i="0" u="none" strike="noStrike">
                        <a:solidFill>
                          <a:srgbClr val="000000"/>
                        </a:solidFill>
                        <a:effectLst/>
                        <a:latin typeface="Arial" panose="020B0604020202020204" pitchFamily="34" charset="0"/>
                      </a:endParaRPr>
                    </a:p>
                  </a:txBody>
                  <a:tcPr marL="0" marR="0" marT="0" marB="0" anchor="ctr"/>
                </a:tc>
              </a:tr>
              <a:tr h="570940">
                <a:tc vMerge="1">
                  <a:txBody>
                    <a:bodyPr/>
                    <a:lstStyle/>
                    <a:p>
                      <a:endParaRPr lang="es-CO"/>
                    </a:p>
                  </a:txBody>
                  <a:tcPr/>
                </a:tc>
                <a:tc>
                  <a:txBody>
                    <a:bodyPr/>
                    <a:lstStyle/>
                    <a:p>
                      <a:pPr algn="ctr" fontAlgn="t"/>
                      <a:r>
                        <a:rPr lang="es-CO" sz="1800" u="none" strike="noStrike" dirty="0">
                          <a:effectLst/>
                        </a:rPr>
                        <a:t>Morales Florián Jorge Lewis </a:t>
                      </a:r>
                      <a:endParaRPr lang="es-CO" sz="1800" b="0" i="0" u="none" strike="noStrike" dirty="0">
                        <a:solidFill>
                          <a:srgbClr val="000000"/>
                        </a:solidFill>
                        <a:effectLst/>
                        <a:latin typeface="Arial" panose="020B0604020202020204" pitchFamily="34" charset="0"/>
                      </a:endParaRPr>
                    </a:p>
                  </a:txBody>
                  <a:tcPr marL="0" marR="0" marT="0" marB="0"/>
                </a:tc>
                <a:tc>
                  <a:txBody>
                    <a:bodyPr/>
                    <a:lstStyle/>
                    <a:p>
                      <a:pPr algn="ctr" fontAlgn="ctr"/>
                      <a:r>
                        <a:rPr lang="es-CO" sz="1800" u="none" strike="noStrike" dirty="0" smtClean="0">
                          <a:effectLst/>
                        </a:rPr>
                        <a:t>NC</a:t>
                      </a:r>
                      <a:endParaRPr lang="es-CO" sz="1800" b="0"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s-CO" sz="1800" u="none" strike="noStrike" dirty="0">
                          <a:effectLst/>
                        </a:rPr>
                        <a:t>-</a:t>
                      </a:r>
                      <a:endParaRPr lang="es-CO" sz="1800" b="0" i="0" u="none" strike="noStrike" dirty="0">
                        <a:solidFill>
                          <a:srgbClr val="000000"/>
                        </a:solidFill>
                        <a:effectLst/>
                        <a:latin typeface="Arial" panose="020B0604020202020204" pitchFamily="34" charset="0"/>
                      </a:endParaRPr>
                    </a:p>
                  </a:txBody>
                  <a:tcPr marL="0" marR="0" marT="0" marB="0" anchor="ctr"/>
                </a:tc>
              </a:tr>
            </a:tbl>
          </a:graphicData>
        </a:graphic>
      </p:graphicFrame>
    </p:spTree>
    <p:extLst>
      <p:ext uri="{BB962C8B-B14F-4D97-AF65-F5344CB8AC3E}">
        <p14:creationId xmlns:p14="http://schemas.microsoft.com/office/powerpoint/2010/main" val="19463043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4294967295"/>
          </p:nvPr>
        </p:nvSpPr>
        <p:spPr>
          <a:xfrm>
            <a:off x="0" y="806450"/>
            <a:ext cx="8847138" cy="681038"/>
          </a:xfrm>
          <a:gradFill flip="none" rotWithShape="1">
            <a:gsLst>
              <a:gs pos="82300">
                <a:schemeClr val="accent1">
                  <a:lumMod val="50000"/>
                </a:schemeClr>
              </a:gs>
              <a:gs pos="0">
                <a:schemeClr val="tx2">
                  <a:lumMod val="50000"/>
                </a:schemeClr>
              </a:gs>
              <a:gs pos="50000">
                <a:schemeClr val="bg1">
                  <a:lumMod val="50000"/>
                  <a:shade val="67500"/>
                  <a:satMod val="115000"/>
                </a:schemeClr>
              </a:gs>
              <a:gs pos="100000">
                <a:schemeClr val="bg1">
                  <a:lumMod val="50000"/>
                  <a:shade val="100000"/>
                  <a:satMod val="115000"/>
                </a:schemeClr>
              </a:gs>
            </a:gsLst>
            <a:path path="circle">
              <a:fillToRect l="100000" t="100000"/>
            </a:path>
            <a:tileRect r="-100000" b="-100000"/>
          </a:gradFill>
          <a:effectLst>
            <a:glow rad="1905000">
              <a:schemeClr val="accent1">
                <a:alpha val="31000"/>
              </a:schemeClr>
            </a:glow>
          </a:effectLst>
        </p:spPr>
        <p:txBody>
          <a:bodyPr>
            <a:normAutofit/>
          </a:bodyPr>
          <a:lstStyle/>
          <a:p>
            <a:pPr algn="ctr"/>
            <a:r>
              <a:rPr lang="es-CO" b="1" dirty="0" smtClean="0">
                <a:solidFill>
                  <a:schemeClr val="bg1"/>
                </a:solidFill>
              </a:rPr>
              <a:t>Inversión por División en Horas</a:t>
            </a:r>
            <a:endParaRPr lang="es-CO" b="1" dirty="0">
              <a:solidFill>
                <a:schemeClr val="bg1"/>
              </a:solidFill>
            </a:endParaRPr>
          </a:p>
        </p:txBody>
      </p:sp>
      <p:graphicFrame>
        <p:nvGraphicFramePr>
          <p:cNvPr id="4" name="3 Tabla"/>
          <p:cNvGraphicFramePr>
            <a:graphicFrameLocks noGrp="1"/>
          </p:cNvGraphicFramePr>
          <p:nvPr>
            <p:extLst>
              <p:ext uri="{D42A27DB-BD31-4B8C-83A1-F6EECF244321}">
                <p14:modId xmlns:p14="http://schemas.microsoft.com/office/powerpoint/2010/main" val="1547355749"/>
              </p:ext>
            </p:extLst>
          </p:nvPr>
        </p:nvGraphicFramePr>
        <p:xfrm>
          <a:off x="1262130" y="2176529"/>
          <a:ext cx="8731876" cy="3695862"/>
        </p:xfrm>
        <a:graphic>
          <a:graphicData uri="http://schemas.openxmlformats.org/drawingml/2006/table">
            <a:tbl>
              <a:tblPr firstRow="1" firstCol="1" bandRow="1">
                <a:tableStyleId>{3C2FFA5D-87B4-456A-9821-1D502468CF0F}</a:tableStyleId>
              </a:tblPr>
              <a:tblGrid>
                <a:gridCol w="5718220"/>
                <a:gridCol w="1461322"/>
                <a:gridCol w="1552334"/>
              </a:tblGrid>
              <a:tr h="407319">
                <a:tc>
                  <a:txBody>
                    <a:bodyPr/>
                    <a:lstStyle/>
                    <a:p>
                      <a:pPr algn="ctr">
                        <a:lnSpc>
                          <a:spcPct val="107000"/>
                        </a:lnSpc>
                        <a:spcAft>
                          <a:spcPts val="0"/>
                        </a:spcAft>
                      </a:pPr>
                      <a:r>
                        <a:rPr lang="es-CO" sz="2400" dirty="0">
                          <a:effectLst/>
                        </a:rPr>
                        <a:t>Nombre de División</a:t>
                      </a:r>
                      <a:endParaRPr lang="es-CO" sz="2400" dirty="0">
                        <a:effectLst/>
                        <a:latin typeface="Agency FB" pitchFamily="34" charset="0"/>
                        <a:ea typeface="Calibri"/>
                        <a:cs typeface="Times New Roman"/>
                      </a:endParaRPr>
                    </a:p>
                  </a:txBody>
                  <a:tcPr marL="44450" marR="44450" marT="0" marB="0" anchor="ctr"/>
                </a:tc>
                <a:tc>
                  <a:txBody>
                    <a:bodyPr/>
                    <a:lstStyle/>
                    <a:p>
                      <a:pPr algn="ctr">
                        <a:lnSpc>
                          <a:spcPct val="107000"/>
                        </a:lnSpc>
                        <a:spcAft>
                          <a:spcPts val="0"/>
                        </a:spcAft>
                      </a:pPr>
                      <a:r>
                        <a:rPr lang="es-CO" sz="1400" dirty="0" smtClean="0">
                          <a:effectLst/>
                        </a:rPr>
                        <a:t>Horas</a:t>
                      </a:r>
                      <a:r>
                        <a:rPr lang="es-CO" sz="1400" baseline="0" dirty="0" smtClean="0">
                          <a:effectLst/>
                        </a:rPr>
                        <a:t> </a:t>
                      </a:r>
                      <a:r>
                        <a:rPr lang="es-CO" sz="1400" dirty="0" smtClean="0">
                          <a:effectLst/>
                        </a:rPr>
                        <a:t>X </a:t>
                      </a:r>
                      <a:r>
                        <a:rPr lang="es-CO" sz="1400" dirty="0">
                          <a:effectLst/>
                        </a:rPr>
                        <a:t>División</a:t>
                      </a:r>
                      <a:endParaRPr lang="es-CO" sz="1400" dirty="0">
                        <a:effectLst/>
                        <a:latin typeface="Calibri"/>
                        <a:ea typeface="Calibri"/>
                        <a:cs typeface="Times New Roman"/>
                      </a:endParaRPr>
                    </a:p>
                  </a:txBody>
                  <a:tcPr marL="44450" marR="44450" marT="0" marB="0" anchor="ctr"/>
                </a:tc>
                <a:tc>
                  <a:txBody>
                    <a:bodyPr/>
                    <a:lstStyle/>
                    <a:p>
                      <a:pPr algn="ctr">
                        <a:lnSpc>
                          <a:spcPct val="107000"/>
                        </a:lnSpc>
                        <a:spcAft>
                          <a:spcPts val="0"/>
                        </a:spcAft>
                      </a:pPr>
                      <a:r>
                        <a:rPr lang="es-CO" sz="1400">
                          <a:effectLst/>
                        </a:rPr>
                        <a:t>Valor X División</a:t>
                      </a:r>
                      <a:endParaRPr lang="es-CO" sz="1400">
                        <a:effectLst/>
                        <a:latin typeface="Calibri"/>
                        <a:ea typeface="Calibri"/>
                        <a:cs typeface="Times New Roman"/>
                      </a:endParaRPr>
                    </a:p>
                  </a:txBody>
                  <a:tcPr marL="44450" marR="44450" marT="0" marB="0" anchor="ctr"/>
                </a:tc>
              </a:tr>
              <a:tr h="180975">
                <a:tc>
                  <a:txBody>
                    <a:bodyPr/>
                    <a:lstStyle/>
                    <a:p>
                      <a:pPr>
                        <a:lnSpc>
                          <a:spcPct val="107000"/>
                        </a:lnSpc>
                        <a:spcAft>
                          <a:spcPts val="0"/>
                        </a:spcAft>
                      </a:pPr>
                      <a:r>
                        <a:rPr lang="es-CO" sz="1800" dirty="0">
                          <a:solidFill>
                            <a:schemeClr val="tx2">
                              <a:lumMod val="50000"/>
                            </a:schemeClr>
                          </a:solidFill>
                          <a:effectLst/>
                        </a:rPr>
                        <a:t>Departamento de Ciencias Básicas</a:t>
                      </a:r>
                      <a:endParaRPr lang="es-CO" sz="1800" dirty="0">
                        <a:solidFill>
                          <a:schemeClr val="tx2">
                            <a:lumMod val="50000"/>
                          </a:schemeClr>
                        </a:solidFill>
                        <a:effectLst/>
                        <a:latin typeface="Agency FB" pitchFamily="34" charset="0"/>
                        <a:ea typeface="Calibri"/>
                        <a:cs typeface="Times New Roman"/>
                      </a:endParaRPr>
                    </a:p>
                  </a:txBody>
                  <a:tcPr marL="44450" marR="44450" marT="0" marB="0" anchor="ctr"/>
                </a:tc>
                <a:tc>
                  <a:txBody>
                    <a:bodyPr/>
                    <a:lstStyle/>
                    <a:p>
                      <a:pPr algn="r">
                        <a:lnSpc>
                          <a:spcPct val="107000"/>
                        </a:lnSpc>
                        <a:spcAft>
                          <a:spcPts val="0"/>
                        </a:spcAft>
                      </a:pPr>
                      <a:r>
                        <a:rPr lang="es-CO" sz="1400">
                          <a:effectLst/>
                        </a:rPr>
                        <a:t>209,00</a:t>
                      </a:r>
                      <a:endParaRPr lang="es-CO" sz="1400">
                        <a:effectLst/>
                        <a:latin typeface="Calibri"/>
                        <a:ea typeface="Calibri"/>
                        <a:cs typeface="Times New Roman"/>
                      </a:endParaRPr>
                    </a:p>
                  </a:txBody>
                  <a:tcPr marL="44450" marR="44450" marT="0" marB="0" anchor="b"/>
                </a:tc>
                <a:tc>
                  <a:txBody>
                    <a:bodyPr/>
                    <a:lstStyle/>
                    <a:p>
                      <a:pPr algn="r">
                        <a:lnSpc>
                          <a:spcPct val="107000"/>
                        </a:lnSpc>
                        <a:spcAft>
                          <a:spcPts val="0"/>
                        </a:spcAft>
                      </a:pPr>
                      <a:r>
                        <a:rPr lang="es-CO" sz="1400">
                          <a:effectLst/>
                        </a:rPr>
                        <a:t>47.391.357,50</a:t>
                      </a:r>
                      <a:endParaRPr lang="es-CO" sz="1400">
                        <a:effectLst/>
                        <a:latin typeface="Calibri"/>
                        <a:ea typeface="Calibri"/>
                        <a:cs typeface="Times New Roman"/>
                      </a:endParaRPr>
                    </a:p>
                  </a:txBody>
                  <a:tcPr marL="44450" marR="44450" marT="0" marB="0" anchor="b"/>
                </a:tc>
              </a:tr>
              <a:tr h="180975">
                <a:tc>
                  <a:txBody>
                    <a:bodyPr/>
                    <a:lstStyle/>
                    <a:p>
                      <a:pPr>
                        <a:lnSpc>
                          <a:spcPct val="107000"/>
                        </a:lnSpc>
                        <a:spcAft>
                          <a:spcPts val="0"/>
                        </a:spcAft>
                      </a:pPr>
                      <a:r>
                        <a:rPr lang="es-CO" sz="1800" dirty="0">
                          <a:solidFill>
                            <a:schemeClr val="tx2">
                              <a:lumMod val="50000"/>
                            </a:schemeClr>
                          </a:solidFill>
                          <a:effectLst/>
                        </a:rPr>
                        <a:t>Departamento de Humanidades</a:t>
                      </a:r>
                      <a:endParaRPr lang="es-CO" sz="1800" dirty="0">
                        <a:solidFill>
                          <a:schemeClr val="tx2">
                            <a:lumMod val="50000"/>
                          </a:schemeClr>
                        </a:solidFill>
                        <a:effectLst/>
                        <a:latin typeface="Agency FB" pitchFamily="34" charset="0"/>
                        <a:ea typeface="Calibri"/>
                        <a:cs typeface="Times New Roman"/>
                      </a:endParaRPr>
                    </a:p>
                  </a:txBody>
                  <a:tcPr marL="44450" marR="44450" marT="0" marB="0" anchor="b"/>
                </a:tc>
                <a:tc>
                  <a:txBody>
                    <a:bodyPr/>
                    <a:lstStyle/>
                    <a:p>
                      <a:pPr algn="r">
                        <a:lnSpc>
                          <a:spcPct val="107000"/>
                        </a:lnSpc>
                        <a:spcAft>
                          <a:spcPts val="0"/>
                        </a:spcAft>
                      </a:pPr>
                      <a:r>
                        <a:rPr lang="es-CO" sz="1400">
                          <a:effectLst/>
                        </a:rPr>
                        <a:t>1.679,80</a:t>
                      </a:r>
                      <a:endParaRPr lang="es-CO" sz="1400">
                        <a:effectLst/>
                        <a:latin typeface="Calibri"/>
                        <a:ea typeface="Calibri"/>
                        <a:cs typeface="Times New Roman"/>
                      </a:endParaRPr>
                    </a:p>
                  </a:txBody>
                  <a:tcPr marL="44450" marR="44450" marT="0" marB="0" anchor="b"/>
                </a:tc>
                <a:tc>
                  <a:txBody>
                    <a:bodyPr/>
                    <a:lstStyle/>
                    <a:p>
                      <a:pPr algn="r">
                        <a:lnSpc>
                          <a:spcPct val="107000"/>
                        </a:lnSpc>
                        <a:spcAft>
                          <a:spcPts val="0"/>
                        </a:spcAft>
                      </a:pPr>
                      <a:r>
                        <a:rPr lang="es-CO" sz="1400" dirty="0">
                          <a:effectLst/>
                        </a:rPr>
                        <a:t>7.053.125,00</a:t>
                      </a:r>
                      <a:endParaRPr lang="es-CO" sz="1400" dirty="0">
                        <a:effectLst/>
                        <a:latin typeface="Calibri"/>
                        <a:ea typeface="Calibri"/>
                        <a:cs typeface="Times New Roman"/>
                      </a:endParaRPr>
                    </a:p>
                  </a:txBody>
                  <a:tcPr marL="44450" marR="44450" marT="0" marB="0" anchor="b"/>
                </a:tc>
              </a:tr>
              <a:tr h="180975">
                <a:tc>
                  <a:txBody>
                    <a:bodyPr/>
                    <a:lstStyle/>
                    <a:p>
                      <a:pPr>
                        <a:lnSpc>
                          <a:spcPct val="107000"/>
                        </a:lnSpc>
                        <a:spcAft>
                          <a:spcPts val="0"/>
                        </a:spcAft>
                      </a:pPr>
                      <a:r>
                        <a:rPr lang="es-CO" sz="1800" dirty="0">
                          <a:solidFill>
                            <a:schemeClr val="tx2">
                              <a:lumMod val="50000"/>
                            </a:schemeClr>
                          </a:solidFill>
                          <a:effectLst/>
                        </a:rPr>
                        <a:t>Departamento de Lenguas Fray Bernardo de Lugo</a:t>
                      </a:r>
                      <a:endParaRPr lang="es-CO" sz="1800" dirty="0">
                        <a:solidFill>
                          <a:schemeClr val="tx2">
                            <a:lumMod val="50000"/>
                          </a:schemeClr>
                        </a:solidFill>
                        <a:effectLst/>
                        <a:latin typeface="Agency FB" pitchFamily="34" charset="0"/>
                        <a:ea typeface="Calibri"/>
                        <a:cs typeface="Times New Roman"/>
                      </a:endParaRPr>
                    </a:p>
                  </a:txBody>
                  <a:tcPr marL="44450" marR="44450" marT="0" marB="0" anchor="ctr"/>
                </a:tc>
                <a:tc>
                  <a:txBody>
                    <a:bodyPr/>
                    <a:lstStyle/>
                    <a:p>
                      <a:pPr algn="r">
                        <a:lnSpc>
                          <a:spcPct val="107000"/>
                        </a:lnSpc>
                        <a:spcAft>
                          <a:spcPts val="0"/>
                        </a:spcAft>
                      </a:pPr>
                      <a:r>
                        <a:rPr lang="es-CO" sz="1400">
                          <a:effectLst/>
                        </a:rPr>
                        <a:t>250,00</a:t>
                      </a:r>
                      <a:endParaRPr lang="es-CO" sz="1400">
                        <a:effectLst/>
                        <a:latin typeface="Calibri"/>
                        <a:ea typeface="Calibri"/>
                        <a:cs typeface="Times New Roman"/>
                      </a:endParaRPr>
                    </a:p>
                  </a:txBody>
                  <a:tcPr marL="44450" marR="44450" marT="0" marB="0" anchor="b"/>
                </a:tc>
                <a:tc>
                  <a:txBody>
                    <a:bodyPr/>
                    <a:lstStyle/>
                    <a:p>
                      <a:pPr algn="r">
                        <a:lnSpc>
                          <a:spcPct val="107000"/>
                        </a:lnSpc>
                        <a:spcAft>
                          <a:spcPts val="0"/>
                        </a:spcAft>
                      </a:pPr>
                      <a:r>
                        <a:rPr lang="es-CO" sz="1400">
                          <a:effectLst/>
                        </a:rPr>
                        <a:t>4.514.000,00</a:t>
                      </a:r>
                      <a:endParaRPr lang="es-CO" sz="1400">
                        <a:effectLst/>
                        <a:latin typeface="Calibri"/>
                        <a:ea typeface="Calibri"/>
                        <a:cs typeface="Times New Roman"/>
                      </a:endParaRPr>
                    </a:p>
                  </a:txBody>
                  <a:tcPr marL="44450" marR="44450" marT="0" marB="0" anchor="b"/>
                </a:tc>
              </a:tr>
              <a:tr h="180975">
                <a:tc>
                  <a:txBody>
                    <a:bodyPr/>
                    <a:lstStyle/>
                    <a:p>
                      <a:pPr>
                        <a:lnSpc>
                          <a:spcPct val="107000"/>
                        </a:lnSpc>
                        <a:spcAft>
                          <a:spcPts val="0"/>
                        </a:spcAft>
                      </a:pPr>
                      <a:r>
                        <a:rPr lang="es-CO" sz="1800" dirty="0">
                          <a:solidFill>
                            <a:schemeClr val="tx2">
                              <a:lumMod val="50000"/>
                            </a:schemeClr>
                          </a:solidFill>
                          <a:effectLst/>
                        </a:rPr>
                        <a:t>División de Ciencias de la Salud</a:t>
                      </a:r>
                      <a:endParaRPr lang="es-CO" sz="1800" dirty="0">
                        <a:solidFill>
                          <a:schemeClr val="tx2">
                            <a:lumMod val="50000"/>
                          </a:schemeClr>
                        </a:solidFill>
                        <a:effectLst/>
                        <a:latin typeface="Agency FB" pitchFamily="34" charset="0"/>
                        <a:ea typeface="Calibri"/>
                        <a:cs typeface="Times New Roman"/>
                      </a:endParaRPr>
                    </a:p>
                  </a:txBody>
                  <a:tcPr marL="44450" marR="44450" marT="0" marB="0" anchor="ctr"/>
                </a:tc>
                <a:tc>
                  <a:txBody>
                    <a:bodyPr/>
                    <a:lstStyle/>
                    <a:p>
                      <a:pPr algn="r">
                        <a:lnSpc>
                          <a:spcPct val="107000"/>
                        </a:lnSpc>
                        <a:spcAft>
                          <a:spcPts val="0"/>
                        </a:spcAft>
                      </a:pPr>
                      <a:r>
                        <a:rPr lang="es-CO" sz="1400">
                          <a:effectLst/>
                        </a:rPr>
                        <a:t>2.438,00</a:t>
                      </a:r>
                      <a:endParaRPr lang="es-CO" sz="1400">
                        <a:effectLst/>
                        <a:latin typeface="Calibri"/>
                        <a:ea typeface="Calibri"/>
                        <a:cs typeface="Times New Roman"/>
                      </a:endParaRPr>
                    </a:p>
                  </a:txBody>
                  <a:tcPr marL="44450" marR="44450" marT="0" marB="0" anchor="b"/>
                </a:tc>
                <a:tc>
                  <a:txBody>
                    <a:bodyPr/>
                    <a:lstStyle/>
                    <a:p>
                      <a:pPr algn="r">
                        <a:lnSpc>
                          <a:spcPct val="107000"/>
                        </a:lnSpc>
                        <a:spcAft>
                          <a:spcPts val="0"/>
                        </a:spcAft>
                      </a:pPr>
                      <a:r>
                        <a:rPr lang="es-CO" sz="1400">
                          <a:effectLst/>
                        </a:rPr>
                        <a:t>5.896.412,50</a:t>
                      </a:r>
                      <a:endParaRPr lang="es-CO" sz="1400">
                        <a:effectLst/>
                        <a:latin typeface="Calibri"/>
                        <a:ea typeface="Calibri"/>
                        <a:cs typeface="Times New Roman"/>
                      </a:endParaRPr>
                    </a:p>
                  </a:txBody>
                  <a:tcPr marL="44450" marR="44450" marT="0" marB="0" anchor="b"/>
                </a:tc>
              </a:tr>
              <a:tr h="236884">
                <a:tc>
                  <a:txBody>
                    <a:bodyPr/>
                    <a:lstStyle/>
                    <a:p>
                      <a:pPr>
                        <a:lnSpc>
                          <a:spcPct val="107000"/>
                        </a:lnSpc>
                        <a:spcAft>
                          <a:spcPts val="0"/>
                        </a:spcAft>
                      </a:pPr>
                      <a:r>
                        <a:rPr lang="es-CO" sz="1800" dirty="0">
                          <a:solidFill>
                            <a:schemeClr val="tx2">
                              <a:lumMod val="50000"/>
                            </a:schemeClr>
                          </a:solidFill>
                          <a:effectLst/>
                        </a:rPr>
                        <a:t>División de Ciencias </a:t>
                      </a:r>
                      <a:r>
                        <a:rPr lang="es-CO" sz="1800" dirty="0" smtClean="0">
                          <a:solidFill>
                            <a:schemeClr val="tx2">
                              <a:lumMod val="50000"/>
                            </a:schemeClr>
                          </a:solidFill>
                          <a:effectLst/>
                        </a:rPr>
                        <a:t>Económicas </a:t>
                      </a:r>
                      <a:r>
                        <a:rPr lang="es-CO" sz="1800" dirty="0">
                          <a:solidFill>
                            <a:schemeClr val="tx2">
                              <a:lumMod val="50000"/>
                            </a:schemeClr>
                          </a:solidFill>
                          <a:effectLst/>
                        </a:rPr>
                        <a:t>y Administrativas</a:t>
                      </a:r>
                      <a:endParaRPr lang="es-CO" sz="1800" dirty="0">
                        <a:solidFill>
                          <a:schemeClr val="tx2">
                            <a:lumMod val="50000"/>
                          </a:schemeClr>
                        </a:solidFill>
                        <a:effectLst/>
                        <a:latin typeface="Agency FB" pitchFamily="34" charset="0"/>
                        <a:ea typeface="Calibri"/>
                        <a:cs typeface="Times New Roman"/>
                      </a:endParaRPr>
                    </a:p>
                  </a:txBody>
                  <a:tcPr marL="44450" marR="44450" marT="0" marB="0" anchor="ctr"/>
                </a:tc>
                <a:tc>
                  <a:txBody>
                    <a:bodyPr/>
                    <a:lstStyle/>
                    <a:p>
                      <a:pPr algn="r">
                        <a:lnSpc>
                          <a:spcPct val="107000"/>
                        </a:lnSpc>
                        <a:spcAft>
                          <a:spcPts val="0"/>
                        </a:spcAft>
                      </a:pPr>
                      <a:r>
                        <a:rPr lang="es-CO" sz="1400">
                          <a:effectLst/>
                        </a:rPr>
                        <a:t>4.752,16</a:t>
                      </a:r>
                      <a:endParaRPr lang="es-CO" sz="1400">
                        <a:effectLst/>
                        <a:latin typeface="Calibri"/>
                        <a:ea typeface="Calibri"/>
                        <a:cs typeface="Times New Roman"/>
                      </a:endParaRPr>
                    </a:p>
                  </a:txBody>
                  <a:tcPr marL="44450" marR="44450" marT="0" marB="0" anchor="b"/>
                </a:tc>
                <a:tc>
                  <a:txBody>
                    <a:bodyPr/>
                    <a:lstStyle/>
                    <a:p>
                      <a:pPr algn="r">
                        <a:lnSpc>
                          <a:spcPct val="107000"/>
                        </a:lnSpc>
                        <a:spcAft>
                          <a:spcPts val="0"/>
                        </a:spcAft>
                      </a:pPr>
                      <a:r>
                        <a:rPr lang="es-CO" sz="1400" dirty="0">
                          <a:effectLst/>
                        </a:rPr>
                        <a:t>134.070.314,00</a:t>
                      </a:r>
                      <a:endParaRPr lang="es-CO" sz="1400" dirty="0">
                        <a:effectLst/>
                        <a:latin typeface="Calibri"/>
                        <a:ea typeface="Calibri"/>
                        <a:cs typeface="Times New Roman"/>
                      </a:endParaRPr>
                    </a:p>
                  </a:txBody>
                  <a:tcPr marL="44450" marR="44450" marT="0" marB="0" anchor="b"/>
                </a:tc>
              </a:tr>
              <a:tr h="180975">
                <a:tc>
                  <a:txBody>
                    <a:bodyPr/>
                    <a:lstStyle/>
                    <a:p>
                      <a:pPr>
                        <a:lnSpc>
                          <a:spcPct val="107000"/>
                        </a:lnSpc>
                        <a:spcAft>
                          <a:spcPts val="0"/>
                        </a:spcAft>
                      </a:pPr>
                      <a:r>
                        <a:rPr lang="es-CO" sz="1800" dirty="0">
                          <a:solidFill>
                            <a:schemeClr val="tx2">
                              <a:lumMod val="50000"/>
                            </a:schemeClr>
                          </a:solidFill>
                          <a:effectLst/>
                        </a:rPr>
                        <a:t>División de Ciencias Jurídicas y Políticas</a:t>
                      </a:r>
                      <a:endParaRPr lang="es-CO" sz="1800" dirty="0">
                        <a:solidFill>
                          <a:schemeClr val="tx2">
                            <a:lumMod val="50000"/>
                          </a:schemeClr>
                        </a:solidFill>
                        <a:effectLst/>
                        <a:latin typeface="Agency FB" pitchFamily="34" charset="0"/>
                        <a:ea typeface="Calibri"/>
                        <a:cs typeface="Times New Roman"/>
                      </a:endParaRPr>
                    </a:p>
                  </a:txBody>
                  <a:tcPr marL="44450" marR="44450" marT="0" marB="0" anchor="ctr"/>
                </a:tc>
                <a:tc>
                  <a:txBody>
                    <a:bodyPr/>
                    <a:lstStyle/>
                    <a:p>
                      <a:pPr algn="r">
                        <a:lnSpc>
                          <a:spcPct val="107000"/>
                        </a:lnSpc>
                        <a:spcAft>
                          <a:spcPts val="0"/>
                        </a:spcAft>
                      </a:pPr>
                      <a:r>
                        <a:rPr lang="es-CO" sz="1400">
                          <a:effectLst/>
                        </a:rPr>
                        <a:t>2.667,00</a:t>
                      </a:r>
                      <a:endParaRPr lang="es-CO" sz="1400">
                        <a:effectLst/>
                        <a:latin typeface="Calibri"/>
                        <a:ea typeface="Calibri"/>
                        <a:cs typeface="Times New Roman"/>
                      </a:endParaRPr>
                    </a:p>
                  </a:txBody>
                  <a:tcPr marL="44450" marR="44450" marT="0" marB="0" anchor="b"/>
                </a:tc>
                <a:tc>
                  <a:txBody>
                    <a:bodyPr/>
                    <a:lstStyle/>
                    <a:p>
                      <a:pPr algn="r">
                        <a:lnSpc>
                          <a:spcPct val="107000"/>
                        </a:lnSpc>
                        <a:spcAft>
                          <a:spcPts val="0"/>
                        </a:spcAft>
                      </a:pPr>
                      <a:r>
                        <a:rPr lang="es-CO" sz="1400">
                          <a:effectLst/>
                        </a:rPr>
                        <a:t>68.782.075,00</a:t>
                      </a:r>
                      <a:endParaRPr lang="es-CO" sz="1400">
                        <a:effectLst/>
                        <a:latin typeface="Calibri"/>
                        <a:ea typeface="Calibri"/>
                        <a:cs typeface="Times New Roman"/>
                      </a:endParaRPr>
                    </a:p>
                  </a:txBody>
                  <a:tcPr marL="44450" marR="44450" marT="0" marB="0" anchor="b"/>
                </a:tc>
              </a:tr>
              <a:tr h="180975">
                <a:tc>
                  <a:txBody>
                    <a:bodyPr/>
                    <a:lstStyle/>
                    <a:p>
                      <a:pPr>
                        <a:lnSpc>
                          <a:spcPct val="107000"/>
                        </a:lnSpc>
                        <a:spcAft>
                          <a:spcPts val="0"/>
                        </a:spcAft>
                      </a:pPr>
                      <a:r>
                        <a:rPr lang="es-CO" sz="1800" dirty="0">
                          <a:solidFill>
                            <a:schemeClr val="tx2">
                              <a:lumMod val="50000"/>
                            </a:schemeClr>
                          </a:solidFill>
                          <a:effectLst/>
                        </a:rPr>
                        <a:t>División de Ciencias y Sociales</a:t>
                      </a:r>
                      <a:endParaRPr lang="es-CO" sz="1800" dirty="0">
                        <a:solidFill>
                          <a:schemeClr val="tx2">
                            <a:lumMod val="50000"/>
                          </a:schemeClr>
                        </a:solidFill>
                        <a:effectLst/>
                        <a:latin typeface="Agency FB" pitchFamily="34" charset="0"/>
                        <a:ea typeface="Calibri"/>
                        <a:cs typeface="Times New Roman"/>
                      </a:endParaRPr>
                    </a:p>
                  </a:txBody>
                  <a:tcPr marL="44450" marR="44450" marT="0" marB="0" anchor="ctr"/>
                </a:tc>
                <a:tc>
                  <a:txBody>
                    <a:bodyPr/>
                    <a:lstStyle/>
                    <a:p>
                      <a:pPr algn="r">
                        <a:lnSpc>
                          <a:spcPct val="107000"/>
                        </a:lnSpc>
                        <a:spcAft>
                          <a:spcPts val="0"/>
                        </a:spcAft>
                      </a:pPr>
                      <a:r>
                        <a:rPr lang="es-CO" sz="1400">
                          <a:effectLst/>
                        </a:rPr>
                        <a:t>2.999,80</a:t>
                      </a:r>
                      <a:endParaRPr lang="es-CO" sz="1400">
                        <a:effectLst/>
                        <a:latin typeface="Calibri"/>
                        <a:ea typeface="Calibri"/>
                        <a:cs typeface="Times New Roman"/>
                      </a:endParaRPr>
                    </a:p>
                  </a:txBody>
                  <a:tcPr marL="44450" marR="44450" marT="0" marB="0" anchor="b"/>
                </a:tc>
                <a:tc>
                  <a:txBody>
                    <a:bodyPr/>
                    <a:lstStyle/>
                    <a:p>
                      <a:pPr algn="r">
                        <a:lnSpc>
                          <a:spcPct val="107000"/>
                        </a:lnSpc>
                        <a:spcAft>
                          <a:spcPts val="0"/>
                        </a:spcAft>
                      </a:pPr>
                      <a:r>
                        <a:rPr lang="es-CO" sz="1400">
                          <a:effectLst/>
                        </a:rPr>
                        <a:t>64.651.765,00</a:t>
                      </a:r>
                      <a:endParaRPr lang="es-CO" sz="1400">
                        <a:effectLst/>
                        <a:latin typeface="Calibri"/>
                        <a:ea typeface="Calibri"/>
                        <a:cs typeface="Times New Roman"/>
                      </a:endParaRPr>
                    </a:p>
                  </a:txBody>
                  <a:tcPr marL="44450" marR="44450" marT="0" marB="0" anchor="b"/>
                </a:tc>
              </a:tr>
              <a:tr h="180975">
                <a:tc>
                  <a:txBody>
                    <a:bodyPr/>
                    <a:lstStyle/>
                    <a:p>
                      <a:pPr>
                        <a:lnSpc>
                          <a:spcPct val="107000"/>
                        </a:lnSpc>
                        <a:spcAft>
                          <a:spcPts val="0"/>
                        </a:spcAft>
                      </a:pPr>
                      <a:r>
                        <a:rPr lang="es-CO" sz="1800" dirty="0">
                          <a:solidFill>
                            <a:schemeClr val="tx2">
                              <a:lumMod val="50000"/>
                            </a:schemeClr>
                          </a:solidFill>
                          <a:effectLst/>
                        </a:rPr>
                        <a:t>División de Filosofía y Teología</a:t>
                      </a:r>
                      <a:endParaRPr lang="es-CO" sz="1800" dirty="0">
                        <a:solidFill>
                          <a:schemeClr val="tx2">
                            <a:lumMod val="50000"/>
                          </a:schemeClr>
                        </a:solidFill>
                        <a:effectLst/>
                        <a:latin typeface="Agency FB" pitchFamily="34" charset="0"/>
                        <a:ea typeface="Calibri"/>
                        <a:cs typeface="Times New Roman"/>
                      </a:endParaRPr>
                    </a:p>
                  </a:txBody>
                  <a:tcPr marL="44450" marR="44450" marT="0" marB="0" anchor="ctr"/>
                </a:tc>
                <a:tc>
                  <a:txBody>
                    <a:bodyPr/>
                    <a:lstStyle/>
                    <a:p>
                      <a:pPr algn="r">
                        <a:lnSpc>
                          <a:spcPct val="107000"/>
                        </a:lnSpc>
                        <a:spcAft>
                          <a:spcPts val="0"/>
                        </a:spcAft>
                      </a:pPr>
                      <a:r>
                        <a:rPr lang="es-CO" sz="1400">
                          <a:effectLst/>
                        </a:rPr>
                        <a:t>2.291,60</a:t>
                      </a:r>
                      <a:endParaRPr lang="es-CO" sz="1400">
                        <a:effectLst/>
                        <a:latin typeface="Calibri"/>
                        <a:ea typeface="Calibri"/>
                        <a:cs typeface="Times New Roman"/>
                      </a:endParaRPr>
                    </a:p>
                  </a:txBody>
                  <a:tcPr marL="44450" marR="44450" marT="0" marB="0" anchor="b"/>
                </a:tc>
                <a:tc>
                  <a:txBody>
                    <a:bodyPr/>
                    <a:lstStyle/>
                    <a:p>
                      <a:pPr algn="r">
                        <a:lnSpc>
                          <a:spcPct val="107000"/>
                        </a:lnSpc>
                        <a:spcAft>
                          <a:spcPts val="0"/>
                        </a:spcAft>
                      </a:pPr>
                      <a:r>
                        <a:rPr lang="es-CO" sz="1400">
                          <a:effectLst/>
                        </a:rPr>
                        <a:t>84.631.857,50</a:t>
                      </a:r>
                      <a:endParaRPr lang="es-CO" sz="1400">
                        <a:effectLst/>
                        <a:latin typeface="Calibri"/>
                        <a:ea typeface="Calibri"/>
                        <a:cs typeface="Times New Roman"/>
                      </a:endParaRPr>
                    </a:p>
                  </a:txBody>
                  <a:tcPr marL="44450" marR="44450" marT="0" marB="0" anchor="b"/>
                </a:tc>
              </a:tr>
              <a:tr h="180975">
                <a:tc>
                  <a:txBody>
                    <a:bodyPr/>
                    <a:lstStyle/>
                    <a:p>
                      <a:pPr>
                        <a:lnSpc>
                          <a:spcPct val="107000"/>
                        </a:lnSpc>
                        <a:spcAft>
                          <a:spcPts val="0"/>
                        </a:spcAft>
                      </a:pPr>
                      <a:r>
                        <a:rPr lang="es-CO" sz="1800" dirty="0">
                          <a:solidFill>
                            <a:schemeClr val="tx2">
                              <a:lumMod val="50000"/>
                            </a:schemeClr>
                          </a:solidFill>
                          <a:effectLst/>
                        </a:rPr>
                        <a:t>División de Ingenierías</a:t>
                      </a:r>
                      <a:endParaRPr lang="es-CO" sz="1800" dirty="0">
                        <a:solidFill>
                          <a:schemeClr val="tx2">
                            <a:lumMod val="50000"/>
                          </a:schemeClr>
                        </a:solidFill>
                        <a:effectLst/>
                        <a:latin typeface="Agency FB" pitchFamily="34" charset="0"/>
                        <a:ea typeface="Calibri"/>
                        <a:cs typeface="Times New Roman"/>
                      </a:endParaRPr>
                    </a:p>
                  </a:txBody>
                  <a:tcPr marL="44450" marR="44450" marT="0" marB="0" anchor="ctr"/>
                </a:tc>
                <a:tc>
                  <a:txBody>
                    <a:bodyPr/>
                    <a:lstStyle/>
                    <a:p>
                      <a:pPr algn="r">
                        <a:lnSpc>
                          <a:spcPct val="107000"/>
                        </a:lnSpc>
                        <a:spcAft>
                          <a:spcPts val="0"/>
                        </a:spcAft>
                      </a:pPr>
                      <a:r>
                        <a:rPr lang="es-CO" sz="1400">
                          <a:effectLst/>
                        </a:rPr>
                        <a:t>4.016,00</a:t>
                      </a:r>
                      <a:endParaRPr lang="es-CO" sz="1400">
                        <a:effectLst/>
                        <a:latin typeface="Calibri"/>
                        <a:ea typeface="Calibri"/>
                        <a:cs typeface="Times New Roman"/>
                      </a:endParaRPr>
                    </a:p>
                  </a:txBody>
                  <a:tcPr marL="44450" marR="44450" marT="0" marB="0" anchor="b"/>
                </a:tc>
                <a:tc>
                  <a:txBody>
                    <a:bodyPr/>
                    <a:lstStyle/>
                    <a:p>
                      <a:pPr algn="r">
                        <a:lnSpc>
                          <a:spcPct val="107000"/>
                        </a:lnSpc>
                        <a:spcAft>
                          <a:spcPts val="0"/>
                        </a:spcAft>
                      </a:pPr>
                      <a:r>
                        <a:rPr lang="es-CO" sz="1400">
                          <a:effectLst/>
                        </a:rPr>
                        <a:t>75.242.737,50</a:t>
                      </a:r>
                      <a:endParaRPr lang="es-CO" sz="1400">
                        <a:effectLst/>
                        <a:latin typeface="Calibri"/>
                        <a:ea typeface="Calibri"/>
                        <a:cs typeface="Times New Roman"/>
                      </a:endParaRPr>
                    </a:p>
                  </a:txBody>
                  <a:tcPr marL="44450" marR="44450" marT="0" marB="0" anchor="b"/>
                </a:tc>
              </a:tr>
              <a:tr h="190500">
                <a:tc>
                  <a:txBody>
                    <a:bodyPr/>
                    <a:lstStyle/>
                    <a:p>
                      <a:pPr>
                        <a:lnSpc>
                          <a:spcPct val="107000"/>
                        </a:lnSpc>
                        <a:spcAft>
                          <a:spcPts val="0"/>
                        </a:spcAft>
                      </a:pPr>
                      <a:r>
                        <a:rPr lang="es-CO" sz="1800" dirty="0">
                          <a:solidFill>
                            <a:schemeClr val="tx2">
                              <a:lumMod val="50000"/>
                            </a:schemeClr>
                          </a:solidFill>
                          <a:effectLst/>
                        </a:rPr>
                        <a:t>Instituto de Estudios Socio-Históricos Fray Alonso de Zamora</a:t>
                      </a:r>
                      <a:endParaRPr lang="es-CO" sz="1800" dirty="0">
                        <a:solidFill>
                          <a:schemeClr val="tx2">
                            <a:lumMod val="50000"/>
                          </a:schemeClr>
                        </a:solidFill>
                        <a:effectLst/>
                        <a:latin typeface="Agency FB" pitchFamily="34" charset="0"/>
                        <a:ea typeface="Calibri"/>
                        <a:cs typeface="Times New Roman"/>
                      </a:endParaRPr>
                    </a:p>
                  </a:txBody>
                  <a:tcPr marL="44450" marR="44450" marT="0" marB="0" anchor="ctr"/>
                </a:tc>
                <a:tc>
                  <a:txBody>
                    <a:bodyPr/>
                    <a:lstStyle/>
                    <a:p>
                      <a:pPr algn="r">
                        <a:lnSpc>
                          <a:spcPct val="107000"/>
                        </a:lnSpc>
                        <a:spcAft>
                          <a:spcPts val="0"/>
                        </a:spcAft>
                      </a:pPr>
                      <a:r>
                        <a:rPr lang="es-CO" sz="1400">
                          <a:effectLst/>
                        </a:rPr>
                        <a:t>160,00</a:t>
                      </a:r>
                      <a:endParaRPr lang="es-CO" sz="1400">
                        <a:effectLst/>
                        <a:latin typeface="Calibri"/>
                        <a:ea typeface="Calibri"/>
                        <a:cs typeface="Times New Roman"/>
                      </a:endParaRPr>
                    </a:p>
                  </a:txBody>
                  <a:tcPr marL="44450" marR="44450" marT="0" marB="0" anchor="b"/>
                </a:tc>
                <a:tc>
                  <a:txBody>
                    <a:bodyPr/>
                    <a:lstStyle/>
                    <a:p>
                      <a:pPr algn="r">
                        <a:lnSpc>
                          <a:spcPct val="107000"/>
                        </a:lnSpc>
                        <a:spcAft>
                          <a:spcPts val="0"/>
                        </a:spcAft>
                      </a:pPr>
                      <a:r>
                        <a:rPr lang="es-CO" sz="1400">
                          <a:effectLst/>
                        </a:rPr>
                        <a:t>113.301.400,00</a:t>
                      </a:r>
                      <a:endParaRPr lang="es-CO" sz="1400">
                        <a:effectLst/>
                        <a:latin typeface="Calibri"/>
                        <a:ea typeface="Calibri"/>
                        <a:cs typeface="Times New Roman"/>
                      </a:endParaRPr>
                    </a:p>
                  </a:txBody>
                  <a:tcPr marL="44450" marR="44450" marT="0" marB="0" anchor="b"/>
                </a:tc>
              </a:tr>
              <a:tr h="180975">
                <a:tc>
                  <a:txBody>
                    <a:bodyPr/>
                    <a:lstStyle/>
                    <a:p>
                      <a:pPr algn="r">
                        <a:lnSpc>
                          <a:spcPct val="107000"/>
                        </a:lnSpc>
                        <a:spcAft>
                          <a:spcPts val="0"/>
                        </a:spcAft>
                      </a:pPr>
                      <a:r>
                        <a:rPr lang="es-CO" sz="1400" dirty="0">
                          <a:solidFill>
                            <a:schemeClr val="tx2">
                              <a:lumMod val="50000"/>
                            </a:schemeClr>
                          </a:solidFill>
                          <a:effectLst/>
                        </a:rPr>
                        <a:t>TOTAL</a:t>
                      </a:r>
                      <a:endParaRPr lang="es-CO" sz="1400" dirty="0">
                        <a:solidFill>
                          <a:schemeClr val="tx2">
                            <a:lumMod val="50000"/>
                          </a:schemeClr>
                        </a:solidFill>
                        <a:effectLst/>
                        <a:latin typeface="Agency FB" pitchFamily="34" charset="0"/>
                        <a:ea typeface="Calibri"/>
                        <a:cs typeface="Times New Roman"/>
                      </a:endParaRPr>
                    </a:p>
                  </a:txBody>
                  <a:tcPr marL="44450" marR="44450" marT="0" marB="0" anchor="b"/>
                </a:tc>
                <a:tc>
                  <a:txBody>
                    <a:bodyPr/>
                    <a:lstStyle/>
                    <a:p>
                      <a:pPr algn="r">
                        <a:lnSpc>
                          <a:spcPct val="107000"/>
                        </a:lnSpc>
                        <a:spcAft>
                          <a:spcPts val="0"/>
                        </a:spcAft>
                      </a:pPr>
                      <a:r>
                        <a:rPr lang="es-CO" sz="1400">
                          <a:effectLst/>
                        </a:rPr>
                        <a:t>21.463,36</a:t>
                      </a:r>
                      <a:endParaRPr lang="es-CO" sz="1400">
                        <a:effectLst/>
                        <a:latin typeface="Calibri"/>
                        <a:ea typeface="Calibri"/>
                        <a:cs typeface="Times New Roman"/>
                      </a:endParaRPr>
                    </a:p>
                  </a:txBody>
                  <a:tcPr marL="44450" marR="44450" marT="0" marB="0" anchor="b"/>
                </a:tc>
                <a:tc>
                  <a:txBody>
                    <a:bodyPr/>
                    <a:lstStyle/>
                    <a:p>
                      <a:pPr algn="r">
                        <a:lnSpc>
                          <a:spcPct val="107000"/>
                        </a:lnSpc>
                        <a:spcAft>
                          <a:spcPts val="0"/>
                        </a:spcAft>
                      </a:pPr>
                      <a:r>
                        <a:rPr lang="es-CO" sz="1400" dirty="0">
                          <a:effectLst/>
                        </a:rPr>
                        <a:t>605.535.044,00</a:t>
                      </a:r>
                      <a:endParaRPr lang="es-CO" sz="1400" dirty="0">
                        <a:effectLst/>
                        <a:latin typeface="Calibri"/>
                        <a:ea typeface="Calibri"/>
                        <a:cs typeface="Times New Roman"/>
                      </a:endParaRPr>
                    </a:p>
                  </a:txBody>
                  <a:tcPr marL="44450" marR="44450" marT="0" marB="0" anchor="b"/>
                </a:tc>
              </a:tr>
            </a:tbl>
          </a:graphicData>
        </a:graphic>
      </p:graphicFrame>
    </p:spTree>
    <p:extLst>
      <p:ext uri="{BB962C8B-B14F-4D97-AF65-F5344CB8AC3E}">
        <p14:creationId xmlns:p14="http://schemas.microsoft.com/office/powerpoint/2010/main" val="263211076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Gráfico"/>
          <p:cNvGraphicFramePr/>
          <p:nvPr>
            <p:extLst>
              <p:ext uri="{D42A27DB-BD31-4B8C-83A1-F6EECF244321}">
                <p14:modId xmlns:p14="http://schemas.microsoft.com/office/powerpoint/2010/main" val="1031753848"/>
              </p:ext>
            </p:extLst>
          </p:nvPr>
        </p:nvGraphicFramePr>
        <p:xfrm>
          <a:off x="1622738" y="1365161"/>
          <a:ext cx="8487177" cy="430154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2297857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4294967295"/>
          </p:nvPr>
        </p:nvSpPr>
        <p:spPr>
          <a:xfrm>
            <a:off x="1143000" y="862013"/>
            <a:ext cx="11049000" cy="679450"/>
          </a:xfrm>
          <a:gradFill flip="none" rotWithShape="1">
            <a:gsLst>
              <a:gs pos="82300">
                <a:schemeClr val="accent1">
                  <a:lumMod val="50000"/>
                </a:schemeClr>
              </a:gs>
              <a:gs pos="0">
                <a:schemeClr val="tx2">
                  <a:lumMod val="50000"/>
                </a:schemeClr>
              </a:gs>
              <a:gs pos="50000">
                <a:schemeClr val="bg1">
                  <a:lumMod val="50000"/>
                  <a:shade val="67500"/>
                  <a:satMod val="115000"/>
                </a:schemeClr>
              </a:gs>
              <a:gs pos="100000">
                <a:schemeClr val="bg1">
                  <a:lumMod val="50000"/>
                  <a:shade val="100000"/>
                  <a:satMod val="115000"/>
                </a:schemeClr>
              </a:gs>
            </a:gsLst>
            <a:path path="circle">
              <a:fillToRect l="100000" t="100000"/>
            </a:path>
            <a:tileRect r="-100000" b="-100000"/>
          </a:gradFill>
          <a:effectLst>
            <a:glow rad="1905000">
              <a:schemeClr val="accent1">
                <a:alpha val="31000"/>
              </a:schemeClr>
            </a:glow>
          </a:effectLst>
        </p:spPr>
        <p:txBody>
          <a:bodyPr>
            <a:normAutofit/>
          </a:bodyPr>
          <a:lstStyle/>
          <a:p>
            <a:pPr algn="ctr"/>
            <a:r>
              <a:rPr lang="es-CO" b="1" dirty="0" smtClean="0">
                <a:solidFill>
                  <a:schemeClr val="bg1"/>
                </a:solidFill>
              </a:rPr>
              <a:t>Movilidad por Investigación</a:t>
            </a:r>
            <a:endParaRPr lang="es-CO" b="1" dirty="0">
              <a:solidFill>
                <a:schemeClr val="bg1"/>
              </a:solidFill>
            </a:endParaRPr>
          </a:p>
        </p:txBody>
      </p:sp>
      <p:pic>
        <p:nvPicPr>
          <p:cNvPr id="19460" name="Picture 4" descr="Resultado de imagen para movilidad academic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118" y="2635624"/>
            <a:ext cx="11049000" cy="24339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22690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1598290221"/>
              </p:ext>
            </p:extLst>
          </p:nvPr>
        </p:nvGraphicFramePr>
        <p:xfrm>
          <a:off x="1028327" y="1785331"/>
          <a:ext cx="3949700" cy="842010"/>
        </p:xfrm>
        <a:graphic>
          <a:graphicData uri="http://schemas.openxmlformats.org/drawingml/2006/table">
            <a:tbl>
              <a:tblPr>
                <a:tableStyleId>{5C22544A-7EE6-4342-B048-85BDC9FD1C3A}</a:tableStyleId>
              </a:tblPr>
              <a:tblGrid>
                <a:gridCol w="1663700"/>
                <a:gridCol w="762000"/>
                <a:gridCol w="762000"/>
                <a:gridCol w="762000"/>
              </a:tblGrid>
              <a:tr h="190500">
                <a:tc>
                  <a:txBody>
                    <a:bodyPr/>
                    <a:lstStyle/>
                    <a:p>
                      <a:pPr algn="l" fontAlgn="b"/>
                      <a:r>
                        <a:rPr lang="es-CO" sz="1800" u="none" strike="noStrike" dirty="0">
                          <a:solidFill>
                            <a:schemeClr val="bg1"/>
                          </a:solidFill>
                          <a:effectLst/>
                        </a:rPr>
                        <a:t>MOVILIDAD INVESTIGATIVA</a:t>
                      </a:r>
                      <a:endParaRPr lang="es-CO" sz="1800" b="1" i="0" u="none" strike="noStrike" dirty="0">
                        <a:solidFill>
                          <a:schemeClr val="bg1"/>
                        </a:solidFill>
                        <a:effectLst/>
                        <a:latin typeface="Calibri" panose="020F0502020204030204" pitchFamily="34" charset="0"/>
                      </a:endParaRPr>
                    </a:p>
                  </a:txBody>
                  <a:tcPr marL="9525" marR="9525" marT="9525" marB="0" anchor="b">
                    <a:solidFill>
                      <a:schemeClr val="tx2">
                        <a:lumMod val="50000"/>
                      </a:schemeClr>
                    </a:solidFill>
                  </a:tcPr>
                </a:tc>
                <a:tc>
                  <a:txBody>
                    <a:bodyPr/>
                    <a:lstStyle/>
                    <a:p>
                      <a:pPr algn="ctr" fontAlgn="ctr"/>
                      <a:r>
                        <a:rPr lang="es-CO" sz="1800" u="none" strike="noStrike" dirty="0">
                          <a:solidFill>
                            <a:schemeClr val="bg1"/>
                          </a:solidFill>
                          <a:effectLst/>
                        </a:rPr>
                        <a:t>2013</a:t>
                      </a:r>
                      <a:endParaRPr lang="es-CO" sz="1800" b="1" i="0" u="none" strike="noStrike" dirty="0">
                        <a:solidFill>
                          <a:schemeClr val="bg1"/>
                        </a:solidFill>
                        <a:effectLst/>
                        <a:latin typeface="Calibri" panose="020F0502020204030204" pitchFamily="34" charset="0"/>
                      </a:endParaRPr>
                    </a:p>
                  </a:txBody>
                  <a:tcPr marL="9525" marR="9525" marT="9525" marB="0" anchor="ctr">
                    <a:solidFill>
                      <a:schemeClr val="tx2">
                        <a:lumMod val="50000"/>
                      </a:schemeClr>
                    </a:solidFill>
                  </a:tcPr>
                </a:tc>
                <a:tc>
                  <a:txBody>
                    <a:bodyPr/>
                    <a:lstStyle/>
                    <a:p>
                      <a:pPr algn="ctr" fontAlgn="ctr"/>
                      <a:r>
                        <a:rPr lang="es-CO" sz="1800" u="none" strike="noStrike" dirty="0">
                          <a:solidFill>
                            <a:schemeClr val="bg1"/>
                          </a:solidFill>
                          <a:effectLst/>
                        </a:rPr>
                        <a:t>2014</a:t>
                      </a:r>
                      <a:endParaRPr lang="es-CO" sz="1800" b="1" i="0" u="none" strike="noStrike" dirty="0">
                        <a:solidFill>
                          <a:schemeClr val="bg1"/>
                        </a:solidFill>
                        <a:effectLst/>
                        <a:latin typeface="Calibri" panose="020F0502020204030204" pitchFamily="34" charset="0"/>
                      </a:endParaRPr>
                    </a:p>
                  </a:txBody>
                  <a:tcPr marL="9525" marR="9525" marT="9525" marB="0" anchor="ctr">
                    <a:solidFill>
                      <a:schemeClr val="tx2">
                        <a:lumMod val="50000"/>
                      </a:schemeClr>
                    </a:solidFill>
                  </a:tcPr>
                </a:tc>
                <a:tc>
                  <a:txBody>
                    <a:bodyPr/>
                    <a:lstStyle/>
                    <a:p>
                      <a:pPr algn="ctr" fontAlgn="ctr"/>
                      <a:r>
                        <a:rPr lang="es-CO" sz="1800" u="none" strike="noStrike" dirty="0">
                          <a:solidFill>
                            <a:schemeClr val="bg1"/>
                          </a:solidFill>
                          <a:effectLst/>
                        </a:rPr>
                        <a:t>2015</a:t>
                      </a:r>
                      <a:endParaRPr lang="es-CO" sz="1800" b="1" i="0" u="none" strike="noStrike" dirty="0">
                        <a:solidFill>
                          <a:schemeClr val="bg1"/>
                        </a:solidFill>
                        <a:effectLst/>
                        <a:latin typeface="Calibri" panose="020F0502020204030204" pitchFamily="34" charset="0"/>
                      </a:endParaRPr>
                    </a:p>
                  </a:txBody>
                  <a:tcPr marL="9525" marR="9525" marT="9525" marB="0" anchor="ctr">
                    <a:solidFill>
                      <a:schemeClr val="tx2">
                        <a:lumMod val="50000"/>
                      </a:schemeClr>
                    </a:solidFill>
                  </a:tcPr>
                </a:tc>
              </a:tr>
              <a:tr h="200025">
                <a:tc>
                  <a:txBody>
                    <a:bodyPr/>
                    <a:lstStyle/>
                    <a:p>
                      <a:pPr algn="l" fontAlgn="b"/>
                      <a:r>
                        <a:rPr lang="es-CO" sz="1800" u="none" strike="noStrike" dirty="0">
                          <a:solidFill>
                            <a:schemeClr val="bg1"/>
                          </a:solidFill>
                          <a:effectLst/>
                        </a:rPr>
                        <a:t>Total general</a:t>
                      </a:r>
                      <a:endParaRPr lang="es-CO" sz="1800" b="0" i="0" u="none" strike="noStrike" dirty="0">
                        <a:solidFill>
                          <a:schemeClr val="bg1"/>
                        </a:solidFill>
                        <a:effectLst/>
                        <a:latin typeface="Calibri" panose="020F0502020204030204" pitchFamily="34" charset="0"/>
                      </a:endParaRPr>
                    </a:p>
                  </a:txBody>
                  <a:tcPr marL="9525" marR="9525" marT="9525" marB="0" anchor="b">
                    <a:solidFill>
                      <a:schemeClr val="tx2">
                        <a:lumMod val="50000"/>
                      </a:schemeClr>
                    </a:solidFill>
                  </a:tcPr>
                </a:tc>
                <a:tc>
                  <a:txBody>
                    <a:bodyPr/>
                    <a:lstStyle/>
                    <a:p>
                      <a:pPr algn="ctr" fontAlgn="ctr"/>
                      <a:r>
                        <a:rPr lang="es-CO" sz="1800" u="none" strike="noStrike" dirty="0">
                          <a:effectLst/>
                        </a:rPr>
                        <a:t>203</a:t>
                      </a:r>
                      <a:endParaRPr lang="es-CO"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CO" sz="1800" u="none" strike="noStrike">
                          <a:effectLst/>
                        </a:rPr>
                        <a:t>226</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CO" sz="1800" u="none" strike="noStrike" dirty="0">
                          <a:effectLst/>
                        </a:rPr>
                        <a:t>173</a:t>
                      </a:r>
                      <a:endParaRPr lang="es-CO" sz="1800" b="0" i="0" u="none" strike="noStrike" dirty="0">
                        <a:solidFill>
                          <a:srgbClr val="000000"/>
                        </a:solidFill>
                        <a:effectLst/>
                        <a:latin typeface="Calibri" panose="020F0502020204030204" pitchFamily="34" charset="0"/>
                      </a:endParaRPr>
                    </a:p>
                  </a:txBody>
                  <a:tcPr marL="9525" marR="9525" marT="9525" marB="0" anchor="ctr"/>
                </a:tc>
              </a:tr>
            </a:tbl>
          </a:graphicData>
        </a:graphic>
      </p:graphicFrame>
      <p:graphicFrame>
        <p:nvGraphicFramePr>
          <p:cNvPr id="5" name="Tabla 4"/>
          <p:cNvGraphicFramePr>
            <a:graphicFrameLocks noGrp="1"/>
          </p:cNvGraphicFramePr>
          <p:nvPr>
            <p:extLst>
              <p:ext uri="{D42A27DB-BD31-4B8C-83A1-F6EECF244321}">
                <p14:modId xmlns:p14="http://schemas.microsoft.com/office/powerpoint/2010/main" val="1760866292"/>
              </p:ext>
            </p:extLst>
          </p:nvPr>
        </p:nvGraphicFramePr>
        <p:xfrm>
          <a:off x="1028327" y="3057871"/>
          <a:ext cx="3949700" cy="2270760"/>
        </p:xfrm>
        <a:graphic>
          <a:graphicData uri="http://schemas.openxmlformats.org/drawingml/2006/table">
            <a:tbl>
              <a:tblPr>
                <a:tableStyleId>{5C22544A-7EE6-4342-B048-85BDC9FD1C3A}</a:tableStyleId>
              </a:tblPr>
              <a:tblGrid>
                <a:gridCol w="1663700"/>
                <a:gridCol w="762000"/>
                <a:gridCol w="762000"/>
                <a:gridCol w="762000"/>
              </a:tblGrid>
              <a:tr h="190500">
                <a:tc>
                  <a:txBody>
                    <a:bodyPr/>
                    <a:lstStyle/>
                    <a:p>
                      <a:pPr algn="l" fontAlgn="b"/>
                      <a:r>
                        <a:rPr lang="es-CO" sz="1800" u="none" strike="noStrike" dirty="0">
                          <a:solidFill>
                            <a:schemeClr val="bg1"/>
                          </a:solidFill>
                          <a:effectLst/>
                        </a:rPr>
                        <a:t>REGIÓN</a:t>
                      </a:r>
                      <a:endParaRPr lang="es-CO" sz="1800" b="1" i="0" u="none" strike="noStrike" dirty="0">
                        <a:solidFill>
                          <a:schemeClr val="bg1"/>
                        </a:solidFill>
                        <a:effectLst/>
                        <a:latin typeface="Calibri" panose="020F0502020204030204" pitchFamily="34" charset="0"/>
                      </a:endParaRPr>
                    </a:p>
                  </a:txBody>
                  <a:tcPr marL="9525" marR="9525" marT="9525" marB="0" anchor="b">
                    <a:solidFill>
                      <a:schemeClr val="tx2">
                        <a:lumMod val="50000"/>
                      </a:schemeClr>
                    </a:solidFill>
                  </a:tcPr>
                </a:tc>
                <a:tc>
                  <a:txBody>
                    <a:bodyPr/>
                    <a:lstStyle/>
                    <a:p>
                      <a:pPr algn="ctr" fontAlgn="ctr"/>
                      <a:r>
                        <a:rPr lang="es-CO" sz="1800" u="none" strike="noStrike" dirty="0">
                          <a:solidFill>
                            <a:schemeClr val="bg1"/>
                          </a:solidFill>
                          <a:effectLst/>
                        </a:rPr>
                        <a:t>2013</a:t>
                      </a:r>
                      <a:endParaRPr lang="es-CO" sz="1800" b="1" i="0" u="none" strike="noStrike" dirty="0">
                        <a:solidFill>
                          <a:schemeClr val="bg1"/>
                        </a:solidFill>
                        <a:effectLst/>
                        <a:latin typeface="Calibri" panose="020F0502020204030204" pitchFamily="34" charset="0"/>
                      </a:endParaRPr>
                    </a:p>
                  </a:txBody>
                  <a:tcPr marL="9525" marR="9525" marT="9525" marB="0" anchor="ctr">
                    <a:solidFill>
                      <a:schemeClr val="tx2">
                        <a:lumMod val="50000"/>
                      </a:schemeClr>
                    </a:solidFill>
                  </a:tcPr>
                </a:tc>
                <a:tc>
                  <a:txBody>
                    <a:bodyPr/>
                    <a:lstStyle/>
                    <a:p>
                      <a:pPr algn="ctr" fontAlgn="ctr"/>
                      <a:r>
                        <a:rPr lang="es-CO" sz="1800" u="none" strike="noStrike" dirty="0">
                          <a:solidFill>
                            <a:schemeClr val="bg1"/>
                          </a:solidFill>
                          <a:effectLst/>
                        </a:rPr>
                        <a:t>2014</a:t>
                      </a:r>
                      <a:endParaRPr lang="es-CO" sz="1800" b="1" i="0" u="none" strike="noStrike" dirty="0">
                        <a:solidFill>
                          <a:schemeClr val="bg1"/>
                        </a:solidFill>
                        <a:effectLst/>
                        <a:latin typeface="Calibri" panose="020F0502020204030204" pitchFamily="34" charset="0"/>
                      </a:endParaRPr>
                    </a:p>
                  </a:txBody>
                  <a:tcPr marL="9525" marR="9525" marT="9525" marB="0" anchor="ctr">
                    <a:solidFill>
                      <a:schemeClr val="tx2">
                        <a:lumMod val="50000"/>
                      </a:schemeClr>
                    </a:solidFill>
                  </a:tcPr>
                </a:tc>
                <a:tc>
                  <a:txBody>
                    <a:bodyPr/>
                    <a:lstStyle/>
                    <a:p>
                      <a:pPr algn="ctr" fontAlgn="ctr"/>
                      <a:r>
                        <a:rPr lang="es-CO" sz="1800" u="none" strike="noStrike" dirty="0">
                          <a:solidFill>
                            <a:schemeClr val="bg1"/>
                          </a:solidFill>
                          <a:effectLst/>
                        </a:rPr>
                        <a:t>2015</a:t>
                      </a:r>
                      <a:endParaRPr lang="es-CO" sz="1800" b="1" i="0" u="none" strike="noStrike" dirty="0">
                        <a:solidFill>
                          <a:schemeClr val="bg1"/>
                        </a:solidFill>
                        <a:effectLst/>
                        <a:latin typeface="Calibri" panose="020F0502020204030204" pitchFamily="34" charset="0"/>
                      </a:endParaRPr>
                    </a:p>
                  </a:txBody>
                  <a:tcPr marL="9525" marR="9525" marT="9525" marB="0" anchor="ctr">
                    <a:solidFill>
                      <a:schemeClr val="tx2">
                        <a:lumMod val="50000"/>
                      </a:schemeClr>
                    </a:solidFill>
                  </a:tcPr>
                </a:tc>
              </a:tr>
              <a:tr h="190500">
                <a:tc>
                  <a:txBody>
                    <a:bodyPr/>
                    <a:lstStyle/>
                    <a:p>
                      <a:pPr algn="l" fontAlgn="b"/>
                      <a:r>
                        <a:rPr lang="es-CO" sz="1800" u="none" strike="noStrike" dirty="0">
                          <a:solidFill>
                            <a:schemeClr val="bg1"/>
                          </a:solidFill>
                          <a:effectLst/>
                        </a:rPr>
                        <a:t>Asia</a:t>
                      </a:r>
                      <a:endParaRPr lang="es-CO" sz="1800" b="0" i="0" u="none" strike="noStrike" dirty="0">
                        <a:solidFill>
                          <a:schemeClr val="bg1"/>
                        </a:solidFill>
                        <a:effectLst/>
                        <a:latin typeface="Calibri" panose="020F0502020204030204" pitchFamily="34" charset="0"/>
                      </a:endParaRPr>
                    </a:p>
                  </a:txBody>
                  <a:tcPr marL="9525" marR="9525" marT="9525" marB="0" anchor="b">
                    <a:solidFill>
                      <a:schemeClr val="tx2">
                        <a:lumMod val="50000"/>
                      </a:schemeClr>
                    </a:solidFill>
                  </a:tcPr>
                </a:tc>
                <a:tc>
                  <a:txBody>
                    <a:bodyPr/>
                    <a:lstStyle/>
                    <a:p>
                      <a:pPr algn="r" fontAlgn="b"/>
                      <a:r>
                        <a:rPr lang="es-CO" sz="1800" u="none" strike="noStrike" dirty="0">
                          <a:effectLst/>
                        </a:rPr>
                        <a:t>2</a:t>
                      </a:r>
                      <a:endParaRPr lang="es-CO"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5</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4</a:t>
                      </a:r>
                      <a:endParaRPr lang="es-CO" sz="1800" b="0" i="0" u="none" strike="noStrike">
                        <a:solidFill>
                          <a:srgbClr val="000000"/>
                        </a:solidFill>
                        <a:effectLst/>
                        <a:latin typeface="Calibri" panose="020F0502020204030204" pitchFamily="34" charset="0"/>
                      </a:endParaRPr>
                    </a:p>
                  </a:txBody>
                  <a:tcPr marL="9525" marR="9525" marT="9525" marB="0" anchor="b"/>
                </a:tc>
              </a:tr>
              <a:tr h="190500">
                <a:tc>
                  <a:txBody>
                    <a:bodyPr/>
                    <a:lstStyle/>
                    <a:p>
                      <a:pPr algn="l" fontAlgn="b"/>
                      <a:r>
                        <a:rPr lang="es-CO" sz="1800" u="none" strike="noStrike" dirty="0">
                          <a:solidFill>
                            <a:schemeClr val="bg1"/>
                          </a:solidFill>
                          <a:effectLst/>
                        </a:rPr>
                        <a:t>Colombia</a:t>
                      </a:r>
                      <a:endParaRPr lang="es-CO" sz="1800" b="0" i="0" u="none" strike="noStrike" dirty="0">
                        <a:solidFill>
                          <a:schemeClr val="bg1"/>
                        </a:solidFill>
                        <a:effectLst/>
                        <a:latin typeface="Calibri" panose="020F0502020204030204" pitchFamily="34" charset="0"/>
                      </a:endParaRPr>
                    </a:p>
                  </a:txBody>
                  <a:tcPr marL="9525" marR="9525" marT="9525" marB="0" anchor="b">
                    <a:solidFill>
                      <a:schemeClr val="tx2">
                        <a:lumMod val="50000"/>
                      </a:schemeClr>
                    </a:solidFill>
                  </a:tcPr>
                </a:tc>
                <a:tc>
                  <a:txBody>
                    <a:bodyPr/>
                    <a:lstStyle/>
                    <a:p>
                      <a:pPr algn="r" fontAlgn="b"/>
                      <a:r>
                        <a:rPr lang="es-CO" sz="1800" u="none" strike="noStrike">
                          <a:effectLst/>
                        </a:rPr>
                        <a:t>85</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103</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102</a:t>
                      </a:r>
                      <a:endParaRPr lang="es-CO" sz="1800" b="0" i="0" u="none" strike="noStrike">
                        <a:solidFill>
                          <a:srgbClr val="000000"/>
                        </a:solidFill>
                        <a:effectLst/>
                        <a:latin typeface="Calibri" panose="020F0502020204030204" pitchFamily="34" charset="0"/>
                      </a:endParaRPr>
                    </a:p>
                  </a:txBody>
                  <a:tcPr marL="9525" marR="9525" marT="9525" marB="0" anchor="b"/>
                </a:tc>
              </a:tr>
              <a:tr h="190500">
                <a:tc>
                  <a:txBody>
                    <a:bodyPr/>
                    <a:lstStyle/>
                    <a:p>
                      <a:pPr algn="l" fontAlgn="b"/>
                      <a:r>
                        <a:rPr lang="es-CO" sz="1800" u="none" strike="noStrike" dirty="0">
                          <a:solidFill>
                            <a:schemeClr val="bg1"/>
                          </a:solidFill>
                          <a:effectLst/>
                        </a:rPr>
                        <a:t>Europa</a:t>
                      </a:r>
                      <a:endParaRPr lang="es-CO" sz="1800" b="0" i="0" u="none" strike="noStrike" dirty="0">
                        <a:solidFill>
                          <a:schemeClr val="bg1"/>
                        </a:solidFill>
                        <a:effectLst/>
                        <a:latin typeface="Calibri" panose="020F0502020204030204" pitchFamily="34" charset="0"/>
                      </a:endParaRPr>
                    </a:p>
                  </a:txBody>
                  <a:tcPr marL="9525" marR="9525" marT="9525" marB="0" anchor="b">
                    <a:solidFill>
                      <a:schemeClr val="tx2">
                        <a:lumMod val="50000"/>
                      </a:schemeClr>
                    </a:solidFill>
                  </a:tcPr>
                </a:tc>
                <a:tc>
                  <a:txBody>
                    <a:bodyPr/>
                    <a:lstStyle/>
                    <a:p>
                      <a:pPr algn="r" fontAlgn="b"/>
                      <a:r>
                        <a:rPr lang="es-CO" sz="1800" u="none" strike="noStrike">
                          <a:effectLst/>
                        </a:rPr>
                        <a:t>21</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31</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25</a:t>
                      </a:r>
                      <a:endParaRPr lang="es-CO" sz="1800" b="0" i="0" u="none" strike="noStrike">
                        <a:solidFill>
                          <a:srgbClr val="000000"/>
                        </a:solidFill>
                        <a:effectLst/>
                        <a:latin typeface="Calibri" panose="020F0502020204030204" pitchFamily="34" charset="0"/>
                      </a:endParaRPr>
                    </a:p>
                  </a:txBody>
                  <a:tcPr marL="9525" marR="9525" marT="9525" marB="0" anchor="b"/>
                </a:tc>
              </a:tr>
              <a:tr h="190500">
                <a:tc>
                  <a:txBody>
                    <a:bodyPr/>
                    <a:lstStyle/>
                    <a:p>
                      <a:pPr algn="l" fontAlgn="b"/>
                      <a:r>
                        <a:rPr lang="es-CO" sz="1800" u="none" strike="noStrike" dirty="0">
                          <a:solidFill>
                            <a:schemeClr val="bg1"/>
                          </a:solidFill>
                          <a:effectLst/>
                        </a:rPr>
                        <a:t>Latinoamérica</a:t>
                      </a:r>
                      <a:endParaRPr lang="es-CO" sz="1800" b="0" i="0" u="none" strike="noStrike" dirty="0">
                        <a:solidFill>
                          <a:schemeClr val="bg1"/>
                        </a:solidFill>
                        <a:effectLst/>
                        <a:latin typeface="Calibri" panose="020F0502020204030204" pitchFamily="34" charset="0"/>
                      </a:endParaRPr>
                    </a:p>
                  </a:txBody>
                  <a:tcPr marL="9525" marR="9525" marT="9525" marB="0" anchor="b">
                    <a:solidFill>
                      <a:schemeClr val="tx2">
                        <a:lumMod val="50000"/>
                      </a:schemeClr>
                    </a:solidFill>
                  </a:tcPr>
                </a:tc>
                <a:tc>
                  <a:txBody>
                    <a:bodyPr/>
                    <a:lstStyle/>
                    <a:p>
                      <a:pPr algn="r" fontAlgn="b"/>
                      <a:r>
                        <a:rPr lang="es-CO" sz="1800" u="none" strike="noStrike">
                          <a:effectLst/>
                        </a:rPr>
                        <a:t>78</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76</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34</a:t>
                      </a:r>
                      <a:endParaRPr lang="es-CO" sz="1800" b="0" i="0" u="none" strike="noStrike">
                        <a:solidFill>
                          <a:srgbClr val="000000"/>
                        </a:solidFill>
                        <a:effectLst/>
                        <a:latin typeface="Calibri" panose="020F0502020204030204" pitchFamily="34" charset="0"/>
                      </a:endParaRPr>
                    </a:p>
                  </a:txBody>
                  <a:tcPr marL="9525" marR="9525" marT="9525" marB="0" anchor="b"/>
                </a:tc>
              </a:tr>
              <a:tr h="190500">
                <a:tc>
                  <a:txBody>
                    <a:bodyPr/>
                    <a:lstStyle/>
                    <a:p>
                      <a:pPr algn="l" fontAlgn="b"/>
                      <a:r>
                        <a:rPr lang="es-CO" sz="1800" u="none" strike="noStrike" dirty="0">
                          <a:solidFill>
                            <a:schemeClr val="bg1"/>
                          </a:solidFill>
                          <a:effectLst/>
                        </a:rPr>
                        <a:t>Norteamérica</a:t>
                      </a:r>
                      <a:endParaRPr lang="es-CO" sz="1800" b="0" i="0" u="none" strike="noStrike" dirty="0">
                        <a:solidFill>
                          <a:schemeClr val="bg1"/>
                        </a:solidFill>
                        <a:effectLst/>
                        <a:latin typeface="Calibri" panose="020F0502020204030204" pitchFamily="34" charset="0"/>
                      </a:endParaRPr>
                    </a:p>
                  </a:txBody>
                  <a:tcPr marL="9525" marR="9525" marT="9525" marB="0" anchor="b">
                    <a:solidFill>
                      <a:schemeClr val="tx2">
                        <a:lumMod val="50000"/>
                      </a:schemeClr>
                    </a:solidFill>
                  </a:tcPr>
                </a:tc>
                <a:tc>
                  <a:txBody>
                    <a:bodyPr/>
                    <a:lstStyle/>
                    <a:p>
                      <a:pPr algn="r" fontAlgn="b"/>
                      <a:r>
                        <a:rPr lang="es-CO" sz="1800" u="none" strike="noStrike" dirty="0">
                          <a:effectLst/>
                        </a:rPr>
                        <a:t>9</a:t>
                      </a:r>
                      <a:endParaRPr lang="es-CO"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11</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8</a:t>
                      </a:r>
                      <a:endParaRPr lang="es-CO" sz="1800" b="0" i="0" u="none" strike="noStrike">
                        <a:solidFill>
                          <a:srgbClr val="000000"/>
                        </a:solidFill>
                        <a:effectLst/>
                        <a:latin typeface="Calibri" panose="020F0502020204030204" pitchFamily="34" charset="0"/>
                      </a:endParaRPr>
                    </a:p>
                  </a:txBody>
                  <a:tcPr marL="9525" marR="9525" marT="9525" marB="0" anchor="b"/>
                </a:tc>
              </a:tr>
              <a:tr h="190500">
                <a:tc>
                  <a:txBody>
                    <a:bodyPr/>
                    <a:lstStyle/>
                    <a:p>
                      <a:pPr algn="l" fontAlgn="b"/>
                      <a:r>
                        <a:rPr lang="es-CO" sz="1800" u="none" strike="noStrike" dirty="0">
                          <a:solidFill>
                            <a:schemeClr val="bg1"/>
                          </a:solidFill>
                          <a:effectLst/>
                        </a:rPr>
                        <a:t>n/a</a:t>
                      </a:r>
                      <a:endParaRPr lang="es-CO" sz="1800" b="0" i="0" u="none" strike="noStrike" dirty="0">
                        <a:solidFill>
                          <a:schemeClr val="bg1"/>
                        </a:solidFill>
                        <a:effectLst/>
                        <a:latin typeface="Calibri" panose="020F0502020204030204" pitchFamily="34" charset="0"/>
                      </a:endParaRPr>
                    </a:p>
                  </a:txBody>
                  <a:tcPr marL="9525" marR="9525" marT="9525" marB="0" anchor="b">
                    <a:solidFill>
                      <a:schemeClr val="tx2">
                        <a:lumMod val="50000"/>
                      </a:schemeClr>
                    </a:solidFill>
                  </a:tcPr>
                </a:tc>
                <a:tc>
                  <a:txBody>
                    <a:bodyPr/>
                    <a:lstStyle/>
                    <a:p>
                      <a:pPr algn="r" fontAlgn="b"/>
                      <a:r>
                        <a:rPr lang="es-CO" sz="1800" u="none" strike="noStrike">
                          <a:effectLst/>
                        </a:rPr>
                        <a:t>8</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0</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0</a:t>
                      </a:r>
                      <a:endParaRPr lang="es-CO" sz="1800" b="0" i="0" u="none" strike="noStrike">
                        <a:solidFill>
                          <a:srgbClr val="000000"/>
                        </a:solidFill>
                        <a:effectLst/>
                        <a:latin typeface="Calibri" panose="020F0502020204030204" pitchFamily="34" charset="0"/>
                      </a:endParaRPr>
                    </a:p>
                  </a:txBody>
                  <a:tcPr marL="9525" marR="9525" marT="9525" marB="0" anchor="b"/>
                </a:tc>
              </a:tr>
              <a:tr h="200025">
                <a:tc>
                  <a:txBody>
                    <a:bodyPr/>
                    <a:lstStyle/>
                    <a:p>
                      <a:pPr algn="l" fontAlgn="b"/>
                      <a:r>
                        <a:rPr lang="es-CO" sz="1800" u="none" strike="noStrike" dirty="0">
                          <a:solidFill>
                            <a:schemeClr val="bg1"/>
                          </a:solidFill>
                          <a:effectLst/>
                        </a:rPr>
                        <a:t>Total general</a:t>
                      </a:r>
                      <a:endParaRPr lang="es-CO" sz="1800" b="0" i="0" u="none" strike="noStrike" dirty="0">
                        <a:solidFill>
                          <a:schemeClr val="bg1"/>
                        </a:solidFill>
                        <a:effectLst/>
                        <a:latin typeface="Calibri" panose="020F0502020204030204" pitchFamily="34" charset="0"/>
                      </a:endParaRPr>
                    </a:p>
                  </a:txBody>
                  <a:tcPr marL="9525" marR="9525" marT="9525" marB="0" anchor="b">
                    <a:solidFill>
                      <a:schemeClr val="tx2">
                        <a:lumMod val="50000"/>
                      </a:schemeClr>
                    </a:solidFill>
                  </a:tcPr>
                </a:tc>
                <a:tc>
                  <a:txBody>
                    <a:bodyPr/>
                    <a:lstStyle/>
                    <a:p>
                      <a:pPr algn="r" fontAlgn="b"/>
                      <a:r>
                        <a:rPr lang="es-CO" sz="1800" u="none" strike="noStrike">
                          <a:effectLst/>
                        </a:rPr>
                        <a:t>203</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dirty="0">
                          <a:effectLst/>
                        </a:rPr>
                        <a:t>226</a:t>
                      </a:r>
                      <a:endParaRPr lang="es-CO"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dirty="0">
                          <a:effectLst/>
                        </a:rPr>
                        <a:t>173</a:t>
                      </a:r>
                      <a:endParaRPr lang="es-CO" sz="1800" b="0" i="0" u="none" strike="noStrike" dirty="0">
                        <a:solidFill>
                          <a:srgbClr val="000000"/>
                        </a:solidFill>
                        <a:effectLst/>
                        <a:latin typeface="Calibri" panose="020F0502020204030204" pitchFamily="34" charset="0"/>
                      </a:endParaRPr>
                    </a:p>
                  </a:txBody>
                  <a:tcPr marL="9525" marR="9525" marT="9525" marB="0" anchor="b"/>
                </a:tc>
              </a:tr>
            </a:tbl>
          </a:graphicData>
        </a:graphic>
      </p:graphicFrame>
      <p:graphicFrame>
        <p:nvGraphicFramePr>
          <p:cNvPr id="6" name="Tabla 5"/>
          <p:cNvGraphicFramePr>
            <a:graphicFrameLocks noGrp="1"/>
          </p:cNvGraphicFramePr>
          <p:nvPr>
            <p:extLst>
              <p:ext uri="{D42A27DB-BD31-4B8C-83A1-F6EECF244321}">
                <p14:modId xmlns:p14="http://schemas.microsoft.com/office/powerpoint/2010/main" val="3551815694"/>
              </p:ext>
            </p:extLst>
          </p:nvPr>
        </p:nvGraphicFramePr>
        <p:xfrm>
          <a:off x="6387353" y="1785331"/>
          <a:ext cx="4410635" cy="2545080"/>
        </p:xfrm>
        <a:graphic>
          <a:graphicData uri="http://schemas.openxmlformats.org/drawingml/2006/table">
            <a:tbl>
              <a:tblPr>
                <a:tableStyleId>{5C22544A-7EE6-4342-B048-85BDC9FD1C3A}</a:tableStyleId>
              </a:tblPr>
              <a:tblGrid>
                <a:gridCol w="1898607"/>
                <a:gridCol w="869591"/>
                <a:gridCol w="869591"/>
                <a:gridCol w="772846"/>
              </a:tblGrid>
              <a:tr h="190500">
                <a:tc>
                  <a:txBody>
                    <a:bodyPr/>
                    <a:lstStyle/>
                    <a:p>
                      <a:pPr algn="l" fontAlgn="b"/>
                      <a:r>
                        <a:rPr lang="es-CO" sz="1800" u="none" strike="noStrike" dirty="0">
                          <a:solidFill>
                            <a:schemeClr val="bg1"/>
                          </a:solidFill>
                          <a:effectLst/>
                        </a:rPr>
                        <a:t>CARGO/PROFESIÓN</a:t>
                      </a:r>
                      <a:endParaRPr lang="es-CO" sz="1800" b="1" i="0" u="none" strike="noStrike" dirty="0">
                        <a:solidFill>
                          <a:schemeClr val="bg1"/>
                        </a:solidFill>
                        <a:effectLst/>
                        <a:latin typeface="Calibri" panose="020F0502020204030204" pitchFamily="34" charset="0"/>
                      </a:endParaRPr>
                    </a:p>
                  </a:txBody>
                  <a:tcPr marL="9525" marR="9525" marT="9525" marB="0" anchor="b">
                    <a:solidFill>
                      <a:schemeClr val="tx2">
                        <a:lumMod val="50000"/>
                      </a:schemeClr>
                    </a:solidFill>
                  </a:tcPr>
                </a:tc>
                <a:tc>
                  <a:txBody>
                    <a:bodyPr/>
                    <a:lstStyle/>
                    <a:p>
                      <a:pPr algn="ctr" fontAlgn="ctr"/>
                      <a:r>
                        <a:rPr lang="es-CO" sz="1800" u="none" strike="noStrike" dirty="0">
                          <a:solidFill>
                            <a:schemeClr val="bg1"/>
                          </a:solidFill>
                          <a:effectLst/>
                        </a:rPr>
                        <a:t>2013</a:t>
                      </a:r>
                      <a:endParaRPr lang="es-CO" sz="1800" b="1" i="0" u="none" strike="noStrike" dirty="0">
                        <a:solidFill>
                          <a:schemeClr val="bg1"/>
                        </a:solidFill>
                        <a:effectLst/>
                        <a:latin typeface="Calibri" panose="020F0502020204030204" pitchFamily="34" charset="0"/>
                      </a:endParaRPr>
                    </a:p>
                  </a:txBody>
                  <a:tcPr marL="9525" marR="9525" marT="9525" marB="0" anchor="ctr">
                    <a:solidFill>
                      <a:schemeClr val="tx2">
                        <a:lumMod val="50000"/>
                      </a:schemeClr>
                    </a:solidFill>
                  </a:tcPr>
                </a:tc>
                <a:tc>
                  <a:txBody>
                    <a:bodyPr/>
                    <a:lstStyle/>
                    <a:p>
                      <a:pPr algn="ctr" fontAlgn="ctr"/>
                      <a:r>
                        <a:rPr lang="es-CO" sz="1800" u="none" strike="noStrike" dirty="0">
                          <a:solidFill>
                            <a:schemeClr val="bg1"/>
                          </a:solidFill>
                          <a:effectLst/>
                        </a:rPr>
                        <a:t>2014</a:t>
                      </a:r>
                      <a:endParaRPr lang="es-CO" sz="1800" b="1" i="0" u="none" strike="noStrike" dirty="0">
                        <a:solidFill>
                          <a:schemeClr val="bg1"/>
                        </a:solidFill>
                        <a:effectLst/>
                        <a:latin typeface="Calibri" panose="020F0502020204030204" pitchFamily="34" charset="0"/>
                      </a:endParaRPr>
                    </a:p>
                  </a:txBody>
                  <a:tcPr marL="9525" marR="9525" marT="9525" marB="0" anchor="ctr">
                    <a:solidFill>
                      <a:schemeClr val="tx2">
                        <a:lumMod val="50000"/>
                      </a:schemeClr>
                    </a:solidFill>
                  </a:tcPr>
                </a:tc>
                <a:tc>
                  <a:txBody>
                    <a:bodyPr/>
                    <a:lstStyle/>
                    <a:p>
                      <a:pPr algn="ctr" fontAlgn="ctr"/>
                      <a:r>
                        <a:rPr lang="es-CO" sz="1800" u="none" strike="noStrike" dirty="0">
                          <a:solidFill>
                            <a:schemeClr val="bg1"/>
                          </a:solidFill>
                          <a:effectLst/>
                        </a:rPr>
                        <a:t>2015</a:t>
                      </a:r>
                      <a:endParaRPr lang="es-CO" sz="1800" b="1" i="0" u="none" strike="noStrike" dirty="0">
                        <a:solidFill>
                          <a:schemeClr val="bg1"/>
                        </a:solidFill>
                        <a:effectLst/>
                        <a:latin typeface="Calibri" panose="020F0502020204030204" pitchFamily="34" charset="0"/>
                      </a:endParaRPr>
                    </a:p>
                  </a:txBody>
                  <a:tcPr marL="9525" marR="9525" marT="9525" marB="0" anchor="ctr">
                    <a:solidFill>
                      <a:schemeClr val="tx2">
                        <a:lumMod val="50000"/>
                      </a:schemeClr>
                    </a:solidFill>
                  </a:tcPr>
                </a:tc>
              </a:tr>
              <a:tr h="190500">
                <a:tc>
                  <a:txBody>
                    <a:bodyPr/>
                    <a:lstStyle/>
                    <a:p>
                      <a:pPr algn="l" fontAlgn="b"/>
                      <a:r>
                        <a:rPr lang="es-CO" sz="1800" u="none" strike="noStrike" dirty="0">
                          <a:solidFill>
                            <a:schemeClr val="bg1"/>
                          </a:solidFill>
                          <a:effectLst/>
                        </a:rPr>
                        <a:t>Docente Investigador</a:t>
                      </a:r>
                      <a:endParaRPr lang="es-CO" sz="1800" b="0" i="0" u="none" strike="noStrike" dirty="0">
                        <a:solidFill>
                          <a:schemeClr val="bg1"/>
                        </a:solidFill>
                        <a:effectLst/>
                        <a:latin typeface="Calibri" panose="020F0502020204030204" pitchFamily="34" charset="0"/>
                      </a:endParaRPr>
                    </a:p>
                  </a:txBody>
                  <a:tcPr marL="9525" marR="9525" marT="9525" marB="0" anchor="b">
                    <a:solidFill>
                      <a:schemeClr val="tx2">
                        <a:lumMod val="50000"/>
                      </a:schemeClr>
                    </a:solidFill>
                  </a:tcPr>
                </a:tc>
                <a:tc>
                  <a:txBody>
                    <a:bodyPr/>
                    <a:lstStyle/>
                    <a:p>
                      <a:pPr algn="r" fontAlgn="b"/>
                      <a:r>
                        <a:rPr lang="es-CO" sz="1800" u="none" strike="noStrike" dirty="0">
                          <a:effectLst/>
                        </a:rPr>
                        <a:t>161</a:t>
                      </a:r>
                      <a:endParaRPr lang="es-CO"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138</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101</a:t>
                      </a:r>
                      <a:endParaRPr lang="es-CO" sz="1800" b="0" i="0" u="none" strike="noStrike">
                        <a:solidFill>
                          <a:srgbClr val="000000"/>
                        </a:solidFill>
                        <a:effectLst/>
                        <a:latin typeface="Calibri" panose="020F0502020204030204" pitchFamily="34" charset="0"/>
                      </a:endParaRPr>
                    </a:p>
                  </a:txBody>
                  <a:tcPr marL="9525" marR="9525" marT="9525" marB="0" anchor="b"/>
                </a:tc>
              </a:tr>
              <a:tr h="190500">
                <a:tc>
                  <a:txBody>
                    <a:bodyPr/>
                    <a:lstStyle/>
                    <a:p>
                      <a:pPr algn="l" fontAlgn="b"/>
                      <a:r>
                        <a:rPr lang="es-CO" sz="1800" u="none" strike="noStrike" dirty="0">
                          <a:solidFill>
                            <a:schemeClr val="bg1"/>
                          </a:solidFill>
                          <a:effectLst/>
                        </a:rPr>
                        <a:t>Estudiante </a:t>
                      </a:r>
                      <a:endParaRPr lang="es-CO" sz="1800" b="0" i="0" u="none" strike="noStrike" dirty="0">
                        <a:solidFill>
                          <a:schemeClr val="bg1"/>
                        </a:solidFill>
                        <a:effectLst/>
                        <a:latin typeface="Calibri" panose="020F0502020204030204" pitchFamily="34" charset="0"/>
                      </a:endParaRPr>
                    </a:p>
                  </a:txBody>
                  <a:tcPr marL="9525" marR="9525" marT="9525" marB="0" anchor="b">
                    <a:solidFill>
                      <a:schemeClr val="tx2">
                        <a:lumMod val="50000"/>
                      </a:schemeClr>
                    </a:solidFill>
                  </a:tcPr>
                </a:tc>
                <a:tc>
                  <a:txBody>
                    <a:bodyPr/>
                    <a:lstStyle/>
                    <a:p>
                      <a:pPr algn="r" fontAlgn="b"/>
                      <a:r>
                        <a:rPr lang="es-CO" sz="1800" u="none" strike="noStrike">
                          <a:effectLst/>
                        </a:rPr>
                        <a:t>20</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80</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62</a:t>
                      </a:r>
                      <a:endParaRPr lang="es-CO" sz="1800" b="0" i="0" u="none" strike="noStrike">
                        <a:solidFill>
                          <a:srgbClr val="000000"/>
                        </a:solidFill>
                        <a:effectLst/>
                        <a:latin typeface="Calibri" panose="020F0502020204030204" pitchFamily="34" charset="0"/>
                      </a:endParaRPr>
                    </a:p>
                  </a:txBody>
                  <a:tcPr marL="9525" marR="9525" marT="9525" marB="0" anchor="b"/>
                </a:tc>
              </a:tr>
              <a:tr h="190500">
                <a:tc>
                  <a:txBody>
                    <a:bodyPr/>
                    <a:lstStyle/>
                    <a:p>
                      <a:pPr algn="l" fontAlgn="b"/>
                      <a:r>
                        <a:rPr lang="es-CO" sz="1800" u="none" strike="noStrike" dirty="0">
                          <a:solidFill>
                            <a:schemeClr val="bg1"/>
                          </a:solidFill>
                          <a:effectLst/>
                        </a:rPr>
                        <a:t>Decano</a:t>
                      </a:r>
                      <a:endParaRPr lang="es-CO" sz="1800" b="0" i="0" u="none" strike="noStrike" dirty="0">
                        <a:solidFill>
                          <a:schemeClr val="bg1"/>
                        </a:solidFill>
                        <a:effectLst/>
                        <a:latin typeface="Calibri" panose="020F0502020204030204" pitchFamily="34" charset="0"/>
                      </a:endParaRPr>
                    </a:p>
                  </a:txBody>
                  <a:tcPr marL="9525" marR="9525" marT="9525" marB="0" anchor="b">
                    <a:solidFill>
                      <a:schemeClr val="tx2">
                        <a:lumMod val="50000"/>
                      </a:schemeClr>
                    </a:solidFill>
                  </a:tcPr>
                </a:tc>
                <a:tc>
                  <a:txBody>
                    <a:bodyPr/>
                    <a:lstStyle/>
                    <a:p>
                      <a:pPr algn="r" fontAlgn="b"/>
                      <a:r>
                        <a:rPr lang="es-CO" sz="1800" u="none" strike="noStrike" dirty="0">
                          <a:effectLst/>
                        </a:rPr>
                        <a:t>7</a:t>
                      </a:r>
                      <a:endParaRPr lang="es-CO"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1</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4</a:t>
                      </a:r>
                      <a:endParaRPr lang="es-CO" sz="1800" b="0" i="0" u="none" strike="noStrike">
                        <a:solidFill>
                          <a:srgbClr val="000000"/>
                        </a:solidFill>
                        <a:effectLst/>
                        <a:latin typeface="Calibri" panose="020F0502020204030204" pitchFamily="34" charset="0"/>
                      </a:endParaRPr>
                    </a:p>
                  </a:txBody>
                  <a:tcPr marL="9525" marR="9525" marT="9525" marB="0" anchor="b"/>
                </a:tc>
              </a:tr>
              <a:tr h="190500">
                <a:tc>
                  <a:txBody>
                    <a:bodyPr/>
                    <a:lstStyle/>
                    <a:p>
                      <a:pPr algn="l" fontAlgn="b"/>
                      <a:r>
                        <a:rPr lang="es-CO" sz="1800" u="none" strike="noStrike" dirty="0">
                          <a:solidFill>
                            <a:schemeClr val="bg1"/>
                          </a:solidFill>
                          <a:effectLst/>
                        </a:rPr>
                        <a:t>Director</a:t>
                      </a:r>
                      <a:endParaRPr lang="es-CO" sz="1800" b="0" i="0" u="none" strike="noStrike" dirty="0">
                        <a:solidFill>
                          <a:schemeClr val="bg1"/>
                        </a:solidFill>
                        <a:effectLst/>
                        <a:latin typeface="Calibri" panose="020F0502020204030204" pitchFamily="34" charset="0"/>
                      </a:endParaRPr>
                    </a:p>
                  </a:txBody>
                  <a:tcPr marL="9525" marR="9525" marT="9525" marB="0" anchor="b">
                    <a:solidFill>
                      <a:schemeClr val="tx2">
                        <a:lumMod val="50000"/>
                      </a:schemeClr>
                    </a:solidFill>
                  </a:tcPr>
                </a:tc>
                <a:tc>
                  <a:txBody>
                    <a:bodyPr/>
                    <a:lstStyle/>
                    <a:p>
                      <a:pPr algn="r" fontAlgn="b"/>
                      <a:r>
                        <a:rPr lang="es-CO" sz="1800" u="none" strike="noStrike" dirty="0">
                          <a:effectLst/>
                        </a:rPr>
                        <a:t>1</a:t>
                      </a:r>
                      <a:endParaRPr lang="es-CO"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dirty="0">
                          <a:effectLst/>
                        </a:rPr>
                        <a:t>1</a:t>
                      </a:r>
                      <a:endParaRPr lang="es-CO"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1</a:t>
                      </a:r>
                      <a:endParaRPr lang="es-CO" sz="1800" b="0" i="0" u="none" strike="noStrike">
                        <a:solidFill>
                          <a:srgbClr val="000000"/>
                        </a:solidFill>
                        <a:effectLst/>
                        <a:latin typeface="Calibri" panose="020F0502020204030204" pitchFamily="34" charset="0"/>
                      </a:endParaRPr>
                    </a:p>
                  </a:txBody>
                  <a:tcPr marL="9525" marR="9525" marT="9525" marB="0" anchor="b"/>
                </a:tc>
              </a:tr>
              <a:tr h="190500">
                <a:tc>
                  <a:txBody>
                    <a:bodyPr/>
                    <a:lstStyle/>
                    <a:p>
                      <a:pPr algn="l" fontAlgn="b"/>
                      <a:r>
                        <a:rPr lang="es-CO" sz="1800" u="none" strike="noStrike" dirty="0">
                          <a:solidFill>
                            <a:schemeClr val="bg1"/>
                          </a:solidFill>
                          <a:effectLst/>
                        </a:rPr>
                        <a:t>Experto externo</a:t>
                      </a:r>
                      <a:endParaRPr lang="es-CO" sz="1800" b="0" i="0" u="none" strike="noStrike" dirty="0">
                        <a:solidFill>
                          <a:schemeClr val="bg1"/>
                        </a:solidFill>
                        <a:effectLst/>
                        <a:latin typeface="Calibri" panose="020F0502020204030204" pitchFamily="34" charset="0"/>
                      </a:endParaRPr>
                    </a:p>
                  </a:txBody>
                  <a:tcPr marL="9525" marR="9525" marT="9525" marB="0" anchor="b">
                    <a:solidFill>
                      <a:schemeClr val="tx2">
                        <a:lumMod val="50000"/>
                      </a:schemeClr>
                    </a:solidFill>
                  </a:tcPr>
                </a:tc>
                <a:tc>
                  <a:txBody>
                    <a:bodyPr/>
                    <a:lstStyle/>
                    <a:p>
                      <a:pPr algn="r" fontAlgn="b"/>
                      <a:r>
                        <a:rPr lang="es-CO" sz="1800" u="none" strike="noStrike">
                          <a:effectLst/>
                        </a:rPr>
                        <a:t>1</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dirty="0">
                          <a:effectLst/>
                        </a:rPr>
                        <a:t>6</a:t>
                      </a:r>
                      <a:endParaRPr lang="es-CO"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4</a:t>
                      </a:r>
                      <a:endParaRPr lang="es-CO" sz="1800" b="0" i="0" u="none" strike="noStrike">
                        <a:solidFill>
                          <a:srgbClr val="000000"/>
                        </a:solidFill>
                        <a:effectLst/>
                        <a:latin typeface="Calibri" panose="020F0502020204030204" pitchFamily="34" charset="0"/>
                      </a:endParaRPr>
                    </a:p>
                  </a:txBody>
                  <a:tcPr marL="9525" marR="9525" marT="9525" marB="0" anchor="b"/>
                </a:tc>
              </a:tr>
              <a:tr h="190500">
                <a:tc>
                  <a:txBody>
                    <a:bodyPr/>
                    <a:lstStyle/>
                    <a:p>
                      <a:pPr algn="l" fontAlgn="b"/>
                      <a:r>
                        <a:rPr lang="es-CO" sz="1800" u="none" strike="noStrike" dirty="0">
                          <a:solidFill>
                            <a:schemeClr val="bg1"/>
                          </a:solidFill>
                          <a:effectLst/>
                        </a:rPr>
                        <a:t>Otro</a:t>
                      </a:r>
                      <a:endParaRPr lang="es-CO" sz="1800" b="0" i="0" u="none" strike="noStrike" dirty="0">
                        <a:solidFill>
                          <a:schemeClr val="bg1"/>
                        </a:solidFill>
                        <a:effectLst/>
                        <a:latin typeface="Calibri" panose="020F0502020204030204" pitchFamily="34" charset="0"/>
                      </a:endParaRPr>
                    </a:p>
                  </a:txBody>
                  <a:tcPr marL="9525" marR="9525" marT="9525" marB="0" anchor="b">
                    <a:solidFill>
                      <a:schemeClr val="tx2">
                        <a:lumMod val="50000"/>
                      </a:schemeClr>
                    </a:solidFill>
                  </a:tcPr>
                </a:tc>
                <a:tc>
                  <a:txBody>
                    <a:bodyPr/>
                    <a:lstStyle/>
                    <a:p>
                      <a:pPr algn="r" fontAlgn="b"/>
                      <a:r>
                        <a:rPr lang="es-CO" sz="1800" u="none" strike="noStrike">
                          <a:effectLst/>
                        </a:rPr>
                        <a:t>13</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dirty="0">
                          <a:effectLst/>
                        </a:rPr>
                        <a:t>0</a:t>
                      </a:r>
                      <a:endParaRPr lang="es-CO"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dirty="0">
                          <a:effectLst/>
                        </a:rPr>
                        <a:t>1</a:t>
                      </a:r>
                      <a:endParaRPr lang="es-CO" sz="1800" b="0" i="0" u="none" strike="noStrike" dirty="0">
                        <a:solidFill>
                          <a:srgbClr val="000000"/>
                        </a:solidFill>
                        <a:effectLst/>
                        <a:latin typeface="Calibri" panose="020F0502020204030204" pitchFamily="34" charset="0"/>
                      </a:endParaRPr>
                    </a:p>
                  </a:txBody>
                  <a:tcPr marL="9525" marR="9525" marT="9525" marB="0" anchor="b"/>
                </a:tc>
              </a:tr>
              <a:tr h="131483">
                <a:tc>
                  <a:txBody>
                    <a:bodyPr/>
                    <a:lstStyle/>
                    <a:p>
                      <a:pPr algn="l" fontAlgn="b"/>
                      <a:r>
                        <a:rPr lang="es-CO" sz="1800" u="none" strike="noStrike" dirty="0">
                          <a:solidFill>
                            <a:schemeClr val="bg1"/>
                          </a:solidFill>
                          <a:effectLst/>
                        </a:rPr>
                        <a:t>Total general</a:t>
                      </a:r>
                      <a:endParaRPr lang="es-CO" sz="1800" b="0" i="0" u="none" strike="noStrike" dirty="0">
                        <a:solidFill>
                          <a:schemeClr val="bg1"/>
                        </a:solidFill>
                        <a:effectLst/>
                        <a:latin typeface="Calibri" panose="020F0502020204030204" pitchFamily="34" charset="0"/>
                      </a:endParaRPr>
                    </a:p>
                  </a:txBody>
                  <a:tcPr marL="9525" marR="9525" marT="9525" marB="0" anchor="b">
                    <a:solidFill>
                      <a:schemeClr val="tx2">
                        <a:lumMod val="50000"/>
                      </a:schemeClr>
                    </a:solidFill>
                  </a:tcPr>
                </a:tc>
                <a:tc>
                  <a:txBody>
                    <a:bodyPr/>
                    <a:lstStyle/>
                    <a:p>
                      <a:pPr algn="r" fontAlgn="b"/>
                      <a:r>
                        <a:rPr lang="es-CO" sz="1800" u="none" strike="noStrike">
                          <a:effectLst/>
                        </a:rPr>
                        <a:t>203</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226</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dirty="0">
                          <a:effectLst/>
                        </a:rPr>
                        <a:t>173</a:t>
                      </a:r>
                      <a:endParaRPr lang="es-CO" sz="1800" b="0" i="0" u="none" strike="noStrike" dirty="0">
                        <a:solidFill>
                          <a:srgbClr val="000000"/>
                        </a:solidFill>
                        <a:effectLst/>
                        <a:latin typeface="Calibri" panose="020F0502020204030204" pitchFamily="34" charset="0"/>
                      </a:endParaRPr>
                    </a:p>
                  </a:txBody>
                  <a:tcPr marL="9525" marR="9525" marT="9525" marB="0" anchor="b"/>
                </a:tc>
              </a:tr>
            </a:tbl>
          </a:graphicData>
        </a:graphic>
      </p:graphicFrame>
    </p:spTree>
    <p:extLst>
      <p:ext uri="{BB962C8B-B14F-4D97-AF65-F5344CB8AC3E}">
        <p14:creationId xmlns:p14="http://schemas.microsoft.com/office/powerpoint/2010/main" val="213977613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468540481"/>
              </p:ext>
            </p:extLst>
          </p:nvPr>
        </p:nvGraphicFramePr>
        <p:xfrm>
          <a:off x="1162797" y="1696523"/>
          <a:ext cx="3949700" cy="3489559"/>
        </p:xfrm>
        <a:graphic>
          <a:graphicData uri="http://schemas.openxmlformats.org/drawingml/2006/table">
            <a:tbl>
              <a:tblPr>
                <a:tableStyleId>{5C22544A-7EE6-4342-B048-85BDC9FD1C3A}</a:tableStyleId>
              </a:tblPr>
              <a:tblGrid>
                <a:gridCol w="1663700"/>
                <a:gridCol w="762000"/>
                <a:gridCol w="762000"/>
                <a:gridCol w="762000"/>
              </a:tblGrid>
              <a:tr h="670159">
                <a:tc>
                  <a:txBody>
                    <a:bodyPr/>
                    <a:lstStyle/>
                    <a:p>
                      <a:pPr algn="l" fontAlgn="b"/>
                      <a:r>
                        <a:rPr lang="es-CO" sz="1800" u="none" strike="noStrike" dirty="0">
                          <a:solidFill>
                            <a:schemeClr val="bg1"/>
                          </a:solidFill>
                          <a:effectLst/>
                        </a:rPr>
                        <a:t>ACTIVIDAD DE MOVILIDAD</a:t>
                      </a:r>
                      <a:endParaRPr lang="es-CO" sz="1800" b="1" i="0" u="none" strike="noStrike" dirty="0">
                        <a:solidFill>
                          <a:schemeClr val="bg1"/>
                        </a:solidFill>
                        <a:effectLst/>
                        <a:latin typeface="Calibri" panose="020F0502020204030204" pitchFamily="34" charset="0"/>
                      </a:endParaRPr>
                    </a:p>
                  </a:txBody>
                  <a:tcPr marL="9525" marR="9525" marT="9525" marB="0" anchor="b">
                    <a:solidFill>
                      <a:schemeClr val="tx2">
                        <a:lumMod val="50000"/>
                      </a:schemeClr>
                    </a:solidFill>
                  </a:tcPr>
                </a:tc>
                <a:tc>
                  <a:txBody>
                    <a:bodyPr/>
                    <a:lstStyle/>
                    <a:p>
                      <a:pPr algn="ctr" fontAlgn="ctr"/>
                      <a:r>
                        <a:rPr lang="es-CO" sz="1800" u="none" strike="noStrike" dirty="0">
                          <a:solidFill>
                            <a:schemeClr val="bg1"/>
                          </a:solidFill>
                          <a:effectLst/>
                        </a:rPr>
                        <a:t>2013</a:t>
                      </a:r>
                      <a:endParaRPr lang="es-CO" sz="1800" b="1" i="0" u="none" strike="noStrike" dirty="0">
                        <a:solidFill>
                          <a:schemeClr val="bg1"/>
                        </a:solidFill>
                        <a:effectLst/>
                        <a:latin typeface="Calibri" panose="020F0502020204030204" pitchFamily="34" charset="0"/>
                      </a:endParaRPr>
                    </a:p>
                  </a:txBody>
                  <a:tcPr marL="9525" marR="9525" marT="9525" marB="0" anchor="ctr">
                    <a:solidFill>
                      <a:schemeClr val="tx2">
                        <a:lumMod val="50000"/>
                      </a:schemeClr>
                    </a:solidFill>
                  </a:tcPr>
                </a:tc>
                <a:tc>
                  <a:txBody>
                    <a:bodyPr/>
                    <a:lstStyle/>
                    <a:p>
                      <a:pPr algn="ctr" fontAlgn="ctr"/>
                      <a:r>
                        <a:rPr lang="es-CO" sz="1800" u="none" strike="noStrike" dirty="0">
                          <a:solidFill>
                            <a:schemeClr val="bg1"/>
                          </a:solidFill>
                          <a:effectLst/>
                        </a:rPr>
                        <a:t>2014</a:t>
                      </a:r>
                      <a:endParaRPr lang="es-CO" sz="1800" b="1" i="0" u="none" strike="noStrike" dirty="0">
                        <a:solidFill>
                          <a:schemeClr val="bg1"/>
                        </a:solidFill>
                        <a:effectLst/>
                        <a:latin typeface="Calibri" panose="020F0502020204030204" pitchFamily="34" charset="0"/>
                      </a:endParaRPr>
                    </a:p>
                  </a:txBody>
                  <a:tcPr marL="9525" marR="9525" marT="9525" marB="0" anchor="ctr">
                    <a:solidFill>
                      <a:schemeClr val="tx2">
                        <a:lumMod val="50000"/>
                      </a:schemeClr>
                    </a:solidFill>
                  </a:tcPr>
                </a:tc>
                <a:tc>
                  <a:txBody>
                    <a:bodyPr/>
                    <a:lstStyle/>
                    <a:p>
                      <a:pPr algn="ctr" fontAlgn="ctr"/>
                      <a:r>
                        <a:rPr lang="es-CO" sz="1800" u="none" strike="noStrike" dirty="0">
                          <a:solidFill>
                            <a:schemeClr val="bg1"/>
                          </a:solidFill>
                          <a:effectLst/>
                        </a:rPr>
                        <a:t>2015</a:t>
                      </a:r>
                      <a:endParaRPr lang="es-CO" sz="1800" b="1" i="0" u="none" strike="noStrike" dirty="0">
                        <a:solidFill>
                          <a:schemeClr val="bg1"/>
                        </a:solidFill>
                        <a:effectLst/>
                        <a:latin typeface="Calibri" panose="020F0502020204030204" pitchFamily="34" charset="0"/>
                      </a:endParaRPr>
                    </a:p>
                  </a:txBody>
                  <a:tcPr marL="9525" marR="9525" marT="9525" marB="0" anchor="ctr">
                    <a:solidFill>
                      <a:schemeClr val="tx2">
                        <a:lumMod val="50000"/>
                      </a:schemeClr>
                    </a:solidFill>
                  </a:tcPr>
                </a:tc>
              </a:tr>
              <a:tr h="190500">
                <a:tc>
                  <a:txBody>
                    <a:bodyPr/>
                    <a:lstStyle/>
                    <a:p>
                      <a:pPr algn="l" fontAlgn="b"/>
                      <a:r>
                        <a:rPr lang="es-CO" sz="1800" u="none" strike="noStrike" dirty="0">
                          <a:solidFill>
                            <a:schemeClr val="bg1"/>
                          </a:solidFill>
                          <a:effectLst/>
                        </a:rPr>
                        <a:t>Asistencia</a:t>
                      </a:r>
                      <a:endParaRPr lang="es-CO" sz="1800" b="0" i="0" u="none" strike="noStrike" dirty="0">
                        <a:solidFill>
                          <a:schemeClr val="bg1"/>
                        </a:solidFill>
                        <a:effectLst/>
                        <a:latin typeface="Calibri" panose="020F0502020204030204" pitchFamily="34" charset="0"/>
                      </a:endParaRPr>
                    </a:p>
                  </a:txBody>
                  <a:tcPr marL="9525" marR="9525" marT="9525" marB="0" anchor="b">
                    <a:solidFill>
                      <a:schemeClr val="tx2">
                        <a:lumMod val="50000"/>
                      </a:schemeClr>
                    </a:solidFill>
                  </a:tcPr>
                </a:tc>
                <a:tc>
                  <a:txBody>
                    <a:bodyPr/>
                    <a:lstStyle/>
                    <a:p>
                      <a:pPr algn="r" fontAlgn="b"/>
                      <a:r>
                        <a:rPr lang="es-CO" sz="1800" u="none" strike="noStrike" dirty="0">
                          <a:effectLst/>
                        </a:rPr>
                        <a:t>5</a:t>
                      </a:r>
                      <a:endParaRPr lang="es-CO"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0</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0</a:t>
                      </a:r>
                      <a:endParaRPr lang="es-CO" sz="1800" b="0" i="0" u="none" strike="noStrike">
                        <a:solidFill>
                          <a:srgbClr val="000000"/>
                        </a:solidFill>
                        <a:effectLst/>
                        <a:latin typeface="Calibri" panose="020F0502020204030204" pitchFamily="34" charset="0"/>
                      </a:endParaRPr>
                    </a:p>
                  </a:txBody>
                  <a:tcPr marL="9525" marR="9525" marT="9525" marB="0" anchor="b"/>
                </a:tc>
              </a:tr>
              <a:tr h="190500">
                <a:tc>
                  <a:txBody>
                    <a:bodyPr/>
                    <a:lstStyle/>
                    <a:p>
                      <a:pPr algn="l" fontAlgn="b"/>
                      <a:r>
                        <a:rPr lang="es-CO" sz="1800" u="none" strike="noStrike" dirty="0">
                          <a:solidFill>
                            <a:schemeClr val="bg1"/>
                          </a:solidFill>
                          <a:effectLst/>
                        </a:rPr>
                        <a:t>Ponencia/Poster</a:t>
                      </a:r>
                      <a:endParaRPr lang="es-CO" sz="1800" b="0" i="0" u="none" strike="noStrike" dirty="0">
                        <a:solidFill>
                          <a:schemeClr val="bg1"/>
                        </a:solidFill>
                        <a:effectLst/>
                        <a:latin typeface="Calibri" panose="020F0502020204030204" pitchFamily="34" charset="0"/>
                      </a:endParaRPr>
                    </a:p>
                  </a:txBody>
                  <a:tcPr marL="9525" marR="9525" marT="9525" marB="0" anchor="b">
                    <a:solidFill>
                      <a:schemeClr val="tx2">
                        <a:lumMod val="50000"/>
                      </a:schemeClr>
                    </a:solidFill>
                  </a:tcPr>
                </a:tc>
                <a:tc>
                  <a:txBody>
                    <a:bodyPr/>
                    <a:lstStyle/>
                    <a:p>
                      <a:pPr algn="r" fontAlgn="b"/>
                      <a:r>
                        <a:rPr lang="es-CO" sz="1800" u="none" strike="noStrike">
                          <a:effectLst/>
                        </a:rPr>
                        <a:t>166</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194</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160</a:t>
                      </a:r>
                      <a:endParaRPr lang="es-CO" sz="1800" b="0" i="0" u="none" strike="noStrike">
                        <a:solidFill>
                          <a:srgbClr val="000000"/>
                        </a:solidFill>
                        <a:effectLst/>
                        <a:latin typeface="Calibri" panose="020F0502020204030204" pitchFamily="34" charset="0"/>
                      </a:endParaRPr>
                    </a:p>
                  </a:txBody>
                  <a:tcPr marL="9525" marR="9525" marT="9525" marB="0" anchor="b"/>
                </a:tc>
              </a:tr>
              <a:tr h="190500">
                <a:tc>
                  <a:txBody>
                    <a:bodyPr/>
                    <a:lstStyle/>
                    <a:p>
                      <a:pPr algn="l" fontAlgn="b"/>
                      <a:r>
                        <a:rPr lang="es-CO" sz="1800" u="none" strike="noStrike" dirty="0">
                          <a:solidFill>
                            <a:schemeClr val="bg1"/>
                          </a:solidFill>
                          <a:effectLst/>
                        </a:rPr>
                        <a:t>Curso corto</a:t>
                      </a:r>
                      <a:endParaRPr lang="es-CO" sz="1800" b="0" i="0" u="none" strike="noStrike" dirty="0">
                        <a:solidFill>
                          <a:schemeClr val="bg1"/>
                        </a:solidFill>
                        <a:effectLst/>
                        <a:latin typeface="Calibri" panose="020F0502020204030204" pitchFamily="34" charset="0"/>
                      </a:endParaRPr>
                    </a:p>
                  </a:txBody>
                  <a:tcPr marL="9525" marR="9525" marT="9525" marB="0" anchor="b">
                    <a:solidFill>
                      <a:schemeClr val="tx2">
                        <a:lumMod val="50000"/>
                      </a:schemeClr>
                    </a:solidFill>
                  </a:tcPr>
                </a:tc>
                <a:tc>
                  <a:txBody>
                    <a:bodyPr/>
                    <a:lstStyle/>
                    <a:p>
                      <a:pPr algn="r" fontAlgn="b"/>
                      <a:r>
                        <a:rPr lang="es-CO" sz="1800" u="none" strike="noStrike">
                          <a:effectLst/>
                        </a:rPr>
                        <a:t>5</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3</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0</a:t>
                      </a:r>
                      <a:endParaRPr lang="es-CO" sz="1800" b="0" i="0" u="none" strike="noStrike">
                        <a:solidFill>
                          <a:srgbClr val="000000"/>
                        </a:solidFill>
                        <a:effectLst/>
                        <a:latin typeface="Calibri" panose="020F0502020204030204" pitchFamily="34" charset="0"/>
                      </a:endParaRPr>
                    </a:p>
                  </a:txBody>
                  <a:tcPr marL="9525" marR="9525" marT="9525" marB="0" anchor="b"/>
                </a:tc>
              </a:tr>
              <a:tr h="190500">
                <a:tc>
                  <a:txBody>
                    <a:bodyPr/>
                    <a:lstStyle/>
                    <a:p>
                      <a:pPr algn="l" fontAlgn="b"/>
                      <a:r>
                        <a:rPr lang="es-CO" sz="1800" u="none" strike="noStrike" dirty="0">
                          <a:solidFill>
                            <a:schemeClr val="bg1"/>
                          </a:solidFill>
                          <a:effectLst/>
                        </a:rPr>
                        <a:t>Desarrollo de Investigación</a:t>
                      </a:r>
                      <a:endParaRPr lang="es-CO" sz="1800" b="0" i="0" u="none" strike="noStrike" dirty="0">
                        <a:solidFill>
                          <a:schemeClr val="bg1"/>
                        </a:solidFill>
                        <a:effectLst/>
                        <a:latin typeface="Calibri" panose="020F0502020204030204" pitchFamily="34" charset="0"/>
                      </a:endParaRPr>
                    </a:p>
                  </a:txBody>
                  <a:tcPr marL="9525" marR="9525" marT="9525" marB="0" anchor="b">
                    <a:solidFill>
                      <a:schemeClr val="tx2">
                        <a:lumMod val="50000"/>
                      </a:schemeClr>
                    </a:solidFill>
                  </a:tcPr>
                </a:tc>
                <a:tc>
                  <a:txBody>
                    <a:bodyPr/>
                    <a:lstStyle/>
                    <a:p>
                      <a:pPr algn="r" fontAlgn="b"/>
                      <a:r>
                        <a:rPr lang="es-CO" sz="1800" u="none" strike="noStrike">
                          <a:effectLst/>
                        </a:rPr>
                        <a:t>9</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2</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0</a:t>
                      </a:r>
                      <a:endParaRPr lang="es-CO" sz="1800" b="0" i="0" u="none" strike="noStrike">
                        <a:solidFill>
                          <a:srgbClr val="000000"/>
                        </a:solidFill>
                        <a:effectLst/>
                        <a:latin typeface="Calibri" panose="020F0502020204030204" pitchFamily="34" charset="0"/>
                      </a:endParaRPr>
                    </a:p>
                  </a:txBody>
                  <a:tcPr marL="9525" marR="9525" marT="9525" marB="0" anchor="b"/>
                </a:tc>
              </a:tr>
              <a:tr h="190500">
                <a:tc>
                  <a:txBody>
                    <a:bodyPr/>
                    <a:lstStyle/>
                    <a:p>
                      <a:pPr algn="l" fontAlgn="b"/>
                      <a:r>
                        <a:rPr lang="es-CO" sz="1800" u="none" strike="noStrike" dirty="0">
                          <a:solidFill>
                            <a:schemeClr val="bg1"/>
                          </a:solidFill>
                          <a:effectLst/>
                        </a:rPr>
                        <a:t>Estancia de Investigación</a:t>
                      </a:r>
                      <a:endParaRPr lang="es-CO" sz="1800" b="0" i="0" u="none" strike="noStrike" dirty="0">
                        <a:solidFill>
                          <a:schemeClr val="bg1"/>
                        </a:solidFill>
                        <a:effectLst/>
                        <a:latin typeface="Calibri" panose="020F0502020204030204" pitchFamily="34" charset="0"/>
                      </a:endParaRPr>
                    </a:p>
                  </a:txBody>
                  <a:tcPr marL="9525" marR="9525" marT="9525" marB="0" anchor="b">
                    <a:solidFill>
                      <a:schemeClr val="tx2">
                        <a:lumMod val="50000"/>
                      </a:schemeClr>
                    </a:solidFill>
                  </a:tcPr>
                </a:tc>
                <a:tc>
                  <a:txBody>
                    <a:bodyPr/>
                    <a:lstStyle/>
                    <a:p>
                      <a:pPr algn="r" fontAlgn="b"/>
                      <a:r>
                        <a:rPr lang="es-CO" sz="1800" u="none" strike="noStrike">
                          <a:effectLst/>
                        </a:rPr>
                        <a:t>5</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7</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9</a:t>
                      </a:r>
                      <a:endParaRPr lang="es-CO" sz="1800" b="0" i="0" u="none" strike="noStrike">
                        <a:solidFill>
                          <a:srgbClr val="000000"/>
                        </a:solidFill>
                        <a:effectLst/>
                        <a:latin typeface="Calibri" panose="020F0502020204030204" pitchFamily="34" charset="0"/>
                      </a:endParaRPr>
                    </a:p>
                  </a:txBody>
                  <a:tcPr marL="9525" marR="9525" marT="9525" marB="0" anchor="b"/>
                </a:tc>
              </a:tr>
              <a:tr h="190500">
                <a:tc>
                  <a:txBody>
                    <a:bodyPr/>
                    <a:lstStyle/>
                    <a:p>
                      <a:pPr algn="l" fontAlgn="b"/>
                      <a:r>
                        <a:rPr lang="es-CO" sz="1800" u="none" strike="noStrike">
                          <a:solidFill>
                            <a:schemeClr val="bg1"/>
                          </a:solidFill>
                          <a:effectLst/>
                        </a:rPr>
                        <a:t>Pasantía</a:t>
                      </a:r>
                      <a:endParaRPr lang="es-CO" sz="1800" b="0" i="0" u="none" strike="noStrike">
                        <a:solidFill>
                          <a:schemeClr val="bg1"/>
                        </a:solidFill>
                        <a:effectLst/>
                        <a:latin typeface="Calibri" panose="020F0502020204030204" pitchFamily="34" charset="0"/>
                      </a:endParaRPr>
                    </a:p>
                  </a:txBody>
                  <a:tcPr marL="9525" marR="9525" marT="9525" marB="0" anchor="b">
                    <a:solidFill>
                      <a:schemeClr val="tx2">
                        <a:lumMod val="50000"/>
                      </a:schemeClr>
                    </a:solidFill>
                  </a:tcPr>
                </a:tc>
                <a:tc>
                  <a:txBody>
                    <a:bodyPr/>
                    <a:lstStyle/>
                    <a:p>
                      <a:pPr algn="r" fontAlgn="b"/>
                      <a:r>
                        <a:rPr lang="es-CO" sz="1800" u="none" strike="noStrike" dirty="0">
                          <a:effectLst/>
                        </a:rPr>
                        <a:t>1</a:t>
                      </a:r>
                      <a:endParaRPr lang="es-CO"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0</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0</a:t>
                      </a:r>
                      <a:endParaRPr lang="es-CO" sz="1800" b="0" i="0" u="none" strike="noStrike">
                        <a:solidFill>
                          <a:srgbClr val="000000"/>
                        </a:solidFill>
                        <a:effectLst/>
                        <a:latin typeface="Calibri" panose="020F0502020204030204" pitchFamily="34" charset="0"/>
                      </a:endParaRPr>
                    </a:p>
                  </a:txBody>
                  <a:tcPr marL="9525" marR="9525" marT="9525" marB="0" anchor="b"/>
                </a:tc>
              </a:tr>
              <a:tr h="190500">
                <a:tc>
                  <a:txBody>
                    <a:bodyPr/>
                    <a:lstStyle/>
                    <a:p>
                      <a:pPr algn="l" fontAlgn="b"/>
                      <a:r>
                        <a:rPr lang="es-CO" sz="1800" u="none" strike="noStrike">
                          <a:solidFill>
                            <a:schemeClr val="bg1"/>
                          </a:solidFill>
                          <a:effectLst/>
                        </a:rPr>
                        <a:t>Otro</a:t>
                      </a:r>
                      <a:endParaRPr lang="es-CO" sz="1800" b="0" i="0" u="none" strike="noStrike">
                        <a:solidFill>
                          <a:schemeClr val="bg1"/>
                        </a:solidFill>
                        <a:effectLst/>
                        <a:latin typeface="Calibri" panose="020F0502020204030204" pitchFamily="34" charset="0"/>
                      </a:endParaRPr>
                    </a:p>
                  </a:txBody>
                  <a:tcPr marL="9525" marR="9525" marT="9525" marB="0" anchor="b">
                    <a:solidFill>
                      <a:schemeClr val="tx2">
                        <a:lumMod val="50000"/>
                      </a:schemeClr>
                    </a:solidFill>
                  </a:tcPr>
                </a:tc>
                <a:tc>
                  <a:txBody>
                    <a:bodyPr/>
                    <a:lstStyle/>
                    <a:p>
                      <a:pPr algn="r" fontAlgn="b"/>
                      <a:r>
                        <a:rPr lang="es-CO" sz="1800" u="none" strike="noStrike" dirty="0">
                          <a:effectLst/>
                        </a:rPr>
                        <a:t>12</a:t>
                      </a:r>
                      <a:endParaRPr lang="es-CO"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dirty="0">
                          <a:effectLst/>
                        </a:rPr>
                        <a:t>20</a:t>
                      </a:r>
                      <a:endParaRPr lang="es-CO"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dirty="0">
                          <a:effectLst/>
                        </a:rPr>
                        <a:t>4</a:t>
                      </a:r>
                      <a:endParaRPr lang="es-CO" sz="1800" b="0" i="0" u="none" strike="noStrike" dirty="0">
                        <a:solidFill>
                          <a:srgbClr val="000000"/>
                        </a:solidFill>
                        <a:effectLst/>
                        <a:latin typeface="Calibri" panose="020F0502020204030204" pitchFamily="34" charset="0"/>
                      </a:endParaRPr>
                    </a:p>
                  </a:txBody>
                  <a:tcPr marL="9525" marR="9525" marT="9525" marB="0" anchor="b"/>
                </a:tc>
              </a:tr>
              <a:tr h="200025">
                <a:tc>
                  <a:txBody>
                    <a:bodyPr/>
                    <a:lstStyle/>
                    <a:p>
                      <a:pPr algn="l" fontAlgn="b"/>
                      <a:r>
                        <a:rPr lang="es-CO" sz="1800" u="none" strike="noStrike" dirty="0">
                          <a:solidFill>
                            <a:schemeClr val="bg1"/>
                          </a:solidFill>
                          <a:effectLst/>
                        </a:rPr>
                        <a:t>Total general</a:t>
                      </a:r>
                      <a:endParaRPr lang="es-CO" sz="1800" b="0" i="0" u="none" strike="noStrike" dirty="0">
                        <a:solidFill>
                          <a:schemeClr val="bg1"/>
                        </a:solidFill>
                        <a:effectLst/>
                        <a:latin typeface="Calibri" panose="020F0502020204030204" pitchFamily="34" charset="0"/>
                      </a:endParaRPr>
                    </a:p>
                  </a:txBody>
                  <a:tcPr marL="9525" marR="9525" marT="9525" marB="0" anchor="b">
                    <a:solidFill>
                      <a:schemeClr val="tx2">
                        <a:lumMod val="50000"/>
                      </a:schemeClr>
                    </a:solidFill>
                  </a:tcPr>
                </a:tc>
                <a:tc>
                  <a:txBody>
                    <a:bodyPr/>
                    <a:lstStyle/>
                    <a:p>
                      <a:pPr algn="r" fontAlgn="b"/>
                      <a:r>
                        <a:rPr lang="es-CO" sz="1800" u="none" strike="noStrike">
                          <a:effectLst/>
                        </a:rPr>
                        <a:t>203</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dirty="0">
                          <a:effectLst/>
                        </a:rPr>
                        <a:t>226</a:t>
                      </a:r>
                      <a:endParaRPr lang="es-CO"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dirty="0">
                          <a:effectLst/>
                        </a:rPr>
                        <a:t>173</a:t>
                      </a:r>
                      <a:endParaRPr lang="es-CO" sz="1800" b="0" i="0" u="none" strike="noStrike" dirty="0">
                        <a:solidFill>
                          <a:srgbClr val="000000"/>
                        </a:solidFill>
                        <a:effectLst/>
                        <a:latin typeface="Calibri" panose="020F0502020204030204" pitchFamily="34" charset="0"/>
                      </a:endParaRPr>
                    </a:p>
                  </a:txBody>
                  <a:tcPr marL="9525" marR="9525" marT="9525" marB="0" anchor="b"/>
                </a:tc>
              </a:tr>
            </a:tbl>
          </a:graphicData>
        </a:graphic>
      </p:graphicFrame>
      <p:graphicFrame>
        <p:nvGraphicFramePr>
          <p:cNvPr id="5" name="Tabla 4"/>
          <p:cNvGraphicFramePr>
            <a:graphicFrameLocks noGrp="1"/>
          </p:cNvGraphicFramePr>
          <p:nvPr>
            <p:extLst>
              <p:ext uri="{D42A27DB-BD31-4B8C-83A1-F6EECF244321}">
                <p14:modId xmlns:p14="http://schemas.microsoft.com/office/powerpoint/2010/main" val="3107714943"/>
              </p:ext>
            </p:extLst>
          </p:nvPr>
        </p:nvGraphicFramePr>
        <p:xfrm>
          <a:off x="6918138" y="1337263"/>
          <a:ext cx="3949700" cy="4749165"/>
        </p:xfrm>
        <a:graphic>
          <a:graphicData uri="http://schemas.openxmlformats.org/drawingml/2006/table">
            <a:tbl>
              <a:tblPr>
                <a:tableStyleId>{5C22544A-7EE6-4342-B048-85BDC9FD1C3A}</a:tableStyleId>
              </a:tblPr>
              <a:tblGrid>
                <a:gridCol w="1620744"/>
                <a:gridCol w="804956"/>
                <a:gridCol w="762000"/>
                <a:gridCol w="762000"/>
              </a:tblGrid>
              <a:tr h="190500">
                <a:tc>
                  <a:txBody>
                    <a:bodyPr/>
                    <a:lstStyle/>
                    <a:p>
                      <a:pPr algn="l" fontAlgn="ctr"/>
                      <a:r>
                        <a:rPr lang="es-CO" sz="1800" u="none" strike="noStrike" dirty="0">
                          <a:solidFill>
                            <a:schemeClr val="bg1"/>
                          </a:solidFill>
                          <a:effectLst/>
                        </a:rPr>
                        <a:t>AREA ACADÉMICA</a:t>
                      </a:r>
                      <a:endParaRPr lang="es-CO" sz="1800" b="1" i="0" u="none" strike="noStrike" dirty="0">
                        <a:solidFill>
                          <a:schemeClr val="bg1"/>
                        </a:solidFill>
                        <a:effectLst/>
                        <a:latin typeface="Calibri" panose="020F0502020204030204" pitchFamily="34" charset="0"/>
                      </a:endParaRPr>
                    </a:p>
                  </a:txBody>
                  <a:tcPr marL="9525" marR="9525" marT="9525" marB="0" anchor="ctr">
                    <a:solidFill>
                      <a:schemeClr val="tx2">
                        <a:lumMod val="50000"/>
                      </a:schemeClr>
                    </a:solidFill>
                  </a:tcPr>
                </a:tc>
                <a:tc>
                  <a:txBody>
                    <a:bodyPr/>
                    <a:lstStyle/>
                    <a:p>
                      <a:pPr algn="ctr" fontAlgn="ctr"/>
                      <a:r>
                        <a:rPr lang="es-CO" sz="1800" u="none" strike="noStrike" dirty="0">
                          <a:solidFill>
                            <a:schemeClr val="bg1"/>
                          </a:solidFill>
                          <a:effectLst/>
                        </a:rPr>
                        <a:t>2013</a:t>
                      </a:r>
                      <a:endParaRPr lang="es-CO" sz="1800" b="1" i="0" u="none" strike="noStrike" dirty="0">
                        <a:solidFill>
                          <a:schemeClr val="bg1"/>
                        </a:solidFill>
                        <a:effectLst/>
                        <a:latin typeface="Calibri" panose="020F0502020204030204" pitchFamily="34" charset="0"/>
                      </a:endParaRPr>
                    </a:p>
                  </a:txBody>
                  <a:tcPr marL="9525" marR="9525" marT="9525" marB="0" anchor="ctr">
                    <a:solidFill>
                      <a:schemeClr val="tx2">
                        <a:lumMod val="50000"/>
                      </a:schemeClr>
                    </a:solidFill>
                  </a:tcPr>
                </a:tc>
                <a:tc>
                  <a:txBody>
                    <a:bodyPr/>
                    <a:lstStyle/>
                    <a:p>
                      <a:pPr algn="ctr" fontAlgn="ctr"/>
                      <a:r>
                        <a:rPr lang="es-CO" sz="1800" u="none" strike="noStrike" dirty="0">
                          <a:solidFill>
                            <a:schemeClr val="bg1"/>
                          </a:solidFill>
                          <a:effectLst/>
                        </a:rPr>
                        <a:t>2014</a:t>
                      </a:r>
                      <a:endParaRPr lang="es-CO" sz="1800" b="1" i="0" u="none" strike="noStrike" dirty="0">
                        <a:solidFill>
                          <a:schemeClr val="bg1"/>
                        </a:solidFill>
                        <a:effectLst/>
                        <a:latin typeface="Calibri" panose="020F0502020204030204" pitchFamily="34" charset="0"/>
                      </a:endParaRPr>
                    </a:p>
                  </a:txBody>
                  <a:tcPr marL="9525" marR="9525" marT="9525" marB="0" anchor="ctr">
                    <a:solidFill>
                      <a:schemeClr val="tx2">
                        <a:lumMod val="50000"/>
                      </a:schemeClr>
                    </a:solidFill>
                  </a:tcPr>
                </a:tc>
                <a:tc>
                  <a:txBody>
                    <a:bodyPr/>
                    <a:lstStyle/>
                    <a:p>
                      <a:pPr algn="ctr" fontAlgn="ctr"/>
                      <a:r>
                        <a:rPr lang="es-CO" sz="1800" u="none" strike="noStrike" dirty="0">
                          <a:solidFill>
                            <a:schemeClr val="bg1"/>
                          </a:solidFill>
                          <a:effectLst/>
                        </a:rPr>
                        <a:t>2015</a:t>
                      </a:r>
                      <a:endParaRPr lang="es-CO" sz="1800" b="1" i="0" u="none" strike="noStrike" dirty="0">
                        <a:solidFill>
                          <a:schemeClr val="bg1"/>
                        </a:solidFill>
                        <a:effectLst/>
                        <a:latin typeface="Calibri" panose="020F0502020204030204" pitchFamily="34" charset="0"/>
                      </a:endParaRPr>
                    </a:p>
                  </a:txBody>
                  <a:tcPr marL="9525" marR="9525" marT="9525" marB="0" anchor="ctr">
                    <a:solidFill>
                      <a:schemeClr val="tx2">
                        <a:lumMod val="50000"/>
                      </a:schemeClr>
                    </a:solidFill>
                  </a:tcPr>
                </a:tc>
              </a:tr>
              <a:tr h="190500">
                <a:tc>
                  <a:txBody>
                    <a:bodyPr/>
                    <a:lstStyle/>
                    <a:p>
                      <a:pPr algn="l" fontAlgn="ctr"/>
                      <a:r>
                        <a:rPr lang="es-CO" sz="1800" u="none" strike="noStrike" dirty="0">
                          <a:solidFill>
                            <a:schemeClr val="bg1"/>
                          </a:solidFill>
                          <a:effectLst/>
                        </a:rPr>
                        <a:t>Vicerrectoría académica</a:t>
                      </a:r>
                      <a:endParaRPr lang="es-CO" sz="1800" b="0" i="0" u="none" strike="noStrike" dirty="0">
                        <a:solidFill>
                          <a:schemeClr val="bg1"/>
                        </a:solidFill>
                        <a:effectLst/>
                        <a:latin typeface="Calibri" panose="020F0502020204030204" pitchFamily="34" charset="0"/>
                      </a:endParaRPr>
                    </a:p>
                  </a:txBody>
                  <a:tcPr marL="9525" marR="9525" marT="9525" marB="0" anchor="ctr">
                    <a:solidFill>
                      <a:schemeClr val="tx2">
                        <a:lumMod val="50000"/>
                      </a:schemeClr>
                    </a:solidFill>
                  </a:tcPr>
                </a:tc>
                <a:tc>
                  <a:txBody>
                    <a:bodyPr/>
                    <a:lstStyle/>
                    <a:p>
                      <a:pPr algn="ctr" fontAlgn="ctr"/>
                      <a:r>
                        <a:rPr lang="es-CO" sz="1800" u="none" strike="noStrike" dirty="0">
                          <a:effectLst/>
                        </a:rPr>
                        <a:t>18</a:t>
                      </a:r>
                      <a:endParaRPr lang="es-CO"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CO" sz="1800" u="none" strike="noStrike">
                          <a:effectLst/>
                        </a:rPr>
                        <a:t>11</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CO" sz="1800" u="none" strike="noStrike">
                          <a:effectLst/>
                        </a:rPr>
                        <a:t>7</a:t>
                      </a:r>
                      <a:endParaRPr lang="es-CO" sz="1800" b="0" i="0" u="none" strike="noStrike">
                        <a:solidFill>
                          <a:srgbClr val="000000"/>
                        </a:solidFill>
                        <a:effectLst/>
                        <a:latin typeface="Calibri" panose="020F0502020204030204" pitchFamily="34" charset="0"/>
                      </a:endParaRPr>
                    </a:p>
                  </a:txBody>
                  <a:tcPr marL="9525" marR="9525" marT="9525" marB="0" anchor="ctr"/>
                </a:tc>
              </a:tr>
              <a:tr h="190500">
                <a:tc>
                  <a:txBody>
                    <a:bodyPr/>
                    <a:lstStyle/>
                    <a:p>
                      <a:pPr algn="l" fontAlgn="ctr"/>
                      <a:r>
                        <a:rPr lang="es-CO" sz="1800" u="none" strike="noStrike" dirty="0">
                          <a:solidFill>
                            <a:schemeClr val="bg1"/>
                          </a:solidFill>
                          <a:effectLst/>
                        </a:rPr>
                        <a:t>Ciencias Económicas y Administrativas</a:t>
                      </a:r>
                      <a:endParaRPr lang="es-CO" sz="1800" b="0" i="0" u="none" strike="noStrike" dirty="0">
                        <a:solidFill>
                          <a:schemeClr val="bg1"/>
                        </a:solidFill>
                        <a:effectLst/>
                        <a:latin typeface="Calibri" panose="020F0502020204030204" pitchFamily="34" charset="0"/>
                      </a:endParaRPr>
                    </a:p>
                  </a:txBody>
                  <a:tcPr marL="9525" marR="9525" marT="9525" marB="0" anchor="ctr">
                    <a:solidFill>
                      <a:schemeClr val="tx2">
                        <a:lumMod val="50000"/>
                      </a:schemeClr>
                    </a:solidFill>
                  </a:tcPr>
                </a:tc>
                <a:tc>
                  <a:txBody>
                    <a:bodyPr/>
                    <a:lstStyle/>
                    <a:p>
                      <a:pPr algn="ctr" fontAlgn="ctr"/>
                      <a:r>
                        <a:rPr lang="es-CO" sz="1800" u="none" strike="noStrike" dirty="0">
                          <a:effectLst/>
                        </a:rPr>
                        <a:t>30</a:t>
                      </a:r>
                      <a:endParaRPr lang="es-CO"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CO" sz="1800" u="none" strike="noStrike" dirty="0">
                          <a:effectLst/>
                        </a:rPr>
                        <a:t>70</a:t>
                      </a:r>
                      <a:endParaRPr lang="es-CO"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CO" sz="1800" u="none" strike="noStrike">
                          <a:effectLst/>
                        </a:rPr>
                        <a:t>54</a:t>
                      </a:r>
                      <a:endParaRPr lang="es-CO" sz="1800" b="0" i="0" u="none" strike="noStrike">
                        <a:solidFill>
                          <a:srgbClr val="000000"/>
                        </a:solidFill>
                        <a:effectLst/>
                        <a:latin typeface="Calibri" panose="020F0502020204030204" pitchFamily="34" charset="0"/>
                      </a:endParaRPr>
                    </a:p>
                  </a:txBody>
                  <a:tcPr marL="9525" marR="9525" marT="9525" marB="0" anchor="ctr"/>
                </a:tc>
              </a:tr>
              <a:tr h="190500">
                <a:tc>
                  <a:txBody>
                    <a:bodyPr/>
                    <a:lstStyle/>
                    <a:p>
                      <a:pPr algn="l" fontAlgn="ctr"/>
                      <a:r>
                        <a:rPr lang="es-CO" sz="1800" u="none" strike="noStrike" dirty="0">
                          <a:solidFill>
                            <a:schemeClr val="bg1"/>
                          </a:solidFill>
                          <a:effectLst/>
                        </a:rPr>
                        <a:t>Ingenierías</a:t>
                      </a:r>
                      <a:endParaRPr lang="es-CO" sz="1800" b="0" i="0" u="none" strike="noStrike" dirty="0">
                        <a:solidFill>
                          <a:schemeClr val="bg1"/>
                        </a:solidFill>
                        <a:effectLst/>
                        <a:latin typeface="Calibri" panose="020F0502020204030204" pitchFamily="34" charset="0"/>
                      </a:endParaRPr>
                    </a:p>
                  </a:txBody>
                  <a:tcPr marL="9525" marR="9525" marT="9525" marB="0" anchor="ctr">
                    <a:solidFill>
                      <a:schemeClr val="tx2">
                        <a:lumMod val="50000"/>
                      </a:schemeClr>
                    </a:solidFill>
                  </a:tcPr>
                </a:tc>
                <a:tc>
                  <a:txBody>
                    <a:bodyPr/>
                    <a:lstStyle/>
                    <a:p>
                      <a:pPr algn="ctr" fontAlgn="ctr"/>
                      <a:r>
                        <a:rPr lang="es-CO" sz="1800" u="none" strike="noStrike">
                          <a:effectLst/>
                        </a:rPr>
                        <a:t>60</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CO" sz="1800" u="none" strike="noStrike" dirty="0">
                          <a:effectLst/>
                        </a:rPr>
                        <a:t>53</a:t>
                      </a:r>
                      <a:endParaRPr lang="es-CO"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CO" sz="1800" u="none" strike="noStrike">
                          <a:effectLst/>
                        </a:rPr>
                        <a:t>25</a:t>
                      </a:r>
                      <a:endParaRPr lang="es-CO" sz="1800" b="0" i="0" u="none" strike="noStrike">
                        <a:solidFill>
                          <a:srgbClr val="000000"/>
                        </a:solidFill>
                        <a:effectLst/>
                        <a:latin typeface="Calibri" panose="020F0502020204030204" pitchFamily="34" charset="0"/>
                      </a:endParaRPr>
                    </a:p>
                  </a:txBody>
                  <a:tcPr marL="9525" marR="9525" marT="9525" marB="0" anchor="ctr"/>
                </a:tc>
              </a:tr>
              <a:tr h="190500">
                <a:tc>
                  <a:txBody>
                    <a:bodyPr/>
                    <a:lstStyle/>
                    <a:p>
                      <a:pPr algn="l" fontAlgn="ctr"/>
                      <a:r>
                        <a:rPr lang="es-CO" sz="1800" u="none" strike="noStrike" dirty="0">
                          <a:solidFill>
                            <a:schemeClr val="bg1"/>
                          </a:solidFill>
                          <a:effectLst/>
                        </a:rPr>
                        <a:t>Ciencias Jurídicas y Políticas</a:t>
                      </a:r>
                      <a:endParaRPr lang="es-CO" sz="1800" b="0" i="0" u="none" strike="noStrike" dirty="0">
                        <a:solidFill>
                          <a:schemeClr val="bg1"/>
                        </a:solidFill>
                        <a:effectLst/>
                        <a:latin typeface="Calibri" panose="020F0502020204030204" pitchFamily="34" charset="0"/>
                      </a:endParaRPr>
                    </a:p>
                  </a:txBody>
                  <a:tcPr marL="9525" marR="9525" marT="9525" marB="0" anchor="ctr">
                    <a:solidFill>
                      <a:schemeClr val="tx2">
                        <a:lumMod val="50000"/>
                      </a:schemeClr>
                    </a:solidFill>
                  </a:tcPr>
                </a:tc>
                <a:tc>
                  <a:txBody>
                    <a:bodyPr/>
                    <a:lstStyle/>
                    <a:p>
                      <a:pPr algn="ctr" fontAlgn="ctr"/>
                      <a:r>
                        <a:rPr lang="es-CO" sz="1800" u="none" strike="noStrike">
                          <a:effectLst/>
                        </a:rPr>
                        <a:t>1</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CO" sz="1800" u="none" strike="noStrike" dirty="0">
                          <a:effectLst/>
                        </a:rPr>
                        <a:t>5</a:t>
                      </a:r>
                      <a:endParaRPr lang="es-CO"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CO" sz="1800" u="none" strike="noStrike">
                          <a:effectLst/>
                        </a:rPr>
                        <a:t>16</a:t>
                      </a:r>
                      <a:endParaRPr lang="es-CO" sz="1800" b="0" i="0" u="none" strike="noStrike">
                        <a:solidFill>
                          <a:srgbClr val="000000"/>
                        </a:solidFill>
                        <a:effectLst/>
                        <a:latin typeface="Calibri" panose="020F0502020204030204" pitchFamily="34" charset="0"/>
                      </a:endParaRPr>
                    </a:p>
                  </a:txBody>
                  <a:tcPr marL="9525" marR="9525" marT="9525" marB="0" anchor="ctr"/>
                </a:tc>
              </a:tr>
              <a:tr h="190500">
                <a:tc>
                  <a:txBody>
                    <a:bodyPr/>
                    <a:lstStyle/>
                    <a:p>
                      <a:pPr algn="l" fontAlgn="ctr"/>
                      <a:r>
                        <a:rPr lang="es-CO" sz="1800" u="none" strike="noStrike" dirty="0">
                          <a:solidFill>
                            <a:schemeClr val="bg1"/>
                          </a:solidFill>
                          <a:effectLst/>
                        </a:rPr>
                        <a:t>Ciencias Sociales</a:t>
                      </a:r>
                      <a:endParaRPr lang="es-CO" sz="1800" b="0" i="0" u="none" strike="noStrike" dirty="0">
                        <a:solidFill>
                          <a:schemeClr val="bg1"/>
                        </a:solidFill>
                        <a:effectLst/>
                        <a:latin typeface="Calibri" panose="020F0502020204030204" pitchFamily="34" charset="0"/>
                      </a:endParaRPr>
                    </a:p>
                  </a:txBody>
                  <a:tcPr marL="9525" marR="9525" marT="9525" marB="0" anchor="ctr">
                    <a:solidFill>
                      <a:schemeClr val="tx2">
                        <a:lumMod val="50000"/>
                      </a:schemeClr>
                    </a:solidFill>
                  </a:tcPr>
                </a:tc>
                <a:tc>
                  <a:txBody>
                    <a:bodyPr/>
                    <a:lstStyle/>
                    <a:p>
                      <a:pPr algn="ctr" fontAlgn="ctr"/>
                      <a:r>
                        <a:rPr lang="es-CO" sz="1800" u="none" strike="noStrike">
                          <a:effectLst/>
                        </a:rPr>
                        <a:t>35</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CO" sz="1800" u="none" strike="noStrike" dirty="0">
                          <a:effectLst/>
                        </a:rPr>
                        <a:t>29</a:t>
                      </a:r>
                      <a:endParaRPr lang="es-CO"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CO" sz="1800" u="none" strike="noStrike" dirty="0">
                          <a:effectLst/>
                        </a:rPr>
                        <a:t>21</a:t>
                      </a:r>
                      <a:endParaRPr lang="es-CO" sz="1800" b="0" i="0" u="none" strike="noStrike" dirty="0">
                        <a:solidFill>
                          <a:srgbClr val="000000"/>
                        </a:solidFill>
                        <a:effectLst/>
                        <a:latin typeface="Calibri" panose="020F0502020204030204" pitchFamily="34" charset="0"/>
                      </a:endParaRPr>
                    </a:p>
                  </a:txBody>
                  <a:tcPr marL="9525" marR="9525" marT="9525" marB="0" anchor="ctr"/>
                </a:tc>
              </a:tr>
              <a:tr h="190500">
                <a:tc>
                  <a:txBody>
                    <a:bodyPr/>
                    <a:lstStyle/>
                    <a:p>
                      <a:pPr algn="l" fontAlgn="ctr"/>
                      <a:r>
                        <a:rPr lang="es-CO" sz="1800" u="none" strike="noStrike" dirty="0">
                          <a:solidFill>
                            <a:schemeClr val="bg1"/>
                          </a:solidFill>
                          <a:effectLst/>
                        </a:rPr>
                        <a:t>Ciencias de la Salud</a:t>
                      </a:r>
                      <a:endParaRPr lang="es-CO" sz="1800" b="0" i="0" u="none" strike="noStrike" dirty="0">
                        <a:solidFill>
                          <a:schemeClr val="bg1"/>
                        </a:solidFill>
                        <a:effectLst/>
                        <a:latin typeface="Calibri" panose="020F0502020204030204" pitchFamily="34" charset="0"/>
                      </a:endParaRPr>
                    </a:p>
                  </a:txBody>
                  <a:tcPr marL="9525" marR="9525" marT="9525" marB="0" anchor="ctr">
                    <a:solidFill>
                      <a:schemeClr val="tx2">
                        <a:lumMod val="50000"/>
                      </a:schemeClr>
                    </a:solidFill>
                  </a:tcPr>
                </a:tc>
                <a:tc>
                  <a:txBody>
                    <a:bodyPr/>
                    <a:lstStyle/>
                    <a:p>
                      <a:pPr algn="ctr" fontAlgn="ctr"/>
                      <a:r>
                        <a:rPr lang="es-CO" sz="1800" u="none" strike="noStrike">
                          <a:effectLst/>
                        </a:rPr>
                        <a:t>44</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CO" sz="1800" u="none" strike="noStrike">
                          <a:effectLst/>
                        </a:rPr>
                        <a:t>43</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CO" sz="1800" u="none" strike="noStrike" dirty="0">
                          <a:effectLst/>
                        </a:rPr>
                        <a:t>33</a:t>
                      </a:r>
                      <a:endParaRPr lang="es-CO" sz="1800" b="0" i="0" u="none" strike="noStrike" dirty="0">
                        <a:solidFill>
                          <a:srgbClr val="000000"/>
                        </a:solidFill>
                        <a:effectLst/>
                        <a:latin typeface="Calibri" panose="020F0502020204030204" pitchFamily="34" charset="0"/>
                      </a:endParaRPr>
                    </a:p>
                  </a:txBody>
                  <a:tcPr marL="9525" marR="9525" marT="9525" marB="0" anchor="ctr"/>
                </a:tc>
              </a:tr>
              <a:tr h="190500">
                <a:tc>
                  <a:txBody>
                    <a:bodyPr/>
                    <a:lstStyle/>
                    <a:p>
                      <a:pPr algn="l" fontAlgn="ctr"/>
                      <a:r>
                        <a:rPr lang="es-CO" sz="1800" u="none" strike="noStrike" dirty="0">
                          <a:solidFill>
                            <a:schemeClr val="bg1"/>
                          </a:solidFill>
                          <a:effectLst/>
                        </a:rPr>
                        <a:t>Filosofía y Teología</a:t>
                      </a:r>
                      <a:endParaRPr lang="es-CO" sz="1800" b="0" i="0" u="none" strike="noStrike" dirty="0">
                        <a:solidFill>
                          <a:schemeClr val="bg1"/>
                        </a:solidFill>
                        <a:effectLst/>
                        <a:latin typeface="Calibri" panose="020F0502020204030204" pitchFamily="34" charset="0"/>
                      </a:endParaRPr>
                    </a:p>
                  </a:txBody>
                  <a:tcPr marL="9525" marR="9525" marT="9525" marB="0" anchor="ctr">
                    <a:solidFill>
                      <a:schemeClr val="tx2">
                        <a:lumMod val="50000"/>
                      </a:schemeClr>
                    </a:solidFill>
                  </a:tcPr>
                </a:tc>
                <a:tc>
                  <a:txBody>
                    <a:bodyPr/>
                    <a:lstStyle/>
                    <a:p>
                      <a:pPr algn="ctr" fontAlgn="ctr"/>
                      <a:r>
                        <a:rPr lang="es-CO" sz="1800" u="none" strike="noStrike">
                          <a:effectLst/>
                        </a:rPr>
                        <a:t>4</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CO" sz="1800" u="none" strike="noStrike">
                          <a:effectLst/>
                        </a:rPr>
                        <a:t>16</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CO" sz="1800" u="none" strike="noStrike" dirty="0">
                          <a:effectLst/>
                        </a:rPr>
                        <a:t>17</a:t>
                      </a:r>
                      <a:endParaRPr lang="es-CO" sz="1800" b="0" i="0" u="none" strike="noStrike" dirty="0">
                        <a:solidFill>
                          <a:srgbClr val="000000"/>
                        </a:solidFill>
                        <a:effectLst/>
                        <a:latin typeface="Calibri" panose="020F0502020204030204" pitchFamily="34" charset="0"/>
                      </a:endParaRPr>
                    </a:p>
                  </a:txBody>
                  <a:tcPr marL="9525" marR="9525" marT="9525" marB="0" anchor="ctr"/>
                </a:tc>
              </a:tr>
              <a:tr h="200025">
                <a:tc>
                  <a:txBody>
                    <a:bodyPr/>
                    <a:lstStyle/>
                    <a:p>
                      <a:pPr algn="l" fontAlgn="ctr"/>
                      <a:r>
                        <a:rPr lang="es-CO" sz="1800" u="none" strike="noStrike" dirty="0">
                          <a:solidFill>
                            <a:schemeClr val="bg1"/>
                          </a:solidFill>
                          <a:effectLst/>
                        </a:rPr>
                        <a:t>Total general</a:t>
                      </a:r>
                      <a:endParaRPr lang="es-CO" sz="1800" b="0" i="0" u="none" strike="noStrike" dirty="0">
                        <a:solidFill>
                          <a:schemeClr val="bg1"/>
                        </a:solidFill>
                        <a:effectLst/>
                        <a:latin typeface="Calibri" panose="020F0502020204030204" pitchFamily="34" charset="0"/>
                      </a:endParaRPr>
                    </a:p>
                  </a:txBody>
                  <a:tcPr marL="9525" marR="9525" marT="9525" marB="0" anchor="ctr">
                    <a:solidFill>
                      <a:schemeClr val="tx2">
                        <a:lumMod val="50000"/>
                      </a:schemeClr>
                    </a:solidFill>
                  </a:tcPr>
                </a:tc>
                <a:tc>
                  <a:txBody>
                    <a:bodyPr/>
                    <a:lstStyle/>
                    <a:p>
                      <a:pPr algn="ctr" fontAlgn="ctr"/>
                      <a:r>
                        <a:rPr lang="es-CO" sz="1800" u="none" strike="noStrike" dirty="0">
                          <a:effectLst/>
                        </a:rPr>
                        <a:t>192</a:t>
                      </a:r>
                      <a:endParaRPr lang="es-CO"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CO" sz="1800" u="none" strike="noStrike">
                          <a:effectLst/>
                        </a:rPr>
                        <a:t>227</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CO" sz="1800" u="none" strike="noStrike" dirty="0">
                          <a:effectLst/>
                        </a:rPr>
                        <a:t>173</a:t>
                      </a:r>
                      <a:endParaRPr lang="es-CO" sz="1800" b="0" i="0" u="none" strike="noStrike" dirty="0">
                        <a:solidFill>
                          <a:srgbClr val="000000"/>
                        </a:solidFill>
                        <a:effectLst/>
                        <a:latin typeface="Calibri" panose="020F0502020204030204" pitchFamily="34" charset="0"/>
                      </a:endParaRPr>
                    </a:p>
                  </a:txBody>
                  <a:tcPr marL="9525" marR="9525" marT="9525" marB="0" anchor="ctr"/>
                </a:tc>
              </a:tr>
            </a:tbl>
          </a:graphicData>
        </a:graphic>
      </p:graphicFrame>
    </p:spTree>
    <p:extLst>
      <p:ext uri="{BB962C8B-B14F-4D97-AF65-F5344CB8AC3E}">
        <p14:creationId xmlns:p14="http://schemas.microsoft.com/office/powerpoint/2010/main" val="88294021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4294967295"/>
          </p:nvPr>
        </p:nvSpPr>
        <p:spPr>
          <a:xfrm>
            <a:off x="1143000" y="862013"/>
            <a:ext cx="11049000" cy="679450"/>
          </a:xfrm>
          <a:gradFill flip="none" rotWithShape="1">
            <a:gsLst>
              <a:gs pos="82300">
                <a:schemeClr val="accent1">
                  <a:lumMod val="50000"/>
                </a:schemeClr>
              </a:gs>
              <a:gs pos="0">
                <a:schemeClr val="tx2">
                  <a:lumMod val="50000"/>
                </a:schemeClr>
              </a:gs>
              <a:gs pos="50000">
                <a:schemeClr val="bg1">
                  <a:lumMod val="50000"/>
                  <a:shade val="67500"/>
                  <a:satMod val="115000"/>
                </a:schemeClr>
              </a:gs>
              <a:gs pos="100000">
                <a:schemeClr val="bg1">
                  <a:lumMod val="50000"/>
                  <a:shade val="100000"/>
                  <a:satMod val="115000"/>
                </a:schemeClr>
              </a:gs>
            </a:gsLst>
            <a:path path="circle">
              <a:fillToRect l="100000" t="100000"/>
            </a:path>
            <a:tileRect r="-100000" b="-100000"/>
          </a:gradFill>
          <a:effectLst>
            <a:glow rad="1905000">
              <a:schemeClr val="accent1">
                <a:alpha val="31000"/>
              </a:schemeClr>
            </a:glow>
          </a:effectLst>
        </p:spPr>
        <p:txBody>
          <a:bodyPr>
            <a:normAutofit/>
          </a:bodyPr>
          <a:lstStyle/>
          <a:p>
            <a:pPr algn="ctr"/>
            <a:r>
              <a:rPr lang="es-CO" b="1" dirty="0" smtClean="0">
                <a:solidFill>
                  <a:schemeClr val="bg1"/>
                </a:solidFill>
              </a:rPr>
              <a:t>Libros Producto de la Investigación</a:t>
            </a:r>
            <a:endParaRPr lang="es-CO" b="1" dirty="0">
              <a:solidFill>
                <a:schemeClr val="bg1"/>
              </a:solidFill>
            </a:endParaRPr>
          </a:p>
        </p:txBody>
      </p:sp>
    </p:spTree>
    <p:extLst>
      <p:ext uri="{BB962C8B-B14F-4D97-AF65-F5344CB8AC3E}">
        <p14:creationId xmlns:p14="http://schemas.microsoft.com/office/powerpoint/2010/main" val="27423861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ext uri="{D42A27DB-BD31-4B8C-83A1-F6EECF244321}">
                <p14:modId xmlns:p14="http://schemas.microsoft.com/office/powerpoint/2010/main" val="577577491"/>
              </p:ext>
            </p:extLst>
          </p:nvPr>
        </p:nvGraphicFramePr>
        <p:xfrm>
          <a:off x="717004" y="269966"/>
          <a:ext cx="4804229" cy="49987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a 4"/>
          <p:cNvGraphicFramePr/>
          <p:nvPr>
            <p:extLst>
              <p:ext uri="{D42A27DB-BD31-4B8C-83A1-F6EECF244321}">
                <p14:modId xmlns:p14="http://schemas.microsoft.com/office/powerpoint/2010/main" val="3498226506"/>
              </p:ext>
            </p:extLst>
          </p:nvPr>
        </p:nvGraphicFramePr>
        <p:xfrm>
          <a:off x="3529875" y="0"/>
          <a:ext cx="8128000" cy="54186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CuadroTexto 5"/>
          <p:cNvSpPr txBox="1"/>
          <p:nvPr/>
        </p:nvSpPr>
        <p:spPr>
          <a:xfrm>
            <a:off x="3298832" y="4883966"/>
            <a:ext cx="6108405" cy="769441"/>
          </a:xfrm>
          <a:prstGeom prst="rect">
            <a:avLst/>
          </a:prstGeom>
          <a:noFill/>
        </p:spPr>
        <p:txBody>
          <a:bodyPr wrap="square" rtlCol="0">
            <a:spAutoFit/>
          </a:bodyPr>
          <a:lstStyle/>
          <a:p>
            <a:r>
              <a:rPr lang="es-CO" sz="4400" dirty="0" smtClean="0"/>
              <a:t>Unidad de Investigación</a:t>
            </a:r>
            <a:endParaRPr lang="es-CO" sz="4400" dirty="0"/>
          </a:p>
        </p:txBody>
      </p:sp>
    </p:spTree>
    <p:extLst>
      <p:ext uri="{BB962C8B-B14F-4D97-AF65-F5344CB8AC3E}">
        <p14:creationId xmlns:p14="http://schemas.microsoft.com/office/powerpoint/2010/main" val="397278706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Gráfico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447799"/>
            <a:ext cx="7372350" cy="3362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592625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Gráfico 1"/>
          <p:cNvPicPr>
            <a:picLocks noChangeArrowheads="1"/>
          </p:cNvPicPr>
          <p:nvPr/>
        </p:nvPicPr>
        <p:blipFill>
          <a:blip r:embed="rId2">
            <a:extLst>
              <a:ext uri="{28A0092B-C50C-407E-A947-70E740481C1C}">
                <a14:useLocalDpi xmlns:a14="http://schemas.microsoft.com/office/drawing/2010/main" val="0"/>
              </a:ext>
            </a:extLst>
          </a:blip>
          <a:srcRect b="-93"/>
          <a:stretch>
            <a:fillRect/>
          </a:stretch>
        </p:blipFill>
        <p:spPr bwMode="auto">
          <a:xfrm>
            <a:off x="3352799" y="1743075"/>
            <a:ext cx="5153025"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160870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extLst>
              <p:ext uri="{D42A27DB-BD31-4B8C-83A1-F6EECF244321}">
                <p14:modId xmlns:p14="http://schemas.microsoft.com/office/powerpoint/2010/main" val="1385218402"/>
              </p:ext>
            </p:extLst>
          </p:nvPr>
        </p:nvGraphicFramePr>
        <p:xfrm>
          <a:off x="2695575" y="1767681"/>
          <a:ext cx="5334000" cy="3838575"/>
        </p:xfrm>
        <a:graphic>
          <a:graphicData uri="http://schemas.openxmlformats.org/drawingml/2006/table">
            <a:tbl>
              <a:tblPr>
                <a:tableStyleId>{5C22544A-7EE6-4342-B048-85BDC9FD1C3A}</a:tableStyleId>
              </a:tblPr>
              <a:tblGrid>
                <a:gridCol w="3215069"/>
                <a:gridCol w="2118931"/>
              </a:tblGrid>
              <a:tr h="156885">
                <a:tc>
                  <a:txBody>
                    <a:bodyPr/>
                    <a:lstStyle/>
                    <a:p>
                      <a:pPr algn="l" fontAlgn="b"/>
                      <a:r>
                        <a:rPr lang="es-CO" sz="1200" u="none" strike="noStrike" dirty="0">
                          <a:effectLst/>
                        </a:rPr>
                        <a:t>Rótulos de fila</a:t>
                      </a:r>
                      <a:endParaRPr lang="es-CO" sz="1200" b="1" i="0" u="none" strike="noStrike" dirty="0">
                        <a:solidFill>
                          <a:srgbClr val="000000"/>
                        </a:solidFill>
                        <a:effectLst/>
                        <a:latin typeface="Arial"/>
                      </a:endParaRPr>
                    </a:p>
                  </a:txBody>
                  <a:tcPr marL="9525" marR="9525" marT="9525" marB="0" anchor="b"/>
                </a:tc>
                <a:tc>
                  <a:txBody>
                    <a:bodyPr/>
                    <a:lstStyle/>
                    <a:p>
                      <a:pPr algn="l" fontAlgn="b"/>
                      <a:r>
                        <a:rPr lang="es-CO" sz="1200" u="none" strike="noStrike">
                          <a:effectLst/>
                        </a:rPr>
                        <a:t>Suma de Recurso FODEIN</a:t>
                      </a:r>
                      <a:endParaRPr lang="es-CO" sz="1200" b="1" i="0" u="none" strike="noStrike">
                        <a:solidFill>
                          <a:srgbClr val="000000"/>
                        </a:solidFill>
                        <a:effectLst/>
                        <a:latin typeface="Arial"/>
                      </a:endParaRPr>
                    </a:p>
                  </a:txBody>
                  <a:tcPr marL="9525" marR="9525" marT="9525" marB="0" anchor="b"/>
                </a:tc>
              </a:tr>
              <a:tr h="156885">
                <a:tc>
                  <a:txBody>
                    <a:bodyPr/>
                    <a:lstStyle/>
                    <a:p>
                      <a:pPr algn="l" fontAlgn="b"/>
                      <a:r>
                        <a:rPr lang="es-CO" sz="1200" u="none" strike="noStrike">
                          <a:effectLst/>
                        </a:rPr>
                        <a:t>Comunicación social para la paz</a:t>
                      </a:r>
                      <a:endParaRPr lang="es-CO" sz="1200" b="0" i="0" u="none" strike="noStrike">
                        <a:solidFill>
                          <a:srgbClr val="000000"/>
                        </a:solidFill>
                        <a:effectLst/>
                        <a:latin typeface="Arial"/>
                      </a:endParaRPr>
                    </a:p>
                  </a:txBody>
                  <a:tcPr marL="9525" marR="9525" marT="9525" marB="0" anchor="b"/>
                </a:tc>
                <a:tc>
                  <a:txBody>
                    <a:bodyPr/>
                    <a:lstStyle/>
                    <a:p>
                      <a:pPr algn="l" fontAlgn="b"/>
                      <a:r>
                        <a:rPr lang="es-CO" sz="1200" u="none" strike="noStrike">
                          <a:effectLst/>
                        </a:rPr>
                        <a:t>                         97.828.850 </a:t>
                      </a:r>
                      <a:endParaRPr lang="es-CO" sz="1200" b="0" i="0" u="none" strike="noStrike">
                        <a:solidFill>
                          <a:srgbClr val="000000"/>
                        </a:solidFill>
                        <a:effectLst/>
                        <a:latin typeface="Arial"/>
                      </a:endParaRPr>
                    </a:p>
                  </a:txBody>
                  <a:tcPr marL="9525" marR="9525" marT="9525" marB="0" anchor="b"/>
                </a:tc>
              </a:tr>
              <a:tr h="156885">
                <a:tc>
                  <a:txBody>
                    <a:bodyPr/>
                    <a:lstStyle/>
                    <a:p>
                      <a:pPr algn="l" fontAlgn="b"/>
                      <a:r>
                        <a:rPr lang="es-CO" sz="1200" u="none" strike="noStrike">
                          <a:effectLst/>
                        </a:rPr>
                        <a:t>Contaduría pública</a:t>
                      </a:r>
                      <a:endParaRPr lang="es-CO" sz="1200" b="0" i="0" u="none" strike="noStrike">
                        <a:solidFill>
                          <a:srgbClr val="000000"/>
                        </a:solidFill>
                        <a:effectLst/>
                        <a:latin typeface="Arial"/>
                      </a:endParaRPr>
                    </a:p>
                  </a:txBody>
                  <a:tcPr marL="9525" marR="9525" marT="9525" marB="0" anchor="b"/>
                </a:tc>
                <a:tc>
                  <a:txBody>
                    <a:bodyPr/>
                    <a:lstStyle/>
                    <a:p>
                      <a:pPr algn="l" fontAlgn="b"/>
                      <a:r>
                        <a:rPr lang="es-CO" sz="1200" u="none" strike="noStrike">
                          <a:effectLst/>
                        </a:rPr>
                        <a:t>                         35.721.150 </a:t>
                      </a:r>
                      <a:endParaRPr lang="es-CO" sz="1200" b="0" i="0" u="none" strike="noStrike">
                        <a:solidFill>
                          <a:srgbClr val="000000"/>
                        </a:solidFill>
                        <a:effectLst/>
                        <a:latin typeface="Arial"/>
                      </a:endParaRPr>
                    </a:p>
                  </a:txBody>
                  <a:tcPr marL="9525" marR="9525" marT="9525" marB="0" anchor="b"/>
                </a:tc>
              </a:tr>
              <a:tr h="156885">
                <a:tc>
                  <a:txBody>
                    <a:bodyPr/>
                    <a:lstStyle/>
                    <a:p>
                      <a:pPr algn="l" fontAlgn="b"/>
                      <a:r>
                        <a:rPr lang="es-CO" sz="1200" u="none" strike="noStrike" dirty="0">
                          <a:effectLst/>
                        </a:rPr>
                        <a:t>Cultura física, deporte y recreación</a:t>
                      </a:r>
                      <a:endParaRPr lang="es-CO" sz="1200" b="0" i="0" u="none" strike="noStrike" dirty="0">
                        <a:solidFill>
                          <a:srgbClr val="000000"/>
                        </a:solidFill>
                        <a:effectLst/>
                        <a:latin typeface="Arial"/>
                      </a:endParaRPr>
                    </a:p>
                  </a:txBody>
                  <a:tcPr marL="9525" marR="9525" marT="9525" marB="0" anchor="b"/>
                </a:tc>
                <a:tc>
                  <a:txBody>
                    <a:bodyPr/>
                    <a:lstStyle/>
                    <a:p>
                      <a:pPr algn="l" fontAlgn="b"/>
                      <a:r>
                        <a:rPr lang="es-CO" sz="1200" u="none" strike="noStrike" dirty="0">
                          <a:effectLst/>
                        </a:rPr>
                        <a:t>                         77.125.000 </a:t>
                      </a:r>
                      <a:endParaRPr lang="es-CO" sz="1200" b="0" i="0" u="none" strike="noStrike" dirty="0">
                        <a:solidFill>
                          <a:srgbClr val="000000"/>
                        </a:solidFill>
                        <a:effectLst/>
                        <a:latin typeface="Arial"/>
                      </a:endParaRPr>
                    </a:p>
                  </a:txBody>
                  <a:tcPr marL="9525" marR="9525" marT="9525" marB="0" anchor="b"/>
                </a:tc>
              </a:tr>
              <a:tr h="156885">
                <a:tc>
                  <a:txBody>
                    <a:bodyPr/>
                    <a:lstStyle/>
                    <a:p>
                      <a:pPr algn="l" fontAlgn="b"/>
                      <a:r>
                        <a:rPr lang="es-CO" sz="1200" u="none" strike="noStrike">
                          <a:effectLst/>
                        </a:rPr>
                        <a:t>Filosofía y lengua castellana</a:t>
                      </a:r>
                      <a:endParaRPr lang="es-CO" sz="1200" b="0" i="0" u="none" strike="noStrike">
                        <a:solidFill>
                          <a:srgbClr val="000000"/>
                        </a:solidFill>
                        <a:effectLst/>
                        <a:latin typeface="Arial"/>
                      </a:endParaRPr>
                    </a:p>
                  </a:txBody>
                  <a:tcPr marL="9525" marR="9525" marT="9525" marB="0" anchor="b"/>
                </a:tc>
                <a:tc>
                  <a:txBody>
                    <a:bodyPr/>
                    <a:lstStyle/>
                    <a:p>
                      <a:pPr algn="l" fontAlgn="b"/>
                      <a:r>
                        <a:rPr lang="es-CO" sz="1200" u="none" strike="noStrike">
                          <a:effectLst/>
                        </a:rPr>
                        <a:t>                         61.192.000 </a:t>
                      </a:r>
                      <a:endParaRPr lang="es-CO" sz="1200" b="0" i="0" u="none" strike="noStrike">
                        <a:solidFill>
                          <a:srgbClr val="000000"/>
                        </a:solidFill>
                        <a:effectLst/>
                        <a:latin typeface="Arial"/>
                      </a:endParaRPr>
                    </a:p>
                  </a:txBody>
                  <a:tcPr marL="9525" marR="9525" marT="9525" marB="0" anchor="b"/>
                </a:tc>
              </a:tr>
              <a:tr h="156885">
                <a:tc>
                  <a:txBody>
                    <a:bodyPr/>
                    <a:lstStyle/>
                    <a:p>
                      <a:pPr algn="l" fontAlgn="b"/>
                      <a:r>
                        <a:rPr lang="es-CO" sz="1200" u="none" strike="noStrike">
                          <a:effectLst/>
                        </a:rPr>
                        <a:t>Ingeniería ambiental</a:t>
                      </a:r>
                      <a:endParaRPr lang="es-CO" sz="1200" b="0" i="0" u="none" strike="noStrike">
                        <a:solidFill>
                          <a:srgbClr val="000000"/>
                        </a:solidFill>
                        <a:effectLst/>
                        <a:latin typeface="Arial"/>
                      </a:endParaRPr>
                    </a:p>
                  </a:txBody>
                  <a:tcPr marL="9525" marR="9525" marT="9525" marB="0" anchor="b"/>
                </a:tc>
                <a:tc>
                  <a:txBody>
                    <a:bodyPr/>
                    <a:lstStyle/>
                    <a:p>
                      <a:pPr algn="l" fontAlgn="b"/>
                      <a:r>
                        <a:rPr lang="es-CO" sz="1200" u="none" strike="noStrike">
                          <a:effectLst/>
                        </a:rPr>
                        <a:t>                         54.147.963 </a:t>
                      </a:r>
                      <a:endParaRPr lang="es-CO" sz="1200" b="0" i="0" u="none" strike="noStrike">
                        <a:solidFill>
                          <a:srgbClr val="000000"/>
                        </a:solidFill>
                        <a:effectLst/>
                        <a:latin typeface="Arial"/>
                      </a:endParaRPr>
                    </a:p>
                  </a:txBody>
                  <a:tcPr marL="9525" marR="9525" marT="9525" marB="0" anchor="b"/>
                </a:tc>
              </a:tr>
              <a:tr h="156885">
                <a:tc>
                  <a:txBody>
                    <a:bodyPr/>
                    <a:lstStyle/>
                    <a:p>
                      <a:pPr algn="l" fontAlgn="b"/>
                      <a:r>
                        <a:rPr lang="es-CO" sz="1200" u="none" strike="noStrike">
                          <a:effectLst/>
                        </a:rPr>
                        <a:t>Ingeniería civil</a:t>
                      </a:r>
                      <a:endParaRPr lang="es-CO" sz="1200" b="0" i="0" u="none" strike="noStrike">
                        <a:solidFill>
                          <a:srgbClr val="000000"/>
                        </a:solidFill>
                        <a:effectLst/>
                        <a:latin typeface="Arial"/>
                      </a:endParaRPr>
                    </a:p>
                  </a:txBody>
                  <a:tcPr marL="9525" marR="9525" marT="9525" marB="0" anchor="b"/>
                </a:tc>
                <a:tc>
                  <a:txBody>
                    <a:bodyPr/>
                    <a:lstStyle/>
                    <a:p>
                      <a:pPr algn="l" fontAlgn="b"/>
                      <a:r>
                        <a:rPr lang="es-CO" sz="1200" u="none" strike="noStrike">
                          <a:effectLst/>
                        </a:rPr>
                        <a:t>                         13.420.000 </a:t>
                      </a:r>
                      <a:endParaRPr lang="es-CO" sz="1200" b="0" i="0" u="none" strike="noStrike">
                        <a:solidFill>
                          <a:srgbClr val="000000"/>
                        </a:solidFill>
                        <a:effectLst/>
                        <a:latin typeface="Arial"/>
                      </a:endParaRPr>
                    </a:p>
                  </a:txBody>
                  <a:tcPr marL="9525" marR="9525" marT="9525" marB="0" anchor="b"/>
                </a:tc>
              </a:tr>
              <a:tr h="156885">
                <a:tc>
                  <a:txBody>
                    <a:bodyPr/>
                    <a:lstStyle/>
                    <a:p>
                      <a:pPr algn="l" fontAlgn="b"/>
                      <a:r>
                        <a:rPr lang="es-CO" sz="1200" u="none" strike="noStrike">
                          <a:effectLst/>
                        </a:rPr>
                        <a:t>Ingeniería de telecomunicaciones</a:t>
                      </a:r>
                      <a:endParaRPr lang="es-CO" sz="1200" b="0" i="0" u="none" strike="noStrike">
                        <a:solidFill>
                          <a:srgbClr val="000000"/>
                        </a:solidFill>
                        <a:effectLst/>
                        <a:latin typeface="Arial"/>
                      </a:endParaRPr>
                    </a:p>
                  </a:txBody>
                  <a:tcPr marL="9525" marR="9525" marT="9525" marB="0" anchor="b"/>
                </a:tc>
                <a:tc>
                  <a:txBody>
                    <a:bodyPr/>
                    <a:lstStyle/>
                    <a:p>
                      <a:pPr algn="l" fontAlgn="b"/>
                      <a:r>
                        <a:rPr lang="es-CO" sz="1200" u="none" strike="noStrike">
                          <a:effectLst/>
                        </a:rPr>
                        <a:t>                         39.890.000 </a:t>
                      </a:r>
                      <a:endParaRPr lang="es-CO" sz="1200" b="0" i="0" u="none" strike="noStrike">
                        <a:solidFill>
                          <a:srgbClr val="000000"/>
                        </a:solidFill>
                        <a:effectLst/>
                        <a:latin typeface="Arial"/>
                      </a:endParaRPr>
                    </a:p>
                  </a:txBody>
                  <a:tcPr marL="9525" marR="9525" marT="9525" marB="0" anchor="b"/>
                </a:tc>
              </a:tr>
              <a:tr h="156885">
                <a:tc>
                  <a:txBody>
                    <a:bodyPr/>
                    <a:lstStyle/>
                    <a:p>
                      <a:pPr algn="l" fontAlgn="b"/>
                      <a:r>
                        <a:rPr lang="es-CO" sz="1200" u="none" strike="noStrike">
                          <a:effectLst/>
                        </a:rPr>
                        <a:t>Ingeniería electrónica</a:t>
                      </a:r>
                      <a:endParaRPr lang="es-CO" sz="1200" b="0" i="0" u="none" strike="noStrike">
                        <a:solidFill>
                          <a:srgbClr val="000000"/>
                        </a:solidFill>
                        <a:effectLst/>
                        <a:latin typeface="Arial"/>
                      </a:endParaRPr>
                    </a:p>
                  </a:txBody>
                  <a:tcPr marL="9525" marR="9525" marT="9525" marB="0" anchor="b"/>
                </a:tc>
                <a:tc>
                  <a:txBody>
                    <a:bodyPr/>
                    <a:lstStyle/>
                    <a:p>
                      <a:pPr algn="l" fontAlgn="b"/>
                      <a:r>
                        <a:rPr lang="es-CO" sz="1200" u="none" strike="noStrike">
                          <a:effectLst/>
                        </a:rPr>
                        <a:t>                       137.199.000 </a:t>
                      </a:r>
                      <a:endParaRPr lang="es-CO" sz="1200" b="0" i="0" u="none" strike="noStrike">
                        <a:solidFill>
                          <a:srgbClr val="000000"/>
                        </a:solidFill>
                        <a:effectLst/>
                        <a:latin typeface="Arial"/>
                      </a:endParaRPr>
                    </a:p>
                  </a:txBody>
                  <a:tcPr marL="9525" marR="9525" marT="9525" marB="0" anchor="b"/>
                </a:tc>
              </a:tr>
              <a:tr h="156885">
                <a:tc>
                  <a:txBody>
                    <a:bodyPr/>
                    <a:lstStyle/>
                    <a:p>
                      <a:pPr algn="l" fontAlgn="b"/>
                      <a:r>
                        <a:rPr lang="es-CO" sz="1200" u="none" strike="noStrike">
                          <a:effectLst/>
                        </a:rPr>
                        <a:t>Ingeniería mecánica</a:t>
                      </a:r>
                      <a:endParaRPr lang="es-CO" sz="1200" b="0" i="0" u="none" strike="noStrike">
                        <a:solidFill>
                          <a:srgbClr val="000000"/>
                        </a:solidFill>
                        <a:effectLst/>
                        <a:latin typeface="Arial"/>
                      </a:endParaRPr>
                    </a:p>
                  </a:txBody>
                  <a:tcPr marL="9525" marR="9525" marT="9525" marB="0" anchor="b"/>
                </a:tc>
                <a:tc>
                  <a:txBody>
                    <a:bodyPr/>
                    <a:lstStyle/>
                    <a:p>
                      <a:pPr algn="l" fontAlgn="b"/>
                      <a:r>
                        <a:rPr lang="es-CO" sz="1200" u="none" strike="noStrike">
                          <a:effectLst/>
                        </a:rPr>
                        <a:t>                         88.798.000 </a:t>
                      </a:r>
                      <a:endParaRPr lang="es-CO" sz="1200" b="0" i="0" u="none" strike="noStrike">
                        <a:solidFill>
                          <a:srgbClr val="000000"/>
                        </a:solidFill>
                        <a:effectLst/>
                        <a:latin typeface="Arial"/>
                      </a:endParaRPr>
                    </a:p>
                  </a:txBody>
                  <a:tcPr marL="9525" marR="9525" marT="9525" marB="0" anchor="b"/>
                </a:tc>
              </a:tr>
              <a:tr h="156885">
                <a:tc>
                  <a:txBody>
                    <a:bodyPr/>
                    <a:lstStyle/>
                    <a:p>
                      <a:pPr algn="l" fontAlgn="b"/>
                      <a:r>
                        <a:rPr lang="es-CO" sz="1200" u="none" strike="noStrike">
                          <a:effectLst/>
                        </a:rPr>
                        <a:t>Instituto de estudios socio-históricos</a:t>
                      </a:r>
                      <a:endParaRPr lang="es-CO" sz="1200" b="0" i="0" u="none" strike="noStrike">
                        <a:solidFill>
                          <a:srgbClr val="000000"/>
                        </a:solidFill>
                        <a:effectLst/>
                        <a:latin typeface="Arial"/>
                      </a:endParaRPr>
                    </a:p>
                  </a:txBody>
                  <a:tcPr marL="9525" marR="9525" marT="9525" marB="0" anchor="b"/>
                </a:tc>
                <a:tc>
                  <a:txBody>
                    <a:bodyPr/>
                    <a:lstStyle/>
                    <a:p>
                      <a:pPr algn="l" fontAlgn="b"/>
                      <a:r>
                        <a:rPr lang="es-CO" sz="1200" u="none" strike="noStrike">
                          <a:effectLst/>
                        </a:rPr>
                        <a:t>                         54.535.999 </a:t>
                      </a:r>
                      <a:endParaRPr lang="es-CO" sz="1200" b="0" i="0" u="none" strike="noStrike">
                        <a:solidFill>
                          <a:srgbClr val="000000"/>
                        </a:solidFill>
                        <a:effectLst/>
                        <a:latin typeface="Arial"/>
                      </a:endParaRPr>
                    </a:p>
                  </a:txBody>
                  <a:tcPr marL="9525" marR="9525" marT="9525" marB="0" anchor="b"/>
                </a:tc>
              </a:tr>
              <a:tr h="156885">
                <a:tc>
                  <a:txBody>
                    <a:bodyPr/>
                    <a:lstStyle/>
                    <a:p>
                      <a:pPr algn="l" fontAlgn="b"/>
                      <a:r>
                        <a:rPr lang="es-CO" sz="1200" u="none" strike="noStrike" dirty="0">
                          <a:effectLst/>
                        </a:rPr>
                        <a:t>Maestría en salud pública</a:t>
                      </a:r>
                      <a:endParaRPr lang="es-CO" sz="1200" b="0" i="0" u="none" strike="noStrike" dirty="0">
                        <a:solidFill>
                          <a:srgbClr val="000000"/>
                        </a:solidFill>
                        <a:effectLst/>
                        <a:latin typeface="Arial"/>
                      </a:endParaRPr>
                    </a:p>
                  </a:txBody>
                  <a:tcPr marL="9525" marR="9525" marT="9525" marB="0" anchor="b"/>
                </a:tc>
                <a:tc>
                  <a:txBody>
                    <a:bodyPr/>
                    <a:lstStyle/>
                    <a:p>
                      <a:pPr algn="l" fontAlgn="b"/>
                      <a:r>
                        <a:rPr lang="es-CO" sz="1200" u="none" strike="noStrike">
                          <a:effectLst/>
                        </a:rPr>
                        <a:t>                         12.150.000 </a:t>
                      </a:r>
                      <a:endParaRPr lang="es-CO" sz="1200" b="0" i="0" u="none" strike="noStrike">
                        <a:solidFill>
                          <a:srgbClr val="000000"/>
                        </a:solidFill>
                        <a:effectLst/>
                        <a:latin typeface="Arial"/>
                      </a:endParaRPr>
                    </a:p>
                  </a:txBody>
                  <a:tcPr marL="9525" marR="9525" marT="9525" marB="0" anchor="b"/>
                </a:tc>
              </a:tr>
              <a:tr h="156885">
                <a:tc>
                  <a:txBody>
                    <a:bodyPr/>
                    <a:lstStyle/>
                    <a:p>
                      <a:pPr algn="l" fontAlgn="b"/>
                      <a:r>
                        <a:rPr lang="es-CO" sz="1200" u="none" strike="noStrike">
                          <a:effectLst/>
                        </a:rPr>
                        <a:t>Mercadeo</a:t>
                      </a:r>
                      <a:endParaRPr lang="es-CO" sz="1200" b="0" i="0" u="none" strike="noStrike">
                        <a:solidFill>
                          <a:srgbClr val="000000"/>
                        </a:solidFill>
                        <a:effectLst/>
                        <a:latin typeface="Arial"/>
                      </a:endParaRPr>
                    </a:p>
                  </a:txBody>
                  <a:tcPr marL="9525" marR="9525" marT="9525" marB="0" anchor="b"/>
                </a:tc>
                <a:tc>
                  <a:txBody>
                    <a:bodyPr/>
                    <a:lstStyle/>
                    <a:p>
                      <a:pPr algn="l" fontAlgn="b"/>
                      <a:r>
                        <a:rPr lang="es-CO" sz="1200" u="none" strike="noStrike">
                          <a:effectLst/>
                        </a:rPr>
                        <a:t>                          5.216.700 </a:t>
                      </a:r>
                      <a:endParaRPr lang="es-CO" sz="1200" b="0" i="0" u="none" strike="noStrike">
                        <a:solidFill>
                          <a:srgbClr val="000000"/>
                        </a:solidFill>
                        <a:effectLst/>
                        <a:latin typeface="Arial"/>
                      </a:endParaRPr>
                    </a:p>
                  </a:txBody>
                  <a:tcPr marL="9525" marR="9525" marT="9525" marB="0" anchor="b"/>
                </a:tc>
              </a:tr>
              <a:tr h="156885">
                <a:tc>
                  <a:txBody>
                    <a:bodyPr/>
                    <a:lstStyle/>
                    <a:p>
                      <a:pPr algn="l" fontAlgn="b"/>
                      <a:r>
                        <a:rPr lang="es-CO" sz="1200" u="none" strike="noStrike">
                          <a:effectLst/>
                        </a:rPr>
                        <a:t>Negocios internacionales</a:t>
                      </a:r>
                      <a:endParaRPr lang="es-CO" sz="1200" b="0" i="0" u="none" strike="noStrike">
                        <a:solidFill>
                          <a:srgbClr val="000000"/>
                        </a:solidFill>
                        <a:effectLst/>
                        <a:latin typeface="Arial"/>
                      </a:endParaRPr>
                    </a:p>
                  </a:txBody>
                  <a:tcPr marL="9525" marR="9525" marT="9525" marB="0" anchor="b"/>
                </a:tc>
                <a:tc>
                  <a:txBody>
                    <a:bodyPr/>
                    <a:lstStyle/>
                    <a:p>
                      <a:pPr algn="l" fontAlgn="b"/>
                      <a:r>
                        <a:rPr lang="es-CO" sz="1200" u="none" strike="noStrike">
                          <a:effectLst/>
                        </a:rPr>
                        <a:t>                         28.628.300 </a:t>
                      </a:r>
                      <a:endParaRPr lang="es-CO" sz="1200" b="0" i="0" u="none" strike="noStrike">
                        <a:solidFill>
                          <a:srgbClr val="000000"/>
                        </a:solidFill>
                        <a:effectLst/>
                        <a:latin typeface="Arial"/>
                      </a:endParaRPr>
                    </a:p>
                  </a:txBody>
                  <a:tcPr marL="9525" marR="9525" marT="9525" marB="0" anchor="b"/>
                </a:tc>
              </a:tr>
              <a:tr h="156885">
                <a:tc>
                  <a:txBody>
                    <a:bodyPr/>
                    <a:lstStyle/>
                    <a:p>
                      <a:pPr algn="l" fontAlgn="b"/>
                      <a:r>
                        <a:rPr lang="es-CO" sz="1200" u="none" strike="noStrike">
                          <a:effectLst/>
                        </a:rPr>
                        <a:t>Psicología</a:t>
                      </a:r>
                      <a:endParaRPr lang="es-CO" sz="1200" b="0" i="0" u="none" strike="noStrike">
                        <a:solidFill>
                          <a:srgbClr val="000000"/>
                        </a:solidFill>
                        <a:effectLst/>
                        <a:latin typeface="Arial"/>
                      </a:endParaRPr>
                    </a:p>
                  </a:txBody>
                  <a:tcPr marL="9525" marR="9525" marT="9525" marB="0" anchor="b"/>
                </a:tc>
                <a:tc>
                  <a:txBody>
                    <a:bodyPr/>
                    <a:lstStyle/>
                    <a:p>
                      <a:pPr algn="l" fontAlgn="b"/>
                      <a:r>
                        <a:rPr lang="es-CO" sz="1200" u="none" strike="noStrike">
                          <a:effectLst/>
                        </a:rPr>
                        <a:t>                         19.500.000 </a:t>
                      </a:r>
                      <a:endParaRPr lang="es-CO" sz="1200" b="0" i="0" u="none" strike="noStrike">
                        <a:solidFill>
                          <a:srgbClr val="000000"/>
                        </a:solidFill>
                        <a:effectLst/>
                        <a:latin typeface="Arial"/>
                      </a:endParaRPr>
                    </a:p>
                  </a:txBody>
                  <a:tcPr marL="9525" marR="9525" marT="9525" marB="0" anchor="b"/>
                </a:tc>
              </a:tr>
              <a:tr h="156885">
                <a:tc>
                  <a:txBody>
                    <a:bodyPr/>
                    <a:lstStyle/>
                    <a:p>
                      <a:pPr algn="l" fontAlgn="b"/>
                      <a:r>
                        <a:rPr lang="es-CO" sz="1200" u="none" strike="noStrike">
                          <a:effectLst/>
                        </a:rPr>
                        <a:t>Sociología</a:t>
                      </a:r>
                      <a:endParaRPr lang="es-CO" sz="1200" b="0" i="0" u="none" strike="noStrike">
                        <a:solidFill>
                          <a:srgbClr val="000000"/>
                        </a:solidFill>
                        <a:effectLst/>
                        <a:latin typeface="Arial"/>
                      </a:endParaRPr>
                    </a:p>
                  </a:txBody>
                  <a:tcPr marL="9525" marR="9525" marT="9525" marB="0" anchor="b"/>
                </a:tc>
                <a:tc>
                  <a:txBody>
                    <a:bodyPr/>
                    <a:lstStyle/>
                    <a:p>
                      <a:pPr algn="l" fontAlgn="b"/>
                      <a:r>
                        <a:rPr lang="es-CO" sz="1200" u="none" strike="noStrike">
                          <a:effectLst/>
                        </a:rPr>
                        <a:t>                         15.942.100 </a:t>
                      </a:r>
                      <a:endParaRPr lang="es-CO" sz="1200" b="0" i="0" u="none" strike="noStrike">
                        <a:solidFill>
                          <a:srgbClr val="000000"/>
                        </a:solidFill>
                        <a:effectLst/>
                        <a:latin typeface="Arial"/>
                      </a:endParaRPr>
                    </a:p>
                  </a:txBody>
                  <a:tcPr marL="9525" marR="9525" marT="9525" marB="0" anchor="b"/>
                </a:tc>
              </a:tr>
              <a:tr h="156885">
                <a:tc>
                  <a:txBody>
                    <a:bodyPr/>
                    <a:lstStyle/>
                    <a:p>
                      <a:pPr algn="l" fontAlgn="b"/>
                      <a:r>
                        <a:rPr lang="es-CO" sz="1200" u="none" strike="noStrike">
                          <a:effectLst/>
                        </a:rPr>
                        <a:t>Departamento de ciencias básicas</a:t>
                      </a:r>
                      <a:endParaRPr lang="es-CO" sz="1200" b="0" i="0" u="none" strike="noStrike">
                        <a:solidFill>
                          <a:srgbClr val="000000"/>
                        </a:solidFill>
                        <a:effectLst/>
                        <a:latin typeface="Arial"/>
                      </a:endParaRPr>
                    </a:p>
                  </a:txBody>
                  <a:tcPr marL="9525" marR="9525" marT="9525" marB="0" anchor="b"/>
                </a:tc>
                <a:tc>
                  <a:txBody>
                    <a:bodyPr/>
                    <a:lstStyle/>
                    <a:p>
                      <a:pPr algn="l" fontAlgn="b"/>
                      <a:r>
                        <a:rPr lang="es-CO" sz="1200" u="none" strike="noStrike">
                          <a:effectLst/>
                        </a:rPr>
                        <a:t>                         19.830.631 </a:t>
                      </a:r>
                      <a:endParaRPr lang="es-CO" sz="1200" b="0" i="0" u="none" strike="noStrike">
                        <a:solidFill>
                          <a:srgbClr val="000000"/>
                        </a:solidFill>
                        <a:effectLst/>
                        <a:latin typeface="Arial"/>
                      </a:endParaRPr>
                    </a:p>
                  </a:txBody>
                  <a:tcPr marL="9525" marR="9525" marT="9525" marB="0" anchor="b"/>
                </a:tc>
              </a:tr>
              <a:tr h="313769">
                <a:tc>
                  <a:txBody>
                    <a:bodyPr/>
                    <a:lstStyle/>
                    <a:p>
                      <a:pPr algn="l" fontAlgn="b"/>
                      <a:r>
                        <a:rPr lang="es-CO" sz="1200" u="none" strike="noStrike">
                          <a:effectLst/>
                        </a:rPr>
                        <a:t>Departamento de humanidades y formación integral</a:t>
                      </a:r>
                      <a:endParaRPr lang="es-CO" sz="1200" b="0" i="0" u="none" strike="noStrike">
                        <a:solidFill>
                          <a:srgbClr val="000000"/>
                        </a:solidFill>
                        <a:effectLst/>
                        <a:latin typeface="Arial"/>
                      </a:endParaRPr>
                    </a:p>
                  </a:txBody>
                  <a:tcPr marL="9525" marR="9525" marT="9525" marB="0" anchor="b"/>
                </a:tc>
                <a:tc>
                  <a:txBody>
                    <a:bodyPr/>
                    <a:lstStyle/>
                    <a:p>
                      <a:pPr algn="l" fontAlgn="b"/>
                      <a:r>
                        <a:rPr lang="es-CO" sz="1200" u="none" strike="noStrike">
                          <a:effectLst/>
                        </a:rPr>
                        <a:t>                         42.121.770 </a:t>
                      </a:r>
                      <a:endParaRPr lang="es-CO" sz="1200" b="0" i="0" u="none" strike="noStrike">
                        <a:solidFill>
                          <a:srgbClr val="000000"/>
                        </a:solidFill>
                        <a:effectLst/>
                        <a:latin typeface="Arial"/>
                      </a:endParaRPr>
                    </a:p>
                  </a:txBody>
                  <a:tcPr marL="9525" marR="9525" marT="9525" marB="0" anchor="b"/>
                </a:tc>
              </a:tr>
              <a:tr h="156885">
                <a:tc>
                  <a:txBody>
                    <a:bodyPr/>
                    <a:lstStyle/>
                    <a:p>
                      <a:pPr algn="l" fontAlgn="b"/>
                      <a:r>
                        <a:rPr lang="es-CO" sz="1200" u="none" strike="noStrike">
                          <a:effectLst/>
                        </a:rPr>
                        <a:t>Total general</a:t>
                      </a:r>
                      <a:endParaRPr lang="es-CO" sz="1200" b="1" i="0" u="none" strike="noStrike">
                        <a:solidFill>
                          <a:srgbClr val="000000"/>
                        </a:solidFill>
                        <a:effectLst/>
                        <a:latin typeface="Arial"/>
                      </a:endParaRPr>
                    </a:p>
                  </a:txBody>
                  <a:tcPr marL="9525" marR="9525" marT="9525" marB="0" anchor="b">
                    <a:solidFill>
                      <a:schemeClr val="accent3"/>
                    </a:solidFill>
                  </a:tcPr>
                </a:tc>
                <a:tc>
                  <a:txBody>
                    <a:bodyPr/>
                    <a:lstStyle/>
                    <a:p>
                      <a:pPr algn="ctr" fontAlgn="b"/>
                      <a:r>
                        <a:rPr lang="es-CO" sz="1200" u="none" strike="noStrike" dirty="0">
                          <a:effectLst/>
                        </a:rPr>
                        <a:t>803247463</a:t>
                      </a:r>
                      <a:endParaRPr lang="es-CO" sz="1200" b="1" i="0" u="none" strike="noStrike" dirty="0">
                        <a:solidFill>
                          <a:srgbClr val="000000"/>
                        </a:solidFill>
                        <a:effectLst/>
                        <a:latin typeface="Arial"/>
                      </a:endParaRPr>
                    </a:p>
                  </a:txBody>
                  <a:tcPr marL="9525" marR="9525" marT="9525" marB="0" anchor="b">
                    <a:solidFill>
                      <a:schemeClr val="accent3"/>
                    </a:solidFill>
                  </a:tcPr>
                </a:tc>
              </a:tr>
            </a:tbl>
          </a:graphicData>
        </a:graphic>
      </p:graphicFrame>
      <p:sp>
        <p:nvSpPr>
          <p:cNvPr id="5" name="4 CuadroTexto"/>
          <p:cNvSpPr txBox="1"/>
          <p:nvPr/>
        </p:nvSpPr>
        <p:spPr>
          <a:xfrm>
            <a:off x="2695575" y="1428750"/>
            <a:ext cx="5334000" cy="369332"/>
          </a:xfrm>
          <a:prstGeom prst="rect">
            <a:avLst/>
          </a:prstGeom>
          <a:solidFill>
            <a:schemeClr val="tx2"/>
          </a:solidFill>
        </p:spPr>
        <p:txBody>
          <a:bodyPr wrap="square" rtlCol="0">
            <a:spAutoFit/>
          </a:bodyPr>
          <a:lstStyle/>
          <a:p>
            <a:pPr algn="ctr"/>
            <a:r>
              <a:rPr lang="es-CO" dirty="0" smtClean="0">
                <a:solidFill>
                  <a:schemeClr val="bg1"/>
                </a:solidFill>
              </a:rPr>
              <a:t>OCTAVA CONVOCATORIA FODEIN</a:t>
            </a:r>
            <a:endParaRPr lang="es-CO" dirty="0">
              <a:solidFill>
                <a:schemeClr val="bg1"/>
              </a:solidFill>
            </a:endParaRPr>
          </a:p>
        </p:txBody>
      </p:sp>
    </p:spTree>
    <p:extLst>
      <p:ext uri="{BB962C8B-B14F-4D97-AF65-F5344CB8AC3E}">
        <p14:creationId xmlns:p14="http://schemas.microsoft.com/office/powerpoint/2010/main" val="314565704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extLst>
              <p:ext uri="{D42A27DB-BD31-4B8C-83A1-F6EECF244321}">
                <p14:modId xmlns:p14="http://schemas.microsoft.com/office/powerpoint/2010/main" val="1729996716"/>
              </p:ext>
            </p:extLst>
          </p:nvPr>
        </p:nvGraphicFramePr>
        <p:xfrm>
          <a:off x="2044700" y="1885950"/>
          <a:ext cx="6432549" cy="3625215"/>
        </p:xfrm>
        <a:graphic>
          <a:graphicData uri="http://schemas.openxmlformats.org/drawingml/2006/table">
            <a:tbl>
              <a:tblPr>
                <a:tableStyleId>{69CF1AB2-1976-4502-BF36-3FF5EA218861}</a:tableStyleId>
              </a:tblPr>
              <a:tblGrid>
                <a:gridCol w="3320404"/>
                <a:gridCol w="1466609"/>
                <a:gridCol w="1645536"/>
              </a:tblGrid>
              <a:tr h="165576">
                <a:tc>
                  <a:txBody>
                    <a:bodyPr/>
                    <a:lstStyle/>
                    <a:p>
                      <a:pPr algn="l" fontAlgn="b"/>
                      <a:r>
                        <a:rPr lang="es-CO" sz="1100" u="none" strike="noStrike" dirty="0">
                          <a:effectLst/>
                        </a:rPr>
                        <a:t>Rótulos de fila</a:t>
                      </a:r>
                      <a:endParaRPr lang="es-CO" sz="1100" b="1" i="0" u="none" strike="noStrike" dirty="0">
                        <a:solidFill>
                          <a:srgbClr val="000000"/>
                        </a:solidFill>
                        <a:effectLst/>
                        <a:latin typeface="Calibri"/>
                      </a:endParaRPr>
                    </a:p>
                  </a:txBody>
                  <a:tcPr marL="9525" marR="9525" marT="9525" marB="0" anchor="b"/>
                </a:tc>
                <a:tc>
                  <a:txBody>
                    <a:bodyPr/>
                    <a:lstStyle/>
                    <a:p>
                      <a:pPr algn="l" fontAlgn="b"/>
                      <a:r>
                        <a:rPr lang="es-CO" sz="1100" u="none" strike="noStrike">
                          <a:effectLst/>
                        </a:rPr>
                        <a:t>Suma de Recurso total</a:t>
                      </a:r>
                      <a:endParaRPr lang="es-CO" sz="1100" b="1" i="0" u="none" strike="noStrike">
                        <a:solidFill>
                          <a:srgbClr val="000000"/>
                        </a:solidFill>
                        <a:effectLst/>
                        <a:latin typeface="Calibri"/>
                      </a:endParaRPr>
                    </a:p>
                  </a:txBody>
                  <a:tcPr marL="9525" marR="9525" marT="9525" marB="0" anchor="b"/>
                </a:tc>
                <a:tc>
                  <a:txBody>
                    <a:bodyPr/>
                    <a:lstStyle/>
                    <a:p>
                      <a:pPr algn="l" fontAlgn="b"/>
                      <a:r>
                        <a:rPr lang="es-CO" sz="1100" u="none" strike="noStrike">
                          <a:effectLst/>
                        </a:rPr>
                        <a:t>Suma de Recurso FODEIN</a:t>
                      </a:r>
                      <a:endParaRPr lang="es-CO" sz="1100" b="1" i="0" u="none" strike="noStrike">
                        <a:solidFill>
                          <a:srgbClr val="000000"/>
                        </a:solidFill>
                        <a:effectLst/>
                        <a:latin typeface="Calibri"/>
                      </a:endParaRPr>
                    </a:p>
                  </a:txBody>
                  <a:tcPr marL="9525" marR="9525" marT="9525" marB="0" anchor="b"/>
                </a:tc>
              </a:tr>
              <a:tr h="190500">
                <a:tc>
                  <a:txBody>
                    <a:bodyPr/>
                    <a:lstStyle/>
                    <a:p>
                      <a:pPr algn="l" fontAlgn="b"/>
                      <a:r>
                        <a:rPr lang="es-CO" sz="1100" u="none" strike="noStrike">
                          <a:effectLst/>
                        </a:rPr>
                        <a:t>Departamentos e Institutos</a:t>
                      </a:r>
                      <a:endParaRPr lang="es-CO" sz="1100" b="0" i="0" u="none" strike="noStrike">
                        <a:solidFill>
                          <a:srgbClr val="000000"/>
                        </a:solidFill>
                        <a:effectLst/>
                        <a:latin typeface="Calibri"/>
                      </a:endParaRPr>
                    </a:p>
                  </a:txBody>
                  <a:tcPr marL="9525" marR="9525" marT="9525" marB="0" anchor="b"/>
                </a:tc>
                <a:tc>
                  <a:txBody>
                    <a:bodyPr/>
                    <a:lstStyle/>
                    <a:p>
                      <a:pPr algn="l" fontAlgn="b"/>
                      <a:r>
                        <a:rPr lang="es-CO" sz="1100" u="none" strike="noStrike">
                          <a:effectLst/>
                        </a:rPr>
                        <a:t>                          180.093.286 </a:t>
                      </a:r>
                      <a:endParaRPr lang="es-CO" sz="1100" b="0" i="0" u="none" strike="noStrike">
                        <a:solidFill>
                          <a:srgbClr val="000000"/>
                        </a:solidFill>
                        <a:effectLst/>
                        <a:latin typeface="Calibri"/>
                      </a:endParaRPr>
                    </a:p>
                  </a:txBody>
                  <a:tcPr marL="9525" marR="9525" marT="9525" marB="0" anchor="b"/>
                </a:tc>
                <a:tc>
                  <a:txBody>
                    <a:bodyPr/>
                    <a:lstStyle/>
                    <a:p>
                      <a:pPr algn="l" fontAlgn="b"/>
                      <a:r>
                        <a:rPr lang="es-CO" sz="1100" u="none" strike="noStrike">
                          <a:effectLst/>
                        </a:rPr>
                        <a:t>                                   61.548.000 </a:t>
                      </a:r>
                      <a:endParaRPr lang="es-CO" sz="1100" b="0" i="0" u="none" strike="noStrike">
                        <a:solidFill>
                          <a:srgbClr val="000000"/>
                        </a:solidFill>
                        <a:effectLst/>
                        <a:latin typeface="Calibri"/>
                      </a:endParaRPr>
                    </a:p>
                  </a:txBody>
                  <a:tcPr marL="9525" marR="9525" marT="9525" marB="0" anchor="b"/>
                </a:tc>
              </a:tr>
              <a:tr h="190500">
                <a:tc>
                  <a:txBody>
                    <a:bodyPr/>
                    <a:lstStyle/>
                    <a:p>
                      <a:pPr algn="l" fontAlgn="b"/>
                      <a:r>
                        <a:rPr lang="es-CO" sz="1100" u="none" strike="noStrike">
                          <a:effectLst/>
                        </a:rPr>
                        <a:t>Departamentos e Institutos, División de ingenierías</a:t>
                      </a:r>
                      <a:endParaRPr lang="es-CO" sz="1100" b="0" i="0" u="none" strike="noStrike">
                        <a:solidFill>
                          <a:srgbClr val="000000"/>
                        </a:solidFill>
                        <a:effectLst/>
                        <a:latin typeface="Calibri"/>
                      </a:endParaRPr>
                    </a:p>
                  </a:txBody>
                  <a:tcPr marL="9525" marR="9525" marT="9525" marB="0" anchor="b"/>
                </a:tc>
                <a:tc>
                  <a:txBody>
                    <a:bodyPr/>
                    <a:lstStyle/>
                    <a:p>
                      <a:pPr algn="l" fontAlgn="b"/>
                      <a:r>
                        <a:rPr lang="es-CO" sz="1100" u="none" strike="noStrike">
                          <a:effectLst/>
                        </a:rPr>
                        <a:t>                            50.903.000 </a:t>
                      </a:r>
                      <a:endParaRPr lang="es-CO" sz="1100" b="0" i="0" u="none" strike="noStrike">
                        <a:solidFill>
                          <a:srgbClr val="000000"/>
                        </a:solidFill>
                        <a:effectLst/>
                        <a:latin typeface="Calibri"/>
                      </a:endParaRPr>
                    </a:p>
                  </a:txBody>
                  <a:tcPr marL="9525" marR="9525" marT="9525" marB="0" anchor="b"/>
                </a:tc>
                <a:tc>
                  <a:txBody>
                    <a:bodyPr/>
                    <a:lstStyle/>
                    <a:p>
                      <a:pPr algn="l" fontAlgn="b"/>
                      <a:r>
                        <a:rPr lang="es-CO" sz="1100" u="none" strike="noStrike">
                          <a:effectLst/>
                        </a:rPr>
                        <a:t>                                   16.460.000 </a:t>
                      </a:r>
                      <a:endParaRPr lang="es-CO" sz="1100" b="0" i="0" u="none" strike="noStrike">
                        <a:solidFill>
                          <a:srgbClr val="000000"/>
                        </a:solidFill>
                        <a:effectLst/>
                        <a:latin typeface="Calibri"/>
                      </a:endParaRPr>
                    </a:p>
                  </a:txBody>
                  <a:tcPr marL="9525" marR="9525" marT="9525" marB="0" anchor="b"/>
                </a:tc>
              </a:tr>
              <a:tr h="190500">
                <a:tc>
                  <a:txBody>
                    <a:bodyPr/>
                    <a:lstStyle/>
                    <a:p>
                      <a:pPr algn="l" fontAlgn="b"/>
                      <a:r>
                        <a:rPr lang="es-CO" sz="1100" u="none" strike="noStrike">
                          <a:effectLst/>
                        </a:rPr>
                        <a:t>División de ciencias de la salud</a:t>
                      </a:r>
                      <a:endParaRPr lang="es-CO" sz="1100" b="0" i="0" u="none" strike="noStrike">
                        <a:solidFill>
                          <a:srgbClr val="000000"/>
                        </a:solidFill>
                        <a:effectLst/>
                        <a:latin typeface="Calibri"/>
                      </a:endParaRPr>
                    </a:p>
                  </a:txBody>
                  <a:tcPr marL="9525" marR="9525" marT="9525" marB="0" anchor="b"/>
                </a:tc>
                <a:tc>
                  <a:txBody>
                    <a:bodyPr/>
                    <a:lstStyle/>
                    <a:p>
                      <a:pPr algn="l" fontAlgn="b"/>
                      <a:r>
                        <a:rPr lang="es-CO" sz="1100" u="none" strike="noStrike">
                          <a:effectLst/>
                        </a:rPr>
                        <a:t>                          122.112.500 </a:t>
                      </a:r>
                      <a:endParaRPr lang="es-CO" sz="1100" b="0" i="0" u="none" strike="noStrike">
                        <a:solidFill>
                          <a:srgbClr val="000000"/>
                        </a:solidFill>
                        <a:effectLst/>
                        <a:latin typeface="Calibri"/>
                      </a:endParaRPr>
                    </a:p>
                  </a:txBody>
                  <a:tcPr marL="9525" marR="9525" marT="9525" marB="0" anchor="b"/>
                </a:tc>
                <a:tc>
                  <a:txBody>
                    <a:bodyPr/>
                    <a:lstStyle/>
                    <a:p>
                      <a:pPr algn="l" fontAlgn="b"/>
                      <a:r>
                        <a:rPr lang="es-CO" sz="1100" u="none" strike="noStrike">
                          <a:effectLst/>
                        </a:rPr>
                        <a:t>                                   42.842.000 </a:t>
                      </a:r>
                      <a:endParaRPr lang="es-CO" sz="1100" b="0" i="0" u="none" strike="noStrike">
                        <a:solidFill>
                          <a:srgbClr val="000000"/>
                        </a:solidFill>
                        <a:effectLst/>
                        <a:latin typeface="Calibri"/>
                      </a:endParaRPr>
                    </a:p>
                  </a:txBody>
                  <a:tcPr marL="9525" marR="9525" marT="9525" marB="0" anchor="b"/>
                </a:tc>
              </a:tr>
              <a:tr h="190500">
                <a:tc>
                  <a:txBody>
                    <a:bodyPr/>
                    <a:lstStyle/>
                    <a:p>
                      <a:pPr algn="l" fontAlgn="b"/>
                      <a:r>
                        <a:rPr lang="es-CO" sz="1100" u="none" strike="noStrike">
                          <a:effectLst/>
                        </a:rPr>
                        <a:t>División de Ciencias económicas y administrativas</a:t>
                      </a:r>
                      <a:endParaRPr lang="es-CO" sz="1100" b="0" i="0" u="none" strike="noStrike">
                        <a:solidFill>
                          <a:srgbClr val="000000"/>
                        </a:solidFill>
                        <a:effectLst/>
                        <a:latin typeface="Calibri"/>
                      </a:endParaRPr>
                    </a:p>
                  </a:txBody>
                  <a:tcPr marL="9525" marR="9525" marT="9525" marB="0" anchor="b"/>
                </a:tc>
                <a:tc>
                  <a:txBody>
                    <a:bodyPr/>
                    <a:lstStyle/>
                    <a:p>
                      <a:pPr algn="l" fontAlgn="b"/>
                      <a:r>
                        <a:rPr lang="es-CO" sz="1100" u="none" strike="noStrike">
                          <a:effectLst/>
                        </a:rPr>
                        <a:t>                          525.701.025 </a:t>
                      </a:r>
                      <a:endParaRPr lang="es-CO" sz="1100" b="0" i="0" u="none" strike="noStrike">
                        <a:solidFill>
                          <a:srgbClr val="000000"/>
                        </a:solidFill>
                        <a:effectLst/>
                        <a:latin typeface="Calibri"/>
                      </a:endParaRPr>
                    </a:p>
                  </a:txBody>
                  <a:tcPr marL="9525" marR="9525" marT="9525" marB="0" anchor="b"/>
                </a:tc>
                <a:tc>
                  <a:txBody>
                    <a:bodyPr/>
                    <a:lstStyle/>
                    <a:p>
                      <a:pPr algn="l" fontAlgn="b"/>
                      <a:r>
                        <a:rPr lang="es-CO" sz="1100" u="none" strike="noStrike">
                          <a:effectLst/>
                        </a:rPr>
                        <a:t>                                 203.820.890 </a:t>
                      </a:r>
                      <a:endParaRPr lang="es-CO" sz="1100" b="0" i="0" u="none" strike="noStrike">
                        <a:solidFill>
                          <a:srgbClr val="000000"/>
                        </a:solidFill>
                        <a:effectLst/>
                        <a:latin typeface="Calibri"/>
                      </a:endParaRPr>
                    </a:p>
                  </a:txBody>
                  <a:tcPr marL="9525" marR="9525" marT="9525" marB="0" anchor="b"/>
                </a:tc>
              </a:tr>
              <a:tr h="190500">
                <a:tc>
                  <a:txBody>
                    <a:bodyPr/>
                    <a:lstStyle/>
                    <a:p>
                      <a:pPr algn="l" fontAlgn="b"/>
                      <a:r>
                        <a:rPr lang="es-CO" sz="1100" u="none" strike="noStrike">
                          <a:effectLst/>
                        </a:rPr>
                        <a:t>División de ciencias jurídicas y políticas</a:t>
                      </a:r>
                      <a:endParaRPr lang="es-CO" sz="1100" b="0" i="0" u="none" strike="noStrike">
                        <a:solidFill>
                          <a:srgbClr val="000000"/>
                        </a:solidFill>
                        <a:effectLst/>
                        <a:latin typeface="Calibri"/>
                      </a:endParaRPr>
                    </a:p>
                  </a:txBody>
                  <a:tcPr marL="9525" marR="9525" marT="9525" marB="0" anchor="b"/>
                </a:tc>
                <a:tc>
                  <a:txBody>
                    <a:bodyPr/>
                    <a:lstStyle/>
                    <a:p>
                      <a:pPr algn="l" fontAlgn="b"/>
                      <a:r>
                        <a:rPr lang="es-CO" sz="1100" u="none" strike="noStrike">
                          <a:effectLst/>
                        </a:rPr>
                        <a:t>                            19.823.750 </a:t>
                      </a:r>
                      <a:endParaRPr lang="es-CO" sz="1100" b="0" i="0" u="none" strike="noStrike">
                        <a:solidFill>
                          <a:srgbClr val="000000"/>
                        </a:solidFill>
                        <a:effectLst/>
                        <a:latin typeface="Calibri"/>
                      </a:endParaRPr>
                    </a:p>
                  </a:txBody>
                  <a:tcPr marL="9525" marR="9525" marT="9525" marB="0" anchor="b"/>
                </a:tc>
                <a:tc>
                  <a:txBody>
                    <a:bodyPr/>
                    <a:lstStyle/>
                    <a:p>
                      <a:pPr algn="l" fontAlgn="b"/>
                      <a:r>
                        <a:rPr lang="es-CO" sz="1100" u="none" strike="noStrike">
                          <a:effectLst/>
                        </a:rPr>
                        <a:t>                                      8.000.000 </a:t>
                      </a:r>
                      <a:endParaRPr lang="es-CO" sz="1100" b="0" i="0" u="none" strike="noStrike">
                        <a:solidFill>
                          <a:srgbClr val="000000"/>
                        </a:solidFill>
                        <a:effectLst/>
                        <a:latin typeface="Calibri"/>
                      </a:endParaRPr>
                    </a:p>
                  </a:txBody>
                  <a:tcPr marL="9525" marR="9525" marT="9525" marB="0" anchor="b"/>
                </a:tc>
              </a:tr>
              <a:tr h="190500">
                <a:tc>
                  <a:txBody>
                    <a:bodyPr/>
                    <a:lstStyle/>
                    <a:p>
                      <a:pPr algn="l" fontAlgn="b"/>
                      <a:r>
                        <a:rPr lang="es-CO" sz="1100" u="none" strike="noStrike">
                          <a:effectLst/>
                        </a:rPr>
                        <a:t>División de Ciencias sociales</a:t>
                      </a:r>
                      <a:endParaRPr lang="es-CO" sz="1100" b="0" i="0" u="none" strike="noStrike">
                        <a:solidFill>
                          <a:srgbClr val="000000"/>
                        </a:solidFill>
                        <a:effectLst/>
                        <a:latin typeface="Calibri"/>
                      </a:endParaRPr>
                    </a:p>
                  </a:txBody>
                  <a:tcPr marL="9525" marR="9525" marT="9525" marB="0" anchor="b"/>
                </a:tc>
                <a:tc>
                  <a:txBody>
                    <a:bodyPr/>
                    <a:lstStyle/>
                    <a:p>
                      <a:pPr algn="l" fontAlgn="b"/>
                      <a:r>
                        <a:rPr lang="es-CO" sz="1100" u="none" strike="noStrike">
                          <a:effectLst/>
                        </a:rPr>
                        <a:t>                          414.618.315 </a:t>
                      </a:r>
                      <a:endParaRPr lang="es-CO" sz="1100" b="0" i="0" u="none" strike="noStrike">
                        <a:solidFill>
                          <a:srgbClr val="000000"/>
                        </a:solidFill>
                        <a:effectLst/>
                        <a:latin typeface="Calibri"/>
                      </a:endParaRPr>
                    </a:p>
                  </a:txBody>
                  <a:tcPr marL="9525" marR="9525" marT="9525" marB="0" anchor="b"/>
                </a:tc>
                <a:tc>
                  <a:txBody>
                    <a:bodyPr/>
                    <a:lstStyle/>
                    <a:p>
                      <a:pPr algn="l" fontAlgn="b"/>
                      <a:r>
                        <a:rPr lang="es-CO" sz="1100" u="none" strike="noStrike">
                          <a:effectLst/>
                        </a:rPr>
                        <a:t>                                 218.285.790 </a:t>
                      </a:r>
                      <a:endParaRPr lang="es-CO" sz="1100" b="0" i="0" u="none" strike="noStrike">
                        <a:solidFill>
                          <a:srgbClr val="000000"/>
                        </a:solidFill>
                        <a:effectLst/>
                        <a:latin typeface="Calibri"/>
                      </a:endParaRPr>
                    </a:p>
                  </a:txBody>
                  <a:tcPr marL="9525" marR="9525" marT="9525" marB="0" anchor="b"/>
                </a:tc>
              </a:tr>
              <a:tr h="190500">
                <a:tc>
                  <a:txBody>
                    <a:bodyPr/>
                    <a:lstStyle/>
                    <a:p>
                      <a:pPr algn="l" fontAlgn="b"/>
                      <a:r>
                        <a:rPr lang="es-CO" sz="1100" u="none" strike="noStrike">
                          <a:effectLst/>
                        </a:rPr>
                        <a:t>División de filosofía y teología</a:t>
                      </a:r>
                      <a:endParaRPr lang="es-CO" sz="1100" b="0" i="0" u="none" strike="noStrike">
                        <a:solidFill>
                          <a:srgbClr val="000000"/>
                        </a:solidFill>
                        <a:effectLst/>
                        <a:latin typeface="Calibri"/>
                      </a:endParaRPr>
                    </a:p>
                  </a:txBody>
                  <a:tcPr marL="9525" marR="9525" marT="9525" marB="0" anchor="b"/>
                </a:tc>
                <a:tc>
                  <a:txBody>
                    <a:bodyPr/>
                    <a:lstStyle/>
                    <a:p>
                      <a:pPr algn="l" fontAlgn="b"/>
                      <a:r>
                        <a:rPr lang="es-CO" sz="1100" u="none" strike="noStrike">
                          <a:effectLst/>
                        </a:rPr>
                        <a:t>                          194.919.500 </a:t>
                      </a:r>
                      <a:endParaRPr lang="es-CO" sz="1100" b="0" i="0" u="none" strike="noStrike">
                        <a:solidFill>
                          <a:srgbClr val="000000"/>
                        </a:solidFill>
                        <a:effectLst/>
                        <a:latin typeface="Calibri"/>
                      </a:endParaRPr>
                    </a:p>
                  </a:txBody>
                  <a:tcPr marL="9525" marR="9525" marT="9525" marB="0" anchor="b"/>
                </a:tc>
                <a:tc>
                  <a:txBody>
                    <a:bodyPr/>
                    <a:lstStyle/>
                    <a:p>
                      <a:pPr algn="l" fontAlgn="b"/>
                      <a:r>
                        <a:rPr lang="es-CO" sz="1100" u="none" strike="noStrike">
                          <a:effectLst/>
                        </a:rPr>
                        <a:t>                                   53.374.600 </a:t>
                      </a:r>
                      <a:endParaRPr lang="es-CO" sz="1100" b="0" i="0" u="none" strike="noStrike">
                        <a:solidFill>
                          <a:srgbClr val="000000"/>
                        </a:solidFill>
                        <a:effectLst/>
                        <a:latin typeface="Calibri"/>
                      </a:endParaRPr>
                    </a:p>
                  </a:txBody>
                  <a:tcPr marL="9525" marR="9525" marT="9525" marB="0" anchor="b"/>
                </a:tc>
              </a:tr>
              <a:tr h="190500">
                <a:tc>
                  <a:txBody>
                    <a:bodyPr/>
                    <a:lstStyle/>
                    <a:p>
                      <a:pPr algn="l" fontAlgn="b"/>
                      <a:r>
                        <a:rPr lang="es-CO" sz="1100" u="none" strike="noStrike">
                          <a:effectLst/>
                        </a:rPr>
                        <a:t>División de ingenierías</a:t>
                      </a:r>
                      <a:endParaRPr lang="es-CO" sz="1100" b="0" i="0" u="none" strike="noStrike">
                        <a:solidFill>
                          <a:srgbClr val="000000"/>
                        </a:solidFill>
                        <a:effectLst/>
                        <a:latin typeface="Calibri"/>
                      </a:endParaRPr>
                    </a:p>
                  </a:txBody>
                  <a:tcPr marL="9525" marR="9525" marT="9525" marB="0" anchor="b"/>
                </a:tc>
                <a:tc>
                  <a:txBody>
                    <a:bodyPr/>
                    <a:lstStyle/>
                    <a:p>
                      <a:pPr algn="l" fontAlgn="b"/>
                      <a:r>
                        <a:rPr lang="es-CO" sz="1100" u="none" strike="noStrike">
                          <a:effectLst/>
                        </a:rPr>
                        <a:t>                          981.021.805 </a:t>
                      </a:r>
                      <a:endParaRPr lang="es-CO" sz="1100" b="0" i="0" u="none" strike="noStrike">
                        <a:solidFill>
                          <a:srgbClr val="000000"/>
                        </a:solidFill>
                        <a:effectLst/>
                        <a:latin typeface="Calibri"/>
                      </a:endParaRPr>
                    </a:p>
                  </a:txBody>
                  <a:tcPr marL="9525" marR="9525" marT="9525" marB="0" anchor="b"/>
                </a:tc>
                <a:tc>
                  <a:txBody>
                    <a:bodyPr/>
                    <a:lstStyle/>
                    <a:p>
                      <a:pPr algn="l" fontAlgn="b"/>
                      <a:r>
                        <a:rPr lang="es-CO" sz="1100" u="none" strike="noStrike">
                          <a:effectLst/>
                        </a:rPr>
                        <a:t>                                 450.388.500 </a:t>
                      </a:r>
                      <a:endParaRPr lang="es-CO" sz="1100" b="0" i="0" u="none" strike="noStrike">
                        <a:solidFill>
                          <a:srgbClr val="000000"/>
                        </a:solidFill>
                        <a:effectLst/>
                        <a:latin typeface="Calibri"/>
                      </a:endParaRPr>
                    </a:p>
                  </a:txBody>
                  <a:tcPr marL="9525" marR="9525" marT="9525" marB="0" anchor="b"/>
                </a:tc>
              </a:tr>
              <a:tr h="190500">
                <a:tc>
                  <a:txBody>
                    <a:bodyPr/>
                    <a:lstStyle/>
                    <a:p>
                      <a:pPr algn="l" fontAlgn="b"/>
                      <a:r>
                        <a:rPr lang="es-CO" sz="1100" u="none" strike="noStrike">
                          <a:effectLst/>
                        </a:rPr>
                        <a:t>Unidades académicas</a:t>
                      </a:r>
                      <a:endParaRPr lang="es-CO" sz="1100" b="0" i="0" u="none" strike="noStrike">
                        <a:solidFill>
                          <a:srgbClr val="000000"/>
                        </a:solidFill>
                        <a:effectLst/>
                        <a:latin typeface="Calibri"/>
                      </a:endParaRPr>
                    </a:p>
                  </a:txBody>
                  <a:tcPr marL="9525" marR="9525" marT="9525" marB="0" anchor="b"/>
                </a:tc>
                <a:tc>
                  <a:txBody>
                    <a:bodyPr/>
                    <a:lstStyle/>
                    <a:p>
                      <a:pPr algn="l" fontAlgn="b"/>
                      <a:r>
                        <a:rPr lang="es-CO" sz="1100" u="none" strike="noStrike">
                          <a:effectLst/>
                        </a:rPr>
                        <a:t>                            18.820.000 </a:t>
                      </a:r>
                      <a:endParaRPr lang="es-CO" sz="1100" b="0" i="0" u="none" strike="noStrike">
                        <a:solidFill>
                          <a:srgbClr val="000000"/>
                        </a:solidFill>
                        <a:effectLst/>
                        <a:latin typeface="Calibri"/>
                      </a:endParaRPr>
                    </a:p>
                  </a:txBody>
                  <a:tcPr marL="9525" marR="9525" marT="9525" marB="0" anchor="b"/>
                </a:tc>
                <a:tc>
                  <a:txBody>
                    <a:bodyPr/>
                    <a:lstStyle/>
                    <a:p>
                      <a:pPr algn="l" fontAlgn="b"/>
                      <a:r>
                        <a:rPr lang="es-CO" sz="1100" u="none" strike="noStrike">
                          <a:effectLst/>
                        </a:rPr>
                        <a:t>                                      6.000.000 </a:t>
                      </a:r>
                      <a:endParaRPr lang="es-CO" sz="1100" b="0" i="0" u="none" strike="noStrike">
                        <a:solidFill>
                          <a:srgbClr val="000000"/>
                        </a:solidFill>
                        <a:effectLst/>
                        <a:latin typeface="Calibri"/>
                      </a:endParaRPr>
                    </a:p>
                  </a:txBody>
                  <a:tcPr marL="9525" marR="9525" marT="9525" marB="0" anchor="b"/>
                </a:tc>
              </a:tr>
              <a:tr h="190500">
                <a:tc>
                  <a:txBody>
                    <a:bodyPr/>
                    <a:lstStyle/>
                    <a:p>
                      <a:pPr algn="l" fontAlgn="b"/>
                      <a:r>
                        <a:rPr lang="es-CO" sz="1100" u="none" strike="noStrike" dirty="0">
                          <a:effectLst/>
                        </a:rPr>
                        <a:t>Total general</a:t>
                      </a:r>
                      <a:endParaRPr lang="es-CO" sz="1100" b="1" i="0" u="none" strike="noStrike" dirty="0">
                        <a:solidFill>
                          <a:srgbClr val="000000"/>
                        </a:solidFill>
                        <a:effectLst/>
                        <a:latin typeface="Calibri"/>
                      </a:endParaRPr>
                    </a:p>
                  </a:txBody>
                  <a:tcPr marL="9525" marR="9525" marT="9525" marB="0" anchor="b"/>
                </a:tc>
                <a:tc>
                  <a:txBody>
                    <a:bodyPr/>
                    <a:lstStyle/>
                    <a:p>
                      <a:pPr algn="l" fontAlgn="b"/>
                      <a:r>
                        <a:rPr lang="es-CO" sz="1100" u="none" strike="noStrike" dirty="0">
                          <a:effectLst/>
                        </a:rPr>
                        <a:t>                      2.508.013.181 </a:t>
                      </a:r>
                      <a:endParaRPr lang="es-CO" sz="1100" b="1" i="0" u="none" strike="noStrike" dirty="0">
                        <a:solidFill>
                          <a:srgbClr val="000000"/>
                        </a:solidFill>
                        <a:effectLst/>
                        <a:latin typeface="Calibri"/>
                      </a:endParaRPr>
                    </a:p>
                  </a:txBody>
                  <a:tcPr marL="9525" marR="9525" marT="9525" marB="0" anchor="b">
                    <a:solidFill>
                      <a:schemeClr val="accent3">
                        <a:lumMod val="40000"/>
                        <a:lumOff val="60000"/>
                      </a:schemeClr>
                    </a:solidFill>
                  </a:tcPr>
                </a:tc>
                <a:tc>
                  <a:txBody>
                    <a:bodyPr/>
                    <a:lstStyle/>
                    <a:p>
                      <a:pPr algn="l" fontAlgn="b"/>
                      <a:r>
                        <a:rPr lang="es-CO" sz="1100" u="none" strike="noStrike" dirty="0">
                          <a:effectLst/>
                        </a:rPr>
                        <a:t>                             1.060.719.780 </a:t>
                      </a:r>
                      <a:endParaRPr lang="es-CO" sz="1100" b="1" i="0" u="none" strike="noStrike" dirty="0">
                        <a:solidFill>
                          <a:srgbClr val="000000"/>
                        </a:solidFill>
                        <a:effectLst/>
                        <a:latin typeface="Calibri"/>
                      </a:endParaRPr>
                    </a:p>
                  </a:txBody>
                  <a:tcPr marL="9525" marR="9525" marT="9525" marB="0" anchor="b">
                    <a:solidFill>
                      <a:schemeClr val="accent3">
                        <a:lumMod val="40000"/>
                        <a:lumOff val="60000"/>
                      </a:schemeClr>
                    </a:solidFill>
                  </a:tcPr>
                </a:tc>
              </a:tr>
            </a:tbl>
          </a:graphicData>
        </a:graphic>
      </p:graphicFrame>
      <p:sp>
        <p:nvSpPr>
          <p:cNvPr id="5" name="4 CuadroTexto"/>
          <p:cNvSpPr txBox="1"/>
          <p:nvPr/>
        </p:nvSpPr>
        <p:spPr>
          <a:xfrm>
            <a:off x="2057400" y="1524000"/>
            <a:ext cx="6477000" cy="369332"/>
          </a:xfrm>
          <a:prstGeom prst="rect">
            <a:avLst/>
          </a:prstGeom>
          <a:solidFill>
            <a:schemeClr val="tx2"/>
          </a:solidFill>
        </p:spPr>
        <p:txBody>
          <a:bodyPr wrap="square" rtlCol="0">
            <a:spAutoFit/>
          </a:bodyPr>
          <a:lstStyle/>
          <a:p>
            <a:pPr algn="ctr"/>
            <a:r>
              <a:rPr lang="es-CO" dirty="0" smtClean="0">
                <a:solidFill>
                  <a:schemeClr val="bg1"/>
                </a:solidFill>
              </a:rPr>
              <a:t>DECIMA CONVOCATORIA FODEIN</a:t>
            </a:r>
            <a:endParaRPr lang="es-CO" dirty="0">
              <a:solidFill>
                <a:schemeClr val="bg1"/>
              </a:solidFill>
            </a:endParaRPr>
          </a:p>
        </p:txBody>
      </p:sp>
    </p:spTree>
    <p:extLst>
      <p:ext uri="{BB962C8B-B14F-4D97-AF65-F5344CB8AC3E}">
        <p14:creationId xmlns:p14="http://schemas.microsoft.com/office/powerpoint/2010/main" val="423095315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1707079"/>
            <a:ext cx="5151438" cy="3607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CuadroTexto"/>
          <p:cNvSpPr txBox="1"/>
          <p:nvPr/>
        </p:nvSpPr>
        <p:spPr>
          <a:xfrm>
            <a:off x="4038600" y="1337747"/>
            <a:ext cx="5151437" cy="369332"/>
          </a:xfrm>
          <a:prstGeom prst="rect">
            <a:avLst/>
          </a:prstGeom>
          <a:solidFill>
            <a:schemeClr val="tx2"/>
          </a:solidFill>
        </p:spPr>
        <p:txBody>
          <a:bodyPr wrap="square" rtlCol="0">
            <a:spAutoFit/>
          </a:bodyPr>
          <a:lstStyle/>
          <a:p>
            <a:pPr algn="ctr"/>
            <a:r>
              <a:rPr lang="es-CO" dirty="0" smtClean="0">
                <a:solidFill>
                  <a:schemeClr val="bg1"/>
                </a:solidFill>
              </a:rPr>
              <a:t>DECIMA CONVOCATORIA FODEIN</a:t>
            </a:r>
            <a:endParaRPr lang="es-CO" dirty="0">
              <a:solidFill>
                <a:schemeClr val="bg1"/>
              </a:solidFill>
            </a:endParaRPr>
          </a:p>
        </p:txBody>
      </p:sp>
    </p:spTree>
    <p:extLst>
      <p:ext uri="{BB962C8B-B14F-4D97-AF65-F5344CB8AC3E}">
        <p14:creationId xmlns:p14="http://schemas.microsoft.com/office/powerpoint/2010/main" val="208462471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extLst>
              <p:ext uri="{D42A27DB-BD31-4B8C-83A1-F6EECF244321}">
                <p14:modId xmlns:p14="http://schemas.microsoft.com/office/powerpoint/2010/main" val="633329906"/>
              </p:ext>
            </p:extLst>
          </p:nvPr>
        </p:nvGraphicFramePr>
        <p:xfrm>
          <a:off x="3973479" y="1600196"/>
          <a:ext cx="5761071" cy="5087847"/>
        </p:xfrm>
        <a:graphic>
          <a:graphicData uri="http://schemas.openxmlformats.org/drawingml/2006/table">
            <a:tbl>
              <a:tblPr>
                <a:tableStyleId>{5C22544A-7EE6-4342-B048-85BDC9FD1C3A}</a:tableStyleId>
              </a:tblPr>
              <a:tblGrid>
                <a:gridCol w="3996037"/>
                <a:gridCol w="1765034"/>
              </a:tblGrid>
              <a:tr h="154042">
                <a:tc>
                  <a:txBody>
                    <a:bodyPr/>
                    <a:lstStyle/>
                    <a:p>
                      <a:pPr algn="l" fontAlgn="b"/>
                      <a:r>
                        <a:rPr lang="es-CO" sz="1100" u="none" strike="noStrike" dirty="0">
                          <a:effectLst/>
                        </a:rPr>
                        <a:t>Rótulos de fila</a:t>
                      </a:r>
                      <a:endParaRPr lang="es-CO" sz="1100" b="1" i="0" u="none" strike="noStrike" dirty="0">
                        <a:solidFill>
                          <a:srgbClr val="000000"/>
                        </a:solidFill>
                        <a:effectLst/>
                        <a:latin typeface="Calibri"/>
                      </a:endParaRPr>
                    </a:p>
                  </a:txBody>
                  <a:tcPr marL="7803" marR="7803" marT="7803" marB="0" anchor="b"/>
                </a:tc>
                <a:tc>
                  <a:txBody>
                    <a:bodyPr/>
                    <a:lstStyle/>
                    <a:p>
                      <a:pPr algn="l" fontAlgn="b"/>
                      <a:r>
                        <a:rPr lang="es-CO" sz="1100" u="none" strike="noStrike">
                          <a:effectLst/>
                        </a:rPr>
                        <a:t>Suma de Recurso FODEIN</a:t>
                      </a:r>
                      <a:endParaRPr lang="es-CO" sz="1100" b="1" i="0" u="none" strike="noStrike">
                        <a:solidFill>
                          <a:srgbClr val="000000"/>
                        </a:solidFill>
                        <a:effectLst/>
                        <a:latin typeface="Calibri"/>
                      </a:endParaRPr>
                    </a:p>
                  </a:txBody>
                  <a:tcPr marL="7803" marR="7803" marT="7803" marB="0" anchor="b"/>
                </a:tc>
              </a:tr>
              <a:tr h="154042">
                <a:tc>
                  <a:txBody>
                    <a:bodyPr/>
                    <a:lstStyle/>
                    <a:p>
                      <a:pPr algn="l" fontAlgn="b"/>
                      <a:r>
                        <a:rPr lang="es-CO" sz="1100" u="none" strike="noStrike">
                          <a:effectLst/>
                        </a:rPr>
                        <a:t>Anagnostés</a:t>
                      </a:r>
                      <a:endParaRPr lang="es-CO" sz="1100" b="0" i="0" u="none" strike="noStrike">
                        <a:solidFill>
                          <a:srgbClr val="000000"/>
                        </a:solidFill>
                        <a:effectLst/>
                        <a:latin typeface="Calibri"/>
                      </a:endParaRPr>
                    </a:p>
                  </a:txBody>
                  <a:tcPr marL="7803" marR="7803" marT="7803" marB="0" anchor="b"/>
                </a:tc>
                <a:tc>
                  <a:txBody>
                    <a:bodyPr/>
                    <a:lstStyle/>
                    <a:p>
                      <a:pPr algn="l" fontAlgn="b"/>
                      <a:r>
                        <a:rPr lang="es-CO" sz="1100" u="none" strike="noStrike">
                          <a:effectLst/>
                        </a:rPr>
                        <a:t>                            16.460.000 </a:t>
                      </a:r>
                      <a:endParaRPr lang="es-CO" sz="1100" b="0" i="0" u="none" strike="noStrike">
                        <a:solidFill>
                          <a:srgbClr val="000000"/>
                        </a:solidFill>
                        <a:effectLst/>
                        <a:latin typeface="Calibri"/>
                      </a:endParaRPr>
                    </a:p>
                  </a:txBody>
                  <a:tcPr marL="7803" marR="7803" marT="7803" marB="0" anchor="b"/>
                </a:tc>
              </a:tr>
              <a:tr h="154042">
                <a:tc>
                  <a:txBody>
                    <a:bodyPr/>
                    <a:lstStyle/>
                    <a:p>
                      <a:pPr algn="l" fontAlgn="b"/>
                      <a:r>
                        <a:rPr lang="es-CO" sz="1100" u="none" strike="noStrike">
                          <a:effectLst/>
                        </a:rPr>
                        <a:t>Ciencia, ingenierías y materiales</a:t>
                      </a:r>
                      <a:endParaRPr lang="es-CO" sz="1100" b="0" i="0" u="none" strike="noStrike">
                        <a:solidFill>
                          <a:srgbClr val="000000"/>
                        </a:solidFill>
                        <a:effectLst/>
                        <a:latin typeface="Calibri"/>
                      </a:endParaRPr>
                    </a:p>
                  </a:txBody>
                  <a:tcPr marL="7803" marR="7803" marT="7803" marB="0" anchor="b"/>
                </a:tc>
                <a:tc>
                  <a:txBody>
                    <a:bodyPr/>
                    <a:lstStyle/>
                    <a:p>
                      <a:pPr algn="l" fontAlgn="b"/>
                      <a:r>
                        <a:rPr lang="es-CO" sz="1100" u="none" strike="noStrike">
                          <a:effectLst/>
                        </a:rPr>
                        <a:t>                            16.000.000 </a:t>
                      </a:r>
                      <a:endParaRPr lang="es-CO" sz="1100" b="0" i="0" u="none" strike="noStrike">
                        <a:solidFill>
                          <a:srgbClr val="000000"/>
                        </a:solidFill>
                        <a:effectLst/>
                        <a:latin typeface="Calibri"/>
                      </a:endParaRPr>
                    </a:p>
                  </a:txBody>
                  <a:tcPr marL="7803" marR="7803" marT="7803" marB="0" anchor="b"/>
                </a:tc>
              </a:tr>
              <a:tr h="154042">
                <a:tc>
                  <a:txBody>
                    <a:bodyPr/>
                    <a:lstStyle/>
                    <a:p>
                      <a:pPr algn="l" fontAlgn="b"/>
                      <a:r>
                        <a:rPr lang="es-CO" sz="1100" u="none" strike="noStrike">
                          <a:effectLst/>
                        </a:rPr>
                        <a:t>Comunicación-paz, conflicto</a:t>
                      </a:r>
                      <a:endParaRPr lang="es-CO" sz="1100" b="0" i="0" u="none" strike="noStrike">
                        <a:solidFill>
                          <a:srgbClr val="000000"/>
                        </a:solidFill>
                        <a:effectLst/>
                        <a:latin typeface="Calibri"/>
                      </a:endParaRPr>
                    </a:p>
                  </a:txBody>
                  <a:tcPr marL="7803" marR="7803" marT="7803" marB="0" anchor="b"/>
                </a:tc>
                <a:tc>
                  <a:txBody>
                    <a:bodyPr/>
                    <a:lstStyle/>
                    <a:p>
                      <a:pPr algn="l" fontAlgn="b"/>
                      <a:r>
                        <a:rPr lang="es-CO" sz="1100" u="none" strike="noStrike">
                          <a:effectLst/>
                        </a:rPr>
                        <a:t>                          136.938.840 </a:t>
                      </a:r>
                      <a:endParaRPr lang="es-CO" sz="1100" b="0" i="0" u="none" strike="noStrike">
                        <a:solidFill>
                          <a:srgbClr val="000000"/>
                        </a:solidFill>
                        <a:effectLst/>
                        <a:latin typeface="Calibri"/>
                      </a:endParaRPr>
                    </a:p>
                  </a:txBody>
                  <a:tcPr marL="7803" marR="7803" marT="7803" marB="0" anchor="b"/>
                </a:tc>
              </a:tr>
              <a:tr h="154042">
                <a:tc>
                  <a:txBody>
                    <a:bodyPr/>
                    <a:lstStyle/>
                    <a:p>
                      <a:pPr algn="l" fontAlgn="b"/>
                      <a:r>
                        <a:rPr lang="es-CO" sz="1100" u="none" strike="noStrike">
                          <a:effectLst/>
                        </a:rPr>
                        <a:t>Conflictos sociales, género y territorios</a:t>
                      </a:r>
                      <a:endParaRPr lang="es-CO" sz="1100" b="0" i="0" u="none" strike="noStrike">
                        <a:solidFill>
                          <a:srgbClr val="000000"/>
                        </a:solidFill>
                        <a:effectLst/>
                        <a:latin typeface="Calibri"/>
                      </a:endParaRPr>
                    </a:p>
                  </a:txBody>
                  <a:tcPr marL="7803" marR="7803" marT="7803" marB="0" anchor="b"/>
                </a:tc>
                <a:tc>
                  <a:txBody>
                    <a:bodyPr/>
                    <a:lstStyle/>
                    <a:p>
                      <a:pPr algn="l" fontAlgn="b"/>
                      <a:r>
                        <a:rPr lang="es-CO" sz="1100" u="none" strike="noStrike">
                          <a:effectLst/>
                        </a:rPr>
                        <a:t>                            81.346.950 </a:t>
                      </a:r>
                      <a:endParaRPr lang="es-CO" sz="1100" b="0" i="0" u="none" strike="noStrike">
                        <a:solidFill>
                          <a:srgbClr val="000000"/>
                        </a:solidFill>
                        <a:effectLst/>
                        <a:latin typeface="Calibri"/>
                      </a:endParaRPr>
                    </a:p>
                  </a:txBody>
                  <a:tcPr marL="7803" marR="7803" marT="7803" marB="0" anchor="b"/>
                </a:tc>
              </a:tr>
              <a:tr h="154042">
                <a:tc>
                  <a:txBody>
                    <a:bodyPr/>
                    <a:lstStyle/>
                    <a:p>
                      <a:pPr algn="l" fontAlgn="b"/>
                      <a:r>
                        <a:rPr lang="es-CO" sz="1100" u="none" strike="noStrike">
                          <a:effectLst/>
                        </a:rPr>
                        <a:t>Consumo y mercados</a:t>
                      </a:r>
                      <a:endParaRPr lang="es-CO" sz="1100" b="0" i="0" u="none" strike="noStrike">
                        <a:solidFill>
                          <a:srgbClr val="000000"/>
                        </a:solidFill>
                        <a:effectLst/>
                        <a:latin typeface="Calibri"/>
                      </a:endParaRPr>
                    </a:p>
                  </a:txBody>
                  <a:tcPr marL="7803" marR="7803" marT="7803" marB="0" anchor="b"/>
                </a:tc>
                <a:tc>
                  <a:txBody>
                    <a:bodyPr/>
                    <a:lstStyle/>
                    <a:p>
                      <a:pPr algn="l" fontAlgn="b"/>
                      <a:r>
                        <a:rPr lang="es-CO" sz="1100" u="none" strike="noStrike">
                          <a:effectLst/>
                        </a:rPr>
                        <a:t>                            14.949.000 </a:t>
                      </a:r>
                      <a:endParaRPr lang="es-CO" sz="1100" b="0" i="0" u="none" strike="noStrike">
                        <a:solidFill>
                          <a:srgbClr val="000000"/>
                        </a:solidFill>
                        <a:effectLst/>
                        <a:latin typeface="Calibri"/>
                      </a:endParaRPr>
                    </a:p>
                  </a:txBody>
                  <a:tcPr marL="7803" marR="7803" marT="7803" marB="0" anchor="b"/>
                </a:tc>
              </a:tr>
              <a:tr h="154042">
                <a:tc>
                  <a:txBody>
                    <a:bodyPr/>
                    <a:lstStyle/>
                    <a:p>
                      <a:pPr algn="l" fontAlgn="b"/>
                      <a:r>
                        <a:rPr lang="es-CO" sz="1100" u="none" strike="noStrike">
                          <a:effectLst/>
                        </a:rPr>
                        <a:t>Cuerpo, sujeto y educación</a:t>
                      </a:r>
                      <a:endParaRPr lang="es-CO" sz="1100" b="0" i="0" u="none" strike="noStrike">
                        <a:solidFill>
                          <a:srgbClr val="000000"/>
                        </a:solidFill>
                        <a:effectLst/>
                        <a:latin typeface="Calibri"/>
                      </a:endParaRPr>
                    </a:p>
                  </a:txBody>
                  <a:tcPr marL="7803" marR="7803" marT="7803" marB="0" anchor="b"/>
                </a:tc>
                <a:tc>
                  <a:txBody>
                    <a:bodyPr/>
                    <a:lstStyle/>
                    <a:p>
                      <a:pPr algn="l" fontAlgn="b"/>
                      <a:r>
                        <a:rPr lang="es-CO" sz="1100" u="none" strike="noStrike">
                          <a:effectLst/>
                        </a:rPr>
                        <a:t>                            42.842.000 </a:t>
                      </a:r>
                      <a:endParaRPr lang="es-CO" sz="1100" b="0" i="0" u="none" strike="noStrike">
                        <a:solidFill>
                          <a:srgbClr val="000000"/>
                        </a:solidFill>
                        <a:effectLst/>
                        <a:latin typeface="Calibri"/>
                      </a:endParaRPr>
                    </a:p>
                  </a:txBody>
                  <a:tcPr marL="7803" marR="7803" marT="7803" marB="0" anchor="b"/>
                </a:tc>
              </a:tr>
              <a:tr h="154042">
                <a:tc>
                  <a:txBody>
                    <a:bodyPr/>
                    <a:lstStyle/>
                    <a:p>
                      <a:pPr algn="l" fontAlgn="b"/>
                      <a:r>
                        <a:rPr lang="es-CO" sz="1100" u="none" strike="noStrike">
                          <a:effectLst/>
                        </a:rPr>
                        <a:t>Economía y humanismo</a:t>
                      </a:r>
                      <a:endParaRPr lang="es-CO" sz="1100" b="0" i="0" u="none" strike="noStrike">
                        <a:solidFill>
                          <a:srgbClr val="000000"/>
                        </a:solidFill>
                        <a:effectLst/>
                        <a:latin typeface="Calibri"/>
                      </a:endParaRPr>
                    </a:p>
                  </a:txBody>
                  <a:tcPr marL="7803" marR="7803" marT="7803" marB="0" anchor="b"/>
                </a:tc>
                <a:tc>
                  <a:txBody>
                    <a:bodyPr/>
                    <a:lstStyle/>
                    <a:p>
                      <a:pPr algn="l" fontAlgn="b"/>
                      <a:r>
                        <a:rPr lang="es-CO" sz="1100" u="none" strike="noStrike">
                          <a:effectLst/>
                        </a:rPr>
                        <a:t>                            15.718.640 </a:t>
                      </a:r>
                      <a:endParaRPr lang="es-CO" sz="1100" b="0" i="0" u="none" strike="noStrike">
                        <a:solidFill>
                          <a:srgbClr val="000000"/>
                        </a:solidFill>
                        <a:effectLst/>
                        <a:latin typeface="Calibri"/>
                      </a:endParaRPr>
                    </a:p>
                  </a:txBody>
                  <a:tcPr marL="7803" marR="7803" marT="7803" marB="0" anchor="b"/>
                </a:tc>
              </a:tr>
              <a:tr h="154042">
                <a:tc>
                  <a:txBody>
                    <a:bodyPr/>
                    <a:lstStyle/>
                    <a:p>
                      <a:pPr algn="l" fontAlgn="b"/>
                      <a:r>
                        <a:rPr lang="es-CO" sz="1100" u="none" strike="noStrike">
                          <a:effectLst/>
                        </a:rPr>
                        <a:t>Fray Antón de Montesinos</a:t>
                      </a:r>
                      <a:endParaRPr lang="es-CO" sz="1100" b="0" i="0" u="none" strike="noStrike">
                        <a:solidFill>
                          <a:srgbClr val="000000"/>
                        </a:solidFill>
                        <a:effectLst/>
                        <a:latin typeface="Calibri"/>
                      </a:endParaRPr>
                    </a:p>
                  </a:txBody>
                  <a:tcPr marL="7803" marR="7803" marT="7803" marB="0" anchor="b"/>
                </a:tc>
                <a:tc>
                  <a:txBody>
                    <a:bodyPr/>
                    <a:lstStyle/>
                    <a:p>
                      <a:pPr algn="l" fontAlgn="b"/>
                      <a:r>
                        <a:rPr lang="es-CO" sz="1100" u="none" strike="noStrike">
                          <a:effectLst/>
                        </a:rPr>
                        <a:t>                            22.760.000 </a:t>
                      </a:r>
                      <a:endParaRPr lang="es-CO" sz="1100" b="0" i="0" u="none" strike="noStrike">
                        <a:solidFill>
                          <a:srgbClr val="000000"/>
                        </a:solidFill>
                        <a:effectLst/>
                        <a:latin typeface="Calibri"/>
                      </a:endParaRPr>
                    </a:p>
                  </a:txBody>
                  <a:tcPr marL="7803" marR="7803" marT="7803" marB="0" anchor="b"/>
                </a:tc>
              </a:tr>
              <a:tr h="154042">
                <a:tc>
                  <a:txBody>
                    <a:bodyPr/>
                    <a:lstStyle/>
                    <a:p>
                      <a:pPr algn="l" fontAlgn="b"/>
                      <a:r>
                        <a:rPr lang="es-CO" sz="1100" u="none" strike="noStrike">
                          <a:effectLst/>
                        </a:rPr>
                        <a:t>Fray Antón de Montesinos, Fray Bartolomé de las Casas</a:t>
                      </a:r>
                      <a:endParaRPr lang="es-CO" sz="1100" b="0" i="0" u="none" strike="noStrike">
                        <a:solidFill>
                          <a:srgbClr val="000000"/>
                        </a:solidFill>
                        <a:effectLst/>
                        <a:latin typeface="Calibri"/>
                      </a:endParaRPr>
                    </a:p>
                  </a:txBody>
                  <a:tcPr marL="7803" marR="7803" marT="7803" marB="0" anchor="b"/>
                </a:tc>
                <a:tc>
                  <a:txBody>
                    <a:bodyPr/>
                    <a:lstStyle/>
                    <a:p>
                      <a:pPr algn="l" fontAlgn="b"/>
                      <a:r>
                        <a:rPr lang="es-CO" sz="1100" u="none" strike="noStrike">
                          <a:effectLst/>
                        </a:rPr>
                        <a:t>                            10.400.000 </a:t>
                      </a:r>
                      <a:endParaRPr lang="es-CO" sz="1100" b="0" i="0" u="none" strike="noStrike">
                        <a:solidFill>
                          <a:srgbClr val="000000"/>
                        </a:solidFill>
                        <a:effectLst/>
                        <a:latin typeface="Calibri"/>
                      </a:endParaRPr>
                    </a:p>
                  </a:txBody>
                  <a:tcPr marL="7803" marR="7803" marT="7803" marB="0" anchor="b"/>
                </a:tc>
              </a:tr>
              <a:tr h="154042">
                <a:tc>
                  <a:txBody>
                    <a:bodyPr/>
                    <a:lstStyle/>
                    <a:p>
                      <a:pPr algn="l" fontAlgn="b"/>
                      <a:r>
                        <a:rPr lang="es-CO" sz="1100" u="none" strike="noStrike">
                          <a:effectLst/>
                        </a:rPr>
                        <a:t>Fray Bartolomé de las Casas</a:t>
                      </a:r>
                      <a:endParaRPr lang="es-CO" sz="1100" b="0" i="0" u="none" strike="noStrike">
                        <a:solidFill>
                          <a:srgbClr val="000000"/>
                        </a:solidFill>
                        <a:effectLst/>
                        <a:latin typeface="Calibri"/>
                      </a:endParaRPr>
                    </a:p>
                  </a:txBody>
                  <a:tcPr marL="7803" marR="7803" marT="7803" marB="0" anchor="b"/>
                </a:tc>
                <a:tc>
                  <a:txBody>
                    <a:bodyPr/>
                    <a:lstStyle/>
                    <a:p>
                      <a:pPr algn="l" fontAlgn="b"/>
                      <a:r>
                        <a:rPr lang="es-CO" sz="1100" u="none" strike="noStrike">
                          <a:effectLst/>
                        </a:rPr>
                        <a:t>                               7.590.000 </a:t>
                      </a:r>
                      <a:endParaRPr lang="es-CO" sz="1100" b="0" i="0" u="none" strike="noStrike">
                        <a:solidFill>
                          <a:srgbClr val="000000"/>
                        </a:solidFill>
                        <a:effectLst/>
                        <a:latin typeface="Calibri"/>
                      </a:endParaRPr>
                    </a:p>
                  </a:txBody>
                  <a:tcPr marL="7803" marR="7803" marT="7803" marB="0" anchor="b"/>
                </a:tc>
              </a:tr>
              <a:tr h="154042">
                <a:tc>
                  <a:txBody>
                    <a:bodyPr/>
                    <a:lstStyle/>
                    <a:p>
                      <a:pPr algn="l" fontAlgn="b"/>
                      <a:r>
                        <a:rPr lang="es-CO" sz="1100" u="none" strike="noStrike">
                          <a:effectLst/>
                        </a:rPr>
                        <a:t>GAIA, Shibumi, Consumo y mercados</a:t>
                      </a:r>
                      <a:endParaRPr lang="es-CO" sz="1100" b="0" i="0" u="none" strike="noStrike">
                        <a:solidFill>
                          <a:srgbClr val="000000"/>
                        </a:solidFill>
                        <a:effectLst/>
                        <a:latin typeface="Calibri"/>
                      </a:endParaRPr>
                    </a:p>
                  </a:txBody>
                  <a:tcPr marL="7803" marR="7803" marT="7803" marB="0" anchor="b"/>
                </a:tc>
                <a:tc>
                  <a:txBody>
                    <a:bodyPr/>
                    <a:lstStyle/>
                    <a:p>
                      <a:pPr algn="l" fontAlgn="b"/>
                      <a:r>
                        <a:rPr lang="es-CO" sz="1100" u="none" strike="noStrike">
                          <a:effectLst/>
                        </a:rPr>
                        <a:t>                            20.530.000 </a:t>
                      </a:r>
                      <a:endParaRPr lang="es-CO" sz="1100" b="0" i="0" u="none" strike="noStrike">
                        <a:solidFill>
                          <a:srgbClr val="000000"/>
                        </a:solidFill>
                        <a:effectLst/>
                        <a:latin typeface="Calibri"/>
                      </a:endParaRPr>
                    </a:p>
                  </a:txBody>
                  <a:tcPr marL="7803" marR="7803" marT="7803" marB="0" anchor="b"/>
                </a:tc>
              </a:tr>
              <a:tr h="154042">
                <a:tc>
                  <a:txBody>
                    <a:bodyPr/>
                    <a:lstStyle/>
                    <a:p>
                      <a:pPr algn="l" fontAlgn="b"/>
                      <a:r>
                        <a:rPr lang="es-CO" sz="1100" u="none" strike="noStrike">
                          <a:effectLst/>
                        </a:rPr>
                        <a:t>GEAMEC</a:t>
                      </a:r>
                      <a:endParaRPr lang="es-CO" sz="1100" b="0" i="0" u="none" strike="noStrike">
                        <a:solidFill>
                          <a:srgbClr val="000000"/>
                        </a:solidFill>
                        <a:effectLst/>
                        <a:latin typeface="Calibri"/>
                      </a:endParaRPr>
                    </a:p>
                  </a:txBody>
                  <a:tcPr marL="7803" marR="7803" marT="7803" marB="0" anchor="b"/>
                </a:tc>
                <a:tc>
                  <a:txBody>
                    <a:bodyPr/>
                    <a:lstStyle/>
                    <a:p>
                      <a:pPr algn="l" fontAlgn="b"/>
                      <a:r>
                        <a:rPr lang="es-CO" sz="1100" u="none" strike="noStrike">
                          <a:effectLst/>
                        </a:rPr>
                        <a:t>                            98.600.000 </a:t>
                      </a:r>
                      <a:endParaRPr lang="es-CO" sz="1100" b="0" i="0" u="none" strike="noStrike">
                        <a:solidFill>
                          <a:srgbClr val="000000"/>
                        </a:solidFill>
                        <a:effectLst/>
                        <a:latin typeface="Calibri"/>
                      </a:endParaRPr>
                    </a:p>
                  </a:txBody>
                  <a:tcPr marL="7803" marR="7803" marT="7803" marB="0" anchor="b"/>
                </a:tc>
              </a:tr>
              <a:tr h="154042">
                <a:tc>
                  <a:txBody>
                    <a:bodyPr/>
                    <a:lstStyle/>
                    <a:p>
                      <a:pPr algn="l" fontAlgn="b"/>
                      <a:r>
                        <a:rPr lang="es-CO" sz="1100" u="none" strike="noStrike">
                          <a:effectLst/>
                        </a:rPr>
                        <a:t>GEAMEC, INAM-USTA</a:t>
                      </a:r>
                      <a:endParaRPr lang="es-CO" sz="1100" b="0" i="0" u="none" strike="noStrike">
                        <a:solidFill>
                          <a:srgbClr val="000000"/>
                        </a:solidFill>
                        <a:effectLst/>
                        <a:latin typeface="Calibri"/>
                      </a:endParaRPr>
                    </a:p>
                  </a:txBody>
                  <a:tcPr marL="7803" marR="7803" marT="7803" marB="0" anchor="b"/>
                </a:tc>
                <a:tc>
                  <a:txBody>
                    <a:bodyPr/>
                    <a:lstStyle/>
                    <a:p>
                      <a:pPr algn="l" fontAlgn="b"/>
                      <a:r>
                        <a:rPr lang="es-CO" sz="1100" u="none" strike="noStrike">
                          <a:effectLst/>
                        </a:rPr>
                        <a:t>                            31.000.000 </a:t>
                      </a:r>
                      <a:endParaRPr lang="es-CO" sz="1100" b="0" i="0" u="none" strike="noStrike">
                        <a:solidFill>
                          <a:srgbClr val="000000"/>
                        </a:solidFill>
                        <a:effectLst/>
                        <a:latin typeface="Calibri"/>
                      </a:endParaRPr>
                    </a:p>
                  </a:txBody>
                  <a:tcPr marL="7803" marR="7803" marT="7803" marB="0" anchor="b"/>
                </a:tc>
              </a:tr>
              <a:tr h="154042">
                <a:tc>
                  <a:txBody>
                    <a:bodyPr/>
                    <a:lstStyle/>
                    <a:p>
                      <a:pPr algn="l" fontAlgn="b"/>
                      <a:r>
                        <a:rPr lang="es-CO" sz="1100" u="none" strike="noStrike">
                          <a:effectLst/>
                        </a:rPr>
                        <a:t>GED</a:t>
                      </a:r>
                      <a:endParaRPr lang="es-CO" sz="1100" b="0" i="0" u="none" strike="noStrike">
                        <a:solidFill>
                          <a:srgbClr val="000000"/>
                        </a:solidFill>
                        <a:effectLst/>
                        <a:latin typeface="Calibri"/>
                      </a:endParaRPr>
                    </a:p>
                  </a:txBody>
                  <a:tcPr marL="7803" marR="7803" marT="7803" marB="0" anchor="b"/>
                </a:tc>
                <a:tc>
                  <a:txBody>
                    <a:bodyPr/>
                    <a:lstStyle/>
                    <a:p>
                      <a:pPr algn="l" fontAlgn="b"/>
                      <a:r>
                        <a:rPr lang="es-CO" sz="1100" u="none" strike="noStrike" dirty="0">
                          <a:effectLst/>
                        </a:rPr>
                        <a:t>                            35.345.000 </a:t>
                      </a:r>
                      <a:endParaRPr lang="es-CO" sz="1100" b="0" i="0" u="none" strike="noStrike" dirty="0">
                        <a:solidFill>
                          <a:srgbClr val="000000"/>
                        </a:solidFill>
                        <a:effectLst/>
                        <a:latin typeface="Calibri"/>
                      </a:endParaRPr>
                    </a:p>
                  </a:txBody>
                  <a:tcPr marL="7803" marR="7803" marT="7803" marB="0" anchor="b"/>
                </a:tc>
              </a:tr>
              <a:tr h="154042">
                <a:tc>
                  <a:txBody>
                    <a:bodyPr/>
                    <a:lstStyle/>
                    <a:p>
                      <a:pPr algn="l" fontAlgn="b"/>
                      <a:r>
                        <a:rPr lang="es-CO" sz="1100" u="none" strike="noStrike">
                          <a:effectLst/>
                        </a:rPr>
                        <a:t>GIFIC</a:t>
                      </a:r>
                      <a:endParaRPr lang="es-CO" sz="1100" b="0" i="0" u="none" strike="noStrike">
                        <a:solidFill>
                          <a:srgbClr val="000000"/>
                        </a:solidFill>
                        <a:effectLst/>
                        <a:latin typeface="Calibri"/>
                      </a:endParaRPr>
                    </a:p>
                  </a:txBody>
                  <a:tcPr marL="7803" marR="7803" marT="7803" marB="0" anchor="b"/>
                </a:tc>
                <a:tc>
                  <a:txBody>
                    <a:bodyPr/>
                    <a:lstStyle/>
                    <a:p>
                      <a:pPr algn="l" fontAlgn="b"/>
                      <a:r>
                        <a:rPr lang="es-CO" sz="1100" u="none" strike="noStrike">
                          <a:effectLst/>
                        </a:rPr>
                        <a:t>                            30.017.500 </a:t>
                      </a:r>
                      <a:endParaRPr lang="es-CO" sz="1100" b="0" i="0" u="none" strike="noStrike">
                        <a:solidFill>
                          <a:srgbClr val="000000"/>
                        </a:solidFill>
                        <a:effectLst/>
                        <a:latin typeface="Calibri"/>
                      </a:endParaRPr>
                    </a:p>
                  </a:txBody>
                  <a:tcPr marL="7803" marR="7803" marT="7803" marB="0" anchor="b"/>
                </a:tc>
              </a:tr>
              <a:tr h="154042">
                <a:tc>
                  <a:txBody>
                    <a:bodyPr/>
                    <a:lstStyle/>
                    <a:p>
                      <a:pPr algn="l" fontAlgn="b"/>
                      <a:r>
                        <a:rPr lang="es-CO" sz="1100" u="none" strike="noStrike">
                          <a:effectLst/>
                        </a:rPr>
                        <a:t>Grupo del área de la salud Cátedra Henri Didón</a:t>
                      </a:r>
                      <a:endParaRPr lang="es-CO" sz="1100" b="0" i="0" u="none" strike="noStrike">
                        <a:solidFill>
                          <a:srgbClr val="000000"/>
                        </a:solidFill>
                        <a:effectLst/>
                        <a:latin typeface="Calibri"/>
                      </a:endParaRPr>
                    </a:p>
                  </a:txBody>
                  <a:tcPr marL="7803" marR="7803" marT="7803" marB="0" anchor="b"/>
                </a:tc>
                <a:tc>
                  <a:txBody>
                    <a:bodyPr/>
                    <a:lstStyle/>
                    <a:p>
                      <a:pPr algn="l" fontAlgn="b"/>
                      <a:r>
                        <a:rPr lang="es-CO" sz="1100" u="none" strike="noStrike">
                          <a:effectLst/>
                        </a:rPr>
                        <a:t>                            17.200.000 </a:t>
                      </a:r>
                      <a:endParaRPr lang="es-CO" sz="1100" b="0" i="0" u="none" strike="noStrike">
                        <a:solidFill>
                          <a:srgbClr val="000000"/>
                        </a:solidFill>
                        <a:effectLst/>
                        <a:latin typeface="Calibri"/>
                      </a:endParaRPr>
                    </a:p>
                  </a:txBody>
                  <a:tcPr marL="7803" marR="7803" marT="7803" marB="0" anchor="b"/>
                </a:tc>
              </a:tr>
              <a:tr h="154042">
                <a:tc>
                  <a:txBody>
                    <a:bodyPr/>
                    <a:lstStyle/>
                    <a:p>
                      <a:pPr algn="l" fontAlgn="b"/>
                      <a:r>
                        <a:rPr lang="es-CO" sz="1100" u="none" strike="noStrike">
                          <a:effectLst/>
                        </a:rPr>
                        <a:t>INAM-USTA</a:t>
                      </a:r>
                      <a:endParaRPr lang="es-CO" sz="1100" b="0" i="0" u="none" strike="noStrike">
                        <a:solidFill>
                          <a:srgbClr val="000000"/>
                        </a:solidFill>
                        <a:effectLst/>
                        <a:latin typeface="Calibri"/>
                      </a:endParaRPr>
                    </a:p>
                  </a:txBody>
                  <a:tcPr marL="7803" marR="7803" marT="7803" marB="0" anchor="b"/>
                </a:tc>
                <a:tc>
                  <a:txBody>
                    <a:bodyPr/>
                    <a:lstStyle/>
                    <a:p>
                      <a:pPr algn="l" fontAlgn="b"/>
                      <a:r>
                        <a:rPr lang="es-CO" sz="1100" u="none" strike="noStrike">
                          <a:effectLst/>
                        </a:rPr>
                        <a:t>                            55.466.000 </a:t>
                      </a:r>
                      <a:endParaRPr lang="es-CO" sz="1100" b="0" i="0" u="none" strike="noStrike">
                        <a:solidFill>
                          <a:srgbClr val="000000"/>
                        </a:solidFill>
                        <a:effectLst/>
                        <a:latin typeface="Calibri"/>
                      </a:endParaRPr>
                    </a:p>
                  </a:txBody>
                  <a:tcPr marL="7803" marR="7803" marT="7803" marB="0" anchor="b"/>
                </a:tc>
              </a:tr>
              <a:tr h="154042">
                <a:tc>
                  <a:txBody>
                    <a:bodyPr/>
                    <a:lstStyle/>
                    <a:p>
                      <a:pPr algn="l" fontAlgn="b"/>
                      <a:r>
                        <a:rPr lang="es-CO" sz="1100" u="none" strike="noStrike">
                          <a:effectLst/>
                        </a:rPr>
                        <a:t>INVTEL</a:t>
                      </a:r>
                      <a:endParaRPr lang="es-CO" sz="1100" b="0" i="0" u="none" strike="noStrike">
                        <a:solidFill>
                          <a:srgbClr val="000000"/>
                        </a:solidFill>
                        <a:effectLst/>
                        <a:latin typeface="Calibri"/>
                      </a:endParaRPr>
                    </a:p>
                  </a:txBody>
                  <a:tcPr marL="7803" marR="7803" marT="7803" marB="0" anchor="b"/>
                </a:tc>
                <a:tc>
                  <a:txBody>
                    <a:bodyPr/>
                    <a:lstStyle/>
                    <a:p>
                      <a:pPr algn="l" fontAlgn="b"/>
                      <a:r>
                        <a:rPr lang="es-CO" sz="1100" u="none" strike="noStrike">
                          <a:effectLst/>
                        </a:rPr>
                        <a:t>                            16.000.000 </a:t>
                      </a:r>
                      <a:endParaRPr lang="es-CO" sz="1100" b="0" i="0" u="none" strike="noStrike">
                        <a:solidFill>
                          <a:srgbClr val="000000"/>
                        </a:solidFill>
                        <a:effectLst/>
                        <a:latin typeface="Calibri"/>
                      </a:endParaRPr>
                    </a:p>
                  </a:txBody>
                  <a:tcPr marL="7803" marR="7803" marT="7803" marB="0" anchor="b"/>
                </a:tc>
              </a:tr>
              <a:tr h="154042">
                <a:tc>
                  <a:txBody>
                    <a:bodyPr/>
                    <a:lstStyle/>
                    <a:p>
                      <a:pPr algn="l" fontAlgn="b"/>
                      <a:r>
                        <a:rPr lang="es-CO" sz="1100" u="none" strike="noStrike">
                          <a:effectLst/>
                        </a:rPr>
                        <a:t>MEM</a:t>
                      </a:r>
                      <a:endParaRPr lang="es-CO" sz="1100" b="0" i="0" u="none" strike="noStrike">
                        <a:solidFill>
                          <a:srgbClr val="000000"/>
                        </a:solidFill>
                        <a:effectLst/>
                        <a:latin typeface="Calibri"/>
                      </a:endParaRPr>
                    </a:p>
                  </a:txBody>
                  <a:tcPr marL="7803" marR="7803" marT="7803" marB="0" anchor="b"/>
                </a:tc>
                <a:tc>
                  <a:txBody>
                    <a:bodyPr/>
                    <a:lstStyle/>
                    <a:p>
                      <a:pPr algn="l" fontAlgn="b"/>
                      <a:r>
                        <a:rPr lang="es-CO" sz="1100" u="none" strike="noStrike">
                          <a:effectLst/>
                        </a:rPr>
                        <a:t>                          178.000.000 </a:t>
                      </a:r>
                      <a:endParaRPr lang="es-CO" sz="1100" b="0" i="0" u="none" strike="noStrike">
                        <a:solidFill>
                          <a:srgbClr val="000000"/>
                        </a:solidFill>
                        <a:effectLst/>
                        <a:latin typeface="Calibri"/>
                      </a:endParaRPr>
                    </a:p>
                  </a:txBody>
                  <a:tcPr marL="7803" marR="7803" marT="7803" marB="0" anchor="b"/>
                </a:tc>
              </a:tr>
              <a:tr h="154042">
                <a:tc>
                  <a:txBody>
                    <a:bodyPr/>
                    <a:lstStyle/>
                    <a:p>
                      <a:pPr algn="l" fontAlgn="b"/>
                      <a:r>
                        <a:rPr lang="es-CO" sz="1100" u="none" strike="noStrike">
                          <a:effectLst/>
                        </a:rPr>
                        <a:t>Protección social y salud pública</a:t>
                      </a:r>
                      <a:endParaRPr lang="es-CO" sz="1100" b="0" i="0" u="none" strike="noStrike">
                        <a:solidFill>
                          <a:srgbClr val="000000"/>
                        </a:solidFill>
                        <a:effectLst/>
                        <a:latin typeface="Calibri"/>
                      </a:endParaRPr>
                    </a:p>
                  </a:txBody>
                  <a:tcPr marL="7803" marR="7803" marT="7803" marB="0" anchor="b"/>
                </a:tc>
                <a:tc>
                  <a:txBody>
                    <a:bodyPr/>
                    <a:lstStyle/>
                    <a:p>
                      <a:pPr algn="l" fontAlgn="b"/>
                      <a:r>
                        <a:rPr lang="es-CO" sz="1100" u="none" strike="noStrike">
                          <a:effectLst/>
                        </a:rPr>
                        <a:t>                            35.087.750 </a:t>
                      </a:r>
                      <a:endParaRPr lang="es-CO" sz="1100" b="0" i="0" u="none" strike="noStrike">
                        <a:solidFill>
                          <a:srgbClr val="000000"/>
                        </a:solidFill>
                        <a:effectLst/>
                        <a:latin typeface="Calibri"/>
                      </a:endParaRPr>
                    </a:p>
                  </a:txBody>
                  <a:tcPr marL="7803" marR="7803" marT="7803" marB="0" anchor="b"/>
                </a:tc>
              </a:tr>
              <a:tr h="154042">
                <a:tc>
                  <a:txBody>
                    <a:bodyPr/>
                    <a:lstStyle/>
                    <a:p>
                      <a:pPr algn="l" fontAlgn="b"/>
                      <a:r>
                        <a:rPr lang="es-CO" sz="1100" u="none" strike="noStrike">
                          <a:effectLst/>
                        </a:rPr>
                        <a:t>Raimundo de Peñafort</a:t>
                      </a:r>
                      <a:endParaRPr lang="es-CO" sz="1100" b="0" i="0" u="none" strike="noStrike">
                        <a:solidFill>
                          <a:srgbClr val="000000"/>
                        </a:solidFill>
                        <a:effectLst/>
                        <a:latin typeface="Calibri"/>
                      </a:endParaRPr>
                    </a:p>
                  </a:txBody>
                  <a:tcPr marL="7803" marR="7803" marT="7803" marB="0" anchor="b"/>
                </a:tc>
                <a:tc>
                  <a:txBody>
                    <a:bodyPr/>
                    <a:lstStyle/>
                    <a:p>
                      <a:pPr algn="l" fontAlgn="b"/>
                      <a:r>
                        <a:rPr lang="es-CO" sz="1100" u="none" strike="noStrike">
                          <a:effectLst/>
                        </a:rPr>
                        <a:t>                               8.000.000 </a:t>
                      </a:r>
                      <a:endParaRPr lang="es-CO" sz="1100" b="0" i="0" u="none" strike="noStrike">
                        <a:solidFill>
                          <a:srgbClr val="000000"/>
                        </a:solidFill>
                        <a:effectLst/>
                        <a:latin typeface="Calibri"/>
                      </a:endParaRPr>
                    </a:p>
                  </a:txBody>
                  <a:tcPr marL="7803" marR="7803" marT="7803" marB="0" anchor="b"/>
                </a:tc>
              </a:tr>
              <a:tr h="154042">
                <a:tc>
                  <a:txBody>
                    <a:bodyPr/>
                    <a:lstStyle/>
                    <a:p>
                      <a:pPr algn="l" fontAlgn="b"/>
                      <a:r>
                        <a:rPr lang="es-CO" sz="1100" u="none" strike="noStrike">
                          <a:effectLst/>
                        </a:rPr>
                        <a:t>Shibumi</a:t>
                      </a:r>
                      <a:endParaRPr lang="es-CO" sz="1100" b="0" i="0" u="none" strike="noStrike">
                        <a:solidFill>
                          <a:srgbClr val="000000"/>
                        </a:solidFill>
                        <a:effectLst/>
                        <a:latin typeface="Calibri"/>
                      </a:endParaRPr>
                    </a:p>
                  </a:txBody>
                  <a:tcPr marL="7803" marR="7803" marT="7803" marB="0" anchor="b"/>
                </a:tc>
                <a:tc>
                  <a:txBody>
                    <a:bodyPr/>
                    <a:lstStyle/>
                    <a:p>
                      <a:pPr algn="l" fontAlgn="b"/>
                      <a:r>
                        <a:rPr lang="es-CO" sz="1100" u="none" strike="noStrike">
                          <a:effectLst/>
                        </a:rPr>
                        <a:t>                            65.948.000 </a:t>
                      </a:r>
                      <a:endParaRPr lang="es-CO" sz="1100" b="0" i="0" u="none" strike="noStrike">
                        <a:solidFill>
                          <a:srgbClr val="000000"/>
                        </a:solidFill>
                        <a:effectLst/>
                        <a:latin typeface="Calibri"/>
                      </a:endParaRPr>
                    </a:p>
                  </a:txBody>
                  <a:tcPr marL="7803" marR="7803" marT="7803" marB="0" anchor="b"/>
                </a:tc>
              </a:tr>
              <a:tr h="154042">
                <a:tc>
                  <a:txBody>
                    <a:bodyPr/>
                    <a:lstStyle/>
                    <a:p>
                      <a:pPr algn="l" fontAlgn="b"/>
                      <a:r>
                        <a:rPr lang="es-CO" sz="1100" u="none" strike="noStrike">
                          <a:effectLst/>
                        </a:rPr>
                        <a:t>Shibumi, Economía y humanismo</a:t>
                      </a:r>
                      <a:endParaRPr lang="es-CO" sz="1100" b="0" i="0" u="none" strike="noStrike">
                        <a:solidFill>
                          <a:srgbClr val="000000"/>
                        </a:solidFill>
                        <a:effectLst/>
                        <a:latin typeface="Calibri"/>
                      </a:endParaRPr>
                    </a:p>
                  </a:txBody>
                  <a:tcPr marL="7803" marR="7803" marT="7803" marB="0" anchor="b"/>
                </a:tc>
                <a:tc>
                  <a:txBody>
                    <a:bodyPr/>
                    <a:lstStyle/>
                    <a:p>
                      <a:pPr algn="l" fontAlgn="b"/>
                      <a:r>
                        <a:rPr lang="es-CO" sz="1100" u="none" strike="noStrike">
                          <a:effectLst/>
                        </a:rPr>
                        <a:t>                               8.000.000 </a:t>
                      </a:r>
                      <a:endParaRPr lang="es-CO" sz="1100" b="0" i="0" u="none" strike="noStrike">
                        <a:solidFill>
                          <a:srgbClr val="000000"/>
                        </a:solidFill>
                        <a:effectLst/>
                        <a:latin typeface="Calibri"/>
                      </a:endParaRPr>
                    </a:p>
                  </a:txBody>
                  <a:tcPr marL="7803" marR="7803" marT="7803" marB="0" anchor="b"/>
                </a:tc>
              </a:tr>
              <a:tr h="154042">
                <a:tc>
                  <a:txBody>
                    <a:bodyPr/>
                    <a:lstStyle/>
                    <a:p>
                      <a:pPr algn="l" fontAlgn="b"/>
                      <a:r>
                        <a:rPr lang="es-CO" sz="1100" u="none" strike="noStrike">
                          <a:effectLst/>
                        </a:rPr>
                        <a:t>Tlamatinime sobre Ontología Lationamericana</a:t>
                      </a:r>
                      <a:endParaRPr lang="es-CO" sz="1100" b="0" i="0" u="none" strike="noStrike">
                        <a:solidFill>
                          <a:srgbClr val="000000"/>
                        </a:solidFill>
                        <a:effectLst/>
                        <a:latin typeface="Calibri"/>
                      </a:endParaRPr>
                    </a:p>
                  </a:txBody>
                  <a:tcPr marL="7803" marR="7803" marT="7803" marB="0" anchor="b"/>
                </a:tc>
                <a:tc>
                  <a:txBody>
                    <a:bodyPr/>
                    <a:lstStyle/>
                    <a:p>
                      <a:pPr algn="l" fontAlgn="b"/>
                      <a:r>
                        <a:rPr lang="es-CO" sz="1100" u="none" strike="noStrike">
                          <a:effectLst/>
                        </a:rPr>
                        <a:t>                            12.624.600 </a:t>
                      </a:r>
                      <a:endParaRPr lang="es-CO" sz="1100" b="0" i="0" u="none" strike="noStrike">
                        <a:solidFill>
                          <a:srgbClr val="000000"/>
                        </a:solidFill>
                        <a:effectLst/>
                        <a:latin typeface="Calibri"/>
                      </a:endParaRPr>
                    </a:p>
                  </a:txBody>
                  <a:tcPr marL="7803" marR="7803" marT="7803" marB="0" anchor="b"/>
                </a:tc>
              </a:tr>
              <a:tr h="154042">
                <a:tc>
                  <a:txBody>
                    <a:bodyPr/>
                    <a:lstStyle/>
                    <a:p>
                      <a:pPr algn="l" fontAlgn="b"/>
                      <a:r>
                        <a:rPr lang="es-CO" sz="1100" u="none" strike="noStrike">
                          <a:effectLst/>
                        </a:rPr>
                        <a:t>Ustadística</a:t>
                      </a:r>
                      <a:endParaRPr lang="es-CO" sz="1100" b="0" i="0" u="none" strike="noStrike">
                        <a:solidFill>
                          <a:srgbClr val="000000"/>
                        </a:solidFill>
                        <a:effectLst/>
                        <a:latin typeface="Calibri"/>
                      </a:endParaRPr>
                    </a:p>
                  </a:txBody>
                  <a:tcPr marL="7803" marR="7803" marT="7803" marB="0" anchor="b"/>
                </a:tc>
                <a:tc>
                  <a:txBody>
                    <a:bodyPr/>
                    <a:lstStyle/>
                    <a:p>
                      <a:pPr algn="l" fontAlgn="b"/>
                      <a:r>
                        <a:rPr lang="es-CO" sz="1100" u="none" strike="noStrike">
                          <a:effectLst/>
                        </a:rPr>
                        <a:t>                            40.032.000 </a:t>
                      </a:r>
                      <a:endParaRPr lang="es-CO" sz="1100" b="0" i="0" u="none" strike="noStrike">
                        <a:solidFill>
                          <a:srgbClr val="000000"/>
                        </a:solidFill>
                        <a:effectLst/>
                        <a:latin typeface="Calibri"/>
                      </a:endParaRPr>
                    </a:p>
                  </a:txBody>
                  <a:tcPr marL="7803" marR="7803" marT="7803" marB="0" anchor="b"/>
                </a:tc>
              </a:tr>
              <a:tr h="154042">
                <a:tc>
                  <a:txBody>
                    <a:bodyPr/>
                    <a:lstStyle/>
                    <a:p>
                      <a:pPr algn="l" fontAlgn="b"/>
                      <a:r>
                        <a:rPr lang="es-CO" sz="1100" u="none" strike="noStrike">
                          <a:effectLst/>
                        </a:rPr>
                        <a:t>USTA-Learning</a:t>
                      </a:r>
                      <a:endParaRPr lang="es-CO" sz="1100" b="0" i="0" u="none" strike="noStrike">
                        <a:solidFill>
                          <a:srgbClr val="000000"/>
                        </a:solidFill>
                        <a:effectLst/>
                        <a:latin typeface="Calibri"/>
                      </a:endParaRPr>
                    </a:p>
                  </a:txBody>
                  <a:tcPr marL="7803" marR="7803" marT="7803" marB="0" anchor="b"/>
                </a:tc>
                <a:tc>
                  <a:txBody>
                    <a:bodyPr/>
                    <a:lstStyle/>
                    <a:p>
                      <a:pPr algn="l" fontAlgn="b"/>
                      <a:r>
                        <a:rPr lang="es-CO" sz="1100" u="none" strike="noStrike">
                          <a:effectLst/>
                        </a:rPr>
                        <a:t>                            28.348.000 </a:t>
                      </a:r>
                      <a:endParaRPr lang="es-CO" sz="1100" b="0" i="0" u="none" strike="noStrike">
                        <a:solidFill>
                          <a:srgbClr val="000000"/>
                        </a:solidFill>
                        <a:effectLst/>
                        <a:latin typeface="Calibri"/>
                      </a:endParaRPr>
                    </a:p>
                  </a:txBody>
                  <a:tcPr marL="7803" marR="7803" marT="7803" marB="0" anchor="b"/>
                </a:tc>
              </a:tr>
              <a:tr h="154042">
                <a:tc>
                  <a:txBody>
                    <a:bodyPr/>
                    <a:lstStyle/>
                    <a:p>
                      <a:pPr algn="l" fontAlgn="b"/>
                      <a:r>
                        <a:rPr lang="es-CO" sz="1100" u="none" strike="noStrike">
                          <a:effectLst/>
                        </a:rPr>
                        <a:t>No aplica</a:t>
                      </a:r>
                      <a:endParaRPr lang="es-CO" sz="1100" b="0" i="0" u="none" strike="noStrike">
                        <a:solidFill>
                          <a:srgbClr val="000000"/>
                        </a:solidFill>
                        <a:effectLst/>
                        <a:latin typeface="Calibri"/>
                      </a:endParaRPr>
                    </a:p>
                  </a:txBody>
                  <a:tcPr marL="7803" marR="7803" marT="7803" marB="0" anchor="b"/>
                </a:tc>
                <a:tc>
                  <a:txBody>
                    <a:bodyPr/>
                    <a:lstStyle/>
                    <a:p>
                      <a:pPr algn="l" fontAlgn="b"/>
                      <a:r>
                        <a:rPr lang="es-CO" sz="1100" u="none" strike="noStrike">
                          <a:effectLst/>
                        </a:rPr>
                        <a:t>                            15.515.500 </a:t>
                      </a:r>
                      <a:endParaRPr lang="es-CO" sz="1100" b="0" i="0" u="none" strike="noStrike">
                        <a:solidFill>
                          <a:srgbClr val="000000"/>
                        </a:solidFill>
                        <a:effectLst/>
                        <a:latin typeface="Calibri"/>
                      </a:endParaRPr>
                    </a:p>
                  </a:txBody>
                  <a:tcPr marL="7803" marR="7803" marT="7803" marB="0" anchor="b"/>
                </a:tc>
              </a:tr>
              <a:tr h="154042">
                <a:tc>
                  <a:txBody>
                    <a:bodyPr/>
                    <a:lstStyle/>
                    <a:p>
                      <a:pPr algn="l" fontAlgn="b"/>
                      <a:r>
                        <a:rPr lang="es-CO" sz="1100" u="none" strike="noStrike" dirty="0">
                          <a:effectLst/>
                        </a:rPr>
                        <a:t>Total general</a:t>
                      </a:r>
                      <a:endParaRPr lang="es-CO" sz="1100" b="1" i="0" u="none" strike="noStrike" dirty="0">
                        <a:solidFill>
                          <a:srgbClr val="000000"/>
                        </a:solidFill>
                        <a:effectLst/>
                        <a:latin typeface="Calibri"/>
                      </a:endParaRPr>
                    </a:p>
                  </a:txBody>
                  <a:tcPr marL="7803" marR="7803" marT="7803" marB="0" anchor="b"/>
                </a:tc>
                <a:tc>
                  <a:txBody>
                    <a:bodyPr/>
                    <a:lstStyle/>
                    <a:p>
                      <a:pPr algn="l" fontAlgn="b"/>
                      <a:r>
                        <a:rPr lang="es-CO" sz="1100" u="none" strike="noStrike" dirty="0">
                          <a:effectLst/>
                        </a:rPr>
                        <a:t>                      1.060.719.780 </a:t>
                      </a:r>
                      <a:endParaRPr lang="es-CO" sz="1100" b="1" i="0" u="none" strike="noStrike" dirty="0">
                        <a:solidFill>
                          <a:srgbClr val="000000"/>
                        </a:solidFill>
                        <a:effectLst/>
                        <a:latin typeface="Calibri"/>
                      </a:endParaRPr>
                    </a:p>
                  </a:txBody>
                  <a:tcPr marL="7803" marR="7803" marT="7803" marB="0" anchor="b">
                    <a:solidFill>
                      <a:schemeClr val="accent3"/>
                    </a:solidFill>
                  </a:tcPr>
                </a:tc>
              </a:tr>
            </a:tbl>
          </a:graphicData>
        </a:graphic>
      </p:graphicFrame>
      <p:sp>
        <p:nvSpPr>
          <p:cNvPr id="5" name="4 CuadroTexto"/>
          <p:cNvSpPr txBox="1"/>
          <p:nvPr/>
        </p:nvSpPr>
        <p:spPr>
          <a:xfrm>
            <a:off x="3943350" y="1247775"/>
            <a:ext cx="5848350" cy="369332"/>
          </a:xfrm>
          <a:prstGeom prst="rect">
            <a:avLst/>
          </a:prstGeom>
          <a:solidFill>
            <a:schemeClr val="tx2"/>
          </a:solidFill>
        </p:spPr>
        <p:txBody>
          <a:bodyPr wrap="square" rtlCol="0">
            <a:spAutoFit/>
          </a:bodyPr>
          <a:lstStyle/>
          <a:p>
            <a:pPr algn="ctr"/>
            <a:r>
              <a:rPr lang="es-CO" dirty="0" smtClean="0">
                <a:solidFill>
                  <a:schemeClr val="bg1"/>
                </a:solidFill>
              </a:rPr>
              <a:t>DECIMA CONVOCATORIA FODEIN</a:t>
            </a:r>
            <a:endParaRPr lang="es-CO" dirty="0">
              <a:solidFill>
                <a:schemeClr val="bg1"/>
              </a:solidFill>
            </a:endParaRPr>
          </a:p>
        </p:txBody>
      </p:sp>
    </p:spTree>
    <p:extLst>
      <p:ext uri="{BB962C8B-B14F-4D97-AF65-F5344CB8AC3E}">
        <p14:creationId xmlns:p14="http://schemas.microsoft.com/office/powerpoint/2010/main" val="25927278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extLst>
              <p:ext uri="{D42A27DB-BD31-4B8C-83A1-F6EECF244321}">
                <p14:modId xmlns:p14="http://schemas.microsoft.com/office/powerpoint/2010/main" val="2105796220"/>
              </p:ext>
            </p:extLst>
          </p:nvPr>
        </p:nvGraphicFramePr>
        <p:xfrm>
          <a:off x="892175" y="1940084"/>
          <a:ext cx="8978900" cy="3280410"/>
        </p:xfrm>
        <a:graphic>
          <a:graphicData uri="http://schemas.openxmlformats.org/drawingml/2006/table">
            <a:tbl>
              <a:tblPr>
                <a:tableStyleId>{F5AB1C69-6EDB-4FF4-983F-18BD219EF322}</a:tableStyleId>
              </a:tblPr>
              <a:tblGrid>
                <a:gridCol w="3630916"/>
                <a:gridCol w="1780545"/>
                <a:gridCol w="1980500"/>
                <a:gridCol w="1586939"/>
              </a:tblGrid>
              <a:tr h="0">
                <a:tc>
                  <a:txBody>
                    <a:bodyPr/>
                    <a:lstStyle/>
                    <a:p>
                      <a:pPr algn="l" fontAlgn="b"/>
                      <a:endParaRPr lang="es-CO" sz="1100" b="1" i="0" u="none" strike="noStrike" dirty="0">
                        <a:solidFill>
                          <a:srgbClr val="000000"/>
                        </a:solidFill>
                        <a:effectLst/>
                        <a:latin typeface="Calibri"/>
                      </a:endParaRPr>
                    </a:p>
                  </a:txBody>
                  <a:tcPr marL="9525" marR="9525" marT="9525" marB="0" anchor="b"/>
                </a:tc>
                <a:tc>
                  <a:txBody>
                    <a:bodyPr/>
                    <a:lstStyle/>
                    <a:p>
                      <a:pPr algn="l" fontAlgn="b"/>
                      <a:r>
                        <a:rPr lang="es-CO" sz="1100" b="1" u="none" strike="noStrike" dirty="0">
                          <a:solidFill>
                            <a:schemeClr val="tx2"/>
                          </a:solidFill>
                          <a:effectLst/>
                        </a:rPr>
                        <a:t>Suma de Recurso FODEIN</a:t>
                      </a:r>
                      <a:endParaRPr lang="es-CO" sz="1100" b="1" i="0" u="none" strike="noStrike" dirty="0">
                        <a:solidFill>
                          <a:schemeClr val="tx2"/>
                        </a:solidFill>
                        <a:effectLst/>
                        <a:latin typeface="Calibri"/>
                      </a:endParaRPr>
                    </a:p>
                  </a:txBody>
                  <a:tcPr marL="9525" marR="9525" marT="9525" marB="0" anchor="b"/>
                </a:tc>
                <a:tc>
                  <a:txBody>
                    <a:bodyPr/>
                    <a:lstStyle/>
                    <a:p>
                      <a:pPr algn="ctr" fontAlgn="b"/>
                      <a:r>
                        <a:rPr lang="es-CO" sz="1100" b="1" u="none" strike="noStrike" dirty="0">
                          <a:solidFill>
                            <a:schemeClr val="tx2"/>
                          </a:solidFill>
                          <a:effectLst/>
                        </a:rPr>
                        <a:t>Suma de Recurso Programas</a:t>
                      </a:r>
                      <a:endParaRPr lang="es-CO" sz="1100" b="1" i="0" u="none" strike="noStrike" dirty="0">
                        <a:solidFill>
                          <a:schemeClr val="tx2"/>
                        </a:solidFill>
                        <a:effectLst/>
                        <a:latin typeface="Calibri"/>
                      </a:endParaRPr>
                    </a:p>
                  </a:txBody>
                  <a:tcPr marL="9525" marR="9525" marT="9525" marB="0" anchor="b"/>
                </a:tc>
                <a:tc>
                  <a:txBody>
                    <a:bodyPr/>
                    <a:lstStyle/>
                    <a:p>
                      <a:pPr algn="ctr" fontAlgn="b"/>
                      <a:r>
                        <a:rPr lang="es-CO" sz="1100" b="1" u="none" strike="noStrike" dirty="0">
                          <a:solidFill>
                            <a:schemeClr val="tx2"/>
                          </a:solidFill>
                          <a:effectLst/>
                        </a:rPr>
                        <a:t>Suma de Recurso total</a:t>
                      </a:r>
                      <a:endParaRPr lang="es-CO" sz="1100" b="1" i="0" u="none" strike="noStrike" dirty="0">
                        <a:solidFill>
                          <a:schemeClr val="tx2"/>
                        </a:solidFill>
                        <a:effectLst/>
                        <a:latin typeface="Calibri"/>
                      </a:endParaRPr>
                    </a:p>
                  </a:txBody>
                  <a:tcPr marL="9525" marR="9525" marT="9525" marB="0" anchor="b"/>
                </a:tc>
              </a:tr>
              <a:tr h="190500">
                <a:tc>
                  <a:txBody>
                    <a:bodyPr/>
                    <a:lstStyle/>
                    <a:p>
                      <a:pPr algn="l" fontAlgn="b"/>
                      <a:r>
                        <a:rPr lang="es-CO" sz="1100" u="none" strike="noStrike">
                          <a:effectLst/>
                        </a:rPr>
                        <a:t>Departamentos e Institutos</a:t>
                      </a:r>
                      <a:endParaRPr lang="es-CO" sz="1100" b="1" i="0" u="none" strike="noStrike">
                        <a:solidFill>
                          <a:srgbClr val="000000"/>
                        </a:solidFill>
                        <a:effectLst/>
                        <a:latin typeface="Calibri"/>
                      </a:endParaRPr>
                    </a:p>
                  </a:txBody>
                  <a:tcPr marL="9525" marR="9525" marT="9525" marB="0" anchor="b"/>
                </a:tc>
                <a:tc>
                  <a:txBody>
                    <a:bodyPr/>
                    <a:lstStyle/>
                    <a:p>
                      <a:pPr algn="l" fontAlgn="b"/>
                      <a:r>
                        <a:rPr lang="es-CO" sz="1100" u="none" strike="noStrike" dirty="0">
                          <a:effectLst/>
                        </a:rPr>
                        <a:t>                                 229.445.300 </a:t>
                      </a:r>
                      <a:endParaRPr lang="es-CO" sz="1100" b="1" i="0" u="none" strike="noStrike" dirty="0">
                        <a:solidFill>
                          <a:srgbClr val="000000"/>
                        </a:solidFill>
                        <a:effectLst/>
                        <a:latin typeface="Calibri"/>
                      </a:endParaRPr>
                    </a:p>
                  </a:txBody>
                  <a:tcPr marL="9525" marR="9525" marT="9525" marB="0" anchor="b"/>
                </a:tc>
                <a:tc>
                  <a:txBody>
                    <a:bodyPr/>
                    <a:lstStyle/>
                    <a:p>
                      <a:pPr algn="r" fontAlgn="b"/>
                      <a:r>
                        <a:rPr lang="es-CO" sz="1100" u="none" strike="noStrike" dirty="0">
                          <a:effectLst/>
                        </a:rPr>
                        <a:t>                                        427.811.763 </a:t>
                      </a:r>
                      <a:endParaRPr lang="es-CO" sz="1100" b="1" i="0" u="none" strike="noStrike" dirty="0">
                        <a:solidFill>
                          <a:srgbClr val="000000"/>
                        </a:solidFill>
                        <a:effectLst/>
                        <a:latin typeface="Calibri"/>
                      </a:endParaRPr>
                    </a:p>
                  </a:txBody>
                  <a:tcPr marL="9525" marR="9525" marT="9525" marB="0" anchor="b"/>
                </a:tc>
                <a:tc>
                  <a:txBody>
                    <a:bodyPr/>
                    <a:lstStyle/>
                    <a:p>
                      <a:pPr algn="l" fontAlgn="b"/>
                      <a:r>
                        <a:rPr lang="es-CO" sz="1100" u="none" strike="noStrike" dirty="0">
                          <a:effectLst/>
                        </a:rPr>
                        <a:t>                          657.257.063 </a:t>
                      </a:r>
                      <a:endParaRPr lang="es-CO" sz="1100" b="1" i="0" u="none" strike="noStrike" dirty="0">
                        <a:solidFill>
                          <a:srgbClr val="000000"/>
                        </a:solidFill>
                        <a:effectLst/>
                        <a:latin typeface="Calibri"/>
                      </a:endParaRPr>
                    </a:p>
                  </a:txBody>
                  <a:tcPr marL="9525" marR="9525" marT="9525" marB="0" anchor="b"/>
                </a:tc>
              </a:tr>
              <a:tr h="190500">
                <a:tc>
                  <a:txBody>
                    <a:bodyPr/>
                    <a:lstStyle/>
                    <a:p>
                      <a:pPr algn="l" fontAlgn="b"/>
                      <a:r>
                        <a:rPr lang="es-CO" sz="1100" u="none" strike="noStrike">
                          <a:effectLst/>
                        </a:rPr>
                        <a:t>División de ciencias de la salud</a:t>
                      </a:r>
                      <a:endParaRPr lang="es-CO" sz="1100" b="1" i="0" u="none" strike="noStrike">
                        <a:solidFill>
                          <a:srgbClr val="000000"/>
                        </a:solidFill>
                        <a:effectLst/>
                        <a:latin typeface="Calibri"/>
                      </a:endParaRPr>
                    </a:p>
                  </a:txBody>
                  <a:tcPr marL="9525" marR="9525" marT="9525" marB="0" anchor="b"/>
                </a:tc>
                <a:tc>
                  <a:txBody>
                    <a:bodyPr/>
                    <a:lstStyle/>
                    <a:p>
                      <a:pPr algn="l" fontAlgn="b"/>
                      <a:r>
                        <a:rPr lang="es-CO" sz="1100" u="none" strike="noStrike" dirty="0">
                          <a:effectLst/>
                        </a:rPr>
                        <a:t>                                   84.180.000 </a:t>
                      </a:r>
                      <a:endParaRPr lang="es-CO" sz="1100" b="1" i="0" u="none" strike="noStrike" dirty="0">
                        <a:solidFill>
                          <a:srgbClr val="000000"/>
                        </a:solidFill>
                        <a:effectLst/>
                        <a:latin typeface="Calibri"/>
                      </a:endParaRPr>
                    </a:p>
                  </a:txBody>
                  <a:tcPr marL="9525" marR="9525" marT="9525" marB="0" anchor="b"/>
                </a:tc>
                <a:tc>
                  <a:txBody>
                    <a:bodyPr/>
                    <a:lstStyle/>
                    <a:p>
                      <a:pPr algn="r" fontAlgn="b"/>
                      <a:r>
                        <a:rPr lang="es-CO" sz="1100" u="none" strike="noStrike" dirty="0">
                          <a:effectLst/>
                        </a:rPr>
                        <a:t>                                        120.149.344 </a:t>
                      </a:r>
                      <a:endParaRPr lang="es-CO" sz="1100" b="1" i="0" u="none" strike="noStrike" dirty="0">
                        <a:solidFill>
                          <a:srgbClr val="000000"/>
                        </a:solidFill>
                        <a:effectLst/>
                        <a:latin typeface="Calibri"/>
                      </a:endParaRPr>
                    </a:p>
                  </a:txBody>
                  <a:tcPr marL="9525" marR="9525" marT="9525" marB="0" anchor="b"/>
                </a:tc>
                <a:tc>
                  <a:txBody>
                    <a:bodyPr/>
                    <a:lstStyle/>
                    <a:p>
                      <a:pPr algn="l" fontAlgn="b"/>
                      <a:r>
                        <a:rPr lang="es-CO" sz="1100" u="none" strike="noStrike">
                          <a:effectLst/>
                        </a:rPr>
                        <a:t>                          204.329.344 </a:t>
                      </a:r>
                      <a:endParaRPr lang="es-CO" sz="1100" b="1" i="0" u="none" strike="noStrike">
                        <a:solidFill>
                          <a:srgbClr val="000000"/>
                        </a:solidFill>
                        <a:effectLst/>
                        <a:latin typeface="Calibri"/>
                      </a:endParaRPr>
                    </a:p>
                  </a:txBody>
                  <a:tcPr marL="9525" marR="9525" marT="9525" marB="0" anchor="b"/>
                </a:tc>
              </a:tr>
              <a:tr h="190500">
                <a:tc>
                  <a:txBody>
                    <a:bodyPr/>
                    <a:lstStyle/>
                    <a:p>
                      <a:pPr algn="l" fontAlgn="b"/>
                      <a:r>
                        <a:rPr lang="es-CO" sz="1100" u="none" strike="noStrike" dirty="0">
                          <a:effectLst/>
                        </a:rPr>
                        <a:t>División de Ciencias económicas y administrativas</a:t>
                      </a:r>
                      <a:endParaRPr lang="es-CO" sz="1100" b="1" i="0" u="none" strike="noStrike" dirty="0">
                        <a:solidFill>
                          <a:srgbClr val="000000"/>
                        </a:solidFill>
                        <a:effectLst/>
                        <a:latin typeface="Calibri"/>
                      </a:endParaRPr>
                    </a:p>
                  </a:txBody>
                  <a:tcPr marL="9525" marR="9525" marT="9525" marB="0" anchor="b"/>
                </a:tc>
                <a:tc>
                  <a:txBody>
                    <a:bodyPr/>
                    <a:lstStyle/>
                    <a:p>
                      <a:pPr algn="l" fontAlgn="b"/>
                      <a:r>
                        <a:rPr lang="es-CO" sz="1100" u="none" strike="noStrike" dirty="0">
                          <a:effectLst/>
                        </a:rPr>
                        <a:t>                                 264.732.000 </a:t>
                      </a:r>
                      <a:endParaRPr lang="es-CO" sz="1100" b="1" i="0" u="none" strike="noStrike" dirty="0">
                        <a:solidFill>
                          <a:srgbClr val="000000"/>
                        </a:solidFill>
                        <a:effectLst/>
                        <a:latin typeface="Calibri"/>
                      </a:endParaRPr>
                    </a:p>
                  </a:txBody>
                  <a:tcPr marL="9525" marR="9525" marT="9525" marB="0" anchor="b"/>
                </a:tc>
                <a:tc>
                  <a:txBody>
                    <a:bodyPr/>
                    <a:lstStyle/>
                    <a:p>
                      <a:pPr algn="r" fontAlgn="b"/>
                      <a:r>
                        <a:rPr lang="es-CO" sz="1100" u="none" strike="noStrike">
                          <a:effectLst/>
                        </a:rPr>
                        <a:t>                                        520.295.965 </a:t>
                      </a:r>
                      <a:endParaRPr lang="es-CO" sz="1100" b="1" i="0" u="none" strike="noStrike">
                        <a:solidFill>
                          <a:srgbClr val="000000"/>
                        </a:solidFill>
                        <a:effectLst/>
                        <a:latin typeface="Calibri"/>
                      </a:endParaRPr>
                    </a:p>
                  </a:txBody>
                  <a:tcPr marL="9525" marR="9525" marT="9525" marB="0" anchor="b"/>
                </a:tc>
                <a:tc>
                  <a:txBody>
                    <a:bodyPr/>
                    <a:lstStyle/>
                    <a:p>
                      <a:pPr algn="l" fontAlgn="b"/>
                      <a:r>
                        <a:rPr lang="es-CO" sz="1100" u="none" strike="noStrike">
                          <a:effectLst/>
                        </a:rPr>
                        <a:t>                          785.027.965 </a:t>
                      </a:r>
                      <a:endParaRPr lang="es-CO" sz="1100" b="1" i="0" u="none" strike="noStrike">
                        <a:solidFill>
                          <a:srgbClr val="000000"/>
                        </a:solidFill>
                        <a:effectLst/>
                        <a:latin typeface="Calibri"/>
                      </a:endParaRPr>
                    </a:p>
                  </a:txBody>
                  <a:tcPr marL="9525" marR="9525" marT="9525" marB="0" anchor="b"/>
                </a:tc>
              </a:tr>
              <a:tr h="190500">
                <a:tc>
                  <a:txBody>
                    <a:bodyPr/>
                    <a:lstStyle/>
                    <a:p>
                      <a:pPr algn="l" fontAlgn="b"/>
                      <a:r>
                        <a:rPr lang="es-CO" sz="1100" u="none" strike="noStrike">
                          <a:effectLst/>
                        </a:rPr>
                        <a:t>División de ciencias jurídicas y políticas</a:t>
                      </a:r>
                      <a:endParaRPr lang="es-CO" sz="1100" b="1" i="0" u="none" strike="noStrike">
                        <a:solidFill>
                          <a:srgbClr val="000000"/>
                        </a:solidFill>
                        <a:effectLst/>
                        <a:latin typeface="Calibri"/>
                      </a:endParaRPr>
                    </a:p>
                  </a:txBody>
                  <a:tcPr marL="9525" marR="9525" marT="9525" marB="0" anchor="b"/>
                </a:tc>
                <a:tc>
                  <a:txBody>
                    <a:bodyPr/>
                    <a:lstStyle/>
                    <a:p>
                      <a:pPr algn="l" fontAlgn="b"/>
                      <a:r>
                        <a:rPr lang="es-CO" sz="1100" u="none" strike="noStrike" dirty="0">
                          <a:effectLst/>
                        </a:rPr>
                        <a:t>                                   52.000.000 </a:t>
                      </a:r>
                      <a:endParaRPr lang="es-CO" sz="1100" b="1" i="0" u="none" strike="noStrike" dirty="0">
                        <a:solidFill>
                          <a:srgbClr val="000000"/>
                        </a:solidFill>
                        <a:effectLst/>
                        <a:latin typeface="Calibri"/>
                      </a:endParaRPr>
                    </a:p>
                  </a:txBody>
                  <a:tcPr marL="9525" marR="9525" marT="9525" marB="0" anchor="b"/>
                </a:tc>
                <a:tc>
                  <a:txBody>
                    <a:bodyPr/>
                    <a:lstStyle/>
                    <a:p>
                      <a:pPr algn="r" fontAlgn="b"/>
                      <a:r>
                        <a:rPr lang="es-CO" sz="1100" u="none" strike="noStrike" dirty="0">
                          <a:effectLst/>
                        </a:rPr>
                        <a:t>                                        109.906.450 </a:t>
                      </a:r>
                      <a:endParaRPr lang="es-CO" sz="1100" b="1" i="0" u="none" strike="noStrike" dirty="0">
                        <a:solidFill>
                          <a:srgbClr val="000000"/>
                        </a:solidFill>
                        <a:effectLst/>
                        <a:latin typeface="Calibri"/>
                      </a:endParaRPr>
                    </a:p>
                  </a:txBody>
                  <a:tcPr marL="9525" marR="9525" marT="9525" marB="0" anchor="b"/>
                </a:tc>
                <a:tc>
                  <a:txBody>
                    <a:bodyPr/>
                    <a:lstStyle/>
                    <a:p>
                      <a:pPr algn="l" fontAlgn="b"/>
                      <a:r>
                        <a:rPr lang="es-CO" sz="1100" u="none" strike="noStrike">
                          <a:effectLst/>
                        </a:rPr>
                        <a:t>                          161.906.450 </a:t>
                      </a:r>
                      <a:endParaRPr lang="es-CO" sz="1100" b="1" i="0" u="none" strike="noStrike">
                        <a:solidFill>
                          <a:srgbClr val="000000"/>
                        </a:solidFill>
                        <a:effectLst/>
                        <a:latin typeface="Calibri"/>
                      </a:endParaRPr>
                    </a:p>
                  </a:txBody>
                  <a:tcPr marL="9525" marR="9525" marT="9525" marB="0" anchor="b"/>
                </a:tc>
              </a:tr>
              <a:tr h="190500">
                <a:tc>
                  <a:txBody>
                    <a:bodyPr/>
                    <a:lstStyle/>
                    <a:p>
                      <a:pPr algn="l" fontAlgn="b"/>
                      <a:r>
                        <a:rPr lang="es-CO" sz="1100" u="none" strike="noStrike">
                          <a:effectLst/>
                        </a:rPr>
                        <a:t>División de Ciencias sociales</a:t>
                      </a:r>
                      <a:endParaRPr lang="es-CO" sz="1100" b="1" i="0" u="none" strike="noStrike">
                        <a:solidFill>
                          <a:srgbClr val="000000"/>
                        </a:solidFill>
                        <a:effectLst/>
                        <a:latin typeface="Calibri"/>
                      </a:endParaRPr>
                    </a:p>
                  </a:txBody>
                  <a:tcPr marL="9525" marR="9525" marT="9525" marB="0" anchor="b"/>
                </a:tc>
                <a:tc>
                  <a:txBody>
                    <a:bodyPr/>
                    <a:lstStyle/>
                    <a:p>
                      <a:pPr algn="l" fontAlgn="b"/>
                      <a:r>
                        <a:rPr lang="es-CO" sz="1100" u="none" strike="noStrike" dirty="0">
                          <a:effectLst/>
                        </a:rPr>
                        <a:t>                                 291.212.925 </a:t>
                      </a:r>
                      <a:endParaRPr lang="es-CO" sz="1100" b="1" i="0" u="none" strike="noStrike" dirty="0">
                        <a:solidFill>
                          <a:srgbClr val="000000"/>
                        </a:solidFill>
                        <a:effectLst/>
                        <a:latin typeface="Calibri"/>
                      </a:endParaRPr>
                    </a:p>
                  </a:txBody>
                  <a:tcPr marL="9525" marR="9525" marT="9525" marB="0" anchor="b"/>
                </a:tc>
                <a:tc>
                  <a:txBody>
                    <a:bodyPr/>
                    <a:lstStyle/>
                    <a:p>
                      <a:pPr algn="r" fontAlgn="b"/>
                      <a:r>
                        <a:rPr lang="es-CO" sz="1100" u="none" strike="noStrike" dirty="0">
                          <a:effectLst/>
                        </a:rPr>
                        <a:t>                                        420.337.423 </a:t>
                      </a:r>
                      <a:endParaRPr lang="es-CO" sz="1100" b="1" i="0" u="none" strike="noStrike" dirty="0">
                        <a:solidFill>
                          <a:srgbClr val="000000"/>
                        </a:solidFill>
                        <a:effectLst/>
                        <a:latin typeface="Calibri"/>
                      </a:endParaRPr>
                    </a:p>
                  </a:txBody>
                  <a:tcPr marL="9525" marR="9525" marT="9525" marB="0" anchor="b"/>
                </a:tc>
                <a:tc>
                  <a:txBody>
                    <a:bodyPr/>
                    <a:lstStyle/>
                    <a:p>
                      <a:pPr algn="l" fontAlgn="b"/>
                      <a:r>
                        <a:rPr lang="es-CO" sz="1100" u="none" strike="noStrike">
                          <a:effectLst/>
                        </a:rPr>
                        <a:t>                          711.550.348 </a:t>
                      </a:r>
                      <a:endParaRPr lang="es-CO" sz="1100" b="1" i="0" u="none" strike="noStrike">
                        <a:solidFill>
                          <a:srgbClr val="000000"/>
                        </a:solidFill>
                        <a:effectLst/>
                        <a:latin typeface="Calibri"/>
                      </a:endParaRPr>
                    </a:p>
                  </a:txBody>
                  <a:tcPr marL="9525" marR="9525" marT="9525" marB="0" anchor="b"/>
                </a:tc>
              </a:tr>
              <a:tr h="190500">
                <a:tc>
                  <a:txBody>
                    <a:bodyPr/>
                    <a:lstStyle/>
                    <a:p>
                      <a:pPr algn="l" fontAlgn="b"/>
                      <a:r>
                        <a:rPr lang="es-CO" sz="1100" u="none" strike="noStrike">
                          <a:effectLst/>
                        </a:rPr>
                        <a:t>División de filosofía y teología</a:t>
                      </a:r>
                      <a:endParaRPr lang="es-CO" sz="1100" b="1" i="0" u="none" strike="noStrike">
                        <a:solidFill>
                          <a:srgbClr val="000000"/>
                        </a:solidFill>
                        <a:effectLst/>
                        <a:latin typeface="Calibri"/>
                      </a:endParaRPr>
                    </a:p>
                  </a:txBody>
                  <a:tcPr marL="9525" marR="9525" marT="9525" marB="0" anchor="b"/>
                </a:tc>
                <a:tc>
                  <a:txBody>
                    <a:bodyPr/>
                    <a:lstStyle/>
                    <a:p>
                      <a:pPr algn="l" fontAlgn="b"/>
                      <a:r>
                        <a:rPr lang="es-CO" sz="1100" u="none" strike="noStrike" dirty="0">
                          <a:effectLst/>
                        </a:rPr>
                        <a:t>                                 126.631.000 </a:t>
                      </a:r>
                      <a:endParaRPr lang="es-CO" sz="1100" b="1" i="0" u="none" strike="noStrike" dirty="0">
                        <a:solidFill>
                          <a:srgbClr val="000000"/>
                        </a:solidFill>
                        <a:effectLst/>
                        <a:latin typeface="Calibri"/>
                      </a:endParaRPr>
                    </a:p>
                  </a:txBody>
                  <a:tcPr marL="9525" marR="9525" marT="9525" marB="0" anchor="b"/>
                </a:tc>
                <a:tc>
                  <a:txBody>
                    <a:bodyPr/>
                    <a:lstStyle/>
                    <a:p>
                      <a:pPr algn="r" fontAlgn="b"/>
                      <a:r>
                        <a:rPr lang="es-CO" sz="1100" u="none" strike="noStrike" dirty="0">
                          <a:effectLst/>
                        </a:rPr>
                        <a:t>                                        197.570.103 </a:t>
                      </a:r>
                      <a:endParaRPr lang="es-CO" sz="1100" b="1" i="0" u="none" strike="noStrike" dirty="0">
                        <a:solidFill>
                          <a:srgbClr val="000000"/>
                        </a:solidFill>
                        <a:effectLst/>
                        <a:latin typeface="Calibri"/>
                      </a:endParaRPr>
                    </a:p>
                  </a:txBody>
                  <a:tcPr marL="9525" marR="9525" marT="9525" marB="0" anchor="b"/>
                </a:tc>
                <a:tc>
                  <a:txBody>
                    <a:bodyPr/>
                    <a:lstStyle/>
                    <a:p>
                      <a:pPr algn="l" fontAlgn="b"/>
                      <a:r>
                        <a:rPr lang="es-CO" sz="1100" u="none" strike="noStrike">
                          <a:effectLst/>
                        </a:rPr>
                        <a:t>                          324.201.103 </a:t>
                      </a:r>
                      <a:endParaRPr lang="es-CO" sz="1100" b="1" i="0" u="none" strike="noStrike">
                        <a:solidFill>
                          <a:srgbClr val="000000"/>
                        </a:solidFill>
                        <a:effectLst/>
                        <a:latin typeface="Calibri"/>
                      </a:endParaRPr>
                    </a:p>
                  </a:txBody>
                  <a:tcPr marL="9525" marR="9525" marT="9525" marB="0" anchor="b"/>
                </a:tc>
              </a:tr>
              <a:tr h="190500">
                <a:tc>
                  <a:txBody>
                    <a:bodyPr/>
                    <a:lstStyle/>
                    <a:p>
                      <a:pPr algn="l" fontAlgn="b"/>
                      <a:r>
                        <a:rPr lang="es-CO" sz="1100" u="none" strike="noStrike">
                          <a:effectLst/>
                        </a:rPr>
                        <a:t>División de ingenierías</a:t>
                      </a:r>
                      <a:endParaRPr lang="es-CO" sz="1100" b="1" i="0" u="none" strike="noStrike">
                        <a:solidFill>
                          <a:srgbClr val="000000"/>
                        </a:solidFill>
                        <a:effectLst/>
                        <a:latin typeface="Calibri"/>
                      </a:endParaRPr>
                    </a:p>
                  </a:txBody>
                  <a:tcPr marL="9525" marR="9525" marT="9525" marB="0" anchor="b"/>
                </a:tc>
                <a:tc>
                  <a:txBody>
                    <a:bodyPr/>
                    <a:lstStyle/>
                    <a:p>
                      <a:pPr algn="l" fontAlgn="b"/>
                      <a:r>
                        <a:rPr lang="es-CO" sz="1100" u="none" strike="noStrike" dirty="0">
                          <a:effectLst/>
                        </a:rPr>
                        <a:t>                                 499.452.000 </a:t>
                      </a:r>
                      <a:endParaRPr lang="es-CO" sz="1100" b="1" i="0" u="none" strike="noStrike" dirty="0">
                        <a:solidFill>
                          <a:srgbClr val="000000"/>
                        </a:solidFill>
                        <a:effectLst/>
                        <a:latin typeface="Calibri"/>
                      </a:endParaRPr>
                    </a:p>
                  </a:txBody>
                  <a:tcPr marL="9525" marR="9525" marT="9525" marB="0" anchor="b"/>
                </a:tc>
                <a:tc>
                  <a:txBody>
                    <a:bodyPr/>
                    <a:lstStyle/>
                    <a:p>
                      <a:pPr algn="r" fontAlgn="b"/>
                      <a:r>
                        <a:rPr lang="es-CO" sz="1100" u="none" strike="noStrike" dirty="0">
                          <a:effectLst/>
                        </a:rPr>
                        <a:t>                                        714.396.281 </a:t>
                      </a:r>
                      <a:endParaRPr lang="es-CO" sz="1100" b="1" i="0" u="none" strike="noStrike" dirty="0">
                        <a:solidFill>
                          <a:srgbClr val="000000"/>
                        </a:solidFill>
                        <a:effectLst/>
                        <a:latin typeface="Calibri"/>
                      </a:endParaRPr>
                    </a:p>
                  </a:txBody>
                  <a:tcPr marL="9525" marR="9525" marT="9525" marB="0" anchor="b"/>
                </a:tc>
                <a:tc>
                  <a:txBody>
                    <a:bodyPr/>
                    <a:lstStyle/>
                    <a:p>
                      <a:pPr algn="l" fontAlgn="b"/>
                      <a:r>
                        <a:rPr lang="es-CO" sz="1100" u="none" strike="noStrike">
                          <a:effectLst/>
                        </a:rPr>
                        <a:t>                      1.213.848.281 </a:t>
                      </a:r>
                      <a:endParaRPr lang="es-CO" sz="1100" b="1" i="0" u="none" strike="noStrike">
                        <a:solidFill>
                          <a:srgbClr val="000000"/>
                        </a:solidFill>
                        <a:effectLst/>
                        <a:latin typeface="Calibri"/>
                      </a:endParaRPr>
                    </a:p>
                  </a:txBody>
                  <a:tcPr marL="9525" marR="9525" marT="9525" marB="0" anchor="b"/>
                </a:tc>
              </a:tr>
              <a:tr h="190500">
                <a:tc>
                  <a:txBody>
                    <a:bodyPr/>
                    <a:lstStyle/>
                    <a:p>
                      <a:pPr algn="l" fontAlgn="b"/>
                      <a:r>
                        <a:rPr lang="es-CO" sz="1100" u="none" strike="noStrike">
                          <a:effectLst/>
                        </a:rPr>
                        <a:t>Colaboración</a:t>
                      </a:r>
                      <a:endParaRPr lang="es-CO" sz="1100" b="1" i="0" u="none" strike="noStrike">
                        <a:solidFill>
                          <a:srgbClr val="000000"/>
                        </a:solidFill>
                        <a:effectLst/>
                        <a:latin typeface="Calibri"/>
                      </a:endParaRPr>
                    </a:p>
                  </a:txBody>
                  <a:tcPr marL="9525" marR="9525" marT="9525" marB="0" anchor="b"/>
                </a:tc>
                <a:tc>
                  <a:txBody>
                    <a:bodyPr/>
                    <a:lstStyle/>
                    <a:p>
                      <a:pPr algn="l" fontAlgn="b"/>
                      <a:r>
                        <a:rPr lang="es-CO" sz="1100" u="none" strike="noStrike" dirty="0">
                          <a:effectLst/>
                        </a:rPr>
                        <a:t>                                 214.883.425 </a:t>
                      </a:r>
                      <a:endParaRPr lang="es-CO" sz="1100" b="1" i="0" u="none" strike="noStrike" dirty="0">
                        <a:solidFill>
                          <a:srgbClr val="000000"/>
                        </a:solidFill>
                        <a:effectLst/>
                        <a:latin typeface="Calibri"/>
                      </a:endParaRPr>
                    </a:p>
                  </a:txBody>
                  <a:tcPr marL="9525" marR="9525" marT="9525" marB="0" anchor="b"/>
                </a:tc>
                <a:tc>
                  <a:txBody>
                    <a:bodyPr/>
                    <a:lstStyle/>
                    <a:p>
                      <a:pPr algn="r" fontAlgn="b"/>
                      <a:r>
                        <a:rPr lang="es-CO" sz="1100" u="none" strike="noStrike" dirty="0">
                          <a:effectLst/>
                        </a:rPr>
                        <a:t>                                        421.283.760 </a:t>
                      </a:r>
                      <a:endParaRPr lang="es-CO" sz="1100" b="1" i="0" u="none" strike="noStrike" dirty="0">
                        <a:solidFill>
                          <a:srgbClr val="000000"/>
                        </a:solidFill>
                        <a:effectLst/>
                        <a:latin typeface="Calibri"/>
                      </a:endParaRPr>
                    </a:p>
                  </a:txBody>
                  <a:tcPr marL="9525" marR="9525" marT="9525" marB="0" anchor="b"/>
                </a:tc>
                <a:tc>
                  <a:txBody>
                    <a:bodyPr/>
                    <a:lstStyle/>
                    <a:p>
                      <a:pPr algn="l" fontAlgn="b"/>
                      <a:r>
                        <a:rPr lang="es-CO" sz="1100" u="none" strike="noStrike">
                          <a:effectLst/>
                        </a:rPr>
                        <a:t>                          636.167.185 </a:t>
                      </a:r>
                      <a:endParaRPr lang="es-CO" sz="1100" b="1" i="0" u="none" strike="noStrike">
                        <a:solidFill>
                          <a:srgbClr val="000000"/>
                        </a:solidFill>
                        <a:effectLst/>
                        <a:latin typeface="Calibri"/>
                      </a:endParaRPr>
                    </a:p>
                  </a:txBody>
                  <a:tcPr marL="9525" marR="9525" marT="9525" marB="0" anchor="b"/>
                </a:tc>
              </a:tr>
              <a:tr h="190500">
                <a:tc>
                  <a:txBody>
                    <a:bodyPr/>
                    <a:lstStyle/>
                    <a:p>
                      <a:pPr algn="l" fontAlgn="b"/>
                      <a:r>
                        <a:rPr lang="es-CO" sz="1100" u="none" strike="noStrike">
                          <a:effectLst/>
                        </a:rPr>
                        <a:t>Total general</a:t>
                      </a:r>
                      <a:endParaRPr lang="es-CO" sz="1100" b="1" i="0" u="none" strike="noStrike">
                        <a:solidFill>
                          <a:srgbClr val="000000"/>
                        </a:solidFill>
                        <a:effectLst/>
                        <a:latin typeface="Calibri"/>
                      </a:endParaRPr>
                    </a:p>
                  </a:txBody>
                  <a:tcPr marL="9525" marR="9525" marT="9525" marB="0" anchor="b"/>
                </a:tc>
                <a:tc>
                  <a:txBody>
                    <a:bodyPr/>
                    <a:lstStyle/>
                    <a:p>
                      <a:pPr algn="l" fontAlgn="b"/>
                      <a:r>
                        <a:rPr lang="es-CO" sz="1100" u="none" strike="noStrike" dirty="0">
                          <a:effectLst/>
                        </a:rPr>
                        <a:t>                             1.762.536.650 </a:t>
                      </a:r>
                      <a:endParaRPr lang="es-CO" sz="1100" b="1" i="0" u="none" strike="noStrike" dirty="0">
                        <a:solidFill>
                          <a:srgbClr val="000000"/>
                        </a:solidFill>
                        <a:effectLst/>
                        <a:latin typeface="Calibri"/>
                      </a:endParaRPr>
                    </a:p>
                  </a:txBody>
                  <a:tcPr marL="9525" marR="9525" marT="9525" marB="0" anchor="b">
                    <a:solidFill>
                      <a:schemeClr val="accent3"/>
                    </a:solidFill>
                  </a:tcPr>
                </a:tc>
                <a:tc>
                  <a:txBody>
                    <a:bodyPr/>
                    <a:lstStyle/>
                    <a:p>
                      <a:pPr algn="r" fontAlgn="b"/>
                      <a:r>
                        <a:rPr lang="es-CO" sz="1100" u="none" strike="noStrike" dirty="0">
                          <a:effectLst/>
                        </a:rPr>
                        <a:t>                                    2.931.751.089 </a:t>
                      </a:r>
                      <a:endParaRPr lang="es-CO" sz="1100" b="1" i="0" u="none" strike="noStrike" dirty="0">
                        <a:solidFill>
                          <a:srgbClr val="000000"/>
                        </a:solidFill>
                        <a:effectLst/>
                        <a:latin typeface="Calibri"/>
                      </a:endParaRPr>
                    </a:p>
                  </a:txBody>
                  <a:tcPr marL="9525" marR="9525" marT="9525" marB="0" anchor="b">
                    <a:solidFill>
                      <a:schemeClr val="accent3"/>
                    </a:solidFill>
                  </a:tcPr>
                </a:tc>
                <a:tc>
                  <a:txBody>
                    <a:bodyPr/>
                    <a:lstStyle/>
                    <a:p>
                      <a:pPr algn="l" fontAlgn="b"/>
                      <a:r>
                        <a:rPr lang="es-CO" sz="1100" u="none" strike="noStrike" dirty="0">
                          <a:effectLst/>
                        </a:rPr>
                        <a:t>                      4.694.287.739 </a:t>
                      </a:r>
                      <a:endParaRPr lang="es-CO" sz="1100" b="1" i="0" u="none" strike="noStrike" dirty="0">
                        <a:solidFill>
                          <a:srgbClr val="000000"/>
                        </a:solidFill>
                        <a:effectLst/>
                        <a:latin typeface="Calibri"/>
                      </a:endParaRPr>
                    </a:p>
                  </a:txBody>
                  <a:tcPr marL="9525" marR="9525" marT="9525" marB="0" anchor="b">
                    <a:solidFill>
                      <a:schemeClr val="accent3"/>
                    </a:solidFill>
                  </a:tcPr>
                </a:tc>
              </a:tr>
            </a:tbl>
          </a:graphicData>
        </a:graphic>
      </p:graphicFrame>
      <p:sp>
        <p:nvSpPr>
          <p:cNvPr id="5" name="4 CuadroTexto"/>
          <p:cNvSpPr txBox="1"/>
          <p:nvPr/>
        </p:nvSpPr>
        <p:spPr>
          <a:xfrm>
            <a:off x="866774" y="1524000"/>
            <a:ext cx="9020176" cy="369332"/>
          </a:xfrm>
          <a:prstGeom prst="rect">
            <a:avLst/>
          </a:prstGeom>
          <a:solidFill>
            <a:schemeClr val="tx2"/>
          </a:solidFill>
        </p:spPr>
        <p:txBody>
          <a:bodyPr wrap="square" rtlCol="0">
            <a:spAutoFit/>
          </a:bodyPr>
          <a:lstStyle/>
          <a:p>
            <a:pPr algn="ctr"/>
            <a:r>
              <a:rPr lang="es-CO" dirty="0" smtClean="0">
                <a:solidFill>
                  <a:schemeClr val="bg1"/>
                </a:solidFill>
              </a:rPr>
              <a:t>DECIMO –PRIMERA CONVOCATORIA FODEIN</a:t>
            </a:r>
            <a:endParaRPr lang="es-CO" dirty="0">
              <a:solidFill>
                <a:schemeClr val="bg1"/>
              </a:solidFill>
            </a:endParaRPr>
          </a:p>
        </p:txBody>
      </p:sp>
    </p:spTree>
    <p:extLst>
      <p:ext uri="{BB962C8B-B14F-4D97-AF65-F5344CB8AC3E}">
        <p14:creationId xmlns:p14="http://schemas.microsoft.com/office/powerpoint/2010/main" val="252173313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4698" y="1430767"/>
            <a:ext cx="6855508" cy="4916246"/>
          </a:xfrm>
          <a:prstGeom prst="rect">
            <a:avLst/>
          </a:prstGeom>
        </p:spPr>
      </p:pic>
    </p:spTree>
    <p:extLst>
      <p:ext uri="{BB962C8B-B14F-4D97-AF65-F5344CB8AC3E}">
        <p14:creationId xmlns:p14="http://schemas.microsoft.com/office/powerpoint/2010/main" val="361782476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upo 14"/>
          <p:cNvGrpSpPr/>
          <p:nvPr/>
        </p:nvGrpSpPr>
        <p:grpSpPr>
          <a:xfrm>
            <a:off x="1244924" y="1282819"/>
            <a:ext cx="9159876" cy="3825031"/>
            <a:chOff x="-213872" y="1862105"/>
            <a:chExt cx="9159876" cy="3825031"/>
          </a:xfrm>
        </p:grpSpPr>
        <p:pic>
          <p:nvPicPr>
            <p:cNvPr id="2" name="Imagen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3872" y="1900191"/>
              <a:ext cx="9159875" cy="3748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3 Rectángulo"/>
            <p:cNvSpPr/>
            <p:nvPr/>
          </p:nvSpPr>
          <p:spPr>
            <a:xfrm>
              <a:off x="326672" y="2146271"/>
              <a:ext cx="1928826" cy="2862322"/>
            </a:xfrm>
            <a:prstGeom prst="rect">
              <a:avLst/>
            </a:prstGeom>
            <a:noFill/>
            <a:ln>
              <a:noFill/>
            </a:ln>
            <a:effectLst/>
            <a:scene3d>
              <a:camera prst="orthographicFront">
                <a:rot lat="0" lon="0" rev="0"/>
              </a:camera>
              <a:lightRig rig="contrasting" dir="t">
                <a:rot lat="0" lon="0" rev="7800000"/>
              </a:lightRig>
            </a:scene3d>
            <a:sp3d>
              <a:bevelT w="139700" h="139700"/>
            </a:sp3d>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marL="171450" indent="-171450">
                <a:buBlip>
                  <a:blip r:embed="rId3"/>
                </a:buBlip>
                <a:defRPr/>
              </a:pPr>
              <a:r>
                <a:rPr lang="es-CO" dirty="0">
                  <a:latin typeface="+mn-lt"/>
                </a:rPr>
                <a:t>Estructura organizacional del Sistema de Investigación</a:t>
              </a:r>
            </a:p>
            <a:p>
              <a:pPr marL="171450" indent="-171450">
                <a:buBlip>
                  <a:blip r:embed="rId3"/>
                </a:buBlip>
                <a:defRPr/>
              </a:pPr>
              <a:endParaRPr lang="es-CO" dirty="0">
                <a:latin typeface="+mn-lt"/>
                <a:cs typeface="Arial" charset="0"/>
              </a:endParaRPr>
            </a:p>
            <a:p>
              <a:pPr marL="171450" indent="-171450">
                <a:buBlip>
                  <a:blip r:embed="rId3"/>
                </a:buBlip>
                <a:defRPr/>
              </a:pPr>
              <a:r>
                <a:rPr lang="es-CO" dirty="0">
                  <a:latin typeface="+mn-lt"/>
                </a:rPr>
                <a:t>Misión- Visión- Objetivos estratégicos</a:t>
              </a:r>
            </a:p>
            <a:p>
              <a:pPr marL="171450" indent="-171450">
                <a:buBlip>
                  <a:blip r:embed="rId3"/>
                </a:buBlip>
                <a:defRPr/>
              </a:pPr>
              <a:endParaRPr lang="es-CO" sz="1200" dirty="0">
                <a:latin typeface="Arial" charset="0"/>
                <a:cs typeface="Arial" charset="0"/>
              </a:endParaRPr>
            </a:p>
            <a:p>
              <a:pPr marL="171450" indent="-171450">
                <a:buBlip>
                  <a:blip r:embed="rId3"/>
                </a:buBlip>
                <a:defRPr/>
              </a:pPr>
              <a:endParaRPr lang="es-CO" sz="1200" dirty="0">
                <a:latin typeface="Arial" charset="0"/>
                <a:cs typeface="Arial" charset="0"/>
              </a:endParaRPr>
            </a:p>
            <a:p>
              <a:pPr marL="171450" indent="-171450">
                <a:buBlip>
                  <a:blip r:embed="rId3"/>
                </a:buBlip>
                <a:defRPr/>
              </a:pPr>
              <a:endParaRPr lang="es-CO" sz="1200" dirty="0">
                <a:latin typeface="Arial" charset="0"/>
                <a:cs typeface="Arial" charset="0"/>
              </a:endParaRPr>
            </a:p>
          </p:txBody>
        </p:sp>
        <p:sp>
          <p:nvSpPr>
            <p:cNvPr id="4" name="4 Rectángulo"/>
            <p:cNvSpPr/>
            <p:nvPr/>
          </p:nvSpPr>
          <p:spPr>
            <a:xfrm>
              <a:off x="2468341" y="2135917"/>
              <a:ext cx="2181801" cy="2419124"/>
            </a:xfrm>
            <a:prstGeom prst="rect">
              <a:avLst/>
            </a:prstGeom>
            <a:noFill/>
            <a:ln>
              <a:noFill/>
            </a:ln>
            <a:effectLst/>
            <a:scene3d>
              <a:camera prst="orthographicFront">
                <a:rot lat="0" lon="0" rev="0"/>
              </a:camera>
              <a:lightRig rig="contrasting" dir="t">
                <a:rot lat="0" lon="0" rev="7800000"/>
              </a:lightRig>
            </a:scene3d>
            <a:sp3d>
              <a:bevelT w="139700" h="139700"/>
            </a:sp3d>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marL="171450" indent="-171450">
                <a:lnSpc>
                  <a:spcPct val="120000"/>
                </a:lnSpc>
                <a:buBlip>
                  <a:blip r:embed="rId3"/>
                </a:buBlip>
                <a:defRPr/>
              </a:pPr>
              <a:r>
                <a:rPr lang="es-CO" dirty="0" smtClean="0">
                  <a:latin typeface="Calibri" panose="020F0502020204030204" pitchFamily="34" charset="0"/>
                  <a:cs typeface="Arial"/>
                </a:rPr>
                <a:t>Marco institucional</a:t>
              </a:r>
            </a:p>
            <a:p>
              <a:pPr marL="171450" indent="-171450">
                <a:lnSpc>
                  <a:spcPct val="120000"/>
                </a:lnSpc>
                <a:buBlip>
                  <a:blip r:embed="rId3"/>
                </a:buBlip>
                <a:defRPr/>
              </a:pPr>
              <a:r>
                <a:rPr lang="es-CO" dirty="0" smtClean="0">
                  <a:latin typeface="Calibri" panose="020F0502020204030204" pitchFamily="34" charset="0"/>
                  <a:cs typeface="Arial"/>
                </a:rPr>
                <a:t>Juventudes Científicas:</a:t>
              </a:r>
            </a:p>
            <a:p>
              <a:pPr marL="171450" indent="-171450">
                <a:lnSpc>
                  <a:spcPct val="120000"/>
                </a:lnSpc>
                <a:buBlip>
                  <a:blip r:embed="rId3"/>
                </a:buBlip>
                <a:defRPr/>
              </a:pPr>
              <a:r>
                <a:rPr lang="es-CO" dirty="0" smtClean="0">
                  <a:latin typeface="Calibri" panose="020F0502020204030204" pitchFamily="34" charset="0"/>
                  <a:cs typeface="Arial"/>
                </a:rPr>
                <a:t>Semilleros de Investigación</a:t>
              </a:r>
            </a:p>
            <a:p>
              <a:pPr marL="171450" indent="-171450">
                <a:lnSpc>
                  <a:spcPct val="120000"/>
                </a:lnSpc>
                <a:buBlip>
                  <a:blip r:embed="rId3"/>
                </a:buBlip>
                <a:defRPr/>
              </a:pPr>
              <a:r>
                <a:rPr lang="es-CO" dirty="0" smtClean="0">
                  <a:latin typeface="Calibri" panose="020F0502020204030204" pitchFamily="34" charset="0"/>
                  <a:cs typeface="Arial"/>
                </a:rPr>
                <a:t>Jóvenes investigadores</a:t>
              </a:r>
              <a:endParaRPr lang="es-CO" dirty="0">
                <a:latin typeface="Calibri" panose="020F0502020204030204" pitchFamily="34" charset="0"/>
                <a:cs typeface="Arial"/>
              </a:endParaRPr>
            </a:p>
          </p:txBody>
        </p:sp>
        <p:sp>
          <p:nvSpPr>
            <p:cNvPr id="5" name="5 Rectángulo"/>
            <p:cNvSpPr/>
            <p:nvPr/>
          </p:nvSpPr>
          <p:spPr>
            <a:xfrm>
              <a:off x="4650142" y="2125563"/>
              <a:ext cx="2139411" cy="2834622"/>
            </a:xfrm>
            <a:prstGeom prst="rect">
              <a:avLst/>
            </a:prstGeom>
            <a:noFill/>
            <a:ln>
              <a:noFill/>
            </a:ln>
            <a:effectLst/>
            <a:scene3d>
              <a:camera prst="orthographicFront">
                <a:rot lat="0" lon="0" rev="0"/>
              </a:camera>
              <a:lightRig rig="contrasting" dir="t">
                <a:rot lat="0" lon="0" rev="7800000"/>
              </a:lightRig>
            </a:scene3d>
            <a:sp3d>
              <a:bevelT w="139700" h="139700"/>
            </a:sp3d>
          </p:spPr>
          <p:txBody>
            <a:bodyPr wrap="squar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marL="171450" indent="-171450">
                <a:lnSpc>
                  <a:spcPct val="110000"/>
                </a:lnSpc>
                <a:buBlip>
                  <a:blip r:embed="rId3"/>
                </a:buBlip>
                <a:defRPr/>
              </a:pPr>
              <a:r>
                <a:rPr lang="es-CO" dirty="0" smtClean="0">
                  <a:latin typeface="Calibri" panose="020F0502020204030204" pitchFamily="34" charset="0"/>
                  <a:cs typeface="Arial" charset="0"/>
                </a:rPr>
                <a:t>Proyectos Gestión de recursos </a:t>
              </a:r>
              <a:endParaRPr lang="es-CO" dirty="0">
                <a:latin typeface="Calibri" panose="020F0502020204030204" pitchFamily="34" charset="0"/>
                <a:cs typeface="Arial" charset="0"/>
              </a:endParaRPr>
            </a:p>
            <a:p>
              <a:pPr marL="171450" indent="-171450">
                <a:lnSpc>
                  <a:spcPct val="110000"/>
                </a:lnSpc>
                <a:buBlip>
                  <a:blip r:embed="rId3"/>
                </a:buBlip>
                <a:defRPr/>
              </a:pPr>
              <a:r>
                <a:rPr lang="es-CO" dirty="0" smtClean="0">
                  <a:latin typeface="Calibri" panose="020F0502020204030204" pitchFamily="34" charset="0"/>
                  <a:cs typeface="Arial" charset="0"/>
                </a:rPr>
                <a:t>Grupos </a:t>
              </a:r>
            </a:p>
            <a:p>
              <a:pPr marL="171450" indent="-171450">
                <a:lnSpc>
                  <a:spcPct val="110000"/>
                </a:lnSpc>
                <a:buBlip>
                  <a:blip r:embed="rId3"/>
                </a:buBlip>
                <a:defRPr/>
              </a:pPr>
              <a:r>
                <a:rPr lang="es-CO" dirty="0" smtClean="0">
                  <a:latin typeface="Calibri" panose="020F0502020204030204" pitchFamily="34" charset="0"/>
                  <a:cs typeface="Arial" charset="0"/>
                </a:rPr>
                <a:t>Líneas: medulares y activas </a:t>
              </a:r>
            </a:p>
            <a:p>
              <a:pPr marL="171450" indent="-171450">
                <a:lnSpc>
                  <a:spcPct val="110000"/>
                </a:lnSpc>
                <a:buBlip>
                  <a:blip r:embed="rId3"/>
                </a:buBlip>
                <a:defRPr/>
              </a:pPr>
              <a:r>
                <a:rPr lang="es-CO" dirty="0" smtClean="0">
                  <a:latin typeface="Calibri" panose="020F0502020204030204" pitchFamily="34" charset="0"/>
                  <a:cs typeface="Arial" charset="0"/>
                </a:rPr>
                <a:t>Redes y convenios</a:t>
              </a:r>
            </a:p>
            <a:p>
              <a:pPr marL="171450" indent="-171450">
                <a:lnSpc>
                  <a:spcPct val="110000"/>
                </a:lnSpc>
                <a:buBlip>
                  <a:blip r:embed="rId3"/>
                </a:buBlip>
                <a:defRPr/>
              </a:pPr>
              <a:r>
                <a:rPr lang="es-CO" dirty="0" smtClean="0">
                  <a:latin typeface="Calibri" panose="020F0502020204030204" pitchFamily="34" charset="0"/>
                  <a:cs typeface="Arial" charset="0"/>
                </a:rPr>
                <a:t>Productos</a:t>
              </a:r>
            </a:p>
            <a:p>
              <a:pPr marL="171450" indent="-171450">
                <a:lnSpc>
                  <a:spcPct val="110000"/>
                </a:lnSpc>
                <a:buBlip>
                  <a:blip r:embed="rId3"/>
                </a:buBlip>
                <a:defRPr/>
              </a:pPr>
              <a:r>
                <a:rPr lang="es-CO" dirty="0" smtClean="0">
                  <a:latin typeface="Calibri" panose="020F0502020204030204" pitchFamily="34" charset="0"/>
                  <a:cs typeface="Arial" charset="0"/>
                </a:rPr>
                <a:t>Ética y buenas prácticas</a:t>
              </a:r>
              <a:endParaRPr lang="es-CO" dirty="0">
                <a:latin typeface="Calibri" panose="020F0502020204030204" pitchFamily="34" charset="0"/>
                <a:cs typeface="Arial" charset="0"/>
              </a:endParaRPr>
            </a:p>
          </p:txBody>
        </p:sp>
        <p:sp>
          <p:nvSpPr>
            <p:cNvPr id="6" name="6 Rectángulo"/>
            <p:cNvSpPr/>
            <p:nvPr/>
          </p:nvSpPr>
          <p:spPr>
            <a:xfrm>
              <a:off x="6831944" y="1862105"/>
              <a:ext cx="2114060" cy="2917722"/>
            </a:xfrm>
            <a:prstGeom prst="rect">
              <a:avLst/>
            </a:prstGeom>
            <a:noFill/>
            <a:ln>
              <a:noFill/>
            </a:ln>
            <a:effectLst/>
            <a:scene3d>
              <a:camera prst="orthographicFront">
                <a:rot lat="0" lon="0" rev="0"/>
              </a:camera>
              <a:lightRig rig="contrasting" dir="t">
                <a:rot lat="0" lon="0" rev="7800000"/>
              </a:lightRig>
            </a:scene3d>
            <a:sp3d>
              <a:bevelT w="139700" h="139700"/>
            </a:sp3d>
          </p:spPr>
          <p:txBody>
            <a:bodyPr wrap="squar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marL="171450" indent="-171450">
                <a:lnSpc>
                  <a:spcPct val="90000"/>
                </a:lnSpc>
                <a:buBlip>
                  <a:blip r:embed="rId3"/>
                </a:buBlip>
                <a:defRPr/>
              </a:pPr>
              <a:endParaRPr lang="es-CO" sz="1200" dirty="0">
                <a:latin typeface="Arial" charset="0"/>
                <a:cs typeface="Arial" charset="0"/>
              </a:endParaRPr>
            </a:p>
            <a:p>
              <a:pPr marL="171450" indent="-171450">
                <a:lnSpc>
                  <a:spcPct val="90000"/>
                </a:lnSpc>
                <a:buBlip>
                  <a:blip r:embed="rId3"/>
                </a:buBlip>
                <a:defRPr/>
              </a:pPr>
              <a:r>
                <a:rPr lang="es-CO" sz="1600" dirty="0" smtClean="0">
                  <a:latin typeface="Calibri" panose="020F0502020204030204" pitchFamily="34" charset="0"/>
                  <a:cs typeface="Arial" charset="0"/>
                </a:rPr>
                <a:t>Presentación y evaluación de proyectos</a:t>
              </a:r>
              <a:endParaRPr lang="es-CO" sz="1600" dirty="0">
                <a:latin typeface="Calibri" panose="020F0502020204030204" pitchFamily="34" charset="0"/>
                <a:cs typeface="Arial" charset="0"/>
              </a:endParaRPr>
            </a:p>
            <a:p>
              <a:pPr marL="171450" indent="-171450">
                <a:lnSpc>
                  <a:spcPct val="90000"/>
                </a:lnSpc>
                <a:buBlip>
                  <a:blip r:embed="rId3"/>
                </a:buBlip>
                <a:defRPr/>
              </a:pPr>
              <a:r>
                <a:rPr lang="es-CO" sz="1600" dirty="0" smtClean="0">
                  <a:latin typeface="Calibri" panose="020F0502020204030204" pitchFamily="34" charset="0"/>
                  <a:cs typeface="Arial" charset="0"/>
                </a:rPr>
                <a:t>Establecimiento de líneas de investigación</a:t>
              </a:r>
              <a:endParaRPr lang="es-CO" sz="1600" dirty="0">
                <a:latin typeface="Calibri" panose="020F0502020204030204" pitchFamily="34" charset="0"/>
                <a:cs typeface="Arial" charset="0"/>
              </a:endParaRPr>
            </a:p>
            <a:p>
              <a:pPr marL="171450" indent="-171450">
                <a:lnSpc>
                  <a:spcPct val="90000"/>
                </a:lnSpc>
                <a:buBlip>
                  <a:blip r:embed="rId3"/>
                </a:buBlip>
                <a:defRPr/>
              </a:pPr>
              <a:r>
                <a:rPr lang="es-CO" sz="1600" dirty="0" smtClean="0">
                  <a:latin typeface="Calibri" panose="020F0502020204030204" pitchFamily="34" charset="0"/>
                  <a:cs typeface="Arial" charset="0"/>
                </a:rPr>
                <a:t>Conformación de semilleros y grupos de investigación</a:t>
              </a:r>
              <a:endParaRPr lang="es-CO" sz="1600" dirty="0">
                <a:latin typeface="Calibri" panose="020F0502020204030204" pitchFamily="34" charset="0"/>
                <a:cs typeface="Arial" charset="0"/>
              </a:endParaRPr>
            </a:p>
            <a:p>
              <a:pPr marL="171450" indent="-171450">
                <a:lnSpc>
                  <a:spcPct val="90000"/>
                </a:lnSpc>
                <a:buBlip>
                  <a:blip r:embed="rId3"/>
                </a:buBlip>
                <a:defRPr/>
              </a:pPr>
              <a:r>
                <a:rPr lang="es-CO" sz="1600" dirty="0" smtClean="0">
                  <a:latin typeface="Calibri" panose="020F0502020204030204" pitchFamily="34" charset="0"/>
                  <a:cs typeface="Arial" charset="0"/>
                </a:rPr>
                <a:t>Evaluación productos editoriales</a:t>
              </a:r>
            </a:p>
            <a:p>
              <a:pPr marL="171450" indent="-171450">
                <a:lnSpc>
                  <a:spcPct val="90000"/>
                </a:lnSpc>
                <a:buBlip>
                  <a:blip r:embed="rId3"/>
                </a:buBlip>
                <a:defRPr/>
              </a:pPr>
              <a:r>
                <a:rPr lang="es-CO" sz="1600" dirty="0" smtClean="0">
                  <a:latin typeface="Calibri" panose="020F0502020204030204" pitchFamily="34" charset="0"/>
                  <a:cs typeface="Arial" charset="0"/>
                </a:rPr>
                <a:t>Cierre de proyectos</a:t>
              </a:r>
              <a:endParaRPr lang="es-CO" sz="1600" dirty="0">
                <a:latin typeface="Calibri" panose="020F0502020204030204" pitchFamily="34" charset="0"/>
                <a:cs typeface="Arial" charset="0"/>
              </a:endParaRPr>
            </a:p>
          </p:txBody>
        </p:sp>
        <p:sp>
          <p:nvSpPr>
            <p:cNvPr id="7" name="8 CuadroTexto"/>
            <p:cNvSpPr txBox="1"/>
            <p:nvPr/>
          </p:nvSpPr>
          <p:spPr>
            <a:xfrm>
              <a:off x="2721414" y="5020421"/>
              <a:ext cx="1892353" cy="646331"/>
            </a:xfrm>
            <a:prstGeom prst="rect">
              <a:avLst/>
            </a:prstGeom>
            <a:noFill/>
            <a:ln>
              <a:noFill/>
            </a:ln>
          </p:spPr>
          <p:style>
            <a:lnRef idx="0">
              <a:schemeClr val="accent1"/>
            </a:lnRef>
            <a:fillRef idx="3">
              <a:schemeClr val="accent1"/>
            </a:fillRef>
            <a:effectRef idx="3">
              <a:schemeClr val="accent1"/>
            </a:effectRef>
            <a:fontRef idx="minor">
              <a:schemeClr val="lt1"/>
            </a:fontRef>
          </p:style>
          <p:txBody>
            <a:bodyPr anchor="ctr">
              <a:spAutoFit/>
            </a:bodyPr>
            <a:lstStyle/>
            <a:p>
              <a:pPr algn="ctr" eaLnBrk="1" hangingPunct="1">
                <a:defRPr/>
              </a:pPr>
              <a:r>
                <a:rPr lang="es-CO" dirty="0" smtClean="0">
                  <a:latin typeface="Tw Cen MT Condensed Extra Bold"/>
                  <a:cs typeface="Tw Cen MT Condensed Extra Bold"/>
                </a:rPr>
                <a:t>Formación para la Investigación</a:t>
              </a:r>
              <a:endParaRPr lang="es-CO" dirty="0">
                <a:latin typeface="Tw Cen MT Condensed Extra Bold"/>
                <a:cs typeface="Tw Cen MT Condensed Extra Bold"/>
              </a:endParaRPr>
            </a:p>
          </p:txBody>
        </p:sp>
        <p:sp>
          <p:nvSpPr>
            <p:cNvPr id="8" name="9 CuadroTexto"/>
            <p:cNvSpPr txBox="1"/>
            <p:nvPr/>
          </p:nvSpPr>
          <p:spPr>
            <a:xfrm>
              <a:off x="4890493" y="5040805"/>
              <a:ext cx="1899060" cy="646331"/>
            </a:xfrm>
            <a:prstGeom prst="rect">
              <a:avLst/>
            </a:prstGeom>
            <a:noFill/>
            <a:ln>
              <a:noFill/>
            </a:ln>
          </p:spPr>
          <p:style>
            <a:lnRef idx="0">
              <a:schemeClr val="accent1"/>
            </a:lnRef>
            <a:fillRef idx="3">
              <a:schemeClr val="accent1"/>
            </a:fillRef>
            <a:effectRef idx="3">
              <a:schemeClr val="accent1"/>
            </a:effectRef>
            <a:fontRef idx="minor">
              <a:schemeClr val="lt1"/>
            </a:fontRef>
          </p:style>
          <p:txBody>
            <a:bodyPr anchor="ctr">
              <a:spAutoFit/>
            </a:bodyPr>
            <a:lstStyle/>
            <a:p>
              <a:pPr algn="ctr" eaLnBrk="1" hangingPunct="1">
                <a:defRPr/>
              </a:pPr>
              <a:r>
                <a:rPr lang="es-CO" dirty="0" smtClean="0">
                  <a:latin typeface="Tw Cen MT Condensed Extra Bold"/>
                  <a:cs typeface="Tw Cen MT Condensed Extra Bold"/>
                </a:rPr>
                <a:t>Investigación en sentido estricto</a:t>
              </a:r>
              <a:endParaRPr lang="es-CO" dirty="0">
                <a:latin typeface="Tw Cen MT Condensed Extra Bold"/>
                <a:cs typeface="Tw Cen MT Condensed Extra Bold"/>
              </a:endParaRPr>
            </a:p>
          </p:txBody>
        </p:sp>
        <p:sp>
          <p:nvSpPr>
            <p:cNvPr id="9" name="10 CuadroTexto"/>
            <p:cNvSpPr txBox="1"/>
            <p:nvPr/>
          </p:nvSpPr>
          <p:spPr>
            <a:xfrm>
              <a:off x="576059" y="5112283"/>
              <a:ext cx="1899060" cy="461665"/>
            </a:xfrm>
            <a:prstGeom prst="rect">
              <a:avLst/>
            </a:prstGeom>
            <a:noFill/>
            <a:ln>
              <a:noFill/>
            </a:ln>
          </p:spPr>
          <p:style>
            <a:lnRef idx="0">
              <a:schemeClr val="accent1"/>
            </a:lnRef>
            <a:fillRef idx="3">
              <a:schemeClr val="accent1"/>
            </a:fillRef>
            <a:effectRef idx="3">
              <a:schemeClr val="accent1"/>
            </a:effectRef>
            <a:fontRef idx="minor">
              <a:schemeClr val="lt1"/>
            </a:fontRef>
          </p:style>
          <p:txBody>
            <a:bodyPr anchor="ctr">
              <a:spAutoFit/>
            </a:bodyPr>
            <a:lstStyle/>
            <a:p>
              <a:pPr algn="ctr" eaLnBrk="1" hangingPunct="1">
                <a:defRPr/>
              </a:pPr>
              <a:r>
                <a:rPr lang="es-CO" sz="2400" dirty="0" smtClean="0">
                  <a:latin typeface="Tw Cen MT Condensed Extra Bold"/>
                  <a:cs typeface="Tw Cen MT Condensed Extra Bold"/>
                </a:rPr>
                <a:t>Presentación</a:t>
              </a:r>
              <a:endParaRPr lang="es-CO" sz="2400" dirty="0">
                <a:latin typeface="Tw Cen MT Condensed Extra Bold"/>
                <a:cs typeface="Tw Cen MT Condensed Extra Bold"/>
              </a:endParaRPr>
            </a:p>
          </p:txBody>
        </p:sp>
        <p:sp>
          <p:nvSpPr>
            <p:cNvPr id="10" name="11 CuadroTexto"/>
            <p:cNvSpPr txBox="1"/>
            <p:nvPr/>
          </p:nvSpPr>
          <p:spPr>
            <a:xfrm>
              <a:off x="7046943" y="5127218"/>
              <a:ext cx="1899060" cy="461665"/>
            </a:xfrm>
            <a:prstGeom prst="rect">
              <a:avLst/>
            </a:prstGeom>
            <a:noFill/>
            <a:ln>
              <a:noFill/>
            </a:ln>
          </p:spPr>
          <p:style>
            <a:lnRef idx="0">
              <a:schemeClr val="accent1"/>
            </a:lnRef>
            <a:fillRef idx="3">
              <a:schemeClr val="accent1"/>
            </a:fillRef>
            <a:effectRef idx="3">
              <a:schemeClr val="accent1"/>
            </a:effectRef>
            <a:fontRef idx="minor">
              <a:schemeClr val="lt1"/>
            </a:fontRef>
          </p:style>
          <p:txBody>
            <a:bodyPr anchor="ctr">
              <a:spAutoFit/>
            </a:bodyPr>
            <a:lstStyle/>
            <a:p>
              <a:pPr algn="ctr" eaLnBrk="1" hangingPunct="1">
                <a:defRPr/>
              </a:pPr>
              <a:r>
                <a:rPr lang="es-CO" sz="2400" dirty="0" smtClean="0">
                  <a:latin typeface="Tw Cen MT Condensed Extra Bold"/>
                  <a:cs typeface="Tw Cen MT Condensed Extra Bold"/>
                </a:rPr>
                <a:t>Formatos</a:t>
              </a:r>
              <a:endParaRPr lang="es-CO" sz="2400" dirty="0">
                <a:latin typeface="Tw Cen MT Condensed Extra Bold"/>
                <a:cs typeface="Tw Cen MT Condensed Extra Bold"/>
              </a:endParaRPr>
            </a:p>
          </p:txBody>
        </p:sp>
      </p:grpSp>
      <p:grpSp>
        <p:nvGrpSpPr>
          <p:cNvPr id="14" name="Grupo 13"/>
          <p:cNvGrpSpPr/>
          <p:nvPr/>
        </p:nvGrpSpPr>
        <p:grpSpPr>
          <a:xfrm>
            <a:off x="1524000" y="303007"/>
            <a:ext cx="7868248" cy="688490"/>
            <a:chOff x="6350" y="1118795"/>
            <a:chExt cx="7868248" cy="688490"/>
          </a:xfrm>
        </p:grpSpPr>
        <p:pic>
          <p:nvPicPr>
            <p:cNvPr id="12" name="Imagen 2"/>
            <p:cNvPicPr>
              <a:picLocks noChangeAspect="1"/>
            </p:cNvPicPr>
            <p:nvPr/>
          </p:nvPicPr>
          <p:blipFill rotWithShape="1">
            <a:blip r:embed="rId4">
              <a:extLst>
                <a:ext uri="{28A0092B-C50C-407E-A947-70E740481C1C}">
                  <a14:useLocalDpi xmlns:a14="http://schemas.microsoft.com/office/drawing/2010/main" val="0"/>
                </a:ext>
              </a:extLst>
            </a:blip>
            <a:srcRect t="3815" r="13907" b="82369"/>
            <a:stretch/>
          </p:blipFill>
          <p:spPr bwMode="auto">
            <a:xfrm>
              <a:off x="6350" y="1118795"/>
              <a:ext cx="7868248" cy="688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5"/>
            <p:cNvSpPr>
              <a:spLocks noChangeArrowheads="1"/>
            </p:cNvSpPr>
            <p:nvPr/>
          </p:nvSpPr>
          <p:spPr bwMode="auto">
            <a:xfrm>
              <a:off x="792163" y="1218538"/>
              <a:ext cx="668440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342900">
                <a:defRPr>
                  <a:solidFill>
                    <a:schemeClr val="tx1"/>
                  </a:solidFill>
                  <a:latin typeface="Calibri" panose="020F0502020204030204" pitchFamily="34" charset="0"/>
                  <a:ea typeface="MS PGothic" panose="020B0600070205080204" pitchFamily="34" charset="-128"/>
                </a:defRPr>
              </a:lvl1pPr>
              <a:lvl2pPr marL="742950" indent="-285750" defTabSz="342900">
                <a:defRPr>
                  <a:solidFill>
                    <a:schemeClr val="tx1"/>
                  </a:solidFill>
                  <a:latin typeface="Calibri" panose="020F0502020204030204" pitchFamily="34" charset="0"/>
                  <a:ea typeface="MS PGothic" panose="020B0600070205080204" pitchFamily="34" charset="-128"/>
                </a:defRPr>
              </a:lvl2pPr>
              <a:lvl3pPr marL="1143000" indent="-228600" defTabSz="342900">
                <a:defRPr>
                  <a:solidFill>
                    <a:schemeClr val="tx1"/>
                  </a:solidFill>
                  <a:latin typeface="Calibri" panose="020F0502020204030204" pitchFamily="34" charset="0"/>
                  <a:ea typeface="MS PGothic" panose="020B0600070205080204" pitchFamily="34" charset="-128"/>
                </a:defRPr>
              </a:lvl3pPr>
              <a:lvl4pPr marL="1600200" indent="-228600" defTabSz="342900">
                <a:defRPr>
                  <a:solidFill>
                    <a:schemeClr val="tx1"/>
                  </a:solidFill>
                  <a:latin typeface="Calibri" panose="020F0502020204030204" pitchFamily="34" charset="0"/>
                  <a:ea typeface="MS PGothic" panose="020B0600070205080204" pitchFamily="34" charset="-128"/>
                </a:defRPr>
              </a:lvl4pPr>
              <a:lvl5pPr marL="2057400" indent="-228600" defTabSz="342900">
                <a:defRPr>
                  <a:solidFill>
                    <a:schemeClr val="tx1"/>
                  </a:solidFill>
                  <a:latin typeface="Calibri" panose="020F0502020204030204" pitchFamily="34" charset="0"/>
                  <a:ea typeface="MS PGothic" panose="020B0600070205080204" pitchFamily="34" charset="-128"/>
                </a:defRPr>
              </a:lvl5pPr>
              <a:lvl6pPr marL="2514600" indent="-228600" defTabSz="3429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3429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3429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3429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spcBef>
                  <a:spcPct val="20000"/>
                </a:spcBef>
              </a:pPr>
              <a:r>
                <a:rPr lang="es-CO" sz="2500" dirty="0" smtClean="0">
                  <a:solidFill>
                    <a:schemeClr val="bg1"/>
                  </a:solidFill>
                  <a:latin typeface="Tw Cen MT Condensed Extra Bold" panose="020B0803020202020204" pitchFamily="34" charset="0"/>
                </a:rPr>
                <a:t>Unidad de Investigación</a:t>
              </a:r>
              <a:endParaRPr lang="es-CO" sz="2500" dirty="0">
                <a:solidFill>
                  <a:schemeClr val="bg1"/>
                </a:solidFill>
                <a:latin typeface="Tw Cen MT Condensed Extra Bold" panose="020B0803020202020204" pitchFamily="34" charset="0"/>
              </a:endParaRPr>
            </a:p>
          </p:txBody>
        </p:sp>
      </p:grpSp>
    </p:spTree>
    <p:extLst>
      <p:ext uri="{BB962C8B-B14F-4D97-AF65-F5344CB8AC3E}">
        <p14:creationId xmlns:p14="http://schemas.microsoft.com/office/powerpoint/2010/main" val="310697389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2"/>
          <p:cNvPicPr>
            <a:picLocks noChangeAspect="1"/>
          </p:cNvPicPr>
          <p:nvPr/>
        </p:nvPicPr>
        <p:blipFill rotWithShape="1">
          <a:blip r:embed="rId2">
            <a:extLst>
              <a:ext uri="{28A0092B-C50C-407E-A947-70E740481C1C}">
                <a14:useLocalDpi xmlns:a14="http://schemas.microsoft.com/office/drawing/2010/main" val="0"/>
              </a:ext>
            </a:extLst>
          </a:blip>
          <a:srcRect t="3815" r="13907" b="82369"/>
          <a:stretch/>
        </p:blipFill>
        <p:spPr bwMode="auto">
          <a:xfrm>
            <a:off x="1524000" y="6956"/>
            <a:ext cx="7868248" cy="688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10"/>
          <p:cNvSpPr txBox="1">
            <a:spLocks noChangeArrowheads="1"/>
          </p:cNvSpPr>
          <p:nvPr/>
        </p:nvSpPr>
        <p:spPr bwMode="auto">
          <a:xfrm>
            <a:off x="2178051" y="112945"/>
            <a:ext cx="7916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457200"/>
            <a:r>
              <a:rPr lang="es-CO" sz="2400" dirty="0" smtClean="0">
                <a:solidFill>
                  <a:prstClr val="white"/>
                </a:solidFill>
                <a:latin typeface="Tw Cen MT Condensed Extra Bold" panose="020B0803020202020204" pitchFamily="34" charset="0"/>
              </a:rPr>
              <a:t>Presentación</a:t>
            </a:r>
            <a:endParaRPr lang="es-CO" sz="2400" dirty="0">
              <a:solidFill>
                <a:prstClr val="white"/>
              </a:solidFill>
              <a:latin typeface="Tw Cen MT Condensed Extra Bold" panose="020B0803020202020204" pitchFamily="34" charset="0"/>
            </a:endParaRPr>
          </a:p>
        </p:txBody>
      </p:sp>
      <p:graphicFrame>
        <p:nvGraphicFramePr>
          <p:cNvPr id="16" name="Diagrama 15"/>
          <p:cNvGraphicFramePr/>
          <p:nvPr>
            <p:extLst>
              <p:ext uri="{D42A27DB-BD31-4B8C-83A1-F6EECF244321}">
                <p14:modId xmlns:p14="http://schemas.microsoft.com/office/powerpoint/2010/main" val="2472088300"/>
              </p:ext>
            </p:extLst>
          </p:nvPr>
        </p:nvGraphicFramePr>
        <p:xfrm>
          <a:off x="2264466" y="1183341"/>
          <a:ext cx="7127782" cy="45719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958179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9898" y="51488"/>
            <a:ext cx="10972800" cy="1143000"/>
          </a:xfrm>
        </p:spPr>
        <p:txBody>
          <a:bodyPr/>
          <a:lstStyle/>
          <a:p>
            <a:r>
              <a:rPr lang="es-CO" dirty="0" smtClean="0">
                <a:solidFill>
                  <a:schemeClr val="tx2"/>
                </a:solidFill>
              </a:rPr>
              <a:t>Unidad de Investigación 2017</a:t>
            </a:r>
            <a:endParaRPr lang="es-CO" dirty="0">
              <a:solidFill>
                <a:schemeClr val="tx2"/>
              </a:solidFill>
            </a:endParaRPr>
          </a:p>
        </p:txBody>
      </p:sp>
      <p:graphicFrame>
        <p:nvGraphicFramePr>
          <p:cNvPr id="3" name="Diagrama 2"/>
          <p:cNvGraphicFramePr/>
          <p:nvPr>
            <p:extLst>
              <p:ext uri="{D42A27DB-BD31-4B8C-83A1-F6EECF244321}">
                <p14:modId xmlns:p14="http://schemas.microsoft.com/office/powerpoint/2010/main" val="2500518223"/>
              </p:ext>
            </p:extLst>
          </p:nvPr>
        </p:nvGraphicFramePr>
        <p:xfrm>
          <a:off x="2032000" y="1314994"/>
          <a:ext cx="8128000" cy="48233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uadroTexto 3"/>
          <p:cNvSpPr txBox="1"/>
          <p:nvPr/>
        </p:nvSpPr>
        <p:spPr>
          <a:xfrm>
            <a:off x="8528594" y="2963673"/>
            <a:ext cx="3065418" cy="1200329"/>
          </a:xfrm>
          <a:prstGeom prst="rect">
            <a:avLst/>
          </a:prstGeom>
          <a:noFill/>
        </p:spPr>
        <p:txBody>
          <a:bodyPr wrap="square" rtlCol="0">
            <a:spAutoFit/>
          </a:bodyPr>
          <a:lstStyle/>
          <a:p>
            <a:r>
              <a:rPr lang="es-CO" dirty="0" smtClean="0"/>
              <a:t>División </a:t>
            </a:r>
            <a:r>
              <a:rPr lang="es-CO" dirty="0"/>
              <a:t>de Ciencias Económicas y Administrativas</a:t>
            </a:r>
          </a:p>
          <a:p>
            <a:r>
              <a:rPr lang="es-CO" dirty="0" smtClean="0"/>
              <a:t>Departamentos e Institutos </a:t>
            </a:r>
            <a:endParaRPr lang="es-CO" dirty="0"/>
          </a:p>
          <a:p>
            <a:endParaRPr lang="es-CO" dirty="0"/>
          </a:p>
        </p:txBody>
      </p:sp>
      <p:sp>
        <p:nvSpPr>
          <p:cNvPr id="5" name="CuadroTexto 4"/>
          <p:cNvSpPr txBox="1"/>
          <p:nvPr/>
        </p:nvSpPr>
        <p:spPr>
          <a:xfrm>
            <a:off x="7048135" y="1481959"/>
            <a:ext cx="3065418" cy="646331"/>
          </a:xfrm>
          <a:prstGeom prst="rect">
            <a:avLst/>
          </a:prstGeom>
          <a:noFill/>
        </p:spPr>
        <p:txBody>
          <a:bodyPr wrap="square" rtlCol="0">
            <a:spAutoFit/>
          </a:bodyPr>
          <a:lstStyle/>
          <a:p>
            <a:r>
              <a:rPr lang="es-CO" dirty="0"/>
              <a:t>Departamento de </a:t>
            </a:r>
            <a:r>
              <a:rPr lang="es-CO" dirty="0" smtClean="0"/>
              <a:t>Humanidades</a:t>
            </a:r>
            <a:endParaRPr lang="es-CO" dirty="0"/>
          </a:p>
        </p:txBody>
      </p:sp>
      <p:sp>
        <p:nvSpPr>
          <p:cNvPr id="6" name="CuadroTexto 5"/>
          <p:cNvSpPr txBox="1"/>
          <p:nvPr/>
        </p:nvSpPr>
        <p:spPr>
          <a:xfrm>
            <a:off x="1204685" y="3000353"/>
            <a:ext cx="3065418" cy="369332"/>
          </a:xfrm>
          <a:prstGeom prst="rect">
            <a:avLst/>
          </a:prstGeom>
          <a:noFill/>
        </p:spPr>
        <p:txBody>
          <a:bodyPr wrap="square" rtlCol="0">
            <a:spAutoFit/>
          </a:bodyPr>
          <a:lstStyle/>
          <a:p>
            <a:r>
              <a:rPr lang="es-CO" dirty="0" smtClean="0"/>
              <a:t>División de Filosofía y Teología</a:t>
            </a:r>
          </a:p>
        </p:txBody>
      </p:sp>
      <p:sp>
        <p:nvSpPr>
          <p:cNvPr id="7" name="CuadroTexto 6"/>
          <p:cNvSpPr txBox="1"/>
          <p:nvPr/>
        </p:nvSpPr>
        <p:spPr>
          <a:xfrm>
            <a:off x="6995885" y="5188863"/>
            <a:ext cx="3065418" cy="369332"/>
          </a:xfrm>
          <a:prstGeom prst="rect">
            <a:avLst/>
          </a:prstGeom>
          <a:noFill/>
        </p:spPr>
        <p:txBody>
          <a:bodyPr wrap="square" rtlCol="0">
            <a:spAutoFit/>
          </a:bodyPr>
          <a:lstStyle/>
          <a:p>
            <a:r>
              <a:rPr lang="es-CO" dirty="0" smtClean="0"/>
              <a:t>División de Ingenierías</a:t>
            </a:r>
            <a:endParaRPr lang="es-CO" dirty="0"/>
          </a:p>
        </p:txBody>
      </p:sp>
      <p:sp>
        <p:nvSpPr>
          <p:cNvPr id="8" name="CuadroTexto 7"/>
          <p:cNvSpPr txBox="1"/>
          <p:nvPr/>
        </p:nvSpPr>
        <p:spPr>
          <a:xfrm>
            <a:off x="2247900" y="5165396"/>
            <a:ext cx="3065418" cy="646331"/>
          </a:xfrm>
          <a:prstGeom prst="rect">
            <a:avLst/>
          </a:prstGeom>
          <a:noFill/>
        </p:spPr>
        <p:txBody>
          <a:bodyPr wrap="square" rtlCol="0">
            <a:spAutoFit/>
          </a:bodyPr>
          <a:lstStyle/>
          <a:p>
            <a:r>
              <a:rPr lang="es-CO" dirty="0" smtClean="0"/>
              <a:t>División de Ciencias Jurídicas y Políticas</a:t>
            </a:r>
            <a:endParaRPr lang="es-CO" dirty="0"/>
          </a:p>
        </p:txBody>
      </p:sp>
      <p:sp>
        <p:nvSpPr>
          <p:cNvPr id="9" name="CuadroTexto 8"/>
          <p:cNvSpPr txBox="1"/>
          <p:nvPr/>
        </p:nvSpPr>
        <p:spPr>
          <a:xfrm>
            <a:off x="2266041" y="1727333"/>
            <a:ext cx="3065418" cy="369332"/>
          </a:xfrm>
          <a:prstGeom prst="rect">
            <a:avLst/>
          </a:prstGeom>
          <a:noFill/>
        </p:spPr>
        <p:txBody>
          <a:bodyPr wrap="square" rtlCol="0">
            <a:spAutoFit/>
          </a:bodyPr>
          <a:lstStyle/>
          <a:p>
            <a:r>
              <a:rPr lang="es-CO" dirty="0" smtClean="0"/>
              <a:t>División de Ciencias Sociales</a:t>
            </a:r>
            <a:endParaRPr lang="es-CO" dirty="0"/>
          </a:p>
        </p:txBody>
      </p:sp>
      <p:sp>
        <p:nvSpPr>
          <p:cNvPr id="10" name="CuadroTexto 9"/>
          <p:cNvSpPr txBox="1"/>
          <p:nvPr/>
        </p:nvSpPr>
        <p:spPr>
          <a:xfrm>
            <a:off x="7077889" y="2248796"/>
            <a:ext cx="2413726" cy="276999"/>
          </a:xfrm>
          <a:prstGeom prst="rect">
            <a:avLst/>
          </a:prstGeom>
          <a:noFill/>
        </p:spPr>
        <p:txBody>
          <a:bodyPr wrap="square" rtlCol="0">
            <a:spAutoFit/>
          </a:bodyPr>
          <a:lstStyle/>
          <a:p>
            <a:r>
              <a:rPr lang="es-CO" sz="1200" dirty="0" smtClean="0">
                <a:latin typeface="Lucida Calligraphy" panose="03010101010101010101" pitchFamily="66" charset="0"/>
              </a:rPr>
              <a:t>Julián Pacheco</a:t>
            </a:r>
            <a:endParaRPr lang="es-CO" sz="1200" dirty="0">
              <a:latin typeface="Lucida Calligraphy" panose="03010101010101010101" pitchFamily="66" charset="0"/>
            </a:endParaRPr>
          </a:p>
        </p:txBody>
      </p:sp>
      <p:sp>
        <p:nvSpPr>
          <p:cNvPr id="11" name="CuadroTexto 10"/>
          <p:cNvSpPr txBox="1"/>
          <p:nvPr/>
        </p:nvSpPr>
        <p:spPr>
          <a:xfrm>
            <a:off x="8137434" y="4347615"/>
            <a:ext cx="2413726" cy="276999"/>
          </a:xfrm>
          <a:prstGeom prst="rect">
            <a:avLst/>
          </a:prstGeom>
          <a:noFill/>
        </p:spPr>
        <p:txBody>
          <a:bodyPr wrap="square" rtlCol="0">
            <a:spAutoFit/>
          </a:bodyPr>
          <a:lstStyle/>
          <a:p>
            <a:r>
              <a:rPr lang="es-CO" sz="1200" dirty="0" smtClean="0">
                <a:latin typeface="Lucida Calligraphy" panose="03010101010101010101" pitchFamily="66" charset="0"/>
              </a:rPr>
              <a:t>Ana María Luque </a:t>
            </a:r>
            <a:endParaRPr lang="es-CO" sz="1200" dirty="0">
              <a:latin typeface="Lucida Calligraphy" panose="03010101010101010101" pitchFamily="66" charset="0"/>
            </a:endParaRPr>
          </a:p>
        </p:txBody>
      </p:sp>
      <p:sp>
        <p:nvSpPr>
          <p:cNvPr id="12" name="CuadroTexto 11"/>
          <p:cNvSpPr txBox="1"/>
          <p:nvPr/>
        </p:nvSpPr>
        <p:spPr>
          <a:xfrm>
            <a:off x="1944189" y="3963948"/>
            <a:ext cx="2413726" cy="276999"/>
          </a:xfrm>
          <a:prstGeom prst="rect">
            <a:avLst/>
          </a:prstGeom>
          <a:noFill/>
        </p:spPr>
        <p:txBody>
          <a:bodyPr wrap="square" rtlCol="0">
            <a:spAutoFit/>
          </a:bodyPr>
          <a:lstStyle/>
          <a:p>
            <a:r>
              <a:rPr lang="es-CO" sz="1200" dirty="0" smtClean="0">
                <a:latin typeface="Lucida Calligraphy" panose="03010101010101010101" pitchFamily="66" charset="0"/>
              </a:rPr>
              <a:t>Camila Suárez Acevedo</a:t>
            </a:r>
            <a:endParaRPr lang="es-CO" sz="1200" dirty="0">
              <a:latin typeface="Lucida Calligraphy" panose="03010101010101010101" pitchFamily="66" charset="0"/>
            </a:endParaRPr>
          </a:p>
        </p:txBody>
      </p:sp>
      <p:sp>
        <p:nvSpPr>
          <p:cNvPr id="13" name="CuadroTexto 12"/>
          <p:cNvSpPr txBox="1"/>
          <p:nvPr/>
        </p:nvSpPr>
        <p:spPr>
          <a:xfrm>
            <a:off x="6698343" y="5732575"/>
            <a:ext cx="2413726" cy="276999"/>
          </a:xfrm>
          <a:prstGeom prst="rect">
            <a:avLst/>
          </a:prstGeom>
          <a:noFill/>
        </p:spPr>
        <p:txBody>
          <a:bodyPr wrap="square" rtlCol="0">
            <a:spAutoFit/>
          </a:bodyPr>
          <a:lstStyle/>
          <a:p>
            <a:r>
              <a:rPr lang="es-CO" sz="1200" dirty="0" smtClean="0">
                <a:latin typeface="Lucida Calligraphy" panose="03010101010101010101" pitchFamily="66" charset="0"/>
              </a:rPr>
              <a:t>Carlos Eduardo </a:t>
            </a:r>
            <a:r>
              <a:rPr lang="es-CO" sz="1200" dirty="0" err="1" smtClean="0">
                <a:latin typeface="Lucida Calligraphy" panose="03010101010101010101" pitchFamily="66" charset="0"/>
              </a:rPr>
              <a:t>Marcucci</a:t>
            </a:r>
            <a:endParaRPr lang="es-CO" sz="1200" dirty="0">
              <a:latin typeface="Lucida Calligraphy" panose="03010101010101010101" pitchFamily="66" charset="0"/>
            </a:endParaRPr>
          </a:p>
        </p:txBody>
      </p:sp>
      <p:sp>
        <p:nvSpPr>
          <p:cNvPr id="18" name="CuadroTexto 17"/>
          <p:cNvSpPr txBox="1"/>
          <p:nvPr/>
        </p:nvSpPr>
        <p:spPr>
          <a:xfrm>
            <a:off x="1204685" y="3317617"/>
            <a:ext cx="2913018" cy="646331"/>
          </a:xfrm>
          <a:prstGeom prst="rect">
            <a:avLst/>
          </a:prstGeom>
          <a:noFill/>
        </p:spPr>
        <p:txBody>
          <a:bodyPr wrap="square" rtlCol="0">
            <a:spAutoFit/>
          </a:bodyPr>
          <a:lstStyle/>
          <a:p>
            <a:r>
              <a:rPr lang="es-CO" dirty="0"/>
              <a:t>División de Ciencias de la Salud</a:t>
            </a:r>
          </a:p>
        </p:txBody>
      </p:sp>
    </p:spTree>
    <p:extLst>
      <p:ext uri="{BB962C8B-B14F-4D97-AF65-F5344CB8AC3E}">
        <p14:creationId xmlns:p14="http://schemas.microsoft.com/office/powerpoint/2010/main" val="255897003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2"/>
          <p:cNvPicPr>
            <a:picLocks noChangeAspect="1"/>
          </p:cNvPicPr>
          <p:nvPr/>
        </p:nvPicPr>
        <p:blipFill rotWithShape="1">
          <a:blip r:embed="rId2">
            <a:extLst>
              <a:ext uri="{28A0092B-C50C-407E-A947-70E740481C1C}">
                <a14:useLocalDpi xmlns:a14="http://schemas.microsoft.com/office/drawing/2010/main" val="0"/>
              </a:ext>
            </a:extLst>
          </a:blip>
          <a:srcRect t="3815" r="13907" b="82369"/>
          <a:stretch/>
        </p:blipFill>
        <p:spPr bwMode="auto">
          <a:xfrm>
            <a:off x="1524000" y="6956"/>
            <a:ext cx="7868248" cy="688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10"/>
          <p:cNvSpPr txBox="1">
            <a:spLocks noChangeArrowheads="1"/>
          </p:cNvSpPr>
          <p:nvPr/>
        </p:nvSpPr>
        <p:spPr bwMode="auto">
          <a:xfrm>
            <a:off x="2178051" y="112945"/>
            <a:ext cx="7916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457200"/>
            <a:r>
              <a:rPr lang="es-CO" sz="2400" dirty="0" smtClean="0">
                <a:solidFill>
                  <a:prstClr val="white"/>
                </a:solidFill>
                <a:latin typeface="Tw Cen MT Condensed Extra Bold" panose="020B0803020202020204" pitchFamily="34" charset="0"/>
              </a:rPr>
              <a:t>Estructura Organizacional del sistema de Investigación  </a:t>
            </a:r>
            <a:endParaRPr lang="es-CO" sz="2400" dirty="0">
              <a:solidFill>
                <a:prstClr val="white"/>
              </a:solidFill>
              <a:latin typeface="Tw Cen MT Condensed Extra Bold" panose="020B0803020202020204" pitchFamily="34" charset="0"/>
            </a:endParaRPr>
          </a:p>
        </p:txBody>
      </p:sp>
      <p:graphicFrame>
        <p:nvGraphicFramePr>
          <p:cNvPr id="4" name="Diagrama 3"/>
          <p:cNvGraphicFramePr/>
          <p:nvPr>
            <p:extLst>
              <p:ext uri="{D42A27DB-BD31-4B8C-83A1-F6EECF244321}">
                <p14:modId xmlns:p14="http://schemas.microsoft.com/office/powerpoint/2010/main" val="894929677"/>
              </p:ext>
            </p:extLst>
          </p:nvPr>
        </p:nvGraphicFramePr>
        <p:xfrm>
          <a:off x="422602" y="801435"/>
          <a:ext cx="11101527" cy="53304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5" name="Conector angular 4"/>
          <p:cNvCxnSpPr>
            <a:cxnSpLocks noChangeShapeType="1"/>
          </p:cNvCxnSpPr>
          <p:nvPr/>
        </p:nvCxnSpPr>
        <p:spPr bwMode="auto">
          <a:xfrm>
            <a:off x="5058965" y="2917695"/>
            <a:ext cx="3184082" cy="317"/>
          </a:xfrm>
          <a:prstGeom prst="bentConnector3">
            <a:avLst>
              <a:gd name="adj1" fmla="val 50000"/>
            </a:avLst>
          </a:prstGeom>
          <a:noFill/>
          <a:ln w="25400">
            <a:solidFill>
              <a:srgbClr val="000000"/>
            </a:solidFill>
            <a:prstDash val="sysDot"/>
            <a:miter lim="800000"/>
            <a:headEnd/>
            <a:tailEnd/>
          </a:ln>
          <a:extLst>
            <a:ext uri="{909E8E84-426E-40DD-AFC4-6F175D3DCCD1}">
              <a14:hiddenFill xmlns:a14="http://schemas.microsoft.com/office/drawing/2010/main">
                <a:noFill/>
              </a14:hiddenFill>
            </a:ext>
          </a:extLst>
        </p:spPr>
      </p:cxnSp>
      <p:cxnSp>
        <p:nvCxnSpPr>
          <p:cNvPr id="7" name="Conector angular 6"/>
          <p:cNvCxnSpPr>
            <a:cxnSpLocks noChangeShapeType="1"/>
          </p:cNvCxnSpPr>
          <p:nvPr/>
        </p:nvCxnSpPr>
        <p:spPr bwMode="auto">
          <a:xfrm flipV="1">
            <a:off x="4942423" y="4007224"/>
            <a:ext cx="2251753" cy="4165"/>
          </a:xfrm>
          <a:prstGeom prst="bentConnector3">
            <a:avLst>
              <a:gd name="adj1" fmla="val 50000"/>
            </a:avLst>
          </a:prstGeom>
          <a:noFill/>
          <a:ln w="25400">
            <a:solidFill>
              <a:srgbClr val="000000"/>
            </a:solidFill>
            <a:prstDash val="sysDot"/>
            <a:miter lim="800000"/>
            <a:headEnd/>
            <a:tailEnd/>
          </a:ln>
          <a:extLst>
            <a:ext uri="{909E8E84-426E-40DD-AFC4-6F175D3DCCD1}">
              <a14:hiddenFill xmlns:a14="http://schemas.microsoft.com/office/drawing/2010/main">
                <a:noFill/>
              </a14:hiddenFill>
            </a:ext>
          </a:extLst>
        </p:spPr>
      </p:cxnSp>
      <p:cxnSp>
        <p:nvCxnSpPr>
          <p:cNvPr id="9" name="Conector angular 8"/>
          <p:cNvCxnSpPr>
            <a:cxnSpLocks noChangeShapeType="1"/>
          </p:cNvCxnSpPr>
          <p:nvPr/>
        </p:nvCxnSpPr>
        <p:spPr bwMode="auto">
          <a:xfrm rot="5400000" flipH="1" flipV="1">
            <a:off x="2280276" y="3150869"/>
            <a:ext cx="921015" cy="200025"/>
          </a:xfrm>
          <a:prstGeom prst="bentConnector3">
            <a:avLst>
              <a:gd name="adj1" fmla="val 50000"/>
            </a:avLst>
          </a:prstGeom>
          <a:noFill/>
          <a:ln w="25400">
            <a:solidFill>
              <a:srgbClr val="000000"/>
            </a:solidFill>
            <a:prstDash val="sysDot"/>
            <a:miter lim="800000"/>
            <a:headEnd/>
            <a:tailEnd/>
          </a:ln>
          <a:extLst>
            <a:ext uri="{909E8E84-426E-40DD-AFC4-6F175D3DCCD1}">
              <a14:hiddenFill xmlns:a14="http://schemas.microsoft.com/office/drawing/2010/main">
                <a:noFill/>
              </a14:hiddenFill>
            </a:ext>
          </a:extLst>
        </p:spPr>
      </p:cxnSp>
      <p:sp>
        <p:nvSpPr>
          <p:cNvPr id="11" name="Elipse 10"/>
          <p:cNvSpPr>
            <a:spLocks noChangeArrowheads="1"/>
          </p:cNvSpPr>
          <p:nvPr/>
        </p:nvSpPr>
        <p:spPr bwMode="auto">
          <a:xfrm>
            <a:off x="3236259" y="3168464"/>
            <a:ext cx="1066800" cy="1085850"/>
          </a:xfrm>
          <a:prstGeom prst="ellipse">
            <a:avLst/>
          </a:prstGeom>
          <a:solidFill>
            <a:srgbClr val="FFFFFF"/>
          </a:solidFill>
          <a:ln w="25400">
            <a:solidFill>
              <a:srgbClr val="000000"/>
            </a:solidFill>
            <a:prstDash val="dash"/>
            <a:round/>
            <a:headEnd/>
            <a:tailEnd/>
          </a:ln>
        </p:spPr>
        <p:txBody>
          <a:bodyPr rot="0" vert="horz" wrap="square" lIns="91440" tIns="45720" rIns="91440" bIns="45720" anchor="t" anchorCtr="0" upright="1">
            <a:noAutofit/>
          </a:bodyPr>
          <a:lstStyle/>
          <a:p>
            <a:pPr>
              <a:lnSpc>
                <a:spcPct val="107000"/>
              </a:lnSpc>
              <a:spcAft>
                <a:spcPts val="800"/>
              </a:spcAft>
            </a:pPr>
            <a:r>
              <a:rPr lang="es-CO" sz="800" dirty="0" smtClean="0">
                <a:effectLst/>
                <a:latin typeface="Calibri" panose="020F0502020204030204" pitchFamily="34" charset="0"/>
                <a:ea typeface="Calibri" panose="020F0502020204030204" pitchFamily="34" charset="0"/>
                <a:cs typeface="Times New Roman" panose="02020603050405020304" pitchFamily="18" charset="0"/>
              </a:rPr>
              <a:t>Centros de </a:t>
            </a:r>
            <a:r>
              <a:rPr lang="es-CO" sz="800" dirty="0">
                <a:effectLst/>
                <a:latin typeface="Calibri" panose="020F0502020204030204" pitchFamily="34" charset="0"/>
                <a:ea typeface="Calibri" panose="020F0502020204030204" pitchFamily="34" charset="0"/>
                <a:cs typeface="Times New Roman" panose="02020603050405020304" pitchFamily="18" charset="0"/>
              </a:rPr>
              <a:t>Investigación, Innovación y Desarrollo Tecnológico</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2" name="Conector angular 11"/>
          <p:cNvCxnSpPr>
            <a:cxnSpLocks noChangeShapeType="1"/>
          </p:cNvCxnSpPr>
          <p:nvPr/>
        </p:nvCxnSpPr>
        <p:spPr bwMode="auto">
          <a:xfrm rot="5400000" flipH="1">
            <a:off x="3435530" y="2736531"/>
            <a:ext cx="523875" cy="504825"/>
          </a:xfrm>
          <a:prstGeom prst="bentConnector3">
            <a:avLst>
              <a:gd name="adj1" fmla="val 49940"/>
            </a:avLst>
          </a:prstGeom>
          <a:noFill/>
          <a:ln w="25400">
            <a:solidFill>
              <a:srgbClr val="000000"/>
            </a:solidFill>
            <a:prstDash val="sysDot"/>
            <a:miter lim="800000"/>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5542825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2"/>
          <p:cNvPicPr>
            <a:picLocks noChangeAspect="1"/>
          </p:cNvPicPr>
          <p:nvPr/>
        </p:nvPicPr>
        <p:blipFill rotWithShape="1">
          <a:blip r:embed="rId2">
            <a:extLst>
              <a:ext uri="{28A0092B-C50C-407E-A947-70E740481C1C}">
                <a14:useLocalDpi xmlns:a14="http://schemas.microsoft.com/office/drawing/2010/main" val="0"/>
              </a:ext>
            </a:extLst>
          </a:blip>
          <a:srcRect t="3815" r="13907" b="82369"/>
          <a:stretch/>
        </p:blipFill>
        <p:spPr bwMode="auto">
          <a:xfrm>
            <a:off x="1524000" y="6956"/>
            <a:ext cx="7868248" cy="688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10"/>
          <p:cNvSpPr txBox="1">
            <a:spLocks noChangeArrowheads="1"/>
          </p:cNvSpPr>
          <p:nvPr/>
        </p:nvSpPr>
        <p:spPr bwMode="auto">
          <a:xfrm>
            <a:off x="2178051" y="112945"/>
            <a:ext cx="929229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O" sz="2400" b="1" dirty="0" smtClean="0">
                <a:solidFill>
                  <a:schemeClr val="bg1"/>
                </a:solidFill>
              </a:rPr>
              <a:t>Conformación Comité </a:t>
            </a:r>
            <a:r>
              <a:rPr lang="es-CO" sz="2400" b="1" dirty="0">
                <a:solidFill>
                  <a:schemeClr val="bg1"/>
                </a:solidFill>
              </a:rPr>
              <a:t>particular de </a:t>
            </a:r>
            <a:r>
              <a:rPr lang="es-CO" sz="2400" b="1" dirty="0" smtClean="0">
                <a:solidFill>
                  <a:schemeClr val="bg1"/>
                </a:solidFill>
              </a:rPr>
              <a:t>Investigación-</a:t>
            </a:r>
            <a:endParaRPr lang="es-CO" sz="2400" dirty="0">
              <a:solidFill>
                <a:schemeClr val="bg1"/>
              </a:solidFill>
            </a:endParaRPr>
          </a:p>
        </p:txBody>
      </p:sp>
      <p:sp>
        <p:nvSpPr>
          <p:cNvPr id="4" name="CuadroTexto 3"/>
          <p:cNvSpPr txBox="1"/>
          <p:nvPr/>
        </p:nvSpPr>
        <p:spPr>
          <a:xfrm>
            <a:off x="1275370" y="1344706"/>
            <a:ext cx="6792865" cy="4093428"/>
          </a:xfrm>
          <a:prstGeom prst="rect">
            <a:avLst/>
          </a:prstGeom>
          <a:noFill/>
        </p:spPr>
        <p:txBody>
          <a:bodyPr wrap="square" rtlCol="0">
            <a:spAutoFit/>
          </a:bodyPr>
          <a:lstStyle/>
          <a:p>
            <a:pPr marL="285750" indent="-285750">
              <a:buFont typeface="Wingdings" panose="05000000000000000000" pitchFamily="2" charset="2"/>
              <a:buChar char="v"/>
            </a:pPr>
            <a:r>
              <a:rPr lang="es-CO" sz="2000" dirty="0" smtClean="0"/>
              <a:t>El </a:t>
            </a:r>
            <a:r>
              <a:rPr lang="es-CO" sz="2000" dirty="0"/>
              <a:t>Vicerrector Académico, que lo convoca y lo preside.</a:t>
            </a:r>
          </a:p>
          <a:p>
            <a:pPr marL="285750" lvl="0" indent="-285750">
              <a:buFont typeface="Wingdings" panose="05000000000000000000" pitchFamily="2" charset="2"/>
              <a:buChar char="v"/>
            </a:pPr>
            <a:r>
              <a:rPr lang="es-CO" sz="2000" dirty="0"/>
              <a:t>La Unidad de Investigaciones</a:t>
            </a:r>
          </a:p>
          <a:p>
            <a:pPr marL="285750" lvl="0" indent="-285750">
              <a:buFont typeface="Wingdings" panose="05000000000000000000" pitchFamily="2" charset="2"/>
              <a:buChar char="v"/>
            </a:pPr>
            <a:r>
              <a:rPr lang="es-CO" sz="2000" dirty="0" smtClean="0"/>
              <a:t>Un representante de los </a:t>
            </a:r>
            <a:r>
              <a:rPr lang="es-CO" sz="2000" dirty="0"/>
              <a:t>Decanos de </a:t>
            </a:r>
            <a:r>
              <a:rPr lang="es-CO" sz="2000" dirty="0" smtClean="0"/>
              <a:t>División</a:t>
            </a:r>
          </a:p>
          <a:p>
            <a:pPr marL="285750" lvl="0" indent="-285750">
              <a:buFont typeface="Wingdings" panose="05000000000000000000" pitchFamily="2" charset="2"/>
              <a:buChar char="v"/>
            </a:pPr>
            <a:r>
              <a:rPr lang="es-CO" sz="2000" dirty="0" smtClean="0"/>
              <a:t>Un representante de los Decanos de Facultad</a:t>
            </a:r>
            <a:endParaRPr lang="es-CO" sz="2000" dirty="0"/>
          </a:p>
          <a:p>
            <a:pPr marL="285750" lvl="0" indent="-285750">
              <a:buFont typeface="Wingdings" panose="05000000000000000000" pitchFamily="2" charset="2"/>
              <a:buChar char="v"/>
            </a:pPr>
            <a:r>
              <a:rPr lang="es-CO" sz="2000" dirty="0"/>
              <a:t>Los Coordinadores de Investigación de Facultad</a:t>
            </a:r>
          </a:p>
          <a:p>
            <a:pPr marL="285750" lvl="0" indent="-285750">
              <a:buFont typeface="Wingdings" panose="05000000000000000000" pitchFamily="2" charset="2"/>
              <a:buChar char="v"/>
            </a:pPr>
            <a:r>
              <a:rPr lang="es-CO" sz="2000" dirty="0"/>
              <a:t>La Dirección de Departamentos e Institutos</a:t>
            </a:r>
          </a:p>
          <a:p>
            <a:pPr marL="285750" lvl="0" indent="-285750">
              <a:buFont typeface="Wingdings" panose="05000000000000000000" pitchFamily="2" charset="2"/>
              <a:buChar char="v"/>
            </a:pPr>
            <a:r>
              <a:rPr lang="es-CO" sz="2000" dirty="0"/>
              <a:t>La Dirección de la Unidad de Postgrados  </a:t>
            </a:r>
          </a:p>
          <a:p>
            <a:pPr marL="285750" lvl="0" indent="-285750">
              <a:buFont typeface="Wingdings" panose="05000000000000000000" pitchFamily="2" charset="2"/>
              <a:buChar char="v"/>
            </a:pPr>
            <a:r>
              <a:rPr lang="es-CO" sz="2000" dirty="0"/>
              <a:t>Los Directores de Doctorados</a:t>
            </a:r>
          </a:p>
          <a:p>
            <a:pPr marL="285750" lvl="0" indent="-285750">
              <a:buFont typeface="Wingdings" panose="05000000000000000000" pitchFamily="2" charset="2"/>
              <a:buChar char="v"/>
            </a:pPr>
            <a:r>
              <a:rPr lang="es-CO" sz="2000" dirty="0"/>
              <a:t>La Dirección de la Unidad de Proyección Social</a:t>
            </a:r>
          </a:p>
          <a:p>
            <a:pPr marL="285750" lvl="0" indent="-285750">
              <a:buFont typeface="Wingdings" panose="05000000000000000000" pitchFamily="2" charset="2"/>
              <a:buChar char="v"/>
            </a:pPr>
            <a:r>
              <a:rPr lang="es-CO" sz="2000" dirty="0"/>
              <a:t>Invitados especiales: representantes de la Unidad de Desarrollo Curricular y Docencia, Unidad de Proyección Social, Centro de Investigación VUAD,  entre otros y de acuerdo a la temática a tratar.</a:t>
            </a:r>
          </a:p>
        </p:txBody>
      </p:sp>
    </p:spTree>
    <p:extLst>
      <p:ext uri="{BB962C8B-B14F-4D97-AF65-F5344CB8AC3E}">
        <p14:creationId xmlns:p14="http://schemas.microsoft.com/office/powerpoint/2010/main" val="408897495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684969" y="1625681"/>
            <a:ext cx="9144793" cy="3633531"/>
          </a:xfrm>
          <a:prstGeom prst="rect">
            <a:avLst/>
          </a:prstGeom>
        </p:spPr>
      </p:pic>
      <p:sp>
        <p:nvSpPr>
          <p:cNvPr id="4" name="Título 3"/>
          <p:cNvSpPr txBox="1">
            <a:spLocks/>
          </p:cNvSpPr>
          <p:nvPr/>
        </p:nvSpPr>
        <p:spPr bwMode="auto">
          <a:xfrm>
            <a:off x="3024189" y="2760290"/>
            <a:ext cx="7253287" cy="17335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5400" dirty="0" smtClean="0">
                <a:solidFill>
                  <a:schemeClr val="tx2"/>
                </a:solidFill>
                <a:latin typeface="Tw Cen MT Condensed Extra Bold" panose="020B0803020202020204" pitchFamily="34" charset="0"/>
              </a:rPr>
              <a:t>MISIÓN </a:t>
            </a:r>
            <a:r>
              <a:rPr lang="es-ES" sz="5400" dirty="0">
                <a:solidFill>
                  <a:schemeClr val="tx2"/>
                </a:solidFill>
                <a:latin typeface="Tw Cen MT Condensed Extra Bold" panose="020B0803020202020204" pitchFamily="34" charset="0"/>
              </a:rPr>
              <a:t>Y </a:t>
            </a:r>
            <a:r>
              <a:rPr lang="es-ES" sz="5400" dirty="0" smtClean="0">
                <a:solidFill>
                  <a:schemeClr val="tx2"/>
                </a:solidFill>
                <a:latin typeface="Tw Cen MT Condensed Extra Bold" panose="020B0803020202020204" pitchFamily="34" charset="0"/>
              </a:rPr>
              <a:t>VISIÓN</a:t>
            </a:r>
            <a:endParaRPr lang="es-ES" sz="5400" dirty="0">
              <a:solidFill>
                <a:schemeClr val="tx2"/>
              </a:solidFill>
              <a:latin typeface="Tw Cen MT Condensed Extra Bold" panose="020B0803020202020204" pitchFamily="34" charset="0"/>
            </a:endParaRPr>
          </a:p>
        </p:txBody>
      </p:sp>
    </p:spTree>
    <p:extLst>
      <p:ext uri="{BB962C8B-B14F-4D97-AF65-F5344CB8AC3E}">
        <p14:creationId xmlns:p14="http://schemas.microsoft.com/office/powerpoint/2010/main" val="296362679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smtClean="0">
                <a:solidFill>
                  <a:schemeClr val="accent1">
                    <a:lumMod val="50000"/>
                  </a:schemeClr>
                </a:solidFill>
              </a:rPr>
              <a:t>MISIÓN</a:t>
            </a:r>
            <a:endParaRPr lang="es-CO" dirty="0">
              <a:solidFill>
                <a:schemeClr val="accent1">
                  <a:lumMod val="50000"/>
                </a:schemeClr>
              </a:solidFill>
            </a:endParaRPr>
          </a:p>
        </p:txBody>
      </p:sp>
      <p:sp>
        <p:nvSpPr>
          <p:cNvPr id="3" name="Subtítulo 2"/>
          <p:cNvSpPr>
            <a:spLocks noGrp="1"/>
          </p:cNvSpPr>
          <p:nvPr>
            <p:ph type="subTitle" idx="4294967295"/>
          </p:nvPr>
        </p:nvSpPr>
        <p:spPr>
          <a:xfrm>
            <a:off x="1574800" y="2649538"/>
            <a:ext cx="10617200" cy="2487612"/>
          </a:xfrm>
          <a:ln>
            <a:solidFill>
              <a:schemeClr val="tx2">
                <a:lumMod val="50000"/>
              </a:schemeClr>
            </a:solidFill>
          </a:ln>
        </p:spPr>
        <p:txBody>
          <a:bodyPr>
            <a:noAutofit/>
          </a:bodyPr>
          <a:lstStyle/>
          <a:p>
            <a:r>
              <a:rPr lang="es-CO" sz="2400" dirty="0">
                <a:solidFill>
                  <a:schemeClr val="accent1">
                    <a:lumMod val="50000"/>
                  </a:schemeClr>
                </a:solidFill>
              </a:rPr>
              <a:t>En consonancia con la Misión de la Universidad Santo Tomás, la investigación se propone la generación y el fomento de una cultura científica y tecnológica y el fortalecimiento de la gestión del conocimiento, que contribuya a la solución de problemáticas del contexto regional, nacional e internacional con sentido ético, crítico y creativo, a través de una mirada humanista, cristiana inspirada en la filosofía de Santo Tomás</a:t>
            </a:r>
          </a:p>
        </p:txBody>
      </p:sp>
    </p:spTree>
    <p:extLst>
      <p:ext uri="{BB962C8B-B14F-4D97-AF65-F5344CB8AC3E}">
        <p14:creationId xmlns:p14="http://schemas.microsoft.com/office/powerpoint/2010/main" val="129240750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smtClean="0">
                <a:solidFill>
                  <a:schemeClr val="accent1">
                    <a:lumMod val="50000"/>
                  </a:schemeClr>
                </a:solidFill>
              </a:rPr>
              <a:t>VISIÓN</a:t>
            </a:r>
            <a:endParaRPr lang="es-CO" dirty="0">
              <a:solidFill>
                <a:schemeClr val="accent1">
                  <a:lumMod val="50000"/>
                </a:schemeClr>
              </a:solidFill>
            </a:endParaRPr>
          </a:p>
        </p:txBody>
      </p:sp>
      <p:sp>
        <p:nvSpPr>
          <p:cNvPr id="3" name="Subtítulo 2"/>
          <p:cNvSpPr>
            <a:spLocks noGrp="1"/>
          </p:cNvSpPr>
          <p:nvPr>
            <p:ph type="subTitle" idx="4294967295"/>
          </p:nvPr>
        </p:nvSpPr>
        <p:spPr>
          <a:xfrm>
            <a:off x="1574800" y="2649538"/>
            <a:ext cx="10617200" cy="2487612"/>
          </a:xfrm>
          <a:ln>
            <a:solidFill>
              <a:schemeClr val="tx2">
                <a:lumMod val="50000"/>
              </a:schemeClr>
            </a:solidFill>
          </a:ln>
        </p:spPr>
        <p:txBody>
          <a:bodyPr>
            <a:noAutofit/>
          </a:bodyPr>
          <a:lstStyle/>
          <a:p>
            <a:r>
              <a:rPr lang="es-CO" sz="2400" dirty="0">
                <a:solidFill>
                  <a:schemeClr val="accent1">
                    <a:lumMod val="50000"/>
                  </a:schemeClr>
                </a:solidFill>
              </a:rPr>
              <a:t>En 2023, la investigación de la Universidad Santo Tomás será reconocida por su alta calidad en la gestión del conocimiento, la pertinencia, la incidencia, la transferencia, la apropiación del conocimiento y por su valioso aporte a la solución de problemas sociales en el ámbito regional, nacional e internacional, articulados con la proyección social, la docencia y la internacionalización</a:t>
            </a:r>
          </a:p>
          <a:p>
            <a:endParaRPr lang="es-CO" sz="2400" dirty="0">
              <a:solidFill>
                <a:schemeClr val="accent1">
                  <a:lumMod val="50000"/>
                </a:schemeClr>
              </a:solidFill>
            </a:endParaRPr>
          </a:p>
        </p:txBody>
      </p:sp>
    </p:spTree>
    <p:extLst>
      <p:ext uri="{BB962C8B-B14F-4D97-AF65-F5344CB8AC3E}">
        <p14:creationId xmlns:p14="http://schemas.microsoft.com/office/powerpoint/2010/main" val="33181292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2"/>
          <p:cNvPicPr>
            <a:picLocks noChangeAspect="1"/>
          </p:cNvPicPr>
          <p:nvPr/>
        </p:nvPicPr>
        <p:blipFill rotWithShape="1">
          <a:blip r:embed="rId2">
            <a:extLst>
              <a:ext uri="{28A0092B-C50C-407E-A947-70E740481C1C}">
                <a14:useLocalDpi xmlns:a14="http://schemas.microsoft.com/office/drawing/2010/main" val="0"/>
              </a:ext>
            </a:extLst>
          </a:blip>
          <a:srcRect t="3815" r="13907" b="82369"/>
          <a:stretch/>
        </p:blipFill>
        <p:spPr bwMode="auto">
          <a:xfrm>
            <a:off x="1524000" y="6956"/>
            <a:ext cx="7868248" cy="688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10"/>
          <p:cNvSpPr txBox="1">
            <a:spLocks noChangeArrowheads="1"/>
          </p:cNvSpPr>
          <p:nvPr/>
        </p:nvSpPr>
        <p:spPr bwMode="auto">
          <a:xfrm>
            <a:off x="1814980" y="120368"/>
            <a:ext cx="7916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O" sz="2400" b="1" dirty="0" smtClean="0"/>
              <a:t>      </a:t>
            </a:r>
            <a:r>
              <a:rPr lang="es-CO" sz="2400" b="1" dirty="0" smtClean="0">
                <a:solidFill>
                  <a:schemeClr val="bg1"/>
                </a:solidFill>
              </a:rPr>
              <a:t>Objetivos </a:t>
            </a:r>
            <a:r>
              <a:rPr lang="es-CO" sz="2400" b="1" dirty="0">
                <a:solidFill>
                  <a:schemeClr val="bg1"/>
                </a:solidFill>
              </a:rPr>
              <a:t>estratégicos</a:t>
            </a:r>
            <a:endParaRPr lang="es-CO" sz="2400" dirty="0">
              <a:solidFill>
                <a:schemeClr val="bg1"/>
              </a:solidFill>
            </a:endParaRPr>
          </a:p>
        </p:txBody>
      </p:sp>
      <p:sp>
        <p:nvSpPr>
          <p:cNvPr id="4" name="CuadroTexto 3"/>
          <p:cNvSpPr txBox="1"/>
          <p:nvPr/>
        </p:nvSpPr>
        <p:spPr>
          <a:xfrm>
            <a:off x="1308846" y="937493"/>
            <a:ext cx="9825318" cy="4093428"/>
          </a:xfrm>
          <a:prstGeom prst="rect">
            <a:avLst/>
          </a:prstGeom>
          <a:noFill/>
        </p:spPr>
        <p:txBody>
          <a:bodyPr wrap="square" rtlCol="0">
            <a:spAutoFit/>
          </a:bodyPr>
          <a:lstStyle/>
          <a:p>
            <a:pPr marL="342900" lvl="0" indent="-342900">
              <a:buFont typeface="+mj-lt"/>
              <a:buAutoNum type="arabicPeriod"/>
            </a:pPr>
            <a:r>
              <a:rPr lang="es-CO" sz="2000" dirty="0"/>
              <a:t>Apoyar la producción de proyectos de investigación de relevancia para el desarrollo regional y nacional, en el marco de los principios y las políticas institucionales</a:t>
            </a:r>
            <a:r>
              <a:rPr lang="es-CO" sz="2000" dirty="0" smtClean="0"/>
              <a:t>.</a:t>
            </a:r>
          </a:p>
          <a:p>
            <a:pPr marL="342900" lvl="0" indent="-342900">
              <a:buFont typeface="+mj-lt"/>
              <a:buAutoNum type="arabicPeriod"/>
            </a:pPr>
            <a:endParaRPr lang="es-CO" sz="2000" dirty="0"/>
          </a:p>
          <a:p>
            <a:pPr marL="342900" lvl="0" indent="-342900">
              <a:buFont typeface="+mj-lt"/>
              <a:buAutoNum type="arabicPeriod"/>
            </a:pPr>
            <a:r>
              <a:rPr lang="es-CO" sz="2000" dirty="0"/>
              <a:t>Mejorar la visibilidad internacional y el impacto científico de la producción académica de los investigadores y grupos de investigación de la Universidad</a:t>
            </a:r>
            <a:r>
              <a:rPr lang="es-CO" sz="2000" dirty="0" smtClean="0"/>
              <a:t>.</a:t>
            </a:r>
          </a:p>
          <a:p>
            <a:pPr marL="342900" lvl="0" indent="-342900">
              <a:buFont typeface="+mj-lt"/>
              <a:buAutoNum type="arabicPeriod"/>
            </a:pPr>
            <a:endParaRPr lang="es-CO" sz="2000" dirty="0"/>
          </a:p>
          <a:p>
            <a:pPr marL="342900" lvl="0" indent="-342900">
              <a:buFont typeface="+mj-lt"/>
              <a:buAutoNum type="arabicPeriod"/>
            </a:pPr>
            <a:r>
              <a:rPr lang="es-CO" sz="2000" dirty="0"/>
              <a:t>Consolidar los Grupos de Investigación de la Universidad. </a:t>
            </a:r>
            <a:endParaRPr lang="es-CO" sz="2000" dirty="0" smtClean="0"/>
          </a:p>
          <a:p>
            <a:pPr marL="342900" lvl="0" indent="-342900">
              <a:buFont typeface="+mj-lt"/>
              <a:buAutoNum type="arabicPeriod"/>
            </a:pPr>
            <a:endParaRPr lang="es-CO" sz="2000" dirty="0" smtClean="0"/>
          </a:p>
          <a:p>
            <a:pPr marL="342900" lvl="0" indent="-342900">
              <a:buFont typeface="+mj-lt"/>
              <a:buAutoNum type="arabicPeriod"/>
            </a:pPr>
            <a:r>
              <a:rPr lang="es-CO" sz="2000" dirty="0" smtClean="0"/>
              <a:t>Generar </a:t>
            </a:r>
            <a:r>
              <a:rPr lang="es-CO" sz="2000" dirty="0"/>
              <a:t>estrategias para la gestión de recursos para la investigación</a:t>
            </a:r>
            <a:r>
              <a:rPr lang="es-CO" sz="2000" dirty="0" smtClean="0"/>
              <a:t>.</a:t>
            </a:r>
          </a:p>
          <a:p>
            <a:pPr marL="342900" lvl="0" indent="-342900">
              <a:buFont typeface="+mj-lt"/>
              <a:buAutoNum type="arabicPeriod"/>
            </a:pPr>
            <a:endParaRPr lang="es-CO" sz="2000" dirty="0"/>
          </a:p>
          <a:p>
            <a:pPr marL="342900" lvl="0" indent="-342900">
              <a:buFont typeface="+mj-lt"/>
              <a:buAutoNum type="arabicPeriod"/>
            </a:pPr>
            <a:r>
              <a:rPr lang="es-CO" sz="2000" dirty="0"/>
              <a:t>Formar capital humano en las áreas de investigación de interés para la Universidad</a:t>
            </a:r>
            <a:r>
              <a:rPr lang="es-CO" sz="2000" dirty="0" smtClean="0"/>
              <a:t>.</a:t>
            </a:r>
          </a:p>
          <a:p>
            <a:pPr marL="342900" lvl="0" indent="-342900">
              <a:buFont typeface="+mj-lt"/>
              <a:buAutoNum type="arabicPeriod"/>
            </a:pPr>
            <a:endParaRPr lang="es-CO" sz="2000" dirty="0"/>
          </a:p>
          <a:p>
            <a:pPr marL="342900" lvl="0" indent="-342900">
              <a:buFont typeface="+mj-lt"/>
              <a:buAutoNum type="arabicPeriod"/>
            </a:pPr>
            <a:r>
              <a:rPr lang="es-CO" sz="2000" dirty="0"/>
              <a:t>Fomentar la producción científica, la innovación y la transferencia </a:t>
            </a:r>
            <a:r>
              <a:rPr lang="es-CO" sz="2000" dirty="0" smtClean="0"/>
              <a:t>tecnológica</a:t>
            </a:r>
            <a:endParaRPr lang="es-CO" sz="2000" dirty="0"/>
          </a:p>
        </p:txBody>
      </p:sp>
    </p:spTree>
    <p:extLst>
      <p:ext uri="{BB962C8B-B14F-4D97-AF65-F5344CB8AC3E}">
        <p14:creationId xmlns:p14="http://schemas.microsoft.com/office/powerpoint/2010/main" val="76068551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2"/>
          <p:cNvPicPr>
            <a:picLocks noChangeAspect="1"/>
          </p:cNvPicPr>
          <p:nvPr/>
        </p:nvPicPr>
        <p:blipFill rotWithShape="1">
          <a:blip r:embed="rId2">
            <a:extLst>
              <a:ext uri="{28A0092B-C50C-407E-A947-70E740481C1C}">
                <a14:useLocalDpi xmlns:a14="http://schemas.microsoft.com/office/drawing/2010/main" val="0"/>
              </a:ext>
            </a:extLst>
          </a:blip>
          <a:srcRect t="3815" r="13907" b="82369"/>
          <a:stretch/>
        </p:blipFill>
        <p:spPr bwMode="auto">
          <a:xfrm>
            <a:off x="1524000" y="6956"/>
            <a:ext cx="7868248" cy="688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10"/>
          <p:cNvSpPr txBox="1">
            <a:spLocks noChangeArrowheads="1"/>
          </p:cNvSpPr>
          <p:nvPr/>
        </p:nvSpPr>
        <p:spPr bwMode="auto">
          <a:xfrm>
            <a:off x="1814980" y="120368"/>
            <a:ext cx="7916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O" sz="2400" b="1" dirty="0" smtClean="0"/>
              <a:t>      </a:t>
            </a:r>
            <a:r>
              <a:rPr lang="es-CO" sz="2400" b="1" dirty="0" smtClean="0">
                <a:solidFill>
                  <a:schemeClr val="bg1"/>
                </a:solidFill>
              </a:rPr>
              <a:t>Formación para la Investigación </a:t>
            </a:r>
            <a:endParaRPr lang="es-CO" sz="2400" dirty="0">
              <a:solidFill>
                <a:schemeClr val="bg1"/>
              </a:solidFill>
            </a:endParaRPr>
          </a:p>
        </p:txBody>
      </p:sp>
      <p:sp>
        <p:nvSpPr>
          <p:cNvPr id="4" name="CuadroTexto 3"/>
          <p:cNvSpPr txBox="1"/>
          <p:nvPr/>
        </p:nvSpPr>
        <p:spPr>
          <a:xfrm>
            <a:off x="1362635" y="1596399"/>
            <a:ext cx="10443882" cy="3170099"/>
          </a:xfrm>
          <a:prstGeom prst="rect">
            <a:avLst/>
          </a:prstGeom>
          <a:noFill/>
        </p:spPr>
        <p:txBody>
          <a:bodyPr wrap="square" rtlCol="0">
            <a:spAutoFit/>
          </a:bodyPr>
          <a:lstStyle/>
          <a:p>
            <a:pPr algn="just"/>
            <a:r>
              <a:rPr lang="es-CO" sz="2000" dirty="0"/>
              <a:t>“Cada programa académico garantizara créditos académicos o un eje transversal en diferentes e intencionados espacios académicos que posibiliten la adquisición de competencias investigativas, el pensamiento crítico, la creatividad y el uso de TIC como herramientas para la formación investigativa. La identificación de problemas propios de la profesión, así como de metodologías y estrategias de investigación coherentes con la epistemología de las disciplinas que confluyen en un currículo, la integración del conocimiento conceptual y aplicado en el marco de la practica investigativa, la actuación de acuerdo con la dimensión ética de la investigación, el análisis de resultados de investigación en función de la epistemología y teoría consideradas, entre otras, deben ser potencialidades que ejecuten los estudiantes durante el desarrollo del plan de estudios” </a:t>
            </a:r>
          </a:p>
          <a:p>
            <a:pPr algn="just"/>
            <a:r>
              <a:rPr lang="es-CO" sz="2000" dirty="0" smtClean="0"/>
              <a:t> </a:t>
            </a:r>
            <a:endParaRPr lang="es-CO" sz="2000" dirty="0"/>
          </a:p>
        </p:txBody>
      </p:sp>
    </p:spTree>
    <p:extLst>
      <p:ext uri="{BB962C8B-B14F-4D97-AF65-F5344CB8AC3E}">
        <p14:creationId xmlns:p14="http://schemas.microsoft.com/office/powerpoint/2010/main" val="189999014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2"/>
          <p:cNvPicPr>
            <a:picLocks noChangeAspect="1"/>
          </p:cNvPicPr>
          <p:nvPr/>
        </p:nvPicPr>
        <p:blipFill rotWithShape="1">
          <a:blip r:embed="rId2">
            <a:extLst>
              <a:ext uri="{28A0092B-C50C-407E-A947-70E740481C1C}">
                <a14:useLocalDpi xmlns:a14="http://schemas.microsoft.com/office/drawing/2010/main" val="0"/>
              </a:ext>
            </a:extLst>
          </a:blip>
          <a:srcRect t="3815" r="13907" b="82369"/>
          <a:stretch/>
        </p:blipFill>
        <p:spPr bwMode="auto">
          <a:xfrm>
            <a:off x="1524000" y="6956"/>
            <a:ext cx="7868248" cy="688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10"/>
          <p:cNvSpPr txBox="1">
            <a:spLocks noChangeArrowheads="1"/>
          </p:cNvSpPr>
          <p:nvPr/>
        </p:nvSpPr>
        <p:spPr bwMode="auto">
          <a:xfrm>
            <a:off x="2178051" y="112945"/>
            <a:ext cx="7916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O" sz="2400" b="1">
                <a:solidFill>
                  <a:schemeClr val="bg1"/>
                </a:solidFill>
              </a:rPr>
              <a:t>Formación para la Investigación </a:t>
            </a:r>
            <a:endParaRPr lang="es-CO" sz="2400" dirty="0">
              <a:solidFill>
                <a:schemeClr val="bg1"/>
              </a:solidFill>
            </a:endParaRPr>
          </a:p>
        </p:txBody>
      </p:sp>
      <p:sp>
        <p:nvSpPr>
          <p:cNvPr id="4" name="Rectángulo 3"/>
          <p:cNvSpPr/>
          <p:nvPr/>
        </p:nvSpPr>
        <p:spPr>
          <a:xfrm>
            <a:off x="900953" y="1044510"/>
            <a:ext cx="10865224" cy="5016758"/>
          </a:xfrm>
          <a:prstGeom prst="rect">
            <a:avLst/>
          </a:prstGeom>
        </p:spPr>
        <p:txBody>
          <a:bodyPr wrap="square">
            <a:spAutoFit/>
          </a:bodyPr>
          <a:lstStyle/>
          <a:p>
            <a:r>
              <a:rPr lang="es-CO" sz="2000" dirty="0" smtClean="0"/>
              <a:t>“Otras estrategias como semilleros de investigación y vinculación de estudiantes como auxiliares de grupos de investigación, además de ser instrumentos de formación investigativa, deben conducir a la investigación formativa a través de la Escritura académica de calidad. </a:t>
            </a:r>
          </a:p>
          <a:p>
            <a:endParaRPr lang="es-CO" sz="2000" dirty="0"/>
          </a:p>
          <a:p>
            <a:r>
              <a:rPr lang="es-CO" sz="2000" dirty="0" smtClean="0"/>
              <a:t>Hacia el último tercio del plan de estudios, los programas académicos de pregrado deben ofrecer espacios académicos que garanticen que los estudiantes inicien una opción de grado de carácter investigativo, de tal forma que cursando los créditos cumplan lo respectivo al componente obligatorio y puedan, desde su libre elección, adelantar el trabajo de grado de investigación. </a:t>
            </a:r>
          </a:p>
          <a:p>
            <a:endParaRPr lang="es-CO" sz="2000" dirty="0"/>
          </a:p>
          <a:p>
            <a:r>
              <a:rPr lang="es-CO" sz="2000" dirty="0" smtClean="0"/>
              <a:t>En todo caso, el diseño de estos debe estar orientado por los docentes investigadores, en el marco de los protocolos de las líneas de investigación de la facultad. Para programas de posgrado, las opciones de grado deben ser concebidas durante el desarrollo del plan de estudios para no extender el tiempo del proceso formativo del estudiante. Cada programa académico, a partir de un ejercicio analítico, debe articular la problematización del saber y los núcleos </a:t>
            </a:r>
            <a:r>
              <a:rPr lang="es-CO" sz="2000" dirty="0" err="1" smtClean="0"/>
              <a:t>problémicos</a:t>
            </a:r>
            <a:r>
              <a:rPr lang="es-CO" sz="2000" dirty="0" smtClean="0"/>
              <a:t> emergentes con el diseño curricular, las líneas medulares y activas, y los campos de acción de proyección social” (Lineamientos curriculares Universidad Santo Tomás, 2015).</a:t>
            </a:r>
            <a:endParaRPr lang="es-CO" sz="2000" dirty="0"/>
          </a:p>
        </p:txBody>
      </p:sp>
      <p:sp>
        <p:nvSpPr>
          <p:cNvPr id="5" name="Título 4"/>
          <p:cNvSpPr>
            <a:spLocks noGrp="1"/>
          </p:cNvSpPr>
          <p:nvPr>
            <p:ph type="title"/>
          </p:nvPr>
        </p:nvSpPr>
        <p:spPr/>
        <p:txBody>
          <a:bodyPr/>
          <a:lstStyle/>
          <a:p>
            <a:endParaRPr lang="es-CO"/>
          </a:p>
        </p:txBody>
      </p:sp>
    </p:spTree>
    <p:extLst>
      <p:ext uri="{BB962C8B-B14F-4D97-AF65-F5344CB8AC3E}">
        <p14:creationId xmlns:p14="http://schemas.microsoft.com/office/powerpoint/2010/main" val="207535839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2"/>
          <p:cNvPicPr>
            <a:picLocks noChangeAspect="1"/>
          </p:cNvPicPr>
          <p:nvPr/>
        </p:nvPicPr>
        <p:blipFill rotWithShape="1">
          <a:blip r:embed="rId2">
            <a:extLst>
              <a:ext uri="{28A0092B-C50C-407E-A947-70E740481C1C}">
                <a14:useLocalDpi xmlns:a14="http://schemas.microsoft.com/office/drawing/2010/main" val="0"/>
              </a:ext>
            </a:extLst>
          </a:blip>
          <a:srcRect t="3815" r="13907" b="82369"/>
          <a:stretch/>
        </p:blipFill>
        <p:spPr bwMode="auto">
          <a:xfrm>
            <a:off x="1524000" y="6956"/>
            <a:ext cx="7868248" cy="688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10"/>
          <p:cNvSpPr txBox="1">
            <a:spLocks noChangeArrowheads="1"/>
          </p:cNvSpPr>
          <p:nvPr/>
        </p:nvSpPr>
        <p:spPr bwMode="auto">
          <a:xfrm>
            <a:off x="2178051" y="112945"/>
            <a:ext cx="7916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457200"/>
            <a:r>
              <a:rPr lang="es-CO" sz="2400" dirty="0" smtClean="0">
                <a:solidFill>
                  <a:prstClr val="white"/>
                </a:solidFill>
                <a:latin typeface="Tw Cen MT Condensed Extra Bold" panose="020B0803020202020204" pitchFamily="34" charset="0"/>
              </a:rPr>
              <a:t>Juventudes Científicas</a:t>
            </a:r>
            <a:endParaRPr lang="es-CO" sz="2400" dirty="0">
              <a:solidFill>
                <a:prstClr val="white"/>
              </a:solidFill>
              <a:latin typeface="Tw Cen MT Condensed Extra Bold" panose="020B0803020202020204" pitchFamily="34" charset="0"/>
            </a:endParaRPr>
          </a:p>
        </p:txBody>
      </p:sp>
      <p:sp>
        <p:nvSpPr>
          <p:cNvPr id="4" name="CuadroTexto 3"/>
          <p:cNvSpPr txBox="1"/>
          <p:nvPr/>
        </p:nvSpPr>
        <p:spPr>
          <a:xfrm>
            <a:off x="1290918" y="1035424"/>
            <a:ext cx="10555941" cy="3477875"/>
          </a:xfrm>
          <a:prstGeom prst="rect">
            <a:avLst/>
          </a:prstGeom>
          <a:noFill/>
        </p:spPr>
        <p:txBody>
          <a:bodyPr wrap="square" rtlCol="0">
            <a:spAutoFit/>
          </a:bodyPr>
          <a:lstStyle/>
          <a:p>
            <a:r>
              <a:rPr lang="es-CO" sz="2000" dirty="0" smtClean="0"/>
              <a:t>Desde </a:t>
            </a:r>
            <a:r>
              <a:rPr lang="es-CO" sz="2000" dirty="0"/>
              <a:t>la Dirección de Investigaciones de la Universidad Santo Tomás, se asesoran y fortalecen los procesos de investigación formativa mediante estrategias de capacitación y acompañamiento al desarrollo de las competencias para la generación y desarrollo de proyectos de investigación y la generación de nuevo conocimiento:</a:t>
            </a:r>
          </a:p>
          <a:p>
            <a:r>
              <a:rPr lang="es-CO" sz="2000" dirty="0"/>
              <a:t> </a:t>
            </a:r>
          </a:p>
          <a:p>
            <a:pPr marL="342900" lvl="0" indent="-342900">
              <a:buBlip>
                <a:blip r:embed="rId3"/>
              </a:buBlip>
            </a:pPr>
            <a:r>
              <a:rPr lang="es-CO" sz="2000" dirty="0"/>
              <a:t>Desarrollo de la creatividad</a:t>
            </a:r>
          </a:p>
          <a:p>
            <a:pPr marL="342900" lvl="0" indent="-342900">
              <a:buBlip>
                <a:blip r:embed="rId3"/>
              </a:buBlip>
            </a:pPr>
            <a:r>
              <a:rPr lang="es-CO" sz="2000" dirty="0"/>
              <a:t>Generación y abordaje de preguntas de investigación</a:t>
            </a:r>
          </a:p>
          <a:p>
            <a:pPr marL="342900" lvl="0" indent="-342900">
              <a:buBlip>
                <a:blip r:embed="rId3"/>
              </a:buBlip>
            </a:pPr>
            <a:r>
              <a:rPr lang="es-CO" sz="2000" dirty="0"/>
              <a:t>La búsqueda de referentes bibliográficos (directorios, bases, índices académicos) entorno a preguntas de investigación</a:t>
            </a:r>
          </a:p>
          <a:p>
            <a:pPr marL="342900" lvl="0" indent="-342900">
              <a:buBlip>
                <a:blip r:embed="rId3"/>
              </a:buBlip>
            </a:pPr>
            <a:r>
              <a:rPr lang="es-CO" sz="2000" dirty="0"/>
              <a:t>El uso de </a:t>
            </a:r>
            <a:r>
              <a:rPr lang="es-CO" sz="2000" dirty="0" err="1"/>
              <a:t>TICs</a:t>
            </a:r>
            <a:r>
              <a:rPr lang="es-CO" sz="2000" dirty="0"/>
              <a:t> para el apoyo al desarrollo de proyectos</a:t>
            </a:r>
          </a:p>
          <a:p>
            <a:pPr marL="342900" lvl="0" indent="-342900">
              <a:buBlip>
                <a:blip r:embed="rId3"/>
              </a:buBlip>
            </a:pPr>
            <a:r>
              <a:rPr lang="es-CO" sz="2000" dirty="0"/>
              <a:t>Las buenas prácticas de investigación</a:t>
            </a:r>
          </a:p>
        </p:txBody>
      </p:sp>
      <p:sp>
        <p:nvSpPr>
          <p:cNvPr id="5" name="Título 4"/>
          <p:cNvSpPr>
            <a:spLocks noGrp="1"/>
          </p:cNvSpPr>
          <p:nvPr>
            <p:ph type="title"/>
          </p:nvPr>
        </p:nvSpPr>
        <p:spPr/>
        <p:txBody>
          <a:bodyPr/>
          <a:lstStyle/>
          <a:p>
            <a:endParaRPr lang="es-CO"/>
          </a:p>
        </p:txBody>
      </p:sp>
    </p:spTree>
    <p:extLst>
      <p:ext uri="{BB962C8B-B14F-4D97-AF65-F5344CB8AC3E}">
        <p14:creationId xmlns:p14="http://schemas.microsoft.com/office/powerpoint/2010/main" val="94775650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2"/>
          <p:cNvPicPr>
            <a:picLocks noChangeAspect="1"/>
          </p:cNvPicPr>
          <p:nvPr/>
        </p:nvPicPr>
        <p:blipFill rotWithShape="1">
          <a:blip r:embed="rId2">
            <a:extLst>
              <a:ext uri="{28A0092B-C50C-407E-A947-70E740481C1C}">
                <a14:useLocalDpi xmlns:a14="http://schemas.microsoft.com/office/drawing/2010/main" val="0"/>
              </a:ext>
            </a:extLst>
          </a:blip>
          <a:srcRect t="3815" r="13907" b="82369"/>
          <a:stretch/>
        </p:blipFill>
        <p:spPr bwMode="auto">
          <a:xfrm>
            <a:off x="1524000" y="6956"/>
            <a:ext cx="7868248" cy="688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10"/>
          <p:cNvSpPr txBox="1">
            <a:spLocks noChangeArrowheads="1"/>
          </p:cNvSpPr>
          <p:nvPr/>
        </p:nvSpPr>
        <p:spPr bwMode="auto">
          <a:xfrm>
            <a:off x="1317813" y="112945"/>
            <a:ext cx="87771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lvl="2"/>
            <a:r>
              <a:rPr lang="es-CO" sz="2800" b="1" dirty="0">
                <a:solidFill>
                  <a:schemeClr val="bg1"/>
                </a:solidFill>
              </a:rPr>
              <a:t>Semilleros de investigación</a:t>
            </a:r>
            <a:endParaRPr lang="es-CO" sz="2800" dirty="0">
              <a:solidFill>
                <a:schemeClr val="bg1"/>
              </a:solidFill>
            </a:endParaRPr>
          </a:p>
        </p:txBody>
      </p:sp>
      <p:sp>
        <p:nvSpPr>
          <p:cNvPr id="4" name="CuadroTexto 3"/>
          <p:cNvSpPr txBox="1"/>
          <p:nvPr/>
        </p:nvSpPr>
        <p:spPr>
          <a:xfrm>
            <a:off x="1317813" y="1008529"/>
            <a:ext cx="6329082" cy="4524315"/>
          </a:xfrm>
          <a:prstGeom prst="rect">
            <a:avLst/>
          </a:prstGeom>
          <a:noFill/>
        </p:spPr>
        <p:txBody>
          <a:bodyPr wrap="square" rtlCol="0">
            <a:spAutoFit/>
          </a:bodyPr>
          <a:lstStyle/>
          <a:p>
            <a:r>
              <a:rPr lang="es-CO" sz="2400" dirty="0"/>
              <a:t> </a:t>
            </a:r>
          </a:p>
          <a:p>
            <a:r>
              <a:rPr lang="es-CO" sz="2400" dirty="0">
                <a:latin typeface="Agency FB" panose="020B0503020202020204" pitchFamily="34" charset="0"/>
              </a:rPr>
              <a:t>Los semilleros de investigación se definen como un grupo de estudiantes donde tienen la oportunidad de trabajar en equipo, acompañados por un docente con el propósito de desarrollar competencias en investigación. </a:t>
            </a:r>
            <a:endParaRPr lang="es-CO" sz="2400" dirty="0" smtClean="0">
              <a:latin typeface="Agency FB" panose="020B0503020202020204" pitchFamily="34" charset="0"/>
            </a:endParaRPr>
          </a:p>
          <a:p>
            <a:endParaRPr lang="es-CO" sz="2400" dirty="0"/>
          </a:p>
          <a:p>
            <a:pPr algn="ctr"/>
            <a:r>
              <a:rPr lang="es-CO" sz="2400" dirty="0">
                <a:latin typeface="Agency FB" panose="020B0503020202020204" pitchFamily="34" charset="0"/>
              </a:rPr>
              <a:t>Son espacios de participación voluntaria, que hacen parte de la formación integral que ofrece la Universidad, en la que los valores humanos enmarcados en la filosofía de Santo Tomás hacen parte estructural de su conformación: plenitud personal, libertad en situación, responsabilidad, solidaridad, justicia, bien común, paz y verdad. </a:t>
            </a:r>
          </a:p>
        </p:txBody>
      </p:sp>
      <p:pic>
        <p:nvPicPr>
          <p:cNvPr id="5" name="Imagen 4"/>
          <p:cNvPicPr>
            <a:picLocks noChangeAspect="1"/>
          </p:cNvPicPr>
          <p:nvPr/>
        </p:nvPicPr>
        <p:blipFill rotWithShape="1">
          <a:blip r:embed="rId3">
            <a:extLst>
              <a:ext uri="{28A0092B-C50C-407E-A947-70E740481C1C}">
                <a14:useLocalDpi xmlns:a14="http://schemas.microsoft.com/office/drawing/2010/main" val="0"/>
              </a:ext>
            </a:extLst>
          </a:blip>
          <a:srcRect l="19322" r="15469"/>
          <a:stretch/>
        </p:blipFill>
        <p:spPr>
          <a:xfrm>
            <a:off x="8369034" y="1129553"/>
            <a:ext cx="3719871" cy="3666963"/>
          </a:xfrm>
          <a:prstGeom prst="flowChartConnector">
            <a:avLst/>
          </a:prstGeom>
          <a:ln w="38100">
            <a:solidFill>
              <a:srgbClr val="EF7D18"/>
            </a:solidFill>
          </a:ln>
        </p:spPr>
      </p:pic>
    </p:spTree>
    <p:extLst>
      <p:ext uri="{BB962C8B-B14F-4D97-AF65-F5344CB8AC3E}">
        <p14:creationId xmlns:p14="http://schemas.microsoft.com/office/powerpoint/2010/main" val="6906281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lecha derecha 9"/>
          <p:cNvSpPr/>
          <p:nvPr/>
        </p:nvSpPr>
        <p:spPr>
          <a:xfrm>
            <a:off x="1123404" y="2467817"/>
            <a:ext cx="10519956" cy="513806"/>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s-CO"/>
          </a:p>
        </p:txBody>
      </p:sp>
      <p:sp>
        <p:nvSpPr>
          <p:cNvPr id="2" name="Título 1"/>
          <p:cNvSpPr>
            <a:spLocks noGrp="1"/>
          </p:cNvSpPr>
          <p:nvPr>
            <p:ph type="title"/>
          </p:nvPr>
        </p:nvSpPr>
        <p:spPr>
          <a:xfrm>
            <a:off x="670560" y="366379"/>
            <a:ext cx="10972800" cy="434809"/>
          </a:xfrm>
        </p:spPr>
        <p:txBody>
          <a:bodyPr>
            <a:normAutofit fontScale="90000"/>
          </a:bodyPr>
          <a:lstStyle/>
          <a:p>
            <a:r>
              <a:rPr lang="es-CO" sz="3600" dirty="0" smtClean="0">
                <a:solidFill>
                  <a:schemeClr val="accent1">
                    <a:lumMod val="75000"/>
                  </a:schemeClr>
                </a:solidFill>
              </a:rPr>
              <a:t>Objetivos estratégicos e indicadores de gestión administrativa</a:t>
            </a:r>
            <a:endParaRPr lang="es-CO" dirty="0"/>
          </a:p>
        </p:txBody>
      </p:sp>
      <p:graphicFrame>
        <p:nvGraphicFramePr>
          <p:cNvPr id="3" name="Tabla 2"/>
          <p:cNvGraphicFramePr>
            <a:graphicFrameLocks noGrp="1"/>
          </p:cNvGraphicFramePr>
          <p:nvPr>
            <p:extLst>
              <p:ext uri="{D42A27DB-BD31-4B8C-83A1-F6EECF244321}">
                <p14:modId xmlns:p14="http://schemas.microsoft.com/office/powerpoint/2010/main" val="126762183"/>
              </p:ext>
            </p:extLst>
          </p:nvPr>
        </p:nvGraphicFramePr>
        <p:xfrm>
          <a:off x="914400" y="1233532"/>
          <a:ext cx="10667999" cy="1097280"/>
        </p:xfrm>
        <a:graphic>
          <a:graphicData uri="http://schemas.openxmlformats.org/drawingml/2006/table">
            <a:tbl>
              <a:tblPr firstRow="1" bandRow="1">
                <a:tableStyleId>{5C22544A-7EE6-4342-B048-85BDC9FD1C3A}</a:tableStyleId>
              </a:tblPr>
              <a:tblGrid>
                <a:gridCol w="1198313"/>
                <a:gridCol w="3171178"/>
                <a:gridCol w="2169030"/>
                <a:gridCol w="2294772"/>
                <a:gridCol w="1834706"/>
              </a:tblGrid>
              <a:tr h="1097280">
                <a:tc>
                  <a:txBody>
                    <a:bodyPr/>
                    <a:lstStyle/>
                    <a:p>
                      <a:pPr algn="ctr"/>
                      <a:r>
                        <a:rPr lang="es-CO" sz="1400" dirty="0" smtClean="0"/>
                        <a:t>División</a:t>
                      </a:r>
                      <a:endParaRPr lang="es-CO" sz="1400" dirty="0">
                        <a:solidFill>
                          <a:schemeClr val="tx2"/>
                        </a:solidFill>
                      </a:endParaRPr>
                    </a:p>
                  </a:txBody>
                  <a:tcPr/>
                </a:tc>
                <a:tc>
                  <a:txBody>
                    <a:bodyPr/>
                    <a:lstStyle/>
                    <a:p>
                      <a:pPr algn="ctr"/>
                      <a:r>
                        <a:rPr lang="es-CO" sz="1400" dirty="0" smtClean="0"/>
                        <a:t>No investigadores que</a:t>
                      </a:r>
                    </a:p>
                    <a:p>
                      <a:pPr algn="ctr"/>
                      <a:r>
                        <a:rPr lang="es-CO" sz="1400" dirty="0" smtClean="0"/>
                        <a:t>participa en cursos de formación en investigación</a:t>
                      </a:r>
                      <a:endParaRPr lang="es-CO" sz="1400" dirty="0">
                        <a:solidFill>
                          <a:schemeClr val="bg1"/>
                        </a:solidFill>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400" dirty="0" smtClean="0"/>
                        <a:t>No de Semilleros de Investigación</a:t>
                      </a:r>
                      <a:endParaRPr lang="es-CO" sz="1400" dirty="0">
                        <a:solidFill>
                          <a:schemeClr val="bg1"/>
                        </a:solidFill>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400" dirty="0" smtClean="0"/>
                        <a:t>No de Jóvenes</a:t>
                      </a:r>
                      <a:r>
                        <a:rPr lang="es-CO" sz="1400" baseline="0" dirty="0" smtClean="0"/>
                        <a:t> investigadores</a:t>
                      </a:r>
                      <a:endParaRPr lang="es-CO" sz="1400" dirty="0" smtClean="0"/>
                    </a:p>
                    <a:p>
                      <a:pPr algn="ctr"/>
                      <a:endParaRPr lang="es-CO" sz="1400" dirty="0">
                        <a:solidFill>
                          <a:schemeClr val="bg1"/>
                        </a:solidFill>
                      </a:endParaRPr>
                    </a:p>
                  </a:txBody>
                  <a:tcPr/>
                </a:tc>
                <a:tc>
                  <a:txBody>
                    <a:bodyPr/>
                    <a:lstStyle/>
                    <a:p>
                      <a:pPr algn="ctr"/>
                      <a:r>
                        <a:rPr lang="es-CO" sz="1400" dirty="0" smtClean="0"/>
                        <a:t>No de estrategias</a:t>
                      </a:r>
                      <a:r>
                        <a:rPr lang="es-CO" sz="1400" baseline="0" dirty="0" smtClean="0"/>
                        <a:t> e iniciativas en la formación para la investigación</a:t>
                      </a:r>
                      <a:endParaRPr lang="es-CO" sz="1400" dirty="0">
                        <a:solidFill>
                          <a:schemeClr val="bg1"/>
                        </a:solidFill>
                      </a:endParaRPr>
                    </a:p>
                  </a:txBody>
                  <a:tcPr/>
                </a:tc>
              </a:tr>
            </a:tbl>
          </a:graphicData>
        </a:graphic>
      </p:graphicFrame>
      <p:graphicFrame>
        <p:nvGraphicFramePr>
          <p:cNvPr id="5" name="Tabla 4"/>
          <p:cNvGraphicFramePr>
            <a:graphicFrameLocks noGrp="1"/>
          </p:cNvGraphicFramePr>
          <p:nvPr>
            <p:extLst>
              <p:ext uri="{D42A27DB-BD31-4B8C-83A1-F6EECF244321}">
                <p14:modId xmlns:p14="http://schemas.microsoft.com/office/powerpoint/2010/main" val="4130420767"/>
              </p:ext>
            </p:extLst>
          </p:nvPr>
        </p:nvGraphicFramePr>
        <p:xfrm>
          <a:off x="1245324" y="2997022"/>
          <a:ext cx="10162904" cy="2403566"/>
        </p:xfrm>
        <a:graphic>
          <a:graphicData uri="http://schemas.openxmlformats.org/drawingml/2006/table">
            <a:tbl>
              <a:tblPr firstRow="1" bandRow="1">
                <a:tableStyleId>{BDBED569-4797-4DF1-A0F4-6AAB3CD982D8}</a:tableStyleId>
              </a:tblPr>
              <a:tblGrid>
                <a:gridCol w="1755559"/>
                <a:gridCol w="2140531"/>
                <a:gridCol w="2088938"/>
                <a:gridCol w="2088938"/>
                <a:gridCol w="2088938"/>
              </a:tblGrid>
              <a:tr h="240356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400" dirty="0" smtClean="0"/>
                        <a:t>Seguimiento</a:t>
                      </a:r>
                      <a:r>
                        <a:rPr lang="es-CO" sz="1400" baseline="0" dirty="0" smtClean="0"/>
                        <a:t> a la ejecución de recursos destinados a proyectos de investigación: No proyectos con seguimiento a la ejecución </a:t>
                      </a:r>
                      <a:endParaRPr lang="es-CO" sz="1400" dirty="0" smtClean="0"/>
                    </a:p>
                    <a:p>
                      <a:pPr algn="ctr"/>
                      <a:endParaRPr lang="es-CO" sz="1400" dirty="0"/>
                    </a:p>
                  </a:txBody>
                  <a:tcPr/>
                </a:tc>
                <a:tc>
                  <a:txBody>
                    <a:bodyPr/>
                    <a:lstStyle/>
                    <a:p>
                      <a:pPr algn="ctr"/>
                      <a:r>
                        <a:rPr lang="es-CO" sz="1400" dirty="0" smtClean="0"/>
                        <a:t>No soluciones a</a:t>
                      </a:r>
                      <a:r>
                        <a:rPr lang="es-CO" sz="1400" baseline="0" dirty="0" smtClean="0"/>
                        <a:t> dificultades administrativas en la ejecución presupuestal/ No de inconvenientes informados </a:t>
                      </a:r>
                      <a:endParaRPr lang="es-CO" sz="1400" dirty="0"/>
                    </a:p>
                  </a:txBody>
                  <a:tcPr/>
                </a:tc>
                <a:tc>
                  <a:txBody>
                    <a:bodyPr/>
                    <a:lstStyle/>
                    <a:p>
                      <a:pPr marL="0" marR="0" lvl="0" indent="0" algn="ctr" defTabSz="4572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s-CO" sz="1400" dirty="0" smtClean="0"/>
                        <a:t>No </a:t>
                      </a:r>
                      <a:r>
                        <a:rPr lang="es-CO" sz="1400" baseline="0" dirty="0" smtClean="0"/>
                        <a:t>proyectos de investigación</a:t>
                      </a:r>
                      <a:endParaRPr lang="es-CO" sz="1400" dirty="0" smtClean="0"/>
                    </a:p>
                    <a:p>
                      <a:pPr marL="0" indent="0" algn="ctr">
                        <a:buFont typeface="Wingdings" panose="05000000000000000000" pitchFamily="2" charset="2"/>
                        <a:buNone/>
                      </a:pPr>
                      <a:r>
                        <a:rPr lang="es-CO" sz="1400" dirty="0" smtClean="0"/>
                        <a:t>Convenios o cooperación con entidades</a:t>
                      </a:r>
                      <a:r>
                        <a:rPr lang="es-CO" sz="1400" baseline="0" dirty="0" smtClean="0"/>
                        <a:t> </a:t>
                      </a:r>
                      <a:r>
                        <a:rPr lang="es-CO" sz="1400" dirty="0" smtClean="0"/>
                        <a:t>nacionales</a:t>
                      </a:r>
                      <a:endParaRPr lang="es-CO" sz="1400" dirty="0"/>
                    </a:p>
                  </a:txBody>
                  <a:tcPr/>
                </a:tc>
                <a:tc>
                  <a:txBody>
                    <a:bodyPr/>
                    <a:lstStyle/>
                    <a:p>
                      <a:pPr marL="0" marR="0" lvl="0" indent="0" algn="ctr" defTabSz="4572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s-CO" sz="1400" b="1" i="0" u="none" strike="noStrike" kern="1200" cap="none" spc="0" normalizeH="0" baseline="0" noProof="0" dirty="0" smtClean="0">
                          <a:ln>
                            <a:noFill/>
                          </a:ln>
                          <a:solidFill>
                            <a:prstClr val="black"/>
                          </a:solidFill>
                          <a:effectLst/>
                          <a:uLnTx/>
                          <a:uFillTx/>
                          <a:latin typeface="+mn-lt"/>
                          <a:ea typeface="+mn-ea"/>
                          <a:cs typeface="+mn-cs"/>
                        </a:rPr>
                        <a:t>No proyectos de investigación</a:t>
                      </a:r>
                    </a:p>
                    <a:p>
                      <a:pPr marL="0" marR="0" lvl="0" indent="0" algn="ctr" defTabSz="4572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s-CO" sz="1400" b="1" i="0" u="none" strike="noStrike" kern="1200" cap="none" spc="0" normalizeH="0" baseline="0" noProof="0" dirty="0" smtClean="0">
                          <a:ln>
                            <a:noFill/>
                          </a:ln>
                          <a:solidFill>
                            <a:prstClr val="black"/>
                          </a:solidFill>
                          <a:effectLst/>
                          <a:uLnTx/>
                          <a:uFillTx/>
                          <a:latin typeface="+mn-lt"/>
                          <a:ea typeface="+mn-ea"/>
                          <a:cs typeface="+mn-cs"/>
                        </a:rPr>
                        <a:t>Convenios o cooperación con entidades internacionales</a:t>
                      </a:r>
                    </a:p>
                    <a:p>
                      <a:pPr marL="0" indent="0" algn="ctr">
                        <a:buFont typeface="Wingdings" panose="05000000000000000000" pitchFamily="2" charset="2"/>
                        <a:buNone/>
                      </a:pPr>
                      <a:endParaRPr lang="es-CO" sz="1400" dirty="0"/>
                    </a:p>
                  </a:txBody>
                  <a:tcPr/>
                </a:tc>
                <a:tc>
                  <a:txBody>
                    <a:bodyPr/>
                    <a:lstStyle/>
                    <a:p>
                      <a:pPr marL="0" indent="0" algn="ctr">
                        <a:buFont typeface="Wingdings" panose="05000000000000000000" pitchFamily="2" charset="2"/>
                        <a:buNone/>
                      </a:pPr>
                      <a:r>
                        <a:rPr lang="es-CO" sz="1400" dirty="0" smtClean="0"/>
                        <a:t>No de redes temáticas de investigación en</a:t>
                      </a:r>
                      <a:r>
                        <a:rPr lang="es-CO" sz="1400" baseline="0" dirty="0" smtClean="0"/>
                        <a:t> las que participan los investigadores</a:t>
                      </a:r>
                      <a:endParaRPr lang="es-CO" sz="1400" dirty="0"/>
                    </a:p>
                  </a:txBody>
                  <a:tcPr/>
                </a:tc>
              </a:tr>
            </a:tbl>
          </a:graphicData>
        </a:graphic>
      </p:graphicFrame>
      <p:sp>
        <p:nvSpPr>
          <p:cNvPr id="6" name="Flecha derecha 5"/>
          <p:cNvSpPr/>
          <p:nvPr/>
        </p:nvSpPr>
        <p:spPr>
          <a:xfrm>
            <a:off x="2020388" y="792479"/>
            <a:ext cx="9814560" cy="513806"/>
          </a:xfrm>
          <a:prstGeom prst="right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s-CO"/>
          </a:p>
        </p:txBody>
      </p:sp>
      <p:sp>
        <p:nvSpPr>
          <p:cNvPr id="7" name="CuadroTexto 6"/>
          <p:cNvSpPr txBox="1"/>
          <p:nvPr/>
        </p:nvSpPr>
        <p:spPr>
          <a:xfrm>
            <a:off x="2207623" y="882915"/>
            <a:ext cx="9200606" cy="369332"/>
          </a:xfrm>
          <a:prstGeom prst="rect">
            <a:avLst/>
          </a:prstGeom>
          <a:noFill/>
        </p:spPr>
        <p:txBody>
          <a:bodyPr wrap="square" rtlCol="0">
            <a:spAutoFit/>
          </a:bodyPr>
          <a:lstStyle/>
          <a:p>
            <a:pPr algn="ctr"/>
            <a:r>
              <a:rPr lang="es-CO" b="1" dirty="0" smtClean="0"/>
              <a:t>Proceso: Formación para la investigación- generación de capacidades en investigación</a:t>
            </a:r>
            <a:endParaRPr lang="es-CO" b="1" dirty="0"/>
          </a:p>
        </p:txBody>
      </p:sp>
      <p:sp>
        <p:nvSpPr>
          <p:cNvPr id="8" name="CuadroTexto 7"/>
          <p:cNvSpPr txBox="1"/>
          <p:nvPr/>
        </p:nvSpPr>
        <p:spPr>
          <a:xfrm>
            <a:off x="914398" y="2594940"/>
            <a:ext cx="10389328" cy="30777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s-CO" sz="1400" b="1" dirty="0" smtClean="0"/>
              <a:t>Proceso- Producto- Resultado: seguimiento semestral/ anual</a:t>
            </a:r>
            <a:endParaRPr lang="es-CO" sz="1400" b="1" dirty="0"/>
          </a:p>
        </p:txBody>
      </p:sp>
    </p:spTree>
    <p:extLst>
      <p:ext uri="{BB962C8B-B14F-4D97-AF65-F5344CB8AC3E}">
        <p14:creationId xmlns:p14="http://schemas.microsoft.com/office/powerpoint/2010/main" val="190108101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2"/>
          <p:cNvPicPr>
            <a:picLocks noChangeAspect="1"/>
          </p:cNvPicPr>
          <p:nvPr/>
        </p:nvPicPr>
        <p:blipFill rotWithShape="1">
          <a:blip r:embed="rId2">
            <a:extLst>
              <a:ext uri="{28A0092B-C50C-407E-A947-70E740481C1C}">
                <a14:useLocalDpi xmlns:a14="http://schemas.microsoft.com/office/drawing/2010/main" val="0"/>
              </a:ext>
            </a:extLst>
          </a:blip>
          <a:srcRect t="3815" r="13907" b="82369"/>
          <a:stretch/>
        </p:blipFill>
        <p:spPr bwMode="auto">
          <a:xfrm>
            <a:off x="1524000" y="6956"/>
            <a:ext cx="7868248" cy="688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10"/>
          <p:cNvSpPr txBox="1">
            <a:spLocks noChangeArrowheads="1"/>
          </p:cNvSpPr>
          <p:nvPr/>
        </p:nvSpPr>
        <p:spPr bwMode="auto">
          <a:xfrm>
            <a:off x="1317813" y="112945"/>
            <a:ext cx="87771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lvl="2"/>
            <a:r>
              <a:rPr lang="es-CO" sz="2800" b="1" dirty="0">
                <a:solidFill>
                  <a:schemeClr val="bg1"/>
                </a:solidFill>
              </a:rPr>
              <a:t>Semilleros de investigación</a:t>
            </a:r>
            <a:endParaRPr lang="es-CO" sz="2800" dirty="0">
              <a:solidFill>
                <a:schemeClr val="bg1"/>
              </a:solidFill>
            </a:endParaRPr>
          </a:p>
        </p:txBody>
      </p:sp>
      <p:sp>
        <p:nvSpPr>
          <p:cNvPr id="4" name="CuadroTexto 3"/>
          <p:cNvSpPr txBox="1"/>
          <p:nvPr/>
        </p:nvSpPr>
        <p:spPr>
          <a:xfrm>
            <a:off x="1524000" y="833718"/>
            <a:ext cx="9300881" cy="4801314"/>
          </a:xfrm>
          <a:prstGeom prst="rect">
            <a:avLst/>
          </a:prstGeom>
          <a:noFill/>
        </p:spPr>
        <p:txBody>
          <a:bodyPr wrap="square" rtlCol="0">
            <a:spAutoFit/>
          </a:bodyPr>
          <a:lstStyle/>
          <a:p>
            <a:pPr marL="342900" indent="-342900">
              <a:buBlip>
                <a:blip r:embed="rId3"/>
              </a:buBlip>
            </a:pPr>
            <a:r>
              <a:rPr lang="es-CO" sz="2400" dirty="0" smtClean="0"/>
              <a:t>En </a:t>
            </a:r>
            <a:r>
              <a:rPr lang="es-CO" sz="2400" dirty="0"/>
              <a:t>la Universidad Santo Tomás los semilleros deben estar adscritos a los grupos de investigación, consolidados y en proceso de consolidación. </a:t>
            </a:r>
            <a:endParaRPr lang="es-CO" sz="2400" dirty="0" smtClean="0"/>
          </a:p>
          <a:p>
            <a:pPr marL="342900" indent="-342900">
              <a:buBlip>
                <a:blip r:embed="rId3"/>
              </a:buBlip>
            </a:pPr>
            <a:endParaRPr lang="es-CO" sz="2400" dirty="0"/>
          </a:p>
          <a:p>
            <a:pPr marL="342900" indent="-342900">
              <a:buBlip>
                <a:blip r:embed="rId3"/>
              </a:buBlip>
            </a:pPr>
            <a:r>
              <a:rPr lang="es-CO" sz="2400" dirty="0" smtClean="0"/>
              <a:t>El </a:t>
            </a:r>
            <a:r>
              <a:rPr lang="es-CO" sz="2400" dirty="0"/>
              <a:t>funcionamiento del semillero de investigación es autónomo, pero debe formalizar su existencia ante la Unidad de Investigación, mediante el formato correspondiente, con el fin de que pueda participar en las actividades que se programan anualmente. </a:t>
            </a:r>
          </a:p>
          <a:p>
            <a:pPr marL="342900" indent="-342900">
              <a:buBlip>
                <a:blip r:embed="rId3"/>
              </a:buBlip>
            </a:pPr>
            <a:endParaRPr lang="es-CO" sz="2400" dirty="0" smtClean="0"/>
          </a:p>
          <a:p>
            <a:pPr marL="342900" indent="-342900">
              <a:buBlip>
                <a:blip r:embed="rId3"/>
              </a:buBlip>
            </a:pPr>
            <a:r>
              <a:rPr lang="es-CO" sz="2400" dirty="0" smtClean="0"/>
              <a:t>Es </a:t>
            </a:r>
            <a:r>
              <a:rPr lang="es-CO" sz="2400" dirty="0"/>
              <a:t>fundamental que el semillero realice una retroalimentación periódica de las actividades realizadas y se mantenga una línea de comunicación adecuada con la Unidad</a:t>
            </a:r>
            <a:r>
              <a:rPr lang="es-CO" sz="2400" dirty="0" smtClean="0"/>
              <a:t>.</a:t>
            </a:r>
          </a:p>
          <a:p>
            <a:endParaRPr lang="es-CO" dirty="0"/>
          </a:p>
        </p:txBody>
      </p:sp>
    </p:spTree>
    <p:extLst>
      <p:ext uri="{BB962C8B-B14F-4D97-AF65-F5344CB8AC3E}">
        <p14:creationId xmlns:p14="http://schemas.microsoft.com/office/powerpoint/2010/main" val="418319174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rotWithShape="1">
          <a:blip r:embed="rId2">
            <a:extLst>
              <a:ext uri="{28A0092B-C50C-407E-A947-70E740481C1C}">
                <a14:useLocalDpi xmlns:a14="http://schemas.microsoft.com/office/drawing/2010/main" val="0"/>
              </a:ext>
            </a:extLst>
          </a:blip>
          <a:srcRect l="10971" t="10091" r="11296" b="16075"/>
          <a:stretch/>
        </p:blipFill>
        <p:spPr>
          <a:xfrm>
            <a:off x="6712029" y="833718"/>
            <a:ext cx="5360437" cy="4996583"/>
          </a:xfrm>
          <a:prstGeom prst="flowChartConnector">
            <a:avLst/>
          </a:prstGeom>
          <a:ln w="38100">
            <a:solidFill>
              <a:srgbClr val="EF7D18"/>
            </a:solidFill>
          </a:ln>
        </p:spPr>
      </p:pic>
      <p:pic>
        <p:nvPicPr>
          <p:cNvPr id="2" name="Imagen 2"/>
          <p:cNvPicPr>
            <a:picLocks noChangeAspect="1"/>
          </p:cNvPicPr>
          <p:nvPr/>
        </p:nvPicPr>
        <p:blipFill rotWithShape="1">
          <a:blip r:embed="rId3">
            <a:extLst>
              <a:ext uri="{28A0092B-C50C-407E-A947-70E740481C1C}">
                <a14:useLocalDpi xmlns:a14="http://schemas.microsoft.com/office/drawing/2010/main" val="0"/>
              </a:ext>
            </a:extLst>
          </a:blip>
          <a:srcRect t="3815" r="13907" b="82369"/>
          <a:stretch/>
        </p:blipFill>
        <p:spPr bwMode="auto">
          <a:xfrm>
            <a:off x="1524000" y="6956"/>
            <a:ext cx="7868248" cy="688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10"/>
          <p:cNvSpPr txBox="1">
            <a:spLocks noChangeArrowheads="1"/>
          </p:cNvSpPr>
          <p:nvPr/>
        </p:nvSpPr>
        <p:spPr bwMode="auto">
          <a:xfrm>
            <a:off x="1317813" y="112945"/>
            <a:ext cx="87771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lvl="2"/>
            <a:r>
              <a:rPr lang="es-CO" sz="2800" b="1" dirty="0">
                <a:solidFill>
                  <a:schemeClr val="bg1"/>
                </a:solidFill>
              </a:rPr>
              <a:t>Semilleros de investigación</a:t>
            </a:r>
            <a:endParaRPr lang="es-CO" sz="2800" dirty="0">
              <a:solidFill>
                <a:schemeClr val="bg1"/>
              </a:solidFill>
            </a:endParaRPr>
          </a:p>
        </p:txBody>
      </p:sp>
      <p:sp>
        <p:nvSpPr>
          <p:cNvPr id="4" name="CuadroTexto 3"/>
          <p:cNvSpPr txBox="1"/>
          <p:nvPr/>
        </p:nvSpPr>
        <p:spPr>
          <a:xfrm>
            <a:off x="1524001" y="833718"/>
            <a:ext cx="5091952" cy="4462760"/>
          </a:xfrm>
          <a:prstGeom prst="rect">
            <a:avLst/>
          </a:prstGeom>
          <a:noFill/>
        </p:spPr>
        <p:txBody>
          <a:bodyPr wrap="square" rtlCol="0">
            <a:spAutoFit/>
          </a:bodyPr>
          <a:lstStyle/>
          <a:p>
            <a:endParaRPr lang="es-CO" dirty="0"/>
          </a:p>
          <a:p>
            <a:r>
              <a:rPr lang="es-CO" sz="2800" dirty="0">
                <a:latin typeface="Agency FB" panose="020B0503020202020204" pitchFamily="34" charset="0"/>
              </a:rPr>
              <a:t>La Dirección de Investigaciones acompaña y fortalece esta iniciativa mediante</a:t>
            </a:r>
            <a:r>
              <a:rPr lang="es-CO" sz="2800" dirty="0" smtClean="0">
                <a:latin typeface="Agency FB" panose="020B0503020202020204" pitchFamily="34" charset="0"/>
              </a:rPr>
              <a:t>:</a:t>
            </a:r>
          </a:p>
          <a:p>
            <a:endParaRPr lang="es-CO" dirty="0"/>
          </a:p>
          <a:p>
            <a:pPr marL="342900" lvl="0" indent="-342900">
              <a:buFont typeface="Arial" panose="020B0604020202020204" pitchFamily="34" charset="0"/>
              <a:buChar char="•"/>
            </a:pPr>
            <a:r>
              <a:rPr lang="es-CO" sz="2400" dirty="0">
                <a:latin typeface="Agency FB" panose="020B0503020202020204" pitchFamily="34" charset="0"/>
              </a:rPr>
              <a:t>Cursos y talleres de capacitación </a:t>
            </a:r>
          </a:p>
          <a:p>
            <a:pPr marL="342900" lvl="0" indent="-342900">
              <a:buFont typeface="Arial" panose="020B0604020202020204" pitchFamily="34" charset="0"/>
              <a:buChar char="•"/>
            </a:pPr>
            <a:r>
              <a:rPr lang="es-CO" sz="2400" dirty="0">
                <a:latin typeface="Agency FB" panose="020B0503020202020204" pitchFamily="34" charset="0"/>
              </a:rPr>
              <a:t>Eventos académicos para la presentación de proyectos de investigación</a:t>
            </a:r>
          </a:p>
          <a:p>
            <a:pPr marL="342900" lvl="0" indent="-342900">
              <a:buFont typeface="Arial" panose="020B0604020202020204" pitchFamily="34" charset="0"/>
              <a:buChar char="•"/>
            </a:pPr>
            <a:r>
              <a:rPr lang="es-CO" sz="2400" dirty="0">
                <a:latin typeface="Agency FB" panose="020B0503020202020204" pitchFamily="34" charset="0"/>
              </a:rPr>
              <a:t>Estímulos académicos y de movilidad para eventos de investigación y divulgación en el país y el exterior</a:t>
            </a:r>
          </a:p>
          <a:p>
            <a:pPr marL="342900" lvl="0" indent="-342900">
              <a:buFont typeface="Arial" panose="020B0604020202020204" pitchFamily="34" charset="0"/>
              <a:buChar char="•"/>
            </a:pPr>
            <a:r>
              <a:rPr lang="es-CO" sz="2400" dirty="0">
                <a:latin typeface="Agency FB" panose="020B0503020202020204" pitchFamily="34" charset="0"/>
              </a:rPr>
              <a:t>Acompañamiento y capacitación en buenas prácticas para la investigación</a:t>
            </a:r>
          </a:p>
        </p:txBody>
      </p:sp>
    </p:spTree>
    <p:extLst>
      <p:ext uri="{BB962C8B-B14F-4D97-AF65-F5344CB8AC3E}">
        <p14:creationId xmlns:p14="http://schemas.microsoft.com/office/powerpoint/2010/main" val="132539316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2"/>
          <p:cNvPicPr>
            <a:picLocks noChangeAspect="1"/>
          </p:cNvPicPr>
          <p:nvPr/>
        </p:nvPicPr>
        <p:blipFill rotWithShape="1">
          <a:blip r:embed="rId2">
            <a:extLst>
              <a:ext uri="{28A0092B-C50C-407E-A947-70E740481C1C}">
                <a14:useLocalDpi xmlns:a14="http://schemas.microsoft.com/office/drawing/2010/main" val="0"/>
              </a:ext>
            </a:extLst>
          </a:blip>
          <a:srcRect t="3815" r="13907" b="82369"/>
          <a:stretch/>
        </p:blipFill>
        <p:spPr bwMode="auto">
          <a:xfrm>
            <a:off x="1524000" y="6956"/>
            <a:ext cx="7868248" cy="688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10"/>
          <p:cNvSpPr txBox="1">
            <a:spLocks noChangeArrowheads="1"/>
          </p:cNvSpPr>
          <p:nvPr/>
        </p:nvSpPr>
        <p:spPr bwMode="auto">
          <a:xfrm>
            <a:off x="2178051" y="112945"/>
            <a:ext cx="79168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457200"/>
            <a:r>
              <a:rPr lang="es-CO" sz="2800" dirty="0" smtClean="0">
                <a:solidFill>
                  <a:prstClr val="white"/>
                </a:solidFill>
                <a:latin typeface="Tw Cen MT Condensed Extra Bold" panose="020B0803020202020204" pitchFamily="34" charset="0"/>
              </a:rPr>
              <a:t>Jóvenes Investigadores</a:t>
            </a:r>
            <a:endParaRPr lang="es-CO" sz="2800" dirty="0">
              <a:solidFill>
                <a:prstClr val="white"/>
              </a:solidFill>
              <a:latin typeface="Tw Cen MT Condensed Extra Bold" panose="020B0803020202020204" pitchFamily="34" charset="0"/>
            </a:endParaRPr>
          </a:p>
        </p:txBody>
      </p:sp>
      <p:sp>
        <p:nvSpPr>
          <p:cNvPr id="4" name="CuadroTexto 3"/>
          <p:cNvSpPr txBox="1"/>
          <p:nvPr/>
        </p:nvSpPr>
        <p:spPr>
          <a:xfrm>
            <a:off x="1116106" y="954741"/>
            <a:ext cx="4894729" cy="4401205"/>
          </a:xfrm>
          <a:prstGeom prst="rect">
            <a:avLst/>
          </a:prstGeom>
          <a:noFill/>
          <a:ln>
            <a:solidFill>
              <a:schemeClr val="tx2"/>
            </a:solidFill>
          </a:ln>
        </p:spPr>
        <p:txBody>
          <a:bodyPr wrap="square" rtlCol="0">
            <a:spAutoFit/>
          </a:bodyPr>
          <a:lstStyle/>
          <a:p>
            <a:r>
              <a:rPr lang="es-ES" sz="2000" dirty="0" smtClean="0"/>
              <a:t>La </a:t>
            </a:r>
            <a:r>
              <a:rPr lang="es-ES" sz="2000" dirty="0"/>
              <a:t>Dirección de Investigaciones de la Universidad Santo Tomás apoya las iniciativas de formación de jóvenes profesionales interesados en desarrollar competencias en investigación promoviendo su vinculación a los grupos, centros de investigación, innovación y desarrollo tecnológico de la Universidad, en el marco d</a:t>
            </a:r>
            <a:r>
              <a:rPr lang="es-CO" sz="2000" dirty="0"/>
              <a:t>el  Programa de Jóvenes Investigadores de Colciencias; </a:t>
            </a:r>
            <a:r>
              <a:rPr lang="es-ES" sz="2000" dirty="0"/>
              <a:t>Programa que fomenta la vocación científica en jóvenes investigadores e innovadores a través de beneficios que los insertan en su primera dinámica laboral (Colciencias, 2014).</a:t>
            </a:r>
            <a:endParaRPr lang="es-CO" sz="2000" dirty="0"/>
          </a:p>
          <a:p>
            <a:endParaRPr lang="es-CO" sz="2000" dirty="0"/>
          </a:p>
        </p:txBody>
      </p:sp>
      <p:pic>
        <p:nvPicPr>
          <p:cNvPr id="20482" name="Picture 2" descr="Resultado de imagen para jovenes investigado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7353" y="1440842"/>
            <a:ext cx="5804647" cy="3429001"/>
          </a:xfrm>
          <a:prstGeom prst="rect">
            <a:avLst/>
          </a:prstGeom>
          <a:noFill/>
          <a:extLst>
            <a:ext uri="{909E8E84-426E-40DD-AFC4-6F175D3DCCD1}">
              <a14:hiddenFill xmlns:a14="http://schemas.microsoft.com/office/drawing/2010/main">
                <a:solidFill>
                  <a:srgbClr val="FFFFFF"/>
                </a:solidFill>
              </a14:hiddenFill>
            </a:ext>
          </a:extLst>
        </p:spPr>
      </p:pic>
      <p:sp>
        <p:nvSpPr>
          <p:cNvPr id="5" name="Título 4"/>
          <p:cNvSpPr>
            <a:spLocks noGrp="1"/>
          </p:cNvSpPr>
          <p:nvPr>
            <p:ph type="title"/>
          </p:nvPr>
        </p:nvSpPr>
        <p:spPr/>
        <p:txBody>
          <a:bodyPr/>
          <a:lstStyle/>
          <a:p>
            <a:endParaRPr lang="es-CO"/>
          </a:p>
        </p:txBody>
      </p:sp>
    </p:spTree>
    <p:extLst>
      <p:ext uri="{BB962C8B-B14F-4D97-AF65-F5344CB8AC3E}">
        <p14:creationId xmlns:p14="http://schemas.microsoft.com/office/powerpoint/2010/main" val="218481832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2"/>
          <p:cNvPicPr>
            <a:picLocks noChangeAspect="1"/>
          </p:cNvPicPr>
          <p:nvPr/>
        </p:nvPicPr>
        <p:blipFill rotWithShape="1">
          <a:blip r:embed="rId2">
            <a:extLst>
              <a:ext uri="{28A0092B-C50C-407E-A947-70E740481C1C}">
                <a14:useLocalDpi xmlns:a14="http://schemas.microsoft.com/office/drawing/2010/main" val="0"/>
              </a:ext>
            </a:extLst>
          </a:blip>
          <a:srcRect t="3815" r="13907" b="82369"/>
          <a:stretch/>
        </p:blipFill>
        <p:spPr bwMode="auto">
          <a:xfrm>
            <a:off x="1524000" y="6956"/>
            <a:ext cx="7868248" cy="688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10"/>
          <p:cNvSpPr txBox="1">
            <a:spLocks noChangeArrowheads="1"/>
          </p:cNvSpPr>
          <p:nvPr/>
        </p:nvSpPr>
        <p:spPr bwMode="auto">
          <a:xfrm>
            <a:off x="2178051" y="112945"/>
            <a:ext cx="7916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457200"/>
            <a:r>
              <a:rPr lang="es-CO" sz="2400" dirty="0" smtClean="0">
                <a:solidFill>
                  <a:prstClr val="white"/>
                </a:solidFill>
                <a:latin typeface="Tw Cen MT Condensed Extra Bold" panose="020B0803020202020204" pitchFamily="34" charset="0"/>
              </a:rPr>
              <a:t>Jóvenes Investigadores</a:t>
            </a:r>
            <a:endParaRPr lang="es-CO" sz="2400" dirty="0">
              <a:solidFill>
                <a:prstClr val="white"/>
              </a:solidFill>
              <a:latin typeface="Tw Cen MT Condensed Extra Bold" panose="020B0803020202020204" pitchFamily="34" charset="0"/>
            </a:endParaRPr>
          </a:p>
        </p:txBody>
      </p:sp>
      <p:sp>
        <p:nvSpPr>
          <p:cNvPr id="4" name="CuadroTexto 3"/>
          <p:cNvSpPr txBox="1"/>
          <p:nvPr/>
        </p:nvSpPr>
        <p:spPr>
          <a:xfrm>
            <a:off x="1116106" y="954741"/>
            <a:ext cx="4961965" cy="4678204"/>
          </a:xfrm>
          <a:prstGeom prst="rect">
            <a:avLst/>
          </a:prstGeom>
          <a:noFill/>
          <a:ln>
            <a:solidFill>
              <a:schemeClr val="tx2"/>
            </a:solidFill>
          </a:ln>
        </p:spPr>
        <p:txBody>
          <a:bodyPr wrap="square" rtlCol="0">
            <a:spAutoFit/>
          </a:bodyPr>
          <a:lstStyle/>
          <a:p>
            <a:pPr algn="ctr"/>
            <a:r>
              <a:rPr lang="es-ES" sz="2000" dirty="0" smtClean="0"/>
              <a:t>Con el programa de Jóvenes Investigadores, Colciencias busca: </a:t>
            </a:r>
          </a:p>
          <a:p>
            <a:endParaRPr lang="es-CO" sz="2000" dirty="0" smtClean="0"/>
          </a:p>
          <a:p>
            <a:r>
              <a:rPr lang="es-ES" sz="2000" dirty="0" smtClean="0"/>
              <a:t>“Facilitar el tránsito de los jóvenes con excelencia académica hacia la comunidad científica nacional, a través de una pasantía en grupos de investigación reconocidos por COLCIENCIAS y estimular a los jóvenes investigadores e innovadores a continuar con su formación de investigador mediante el ingreso a un programa de maestría y posteriormente al doctorado” (Colciencias, 2014)”.</a:t>
            </a:r>
          </a:p>
          <a:p>
            <a:endParaRPr lang="es-CO" sz="2000" dirty="0" smtClean="0"/>
          </a:p>
          <a:p>
            <a:endParaRPr lang="es-CO" dirty="0"/>
          </a:p>
        </p:txBody>
      </p:sp>
      <p:pic>
        <p:nvPicPr>
          <p:cNvPr id="22530" name="Picture 2" descr="Resultado de imagen para jovenes investigado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3986" y="1388843"/>
            <a:ext cx="57150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046832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2"/>
          <p:cNvPicPr>
            <a:picLocks noChangeAspect="1"/>
          </p:cNvPicPr>
          <p:nvPr/>
        </p:nvPicPr>
        <p:blipFill rotWithShape="1">
          <a:blip r:embed="rId2">
            <a:extLst>
              <a:ext uri="{28A0092B-C50C-407E-A947-70E740481C1C}">
                <a14:useLocalDpi xmlns:a14="http://schemas.microsoft.com/office/drawing/2010/main" val="0"/>
              </a:ext>
            </a:extLst>
          </a:blip>
          <a:srcRect t="3815" r="13907" b="82369"/>
          <a:stretch/>
        </p:blipFill>
        <p:spPr bwMode="auto">
          <a:xfrm>
            <a:off x="1524000" y="6956"/>
            <a:ext cx="7868248" cy="688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10"/>
          <p:cNvSpPr txBox="1">
            <a:spLocks noChangeArrowheads="1"/>
          </p:cNvSpPr>
          <p:nvPr/>
        </p:nvSpPr>
        <p:spPr bwMode="auto">
          <a:xfrm>
            <a:off x="2178051" y="112945"/>
            <a:ext cx="7916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457200"/>
            <a:r>
              <a:rPr lang="es-CO" sz="2400" dirty="0" smtClean="0">
                <a:solidFill>
                  <a:prstClr val="white"/>
                </a:solidFill>
                <a:latin typeface="Tw Cen MT Condensed Extra Bold" panose="020B0803020202020204" pitchFamily="34" charset="0"/>
              </a:rPr>
              <a:t>Jóvenes Investigadores</a:t>
            </a:r>
            <a:endParaRPr lang="es-CO" sz="2400" dirty="0">
              <a:solidFill>
                <a:prstClr val="white"/>
              </a:solidFill>
              <a:latin typeface="Tw Cen MT Condensed Extra Bold" panose="020B0803020202020204" pitchFamily="34" charset="0"/>
            </a:endParaRPr>
          </a:p>
        </p:txBody>
      </p:sp>
      <p:sp>
        <p:nvSpPr>
          <p:cNvPr id="4" name="CuadroTexto 3"/>
          <p:cNvSpPr txBox="1"/>
          <p:nvPr/>
        </p:nvSpPr>
        <p:spPr>
          <a:xfrm>
            <a:off x="1116106" y="954741"/>
            <a:ext cx="5015753" cy="4985980"/>
          </a:xfrm>
          <a:prstGeom prst="rect">
            <a:avLst/>
          </a:prstGeom>
          <a:noFill/>
          <a:ln>
            <a:solidFill>
              <a:schemeClr val="tx2"/>
            </a:solidFill>
          </a:ln>
        </p:spPr>
        <p:txBody>
          <a:bodyPr wrap="square" rtlCol="0">
            <a:spAutoFit/>
          </a:bodyPr>
          <a:lstStyle/>
          <a:p>
            <a:endParaRPr lang="es-CO" sz="2000" dirty="0" smtClean="0"/>
          </a:p>
          <a:p>
            <a:pPr algn="ctr"/>
            <a:r>
              <a:rPr lang="es-ES" sz="2000" dirty="0" smtClean="0"/>
              <a:t>La </a:t>
            </a:r>
            <a:r>
              <a:rPr lang="es-ES" sz="2000" dirty="0"/>
              <a:t>participación de jóvenes investigadores en grupos de investigación de la Universidad fortalece la formación de la generación de relevo, potencia las capacidades de producción académica. En los jóvenes investigadores; estimula el desarrollo de competencias académico- investigativas que permiten generar conocimiento y tener experiencias determinantes en su futuro profesional como la posibilidad de continuar una carrera académica y continuar su desarrollo profesional en maestrías y doctorados en investigación, aportando al desarrollo de la capacidad científica del </a:t>
            </a:r>
            <a:r>
              <a:rPr lang="es-ES" sz="2000" dirty="0" smtClean="0"/>
              <a:t>país</a:t>
            </a:r>
          </a:p>
          <a:p>
            <a:endParaRPr lang="es-CO" dirty="0"/>
          </a:p>
        </p:txBody>
      </p:sp>
      <p:pic>
        <p:nvPicPr>
          <p:cNvPr id="23554" name="Picture 2" descr="Resultado de imagen para jovenes investigado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0504" y="1866060"/>
            <a:ext cx="5280755" cy="3028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524175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2"/>
          <p:cNvPicPr>
            <a:picLocks noChangeAspect="1"/>
          </p:cNvPicPr>
          <p:nvPr/>
        </p:nvPicPr>
        <p:blipFill rotWithShape="1">
          <a:blip r:embed="rId2">
            <a:extLst>
              <a:ext uri="{28A0092B-C50C-407E-A947-70E740481C1C}">
                <a14:useLocalDpi xmlns:a14="http://schemas.microsoft.com/office/drawing/2010/main" val="0"/>
              </a:ext>
            </a:extLst>
          </a:blip>
          <a:srcRect t="3815" r="13907" b="82369"/>
          <a:stretch/>
        </p:blipFill>
        <p:spPr bwMode="auto">
          <a:xfrm>
            <a:off x="1524000" y="6956"/>
            <a:ext cx="7868248" cy="688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10"/>
          <p:cNvSpPr txBox="1">
            <a:spLocks noChangeArrowheads="1"/>
          </p:cNvSpPr>
          <p:nvPr/>
        </p:nvSpPr>
        <p:spPr bwMode="auto">
          <a:xfrm>
            <a:off x="2178051" y="112945"/>
            <a:ext cx="791686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457200"/>
            <a:r>
              <a:rPr lang="es-CO" sz="3200" dirty="0" smtClean="0">
                <a:solidFill>
                  <a:prstClr val="white"/>
                </a:solidFill>
                <a:latin typeface="Tw Cen MT Condensed Extra Bold" panose="020B0803020202020204" pitchFamily="34" charset="0"/>
              </a:rPr>
              <a:t>Jóvenes Investigadores</a:t>
            </a:r>
            <a:endParaRPr lang="es-CO" sz="3200" dirty="0">
              <a:solidFill>
                <a:prstClr val="white"/>
              </a:solidFill>
              <a:latin typeface="Tw Cen MT Condensed Extra Bold" panose="020B0803020202020204" pitchFamily="34" charset="0"/>
            </a:endParaRPr>
          </a:p>
        </p:txBody>
      </p:sp>
      <p:sp>
        <p:nvSpPr>
          <p:cNvPr id="4" name="CuadroTexto 3"/>
          <p:cNvSpPr txBox="1"/>
          <p:nvPr/>
        </p:nvSpPr>
        <p:spPr>
          <a:xfrm>
            <a:off x="753036" y="954741"/>
            <a:ext cx="5768788" cy="5601533"/>
          </a:xfrm>
          <a:prstGeom prst="rect">
            <a:avLst/>
          </a:prstGeom>
          <a:noFill/>
          <a:ln>
            <a:solidFill>
              <a:schemeClr val="tx2"/>
            </a:solidFill>
          </a:ln>
        </p:spPr>
        <p:txBody>
          <a:bodyPr wrap="square" rtlCol="0">
            <a:spAutoFit/>
          </a:bodyPr>
          <a:lstStyle/>
          <a:p>
            <a:r>
              <a:rPr lang="es-ES" sz="2000" b="1" dirty="0" smtClean="0">
                <a:solidFill>
                  <a:schemeClr val="accent1">
                    <a:lumMod val="50000"/>
                  </a:schemeClr>
                </a:solidFill>
              </a:rPr>
              <a:t>La </a:t>
            </a:r>
            <a:r>
              <a:rPr lang="es-ES" sz="2000" b="1" dirty="0">
                <a:solidFill>
                  <a:schemeClr val="accent1">
                    <a:lumMod val="50000"/>
                  </a:schemeClr>
                </a:solidFill>
              </a:rPr>
              <a:t>participación de jóvenes investigadores en grupos de investigación de la </a:t>
            </a:r>
            <a:r>
              <a:rPr lang="es-ES" sz="2000" b="1" dirty="0" smtClean="0">
                <a:solidFill>
                  <a:schemeClr val="accent1">
                    <a:lumMod val="50000"/>
                  </a:schemeClr>
                </a:solidFill>
              </a:rPr>
              <a:t>Universidad:</a:t>
            </a:r>
          </a:p>
          <a:p>
            <a:endParaRPr lang="es-ES" sz="2000" b="1" dirty="0" smtClean="0">
              <a:solidFill>
                <a:schemeClr val="accent1">
                  <a:lumMod val="50000"/>
                </a:schemeClr>
              </a:solidFill>
            </a:endParaRPr>
          </a:p>
          <a:p>
            <a:pPr marL="342900" indent="-342900">
              <a:buFont typeface="Arial" panose="020B0604020202020204" pitchFamily="34" charset="0"/>
              <a:buChar char="•"/>
            </a:pPr>
            <a:r>
              <a:rPr lang="es-ES" sz="2000" dirty="0" smtClean="0"/>
              <a:t>Fortalece </a:t>
            </a:r>
            <a:r>
              <a:rPr lang="es-ES" sz="2000" dirty="0"/>
              <a:t>la formación de la generación de </a:t>
            </a:r>
            <a:r>
              <a:rPr lang="es-ES" sz="2000" dirty="0" smtClean="0"/>
              <a:t>relevo</a:t>
            </a:r>
          </a:p>
          <a:p>
            <a:pPr marL="342900" indent="-342900">
              <a:buFont typeface="Arial" panose="020B0604020202020204" pitchFamily="34" charset="0"/>
              <a:buChar char="•"/>
            </a:pPr>
            <a:r>
              <a:rPr lang="es-ES" sz="2000" dirty="0" smtClean="0"/>
              <a:t>Potencia </a:t>
            </a:r>
            <a:r>
              <a:rPr lang="es-ES" sz="2000" dirty="0"/>
              <a:t>las capacidades de producción académica. </a:t>
            </a:r>
            <a:endParaRPr lang="es-ES" sz="2000" dirty="0" smtClean="0"/>
          </a:p>
          <a:p>
            <a:endParaRPr lang="es-ES" sz="2000" dirty="0"/>
          </a:p>
          <a:p>
            <a:r>
              <a:rPr lang="es-ES" sz="2000" b="1" dirty="0" smtClean="0">
                <a:solidFill>
                  <a:schemeClr val="accent1">
                    <a:lumMod val="50000"/>
                  </a:schemeClr>
                </a:solidFill>
              </a:rPr>
              <a:t>En </a:t>
            </a:r>
            <a:r>
              <a:rPr lang="es-ES" sz="2000" b="1" dirty="0">
                <a:solidFill>
                  <a:schemeClr val="accent1">
                    <a:lumMod val="50000"/>
                  </a:schemeClr>
                </a:solidFill>
              </a:rPr>
              <a:t>los jóvenes </a:t>
            </a:r>
            <a:r>
              <a:rPr lang="es-ES" sz="2000" b="1" dirty="0" smtClean="0">
                <a:solidFill>
                  <a:schemeClr val="accent1">
                    <a:lumMod val="50000"/>
                  </a:schemeClr>
                </a:solidFill>
              </a:rPr>
              <a:t>investigadores:</a:t>
            </a:r>
          </a:p>
          <a:p>
            <a:endParaRPr lang="es-ES" sz="2000" dirty="0" smtClean="0"/>
          </a:p>
          <a:p>
            <a:pPr marL="342900" indent="-342900">
              <a:buFont typeface="Arial" panose="020B0604020202020204" pitchFamily="34" charset="0"/>
              <a:buChar char="•"/>
            </a:pPr>
            <a:r>
              <a:rPr lang="es-ES" sz="2000" dirty="0" smtClean="0"/>
              <a:t>Estimula </a:t>
            </a:r>
            <a:r>
              <a:rPr lang="es-ES" sz="2000" dirty="0"/>
              <a:t>el desarrollo de competencias académico- investigativas que permiten generar conocimiento y tener experiencias determinantes en su futuro profesional como la posibilidad de continuar una carrera académica y continuar su desarrollo profesional en maestrías y doctorados en investigación, aportando al desarrollo de la capacidad científica del </a:t>
            </a:r>
            <a:r>
              <a:rPr lang="es-ES" sz="2000" dirty="0" smtClean="0"/>
              <a:t>país</a:t>
            </a:r>
          </a:p>
          <a:p>
            <a:endParaRPr lang="es-CO" dirty="0"/>
          </a:p>
        </p:txBody>
      </p:sp>
      <p:pic>
        <p:nvPicPr>
          <p:cNvPr id="24580" name="Picture 4" descr="Resultado de imagen para jovenes investigado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5953" y="1452281"/>
            <a:ext cx="5576047" cy="4222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042767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2"/>
          <p:cNvPicPr>
            <a:picLocks noChangeAspect="1"/>
          </p:cNvPicPr>
          <p:nvPr/>
        </p:nvPicPr>
        <p:blipFill rotWithShape="1">
          <a:blip r:embed="rId2">
            <a:extLst>
              <a:ext uri="{28A0092B-C50C-407E-A947-70E740481C1C}">
                <a14:useLocalDpi xmlns:a14="http://schemas.microsoft.com/office/drawing/2010/main" val="0"/>
              </a:ext>
            </a:extLst>
          </a:blip>
          <a:srcRect t="3815" r="13907" b="82369"/>
          <a:stretch/>
        </p:blipFill>
        <p:spPr bwMode="auto">
          <a:xfrm>
            <a:off x="1524000" y="6956"/>
            <a:ext cx="7868248" cy="688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10"/>
          <p:cNvSpPr txBox="1">
            <a:spLocks noChangeArrowheads="1"/>
          </p:cNvSpPr>
          <p:nvPr/>
        </p:nvSpPr>
        <p:spPr bwMode="auto">
          <a:xfrm>
            <a:off x="2178051" y="112945"/>
            <a:ext cx="7916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457200"/>
            <a:r>
              <a:rPr lang="es-CO" sz="2400" b="1" dirty="0">
                <a:solidFill>
                  <a:schemeClr val="bg1"/>
                </a:solidFill>
              </a:rPr>
              <a:t>Grupos de Investigación</a:t>
            </a:r>
            <a:endParaRPr lang="es-CO" sz="2400" dirty="0">
              <a:solidFill>
                <a:schemeClr val="bg1"/>
              </a:solidFill>
              <a:latin typeface="Tw Cen MT Condensed Extra Bold" panose="020B0803020202020204" pitchFamily="34" charset="0"/>
            </a:endParaRPr>
          </a:p>
        </p:txBody>
      </p:sp>
      <p:sp>
        <p:nvSpPr>
          <p:cNvPr id="4" name="CuadroTexto 3"/>
          <p:cNvSpPr txBox="1"/>
          <p:nvPr/>
        </p:nvSpPr>
        <p:spPr>
          <a:xfrm>
            <a:off x="968188" y="1352456"/>
            <a:ext cx="5728448" cy="4062651"/>
          </a:xfrm>
          <a:prstGeom prst="rect">
            <a:avLst/>
          </a:prstGeom>
          <a:noFill/>
        </p:spPr>
        <p:txBody>
          <a:bodyPr wrap="square" rtlCol="0">
            <a:spAutoFit/>
          </a:bodyPr>
          <a:lstStyle/>
          <a:p>
            <a:r>
              <a:rPr lang="es-CO" sz="2000" b="1" dirty="0"/>
              <a:t>Definición: </a:t>
            </a:r>
            <a:r>
              <a:rPr lang="es-CO" sz="2000" dirty="0"/>
              <a:t>Los grupos de investigación de la Universidad siguen las directrices del Ministerio de Educación Nacional, a través del Consejo Nacional de Acreditación: </a:t>
            </a:r>
            <a:endParaRPr lang="es-CO" sz="2000" dirty="0" smtClean="0"/>
          </a:p>
          <a:p>
            <a:endParaRPr lang="es-CO" sz="2000" dirty="0"/>
          </a:p>
          <a:p>
            <a:pPr algn="just"/>
            <a:r>
              <a:rPr lang="es-CO" sz="2000" dirty="0"/>
              <a:t>“Los grupos de investigación (consolidados) se definen como colectivos de investigadores (al menos por un profesor y sus estudiantes) reunidos en torno a un interés científico común, sobre la base de lo cual comparten una agenda de investigación, en la que los estudiantes de maestría y doctorado desempeñan un papel muy importante” (CNA, 2013).</a:t>
            </a:r>
          </a:p>
          <a:p>
            <a:r>
              <a:rPr lang="es-CO" dirty="0"/>
              <a:t> </a:t>
            </a:r>
          </a:p>
        </p:txBody>
      </p:sp>
      <p:pic>
        <p:nvPicPr>
          <p:cNvPr id="25608" name="Picture 8" descr="Resultado de imagen para jovenes investigado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28647" y="1352456"/>
            <a:ext cx="4843923" cy="3515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752679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2"/>
          <p:cNvPicPr>
            <a:picLocks noChangeAspect="1"/>
          </p:cNvPicPr>
          <p:nvPr/>
        </p:nvPicPr>
        <p:blipFill rotWithShape="1">
          <a:blip r:embed="rId2">
            <a:extLst>
              <a:ext uri="{28A0092B-C50C-407E-A947-70E740481C1C}">
                <a14:useLocalDpi xmlns:a14="http://schemas.microsoft.com/office/drawing/2010/main" val="0"/>
              </a:ext>
            </a:extLst>
          </a:blip>
          <a:srcRect t="3815" r="13907" b="82369"/>
          <a:stretch/>
        </p:blipFill>
        <p:spPr bwMode="auto">
          <a:xfrm>
            <a:off x="1524000" y="6956"/>
            <a:ext cx="7868248" cy="688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10"/>
          <p:cNvSpPr txBox="1">
            <a:spLocks noChangeArrowheads="1"/>
          </p:cNvSpPr>
          <p:nvPr/>
        </p:nvSpPr>
        <p:spPr bwMode="auto">
          <a:xfrm>
            <a:off x="2178051" y="112945"/>
            <a:ext cx="7916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457200"/>
            <a:r>
              <a:rPr lang="es-CO" sz="2400" b="1" dirty="0" smtClean="0">
                <a:solidFill>
                  <a:schemeClr val="bg1"/>
                </a:solidFill>
              </a:rPr>
              <a:t>Conformación </a:t>
            </a:r>
            <a:r>
              <a:rPr lang="es-CO" sz="2400" b="1" dirty="0">
                <a:solidFill>
                  <a:schemeClr val="bg1"/>
                </a:solidFill>
              </a:rPr>
              <a:t>y </a:t>
            </a:r>
            <a:r>
              <a:rPr lang="es-CO" sz="2400" b="1" dirty="0" smtClean="0">
                <a:solidFill>
                  <a:schemeClr val="bg1"/>
                </a:solidFill>
              </a:rPr>
              <a:t>seguimiento</a:t>
            </a:r>
            <a:r>
              <a:rPr lang="es-CO" sz="2400" b="1" dirty="0" smtClean="0"/>
              <a:t> </a:t>
            </a:r>
            <a:endParaRPr lang="es-CO" sz="2400" dirty="0">
              <a:solidFill>
                <a:prstClr val="white"/>
              </a:solidFill>
              <a:latin typeface="Tw Cen MT Condensed Extra Bold" panose="020B0803020202020204" pitchFamily="34" charset="0"/>
            </a:endParaRPr>
          </a:p>
        </p:txBody>
      </p:sp>
      <p:sp>
        <p:nvSpPr>
          <p:cNvPr id="4" name="CuadroTexto 3"/>
          <p:cNvSpPr txBox="1"/>
          <p:nvPr/>
        </p:nvSpPr>
        <p:spPr>
          <a:xfrm>
            <a:off x="340800" y="1324440"/>
            <a:ext cx="5795682" cy="3939540"/>
          </a:xfrm>
          <a:prstGeom prst="rect">
            <a:avLst/>
          </a:prstGeom>
          <a:noFill/>
        </p:spPr>
        <p:txBody>
          <a:bodyPr wrap="square" rtlCol="0">
            <a:spAutoFit/>
          </a:bodyPr>
          <a:lstStyle/>
          <a:p>
            <a:pPr marL="285750" indent="-285750">
              <a:buFont typeface="Arial" panose="020B0604020202020204" pitchFamily="34" charset="0"/>
              <a:buChar char="•"/>
            </a:pPr>
            <a:r>
              <a:rPr lang="es-CO" dirty="0" smtClean="0"/>
              <a:t>Dentro </a:t>
            </a:r>
            <a:r>
              <a:rPr lang="es-CO" dirty="0"/>
              <a:t>de los parámetros de conformación de los grupos de investigación de la Universidad, se deberán tener en cuenta los siguientes criterios</a:t>
            </a:r>
            <a:r>
              <a:rPr lang="es-CO" dirty="0" smtClean="0"/>
              <a:t>:</a:t>
            </a:r>
          </a:p>
          <a:p>
            <a:pPr marL="285750" indent="-285750">
              <a:buFont typeface="Arial" panose="020B0604020202020204" pitchFamily="34" charset="0"/>
              <a:buChar char="•"/>
            </a:pPr>
            <a:endParaRPr lang="es-CO" sz="1600" dirty="0"/>
          </a:p>
          <a:p>
            <a:pPr marL="285750" lvl="0" indent="-285750">
              <a:buFont typeface="Arial" panose="020B0604020202020204" pitchFamily="34" charset="0"/>
              <a:buChar char="•"/>
            </a:pPr>
            <a:r>
              <a:rPr lang="es-CO" dirty="0"/>
              <a:t>Se considerarán dos tipos de grupos de investigación: </a:t>
            </a:r>
            <a:endParaRPr lang="es-CO" sz="1600" dirty="0"/>
          </a:p>
          <a:p>
            <a:pPr marL="742950" lvl="1" indent="-285750">
              <a:buFont typeface="Arial" panose="020B0604020202020204" pitchFamily="34" charset="0"/>
              <a:buChar char="•"/>
            </a:pPr>
            <a:r>
              <a:rPr lang="es-CO" dirty="0"/>
              <a:t>En primer lugar, los grupos de investigación consolidados:   clasificados en el </a:t>
            </a:r>
            <a:r>
              <a:rPr lang="es-CO" dirty="0" err="1"/>
              <a:t>ScientiCol</a:t>
            </a:r>
            <a:r>
              <a:rPr lang="es-CO" dirty="0"/>
              <a:t> de COLCIENCIAS y que cuenten con aval institucional, cumplen criterios de calidad definidos por la Universidad Santo Tomás. Generalmente cuentan con un investigador junior, senior o asociado en los integrantes del grupo.</a:t>
            </a:r>
            <a:endParaRPr lang="es-CO" sz="1600" dirty="0"/>
          </a:p>
          <a:p>
            <a:pPr marL="742950" lvl="1" indent="-285750">
              <a:buFont typeface="Arial" panose="020B0604020202020204" pitchFamily="34" charset="0"/>
              <a:buChar char="•"/>
            </a:pPr>
            <a:r>
              <a:rPr lang="es-CO" dirty="0"/>
              <a:t>En segundo lugar, los Grupos de Facultad en consolidación</a:t>
            </a:r>
            <a:r>
              <a:rPr lang="es-CO" dirty="0" smtClean="0"/>
              <a:t>.</a:t>
            </a:r>
            <a:endParaRPr lang="es-CO" sz="1600" dirty="0"/>
          </a:p>
        </p:txBody>
      </p:sp>
      <p:pic>
        <p:nvPicPr>
          <p:cNvPr id="6" name="Picture 6" descr="Resultado de imagen para jovenes investigado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2985" y="1643174"/>
            <a:ext cx="5218526" cy="2992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7992143"/>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2"/>
          <p:cNvPicPr>
            <a:picLocks noChangeAspect="1"/>
          </p:cNvPicPr>
          <p:nvPr/>
        </p:nvPicPr>
        <p:blipFill rotWithShape="1">
          <a:blip r:embed="rId2">
            <a:extLst>
              <a:ext uri="{28A0092B-C50C-407E-A947-70E740481C1C}">
                <a14:useLocalDpi xmlns:a14="http://schemas.microsoft.com/office/drawing/2010/main" val="0"/>
              </a:ext>
            </a:extLst>
          </a:blip>
          <a:srcRect t="3815" r="13907" b="82369"/>
          <a:stretch/>
        </p:blipFill>
        <p:spPr bwMode="auto">
          <a:xfrm>
            <a:off x="1524000" y="6956"/>
            <a:ext cx="7868248" cy="688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10"/>
          <p:cNvSpPr txBox="1">
            <a:spLocks noChangeArrowheads="1"/>
          </p:cNvSpPr>
          <p:nvPr/>
        </p:nvSpPr>
        <p:spPr bwMode="auto">
          <a:xfrm>
            <a:off x="2173426" y="120368"/>
            <a:ext cx="7916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457200"/>
            <a:r>
              <a:rPr lang="es-CO" sz="2400" dirty="0" smtClean="0">
                <a:solidFill>
                  <a:prstClr val="white"/>
                </a:solidFill>
                <a:latin typeface="Tw Cen MT Condensed Extra Bold" panose="020B0803020202020204" pitchFamily="34" charset="0"/>
              </a:rPr>
              <a:t>Conformación y seguimiento</a:t>
            </a:r>
            <a:endParaRPr lang="es-CO" sz="2400" dirty="0">
              <a:solidFill>
                <a:prstClr val="white"/>
              </a:solidFill>
              <a:latin typeface="Tw Cen MT Condensed Extra Bold" panose="020B0803020202020204" pitchFamily="34" charset="0"/>
            </a:endParaRPr>
          </a:p>
        </p:txBody>
      </p:sp>
      <p:sp>
        <p:nvSpPr>
          <p:cNvPr id="4" name="CuadroTexto 3"/>
          <p:cNvSpPr txBox="1"/>
          <p:nvPr/>
        </p:nvSpPr>
        <p:spPr>
          <a:xfrm>
            <a:off x="1028036" y="790536"/>
            <a:ext cx="9897035" cy="4985980"/>
          </a:xfrm>
          <a:prstGeom prst="rect">
            <a:avLst/>
          </a:prstGeom>
          <a:noFill/>
        </p:spPr>
        <p:txBody>
          <a:bodyPr wrap="square" rtlCol="0">
            <a:spAutoFit/>
          </a:bodyPr>
          <a:lstStyle/>
          <a:p>
            <a:pPr marL="285750" lvl="0" indent="-285750">
              <a:buFont typeface="Arial" panose="020B0604020202020204" pitchFamily="34" charset="0"/>
              <a:buChar char="•"/>
            </a:pPr>
            <a:r>
              <a:rPr lang="es-CO" dirty="0" smtClean="0"/>
              <a:t>Los </a:t>
            </a:r>
            <a:r>
              <a:rPr lang="es-CO" dirty="0"/>
              <a:t>grupos de investigación consolidados de la Universidad deben estar registrados en la plataforma </a:t>
            </a:r>
            <a:r>
              <a:rPr lang="es-CO" dirty="0" err="1"/>
              <a:t>ScientiCol</a:t>
            </a:r>
            <a:r>
              <a:rPr lang="es-CO" dirty="0"/>
              <a:t> de COLCIENCIAS y avalados por la institución</a:t>
            </a:r>
            <a:r>
              <a:rPr lang="es-CO" dirty="0" smtClean="0"/>
              <a:t>.</a:t>
            </a:r>
          </a:p>
          <a:p>
            <a:pPr marL="285750" lvl="0" indent="-285750">
              <a:buFont typeface="Arial" panose="020B0604020202020204" pitchFamily="34" charset="0"/>
              <a:buChar char="•"/>
            </a:pPr>
            <a:endParaRPr lang="es-CO" sz="1600" dirty="0"/>
          </a:p>
          <a:p>
            <a:pPr marL="285750" lvl="0" indent="-285750">
              <a:buFont typeface="Arial" panose="020B0604020202020204" pitchFamily="34" charset="0"/>
              <a:buChar char="•"/>
            </a:pPr>
            <a:r>
              <a:rPr lang="es-CO" dirty="0"/>
              <a:t>Los grupos de investigación de pregrado deben tener un profesor- investigador como director con título de maestría o doctorado.  En el caso de los programas de posgrado, el grupo de investigación debe tener por lo menos un profesor-investigador con título de doctor, que trabaje en asocio con sus estudiantes</a:t>
            </a:r>
            <a:r>
              <a:rPr lang="es-CO" dirty="0" smtClean="0"/>
              <a:t>.</a:t>
            </a:r>
          </a:p>
          <a:p>
            <a:pPr marL="285750" lvl="0" indent="-285750">
              <a:buFont typeface="Arial" panose="020B0604020202020204" pitchFamily="34" charset="0"/>
              <a:buChar char="•"/>
            </a:pPr>
            <a:r>
              <a:rPr lang="es-CO" dirty="0" smtClean="0"/>
              <a:t> </a:t>
            </a:r>
            <a:endParaRPr lang="es-CO" sz="1600" dirty="0"/>
          </a:p>
          <a:p>
            <a:pPr marL="285750" lvl="0" indent="-285750">
              <a:buFont typeface="Arial" panose="020B0604020202020204" pitchFamily="34" charset="0"/>
              <a:buChar char="•"/>
            </a:pPr>
            <a:r>
              <a:rPr lang="es-CO" dirty="0"/>
              <a:t>Un investigador puede participar en más de una línea de investigación, pero su tiempo de dedicación a la investigación debe ser razonablemente distribuido entre ellas. </a:t>
            </a:r>
            <a:endParaRPr lang="es-CO" dirty="0" smtClean="0"/>
          </a:p>
          <a:p>
            <a:pPr marL="285750" lvl="0" indent="-285750">
              <a:buFont typeface="Arial" panose="020B0604020202020204" pitchFamily="34" charset="0"/>
              <a:buChar char="•"/>
            </a:pPr>
            <a:endParaRPr lang="es-CO" sz="1600" dirty="0"/>
          </a:p>
          <a:p>
            <a:pPr marL="285750" lvl="0" indent="-285750">
              <a:buFont typeface="Arial" panose="020B0604020202020204" pitchFamily="34" charset="0"/>
              <a:buChar char="•"/>
            </a:pPr>
            <a:r>
              <a:rPr lang="es-CO" dirty="0"/>
              <a:t>Los grupos de investigación de la Facultad deben estar registrados en la Unidad de Investigaciones de la Universidad, desde donde se realizará seguimiento periódico de la producción académica e impactos en investigación</a:t>
            </a:r>
            <a:r>
              <a:rPr lang="es-CO" dirty="0" smtClean="0"/>
              <a:t>.</a:t>
            </a:r>
          </a:p>
          <a:p>
            <a:pPr marL="285750" lvl="0" indent="-285750">
              <a:buFont typeface="Arial" panose="020B0604020202020204" pitchFamily="34" charset="0"/>
              <a:buChar char="•"/>
            </a:pPr>
            <a:endParaRPr lang="es-CO" sz="1600" dirty="0"/>
          </a:p>
          <a:p>
            <a:pPr marL="285750" lvl="0" indent="-285750">
              <a:buFont typeface="Arial" panose="020B0604020202020204" pitchFamily="34" charset="0"/>
              <a:buChar char="•"/>
            </a:pPr>
            <a:r>
              <a:rPr lang="es-CO" dirty="0"/>
              <a:t>El seguimiento de productividad académica, visibilidad e impacto, y en general de logros obtenidos en para los grupos consolidados de la institución, se realizará a través de la plataforma </a:t>
            </a:r>
            <a:r>
              <a:rPr lang="es-CO" dirty="0" err="1"/>
              <a:t>Scienticol</a:t>
            </a:r>
            <a:r>
              <a:rPr lang="es-CO" dirty="0"/>
              <a:t> de Colciencias.</a:t>
            </a:r>
            <a:endParaRPr lang="es-CO" sz="1600" dirty="0"/>
          </a:p>
        </p:txBody>
      </p:sp>
      <p:sp>
        <p:nvSpPr>
          <p:cNvPr id="5" name="Título 4"/>
          <p:cNvSpPr>
            <a:spLocks noGrp="1"/>
          </p:cNvSpPr>
          <p:nvPr>
            <p:ph type="title"/>
          </p:nvPr>
        </p:nvSpPr>
        <p:spPr/>
        <p:txBody>
          <a:bodyPr/>
          <a:lstStyle/>
          <a:p>
            <a:endParaRPr lang="es-CO"/>
          </a:p>
        </p:txBody>
      </p:sp>
    </p:spTree>
    <p:extLst>
      <p:ext uri="{BB962C8B-B14F-4D97-AF65-F5344CB8AC3E}">
        <p14:creationId xmlns:p14="http://schemas.microsoft.com/office/powerpoint/2010/main" val="109075024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2"/>
          <p:cNvPicPr>
            <a:picLocks noChangeAspect="1"/>
          </p:cNvPicPr>
          <p:nvPr/>
        </p:nvPicPr>
        <p:blipFill rotWithShape="1">
          <a:blip r:embed="rId2">
            <a:extLst>
              <a:ext uri="{28A0092B-C50C-407E-A947-70E740481C1C}">
                <a14:useLocalDpi xmlns:a14="http://schemas.microsoft.com/office/drawing/2010/main" val="0"/>
              </a:ext>
            </a:extLst>
          </a:blip>
          <a:srcRect t="3815" r="13907" b="82369"/>
          <a:stretch/>
        </p:blipFill>
        <p:spPr bwMode="auto">
          <a:xfrm>
            <a:off x="1524000" y="6956"/>
            <a:ext cx="7868248" cy="688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10"/>
          <p:cNvSpPr txBox="1">
            <a:spLocks noChangeArrowheads="1"/>
          </p:cNvSpPr>
          <p:nvPr/>
        </p:nvSpPr>
        <p:spPr bwMode="auto">
          <a:xfrm>
            <a:off x="2173426" y="120368"/>
            <a:ext cx="7916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457200"/>
            <a:r>
              <a:rPr lang="es-CO" sz="2400" dirty="0" smtClean="0">
                <a:solidFill>
                  <a:prstClr val="white"/>
                </a:solidFill>
                <a:latin typeface="Tw Cen MT Condensed Extra Bold" panose="020B0803020202020204" pitchFamily="34" charset="0"/>
              </a:rPr>
              <a:t>Criterios de calidad</a:t>
            </a:r>
            <a:endParaRPr lang="es-CO" sz="2400" dirty="0">
              <a:solidFill>
                <a:prstClr val="white"/>
              </a:solidFill>
              <a:latin typeface="Tw Cen MT Condensed Extra Bold" panose="020B0803020202020204" pitchFamily="34" charset="0"/>
            </a:endParaRPr>
          </a:p>
        </p:txBody>
      </p:sp>
      <p:sp>
        <p:nvSpPr>
          <p:cNvPr id="4" name="CuadroTexto 3"/>
          <p:cNvSpPr txBox="1"/>
          <p:nvPr/>
        </p:nvSpPr>
        <p:spPr>
          <a:xfrm>
            <a:off x="460375" y="695445"/>
            <a:ext cx="8435788" cy="5878532"/>
          </a:xfrm>
          <a:prstGeom prst="rect">
            <a:avLst/>
          </a:prstGeom>
          <a:noFill/>
        </p:spPr>
        <p:txBody>
          <a:bodyPr wrap="square" rtlCol="0">
            <a:spAutoFit/>
          </a:bodyPr>
          <a:lstStyle/>
          <a:p>
            <a:pPr marL="342900" lvl="0" indent="-342900">
              <a:buFont typeface="+mj-lt"/>
              <a:buAutoNum type="arabicPeriod"/>
            </a:pPr>
            <a:r>
              <a:rPr lang="es-CO" sz="2400" dirty="0"/>
              <a:t>Participación de los grupos de investigación en consorcios o redes académicas en su respectivo campo del conocimiento, o en redes de reconocida trayectoria </a:t>
            </a:r>
            <a:r>
              <a:rPr lang="es-CO" sz="2400" dirty="0" smtClean="0"/>
              <a:t>internacional</a:t>
            </a:r>
            <a:endParaRPr lang="es-CO" sz="2400" dirty="0"/>
          </a:p>
          <a:p>
            <a:pPr marL="342900" lvl="0" indent="-342900">
              <a:buFont typeface="+mj-lt"/>
              <a:buAutoNum type="arabicPeriod"/>
            </a:pPr>
            <a:r>
              <a:rPr lang="es-CO" sz="2400" dirty="0"/>
              <a:t>Capacidad de gestión de recursos financieros externos a la </a:t>
            </a:r>
            <a:r>
              <a:rPr lang="es-CO" sz="2400" dirty="0" smtClean="0"/>
              <a:t>Universidad</a:t>
            </a:r>
            <a:endParaRPr lang="es-CO" sz="2400" dirty="0"/>
          </a:p>
          <a:p>
            <a:pPr marL="342900" indent="-342900">
              <a:buFont typeface="+mj-lt"/>
              <a:buAutoNum type="arabicPeriod"/>
            </a:pPr>
            <a:r>
              <a:rPr lang="es-CO" sz="2400" dirty="0"/>
              <a:t>Capacidad de establecer vínculos con el sector productivo y actores </a:t>
            </a:r>
            <a:r>
              <a:rPr lang="es-CO" sz="2400" dirty="0" smtClean="0"/>
              <a:t>sociales</a:t>
            </a:r>
          </a:p>
          <a:p>
            <a:pPr marL="342900" indent="-342900">
              <a:buFont typeface="+mj-lt"/>
              <a:buAutoNum type="arabicPeriod"/>
            </a:pPr>
            <a:r>
              <a:rPr lang="es-CO" sz="2400" dirty="0" smtClean="0"/>
              <a:t>Posibilidad </a:t>
            </a:r>
            <a:r>
              <a:rPr lang="es-CO" sz="2400" dirty="0"/>
              <a:t>de trabajo Inter y transdisciplinario del grupo de </a:t>
            </a:r>
            <a:r>
              <a:rPr lang="es-CO" sz="2400" dirty="0" smtClean="0"/>
              <a:t>investigación</a:t>
            </a:r>
          </a:p>
          <a:p>
            <a:pPr marL="342900" indent="-342900">
              <a:buFont typeface="+mj-lt"/>
              <a:buAutoNum type="arabicPeriod"/>
            </a:pPr>
            <a:r>
              <a:rPr lang="es-CO" sz="2400" dirty="0" smtClean="0"/>
              <a:t>Articulación </a:t>
            </a:r>
            <a:r>
              <a:rPr lang="es-CO" sz="2400" dirty="0"/>
              <a:t>de los grupos de investigación con la dirección de </a:t>
            </a:r>
            <a:r>
              <a:rPr lang="es-CO" sz="2400" dirty="0" smtClean="0"/>
              <a:t>tesis </a:t>
            </a:r>
          </a:p>
          <a:p>
            <a:pPr marL="342900" indent="-342900">
              <a:buFont typeface="+mj-lt"/>
              <a:buAutoNum type="arabicPeriod"/>
            </a:pPr>
            <a:r>
              <a:rPr lang="es-CO" sz="2400" dirty="0" smtClean="0"/>
              <a:t>Articulación </a:t>
            </a:r>
            <a:r>
              <a:rPr lang="es-CO" sz="2400" dirty="0"/>
              <a:t>de los grupos de investigación con otros grupos de investigación </a:t>
            </a:r>
            <a:r>
              <a:rPr lang="es-CO" sz="2400" dirty="0" smtClean="0"/>
              <a:t>relacionados</a:t>
            </a:r>
          </a:p>
          <a:p>
            <a:pPr marL="342900" indent="-342900">
              <a:buFont typeface="+mj-lt"/>
              <a:buAutoNum type="arabicPeriod"/>
            </a:pPr>
            <a:r>
              <a:rPr lang="es-CO" sz="2400" dirty="0" smtClean="0"/>
              <a:t>Capacidad </a:t>
            </a:r>
            <a:r>
              <a:rPr lang="es-CO" sz="2400" dirty="0"/>
              <a:t>de generar innovaciones; sociales, culturales o </a:t>
            </a:r>
            <a:r>
              <a:rPr lang="es-CO" sz="2400" dirty="0" smtClean="0"/>
              <a:t>tecnológicas</a:t>
            </a:r>
          </a:p>
          <a:p>
            <a:endParaRPr lang="es-CO" sz="1600" dirty="0"/>
          </a:p>
        </p:txBody>
      </p:sp>
      <p:sp>
        <p:nvSpPr>
          <p:cNvPr id="5" name="AutoShape 2" descr="Resultado de imagen para calida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28676" name="Picture 4" descr="Resultado de imagen para calid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6163" y="1305765"/>
            <a:ext cx="3476625" cy="3457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95229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lecha derecha 9"/>
          <p:cNvSpPr/>
          <p:nvPr/>
        </p:nvSpPr>
        <p:spPr>
          <a:xfrm>
            <a:off x="914399" y="2491925"/>
            <a:ext cx="5077100" cy="513806"/>
          </a:xfrm>
          <a:prstGeom prst="right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s-CO"/>
          </a:p>
        </p:txBody>
      </p:sp>
      <p:sp>
        <p:nvSpPr>
          <p:cNvPr id="2" name="Título 1"/>
          <p:cNvSpPr>
            <a:spLocks noGrp="1"/>
          </p:cNvSpPr>
          <p:nvPr>
            <p:ph type="title"/>
          </p:nvPr>
        </p:nvSpPr>
        <p:spPr>
          <a:xfrm>
            <a:off x="670560" y="366379"/>
            <a:ext cx="10972800" cy="434809"/>
          </a:xfrm>
        </p:spPr>
        <p:txBody>
          <a:bodyPr>
            <a:normAutofit fontScale="90000"/>
          </a:bodyPr>
          <a:lstStyle/>
          <a:p>
            <a:r>
              <a:rPr lang="es-CO" sz="3600" dirty="0" smtClean="0">
                <a:solidFill>
                  <a:schemeClr val="accent1">
                    <a:lumMod val="75000"/>
                  </a:schemeClr>
                </a:solidFill>
              </a:rPr>
              <a:t>Objetivos estratégicos e indicadores de gestión académica</a:t>
            </a:r>
            <a:r>
              <a:rPr lang="es-CO" dirty="0" smtClean="0"/>
              <a:t/>
            </a:r>
            <a:br>
              <a:rPr lang="es-CO" dirty="0" smtClean="0"/>
            </a:br>
            <a:endParaRPr lang="es-CO" dirty="0"/>
          </a:p>
        </p:txBody>
      </p:sp>
      <p:graphicFrame>
        <p:nvGraphicFramePr>
          <p:cNvPr id="3" name="Tabla 2"/>
          <p:cNvGraphicFramePr>
            <a:graphicFrameLocks noGrp="1"/>
          </p:cNvGraphicFramePr>
          <p:nvPr/>
        </p:nvGraphicFramePr>
        <p:xfrm>
          <a:off x="914401" y="1233532"/>
          <a:ext cx="10728959" cy="1097280"/>
        </p:xfrm>
        <a:graphic>
          <a:graphicData uri="http://schemas.openxmlformats.org/drawingml/2006/table">
            <a:tbl>
              <a:tblPr firstRow="1" bandRow="1">
                <a:tableStyleId>{5C22544A-7EE6-4342-B048-85BDC9FD1C3A}</a:tableStyleId>
              </a:tblPr>
              <a:tblGrid>
                <a:gridCol w="1027610"/>
                <a:gridCol w="2719435"/>
                <a:gridCol w="1860046"/>
                <a:gridCol w="1967876"/>
                <a:gridCol w="1573347"/>
                <a:gridCol w="1580645"/>
              </a:tblGrid>
              <a:tr h="1097280">
                <a:tc>
                  <a:txBody>
                    <a:bodyPr/>
                    <a:lstStyle/>
                    <a:p>
                      <a:pPr algn="ctr"/>
                      <a:r>
                        <a:rPr lang="es-CO" sz="1400" dirty="0" smtClean="0">
                          <a:solidFill>
                            <a:schemeClr val="tx2"/>
                          </a:solidFill>
                        </a:rPr>
                        <a:t>División</a:t>
                      </a:r>
                      <a:endParaRPr lang="es-CO" sz="1400" dirty="0">
                        <a:solidFill>
                          <a:schemeClr val="tx2"/>
                        </a:solidFill>
                      </a:endParaRPr>
                    </a:p>
                  </a:txBody>
                  <a:tcPr>
                    <a:solidFill>
                      <a:schemeClr val="accent6">
                        <a:lumMod val="20000"/>
                        <a:lumOff val="80000"/>
                      </a:schemeClr>
                    </a:solidFill>
                  </a:tcPr>
                </a:tc>
                <a:tc>
                  <a:txBody>
                    <a:bodyPr/>
                    <a:lstStyle/>
                    <a:p>
                      <a:pPr algn="ctr"/>
                      <a:r>
                        <a:rPr lang="es-CO" sz="1400" dirty="0" smtClean="0">
                          <a:solidFill>
                            <a:schemeClr val="bg1"/>
                          </a:solidFill>
                        </a:rPr>
                        <a:t>No Grupos de Investigación/</a:t>
                      </a:r>
                    </a:p>
                    <a:p>
                      <a:pPr algn="ctr"/>
                      <a:r>
                        <a:rPr lang="es-CO" sz="1400" dirty="0" smtClean="0">
                          <a:solidFill>
                            <a:schemeClr val="bg1"/>
                          </a:solidFill>
                        </a:rPr>
                        <a:t>Clasificación Colciencias</a:t>
                      </a:r>
                      <a:endParaRPr lang="es-CO" sz="1400" dirty="0">
                        <a:solidFill>
                          <a:schemeClr val="bg1"/>
                        </a:solidFill>
                      </a:endParaRPr>
                    </a:p>
                  </a:txBody>
                  <a:tcPr>
                    <a:solidFill>
                      <a:schemeClr val="tx2">
                        <a:lumMod val="75000"/>
                      </a:schemeClr>
                    </a:solidFill>
                  </a:tcPr>
                </a:tc>
                <a:tc>
                  <a:txBody>
                    <a:bodyPr/>
                    <a:lstStyle/>
                    <a:p>
                      <a:r>
                        <a:rPr lang="es-CO" sz="1400" dirty="0" smtClean="0">
                          <a:solidFill>
                            <a:schemeClr val="bg1"/>
                          </a:solidFill>
                        </a:rPr>
                        <a:t>No de proyectos de</a:t>
                      </a:r>
                    </a:p>
                    <a:p>
                      <a:r>
                        <a:rPr lang="es-CO" sz="1400" dirty="0" smtClean="0">
                          <a:solidFill>
                            <a:schemeClr val="bg1"/>
                          </a:solidFill>
                        </a:rPr>
                        <a:t> Investigación activos</a:t>
                      </a:r>
                      <a:endParaRPr lang="es-CO" sz="1400" dirty="0">
                        <a:solidFill>
                          <a:schemeClr val="bg1"/>
                        </a:solidFill>
                      </a:endParaRPr>
                    </a:p>
                  </a:txBody>
                  <a:tcPr>
                    <a:solidFill>
                      <a:schemeClr val="tx2">
                        <a:lumMod val="75000"/>
                      </a:schemeClr>
                    </a:solidFill>
                  </a:tcPr>
                </a:tc>
                <a:tc>
                  <a:txBody>
                    <a:bodyPr/>
                    <a:lstStyle/>
                    <a:p>
                      <a:r>
                        <a:rPr lang="es-CO" sz="1400" dirty="0" smtClean="0">
                          <a:solidFill>
                            <a:schemeClr val="bg1"/>
                          </a:solidFill>
                        </a:rPr>
                        <a:t>No artículos en Revistas ISI- SCOPUS</a:t>
                      </a:r>
                      <a:endParaRPr lang="es-CO" sz="1400" dirty="0">
                        <a:solidFill>
                          <a:schemeClr val="bg1"/>
                        </a:solidFill>
                      </a:endParaRPr>
                    </a:p>
                  </a:txBody>
                  <a:tcPr>
                    <a:solidFill>
                      <a:schemeClr val="tx2">
                        <a:lumMod val="75000"/>
                      </a:schemeClr>
                    </a:solidFill>
                  </a:tcPr>
                </a:tc>
                <a:tc>
                  <a:txBody>
                    <a:bodyPr/>
                    <a:lstStyle/>
                    <a:p>
                      <a:r>
                        <a:rPr lang="es-CO" sz="1400" dirty="0" smtClean="0">
                          <a:solidFill>
                            <a:schemeClr val="bg1"/>
                          </a:solidFill>
                        </a:rPr>
                        <a:t>No artículos tipo D Colciencias</a:t>
                      </a:r>
                      <a:endParaRPr lang="es-CO" sz="1400" dirty="0">
                        <a:solidFill>
                          <a:schemeClr val="bg1"/>
                        </a:solidFill>
                      </a:endParaRPr>
                    </a:p>
                  </a:txBody>
                  <a:tcPr>
                    <a:solidFill>
                      <a:schemeClr val="tx2">
                        <a:lumMod val="75000"/>
                      </a:schemeClr>
                    </a:solidFill>
                  </a:tcPr>
                </a:tc>
                <a:tc>
                  <a:txBody>
                    <a:bodyPr/>
                    <a:lstStyle/>
                    <a:p>
                      <a:r>
                        <a:rPr lang="es-CO" sz="1400" dirty="0" smtClean="0">
                          <a:solidFill>
                            <a:schemeClr val="bg1"/>
                          </a:solidFill>
                        </a:rPr>
                        <a:t>No libros y capítulos de libro en editoriales nacionales</a:t>
                      </a:r>
                      <a:endParaRPr lang="es-CO" sz="1400" dirty="0">
                        <a:solidFill>
                          <a:schemeClr val="bg1"/>
                        </a:solidFill>
                      </a:endParaRPr>
                    </a:p>
                  </a:txBody>
                  <a:tcPr>
                    <a:solidFill>
                      <a:schemeClr val="tx2">
                        <a:lumMod val="75000"/>
                      </a:schemeClr>
                    </a:solidFill>
                  </a:tcPr>
                </a:tc>
              </a:tr>
            </a:tbl>
          </a:graphicData>
        </a:graphic>
      </p:graphicFrame>
      <p:graphicFrame>
        <p:nvGraphicFramePr>
          <p:cNvPr id="5" name="Tabla 4"/>
          <p:cNvGraphicFramePr>
            <a:graphicFrameLocks noGrp="1"/>
          </p:cNvGraphicFramePr>
          <p:nvPr/>
        </p:nvGraphicFramePr>
        <p:xfrm>
          <a:off x="914398" y="2989998"/>
          <a:ext cx="10920550" cy="2651760"/>
        </p:xfrm>
        <a:graphic>
          <a:graphicData uri="http://schemas.openxmlformats.org/drawingml/2006/table">
            <a:tbl>
              <a:tblPr firstRow="1" bandRow="1">
                <a:tableStyleId>{5C22544A-7EE6-4342-B048-85BDC9FD1C3A}</a:tableStyleId>
              </a:tblPr>
              <a:tblGrid>
                <a:gridCol w="1497876"/>
                <a:gridCol w="1826341"/>
                <a:gridCol w="1782321"/>
                <a:gridCol w="1614500"/>
                <a:gridCol w="1522341"/>
                <a:gridCol w="1483037"/>
                <a:gridCol w="1194134"/>
              </a:tblGrid>
              <a:tr h="240356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400" dirty="0" smtClean="0"/>
                        <a:t>No libros y capítulos de libro en editoriales internacionales</a:t>
                      </a:r>
                    </a:p>
                    <a:p>
                      <a:pPr algn="ctr"/>
                      <a:endParaRPr lang="es-CO" sz="1400" dirty="0"/>
                    </a:p>
                  </a:txBody>
                  <a:tcPr>
                    <a:solidFill>
                      <a:schemeClr val="tx2">
                        <a:lumMod val="75000"/>
                      </a:schemeClr>
                    </a:solidFill>
                  </a:tcPr>
                </a:tc>
                <a:tc>
                  <a:txBody>
                    <a:bodyPr/>
                    <a:lstStyle/>
                    <a:p>
                      <a:pPr algn="ctr"/>
                      <a:r>
                        <a:rPr lang="es-CO" sz="1400" dirty="0" smtClean="0"/>
                        <a:t>No Productos</a:t>
                      </a:r>
                      <a:r>
                        <a:rPr lang="es-CO" sz="1400" baseline="0" dirty="0" smtClean="0"/>
                        <a:t> de desarrollo tecnológico innovación (patentes, software, nuevas empresas, spin </a:t>
                      </a:r>
                      <a:r>
                        <a:rPr lang="es-CO" sz="1400" baseline="0" dirty="0" err="1" smtClean="0"/>
                        <a:t>offs</a:t>
                      </a:r>
                      <a:r>
                        <a:rPr lang="es-CO" sz="1400" baseline="0" dirty="0" smtClean="0"/>
                        <a:t>.)</a:t>
                      </a:r>
                      <a:endParaRPr lang="es-CO" sz="1400" dirty="0"/>
                    </a:p>
                  </a:txBody>
                  <a:tcPr>
                    <a:solidFill>
                      <a:schemeClr val="tx2">
                        <a:lumMod val="75000"/>
                      </a:schemeClr>
                    </a:solidFill>
                  </a:tcPr>
                </a:tc>
                <a:tc>
                  <a:txBody>
                    <a:bodyPr/>
                    <a:lstStyle/>
                    <a:p>
                      <a:r>
                        <a:rPr lang="es-CO" sz="1400" dirty="0" smtClean="0"/>
                        <a:t>Formación de capital humano</a:t>
                      </a:r>
                    </a:p>
                    <a:p>
                      <a:endParaRPr lang="es-CO" sz="1400" dirty="0" smtClean="0"/>
                    </a:p>
                    <a:p>
                      <a:pPr marL="342900" indent="-342900">
                        <a:buFont typeface="Wingdings" panose="05000000000000000000" pitchFamily="2" charset="2"/>
                        <a:buChar char="ü"/>
                      </a:pPr>
                      <a:r>
                        <a:rPr lang="es-CO" sz="1400" dirty="0" smtClean="0"/>
                        <a:t>No Tesis de maestría defendidas</a:t>
                      </a:r>
                    </a:p>
                    <a:p>
                      <a:pPr marL="342900" indent="-342900">
                        <a:buFont typeface="Wingdings" panose="05000000000000000000" pitchFamily="2" charset="2"/>
                        <a:buChar char="ü"/>
                      </a:pPr>
                      <a:r>
                        <a:rPr lang="es-CO" sz="1400" dirty="0" smtClean="0"/>
                        <a:t>No Tesis de doctorado defendidas</a:t>
                      </a:r>
                    </a:p>
                    <a:p>
                      <a:pPr marL="342900" indent="-342900">
                        <a:buFont typeface="Wingdings" panose="05000000000000000000" pitchFamily="2" charset="2"/>
                        <a:buChar char="ü"/>
                      </a:pPr>
                      <a:r>
                        <a:rPr lang="es-CO" sz="1400" dirty="0" smtClean="0"/>
                        <a:t>No Jóvenes</a:t>
                      </a:r>
                      <a:r>
                        <a:rPr lang="es-CO" sz="1400" baseline="0" dirty="0" smtClean="0"/>
                        <a:t> investigadores</a:t>
                      </a:r>
                      <a:endParaRPr lang="es-CO" sz="1400" dirty="0" smtClean="0"/>
                    </a:p>
                    <a:p>
                      <a:pPr marL="342900" indent="-342900">
                        <a:buFont typeface="Wingdings" panose="05000000000000000000" pitchFamily="2" charset="2"/>
                        <a:buChar char="ü"/>
                      </a:pPr>
                      <a:endParaRPr lang="es-CO" sz="1400" dirty="0"/>
                    </a:p>
                  </a:txBody>
                  <a:tcPr>
                    <a:solidFill>
                      <a:schemeClr val="tx2">
                        <a:lumMod val="75000"/>
                      </a:schemeClr>
                    </a:solidFill>
                  </a:tcPr>
                </a:tc>
                <a:tc>
                  <a:txBody>
                    <a:bodyPr/>
                    <a:lstStyle/>
                    <a:p>
                      <a:pPr algn="ctr"/>
                      <a:r>
                        <a:rPr lang="es-CO" sz="1400" dirty="0" smtClean="0">
                          <a:solidFill>
                            <a:schemeClr val="tx2"/>
                          </a:solidFill>
                        </a:rPr>
                        <a:t>No reconocimientos</a:t>
                      </a:r>
                      <a:r>
                        <a:rPr lang="es-CO" sz="1400" baseline="0" dirty="0" smtClean="0">
                          <a:solidFill>
                            <a:schemeClr val="tx2"/>
                          </a:solidFill>
                        </a:rPr>
                        <a:t> por productos derivados de la investigación</a:t>
                      </a:r>
                      <a:endParaRPr lang="es-CO" sz="1400" dirty="0">
                        <a:solidFill>
                          <a:schemeClr val="tx2"/>
                        </a:solidFill>
                      </a:endParaRPr>
                    </a:p>
                  </a:txBody>
                  <a:tcPr>
                    <a:solidFill>
                      <a:srgbClr val="EAFC42"/>
                    </a:solidFill>
                  </a:tcPr>
                </a:tc>
                <a:tc>
                  <a:txBody>
                    <a:bodyPr/>
                    <a:lstStyle/>
                    <a:p>
                      <a:pPr algn="ctr"/>
                      <a:r>
                        <a:rPr lang="es-CO" sz="1400" dirty="0" smtClean="0">
                          <a:solidFill>
                            <a:schemeClr val="tx2"/>
                          </a:solidFill>
                        </a:rPr>
                        <a:t>No grupos A y A1 en Colciencias</a:t>
                      </a:r>
                      <a:endParaRPr lang="es-CO" sz="1400" dirty="0">
                        <a:solidFill>
                          <a:schemeClr val="tx2"/>
                        </a:solidFill>
                      </a:endParaRPr>
                    </a:p>
                  </a:txBody>
                  <a:tcPr>
                    <a:solidFill>
                      <a:srgbClr val="EAFC42"/>
                    </a:solidFill>
                  </a:tcPr>
                </a:tc>
                <a:tc>
                  <a:txBody>
                    <a:bodyPr/>
                    <a:lstStyle/>
                    <a:p>
                      <a:pPr algn="ctr"/>
                      <a:r>
                        <a:rPr lang="es-CO" sz="1400" dirty="0" smtClean="0">
                          <a:solidFill>
                            <a:schemeClr val="tx2"/>
                          </a:solidFill>
                        </a:rPr>
                        <a:t>No artículos cuartiles 1 y 2 JCR y SJR</a:t>
                      </a:r>
                      <a:endParaRPr lang="es-CO" sz="1400" dirty="0">
                        <a:solidFill>
                          <a:schemeClr val="tx2"/>
                        </a:solidFill>
                      </a:endParaRPr>
                    </a:p>
                  </a:txBody>
                  <a:tcPr>
                    <a:solidFill>
                      <a:srgbClr val="EAFC42"/>
                    </a:solidFill>
                  </a:tcPr>
                </a:tc>
                <a:tc>
                  <a:txBody>
                    <a:bodyPr/>
                    <a:lstStyle/>
                    <a:p>
                      <a:pPr algn="ctr"/>
                      <a:r>
                        <a:rPr lang="es-CO" sz="1400" dirty="0" smtClean="0">
                          <a:solidFill>
                            <a:schemeClr val="tx2"/>
                          </a:solidFill>
                        </a:rPr>
                        <a:t>Recursos financieros de convocatoria externa</a:t>
                      </a:r>
                      <a:endParaRPr lang="es-CO" sz="1400" dirty="0">
                        <a:solidFill>
                          <a:schemeClr val="tx2"/>
                        </a:solidFill>
                      </a:endParaRPr>
                    </a:p>
                  </a:txBody>
                  <a:tcPr>
                    <a:solidFill>
                      <a:srgbClr val="EAFC42"/>
                    </a:solidFill>
                  </a:tcPr>
                </a:tc>
              </a:tr>
            </a:tbl>
          </a:graphicData>
        </a:graphic>
      </p:graphicFrame>
      <p:sp>
        <p:nvSpPr>
          <p:cNvPr id="6" name="Flecha derecha 5"/>
          <p:cNvSpPr/>
          <p:nvPr/>
        </p:nvSpPr>
        <p:spPr>
          <a:xfrm>
            <a:off x="2020388" y="792479"/>
            <a:ext cx="9814560" cy="513806"/>
          </a:xfrm>
          <a:prstGeom prst="right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s-CO"/>
          </a:p>
        </p:txBody>
      </p:sp>
      <p:sp>
        <p:nvSpPr>
          <p:cNvPr id="7" name="CuadroTexto 6"/>
          <p:cNvSpPr txBox="1"/>
          <p:nvPr/>
        </p:nvSpPr>
        <p:spPr>
          <a:xfrm>
            <a:off x="2207623" y="882915"/>
            <a:ext cx="9200606" cy="369332"/>
          </a:xfrm>
          <a:prstGeom prst="rect">
            <a:avLst/>
          </a:prstGeom>
          <a:noFill/>
        </p:spPr>
        <p:txBody>
          <a:bodyPr wrap="square" rtlCol="0">
            <a:spAutoFit/>
          </a:bodyPr>
          <a:lstStyle/>
          <a:p>
            <a:pPr algn="ctr"/>
            <a:r>
              <a:rPr lang="es-CO" b="1" dirty="0" smtClean="0"/>
              <a:t>Proceso- Producto- Resultado: seguimiento semestral/ anual</a:t>
            </a:r>
            <a:endParaRPr lang="es-CO" b="1" dirty="0"/>
          </a:p>
        </p:txBody>
      </p:sp>
      <p:sp>
        <p:nvSpPr>
          <p:cNvPr id="8" name="CuadroTexto 7"/>
          <p:cNvSpPr txBox="1"/>
          <p:nvPr/>
        </p:nvSpPr>
        <p:spPr>
          <a:xfrm>
            <a:off x="914398" y="2594940"/>
            <a:ext cx="5077100" cy="307777"/>
          </a:xfrm>
          <a:prstGeom prst="rect">
            <a:avLst/>
          </a:prstGeom>
          <a:noFill/>
        </p:spPr>
        <p:txBody>
          <a:bodyPr wrap="square" rtlCol="0">
            <a:spAutoFit/>
          </a:bodyPr>
          <a:lstStyle/>
          <a:p>
            <a:pPr algn="ctr"/>
            <a:r>
              <a:rPr lang="es-CO" sz="1400" b="1" dirty="0" smtClean="0"/>
              <a:t>Proceso- Producto- Resultado: seguimiento semestral/ anual</a:t>
            </a:r>
            <a:endParaRPr lang="es-CO" sz="1400" b="1" dirty="0"/>
          </a:p>
        </p:txBody>
      </p:sp>
      <p:sp>
        <p:nvSpPr>
          <p:cNvPr id="11" name="Flecha derecha 10"/>
          <p:cNvSpPr/>
          <p:nvPr/>
        </p:nvSpPr>
        <p:spPr>
          <a:xfrm>
            <a:off x="5991498" y="2466673"/>
            <a:ext cx="6130834" cy="583474"/>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s-CO"/>
          </a:p>
        </p:txBody>
      </p:sp>
      <p:sp>
        <p:nvSpPr>
          <p:cNvPr id="12" name="CuadroTexto 11"/>
          <p:cNvSpPr txBox="1"/>
          <p:nvPr/>
        </p:nvSpPr>
        <p:spPr>
          <a:xfrm>
            <a:off x="4572001" y="2594940"/>
            <a:ext cx="9200606" cy="369332"/>
          </a:xfrm>
          <a:prstGeom prst="rect">
            <a:avLst/>
          </a:prstGeom>
          <a:noFill/>
        </p:spPr>
        <p:txBody>
          <a:bodyPr wrap="square" rtlCol="0">
            <a:spAutoFit/>
          </a:bodyPr>
          <a:lstStyle/>
          <a:p>
            <a:pPr algn="ctr"/>
            <a:r>
              <a:rPr lang="es-CO" b="1" dirty="0" smtClean="0"/>
              <a:t>Resultado: efectos a mediano y largo plazo</a:t>
            </a:r>
            <a:endParaRPr lang="es-CO" b="1" dirty="0"/>
          </a:p>
        </p:txBody>
      </p:sp>
    </p:spTree>
    <p:extLst>
      <p:ext uri="{BB962C8B-B14F-4D97-AF65-F5344CB8AC3E}">
        <p14:creationId xmlns:p14="http://schemas.microsoft.com/office/powerpoint/2010/main" val="217113359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2"/>
          <p:cNvPicPr>
            <a:picLocks noChangeAspect="1"/>
          </p:cNvPicPr>
          <p:nvPr/>
        </p:nvPicPr>
        <p:blipFill rotWithShape="1">
          <a:blip r:embed="rId2">
            <a:extLst>
              <a:ext uri="{28A0092B-C50C-407E-A947-70E740481C1C}">
                <a14:useLocalDpi xmlns:a14="http://schemas.microsoft.com/office/drawing/2010/main" val="0"/>
              </a:ext>
            </a:extLst>
          </a:blip>
          <a:srcRect t="3815" r="13907" b="82369"/>
          <a:stretch/>
        </p:blipFill>
        <p:spPr bwMode="auto">
          <a:xfrm>
            <a:off x="1524000" y="6956"/>
            <a:ext cx="7868248" cy="688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10"/>
          <p:cNvSpPr txBox="1">
            <a:spLocks noChangeArrowheads="1"/>
          </p:cNvSpPr>
          <p:nvPr/>
        </p:nvSpPr>
        <p:spPr bwMode="auto">
          <a:xfrm>
            <a:off x="2173426" y="120368"/>
            <a:ext cx="7916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457200"/>
            <a:r>
              <a:rPr lang="es-CO" sz="2400" dirty="0" smtClean="0">
                <a:solidFill>
                  <a:prstClr val="white"/>
                </a:solidFill>
                <a:latin typeface="Tw Cen MT Condensed Extra Bold" panose="020B0803020202020204" pitchFamily="34" charset="0"/>
              </a:rPr>
              <a:t>Criterios de calidad</a:t>
            </a:r>
            <a:endParaRPr lang="es-CO" sz="2400" dirty="0">
              <a:solidFill>
                <a:prstClr val="white"/>
              </a:solidFill>
              <a:latin typeface="Tw Cen MT Condensed Extra Bold" panose="020B0803020202020204" pitchFamily="34" charset="0"/>
            </a:endParaRPr>
          </a:p>
        </p:txBody>
      </p:sp>
      <p:sp>
        <p:nvSpPr>
          <p:cNvPr id="4" name="CuadroTexto 3"/>
          <p:cNvSpPr txBox="1"/>
          <p:nvPr/>
        </p:nvSpPr>
        <p:spPr>
          <a:xfrm>
            <a:off x="1075763" y="808858"/>
            <a:ext cx="10112188" cy="4770537"/>
          </a:xfrm>
          <a:prstGeom prst="rect">
            <a:avLst/>
          </a:prstGeom>
          <a:noFill/>
        </p:spPr>
        <p:txBody>
          <a:bodyPr wrap="square" rtlCol="0">
            <a:spAutoFit/>
          </a:bodyPr>
          <a:lstStyle/>
          <a:p>
            <a:r>
              <a:rPr lang="es-CO" sz="2400" dirty="0" smtClean="0"/>
              <a:t>Producción </a:t>
            </a:r>
            <a:r>
              <a:rPr lang="es-CO" sz="2400" dirty="0"/>
              <a:t>académica del grupo de investigación</a:t>
            </a:r>
            <a:r>
              <a:rPr lang="es-CO" sz="2400" dirty="0" smtClean="0"/>
              <a:t>:</a:t>
            </a:r>
          </a:p>
          <a:p>
            <a:endParaRPr lang="es-CO" sz="2400" dirty="0"/>
          </a:p>
          <a:p>
            <a:pPr marL="457200" indent="-457200">
              <a:buFont typeface="+mj-lt"/>
              <a:buAutoNum type="arabicPeriod"/>
            </a:pPr>
            <a:r>
              <a:rPr lang="es-CO" sz="2400" dirty="0" smtClean="0"/>
              <a:t>	Publicaciones </a:t>
            </a:r>
            <a:r>
              <a:rPr lang="es-CO" sz="2400" dirty="0"/>
              <a:t>científicas o </a:t>
            </a:r>
            <a:r>
              <a:rPr lang="es-CO" sz="2400" dirty="0" smtClean="0"/>
              <a:t>académicas</a:t>
            </a:r>
          </a:p>
          <a:p>
            <a:pPr marL="457200" indent="-457200">
              <a:buFont typeface="+mj-lt"/>
              <a:buAutoNum type="arabicPeriod"/>
            </a:pPr>
            <a:r>
              <a:rPr lang="es-CO" sz="2400" dirty="0"/>
              <a:t>	</a:t>
            </a:r>
            <a:r>
              <a:rPr lang="es-CO" sz="2400" dirty="0" smtClean="0"/>
              <a:t>Patentes</a:t>
            </a:r>
            <a:r>
              <a:rPr lang="es-CO" sz="2400" dirty="0"/>
              <a:t>, desarrollos </a:t>
            </a:r>
            <a:r>
              <a:rPr lang="es-CO" sz="2400" dirty="0" smtClean="0"/>
              <a:t>tecnológicos</a:t>
            </a:r>
            <a:r>
              <a:rPr lang="es-CO" sz="2400" dirty="0"/>
              <a:t>, ensayos y producción </a:t>
            </a:r>
            <a:r>
              <a:rPr lang="es-CO" sz="2400" dirty="0" smtClean="0"/>
              <a:t>artística</a:t>
            </a:r>
          </a:p>
          <a:p>
            <a:pPr marL="457200" indent="-457200">
              <a:buFont typeface="+mj-lt"/>
              <a:buAutoNum type="arabicPeriod"/>
            </a:pPr>
            <a:r>
              <a:rPr lang="es-CO" sz="2400" dirty="0"/>
              <a:t>	</a:t>
            </a:r>
            <a:r>
              <a:rPr lang="es-CO" sz="2400" dirty="0" smtClean="0"/>
              <a:t>Indicadores : </a:t>
            </a:r>
            <a:r>
              <a:rPr lang="es-CO" sz="2400" dirty="0"/>
              <a:t>número de </a:t>
            </a:r>
            <a:r>
              <a:rPr lang="es-CO" sz="2400" dirty="0" smtClean="0"/>
              <a:t>publicaciones </a:t>
            </a:r>
            <a:r>
              <a:rPr lang="es-CO" sz="2400" dirty="0"/>
              <a:t>indexadas, en </a:t>
            </a:r>
            <a:r>
              <a:rPr lang="es-CO" sz="2400" dirty="0" err="1"/>
              <a:t>ScientiCol</a:t>
            </a:r>
            <a:r>
              <a:rPr lang="es-CO" sz="2400" dirty="0"/>
              <a:t> y en </a:t>
            </a:r>
            <a:r>
              <a:rPr lang="es-CO" sz="2400" dirty="0" smtClean="0"/>
              <a:t>	bases </a:t>
            </a:r>
            <a:r>
              <a:rPr lang="es-CO" sz="2400" dirty="0"/>
              <a:t>de datos </a:t>
            </a:r>
            <a:r>
              <a:rPr lang="es-CO" sz="2400" dirty="0" smtClean="0"/>
              <a:t>internacionales</a:t>
            </a:r>
            <a:r>
              <a:rPr lang="es-CO" sz="2400" dirty="0"/>
              <a:t>, número de citas y </a:t>
            </a:r>
            <a:r>
              <a:rPr lang="es-CO" sz="2400" dirty="0" err="1"/>
              <a:t>co</a:t>
            </a:r>
            <a:r>
              <a:rPr lang="es-CO" sz="2400" dirty="0"/>
              <a:t>-citaciones </a:t>
            </a:r>
            <a:r>
              <a:rPr lang="es-CO" sz="2400" dirty="0" smtClean="0"/>
              <a:t>	(</a:t>
            </a:r>
            <a:r>
              <a:rPr lang="es-CO" sz="2400" dirty="0"/>
              <a:t>indicador de impacto en la comunidad </a:t>
            </a:r>
            <a:r>
              <a:rPr lang="es-CO" sz="2400" dirty="0" smtClean="0"/>
              <a:t>científica</a:t>
            </a:r>
            <a:r>
              <a:rPr lang="es-CO" sz="2400" dirty="0"/>
              <a:t>), número de </a:t>
            </a:r>
            <a:r>
              <a:rPr lang="es-CO" sz="2400" dirty="0" smtClean="0"/>
              <a:t>	patentes</a:t>
            </a:r>
            <a:r>
              <a:rPr lang="es-CO" sz="2400" dirty="0"/>
              <a:t>, de productos tecnológicos, de </a:t>
            </a:r>
            <a:r>
              <a:rPr lang="es-CO" sz="2400" dirty="0" smtClean="0"/>
              <a:t>obras </a:t>
            </a:r>
            <a:r>
              <a:rPr lang="es-CO" sz="2400" dirty="0"/>
              <a:t>de arte con </a:t>
            </a:r>
            <a:r>
              <a:rPr lang="es-CO" sz="2400" dirty="0" smtClean="0"/>
              <a:t>	reconocimiento </a:t>
            </a:r>
            <a:r>
              <a:rPr lang="es-CO" sz="2400" dirty="0"/>
              <a:t>público, etc., número de tesis o trabajos de grado</a:t>
            </a:r>
            <a:r>
              <a:rPr lang="es-CO" sz="2400" dirty="0" smtClean="0"/>
              <a:t>.</a:t>
            </a:r>
          </a:p>
          <a:p>
            <a:pPr marL="457200" indent="-457200">
              <a:buFont typeface="+mj-lt"/>
              <a:buAutoNum type="arabicPeriod"/>
            </a:pPr>
            <a:r>
              <a:rPr lang="es-CO" sz="2400" dirty="0" smtClean="0"/>
              <a:t>	Indicador cualitativo: ¿</a:t>
            </a:r>
            <a:r>
              <a:rPr lang="es-CO" sz="2400" dirty="0"/>
              <a:t>Cuál es la importancia de la contribución </a:t>
            </a:r>
            <a:r>
              <a:rPr lang="es-CO" sz="2400" dirty="0" smtClean="0"/>
              <a:t>	científica </a:t>
            </a:r>
            <a:r>
              <a:rPr lang="es-CO" sz="2400" dirty="0"/>
              <a:t>del grupo de </a:t>
            </a:r>
            <a:r>
              <a:rPr lang="es-CO" sz="2400" dirty="0" smtClean="0"/>
              <a:t>investigación </a:t>
            </a:r>
            <a:r>
              <a:rPr lang="es-CO" sz="2400" dirty="0"/>
              <a:t>por </a:t>
            </a:r>
            <a:r>
              <a:rPr lang="es-CO" sz="2400" dirty="0" smtClean="0"/>
              <a:t>medio de </a:t>
            </a:r>
            <a:r>
              <a:rPr lang="es-CO" sz="2400" dirty="0"/>
              <a:t>las investigaciones </a:t>
            </a:r>
            <a:r>
              <a:rPr lang="es-CO" sz="2400" dirty="0" smtClean="0"/>
              <a:t>	que </a:t>
            </a:r>
            <a:r>
              <a:rPr lang="es-CO" sz="2400" dirty="0"/>
              <a:t>ha logrado adelantado?</a:t>
            </a:r>
          </a:p>
          <a:p>
            <a:endParaRPr lang="es-CO" sz="1600" dirty="0"/>
          </a:p>
        </p:txBody>
      </p:sp>
    </p:spTree>
    <p:extLst>
      <p:ext uri="{BB962C8B-B14F-4D97-AF65-F5344CB8AC3E}">
        <p14:creationId xmlns:p14="http://schemas.microsoft.com/office/powerpoint/2010/main" val="1843899634"/>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2"/>
          <p:cNvPicPr>
            <a:picLocks noChangeAspect="1"/>
          </p:cNvPicPr>
          <p:nvPr/>
        </p:nvPicPr>
        <p:blipFill rotWithShape="1">
          <a:blip r:embed="rId2">
            <a:extLst>
              <a:ext uri="{28A0092B-C50C-407E-A947-70E740481C1C}">
                <a14:useLocalDpi xmlns:a14="http://schemas.microsoft.com/office/drawing/2010/main" val="0"/>
              </a:ext>
            </a:extLst>
          </a:blip>
          <a:srcRect t="3815" r="13907" b="82369"/>
          <a:stretch/>
        </p:blipFill>
        <p:spPr bwMode="auto">
          <a:xfrm>
            <a:off x="1469381" y="538897"/>
            <a:ext cx="7868248" cy="688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10"/>
          <p:cNvSpPr txBox="1">
            <a:spLocks noChangeArrowheads="1"/>
          </p:cNvSpPr>
          <p:nvPr/>
        </p:nvSpPr>
        <p:spPr bwMode="auto">
          <a:xfrm>
            <a:off x="2173426" y="652309"/>
            <a:ext cx="79168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457200"/>
            <a:r>
              <a:rPr lang="es-CO" sz="2800" dirty="0" smtClean="0">
                <a:solidFill>
                  <a:prstClr val="white"/>
                </a:solidFill>
                <a:latin typeface="Tw Cen MT Condensed Extra Bold" panose="020B0803020202020204" pitchFamily="34" charset="0"/>
              </a:rPr>
              <a:t>Financiación de la Investigación</a:t>
            </a:r>
            <a:endParaRPr lang="es-CO" sz="2800" dirty="0">
              <a:solidFill>
                <a:prstClr val="white"/>
              </a:solidFill>
              <a:latin typeface="Tw Cen MT Condensed Extra Bold" panose="020B0803020202020204" pitchFamily="34" charset="0"/>
            </a:endParaRPr>
          </a:p>
        </p:txBody>
      </p:sp>
      <p:pic>
        <p:nvPicPr>
          <p:cNvPr id="1026" name="Picture 2" descr="Financiación fácil con el sistema Laundry Renting* de Girba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8377" y="1841845"/>
            <a:ext cx="4913871" cy="2981326"/>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p:cNvSpPr txBox="1"/>
          <p:nvPr/>
        </p:nvSpPr>
        <p:spPr>
          <a:xfrm>
            <a:off x="483334" y="1336878"/>
            <a:ext cx="6084891" cy="4524315"/>
          </a:xfrm>
          <a:prstGeom prst="rect">
            <a:avLst/>
          </a:prstGeom>
          <a:noFill/>
        </p:spPr>
        <p:txBody>
          <a:bodyPr wrap="square" rtlCol="0">
            <a:spAutoFit/>
          </a:bodyPr>
          <a:lstStyle/>
          <a:p>
            <a:r>
              <a:rPr lang="es-CO" sz="2400" b="1" dirty="0"/>
              <a:t>Objetivos</a:t>
            </a:r>
            <a:endParaRPr lang="es-CO" sz="2400" dirty="0"/>
          </a:p>
          <a:p>
            <a:pPr marL="342900" lvl="0" indent="-342900">
              <a:buFont typeface="Arial" pitchFamily="34" charset="0"/>
              <a:buChar char="•"/>
            </a:pPr>
            <a:r>
              <a:rPr lang="es-CO" sz="2200" dirty="0"/>
              <a:t>Promover la calidad científica de los proyectos desarrollados por los grupos de investigación.</a:t>
            </a:r>
          </a:p>
          <a:p>
            <a:pPr marL="342900" lvl="0" indent="-342900">
              <a:buFont typeface="Arial" pitchFamily="34" charset="0"/>
              <a:buChar char="•"/>
            </a:pPr>
            <a:r>
              <a:rPr lang="es-CO" sz="2200" dirty="0"/>
              <a:t>Fomentar el ejercicio de investigación basado en principios éticos y de responsabilidad social y académica.</a:t>
            </a:r>
          </a:p>
          <a:p>
            <a:pPr marL="342900" lvl="0" indent="-342900">
              <a:buFont typeface="Arial" pitchFamily="34" charset="0"/>
              <a:buChar char="•"/>
            </a:pPr>
            <a:r>
              <a:rPr lang="es-CO" sz="2200" dirty="0"/>
              <a:t>Fortalecer las capacidades científicas de los grupos de investigación y de los docentes investigadores de la Universidad. </a:t>
            </a:r>
          </a:p>
          <a:p>
            <a:pPr marL="342900" indent="-342900">
              <a:buFont typeface="Arial" pitchFamily="34" charset="0"/>
              <a:buChar char="•"/>
            </a:pPr>
            <a:r>
              <a:rPr lang="es-CO" sz="2200" dirty="0"/>
              <a:t>Fomentar la producción científica de alto nivel de los docentes vinculados a los Grupos, haciendo visible la investigación de la Universidad</a:t>
            </a:r>
          </a:p>
        </p:txBody>
      </p:sp>
    </p:spTree>
    <p:extLst>
      <p:ext uri="{BB962C8B-B14F-4D97-AF65-F5344CB8AC3E}">
        <p14:creationId xmlns:p14="http://schemas.microsoft.com/office/powerpoint/2010/main" val="1206169789"/>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2"/>
          <p:cNvPicPr>
            <a:picLocks noChangeAspect="1"/>
          </p:cNvPicPr>
          <p:nvPr/>
        </p:nvPicPr>
        <p:blipFill rotWithShape="1">
          <a:blip r:embed="rId2">
            <a:extLst>
              <a:ext uri="{28A0092B-C50C-407E-A947-70E740481C1C}">
                <a14:useLocalDpi xmlns:a14="http://schemas.microsoft.com/office/drawing/2010/main" val="0"/>
              </a:ext>
            </a:extLst>
          </a:blip>
          <a:srcRect t="3815" r="13907" b="82369"/>
          <a:stretch/>
        </p:blipFill>
        <p:spPr bwMode="auto">
          <a:xfrm>
            <a:off x="1469381" y="538897"/>
            <a:ext cx="7868248" cy="688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10"/>
          <p:cNvSpPr txBox="1">
            <a:spLocks noChangeArrowheads="1"/>
          </p:cNvSpPr>
          <p:nvPr/>
        </p:nvSpPr>
        <p:spPr bwMode="auto">
          <a:xfrm>
            <a:off x="2173426" y="652309"/>
            <a:ext cx="79168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457200"/>
            <a:r>
              <a:rPr lang="es-CO" sz="2800" dirty="0" smtClean="0">
                <a:solidFill>
                  <a:prstClr val="white"/>
                </a:solidFill>
                <a:latin typeface="Tw Cen MT Condensed Extra Bold" panose="020B0803020202020204" pitchFamily="34" charset="0"/>
              </a:rPr>
              <a:t>Financiación de la Investigación</a:t>
            </a:r>
            <a:endParaRPr lang="es-CO" sz="2800" dirty="0">
              <a:solidFill>
                <a:prstClr val="white"/>
              </a:solidFill>
              <a:latin typeface="Tw Cen MT Condensed Extra Bold" panose="020B0803020202020204" pitchFamily="34" charset="0"/>
            </a:endParaRPr>
          </a:p>
        </p:txBody>
      </p:sp>
      <p:sp>
        <p:nvSpPr>
          <p:cNvPr id="4" name="CuadroTexto 3"/>
          <p:cNvSpPr txBox="1"/>
          <p:nvPr/>
        </p:nvSpPr>
        <p:spPr>
          <a:xfrm>
            <a:off x="470455" y="1439909"/>
            <a:ext cx="11184925" cy="4031873"/>
          </a:xfrm>
          <a:prstGeom prst="rect">
            <a:avLst/>
          </a:prstGeom>
          <a:noFill/>
        </p:spPr>
        <p:txBody>
          <a:bodyPr wrap="square" rtlCol="0">
            <a:spAutoFit/>
          </a:bodyPr>
          <a:lstStyle/>
          <a:p>
            <a:r>
              <a:rPr lang="es-CO" sz="2400" b="1" dirty="0"/>
              <a:t>Requisitos para participar:</a:t>
            </a:r>
            <a:endParaRPr lang="es-CO" sz="2400" dirty="0"/>
          </a:p>
          <a:p>
            <a:pPr marL="457200" indent="-457200">
              <a:buFont typeface="+mj-lt"/>
              <a:buAutoNum type="arabicPeriod"/>
            </a:pPr>
            <a:r>
              <a:rPr lang="es-CO" sz="2400" dirty="0"/>
              <a:t> </a:t>
            </a:r>
            <a:r>
              <a:rPr lang="es-CO" sz="2000" dirty="0" smtClean="0"/>
              <a:t>Ser </a:t>
            </a:r>
            <a:r>
              <a:rPr lang="es-CO" sz="2000" dirty="0"/>
              <a:t>docente activo(a) de la Universidad Santo Tomás, vinculado(a) como docente de medio tiempo, tiempo completo, OS y estar vinculado a un grupo de investigación de Facultad o consolidado y avalado por la Universidad.</a:t>
            </a:r>
          </a:p>
          <a:p>
            <a:pPr marL="457200" lvl="0" indent="-457200">
              <a:buFont typeface="+mj-lt"/>
              <a:buAutoNum type="arabicPeriod"/>
            </a:pPr>
            <a:r>
              <a:rPr lang="es-CO" sz="2000" dirty="0"/>
              <a:t>Contar por lo menos con dos investigadores de la USTA vinculados al mismo grupo de investigación (investigador principal y </a:t>
            </a:r>
            <a:r>
              <a:rPr lang="es-CO" sz="2000" dirty="0" err="1"/>
              <a:t>co</a:t>
            </a:r>
            <a:r>
              <a:rPr lang="es-CO" sz="2000" dirty="0"/>
              <a:t>-investigador).</a:t>
            </a:r>
          </a:p>
          <a:p>
            <a:pPr marL="457200" lvl="0" indent="-457200">
              <a:buFont typeface="+mj-lt"/>
              <a:buAutoNum type="arabicPeriod"/>
            </a:pPr>
            <a:r>
              <a:rPr lang="es-CO" sz="2000" dirty="0"/>
              <a:t>Para ser investigador principal, contar con mínimo un año de experiencia verificables a través de las certificaciones y publicaciones correspondientes.</a:t>
            </a:r>
          </a:p>
          <a:p>
            <a:pPr marL="457200" lvl="0" indent="-457200">
              <a:buFont typeface="+mj-lt"/>
              <a:buAutoNum type="arabicPeriod"/>
            </a:pPr>
            <a:r>
              <a:rPr lang="es-CO" sz="2000" dirty="0"/>
              <a:t>Los grupos de investigación de pregrado deben tener un profesor- investigador como director con título de maestría o doctorado.  En el caso de los programas de posgrado, el grupo de investigación debe tener por lo menos un profesor-investigador con título de doctor, que trabaje en asocio con sus estudiantes. </a:t>
            </a:r>
          </a:p>
        </p:txBody>
      </p:sp>
    </p:spTree>
    <p:extLst>
      <p:ext uri="{BB962C8B-B14F-4D97-AF65-F5344CB8AC3E}">
        <p14:creationId xmlns:p14="http://schemas.microsoft.com/office/powerpoint/2010/main" val="3811635037"/>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2"/>
          <p:cNvPicPr>
            <a:picLocks noChangeAspect="1"/>
          </p:cNvPicPr>
          <p:nvPr/>
        </p:nvPicPr>
        <p:blipFill rotWithShape="1">
          <a:blip r:embed="rId2">
            <a:extLst>
              <a:ext uri="{28A0092B-C50C-407E-A947-70E740481C1C}">
                <a14:useLocalDpi xmlns:a14="http://schemas.microsoft.com/office/drawing/2010/main" val="0"/>
              </a:ext>
            </a:extLst>
          </a:blip>
          <a:srcRect t="3815" r="13907" b="82369"/>
          <a:stretch/>
        </p:blipFill>
        <p:spPr bwMode="auto">
          <a:xfrm>
            <a:off x="1469381" y="538897"/>
            <a:ext cx="7868248" cy="688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10"/>
          <p:cNvSpPr txBox="1">
            <a:spLocks noChangeArrowheads="1"/>
          </p:cNvSpPr>
          <p:nvPr/>
        </p:nvSpPr>
        <p:spPr bwMode="auto">
          <a:xfrm>
            <a:off x="2173426" y="652309"/>
            <a:ext cx="79168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457200"/>
            <a:r>
              <a:rPr lang="es-CO" sz="2800" dirty="0" smtClean="0">
                <a:solidFill>
                  <a:prstClr val="white"/>
                </a:solidFill>
                <a:latin typeface="Tw Cen MT Condensed Extra Bold" panose="020B0803020202020204" pitchFamily="34" charset="0"/>
              </a:rPr>
              <a:t>Financiación de la Investigación</a:t>
            </a:r>
            <a:endParaRPr lang="es-CO" sz="2800" dirty="0">
              <a:solidFill>
                <a:prstClr val="white"/>
              </a:solidFill>
              <a:latin typeface="Tw Cen MT Condensed Extra Bold" panose="020B0803020202020204" pitchFamily="34" charset="0"/>
            </a:endParaRPr>
          </a:p>
        </p:txBody>
      </p:sp>
      <p:sp>
        <p:nvSpPr>
          <p:cNvPr id="4" name="CuadroTexto 3"/>
          <p:cNvSpPr txBox="1"/>
          <p:nvPr/>
        </p:nvSpPr>
        <p:spPr>
          <a:xfrm>
            <a:off x="483334" y="1427031"/>
            <a:ext cx="10927348" cy="3816429"/>
          </a:xfrm>
          <a:prstGeom prst="rect">
            <a:avLst/>
          </a:prstGeom>
          <a:noFill/>
        </p:spPr>
        <p:txBody>
          <a:bodyPr wrap="square" rtlCol="0">
            <a:spAutoFit/>
          </a:bodyPr>
          <a:lstStyle/>
          <a:p>
            <a:pPr marL="457200" lvl="0" indent="-457200">
              <a:buFont typeface="+mj-lt"/>
              <a:buAutoNum type="arabicPeriod" startAt="5"/>
            </a:pPr>
            <a:r>
              <a:rPr lang="es-CO" sz="2200" dirty="0" smtClean="0"/>
              <a:t>El </a:t>
            </a:r>
            <a:r>
              <a:rPr lang="es-CO" sz="2200" dirty="0"/>
              <a:t>investigador principal y los </a:t>
            </a:r>
            <a:r>
              <a:rPr lang="es-CO" sz="2200" dirty="0" err="1"/>
              <a:t>co</a:t>
            </a:r>
            <a:r>
              <a:rPr lang="es-CO" sz="2200" dirty="0"/>
              <a:t>-investigadores deben acreditar una asignación entre diez y veinte horas semanales (nómina) de dedicación al proyecto. </a:t>
            </a:r>
            <a:endParaRPr lang="es-CO" sz="2200" dirty="0" smtClean="0"/>
          </a:p>
          <a:p>
            <a:pPr marL="457200" lvl="0" indent="-457200">
              <a:buFont typeface="+mj-lt"/>
              <a:buAutoNum type="arabicPeriod" startAt="5"/>
            </a:pPr>
            <a:r>
              <a:rPr lang="es-CO" sz="2200" dirty="0" smtClean="0"/>
              <a:t>Un </a:t>
            </a:r>
            <a:r>
              <a:rPr lang="es-CO" sz="2200" dirty="0"/>
              <a:t>docente puede ser investigador principal en un proyecto y </a:t>
            </a:r>
            <a:r>
              <a:rPr lang="es-CO" sz="2200" dirty="0" err="1"/>
              <a:t>coinvestigador</a:t>
            </a:r>
            <a:r>
              <a:rPr lang="es-CO" sz="2200" dirty="0"/>
              <a:t> en otro siempre y cuando se garanticen las horas nómina necesaria para el desarrollo de los dos proyectos. </a:t>
            </a:r>
            <a:endParaRPr lang="es-CO" sz="2200" dirty="0" smtClean="0"/>
          </a:p>
          <a:p>
            <a:pPr marL="457200" lvl="0" indent="-457200">
              <a:buFont typeface="+mj-lt"/>
              <a:buAutoNum type="arabicPeriod" startAt="5"/>
            </a:pPr>
            <a:r>
              <a:rPr lang="es-CO" sz="2200" dirty="0" smtClean="0"/>
              <a:t>Los </a:t>
            </a:r>
            <a:r>
              <a:rPr lang="es-CO" sz="2200" dirty="0"/>
              <a:t>proyectos pueden pertenecer a modalidades diferentes de la misma convocatoria.</a:t>
            </a:r>
            <a:r>
              <a:rPr lang="es-CO" sz="2200" u="sng" dirty="0"/>
              <a:t> </a:t>
            </a:r>
            <a:endParaRPr lang="es-CO" sz="2200" dirty="0"/>
          </a:p>
          <a:p>
            <a:pPr marL="457200" lvl="0" indent="-457200">
              <a:buFont typeface="+mj-lt"/>
              <a:buAutoNum type="arabicPeriod" startAt="5"/>
            </a:pPr>
            <a:r>
              <a:rPr lang="es-CO" sz="2200" dirty="0"/>
              <a:t>Presentar en el presupuesto de la investigación, el pago de los Docentes Investigadores en horas/nómina aprobadas por los respectivos Departamentos, Facultades o Programas Académicos. Esto se identificará como una contrapartida dentro del proyecto. </a:t>
            </a:r>
          </a:p>
          <a:p>
            <a:pPr marL="457200" lvl="0" indent="-457200">
              <a:buFont typeface="+mj-lt"/>
              <a:buAutoNum type="arabicPeriod" startAt="5"/>
            </a:pPr>
            <a:r>
              <a:rPr lang="es-CO" sz="2200" dirty="0"/>
              <a:t>Para participar, los docentes deben estar al día con la entrega del informe final  y los compromisos de las convocatorias anteriores o proyectos Colciencias.</a:t>
            </a:r>
          </a:p>
        </p:txBody>
      </p:sp>
      <p:sp>
        <p:nvSpPr>
          <p:cNvPr id="5" name="Título 4"/>
          <p:cNvSpPr>
            <a:spLocks noGrp="1"/>
          </p:cNvSpPr>
          <p:nvPr>
            <p:ph type="title"/>
          </p:nvPr>
        </p:nvSpPr>
        <p:spPr/>
        <p:txBody>
          <a:bodyPr/>
          <a:lstStyle/>
          <a:p>
            <a:endParaRPr lang="es-CO"/>
          </a:p>
        </p:txBody>
      </p:sp>
    </p:spTree>
    <p:extLst>
      <p:ext uri="{BB962C8B-B14F-4D97-AF65-F5344CB8AC3E}">
        <p14:creationId xmlns:p14="http://schemas.microsoft.com/office/powerpoint/2010/main" val="2139544431"/>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2"/>
          <p:cNvPicPr>
            <a:picLocks noChangeAspect="1"/>
          </p:cNvPicPr>
          <p:nvPr/>
        </p:nvPicPr>
        <p:blipFill rotWithShape="1">
          <a:blip r:embed="rId2">
            <a:extLst>
              <a:ext uri="{28A0092B-C50C-407E-A947-70E740481C1C}">
                <a14:useLocalDpi xmlns:a14="http://schemas.microsoft.com/office/drawing/2010/main" val="0"/>
              </a:ext>
            </a:extLst>
          </a:blip>
          <a:srcRect t="3815" r="13907" b="82369"/>
          <a:stretch/>
        </p:blipFill>
        <p:spPr bwMode="auto">
          <a:xfrm>
            <a:off x="1469381" y="538897"/>
            <a:ext cx="7868248" cy="688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10"/>
          <p:cNvSpPr txBox="1">
            <a:spLocks noChangeArrowheads="1"/>
          </p:cNvSpPr>
          <p:nvPr/>
        </p:nvSpPr>
        <p:spPr bwMode="auto">
          <a:xfrm>
            <a:off x="2173426" y="652309"/>
            <a:ext cx="79168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457200"/>
            <a:r>
              <a:rPr lang="es-CO" sz="2800" dirty="0" smtClean="0">
                <a:solidFill>
                  <a:prstClr val="white"/>
                </a:solidFill>
                <a:latin typeface="Tw Cen MT Condensed Extra Bold" panose="020B0803020202020204" pitchFamily="34" charset="0"/>
              </a:rPr>
              <a:t>Condiciones de Financiación FODEIN</a:t>
            </a:r>
            <a:endParaRPr lang="es-CO" sz="2800" dirty="0">
              <a:solidFill>
                <a:prstClr val="white"/>
              </a:solidFill>
              <a:latin typeface="Tw Cen MT Condensed Extra Bold" panose="020B0803020202020204" pitchFamily="34" charset="0"/>
            </a:endParaRPr>
          </a:p>
        </p:txBody>
      </p:sp>
      <p:sp>
        <p:nvSpPr>
          <p:cNvPr id="5" name="4 CuadroTexto"/>
          <p:cNvSpPr txBox="1"/>
          <p:nvPr/>
        </p:nvSpPr>
        <p:spPr>
          <a:xfrm>
            <a:off x="1005741" y="1378039"/>
            <a:ext cx="9941301" cy="4247317"/>
          </a:xfrm>
          <a:prstGeom prst="rect">
            <a:avLst/>
          </a:prstGeom>
          <a:noFill/>
        </p:spPr>
        <p:txBody>
          <a:bodyPr wrap="square" rtlCol="0">
            <a:spAutoFit/>
          </a:bodyPr>
          <a:lstStyle/>
          <a:p>
            <a:pPr marL="342900" lvl="0" indent="-342900">
              <a:buFont typeface="+mj-lt"/>
              <a:buAutoNum type="arabicPeriod"/>
            </a:pPr>
            <a:r>
              <a:rPr lang="es-CO" dirty="0" smtClean="0"/>
              <a:t>El </a:t>
            </a:r>
            <a:r>
              <a:rPr lang="es-CO" dirty="0"/>
              <a:t>monto que financia la Universidad Santo Tomás, a través del </a:t>
            </a:r>
            <a:r>
              <a:rPr lang="es-CO" dirty="0" smtClean="0"/>
              <a:t>FODEIN; cinco </a:t>
            </a:r>
            <a:r>
              <a:rPr lang="es-CO" dirty="0"/>
              <a:t>millones de pesos ($5.000.000), y un máximo de cuarenta millones de pesos ($40.000.000). Esto dependerá de los alcances y productos que se proyecten en cada investigación. </a:t>
            </a:r>
          </a:p>
          <a:p>
            <a:pPr marL="342900" lvl="0" indent="-342900">
              <a:buFont typeface="+mj-lt"/>
              <a:buAutoNum type="arabicPeriod"/>
            </a:pPr>
            <a:r>
              <a:rPr lang="es-CO" dirty="0"/>
              <a:t>Plantear un cronograma de las actividades para desarrollar de acuerdo al alcance del proyecto. </a:t>
            </a:r>
            <a:endParaRPr lang="es-CO" dirty="0" smtClean="0"/>
          </a:p>
          <a:p>
            <a:pPr marL="342900" lvl="0" indent="-342900">
              <a:buFont typeface="+mj-lt"/>
              <a:buAutoNum type="arabicPeriod"/>
            </a:pPr>
            <a:r>
              <a:rPr lang="es-CO" dirty="0" smtClean="0"/>
              <a:t>La fecha </a:t>
            </a:r>
            <a:r>
              <a:rPr lang="es-CO" dirty="0"/>
              <a:t>del acta inicio tiene como firma el mes de febrero.  Para realizar el cronograma, además, deben tener en cuenta que la ejecución de los rubros podrá efectuarse a partir del mes de abril. </a:t>
            </a:r>
          </a:p>
          <a:p>
            <a:pPr marL="342900" lvl="0" indent="-342900">
              <a:buFont typeface="+mj-lt"/>
              <a:buAutoNum type="arabicPeriod"/>
            </a:pPr>
            <a:r>
              <a:rPr lang="es-CO" dirty="0"/>
              <a:t>Los productos académicos planeados deben fijarse de acuerdo con la tipología de los productos establecidos por Colciencias en el </a:t>
            </a:r>
            <a:r>
              <a:rPr lang="es-CO" dirty="0">
                <a:hlinkClick r:id="rId3"/>
              </a:rPr>
              <a:t>modelo de investigación de grupos de investigación-2015</a:t>
            </a:r>
            <a:r>
              <a:rPr lang="es-CO" dirty="0"/>
              <a:t>. Para finalizar el proyecto se solicitará el informe de los productos según los requerimientos de existencia dispuestos en el modelo.</a:t>
            </a:r>
            <a:r>
              <a:rPr lang="es-CO" b="1" dirty="0"/>
              <a:t> </a:t>
            </a:r>
            <a:endParaRPr lang="es-CO" dirty="0"/>
          </a:p>
          <a:p>
            <a:pPr marL="342900" lvl="0" indent="-342900">
              <a:buFont typeface="+mj-lt"/>
              <a:buAutoNum type="arabicPeriod"/>
            </a:pPr>
            <a:r>
              <a:rPr lang="es-CO" dirty="0"/>
              <a:t>Se debe dar créditos a la Universidad Santo Tomás en las publicaciones: haciendo mención al código del proyecto en el apartado de agradecimientos; y en eventos de divulgación y apropiación social del conocimiento debe hacerse explicita la filiación institucional.</a:t>
            </a:r>
          </a:p>
          <a:p>
            <a:pPr marL="342900" lvl="0" indent="-342900">
              <a:buFont typeface="+mj-lt"/>
              <a:buAutoNum type="arabicPeriod"/>
            </a:pPr>
            <a:r>
              <a:rPr lang="es-CO" b="1" dirty="0"/>
              <a:t>Se financiarán proyectos de acuerdo con la siguiente relación recursos-producción:</a:t>
            </a:r>
            <a:endParaRPr lang="es-CO" dirty="0"/>
          </a:p>
          <a:p>
            <a:endParaRPr lang="es-CO" dirty="0"/>
          </a:p>
        </p:txBody>
      </p:sp>
    </p:spTree>
    <p:extLst>
      <p:ext uri="{BB962C8B-B14F-4D97-AF65-F5344CB8AC3E}">
        <p14:creationId xmlns:p14="http://schemas.microsoft.com/office/powerpoint/2010/main" val="285460605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2"/>
          <p:cNvPicPr>
            <a:picLocks noChangeAspect="1"/>
          </p:cNvPicPr>
          <p:nvPr/>
        </p:nvPicPr>
        <p:blipFill rotWithShape="1">
          <a:blip r:embed="rId2">
            <a:extLst>
              <a:ext uri="{28A0092B-C50C-407E-A947-70E740481C1C}">
                <a14:useLocalDpi xmlns:a14="http://schemas.microsoft.com/office/drawing/2010/main" val="0"/>
              </a:ext>
            </a:extLst>
          </a:blip>
          <a:srcRect t="3815" r="13907" b="82369"/>
          <a:stretch/>
        </p:blipFill>
        <p:spPr bwMode="auto">
          <a:xfrm>
            <a:off x="1469381" y="538897"/>
            <a:ext cx="7868248" cy="688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10"/>
          <p:cNvSpPr txBox="1">
            <a:spLocks noChangeArrowheads="1"/>
          </p:cNvSpPr>
          <p:nvPr/>
        </p:nvSpPr>
        <p:spPr bwMode="auto">
          <a:xfrm>
            <a:off x="2173426" y="652309"/>
            <a:ext cx="79168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457200"/>
            <a:r>
              <a:rPr lang="es-CO" sz="2800" dirty="0" smtClean="0">
                <a:solidFill>
                  <a:prstClr val="white"/>
                </a:solidFill>
                <a:latin typeface="Tw Cen MT Condensed Extra Bold" panose="020B0803020202020204" pitchFamily="34" charset="0"/>
              </a:rPr>
              <a:t>Condiciones de Financiación FODEIN</a:t>
            </a:r>
            <a:endParaRPr lang="es-CO" sz="2800" dirty="0">
              <a:solidFill>
                <a:prstClr val="white"/>
              </a:solidFill>
              <a:latin typeface="Tw Cen MT Condensed Extra Bold" panose="020B0803020202020204" pitchFamily="34" charset="0"/>
            </a:endParaRPr>
          </a:p>
        </p:txBody>
      </p:sp>
      <p:sp>
        <p:nvSpPr>
          <p:cNvPr id="5" name="4 CuadroTexto"/>
          <p:cNvSpPr txBox="1"/>
          <p:nvPr/>
        </p:nvSpPr>
        <p:spPr>
          <a:xfrm>
            <a:off x="1005741" y="1378039"/>
            <a:ext cx="9941301" cy="4247317"/>
          </a:xfrm>
          <a:prstGeom prst="rect">
            <a:avLst/>
          </a:prstGeom>
          <a:noFill/>
        </p:spPr>
        <p:txBody>
          <a:bodyPr wrap="square" rtlCol="0">
            <a:spAutoFit/>
          </a:bodyPr>
          <a:lstStyle/>
          <a:p>
            <a:pPr marL="342900" lvl="0" indent="-342900">
              <a:buFont typeface="+mj-lt"/>
              <a:buAutoNum type="arabicPeriod"/>
            </a:pPr>
            <a:r>
              <a:rPr lang="es-CO" dirty="0" smtClean="0"/>
              <a:t>El </a:t>
            </a:r>
            <a:r>
              <a:rPr lang="es-CO" dirty="0"/>
              <a:t>monto que financia la Universidad Santo Tomás, a través del </a:t>
            </a:r>
            <a:r>
              <a:rPr lang="es-CO" dirty="0" smtClean="0"/>
              <a:t>FODEIN; cinco </a:t>
            </a:r>
            <a:r>
              <a:rPr lang="es-CO" dirty="0"/>
              <a:t>millones de pesos ($5.000.000), y un máximo de cuarenta millones de pesos ($40.000.000). Esto dependerá de los alcances y productos que se proyecten en cada investigación. </a:t>
            </a:r>
          </a:p>
          <a:p>
            <a:pPr marL="342900" lvl="0" indent="-342900">
              <a:buFont typeface="+mj-lt"/>
              <a:buAutoNum type="arabicPeriod"/>
            </a:pPr>
            <a:r>
              <a:rPr lang="es-CO" dirty="0"/>
              <a:t>Plantear un cronograma de las actividades para desarrollar de acuerdo al alcance del proyecto. </a:t>
            </a:r>
            <a:endParaRPr lang="es-CO" dirty="0" smtClean="0"/>
          </a:p>
          <a:p>
            <a:pPr marL="342900" lvl="0" indent="-342900">
              <a:buFont typeface="+mj-lt"/>
              <a:buAutoNum type="arabicPeriod"/>
            </a:pPr>
            <a:r>
              <a:rPr lang="es-CO" dirty="0" smtClean="0"/>
              <a:t>La fecha </a:t>
            </a:r>
            <a:r>
              <a:rPr lang="es-CO" dirty="0"/>
              <a:t>del acta inicio tiene como firma el mes de febrero.  Para realizar el cronograma, además, deben tener en cuenta que la ejecución de los rubros podrá efectuarse a partir del mes de abril. </a:t>
            </a:r>
          </a:p>
          <a:p>
            <a:pPr marL="342900" lvl="0" indent="-342900">
              <a:buFont typeface="+mj-lt"/>
              <a:buAutoNum type="arabicPeriod"/>
            </a:pPr>
            <a:r>
              <a:rPr lang="es-CO" dirty="0"/>
              <a:t>Los productos académicos planeados deben fijarse de acuerdo con la tipología de los productos establecidos por Colciencias en el </a:t>
            </a:r>
            <a:r>
              <a:rPr lang="es-CO" dirty="0">
                <a:hlinkClick r:id="rId3"/>
              </a:rPr>
              <a:t>modelo de investigación de grupos de investigación-2015</a:t>
            </a:r>
            <a:r>
              <a:rPr lang="es-CO" dirty="0"/>
              <a:t>. Para finalizar el proyecto se solicitará el informe de los productos según los requerimientos de existencia dispuestos en el modelo.</a:t>
            </a:r>
            <a:r>
              <a:rPr lang="es-CO" b="1" dirty="0"/>
              <a:t> </a:t>
            </a:r>
            <a:endParaRPr lang="es-CO" dirty="0"/>
          </a:p>
          <a:p>
            <a:pPr marL="342900" lvl="0" indent="-342900">
              <a:buFont typeface="+mj-lt"/>
              <a:buAutoNum type="arabicPeriod"/>
            </a:pPr>
            <a:r>
              <a:rPr lang="es-CO" dirty="0"/>
              <a:t>Se debe dar créditos a la Universidad Santo Tomás en las publicaciones: haciendo mención al código del proyecto en el apartado de agradecimientos; y en eventos de divulgación y apropiación social del conocimiento debe hacerse explicita la filiación institucional.</a:t>
            </a:r>
          </a:p>
          <a:p>
            <a:pPr marL="342900" lvl="0" indent="-342900">
              <a:buFont typeface="+mj-lt"/>
              <a:buAutoNum type="arabicPeriod"/>
            </a:pPr>
            <a:r>
              <a:rPr lang="es-CO" b="1" dirty="0"/>
              <a:t>Se financiarán proyectos de acuerdo con la siguiente relación recursos-producción:</a:t>
            </a:r>
            <a:endParaRPr lang="es-CO" dirty="0"/>
          </a:p>
          <a:p>
            <a:endParaRPr lang="es-CO" dirty="0"/>
          </a:p>
        </p:txBody>
      </p:sp>
    </p:spTree>
    <p:extLst>
      <p:ext uri="{BB962C8B-B14F-4D97-AF65-F5344CB8AC3E}">
        <p14:creationId xmlns:p14="http://schemas.microsoft.com/office/powerpoint/2010/main" val="4072119915"/>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extLst>
              <p:ext uri="{D42A27DB-BD31-4B8C-83A1-F6EECF244321}">
                <p14:modId xmlns:p14="http://schemas.microsoft.com/office/powerpoint/2010/main" val="555792112"/>
              </p:ext>
            </p:extLst>
          </p:nvPr>
        </p:nvGraphicFramePr>
        <p:xfrm>
          <a:off x="244700" y="347730"/>
          <a:ext cx="11771290" cy="6321675"/>
        </p:xfrm>
        <a:graphic>
          <a:graphicData uri="http://schemas.openxmlformats.org/drawingml/2006/table">
            <a:tbl>
              <a:tblPr firstRow="1" firstCol="1" bandRow="1">
                <a:tableStyleId>{7DF18680-E054-41AD-8BC1-D1AEF772440D}</a:tableStyleId>
              </a:tblPr>
              <a:tblGrid>
                <a:gridCol w="4345810"/>
                <a:gridCol w="7425480"/>
              </a:tblGrid>
              <a:tr h="580095">
                <a:tc>
                  <a:txBody>
                    <a:bodyPr/>
                    <a:lstStyle/>
                    <a:p>
                      <a:pPr algn="ctr">
                        <a:lnSpc>
                          <a:spcPct val="107000"/>
                        </a:lnSpc>
                        <a:spcAft>
                          <a:spcPts val="0"/>
                        </a:spcAft>
                      </a:pPr>
                      <a:r>
                        <a:rPr lang="es-CO" sz="2400" dirty="0">
                          <a:effectLst/>
                        </a:rPr>
                        <a:t>Recursos solicitados FODEIN</a:t>
                      </a:r>
                      <a:endParaRPr lang="es-CO" sz="2400" dirty="0">
                        <a:solidFill>
                          <a:schemeClr val="bg1"/>
                        </a:solidFill>
                        <a:effectLst/>
                        <a:latin typeface="Calibri"/>
                        <a:ea typeface="Calibri"/>
                        <a:cs typeface="Times New Roman"/>
                      </a:endParaRPr>
                    </a:p>
                  </a:txBody>
                  <a:tcPr marL="39650" marR="39650" marT="0" marB="0"/>
                </a:tc>
                <a:tc>
                  <a:txBody>
                    <a:bodyPr/>
                    <a:lstStyle/>
                    <a:p>
                      <a:pPr algn="ctr">
                        <a:lnSpc>
                          <a:spcPct val="107000"/>
                        </a:lnSpc>
                        <a:spcAft>
                          <a:spcPts val="0"/>
                        </a:spcAft>
                      </a:pPr>
                      <a:r>
                        <a:rPr lang="es-CO" sz="2400" dirty="0">
                          <a:effectLst/>
                        </a:rPr>
                        <a:t>Producción requerida</a:t>
                      </a:r>
                      <a:endParaRPr lang="es-CO" sz="2400" dirty="0">
                        <a:effectLst/>
                        <a:latin typeface="Calibri"/>
                        <a:ea typeface="Calibri"/>
                        <a:cs typeface="Times New Roman"/>
                      </a:endParaRPr>
                    </a:p>
                  </a:txBody>
                  <a:tcPr marL="39650" marR="39650" marT="0" marB="0"/>
                </a:tc>
              </a:tr>
              <a:tr h="2871443">
                <a:tc>
                  <a:txBody>
                    <a:bodyPr/>
                    <a:lstStyle/>
                    <a:p>
                      <a:pPr>
                        <a:lnSpc>
                          <a:spcPct val="107000"/>
                        </a:lnSpc>
                        <a:spcAft>
                          <a:spcPts val="0"/>
                        </a:spcAft>
                      </a:pPr>
                      <a:r>
                        <a:rPr lang="es-CO" sz="2400" dirty="0">
                          <a:solidFill>
                            <a:schemeClr val="accent1">
                              <a:lumMod val="50000"/>
                            </a:schemeClr>
                          </a:solidFill>
                          <a:effectLst/>
                        </a:rPr>
                        <a:t>($5.000.000) y ($20.000.000)</a:t>
                      </a:r>
                      <a:endParaRPr lang="es-CO" sz="2400" dirty="0">
                        <a:solidFill>
                          <a:schemeClr val="accent1">
                            <a:lumMod val="50000"/>
                          </a:schemeClr>
                        </a:solidFill>
                        <a:effectLst/>
                        <a:latin typeface="Calibri"/>
                        <a:ea typeface="Calibri"/>
                        <a:cs typeface="Times New Roman"/>
                      </a:endParaRPr>
                    </a:p>
                  </a:txBody>
                  <a:tcPr marL="39650" marR="39650" marT="0" marB="0" anchor="ctr">
                    <a:solidFill>
                      <a:schemeClr val="accent3">
                        <a:lumMod val="20000"/>
                        <a:lumOff val="80000"/>
                      </a:schemeClr>
                    </a:solidFill>
                  </a:tcPr>
                </a:tc>
                <a:tc>
                  <a:txBody>
                    <a:bodyPr/>
                    <a:lstStyle/>
                    <a:p>
                      <a:pPr algn="just">
                        <a:lnSpc>
                          <a:spcPct val="107000"/>
                        </a:lnSpc>
                        <a:spcAft>
                          <a:spcPts val="0"/>
                        </a:spcAft>
                      </a:pPr>
                      <a:r>
                        <a:rPr lang="es-CO" sz="1600" dirty="0">
                          <a:effectLst/>
                        </a:rPr>
                        <a:t> </a:t>
                      </a:r>
                      <a:r>
                        <a:rPr lang="es-CO" sz="1600" dirty="0" smtClean="0">
                          <a:effectLst/>
                        </a:rPr>
                        <a:t>Un </a:t>
                      </a:r>
                      <a:r>
                        <a:rPr lang="es-CO" sz="1600" dirty="0">
                          <a:effectLst/>
                        </a:rPr>
                        <a:t>producto resultado de actividades de generación de nuevo conocimiento: Artículos tipo A,B,C revistas nacionales ó un producto resultado de actividades de desarrollo tecnológico e innovación</a:t>
                      </a:r>
                    </a:p>
                    <a:p>
                      <a:pPr marL="285750" indent="-285750" algn="just">
                        <a:lnSpc>
                          <a:spcPct val="107000"/>
                        </a:lnSpc>
                        <a:spcAft>
                          <a:spcPts val="0"/>
                        </a:spcAft>
                        <a:buFont typeface="Arial" pitchFamily="34" charset="0"/>
                        <a:buChar char="•"/>
                      </a:pPr>
                      <a:r>
                        <a:rPr lang="es-CO" sz="1600" dirty="0">
                          <a:effectLst/>
                        </a:rPr>
                        <a:t> </a:t>
                      </a:r>
                      <a:r>
                        <a:rPr lang="es-CO" sz="1600" dirty="0" smtClean="0">
                          <a:effectLst/>
                        </a:rPr>
                        <a:t>Un </a:t>
                      </a:r>
                      <a:r>
                        <a:rPr lang="es-CO" sz="1600" dirty="0">
                          <a:effectLst/>
                        </a:rPr>
                        <a:t>producto resultado de apropiación social de conocimiento </a:t>
                      </a:r>
                    </a:p>
                    <a:p>
                      <a:pPr marL="285750" indent="-285750" algn="just">
                        <a:lnSpc>
                          <a:spcPct val="107000"/>
                        </a:lnSpc>
                        <a:spcAft>
                          <a:spcPts val="0"/>
                        </a:spcAft>
                        <a:buFont typeface="Arial" pitchFamily="34" charset="0"/>
                        <a:buChar char="•"/>
                      </a:pPr>
                      <a:r>
                        <a:rPr lang="es-CO" sz="1600" dirty="0">
                          <a:effectLst/>
                        </a:rPr>
                        <a:t> </a:t>
                      </a:r>
                      <a:r>
                        <a:rPr lang="es-CO" sz="1600" dirty="0" smtClean="0">
                          <a:effectLst/>
                        </a:rPr>
                        <a:t>Un </a:t>
                      </a:r>
                      <a:r>
                        <a:rPr lang="es-CO" sz="1600" dirty="0">
                          <a:effectLst/>
                        </a:rPr>
                        <a:t>producto de actividades relacionadas con la formación de Recurso Humano para la </a:t>
                      </a:r>
                      <a:r>
                        <a:rPr lang="es-CO" sz="1600" dirty="0" err="1">
                          <a:effectLst/>
                        </a:rPr>
                        <a:t>CTel</a:t>
                      </a:r>
                      <a:endParaRPr lang="es-CO" sz="1600" dirty="0">
                        <a:effectLst/>
                      </a:endParaRPr>
                    </a:p>
                    <a:p>
                      <a:pPr marL="285750" indent="-285750" algn="just">
                        <a:lnSpc>
                          <a:spcPct val="107000"/>
                        </a:lnSpc>
                        <a:spcAft>
                          <a:spcPts val="0"/>
                        </a:spcAft>
                        <a:buFont typeface="Arial" pitchFamily="34" charset="0"/>
                        <a:buChar char="•"/>
                      </a:pPr>
                      <a:r>
                        <a:rPr lang="es-CO" sz="1600" dirty="0">
                          <a:effectLst/>
                        </a:rPr>
                        <a:t> </a:t>
                      </a:r>
                      <a:r>
                        <a:rPr lang="es-CO" sz="1600" dirty="0" smtClean="0">
                          <a:effectLst/>
                        </a:rPr>
                        <a:t>Se </a:t>
                      </a:r>
                      <a:r>
                        <a:rPr lang="es-CO" sz="1600" dirty="0">
                          <a:effectLst/>
                        </a:rPr>
                        <a:t>debe dar créditos a la Universidad Santo Tomás en las publicaciones: haciendo mención al código del proyecto en el apartado de agradecimientos; y en eventos de divulgación y apropiación social del conocimiento debe hacerse explicita la filiación institucional</a:t>
                      </a:r>
                      <a:r>
                        <a:rPr lang="es-CO" sz="1600" dirty="0" smtClean="0">
                          <a:effectLst/>
                        </a:rPr>
                        <a:t>. Ver </a:t>
                      </a:r>
                      <a:r>
                        <a:rPr lang="es-CO" sz="1600" dirty="0">
                          <a:effectLst/>
                        </a:rPr>
                        <a:t>capitulo Movilidad</a:t>
                      </a:r>
                      <a:r>
                        <a:rPr lang="es-CO" sz="1600" dirty="0" smtClean="0">
                          <a:effectLst/>
                        </a:rPr>
                        <a:t>.</a:t>
                      </a:r>
                      <a:r>
                        <a:rPr lang="es-CO" sz="1600" dirty="0">
                          <a:effectLst/>
                        </a:rPr>
                        <a:t> </a:t>
                      </a:r>
                      <a:endParaRPr lang="es-CO" sz="1600" dirty="0">
                        <a:effectLst/>
                        <a:latin typeface="Calibri"/>
                        <a:ea typeface="Calibri"/>
                        <a:cs typeface="Times New Roman"/>
                      </a:endParaRPr>
                    </a:p>
                  </a:txBody>
                  <a:tcPr marL="39650" marR="39650" marT="0" marB="0">
                    <a:solidFill>
                      <a:schemeClr val="accent3">
                        <a:lumMod val="20000"/>
                        <a:lumOff val="80000"/>
                      </a:schemeClr>
                    </a:solidFill>
                  </a:tcPr>
                </a:tc>
              </a:tr>
              <a:tr h="2548542">
                <a:tc>
                  <a:txBody>
                    <a:bodyPr/>
                    <a:lstStyle/>
                    <a:p>
                      <a:pPr>
                        <a:lnSpc>
                          <a:spcPct val="107000"/>
                        </a:lnSpc>
                        <a:spcAft>
                          <a:spcPts val="0"/>
                        </a:spcAft>
                      </a:pPr>
                      <a:r>
                        <a:rPr lang="es-CO" sz="2400" dirty="0">
                          <a:effectLst/>
                        </a:rPr>
                        <a:t>($20.000.000) y  ($40.000.000)</a:t>
                      </a:r>
                      <a:endParaRPr lang="es-CO" sz="2400" dirty="0">
                        <a:effectLst/>
                        <a:latin typeface="Calibri"/>
                        <a:ea typeface="Calibri"/>
                        <a:cs typeface="Times New Roman"/>
                      </a:endParaRPr>
                    </a:p>
                  </a:txBody>
                  <a:tcPr marL="39650" marR="39650" marT="0" marB="0" anchor="ctr"/>
                </a:tc>
                <a:tc>
                  <a:txBody>
                    <a:bodyPr/>
                    <a:lstStyle/>
                    <a:p>
                      <a:pPr algn="just">
                        <a:lnSpc>
                          <a:spcPct val="107000"/>
                        </a:lnSpc>
                        <a:spcAft>
                          <a:spcPts val="0"/>
                        </a:spcAft>
                      </a:pPr>
                      <a:r>
                        <a:rPr lang="es-CO" sz="1600" dirty="0">
                          <a:effectLst/>
                        </a:rPr>
                        <a:t> </a:t>
                      </a:r>
                    </a:p>
                    <a:p>
                      <a:pPr marL="285750" indent="-285750" algn="just">
                        <a:lnSpc>
                          <a:spcPct val="107000"/>
                        </a:lnSpc>
                        <a:spcAft>
                          <a:spcPts val="0"/>
                        </a:spcAft>
                        <a:buFont typeface="Arial" pitchFamily="34" charset="0"/>
                        <a:buChar char="•"/>
                      </a:pPr>
                      <a:r>
                        <a:rPr lang="es-CO" sz="1600" dirty="0">
                          <a:effectLst/>
                        </a:rPr>
                        <a:t>Un producto resultado de actividades de generación de nuevo conocimiento; revistas internacionales indexadas en SCOPUS e ISI ó un producto resultado de actividades de desarrollo tecnológico e innovación  </a:t>
                      </a:r>
                    </a:p>
                    <a:p>
                      <a:pPr marL="285750" indent="-285750" algn="just">
                        <a:lnSpc>
                          <a:spcPct val="107000"/>
                        </a:lnSpc>
                        <a:spcAft>
                          <a:spcPts val="0"/>
                        </a:spcAft>
                        <a:buFont typeface="Arial" pitchFamily="34" charset="0"/>
                        <a:buChar char="•"/>
                      </a:pPr>
                      <a:r>
                        <a:rPr lang="es-CO" sz="1600" dirty="0">
                          <a:effectLst/>
                        </a:rPr>
                        <a:t> </a:t>
                      </a:r>
                      <a:r>
                        <a:rPr lang="es-CO" sz="1600" dirty="0" smtClean="0">
                          <a:effectLst/>
                        </a:rPr>
                        <a:t>Dos </a:t>
                      </a:r>
                      <a:r>
                        <a:rPr lang="es-CO" sz="1600" dirty="0">
                          <a:effectLst/>
                        </a:rPr>
                        <a:t>productos resultado de apropiación social de conocimiento </a:t>
                      </a:r>
                    </a:p>
                    <a:p>
                      <a:pPr marL="285750" indent="-285750" algn="just">
                        <a:lnSpc>
                          <a:spcPct val="107000"/>
                        </a:lnSpc>
                        <a:spcAft>
                          <a:spcPts val="0"/>
                        </a:spcAft>
                        <a:buFont typeface="Arial" pitchFamily="34" charset="0"/>
                        <a:buChar char="•"/>
                      </a:pPr>
                      <a:r>
                        <a:rPr lang="es-CO" sz="1600" dirty="0">
                          <a:effectLst/>
                        </a:rPr>
                        <a:t> </a:t>
                      </a:r>
                      <a:r>
                        <a:rPr lang="es-CO" sz="1600" dirty="0" smtClean="0">
                          <a:effectLst/>
                        </a:rPr>
                        <a:t>Dos </a:t>
                      </a:r>
                      <a:r>
                        <a:rPr lang="es-CO" sz="1600" dirty="0">
                          <a:effectLst/>
                        </a:rPr>
                        <a:t>Productos de actividades relacionadas con la formación de Recurso Humano para la </a:t>
                      </a:r>
                      <a:r>
                        <a:rPr lang="es-CO" sz="1600" dirty="0" err="1">
                          <a:effectLst/>
                        </a:rPr>
                        <a:t>CTel</a:t>
                      </a:r>
                      <a:endParaRPr lang="es-CO" sz="1600" dirty="0">
                        <a:effectLst/>
                      </a:endParaRPr>
                    </a:p>
                    <a:p>
                      <a:pPr marL="285750" indent="-285750" algn="just">
                        <a:lnSpc>
                          <a:spcPct val="107000"/>
                        </a:lnSpc>
                        <a:spcAft>
                          <a:spcPts val="0"/>
                        </a:spcAft>
                        <a:buFont typeface="Arial" pitchFamily="34" charset="0"/>
                        <a:buChar char="•"/>
                      </a:pPr>
                      <a:r>
                        <a:rPr lang="es-CO" sz="1600" dirty="0">
                          <a:effectLst/>
                        </a:rPr>
                        <a:t> </a:t>
                      </a:r>
                      <a:r>
                        <a:rPr lang="es-CO" sz="1600" dirty="0" smtClean="0">
                          <a:effectLst/>
                        </a:rPr>
                        <a:t>Se </a:t>
                      </a:r>
                      <a:r>
                        <a:rPr lang="es-CO" sz="1600" dirty="0">
                          <a:effectLst/>
                        </a:rPr>
                        <a:t>debe dar créditos a la Universidad Santo Tomás en las publicaciones: haciendo mención al código del proyecto en el apartado de agradecimientos; y en eventos de divulgación y apropiación social del conocimiento debe hacerse explicita la filiación institucional. Ver capitulo Movilidad.</a:t>
                      </a:r>
                      <a:endParaRPr lang="es-CO" sz="1600" dirty="0">
                        <a:effectLst/>
                        <a:latin typeface="Calibri"/>
                        <a:ea typeface="Calibri"/>
                        <a:cs typeface="Times New Roman"/>
                      </a:endParaRPr>
                    </a:p>
                  </a:txBody>
                  <a:tcPr marL="39650" marR="39650" marT="0" marB="0"/>
                </a:tc>
              </a:tr>
            </a:tbl>
          </a:graphicData>
        </a:graphic>
      </p:graphicFrame>
    </p:spTree>
    <p:extLst>
      <p:ext uri="{BB962C8B-B14F-4D97-AF65-F5344CB8AC3E}">
        <p14:creationId xmlns:p14="http://schemas.microsoft.com/office/powerpoint/2010/main" val="2171595828"/>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2"/>
          <p:cNvPicPr>
            <a:picLocks noChangeAspect="1"/>
          </p:cNvPicPr>
          <p:nvPr/>
        </p:nvPicPr>
        <p:blipFill rotWithShape="1">
          <a:blip r:embed="rId2">
            <a:extLst>
              <a:ext uri="{28A0092B-C50C-407E-A947-70E740481C1C}">
                <a14:useLocalDpi xmlns:a14="http://schemas.microsoft.com/office/drawing/2010/main" val="0"/>
              </a:ext>
            </a:extLst>
          </a:blip>
          <a:srcRect t="3815" r="13907" b="82369"/>
          <a:stretch/>
        </p:blipFill>
        <p:spPr bwMode="auto">
          <a:xfrm>
            <a:off x="1469381" y="538897"/>
            <a:ext cx="7868248" cy="688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10"/>
          <p:cNvSpPr txBox="1">
            <a:spLocks noChangeArrowheads="1"/>
          </p:cNvSpPr>
          <p:nvPr/>
        </p:nvSpPr>
        <p:spPr bwMode="auto">
          <a:xfrm>
            <a:off x="2173426" y="652309"/>
            <a:ext cx="79168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457200"/>
            <a:r>
              <a:rPr lang="es-CO" sz="2800" dirty="0" smtClean="0">
                <a:solidFill>
                  <a:prstClr val="white"/>
                </a:solidFill>
                <a:latin typeface="Tw Cen MT Condensed Extra Bold" panose="020B0803020202020204" pitchFamily="34" charset="0"/>
              </a:rPr>
              <a:t>Servicios Técnicos Universidad Santo </a:t>
            </a:r>
            <a:r>
              <a:rPr lang="es-CO" sz="2800" dirty="0" err="1" smtClean="0">
                <a:solidFill>
                  <a:prstClr val="white"/>
                </a:solidFill>
                <a:latin typeface="Tw Cen MT Condensed Extra Bold" panose="020B0803020202020204" pitchFamily="34" charset="0"/>
              </a:rPr>
              <a:t>Tomàs</a:t>
            </a:r>
            <a:endParaRPr lang="es-CO" sz="2800" dirty="0">
              <a:solidFill>
                <a:prstClr val="white"/>
              </a:solidFill>
              <a:latin typeface="Tw Cen MT Condensed Extra Bold" panose="020B0803020202020204" pitchFamily="34" charset="0"/>
            </a:endParaRPr>
          </a:p>
        </p:txBody>
      </p:sp>
      <p:sp>
        <p:nvSpPr>
          <p:cNvPr id="7" name="6 CuadroTexto"/>
          <p:cNvSpPr txBox="1"/>
          <p:nvPr/>
        </p:nvSpPr>
        <p:spPr>
          <a:xfrm>
            <a:off x="1469381" y="1893194"/>
            <a:ext cx="5472332" cy="2985433"/>
          </a:xfrm>
          <a:prstGeom prst="rect">
            <a:avLst/>
          </a:prstGeom>
          <a:noFill/>
        </p:spPr>
        <p:txBody>
          <a:bodyPr wrap="square" rtlCol="0">
            <a:spAutoFit/>
          </a:bodyPr>
          <a:lstStyle/>
          <a:p>
            <a:r>
              <a:rPr lang="es-CO" sz="2800" dirty="0"/>
              <a:t>Los servicios técnicos </a:t>
            </a:r>
            <a:r>
              <a:rPr lang="es-CO" sz="2800" dirty="0" smtClean="0"/>
              <a:t>como:</a:t>
            </a:r>
          </a:p>
          <a:p>
            <a:pPr marL="342900" indent="-342900">
              <a:buFont typeface="Arial" pitchFamily="34" charset="0"/>
              <a:buChar char="•"/>
            </a:pPr>
            <a:r>
              <a:rPr lang="es-CO" sz="2800" dirty="0" smtClean="0"/>
              <a:t>Estadística</a:t>
            </a:r>
          </a:p>
          <a:p>
            <a:pPr marL="342900" indent="-342900">
              <a:buFont typeface="Arial" pitchFamily="34" charset="0"/>
              <a:buChar char="•"/>
            </a:pPr>
            <a:r>
              <a:rPr lang="es-CO" sz="2800" dirty="0"/>
              <a:t>C</a:t>
            </a:r>
            <a:r>
              <a:rPr lang="es-CO" sz="2800" dirty="0" smtClean="0"/>
              <a:t>entro </a:t>
            </a:r>
            <a:r>
              <a:rPr lang="es-CO" sz="2800" dirty="0"/>
              <a:t>de medios </a:t>
            </a:r>
            <a:r>
              <a:rPr lang="es-CO" sz="2800" dirty="0" smtClean="0"/>
              <a:t>audiovisuales</a:t>
            </a:r>
          </a:p>
          <a:p>
            <a:pPr marL="342900" indent="-342900">
              <a:buFont typeface="Arial" pitchFamily="34" charset="0"/>
              <a:buChar char="•"/>
            </a:pPr>
            <a:r>
              <a:rPr lang="es-CO" sz="2800" dirty="0"/>
              <a:t>I</a:t>
            </a:r>
            <a:r>
              <a:rPr lang="es-CO" sz="2800" dirty="0" smtClean="0"/>
              <a:t>nstituto </a:t>
            </a:r>
            <a:r>
              <a:rPr lang="es-CO" sz="2800" dirty="0"/>
              <a:t>de estudios </a:t>
            </a:r>
            <a:r>
              <a:rPr lang="es-CO" sz="2800" dirty="0" smtClean="0"/>
              <a:t>históricos</a:t>
            </a:r>
          </a:p>
          <a:p>
            <a:endParaRPr lang="es-CO" sz="2800" dirty="0"/>
          </a:p>
          <a:p>
            <a:pPr algn="ctr"/>
            <a:r>
              <a:rPr lang="es-CO" sz="2400" b="1" dirty="0">
                <a:solidFill>
                  <a:schemeClr val="accent1">
                    <a:lumMod val="50000"/>
                  </a:schemeClr>
                </a:solidFill>
              </a:rPr>
              <a:t>D</a:t>
            </a:r>
            <a:r>
              <a:rPr lang="es-CO" sz="2400" b="1" dirty="0" smtClean="0">
                <a:solidFill>
                  <a:schemeClr val="accent1">
                    <a:lumMod val="50000"/>
                  </a:schemeClr>
                </a:solidFill>
              </a:rPr>
              <a:t>eben </a:t>
            </a:r>
            <a:r>
              <a:rPr lang="es-CO" sz="2400" b="1" dirty="0">
                <a:solidFill>
                  <a:schemeClr val="accent1">
                    <a:lumMod val="50000"/>
                  </a:schemeClr>
                </a:solidFill>
              </a:rPr>
              <a:t>solicitarse a la Universidad y serán prestados por las unidades pertinentes</a:t>
            </a:r>
            <a:r>
              <a:rPr lang="es-CO" dirty="0"/>
              <a:t>.</a:t>
            </a:r>
          </a:p>
        </p:txBody>
      </p:sp>
      <p:pic>
        <p:nvPicPr>
          <p:cNvPr id="8194" name="Picture 2" descr="Resultado de imagen para servicios tecnicos">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2471" y="1712890"/>
            <a:ext cx="3503053" cy="34470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7358391"/>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2"/>
          <p:cNvPicPr>
            <a:picLocks noChangeAspect="1"/>
          </p:cNvPicPr>
          <p:nvPr/>
        </p:nvPicPr>
        <p:blipFill rotWithShape="1">
          <a:blip r:embed="rId2">
            <a:extLst>
              <a:ext uri="{28A0092B-C50C-407E-A947-70E740481C1C}">
                <a14:useLocalDpi xmlns:a14="http://schemas.microsoft.com/office/drawing/2010/main" val="0"/>
              </a:ext>
            </a:extLst>
          </a:blip>
          <a:srcRect t="3815" r="13907" b="82369"/>
          <a:stretch/>
        </p:blipFill>
        <p:spPr bwMode="auto">
          <a:xfrm>
            <a:off x="1469381" y="538897"/>
            <a:ext cx="7868248" cy="688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10"/>
          <p:cNvSpPr txBox="1">
            <a:spLocks noChangeArrowheads="1"/>
          </p:cNvSpPr>
          <p:nvPr/>
        </p:nvSpPr>
        <p:spPr bwMode="auto">
          <a:xfrm>
            <a:off x="2173426" y="652309"/>
            <a:ext cx="79168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457200"/>
            <a:r>
              <a:rPr lang="es-CO" sz="2800" dirty="0" smtClean="0">
                <a:solidFill>
                  <a:prstClr val="white"/>
                </a:solidFill>
                <a:latin typeface="Tw Cen MT Condensed Extra Bold" panose="020B0803020202020204" pitchFamily="34" charset="0"/>
              </a:rPr>
              <a:t>Gestión de recursos externos a la Institución</a:t>
            </a:r>
            <a:endParaRPr lang="es-CO" sz="2800" dirty="0">
              <a:solidFill>
                <a:prstClr val="white"/>
              </a:solidFill>
              <a:latin typeface="Tw Cen MT Condensed Extra Bold" panose="020B0803020202020204" pitchFamily="34" charset="0"/>
            </a:endParaRPr>
          </a:p>
        </p:txBody>
      </p:sp>
      <p:sp>
        <p:nvSpPr>
          <p:cNvPr id="6" name="5 CuadroTexto"/>
          <p:cNvSpPr txBox="1"/>
          <p:nvPr/>
        </p:nvSpPr>
        <p:spPr>
          <a:xfrm>
            <a:off x="972355" y="1704373"/>
            <a:ext cx="6503831" cy="289310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CO" sz="2800" dirty="0"/>
              <a:t>La movilización de recursos para la investigación, se refiere tanto a los recursos internos como a los externos, bien sea frescos o en especie que se disponen para investigación, también incluye la evaluación del destino y aplicación de los </a:t>
            </a:r>
            <a:r>
              <a:rPr lang="es-CO" sz="2800" dirty="0" smtClean="0"/>
              <a:t>mismos </a:t>
            </a:r>
            <a:r>
              <a:rPr lang="es-CO" sz="1400" dirty="0" smtClean="0"/>
              <a:t>(U de A, 2013)</a:t>
            </a:r>
            <a:endParaRPr lang="es-CO" sz="1400" dirty="0"/>
          </a:p>
        </p:txBody>
      </p:sp>
      <p:pic>
        <p:nvPicPr>
          <p:cNvPr id="7170" name="Picture 2" descr="Resultado de imagen de recursos economic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6582" y="1291701"/>
            <a:ext cx="3613861" cy="3718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7358391"/>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2"/>
          <p:cNvPicPr>
            <a:picLocks noChangeAspect="1"/>
          </p:cNvPicPr>
          <p:nvPr/>
        </p:nvPicPr>
        <p:blipFill rotWithShape="1">
          <a:blip r:embed="rId2">
            <a:extLst>
              <a:ext uri="{28A0092B-C50C-407E-A947-70E740481C1C}">
                <a14:useLocalDpi xmlns:a14="http://schemas.microsoft.com/office/drawing/2010/main" val="0"/>
              </a:ext>
            </a:extLst>
          </a:blip>
          <a:srcRect t="3815" r="13907" b="82369"/>
          <a:stretch/>
        </p:blipFill>
        <p:spPr bwMode="auto">
          <a:xfrm>
            <a:off x="1469381" y="538897"/>
            <a:ext cx="7868248" cy="688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10"/>
          <p:cNvSpPr txBox="1">
            <a:spLocks noChangeArrowheads="1"/>
          </p:cNvSpPr>
          <p:nvPr/>
        </p:nvSpPr>
        <p:spPr bwMode="auto">
          <a:xfrm>
            <a:off x="2173426" y="652309"/>
            <a:ext cx="79168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457200"/>
            <a:r>
              <a:rPr lang="es-CO" sz="2800" dirty="0" smtClean="0">
                <a:solidFill>
                  <a:prstClr val="white"/>
                </a:solidFill>
                <a:latin typeface="Tw Cen MT Condensed Extra Bold" panose="020B0803020202020204" pitchFamily="34" charset="0"/>
              </a:rPr>
              <a:t>Gestión de recursos externos a la Institución</a:t>
            </a:r>
            <a:endParaRPr lang="es-CO" sz="2800" dirty="0">
              <a:solidFill>
                <a:prstClr val="white"/>
              </a:solidFill>
              <a:latin typeface="Tw Cen MT Condensed Extra Bold" panose="020B0803020202020204" pitchFamily="34" charset="0"/>
            </a:endParaRPr>
          </a:p>
        </p:txBody>
      </p:sp>
      <p:sp>
        <p:nvSpPr>
          <p:cNvPr id="6" name="5 CuadroTexto"/>
          <p:cNvSpPr txBox="1"/>
          <p:nvPr/>
        </p:nvSpPr>
        <p:spPr>
          <a:xfrm>
            <a:off x="972355" y="1704373"/>
            <a:ext cx="6600422" cy="440120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CO" sz="2800" dirty="0"/>
              <a:t> </a:t>
            </a:r>
            <a:r>
              <a:rPr lang="es-CO" sz="2800" b="1" dirty="0">
                <a:solidFill>
                  <a:schemeClr val="accent1">
                    <a:lumMod val="50000"/>
                  </a:schemeClr>
                </a:solidFill>
              </a:rPr>
              <a:t>Los recursos </a:t>
            </a:r>
            <a:r>
              <a:rPr lang="es-CO" sz="2800" b="1" dirty="0" smtClean="0">
                <a:solidFill>
                  <a:schemeClr val="accent1">
                    <a:lumMod val="50000"/>
                  </a:schemeClr>
                </a:solidFill>
              </a:rPr>
              <a:t>externos:</a:t>
            </a:r>
          </a:p>
          <a:p>
            <a:pPr algn="ctr"/>
            <a:r>
              <a:rPr lang="es-CO" sz="2800" dirty="0" smtClean="0"/>
              <a:t>Colciencias</a:t>
            </a:r>
          </a:p>
          <a:p>
            <a:pPr algn="ctr"/>
            <a:r>
              <a:rPr lang="es-CO" sz="2800" dirty="0"/>
              <a:t>O</a:t>
            </a:r>
            <a:r>
              <a:rPr lang="es-CO" sz="2800" dirty="0" smtClean="0"/>
              <a:t>tras </a:t>
            </a:r>
            <a:r>
              <a:rPr lang="es-CO" sz="2800" dirty="0"/>
              <a:t>entidades que apoyan investigación, del sector productivo, de entidades públicas y privadas, de origen nacional o extranjero. </a:t>
            </a:r>
            <a:endParaRPr lang="es-CO" sz="2800" dirty="0" smtClean="0"/>
          </a:p>
          <a:p>
            <a:pPr algn="ctr"/>
            <a:r>
              <a:rPr lang="es-CO" sz="2800" dirty="0" smtClean="0"/>
              <a:t>Con </a:t>
            </a:r>
            <a:r>
              <a:rPr lang="es-CO" sz="2800" dirty="0"/>
              <a:t>recursos externos se cofinancian proyectos de investigación y adquisición de infraestructura física y tecnológica que apoya la actividad investigativa.</a:t>
            </a:r>
          </a:p>
          <a:p>
            <a:pPr algn="ctr"/>
            <a:r>
              <a:rPr lang="es-CO" sz="2800" dirty="0" smtClean="0"/>
              <a:t> </a:t>
            </a:r>
            <a:r>
              <a:rPr lang="es-CO" sz="1400" dirty="0" smtClean="0"/>
              <a:t>(U de A, 2013)</a:t>
            </a:r>
            <a:endParaRPr lang="es-CO" sz="1400" dirty="0"/>
          </a:p>
        </p:txBody>
      </p:sp>
      <p:pic>
        <p:nvPicPr>
          <p:cNvPr id="7170" name="Picture 2" descr="Resultado de imagen de recursos economic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6582" y="1291701"/>
            <a:ext cx="3613861" cy="3718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1853941"/>
      </p:ext>
    </p:extLst>
  </p:cSld>
  <p:clrMapOvr>
    <a:masterClrMapping/>
  </p:clrMapOvr>
  <p:timing>
    <p:tnLst>
      <p:par>
        <p:cTn id="1" dur="indefinite" restart="never" nodeType="tmRoot"/>
      </p:par>
    </p:tnLst>
  </p:timing>
</p:sld>
</file>

<file path=ppt/theme/theme1.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1383</TotalTime>
  <Words>5620</Words>
  <Application>Microsoft Office PowerPoint</Application>
  <PresentationFormat>Panorámica</PresentationFormat>
  <Paragraphs>1236</Paragraphs>
  <Slides>102</Slides>
  <Notes>5</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102</vt:i4>
      </vt:variant>
    </vt:vector>
  </HeadingPairs>
  <TitlesOfParts>
    <vt:vector size="112" baseType="lpstr">
      <vt:lpstr>MS PGothic</vt:lpstr>
      <vt:lpstr>MS PGothic</vt:lpstr>
      <vt:lpstr>Agency FB</vt:lpstr>
      <vt:lpstr>Arial</vt:lpstr>
      <vt:lpstr>Calibri</vt:lpstr>
      <vt:lpstr>Lucida Calligraphy</vt:lpstr>
      <vt:lpstr>Times New Roman</vt:lpstr>
      <vt:lpstr>Tw Cen MT Condensed Extra Bold</vt:lpstr>
      <vt:lpstr>Wingdings</vt:lpstr>
      <vt:lpstr>1_Tema de Office</vt:lpstr>
      <vt:lpstr>Presentación de PowerPoint</vt:lpstr>
      <vt:lpstr>Presentación de PowerPoint</vt:lpstr>
      <vt:lpstr>Unidad de Investigación</vt:lpstr>
      <vt:lpstr>Misión</vt:lpstr>
      <vt:lpstr>Visión</vt:lpstr>
      <vt:lpstr>Presentación de PowerPoint</vt:lpstr>
      <vt:lpstr>Unidad de Investigación 2017</vt:lpstr>
      <vt:lpstr>Objetivos estratégicos e indicadores de gestión administrativa</vt:lpstr>
      <vt:lpstr>Objetivos estratégicos e indicadores de gestión académica </vt:lpstr>
      <vt:lpstr>Objetivos estratégicos e indicadores de gestión académica </vt:lpstr>
      <vt:lpstr>Proyectos 2017</vt:lpstr>
      <vt:lpstr>Proyectos 2017</vt:lpstr>
      <vt:lpstr>Proyectos 2017- Actividades</vt:lpstr>
      <vt:lpstr>Proyectos 2017- Actividades</vt:lpstr>
      <vt:lpstr>Proyectos 2017- Actividades</vt:lpstr>
      <vt:lpstr>Proyectos 2017- Actividades</vt:lpstr>
      <vt:lpstr>Proyectos 2017- Actividades</vt:lpstr>
      <vt:lpstr>Efectos sobre los grupos de investigación</vt:lpstr>
      <vt:lpstr>Entorno nacional</vt:lpstr>
      <vt:lpstr>Entorno institucional</vt:lpstr>
      <vt:lpstr>Grandes Retos</vt:lpstr>
      <vt:lpstr>Presentación de PowerPoint</vt:lpstr>
      <vt:lpstr>Presentación de PowerPoint</vt:lpstr>
      <vt:lpstr>Impacto social: transferencia de tecnología e innovación como la aplicación del conocimiento a la solución de problemas concretos y satisfacción de necesidades, capaz de generar un valor agregado.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Grupos de investigación por área del conocimiento</vt:lpstr>
      <vt:lpstr>Presentación de PowerPoint</vt:lpstr>
      <vt:lpstr>Presentación de PowerPoint</vt:lpstr>
      <vt:lpstr>Presentación de PowerPoint</vt:lpstr>
      <vt:lpstr>Presentación de PowerPoint</vt:lpstr>
      <vt:lpstr>Presentación de PowerPoint</vt:lpstr>
      <vt:lpstr>Fray Bartolomé de las Casas. Estudios en Pensamiento Filosófico en Colombia y América Latina- Facultad de Filosofía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MISIÓN</vt:lpstr>
      <vt:lpstr>VISIÓN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Líneas Activas de investigación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Olga Lucia Ostos Ortiz</dc:creator>
  <cp:lastModifiedBy>janh duque</cp:lastModifiedBy>
  <cp:revision>124</cp:revision>
  <cp:lastPrinted>2017-01-16T20:55:15Z</cp:lastPrinted>
  <dcterms:created xsi:type="dcterms:W3CDTF">2016-10-18T16:13:34Z</dcterms:created>
  <dcterms:modified xsi:type="dcterms:W3CDTF">2020-07-27T18:02:12Z</dcterms:modified>
</cp:coreProperties>
</file>