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1" d="100"/>
          <a:sy n="71" d="100"/>
        </p:scale>
        <p:origin x="57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CO"/>
          </a:p>
        </p:txBody>
      </p:sp>
      <p:sp>
        <p:nvSpPr>
          <p:cNvPr id="4" name="Marcador de fecha 3"/>
          <p:cNvSpPr>
            <a:spLocks noGrp="1"/>
          </p:cNvSpPr>
          <p:nvPr>
            <p:ph type="dt" sz="half" idx="10"/>
          </p:nvPr>
        </p:nvSpPr>
        <p:spPr/>
        <p:txBody>
          <a:bodyPr/>
          <a:lstStyle/>
          <a:p>
            <a:fld id="{1BA778B5-C474-45B5-B600-A99B485C8E0C}" type="datetimeFigureOut">
              <a:rPr lang="es-CO" smtClean="0"/>
              <a:t>24/09/2019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8EABC180-8082-40AD-B326-789C3E42D4ED}" type="slidenum">
              <a:rPr lang="es-CO" smtClean="0"/>
              <a:t>‹Nº›</a:t>
            </a:fld>
            <a:endParaRPr lang="es-CO"/>
          </a:p>
        </p:txBody>
      </p:sp>
    </p:spTree>
    <p:extLst>
      <p:ext uri="{BB962C8B-B14F-4D97-AF65-F5344CB8AC3E}">
        <p14:creationId xmlns:p14="http://schemas.microsoft.com/office/powerpoint/2010/main" val="107044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1BA778B5-C474-45B5-B600-A99B485C8E0C}" type="datetimeFigureOut">
              <a:rPr lang="es-CO" smtClean="0"/>
              <a:t>24/09/2019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8EABC180-8082-40AD-B326-789C3E42D4ED}" type="slidenum">
              <a:rPr lang="es-CO" smtClean="0"/>
              <a:t>‹Nº›</a:t>
            </a:fld>
            <a:endParaRPr lang="es-CO"/>
          </a:p>
        </p:txBody>
      </p:sp>
    </p:spTree>
    <p:extLst>
      <p:ext uri="{BB962C8B-B14F-4D97-AF65-F5344CB8AC3E}">
        <p14:creationId xmlns:p14="http://schemas.microsoft.com/office/powerpoint/2010/main" val="4629889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CO"/>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1BA778B5-C474-45B5-B600-A99B485C8E0C}" type="datetimeFigureOut">
              <a:rPr lang="es-CO" smtClean="0"/>
              <a:t>24/09/2019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8EABC180-8082-40AD-B326-789C3E42D4ED}" type="slidenum">
              <a:rPr lang="es-CO" smtClean="0"/>
              <a:t>‹Nº›</a:t>
            </a:fld>
            <a:endParaRPr lang="es-CO"/>
          </a:p>
        </p:txBody>
      </p:sp>
    </p:spTree>
    <p:extLst>
      <p:ext uri="{BB962C8B-B14F-4D97-AF65-F5344CB8AC3E}">
        <p14:creationId xmlns:p14="http://schemas.microsoft.com/office/powerpoint/2010/main" val="34304448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1BA778B5-C474-45B5-B600-A99B485C8E0C}" type="datetimeFigureOut">
              <a:rPr lang="es-CO" smtClean="0"/>
              <a:t>24/09/2019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8EABC180-8082-40AD-B326-789C3E42D4ED}" type="slidenum">
              <a:rPr lang="es-CO" smtClean="0"/>
              <a:t>‹Nº›</a:t>
            </a:fld>
            <a:endParaRPr lang="es-CO"/>
          </a:p>
        </p:txBody>
      </p:sp>
    </p:spTree>
    <p:extLst>
      <p:ext uri="{BB962C8B-B14F-4D97-AF65-F5344CB8AC3E}">
        <p14:creationId xmlns:p14="http://schemas.microsoft.com/office/powerpoint/2010/main" val="408552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1BA778B5-C474-45B5-B600-A99B485C8E0C}" type="datetimeFigureOut">
              <a:rPr lang="es-CO" smtClean="0"/>
              <a:t>24/09/2019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8EABC180-8082-40AD-B326-789C3E42D4ED}" type="slidenum">
              <a:rPr lang="es-CO" smtClean="0"/>
              <a:t>‹Nº›</a:t>
            </a:fld>
            <a:endParaRPr lang="es-CO"/>
          </a:p>
        </p:txBody>
      </p:sp>
    </p:spTree>
    <p:extLst>
      <p:ext uri="{BB962C8B-B14F-4D97-AF65-F5344CB8AC3E}">
        <p14:creationId xmlns:p14="http://schemas.microsoft.com/office/powerpoint/2010/main" val="29933108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Marcador de fecha 4"/>
          <p:cNvSpPr>
            <a:spLocks noGrp="1"/>
          </p:cNvSpPr>
          <p:nvPr>
            <p:ph type="dt" sz="half" idx="10"/>
          </p:nvPr>
        </p:nvSpPr>
        <p:spPr/>
        <p:txBody>
          <a:bodyPr/>
          <a:lstStyle/>
          <a:p>
            <a:fld id="{1BA778B5-C474-45B5-B600-A99B485C8E0C}" type="datetimeFigureOut">
              <a:rPr lang="es-CO" smtClean="0"/>
              <a:t>24/09/2019</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8EABC180-8082-40AD-B326-789C3E42D4ED}" type="slidenum">
              <a:rPr lang="es-CO" smtClean="0"/>
              <a:t>‹Nº›</a:t>
            </a:fld>
            <a:endParaRPr lang="es-CO"/>
          </a:p>
        </p:txBody>
      </p:sp>
    </p:spTree>
    <p:extLst>
      <p:ext uri="{BB962C8B-B14F-4D97-AF65-F5344CB8AC3E}">
        <p14:creationId xmlns:p14="http://schemas.microsoft.com/office/powerpoint/2010/main" val="1773181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Marcador de fecha 6"/>
          <p:cNvSpPr>
            <a:spLocks noGrp="1"/>
          </p:cNvSpPr>
          <p:nvPr>
            <p:ph type="dt" sz="half" idx="10"/>
          </p:nvPr>
        </p:nvSpPr>
        <p:spPr/>
        <p:txBody>
          <a:bodyPr/>
          <a:lstStyle/>
          <a:p>
            <a:fld id="{1BA778B5-C474-45B5-B600-A99B485C8E0C}" type="datetimeFigureOut">
              <a:rPr lang="es-CO" smtClean="0"/>
              <a:t>24/09/2019</a:t>
            </a:fld>
            <a:endParaRPr lang="es-CO"/>
          </a:p>
        </p:txBody>
      </p:sp>
      <p:sp>
        <p:nvSpPr>
          <p:cNvPr id="8" name="Marcador de pie de página 7"/>
          <p:cNvSpPr>
            <a:spLocks noGrp="1"/>
          </p:cNvSpPr>
          <p:nvPr>
            <p:ph type="ftr" sz="quarter" idx="11"/>
          </p:nvPr>
        </p:nvSpPr>
        <p:spPr/>
        <p:txBody>
          <a:bodyPr/>
          <a:lstStyle/>
          <a:p>
            <a:endParaRPr lang="es-CO"/>
          </a:p>
        </p:txBody>
      </p:sp>
      <p:sp>
        <p:nvSpPr>
          <p:cNvPr id="9" name="Marcador de número de diapositiva 8"/>
          <p:cNvSpPr>
            <a:spLocks noGrp="1"/>
          </p:cNvSpPr>
          <p:nvPr>
            <p:ph type="sldNum" sz="quarter" idx="12"/>
          </p:nvPr>
        </p:nvSpPr>
        <p:spPr/>
        <p:txBody>
          <a:bodyPr/>
          <a:lstStyle/>
          <a:p>
            <a:fld id="{8EABC180-8082-40AD-B326-789C3E42D4ED}" type="slidenum">
              <a:rPr lang="es-CO" smtClean="0"/>
              <a:t>‹Nº›</a:t>
            </a:fld>
            <a:endParaRPr lang="es-CO"/>
          </a:p>
        </p:txBody>
      </p:sp>
    </p:spTree>
    <p:extLst>
      <p:ext uri="{BB962C8B-B14F-4D97-AF65-F5344CB8AC3E}">
        <p14:creationId xmlns:p14="http://schemas.microsoft.com/office/powerpoint/2010/main" val="2163478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fecha 2"/>
          <p:cNvSpPr>
            <a:spLocks noGrp="1"/>
          </p:cNvSpPr>
          <p:nvPr>
            <p:ph type="dt" sz="half" idx="10"/>
          </p:nvPr>
        </p:nvSpPr>
        <p:spPr/>
        <p:txBody>
          <a:bodyPr/>
          <a:lstStyle/>
          <a:p>
            <a:fld id="{1BA778B5-C474-45B5-B600-A99B485C8E0C}" type="datetimeFigureOut">
              <a:rPr lang="es-CO" smtClean="0"/>
              <a:t>24/09/2019</a:t>
            </a:fld>
            <a:endParaRPr lang="es-CO"/>
          </a:p>
        </p:txBody>
      </p:sp>
      <p:sp>
        <p:nvSpPr>
          <p:cNvPr id="4" name="Marcador de pie de página 3"/>
          <p:cNvSpPr>
            <a:spLocks noGrp="1"/>
          </p:cNvSpPr>
          <p:nvPr>
            <p:ph type="ftr" sz="quarter" idx="11"/>
          </p:nvPr>
        </p:nvSpPr>
        <p:spPr/>
        <p:txBody>
          <a:bodyPr/>
          <a:lstStyle/>
          <a:p>
            <a:endParaRPr lang="es-CO"/>
          </a:p>
        </p:txBody>
      </p:sp>
      <p:sp>
        <p:nvSpPr>
          <p:cNvPr id="5" name="Marcador de número de diapositiva 4"/>
          <p:cNvSpPr>
            <a:spLocks noGrp="1"/>
          </p:cNvSpPr>
          <p:nvPr>
            <p:ph type="sldNum" sz="quarter" idx="12"/>
          </p:nvPr>
        </p:nvSpPr>
        <p:spPr/>
        <p:txBody>
          <a:bodyPr/>
          <a:lstStyle/>
          <a:p>
            <a:fld id="{8EABC180-8082-40AD-B326-789C3E42D4ED}" type="slidenum">
              <a:rPr lang="es-CO" smtClean="0"/>
              <a:t>‹Nº›</a:t>
            </a:fld>
            <a:endParaRPr lang="es-CO"/>
          </a:p>
        </p:txBody>
      </p:sp>
    </p:spTree>
    <p:extLst>
      <p:ext uri="{BB962C8B-B14F-4D97-AF65-F5344CB8AC3E}">
        <p14:creationId xmlns:p14="http://schemas.microsoft.com/office/powerpoint/2010/main" val="3112268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1BA778B5-C474-45B5-B600-A99B485C8E0C}" type="datetimeFigureOut">
              <a:rPr lang="es-CO" smtClean="0"/>
              <a:t>24/09/2019</a:t>
            </a:fld>
            <a:endParaRPr lang="es-CO"/>
          </a:p>
        </p:txBody>
      </p:sp>
      <p:sp>
        <p:nvSpPr>
          <p:cNvPr id="3" name="Marcador de pie de página 2"/>
          <p:cNvSpPr>
            <a:spLocks noGrp="1"/>
          </p:cNvSpPr>
          <p:nvPr>
            <p:ph type="ftr" sz="quarter" idx="11"/>
          </p:nvPr>
        </p:nvSpPr>
        <p:spPr/>
        <p:txBody>
          <a:bodyPr/>
          <a:lstStyle/>
          <a:p>
            <a:endParaRPr lang="es-CO"/>
          </a:p>
        </p:txBody>
      </p:sp>
      <p:sp>
        <p:nvSpPr>
          <p:cNvPr id="4" name="Marcador de número de diapositiva 3"/>
          <p:cNvSpPr>
            <a:spLocks noGrp="1"/>
          </p:cNvSpPr>
          <p:nvPr>
            <p:ph type="sldNum" sz="quarter" idx="12"/>
          </p:nvPr>
        </p:nvSpPr>
        <p:spPr/>
        <p:txBody>
          <a:bodyPr/>
          <a:lstStyle/>
          <a:p>
            <a:fld id="{8EABC180-8082-40AD-B326-789C3E42D4ED}" type="slidenum">
              <a:rPr lang="es-CO" smtClean="0"/>
              <a:t>‹Nº›</a:t>
            </a:fld>
            <a:endParaRPr lang="es-CO"/>
          </a:p>
        </p:txBody>
      </p:sp>
    </p:spTree>
    <p:extLst>
      <p:ext uri="{BB962C8B-B14F-4D97-AF65-F5344CB8AC3E}">
        <p14:creationId xmlns:p14="http://schemas.microsoft.com/office/powerpoint/2010/main" val="29835742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O"/>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1BA778B5-C474-45B5-B600-A99B485C8E0C}" type="datetimeFigureOut">
              <a:rPr lang="es-CO" smtClean="0"/>
              <a:t>24/09/2019</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8EABC180-8082-40AD-B326-789C3E42D4ED}" type="slidenum">
              <a:rPr lang="es-CO" smtClean="0"/>
              <a:t>‹Nº›</a:t>
            </a:fld>
            <a:endParaRPr lang="es-CO"/>
          </a:p>
        </p:txBody>
      </p:sp>
    </p:spTree>
    <p:extLst>
      <p:ext uri="{BB962C8B-B14F-4D97-AF65-F5344CB8AC3E}">
        <p14:creationId xmlns:p14="http://schemas.microsoft.com/office/powerpoint/2010/main" val="25534174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O"/>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1BA778B5-C474-45B5-B600-A99B485C8E0C}" type="datetimeFigureOut">
              <a:rPr lang="es-CO" smtClean="0"/>
              <a:t>24/09/2019</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8EABC180-8082-40AD-B326-789C3E42D4ED}" type="slidenum">
              <a:rPr lang="es-CO" smtClean="0"/>
              <a:t>‹Nº›</a:t>
            </a:fld>
            <a:endParaRPr lang="es-CO"/>
          </a:p>
        </p:txBody>
      </p:sp>
    </p:spTree>
    <p:extLst>
      <p:ext uri="{BB962C8B-B14F-4D97-AF65-F5344CB8AC3E}">
        <p14:creationId xmlns:p14="http://schemas.microsoft.com/office/powerpoint/2010/main" val="19881276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A778B5-C474-45B5-B600-A99B485C8E0C}" type="datetimeFigureOut">
              <a:rPr lang="es-CO" smtClean="0"/>
              <a:t>24/09/2019</a:t>
            </a:fld>
            <a:endParaRPr lang="es-CO"/>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ABC180-8082-40AD-B326-789C3E42D4ED}" type="slidenum">
              <a:rPr lang="es-CO" smtClean="0"/>
              <a:t>‹Nº›</a:t>
            </a:fld>
            <a:endParaRPr lang="es-CO"/>
          </a:p>
        </p:txBody>
      </p:sp>
    </p:spTree>
    <p:extLst>
      <p:ext uri="{BB962C8B-B14F-4D97-AF65-F5344CB8AC3E}">
        <p14:creationId xmlns:p14="http://schemas.microsoft.com/office/powerpoint/2010/main" val="6977586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desmotivaciones.es/2565332/Y-el-hombre" TargetMode="Externa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rtve.es/alacarta/videos/mirar-un-cuadro/mirar-cuadro-duelo-garrotazos-goya/1897767/" TargetMode="External"/><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hyperlink" Target="http://tecnologia22edannahuerta.blogspot.com/2015/10/la-tecnocienciauna-nueva-modalidad-y.html"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hyperlink" Target="http://cea.uprrp.edu/wp-content/uploads/2015/09/%C3%89tica-e-integridad-en-la-investigaci%C3%B3n.pdf"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hyperlink" Target="https://www.undp.org/content/undp/es/home/sustainable-development-goals/goal-12-responsible-consumption-and-production.html" TargetMode="External"/><Relationship Id="rId3" Type="http://schemas.openxmlformats.org/officeDocument/2006/relationships/image" Target="../media/image10.jpeg"/><Relationship Id="rId7" Type="http://schemas.openxmlformats.org/officeDocument/2006/relationships/image" Target="../media/image12.jpe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hyperlink" Target="https://www.dane.gov.co/index.php/estadisticas-por-tema/pobreza-y-condiciones-de-vida/deficit-de-vivienda" TargetMode="External"/><Relationship Id="rId5" Type="http://schemas.openxmlformats.org/officeDocument/2006/relationships/image" Target="../media/image11.png"/><Relationship Id="rId4" Type="http://schemas.openxmlformats.org/officeDocument/2006/relationships/hyperlink" Target="http://celmedioambiente.blogspot.com/2015/08/macroetica-y-microetica.html"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6" Type="http://schemas.openxmlformats.org/officeDocument/2006/relationships/hyperlink" Target="https://gestionandohijos.com/que-es-educar-las-emociones/" TargetMode="External"/><Relationship Id="rId5" Type="http://schemas.openxmlformats.org/officeDocument/2006/relationships/image" Target="../media/image15.jpeg"/><Relationship Id="rId4" Type="http://schemas.openxmlformats.org/officeDocument/2006/relationships/hyperlink" Target="https://www.blogdequk.com/2013/06/el-sentido-de-lo-humano-la-existencia-y.html"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s://www.vidapositiva.com/la-busqueda-del-sentido-de-la-vida" TargetMode="External"/><Relationship Id="rId3" Type="http://schemas.openxmlformats.org/officeDocument/2006/relationships/image" Target="../media/image17.jpeg"/><Relationship Id="rId7" Type="http://schemas.openxmlformats.org/officeDocument/2006/relationships/image" Target="../media/image19.jpeg"/><Relationship Id="rId2" Type="http://schemas.openxmlformats.org/officeDocument/2006/relationships/image" Target="../media/image16.jpeg"/><Relationship Id="rId1" Type="http://schemas.openxmlformats.org/officeDocument/2006/relationships/slideLayout" Target="../slideLayouts/slideLayout2.xml"/><Relationship Id="rId6" Type="http://schemas.openxmlformats.org/officeDocument/2006/relationships/hyperlink" Target="http://fmlibre.com.ar/el-lado-b-del-plan-maestro-carencias-y-necesidades-detras-del-imperioso-proyecto-educativo/" TargetMode="External"/><Relationship Id="rId5" Type="http://schemas.openxmlformats.org/officeDocument/2006/relationships/image" Target="../media/image18.jpeg"/><Relationship Id="rId4" Type="http://schemas.openxmlformats.org/officeDocument/2006/relationships/hyperlink" Target="http://fnyh.org/ruta-al-pozo-negro-con-el-viaje-de-retorno-de-la-anguila-europea/"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6" Type="http://schemas.openxmlformats.org/officeDocument/2006/relationships/hyperlink" Target="http://rrnoticias.mx/2017/10/09/familia-base-reconstruccion-del-tejido-social-nuncio-apostolico/" TargetMode="External"/><Relationship Id="rId5" Type="http://schemas.openxmlformats.org/officeDocument/2006/relationships/image" Target="../media/image22.jpeg"/><Relationship Id="rId4" Type="http://schemas.openxmlformats.org/officeDocument/2006/relationships/hyperlink" Target="https://postgrados.uahurtado.cl/programa/diplomado-educacion-y-gestion-de-la-convivencia-social-en-la-escuela/"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o 4"/>
          <p:cNvGrpSpPr/>
          <p:nvPr/>
        </p:nvGrpSpPr>
        <p:grpSpPr>
          <a:xfrm>
            <a:off x="-1" y="13447"/>
            <a:ext cx="12170473" cy="6864197"/>
            <a:chOff x="-1" y="0"/>
            <a:chExt cx="12170473" cy="6864197"/>
          </a:xfrm>
        </p:grpSpPr>
        <p:pic>
          <p:nvPicPr>
            <p:cNvPr id="1026" name="Picture 2" descr="Resultado de imagen para el hombre crea a dios"/>
            <p:cNvPicPr>
              <a:picLocks noChangeAspect="1" noChangeArrowheads="1"/>
            </p:cNvPicPr>
            <p:nvPr/>
          </p:nvPicPr>
          <p:blipFill rotWithShape="1">
            <a:blip r:embed="rId2">
              <a:lum bright="70000" contrast="-70000"/>
              <a:extLst>
                <a:ext uri="{28A0092B-C50C-407E-A947-70E740481C1C}">
                  <a14:useLocalDpi xmlns:a14="http://schemas.microsoft.com/office/drawing/2010/main" val="0"/>
                </a:ext>
              </a:extLst>
            </a:blip>
            <a:srcRect l="5205" t="7380" r="4849" b="25029"/>
            <a:stretch/>
          </p:blipFill>
          <p:spPr bwMode="auto">
            <a:xfrm>
              <a:off x="-1" y="0"/>
              <a:ext cx="12170473" cy="6697362"/>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3795826" y="6648753"/>
              <a:ext cx="2289409" cy="215444"/>
            </a:xfrm>
            <a:prstGeom prst="rect">
              <a:avLst/>
            </a:prstGeom>
            <a:ln>
              <a:noFill/>
            </a:ln>
          </p:spPr>
          <p:txBody>
            <a:bodyPr wrap="none">
              <a:spAutoFit/>
            </a:bodyPr>
            <a:lstStyle/>
            <a:p>
              <a:r>
                <a:rPr lang="es-CO" sz="800" dirty="0">
                  <a:hlinkClick r:id="rId3"/>
                </a:rPr>
                <a:t>https://desmotivaciones.es/2565332/Y-el-hombre</a:t>
              </a:r>
              <a:endParaRPr lang="es-CO" sz="800" dirty="0"/>
            </a:p>
          </p:txBody>
        </p:sp>
      </p:grpSp>
      <p:sp>
        <p:nvSpPr>
          <p:cNvPr id="2" name="Título 1"/>
          <p:cNvSpPr>
            <a:spLocks noGrp="1"/>
          </p:cNvSpPr>
          <p:nvPr>
            <p:ph type="ctrTitle"/>
          </p:nvPr>
        </p:nvSpPr>
        <p:spPr>
          <a:xfrm>
            <a:off x="1491049" y="273866"/>
            <a:ext cx="9144000" cy="2387600"/>
          </a:xfrm>
        </p:spPr>
        <p:txBody>
          <a:bodyPr>
            <a:normAutofit fontScale="90000"/>
          </a:bodyPr>
          <a:lstStyle/>
          <a:p>
            <a:r>
              <a:rPr lang="es-ES" b="1" dirty="0" smtClean="0"/>
              <a:t> DESAFIOS DE LAS HUMANIDADES EN LA ACTUAL SOCIEDAD TECNOCIENTIFICA</a:t>
            </a:r>
            <a:endParaRPr lang="es-CO" b="1" dirty="0"/>
          </a:p>
        </p:txBody>
      </p:sp>
      <p:sp>
        <p:nvSpPr>
          <p:cNvPr id="4" name="Rectángulo 3"/>
          <p:cNvSpPr/>
          <p:nvPr/>
        </p:nvSpPr>
        <p:spPr>
          <a:xfrm>
            <a:off x="3970638" y="2995136"/>
            <a:ext cx="7760043" cy="2677656"/>
          </a:xfrm>
          <a:prstGeom prst="rect">
            <a:avLst/>
          </a:prstGeom>
        </p:spPr>
        <p:txBody>
          <a:bodyPr wrap="square">
            <a:spAutoFit/>
          </a:bodyPr>
          <a:lstStyle/>
          <a:p>
            <a:r>
              <a:rPr lang="es-ES" sz="2800" i="1" dirty="0" smtClean="0"/>
              <a:t>“El redentor científico, el hombre seguro de su razón, creó a Dios a su imagen y semejanza. Cuanto más uso hacía el hombre de la ciencia, más se convertía la ciencia en dios (y más el camino de la ciencia en el camino de la salvación)” (Beck, La sociedad del riesgo mundial, 2007, p. 307).</a:t>
            </a:r>
            <a:endParaRPr lang="es-CO" sz="2800" i="1" dirty="0"/>
          </a:p>
        </p:txBody>
      </p:sp>
    </p:spTree>
    <p:extLst>
      <p:ext uri="{BB962C8B-B14F-4D97-AF65-F5344CB8AC3E}">
        <p14:creationId xmlns:p14="http://schemas.microsoft.com/office/powerpoint/2010/main" val="1007159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4" descr="Resultado de imagen para la pelea a garrotazos de goya"/>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1" y="-2"/>
            <a:ext cx="12192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p:cNvSpPr>
            <a:spLocks noGrp="1"/>
          </p:cNvSpPr>
          <p:nvPr>
            <p:ph idx="1"/>
          </p:nvPr>
        </p:nvSpPr>
        <p:spPr>
          <a:xfrm>
            <a:off x="233266" y="174759"/>
            <a:ext cx="7931020" cy="3604139"/>
          </a:xfrm>
        </p:spPr>
        <p:txBody>
          <a:bodyPr>
            <a:normAutofit/>
          </a:bodyPr>
          <a:lstStyle/>
          <a:p>
            <a:pPr marL="0" indent="0" algn="just">
              <a:buNone/>
            </a:pPr>
            <a:r>
              <a:rPr lang="es-ES" sz="2400" dirty="0" smtClean="0"/>
              <a:t>Finalmente… </a:t>
            </a:r>
          </a:p>
          <a:p>
            <a:pPr marL="0" indent="0" algn="just">
              <a:buNone/>
            </a:pPr>
            <a:r>
              <a:rPr lang="es-ES" sz="2400" dirty="0" smtClean="0"/>
              <a:t>…urge </a:t>
            </a:r>
            <a:r>
              <a:rPr lang="es-ES" sz="2400" dirty="0"/>
              <a:t>un cambio de </a:t>
            </a:r>
            <a:r>
              <a:rPr lang="es-ES" sz="2400" dirty="0" smtClean="0"/>
              <a:t>conciencia individual </a:t>
            </a:r>
            <a:r>
              <a:rPr lang="es-ES" sz="2400" dirty="0"/>
              <a:t>y social, es </a:t>
            </a:r>
            <a:r>
              <a:rPr lang="es-ES" sz="2400" dirty="0" smtClean="0"/>
              <a:t>perentorio concebir </a:t>
            </a:r>
            <a:r>
              <a:rPr lang="es-ES" sz="2400" dirty="0"/>
              <a:t>la educación como </a:t>
            </a:r>
            <a:r>
              <a:rPr lang="es-ES" sz="2400" dirty="0" smtClean="0"/>
              <a:t>un todo</a:t>
            </a:r>
            <a:r>
              <a:rPr lang="es-ES" sz="2400" dirty="0"/>
              <a:t>, no solo como un ente </a:t>
            </a:r>
            <a:r>
              <a:rPr lang="es-ES" sz="2400" dirty="0" smtClean="0"/>
              <a:t>aislado que </a:t>
            </a:r>
            <a:r>
              <a:rPr lang="es-ES" sz="2400" dirty="0"/>
              <a:t>sirve para la </a:t>
            </a:r>
            <a:r>
              <a:rPr lang="es-ES" sz="2400" dirty="0" smtClean="0"/>
              <a:t>adquisición </a:t>
            </a:r>
            <a:r>
              <a:rPr lang="es-CO" sz="2400" dirty="0" smtClean="0"/>
              <a:t>de </a:t>
            </a:r>
            <a:r>
              <a:rPr lang="es-CO" sz="2400" dirty="0"/>
              <a:t>conocimientos, en </a:t>
            </a:r>
            <a:r>
              <a:rPr lang="es-CO" sz="2400" dirty="0" smtClean="0"/>
              <a:t>detrimento </a:t>
            </a:r>
            <a:r>
              <a:rPr lang="es-ES" sz="2400" dirty="0" smtClean="0"/>
              <a:t>de </a:t>
            </a:r>
            <a:r>
              <a:rPr lang="es-ES" sz="2400" dirty="0"/>
              <a:t>otras formas de </a:t>
            </a:r>
            <a:r>
              <a:rPr lang="es-ES" sz="2400" dirty="0" smtClean="0"/>
              <a:t>aprendizaje, sino </a:t>
            </a:r>
            <a:r>
              <a:rPr lang="es-ES" sz="2400" dirty="0"/>
              <a:t>ver en la educación una </a:t>
            </a:r>
            <a:r>
              <a:rPr lang="es-ES" sz="2400" dirty="0" smtClean="0"/>
              <a:t>herramienta </a:t>
            </a:r>
            <a:r>
              <a:rPr lang="es-CO" sz="2400" dirty="0" smtClean="0"/>
              <a:t>eficaz </a:t>
            </a:r>
            <a:r>
              <a:rPr lang="es-CO" sz="2400" dirty="0"/>
              <a:t>para </a:t>
            </a:r>
            <a:r>
              <a:rPr lang="es-CO" sz="2400" dirty="0" smtClean="0"/>
              <a:t>reorientar </a:t>
            </a:r>
            <a:r>
              <a:rPr lang="es-ES" sz="2400" dirty="0" smtClean="0"/>
              <a:t>el </a:t>
            </a:r>
            <a:r>
              <a:rPr lang="es-ES" sz="2400" dirty="0"/>
              <a:t>rumbo </a:t>
            </a:r>
            <a:r>
              <a:rPr lang="es-ES" sz="2400" dirty="0" smtClean="0"/>
              <a:t>“</a:t>
            </a:r>
            <a:r>
              <a:rPr lang="es-ES" sz="2400" dirty="0" err="1" smtClean="0"/>
              <a:t>hecatómbico</a:t>
            </a:r>
            <a:r>
              <a:rPr lang="es-ES" sz="2400" dirty="0" smtClean="0"/>
              <a:t>” </a:t>
            </a:r>
            <a:r>
              <a:rPr lang="es-ES" sz="2400" dirty="0"/>
              <a:t>de la </a:t>
            </a:r>
            <a:r>
              <a:rPr lang="es-ES" sz="2400" dirty="0" smtClean="0"/>
              <a:t>sociedad </a:t>
            </a:r>
            <a:r>
              <a:rPr lang="es-CO" sz="2400" dirty="0" smtClean="0"/>
              <a:t>actual</a:t>
            </a:r>
            <a:r>
              <a:rPr lang="es-CO" sz="2400" dirty="0"/>
              <a:t>.</a:t>
            </a:r>
          </a:p>
        </p:txBody>
      </p:sp>
      <p:grpSp>
        <p:nvGrpSpPr>
          <p:cNvPr id="6" name="Grupo 5"/>
          <p:cNvGrpSpPr/>
          <p:nvPr/>
        </p:nvGrpSpPr>
        <p:grpSpPr>
          <a:xfrm>
            <a:off x="4792890" y="2647397"/>
            <a:ext cx="7019665" cy="4137086"/>
            <a:chOff x="4447657" y="2090057"/>
            <a:chExt cx="7019665" cy="4137086"/>
          </a:xfrm>
        </p:grpSpPr>
        <p:pic>
          <p:nvPicPr>
            <p:cNvPr id="9220" name="Picture 4" descr="Resultado de imagen para la pelea a garrotazos de goy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47657" y="2090057"/>
              <a:ext cx="7019665" cy="3952949"/>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4463145" y="6042477"/>
              <a:ext cx="3324808" cy="184666"/>
            </a:xfrm>
            <a:prstGeom prst="rect">
              <a:avLst/>
            </a:prstGeom>
          </p:spPr>
          <p:txBody>
            <a:bodyPr wrap="square">
              <a:spAutoFit/>
            </a:bodyPr>
            <a:lstStyle/>
            <a:p>
              <a:r>
                <a:rPr lang="es-CO" sz="600" dirty="0">
                  <a:hlinkClick r:id="rId3"/>
                </a:rPr>
                <a:t>http://www.rtve.es/alacarta/videos/mirar-un-cuadro/mirar-cuadro-duelo-garrotazos-goya/1897767/</a:t>
              </a:r>
              <a:endParaRPr lang="es-CO" sz="600" dirty="0"/>
            </a:p>
          </p:txBody>
        </p:sp>
      </p:grpSp>
    </p:spTree>
    <p:extLst>
      <p:ext uri="{BB962C8B-B14F-4D97-AF65-F5344CB8AC3E}">
        <p14:creationId xmlns:p14="http://schemas.microsoft.com/office/powerpoint/2010/main" val="13084540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8" name="Picture 10" descr="Resultado de imagen para fondo amarillo"/>
          <p:cNvPicPr>
            <a:picLocks noChangeAspect="1" noChangeArrowheads="1"/>
          </p:cNvPicPr>
          <p:nvPr/>
        </p:nvPicPr>
        <p:blipFill>
          <a:blip r:embed="rId2">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21633"/>
            <a:ext cx="12192000" cy="6870357"/>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a:xfrm>
            <a:off x="615188" y="390259"/>
            <a:ext cx="11007811" cy="1325563"/>
          </a:xfrm>
        </p:spPr>
        <p:txBody>
          <a:bodyPr>
            <a:noAutofit/>
          </a:bodyPr>
          <a:lstStyle/>
          <a:p>
            <a:r>
              <a:rPr lang="es-ES" sz="4800" b="1" i="1" dirty="0" smtClean="0"/>
              <a:t>La </a:t>
            </a:r>
            <a:r>
              <a:rPr lang="es-ES" sz="4800" b="1" i="1" dirty="0" err="1" smtClean="0"/>
              <a:t>tecnociencia</a:t>
            </a:r>
            <a:r>
              <a:rPr lang="es-ES" sz="4800" b="1" i="1" dirty="0" smtClean="0"/>
              <a:t> se mueve entre paradojas…</a:t>
            </a:r>
            <a:endParaRPr lang="es-CO" sz="4800" b="1" i="1" dirty="0"/>
          </a:p>
        </p:txBody>
      </p:sp>
      <p:sp>
        <p:nvSpPr>
          <p:cNvPr id="3" name="Marcador de contenido 2"/>
          <p:cNvSpPr>
            <a:spLocks noGrp="1"/>
          </p:cNvSpPr>
          <p:nvPr>
            <p:ph idx="1"/>
          </p:nvPr>
        </p:nvSpPr>
        <p:spPr>
          <a:xfrm>
            <a:off x="5399023" y="2687252"/>
            <a:ext cx="6534830" cy="3649280"/>
          </a:xfrm>
        </p:spPr>
        <p:txBody>
          <a:bodyPr>
            <a:noAutofit/>
          </a:bodyPr>
          <a:lstStyle/>
          <a:p>
            <a:pPr marL="0" indent="0" algn="just">
              <a:buNone/>
            </a:pPr>
            <a:r>
              <a:rPr lang="es-ES" sz="3600" dirty="0" smtClean="0"/>
              <a:t>Esta promueve el desarrollo tecnológico para el bienestar de la comunidad y por otro, está rodeada por un sinnúmero de cuestionamientos en torno a sus acciones, las cuales amenazan la supervivencia humana.</a:t>
            </a:r>
            <a:endParaRPr lang="es-CO" sz="3600" dirty="0"/>
          </a:p>
        </p:txBody>
      </p:sp>
      <p:grpSp>
        <p:nvGrpSpPr>
          <p:cNvPr id="7" name="Grupo 6"/>
          <p:cNvGrpSpPr/>
          <p:nvPr/>
        </p:nvGrpSpPr>
        <p:grpSpPr>
          <a:xfrm>
            <a:off x="376123" y="1805800"/>
            <a:ext cx="4857701" cy="3827942"/>
            <a:chOff x="376123" y="1805800"/>
            <a:chExt cx="4857701" cy="3827942"/>
          </a:xfrm>
        </p:grpSpPr>
        <p:pic>
          <p:nvPicPr>
            <p:cNvPr id="2052" name="Picture 4" descr="Resultado de imagen para tecnocienci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6123" y="1805800"/>
              <a:ext cx="4857701" cy="3643277"/>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p:cNvSpPr/>
            <p:nvPr/>
          </p:nvSpPr>
          <p:spPr>
            <a:xfrm>
              <a:off x="855306" y="5449076"/>
              <a:ext cx="3511421" cy="184666"/>
            </a:xfrm>
            <a:prstGeom prst="rect">
              <a:avLst/>
            </a:prstGeom>
            <a:ln>
              <a:noFill/>
            </a:ln>
          </p:spPr>
          <p:txBody>
            <a:bodyPr wrap="square">
              <a:spAutoFit/>
            </a:bodyPr>
            <a:lstStyle/>
            <a:p>
              <a:r>
                <a:rPr lang="es-CO" sz="600" dirty="0">
                  <a:hlinkClick r:id="rId4"/>
                </a:rPr>
                <a:t>http://tecnologia22edannahuerta.blogspot.com/2015/10/la-tecnocienciauna-nueva-modalidad-y.html</a:t>
              </a:r>
              <a:endParaRPr lang="es-CO" sz="600" dirty="0"/>
            </a:p>
          </p:txBody>
        </p:sp>
      </p:grpSp>
    </p:spTree>
    <p:extLst>
      <p:ext uri="{BB962C8B-B14F-4D97-AF65-F5344CB8AC3E}">
        <p14:creationId xmlns:p14="http://schemas.microsoft.com/office/powerpoint/2010/main" val="16831212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Picture 6" descr="Resultado de imagen para fondo azul univers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a:xfrm>
            <a:off x="713791" y="146554"/>
            <a:ext cx="10515600" cy="804280"/>
          </a:xfrm>
        </p:spPr>
        <p:txBody>
          <a:bodyPr>
            <a:normAutofit/>
          </a:bodyPr>
          <a:lstStyle/>
          <a:p>
            <a:r>
              <a:rPr lang="es-ES" sz="3600" b="1" i="1" dirty="0" smtClean="0">
                <a:solidFill>
                  <a:schemeClr val="bg1"/>
                </a:solidFill>
              </a:rPr>
              <a:t>Al darse una realidad tan compleja, cabe preguntarse:</a:t>
            </a:r>
            <a:endParaRPr lang="es-CO" sz="3600" b="1" i="1" dirty="0">
              <a:solidFill>
                <a:schemeClr val="bg1"/>
              </a:solidFill>
            </a:endParaRPr>
          </a:p>
        </p:txBody>
      </p:sp>
      <p:sp>
        <p:nvSpPr>
          <p:cNvPr id="3" name="Marcador de contenido 2"/>
          <p:cNvSpPr>
            <a:spLocks noGrp="1"/>
          </p:cNvSpPr>
          <p:nvPr>
            <p:ph idx="1"/>
          </p:nvPr>
        </p:nvSpPr>
        <p:spPr>
          <a:xfrm>
            <a:off x="0" y="1308134"/>
            <a:ext cx="3349690" cy="3870356"/>
          </a:xfrm>
        </p:spPr>
        <p:txBody>
          <a:bodyPr>
            <a:normAutofit/>
          </a:bodyPr>
          <a:lstStyle/>
          <a:p>
            <a:pPr algn="just"/>
            <a:r>
              <a:rPr lang="es-ES" dirty="0" smtClean="0">
                <a:solidFill>
                  <a:schemeClr val="bg1"/>
                </a:solidFill>
              </a:rPr>
              <a:t>¿Acaso desde la educación se pueden promover acciones puntuales que disminuyan los peligros inminentes de exterminio de la especie en los que estamos inmersos?</a:t>
            </a:r>
            <a:endParaRPr lang="es-CO" dirty="0">
              <a:solidFill>
                <a:schemeClr val="bg1"/>
              </a:solidFill>
            </a:endParaRPr>
          </a:p>
        </p:txBody>
      </p:sp>
      <p:pic>
        <p:nvPicPr>
          <p:cNvPr id="3074" name="Picture 2" descr="Resultado de imagen para educaciÃ³n y tecnociencia"/>
          <p:cNvPicPr>
            <a:picLocks noChangeAspect="1" noChangeArrowheads="1"/>
          </p:cNvPicPr>
          <p:nvPr/>
        </p:nvPicPr>
        <p:blipFill rotWithShape="1">
          <a:blip r:embed="rId3">
            <a:extLst>
              <a:ext uri="{28A0092B-C50C-407E-A947-70E740481C1C}">
                <a14:useLocalDpi xmlns:a14="http://schemas.microsoft.com/office/drawing/2010/main" val="0"/>
              </a:ext>
            </a:extLst>
          </a:blip>
          <a:srcRect l="18496" r="11562"/>
          <a:stretch/>
        </p:blipFill>
        <p:spPr bwMode="auto">
          <a:xfrm>
            <a:off x="3461656" y="1987259"/>
            <a:ext cx="4627985" cy="3443159"/>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8089641" y="4138713"/>
            <a:ext cx="3974840" cy="2246769"/>
          </a:xfrm>
          <a:prstGeom prst="rect">
            <a:avLst/>
          </a:prstGeom>
        </p:spPr>
        <p:txBody>
          <a:bodyPr wrap="square">
            <a:spAutoFit/>
          </a:bodyPr>
          <a:lstStyle/>
          <a:p>
            <a:pPr algn="just"/>
            <a:r>
              <a:rPr lang="es-ES" sz="2800" dirty="0"/>
              <a:t>¿Qué hacer para contrarrestar esa lógica </a:t>
            </a:r>
            <a:r>
              <a:rPr lang="es-ES" sz="2800" dirty="0" err="1"/>
              <a:t>tecnocientífica</a:t>
            </a:r>
            <a:r>
              <a:rPr lang="es-ES" sz="2800" dirty="0"/>
              <a:t> que se ancla solo en intereses particulares? </a:t>
            </a:r>
          </a:p>
        </p:txBody>
      </p:sp>
    </p:spTree>
    <p:extLst>
      <p:ext uri="{BB962C8B-B14F-4D97-AF65-F5344CB8AC3E}">
        <p14:creationId xmlns:p14="http://schemas.microsoft.com/office/powerpoint/2010/main" val="8328323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7868"/>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p:txBody>
          <a:bodyPr/>
          <a:lstStyle/>
          <a:p>
            <a:r>
              <a:rPr lang="es-ES" b="1" i="1" smtClean="0"/>
              <a:t>Las Humanidades en </a:t>
            </a:r>
            <a:r>
              <a:rPr lang="es-ES" b="1" i="1" dirty="0" smtClean="0"/>
              <a:t>pro de una ética de la investigación…</a:t>
            </a:r>
            <a:endParaRPr lang="es-CO" b="1" i="1" dirty="0"/>
          </a:p>
        </p:txBody>
      </p:sp>
      <p:grpSp>
        <p:nvGrpSpPr>
          <p:cNvPr id="5" name="Grupo 4"/>
          <p:cNvGrpSpPr/>
          <p:nvPr/>
        </p:nvGrpSpPr>
        <p:grpSpPr>
          <a:xfrm>
            <a:off x="5604652" y="2136710"/>
            <a:ext cx="5340156" cy="4445956"/>
            <a:chOff x="5604652" y="2136710"/>
            <a:chExt cx="5340156" cy="4445956"/>
          </a:xfrm>
        </p:grpSpPr>
        <p:pic>
          <p:nvPicPr>
            <p:cNvPr id="4098" name="Picture 2" descr="Resultado de imagen para Ãtica de la investigaciÃ³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04652" y="2136710"/>
              <a:ext cx="5340156" cy="4353623"/>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6817567" y="6398000"/>
              <a:ext cx="3586066" cy="184666"/>
            </a:xfrm>
            <a:prstGeom prst="rect">
              <a:avLst/>
            </a:prstGeom>
            <a:ln>
              <a:noFill/>
            </a:ln>
          </p:spPr>
          <p:txBody>
            <a:bodyPr wrap="square">
              <a:spAutoFit/>
            </a:bodyPr>
            <a:lstStyle/>
            <a:p>
              <a:r>
                <a:rPr lang="es-CO" sz="600" dirty="0">
                  <a:hlinkClick r:id="rId4"/>
                </a:rPr>
                <a:t>http://cea.uprrp.edu/wp-content/uploads/2015/09/%C3%89tica-e-integridad-en-la-investigaci%C3%B3n.pdf</a:t>
              </a:r>
              <a:endParaRPr lang="es-CO" sz="600" dirty="0"/>
            </a:p>
          </p:txBody>
        </p:sp>
      </p:grpSp>
      <p:sp>
        <p:nvSpPr>
          <p:cNvPr id="3" name="Marcador de contenido 2"/>
          <p:cNvSpPr>
            <a:spLocks noGrp="1"/>
          </p:cNvSpPr>
          <p:nvPr>
            <p:ph idx="1"/>
          </p:nvPr>
        </p:nvSpPr>
        <p:spPr>
          <a:xfrm>
            <a:off x="608296" y="1918257"/>
            <a:ext cx="6100414" cy="3894713"/>
          </a:xfrm>
        </p:spPr>
        <p:txBody>
          <a:bodyPr>
            <a:normAutofit/>
          </a:bodyPr>
          <a:lstStyle/>
          <a:p>
            <a:pPr marL="0" indent="0">
              <a:buNone/>
            </a:pPr>
            <a:r>
              <a:rPr lang="es-ES" sz="3200" dirty="0" smtClean="0"/>
              <a:t>… </a:t>
            </a:r>
            <a:r>
              <a:rPr lang="es-ES" sz="3200" i="1" dirty="0" smtClean="0"/>
              <a:t>puede desmantelar el discurso </a:t>
            </a:r>
            <a:r>
              <a:rPr lang="es-ES" sz="3200" i="1" dirty="0" err="1" smtClean="0"/>
              <a:t>tecnocientífico</a:t>
            </a:r>
            <a:r>
              <a:rPr lang="es-ES" sz="3200" i="1" dirty="0" smtClean="0"/>
              <a:t> plagado de peligros para el planeta y promover una corresponsabilidad ecológica.</a:t>
            </a:r>
          </a:p>
          <a:p>
            <a:pPr marL="0" indent="0">
              <a:buNone/>
            </a:pPr>
            <a:endParaRPr lang="es-ES" sz="3200" i="1" dirty="0"/>
          </a:p>
          <a:p>
            <a:pPr marL="0" indent="0">
              <a:buNone/>
            </a:pPr>
            <a:r>
              <a:rPr lang="es-ES" sz="3200" i="1" dirty="0" smtClean="0"/>
              <a:t>De ahí que…</a:t>
            </a:r>
            <a:endParaRPr lang="es-CO" sz="3200" dirty="0"/>
          </a:p>
        </p:txBody>
      </p:sp>
    </p:spTree>
    <p:extLst>
      <p:ext uri="{BB962C8B-B14F-4D97-AF65-F5344CB8AC3E}">
        <p14:creationId xmlns:p14="http://schemas.microsoft.com/office/powerpoint/2010/main" val="974031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Resultado de imagen para fondo azu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p:cNvSpPr>
            <a:spLocks noGrp="1"/>
          </p:cNvSpPr>
          <p:nvPr>
            <p:ph idx="1"/>
          </p:nvPr>
        </p:nvSpPr>
        <p:spPr>
          <a:xfrm>
            <a:off x="838200" y="345989"/>
            <a:ext cx="11032524" cy="5830974"/>
          </a:xfrm>
        </p:spPr>
        <p:txBody>
          <a:bodyPr>
            <a:normAutofit/>
          </a:bodyPr>
          <a:lstStyle/>
          <a:p>
            <a:pPr marL="0" indent="0" algn="just">
              <a:buNone/>
            </a:pPr>
            <a:r>
              <a:rPr lang="es-ES" sz="3600" i="1" dirty="0" smtClean="0"/>
              <a:t>“Cuando la suerte del otro, cuando la vida del otro, cuando pensemos en las futuras generaciones, cuando nos hagamos cargo de nuestra realidad, cuando el desarrollo no solo se reduzca al proceso de producir, distribuir, consumir para volver a producir, sino que involucre estos aspectos de responsabilidad, de corresponsabilidad para con el otro y con la naturaleza, de compasión y de solidaridad en la distribución de los bienes que producimos como comunidad humana, podremos entonces hablar de un desarrollo con sentido ético” (</a:t>
            </a:r>
            <a:r>
              <a:rPr lang="es-ES" sz="3600" i="1" dirty="0" err="1" smtClean="0"/>
              <a:t>Kamilamba</a:t>
            </a:r>
            <a:r>
              <a:rPr lang="es-ES" sz="3600" i="1" dirty="0" smtClean="0"/>
              <a:t>, 2006, p. 224).</a:t>
            </a:r>
            <a:endParaRPr lang="es-CO" sz="3600" i="1" dirty="0"/>
          </a:p>
        </p:txBody>
      </p:sp>
    </p:spTree>
    <p:extLst>
      <p:ext uri="{BB962C8B-B14F-4D97-AF65-F5344CB8AC3E}">
        <p14:creationId xmlns:p14="http://schemas.microsoft.com/office/powerpoint/2010/main" val="12940726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32" name="Picture 12" descr="Imagen relacionada"/>
          <p:cNvPicPr>
            <a:picLocks noChangeAspect="1" noChangeArrowheads="1"/>
          </p:cNvPicPr>
          <p:nvPr/>
        </p:nvPicPr>
        <p:blipFill>
          <a:blip r:embed="rId2">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7936"/>
            <a:ext cx="12177891" cy="6850063"/>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a:xfrm>
            <a:off x="352167" y="345989"/>
            <a:ext cx="7514968" cy="1542407"/>
          </a:xfrm>
        </p:spPr>
        <p:txBody>
          <a:bodyPr>
            <a:noAutofit/>
          </a:bodyPr>
          <a:lstStyle/>
          <a:p>
            <a:r>
              <a:rPr lang="es-ES" sz="2800" b="1" i="1" dirty="0" smtClean="0"/>
              <a:t>La inmersión de la </a:t>
            </a:r>
            <a:r>
              <a:rPr lang="es-ES" sz="2800" b="1" i="1" dirty="0" err="1" smtClean="0"/>
              <a:t>tecnociencia</a:t>
            </a:r>
            <a:r>
              <a:rPr lang="es-ES" sz="2800" b="1" i="1" dirty="0" smtClean="0"/>
              <a:t> en el mundo demanda por parte de la educación, plantear algunos retos para poder confrontar la misma. Estos son:</a:t>
            </a:r>
            <a:endParaRPr lang="es-CO" sz="2800" b="1" i="1" dirty="0"/>
          </a:p>
        </p:txBody>
      </p:sp>
      <p:sp>
        <p:nvSpPr>
          <p:cNvPr id="3" name="Marcador de contenido 2"/>
          <p:cNvSpPr>
            <a:spLocks noGrp="1"/>
          </p:cNvSpPr>
          <p:nvPr>
            <p:ph idx="1"/>
          </p:nvPr>
        </p:nvSpPr>
        <p:spPr>
          <a:xfrm>
            <a:off x="8468919" y="4358074"/>
            <a:ext cx="3588186" cy="2069528"/>
          </a:xfrm>
        </p:spPr>
        <p:txBody>
          <a:bodyPr>
            <a:noAutofit/>
          </a:bodyPr>
          <a:lstStyle/>
          <a:p>
            <a:pPr marL="0" indent="0">
              <a:buNone/>
            </a:pPr>
            <a:r>
              <a:rPr lang="es-ES" sz="2400" i="1" dirty="0" smtClean="0"/>
              <a:t>Ser el portavoz a la par con la comunidad científica de una </a:t>
            </a:r>
            <a:r>
              <a:rPr lang="es-ES" sz="2400" i="1" dirty="0" err="1" smtClean="0"/>
              <a:t>macroética</a:t>
            </a:r>
            <a:r>
              <a:rPr lang="es-ES" sz="2400" i="1" dirty="0" smtClean="0"/>
              <a:t> planetaria que evalúe los riesgos de los productos científicos antes que se implementen.</a:t>
            </a:r>
          </a:p>
          <a:p>
            <a:pPr marL="0" indent="0">
              <a:buNone/>
            </a:pPr>
            <a:endParaRPr lang="es-CO" sz="2400" dirty="0"/>
          </a:p>
        </p:txBody>
      </p:sp>
      <p:grpSp>
        <p:nvGrpSpPr>
          <p:cNvPr id="5" name="Grupo 4"/>
          <p:cNvGrpSpPr/>
          <p:nvPr/>
        </p:nvGrpSpPr>
        <p:grpSpPr>
          <a:xfrm>
            <a:off x="8957793" y="345989"/>
            <a:ext cx="2890699" cy="3828822"/>
            <a:chOff x="8117634" y="1405520"/>
            <a:chExt cx="3931233" cy="5341912"/>
          </a:xfrm>
        </p:grpSpPr>
        <p:pic>
          <p:nvPicPr>
            <p:cNvPr id="5122" name="Picture 2" descr="Resultado de imagen para macroÃ©t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7634" y="1405520"/>
              <a:ext cx="3931233" cy="5157246"/>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8282474" y="6562766"/>
              <a:ext cx="2708988" cy="184666"/>
            </a:xfrm>
            <a:prstGeom prst="rect">
              <a:avLst/>
            </a:prstGeom>
            <a:ln>
              <a:noFill/>
            </a:ln>
          </p:spPr>
          <p:txBody>
            <a:bodyPr wrap="square">
              <a:spAutoFit/>
            </a:bodyPr>
            <a:lstStyle/>
            <a:p>
              <a:r>
                <a:rPr lang="es-CO" sz="600" dirty="0">
                  <a:hlinkClick r:id="rId4"/>
                </a:rPr>
                <a:t>http://celmedioambiente.blogspot.com/2015/08/macroetica-y-microetica.html</a:t>
              </a:r>
              <a:endParaRPr lang="es-CO" sz="600" dirty="0"/>
            </a:p>
          </p:txBody>
        </p:sp>
      </p:grpSp>
      <p:sp>
        <p:nvSpPr>
          <p:cNvPr id="6" name="Rectángulo 5"/>
          <p:cNvSpPr/>
          <p:nvPr/>
        </p:nvSpPr>
        <p:spPr>
          <a:xfrm>
            <a:off x="4379526" y="4174811"/>
            <a:ext cx="3745464" cy="2308324"/>
          </a:xfrm>
          <a:prstGeom prst="rect">
            <a:avLst/>
          </a:prstGeom>
        </p:spPr>
        <p:txBody>
          <a:bodyPr wrap="square">
            <a:spAutoFit/>
          </a:bodyPr>
          <a:lstStyle/>
          <a:p>
            <a:r>
              <a:rPr lang="es-ES" sz="2400" dirty="0" smtClean="0"/>
              <a:t>Reorientar</a:t>
            </a:r>
            <a:r>
              <a:rPr lang="es-ES" sz="2400" dirty="0"/>
              <a:t>, el discurso de la lógica del mercado, al que solo le importan los beneficios particulares por encima del bienestar colectivo. </a:t>
            </a:r>
          </a:p>
        </p:txBody>
      </p:sp>
      <p:sp>
        <p:nvSpPr>
          <p:cNvPr id="7" name="AutoShape 6" descr="Resultado de imagen para producciÃ³n y consum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sp>
        <p:nvSpPr>
          <p:cNvPr id="8" name="Rectángulo 7"/>
          <p:cNvSpPr/>
          <p:nvPr/>
        </p:nvSpPr>
        <p:spPr>
          <a:xfrm>
            <a:off x="155575" y="4831781"/>
            <a:ext cx="3880022" cy="1569660"/>
          </a:xfrm>
          <a:prstGeom prst="rect">
            <a:avLst/>
          </a:prstGeom>
        </p:spPr>
        <p:txBody>
          <a:bodyPr wrap="square">
            <a:spAutoFit/>
          </a:bodyPr>
          <a:lstStyle/>
          <a:p>
            <a:r>
              <a:rPr lang="es-ES" sz="2400" dirty="0"/>
              <a:t>Confrontar el discurso </a:t>
            </a:r>
            <a:r>
              <a:rPr lang="es-ES" sz="2400" dirty="0" err="1"/>
              <a:t>tecnocientífico</a:t>
            </a:r>
            <a:r>
              <a:rPr lang="es-ES" sz="2400" dirty="0"/>
              <a:t> soportado en la lógica de la producción y del consumo.</a:t>
            </a:r>
          </a:p>
        </p:txBody>
      </p:sp>
      <p:grpSp>
        <p:nvGrpSpPr>
          <p:cNvPr id="10" name="Grupo 9"/>
          <p:cNvGrpSpPr/>
          <p:nvPr/>
        </p:nvGrpSpPr>
        <p:grpSpPr>
          <a:xfrm>
            <a:off x="4035597" y="1574980"/>
            <a:ext cx="4464908" cy="2692164"/>
            <a:chOff x="4035597" y="1574980"/>
            <a:chExt cx="4464908" cy="2692164"/>
          </a:xfrm>
        </p:grpSpPr>
        <p:pic>
          <p:nvPicPr>
            <p:cNvPr id="5130" name="Picture 10" descr="Imagen relacionada"/>
            <p:cNvPicPr>
              <a:picLocks noChangeAspect="1" noChangeArrowheads="1"/>
            </p:cNvPicPr>
            <p:nvPr/>
          </p:nvPicPr>
          <p:blipFill rotWithShape="1">
            <a:blip r:embed="rId5">
              <a:extLst>
                <a:ext uri="{28A0092B-C50C-407E-A947-70E740481C1C}">
                  <a14:useLocalDpi xmlns:a14="http://schemas.microsoft.com/office/drawing/2010/main" val="0"/>
                </a:ext>
              </a:extLst>
            </a:blip>
            <a:srcRect l="18182" r="26670"/>
            <a:stretch/>
          </p:blipFill>
          <p:spPr bwMode="auto">
            <a:xfrm>
              <a:off x="4035597" y="1574980"/>
              <a:ext cx="4464908" cy="2533651"/>
            </a:xfrm>
            <a:prstGeom prst="rect">
              <a:avLst/>
            </a:prstGeom>
            <a:noFill/>
            <a:extLst>
              <a:ext uri="{909E8E84-426E-40DD-AFC4-6F175D3DCCD1}">
                <a14:hiddenFill xmlns:a14="http://schemas.microsoft.com/office/drawing/2010/main">
                  <a:solidFill>
                    <a:srgbClr val="FFFFFF"/>
                  </a:solidFill>
                </a14:hiddenFill>
              </a:ext>
            </a:extLst>
          </p:spPr>
        </p:pic>
        <p:sp>
          <p:nvSpPr>
            <p:cNvPr id="9" name="Rectángulo 8"/>
            <p:cNvSpPr/>
            <p:nvPr/>
          </p:nvSpPr>
          <p:spPr>
            <a:xfrm>
              <a:off x="4035597" y="4082478"/>
              <a:ext cx="3641124" cy="184666"/>
            </a:xfrm>
            <a:prstGeom prst="rect">
              <a:avLst/>
            </a:prstGeom>
          </p:spPr>
          <p:txBody>
            <a:bodyPr wrap="square">
              <a:spAutoFit/>
            </a:bodyPr>
            <a:lstStyle/>
            <a:p>
              <a:r>
                <a:rPr lang="es-CO" sz="600" dirty="0">
                  <a:hlinkClick r:id="rId6"/>
                </a:rPr>
                <a:t>https://www.dane.gov.co/index.php/estadisticas-por-tema/pobreza-y-condiciones-de-vida/deficit-de-vivienda</a:t>
              </a:r>
              <a:endParaRPr lang="es-CO" sz="600" dirty="0"/>
            </a:p>
          </p:txBody>
        </p:sp>
      </p:grpSp>
      <p:grpSp>
        <p:nvGrpSpPr>
          <p:cNvPr id="12" name="Grupo 11"/>
          <p:cNvGrpSpPr/>
          <p:nvPr/>
        </p:nvGrpSpPr>
        <p:grpSpPr>
          <a:xfrm>
            <a:off x="82380" y="2144134"/>
            <a:ext cx="3718688" cy="2620220"/>
            <a:chOff x="0" y="2144134"/>
            <a:chExt cx="3718688" cy="2620220"/>
          </a:xfrm>
        </p:grpSpPr>
        <p:pic>
          <p:nvPicPr>
            <p:cNvPr id="5128" name="Picture 8" descr="Resultado de imagen para producciÃ³n y consumo"/>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0" y="2144134"/>
              <a:ext cx="3546723" cy="2364482"/>
            </a:xfrm>
            <a:prstGeom prst="rect">
              <a:avLst/>
            </a:prstGeom>
            <a:noFill/>
            <a:extLst>
              <a:ext uri="{909E8E84-426E-40DD-AFC4-6F175D3DCCD1}">
                <a14:hiddenFill xmlns:a14="http://schemas.microsoft.com/office/drawing/2010/main">
                  <a:solidFill>
                    <a:srgbClr val="FFFFFF"/>
                  </a:solidFill>
                </a14:hiddenFill>
              </a:ext>
            </a:extLst>
          </p:spPr>
        </p:pic>
        <p:sp>
          <p:nvSpPr>
            <p:cNvPr id="11" name="Rectángulo 10"/>
            <p:cNvSpPr/>
            <p:nvPr/>
          </p:nvSpPr>
          <p:spPr>
            <a:xfrm>
              <a:off x="52850" y="4487355"/>
              <a:ext cx="3665838" cy="276999"/>
            </a:xfrm>
            <a:prstGeom prst="rect">
              <a:avLst/>
            </a:prstGeom>
          </p:spPr>
          <p:txBody>
            <a:bodyPr wrap="square">
              <a:spAutoFit/>
            </a:bodyPr>
            <a:lstStyle/>
            <a:p>
              <a:r>
                <a:rPr lang="es-CO" sz="600" dirty="0">
                  <a:hlinkClick r:id="rId8"/>
                </a:rPr>
                <a:t>https://www.undp.org/content/undp/es/home/sustainable-development-goals/goal-12-responsible-consumption-and-production.html</a:t>
              </a:r>
              <a:endParaRPr lang="es-CO" sz="600" dirty="0"/>
            </a:p>
          </p:txBody>
        </p:sp>
      </p:grpSp>
    </p:spTree>
    <p:extLst>
      <p:ext uri="{BB962C8B-B14F-4D97-AF65-F5344CB8AC3E}">
        <p14:creationId xmlns:p14="http://schemas.microsoft.com/office/powerpoint/2010/main" val="15652775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4" name="Picture 10" descr="Resultado de imagen para fondo azul"/>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5023" y="7937"/>
            <a:ext cx="12197023" cy="6850667"/>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p:cNvSpPr>
            <a:spLocks noGrp="1"/>
          </p:cNvSpPr>
          <p:nvPr>
            <p:ph idx="1"/>
          </p:nvPr>
        </p:nvSpPr>
        <p:spPr>
          <a:xfrm>
            <a:off x="6463844" y="1338360"/>
            <a:ext cx="5390068" cy="1972019"/>
          </a:xfrm>
        </p:spPr>
        <p:txBody>
          <a:bodyPr>
            <a:normAutofit/>
          </a:bodyPr>
          <a:lstStyle/>
          <a:p>
            <a:pPr marL="0" indent="0" algn="just">
              <a:buNone/>
            </a:pPr>
            <a:r>
              <a:rPr lang="es-ES" i="1" dirty="0" smtClean="0"/>
              <a:t>Educar humanamente a los científicos para que sus investigaciones apunten a edificar en vez de destruir.</a:t>
            </a:r>
          </a:p>
          <a:p>
            <a:pPr algn="just"/>
            <a:endParaRPr lang="es-CO" i="1" dirty="0"/>
          </a:p>
        </p:txBody>
      </p:sp>
      <p:sp>
        <p:nvSpPr>
          <p:cNvPr id="5" name="Rectángulo 4"/>
          <p:cNvSpPr/>
          <p:nvPr/>
        </p:nvSpPr>
        <p:spPr>
          <a:xfrm>
            <a:off x="535460" y="263391"/>
            <a:ext cx="5075201" cy="3108543"/>
          </a:xfrm>
          <a:prstGeom prst="rect">
            <a:avLst/>
          </a:prstGeom>
        </p:spPr>
        <p:txBody>
          <a:bodyPr wrap="square">
            <a:spAutoFit/>
          </a:bodyPr>
          <a:lstStyle/>
          <a:p>
            <a:pPr algn="just"/>
            <a:r>
              <a:rPr lang="es-ES" sz="2800" i="1" dirty="0"/>
              <a:t>Promover una educación integral en la formación profesional donde se haga eco a discusiones en torno al sentido de lo humano, los límites de la ciencia, el papel de la política, y sobre todo, el aprender a vivir juntos.</a:t>
            </a:r>
          </a:p>
        </p:txBody>
      </p:sp>
      <p:grpSp>
        <p:nvGrpSpPr>
          <p:cNvPr id="7" name="Grupo 6"/>
          <p:cNvGrpSpPr/>
          <p:nvPr/>
        </p:nvGrpSpPr>
        <p:grpSpPr>
          <a:xfrm>
            <a:off x="1388643" y="3371934"/>
            <a:ext cx="4762500" cy="3486066"/>
            <a:chOff x="1388643" y="3371934"/>
            <a:chExt cx="4762500" cy="3486066"/>
          </a:xfrm>
        </p:grpSpPr>
        <p:pic>
          <p:nvPicPr>
            <p:cNvPr id="6148" name="Picture 4" descr="Resultado de imagen para sentido de lo human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88643" y="3371934"/>
              <a:ext cx="4762500" cy="3324226"/>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p:cNvSpPr/>
            <p:nvPr/>
          </p:nvSpPr>
          <p:spPr>
            <a:xfrm>
              <a:off x="1400435" y="6673334"/>
              <a:ext cx="2811400" cy="184666"/>
            </a:xfrm>
            <a:prstGeom prst="rect">
              <a:avLst/>
            </a:prstGeom>
          </p:spPr>
          <p:txBody>
            <a:bodyPr wrap="square">
              <a:spAutoFit/>
            </a:bodyPr>
            <a:lstStyle/>
            <a:p>
              <a:r>
                <a:rPr lang="es-CO" sz="600" dirty="0">
                  <a:hlinkClick r:id="rId4"/>
                </a:rPr>
                <a:t>https://www.blogdequk.com/2013/06/el-sentido-de-lo-humano-la-existencia-y.html</a:t>
              </a:r>
              <a:endParaRPr lang="es-CO" sz="600" dirty="0"/>
            </a:p>
          </p:txBody>
        </p:sp>
      </p:grpSp>
      <p:grpSp>
        <p:nvGrpSpPr>
          <p:cNvPr id="9" name="Grupo 8"/>
          <p:cNvGrpSpPr/>
          <p:nvPr/>
        </p:nvGrpSpPr>
        <p:grpSpPr>
          <a:xfrm>
            <a:off x="6399882" y="2983783"/>
            <a:ext cx="5792118" cy="3148602"/>
            <a:chOff x="6399882" y="2983783"/>
            <a:chExt cx="5792118" cy="3148602"/>
          </a:xfrm>
        </p:grpSpPr>
        <p:pic>
          <p:nvPicPr>
            <p:cNvPr id="6150" name="Picture 6" descr="Resultado de imagen para educar humanament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99882" y="2983783"/>
              <a:ext cx="5792118" cy="2963936"/>
            </a:xfrm>
            <a:prstGeom prst="rect">
              <a:avLst/>
            </a:prstGeom>
            <a:noFill/>
            <a:extLst>
              <a:ext uri="{909E8E84-426E-40DD-AFC4-6F175D3DCCD1}">
                <a14:hiddenFill xmlns:a14="http://schemas.microsoft.com/office/drawing/2010/main">
                  <a:solidFill>
                    <a:srgbClr val="FFFFFF"/>
                  </a:solidFill>
                </a14:hiddenFill>
              </a:ext>
            </a:extLst>
          </p:spPr>
        </p:pic>
        <p:sp>
          <p:nvSpPr>
            <p:cNvPr id="8" name="Rectángulo 7"/>
            <p:cNvSpPr/>
            <p:nvPr/>
          </p:nvSpPr>
          <p:spPr>
            <a:xfrm>
              <a:off x="6399882" y="5947719"/>
              <a:ext cx="2095445" cy="184666"/>
            </a:xfrm>
            <a:prstGeom prst="rect">
              <a:avLst/>
            </a:prstGeom>
          </p:spPr>
          <p:txBody>
            <a:bodyPr wrap="none">
              <a:spAutoFit/>
            </a:bodyPr>
            <a:lstStyle/>
            <a:p>
              <a:r>
                <a:rPr lang="es-CO" sz="600" dirty="0">
                  <a:hlinkClick r:id="rId6"/>
                </a:rPr>
                <a:t>https://gestionandohijos.com/que-es-educar-las-emociones/</a:t>
              </a:r>
              <a:endParaRPr lang="es-CO" sz="600" dirty="0"/>
            </a:p>
          </p:txBody>
        </p:sp>
      </p:grpSp>
      <p:sp>
        <p:nvSpPr>
          <p:cNvPr id="10" name="AutoShape 8" descr="Resultado de imagen para fondo azul"/>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spTree>
    <p:extLst>
      <p:ext uri="{BB962C8B-B14F-4D97-AF65-F5344CB8AC3E}">
        <p14:creationId xmlns:p14="http://schemas.microsoft.com/office/powerpoint/2010/main" val="42071310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6" name="Picture 8" descr="Resultado de imagen para fondo azul"/>
          <p:cNvPicPr>
            <a:picLocks noChangeAspect="1" noChangeArrowheads="1"/>
          </p:cNvPicPr>
          <p:nvPr/>
        </p:nvPicPr>
        <p:blipFill>
          <a:blip r:embed="rId2">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0" y="0"/>
            <a:ext cx="12192000" cy="6865354"/>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p:cNvSpPr>
            <a:spLocks noGrp="1"/>
          </p:cNvSpPr>
          <p:nvPr>
            <p:ph idx="1"/>
          </p:nvPr>
        </p:nvSpPr>
        <p:spPr>
          <a:xfrm>
            <a:off x="126318" y="145255"/>
            <a:ext cx="5689698" cy="1748860"/>
          </a:xfrm>
        </p:spPr>
        <p:txBody>
          <a:bodyPr>
            <a:normAutofit fontScale="92500" lnSpcReduction="10000"/>
          </a:bodyPr>
          <a:lstStyle/>
          <a:p>
            <a:pPr marL="0" indent="0" algn="just">
              <a:buNone/>
            </a:pPr>
            <a:r>
              <a:rPr lang="es-ES" dirty="0" smtClean="0"/>
              <a:t>Buscar que la educación vuelva a tener un papel protagónico que posibilite los procesos de búsqueda de sentido, de promoción de la autonomía y de distribución de oportunidades.</a:t>
            </a:r>
          </a:p>
          <a:p>
            <a:pPr marL="0" indent="0" algn="just">
              <a:buNone/>
            </a:pPr>
            <a:endParaRPr lang="es-CO" dirty="0"/>
          </a:p>
        </p:txBody>
      </p:sp>
      <p:sp>
        <p:nvSpPr>
          <p:cNvPr id="2" name="Rectángulo 1"/>
          <p:cNvSpPr/>
          <p:nvPr/>
        </p:nvSpPr>
        <p:spPr>
          <a:xfrm>
            <a:off x="4777275" y="2977667"/>
            <a:ext cx="3816219" cy="3785652"/>
          </a:xfrm>
          <a:prstGeom prst="rect">
            <a:avLst/>
          </a:prstGeom>
        </p:spPr>
        <p:txBody>
          <a:bodyPr wrap="square">
            <a:spAutoFit/>
          </a:bodyPr>
          <a:lstStyle/>
          <a:p>
            <a:pPr algn="just"/>
            <a:r>
              <a:rPr lang="es-ES" sz="2400" dirty="0" smtClean="0"/>
              <a:t>Proponer </a:t>
            </a:r>
            <a:r>
              <a:rPr lang="es-ES" sz="2400" dirty="0"/>
              <a:t>una </a:t>
            </a:r>
            <a:r>
              <a:rPr lang="es-ES" sz="2400" dirty="0" err="1"/>
              <a:t>desmercantilización</a:t>
            </a:r>
            <a:r>
              <a:rPr lang="es-ES" sz="2400" dirty="0"/>
              <a:t> de la educación. Tener claridad de la importancia del saber, un “saber para qué”. Una educación que se brinde su propio estatuto epistemológico, lejos de la validez que le está otorgando hoy el mercado.</a:t>
            </a:r>
          </a:p>
        </p:txBody>
      </p:sp>
      <p:sp>
        <p:nvSpPr>
          <p:cNvPr id="4" name="Rectángulo 3"/>
          <p:cNvSpPr/>
          <p:nvPr/>
        </p:nvSpPr>
        <p:spPr>
          <a:xfrm>
            <a:off x="0" y="4824327"/>
            <a:ext cx="4338735" cy="1938992"/>
          </a:xfrm>
          <a:prstGeom prst="rect">
            <a:avLst/>
          </a:prstGeom>
        </p:spPr>
        <p:txBody>
          <a:bodyPr wrap="square">
            <a:spAutoFit/>
          </a:bodyPr>
          <a:lstStyle/>
          <a:p>
            <a:pPr algn="just"/>
            <a:r>
              <a:rPr lang="es-ES" sz="2400" dirty="0"/>
              <a:t>Lograr una educación que ayude a comprender el ser humano como animal </a:t>
            </a:r>
            <a:r>
              <a:rPr lang="es-ES" sz="2400" dirty="0" err="1"/>
              <a:t>biotópico</a:t>
            </a:r>
            <a:r>
              <a:rPr lang="es-ES" sz="2400" dirty="0"/>
              <a:t>. La vida de cada persona depende del lugar que habita.</a:t>
            </a:r>
          </a:p>
        </p:txBody>
      </p:sp>
      <p:grpSp>
        <p:nvGrpSpPr>
          <p:cNvPr id="6" name="Grupo 5"/>
          <p:cNvGrpSpPr/>
          <p:nvPr/>
        </p:nvGrpSpPr>
        <p:grpSpPr>
          <a:xfrm>
            <a:off x="126318" y="1894115"/>
            <a:ext cx="3698033" cy="2930212"/>
            <a:chOff x="608855" y="1848188"/>
            <a:chExt cx="3698033" cy="2930212"/>
          </a:xfrm>
        </p:grpSpPr>
        <p:pic>
          <p:nvPicPr>
            <p:cNvPr id="7172" name="Picture 4" descr="Imagen relacion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5961" y="1848188"/>
              <a:ext cx="3680927" cy="2760695"/>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608855" y="4562956"/>
              <a:ext cx="3698033" cy="215444"/>
            </a:xfrm>
            <a:prstGeom prst="rect">
              <a:avLst/>
            </a:prstGeom>
          </p:spPr>
          <p:txBody>
            <a:bodyPr wrap="square">
              <a:spAutoFit/>
            </a:bodyPr>
            <a:lstStyle/>
            <a:p>
              <a:r>
                <a:rPr lang="es-CO" sz="800" dirty="0">
                  <a:hlinkClick r:id="rId4"/>
                </a:rPr>
                <a:t>http://fnyh.org/ruta-al-pozo-negro-con-el-viaje-de-retorno-de-la-anguila-europea/</a:t>
              </a:r>
              <a:endParaRPr lang="es-CO" sz="800" dirty="0"/>
            </a:p>
          </p:txBody>
        </p:sp>
      </p:grpSp>
      <p:grpSp>
        <p:nvGrpSpPr>
          <p:cNvPr id="8" name="Grupo 7"/>
          <p:cNvGrpSpPr/>
          <p:nvPr/>
        </p:nvGrpSpPr>
        <p:grpSpPr>
          <a:xfrm>
            <a:off x="8591167" y="3312368"/>
            <a:ext cx="3526185" cy="3350225"/>
            <a:chOff x="8591167" y="3312368"/>
            <a:chExt cx="3526185" cy="3350225"/>
          </a:xfrm>
        </p:grpSpPr>
        <p:pic>
          <p:nvPicPr>
            <p:cNvPr id="7174" name="Picture 6" descr="Resultado de imagen para educaciÃ³n y no mercado"/>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91167" y="3312368"/>
              <a:ext cx="3526185" cy="3065810"/>
            </a:xfrm>
            <a:prstGeom prst="rect">
              <a:avLst/>
            </a:prstGeom>
            <a:noFill/>
            <a:extLst>
              <a:ext uri="{909E8E84-426E-40DD-AFC4-6F175D3DCCD1}">
                <a14:hiddenFill xmlns:a14="http://schemas.microsoft.com/office/drawing/2010/main">
                  <a:solidFill>
                    <a:srgbClr val="FFFFFF"/>
                  </a:solidFill>
                </a14:hiddenFill>
              </a:ext>
            </a:extLst>
          </p:spPr>
        </p:pic>
        <p:sp>
          <p:nvSpPr>
            <p:cNvPr id="7" name="Rectángulo 6"/>
            <p:cNvSpPr/>
            <p:nvPr/>
          </p:nvSpPr>
          <p:spPr>
            <a:xfrm>
              <a:off x="8591167" y="6385594"/>
              <a:ext cx="3433276" cy="276999"/>
            </a:xfrm>
            <a:prstGeom prst="rect">
              <a:avLst/>
            </a:prstGeom>
            <a:ln>
              <a:noFill/>
            </a:ln>
          </p:spPr>
          <p:txBody>
            <a:bodyPr wrap="square">
              <a:spAutoFit/>
            </a:bodyPr>
            <a:lstStyle/>
            <a:p>
              <a:r>
                <a:rPr lang="es-CO" sz="600" dirty="0">
                  <a:hlinkClick r:id="rId6"/>
                </a:rPr>
                <a:t>http://fmlibre.com.ar/el-lado-b-del-plan-maestro-carencias-y-necesidades-detras-del-imperioso-proyecto-educativo/</a:t>
              </a:r>
              <a:endParaRPr lang="es-CO" sz="600" dirty="0"/>
            </a:p>
          </p:txBody>
        </p:sp>
      </p:grpSp>
      <p:grpSp>
        <p:nvGrpSpPr>
          <p:cNvPr id="10" name="Grupo 9"/>
          <p:cNvGrpSpPr/>
          <p:nvPr/>
        </p:nvGrpSpPr>
        <p:grpSpPr>
          <a:xfrm>
            <a:off x="5816016" y="425173"/>
            <a:ext cx="3880067" cy="2559084"/>
            <a:chOff x="5816016" y="425173"/>
            <a:chExt cx="3880067" cy="2559084"/>
          </a:xfrm>
        </p:grpSpPr>
        <p:pic>
          <p:nvPicPr>
            <p:cNvPr id="7170" name="Picture 2" descr="Imagen relacionad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33122" y="425173"/>
              <a:ext cx="3862961" cy="2415639"/>
            </a:xfrm>
            <a:prstGeom prst="rect">
              <a:avLst/>
            </a:prstGeom>
            <a:noFill/>
            <a:extLst>
              <a:ext uri="{909E8E84-426E-40DD-AFC4-6F175D3DCCD1}">
                <a14:hiddenFill xmlns:a14="http://schemas.microsoft.com/office/drawing/2010/main">
                  <a:solidFill>
                    <a:srgbClr val="FFFFFF"/>
                  </a:solidFill>
                </a14:hiddenFill>
              </a:ext>
            </a:extLst>
          </p:spPr>
        </p:pic>
        <p:sp>
          <p:nvSpPr>
            <p:cNvPr id="9" name="Rectángulo 8"/>
            <p:cNvSpPr/>
            <p:nvPr/>
          </p:nvSpPr>
          <p:spPr>
            <a:xfrm>
              <a:off x="5816016" y="2799591"/>
              <a:ext cx="2279780" cy="184666"/>
            </a:xfrm>
            <a:prstGeom prst="rect">
              <a:avLst/>
            </a:prstGeom>
            <a:ln>
              <a:noFill/>
            </a:ln>
          </p:spPr>
          <p:txBody>
            <a:bodyPr wrap="square">
              <a:spAutoFit/>
            </a:bodyPr>
            <a:lstStyle/>
            <a:p>
              <a:r>
                <a:rPr lang="es-CO" sz="600" dirty="0">
                  <a:hlinkClick r:id="rId8"/>
                </a:rPr>
                <a:t>https://www.vidapositiva.com/la-busqueda-del-sentido-de-la-vida</a:t>
              </a:r>
              <a:endParaRPr lang="es-CO" sz="600" dirty="0"/>
            </a:p>
          </p:txBody>
        </p:sp>
      </p:grpSp>
    </p:spTree>
    <p:extLst>
      <p:ext uri="{BB962C8B-B14F-4D97-AF65-F5344CB8AC3E}">
        <p14:creationId xmlns:p14="http://schemas.microsoft.com/office/powerpoint/2010/main" val="21773576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8" name="Picture 6" descr="Resultado de imagen para fondo azul"/>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0" y="0"/>
            <a:ext cx="12192000" cy="6845643"/>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p:cNvSpPr>
            <a:spLocks noGrp="1"/>
          </p:cNvSpPr>
          <p:nvPr>
            <p:ph idx="1"/>
          </p:nvPr>
        </p:nvSpPr>
        <p:spPr>
          <a:xfrm>
            <a:off x="870775" y="462240"/>
            <a:ext cx="5455380" cy="2015664"/>
          </a:xfrm>
        </p:spPr>
        <p:txBody>
          <a:bodyPr>
            <a:normAutofit/>
          </a:bodyPr>
          <a:lstStyle/>
          <a:p>
            <a:pPr marL="0" indent="0" algn="just">
              <a:buNone/>
            </a:pPr>
            <a:r>
              <a:rPr lang="es-ES" sz="2400" dirty="0" smtClean="0"/>
              <a:t>Llevar a la educación contemporánea a que propicie el desarrollo máximo de las posibilidades del individuo y que promueva la convivencia, la tolerancia, la alteridad y la responsabilidad conjunta.</a:t>
            </a:r>
          </a:p>
          <a:p>
            <a:pPr marL="0" indent="0" algn="just">
              <a:buNone/>
            </a:pPr>
            <a:endParaRPr lang="es-CO" sz="2400" dirty="0"/>
          </a:p>
        </p:txBody>
      </p:sp>
      <p:sp>
        <p:nvSpPr>
          <p:cNvPr id="2" name="Rectángulo 1"/>
          <p:cNvSpPr/>
          <p:nvPr/>
        </p:nvSpPr>
        <p:spPr>
          <a:xfrm>
            <a:off x="7265521" y="885990"/>
            <a:ext cx="4407074" cy="3046988"/>
          </a:xfrm>
          <a:prstGeom prst="rect">
            <a:avLst/>
          </a:prstGeom>
        </p:spPr>
        <p:txBody>
          <a:bodyPr wrap="square">
            <a:spAutoFit/>
          </a:bodyPr>
          <a:lstStyle/>
          <a:p>
            <a:pPr algn="just"/>
            <a:r>
              <a:rPr lang="es-CO" sz="2400" dirty="0"/>
              <a:t>Cambiar el </a:t>
            </a:r>
            <a:r>
              <a:rPr lang="es-CO" sz="2400" i="1" dirty="0" smtClean="0"/>
              <a:t>“</a:t>
            </a:r>
            <a:r>
              <a:rPr lang="es-CO" sz="2400" i="1" dirty="0" err="1" smtClean="0"/>
              <a:t>telos</a:t>
            </a:r>
            <a:r>
              <a:rPr lang="es-CO" sz="2400" i="1" dirty="0" smtClean="0"/>
              <a:t>” </a:t>
            </a:r>
            <a:r>
              <a:rPr lang="es-CO" sz="2400" dirty="0"/>
              <a:t>educativo. Persistir en una educación que ofrezca las herramientas necesarias para que se busque el entendimiento mutuo, el </a:t>
            </a:r>
            <a:r>
              <a:rPr lang="es-ES" sz="2400" dirty="0"/>
              <a:t>diálogo pacífico, la búsqueda </a:t>
            </a:r>
            <a:r>
              <a:rPr lang="es-CO" sz="2400" dirty="0"/>
              <a:t>de consensos y la reconstrucción del tejido social.</a:t>
            </a:r>
          </a:p>
        </p:txBody>
      </p:sp>
      <p:grpSp>
        <p:nvGrpSpPr>
          <p:cNvPr id="5" name="Grupo 4"/>
          <p:cNvGrpSpPr/>
          <p:nvPr/>
        </p:nvGrpSpPr>
        <p:grpSpPr>
          <a:xfrm>
            <a:off x="1231642" y="2253468"/>
            <a:ext cx="5673012" cy="2839226"/>
            <a:chOff x="1231642" y="2253468"/>
            <a:chExt cx="5673012" cy="2839226"/>
          </a:xfrm>
        </p:grpSpPr>
        <p:pic>
          <p:nvPicPr>
            <p:cNvPr id="8194" name="Picture 2" descr="Imagen relacion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1642" y="2253468"/>
              <a:ext cx="5673012" cy="2654560"/>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1231642" y="4908028"/>
              <a:ext cx="3909525" cy="184666"/>
            </a:xfrm>
            <a:prstGeom prst="rect">
              <a:avLst/>
            </a:prstGeom>
            <a:ln>
              <a:noFill/>
            </a:ln>
          </p:spPr>
          <p:txBody>
            <a:bodyPr wrap="square">
              <a:spAutoFit/>
            </a:bodyPr>
            <a:lstStyle/>
            <a:p>
              <a:r>
                <a:rPr lang="es-CO" sz="600" dirty="0">
                  <a:hlinkClick r:id="rId4"/>
                </a:rPr>
                <a:t>https://postgrados.uahurtado.cl/programa/diplomado-educacion-y-gestion-de-la-convivencia-social-en-la-escuela/</a:t>
              </a:r>
              <a:endParaRPr lang="es-CO" sz="600" dirty="0"/>
            </a:p>
          </p:txBody>
        </p:sp>
      </p:grpSp>
      <p:grpSp>
        <p:nvGrpSpPr>
          <p:cNvPr id="7" name="Grupo 6"/>
          <p:cNvGrpSpPr/>
          <p:nvPr/>
        </p:nvGrpSpPr>
        <p:grpSpPr>
          <a:xfrm>
            <a:off x="7116230" y="3876992"/>
            <a:ext cx="4987355" cy="2839226"/>
            <a:chOff x="7116230" y="3932978"/>
            <a:chExt cx="4987355" cy="2839226"/>
          </a:xfrm>
        </p:grpSpPr>
        <p:pic>
          <p:nvPicPr>
            <p:cNvPr id="8196" name="Picture 4" descr="Resultado de imagen para reconstrucciÃ³n del tejido socia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16230" y="3932978"/>
              <a:ext cx="4987355" cy="2654560"/>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p:cNvSpPr/>
            <p:nvPr/>
          </p:nvSpPr>
          <p:spPr>
            <a:xfrm>
              <a:off x="7116230" y="6587538"/>
              <a:ext cx="3278155" cy="184666"/>
            </a:xfrm>
            <a:prstGeom prst="rect">
              <a:avLst/>
            </a:prstGeom>
          </p:spPr>
          <p:txBody>
            <a:bodyPr wrap="square">
              <a:spAutoFit/>
            </a:bodyPr>
            <a:lstStyle/>
            <a:p>
              <a:r>
                <a:rPr lang="es-CO" sz="600" dirty="0">
                  <a:hlinkClick r:id="rId6"/>
                </a:rPr>
                <a:t>http://rrnoticias.mx/2017/10/09/familia-base-reconstruccion-del-tejido-social-nuncio-apostolico/</a:t>
              </a:r>
              <a:endParaRPr lang="es-CO" sz="600" dirty="0"/>
            </a:p>
          </p:txBody>
        </p:sp>
      </p:grpSp>
    </p:spTree>
    <p:extLst>
      <p:ext uri="{BB962C8B-B14F-4D97-AF65-F5344CB8AC3E}">
        <p14:creationId xmlns:p14="http://schemas.microsoft.com/office/powerpoint/2010/main" val="1571008402"/>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329</TotalTime>
  <Words>744</Words>
  <Application>Microsoft Office PowerPoint</Application>
  <PresentationFormat>Panorámica</PresentationFormat>
  <Paragraphs>39</Paragraphs>
  <Slides>10</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10</vt:i4>
      </vt:variant>
    </vt:vector>
  </HeadingPairs>
  <TitlesOfParts>
    <vt:vector size="14" baseType="lpstr">
      <vt:lpstr>Arial</vt:lpstr>
      <vt:lpstr>Calibri</vt:lpstr>
      <vt:lpstr>Calibri Light</vt:lpstr>
      <vt:lpstr>Tema de Office</vt:lpstr>
      <vt:lpstr> DESAFIOS DE LAS HUMANIDADES EN LA ACTUAL SOCIEDAD TECNOCIENTIFICA</vt:lpstr>
      <vt:lpstr>La tecnociencia se mueve entre paradojas…</vt:lpstr>
      <vt:lpstr>Al darse una realidad tan compleja, cabe preguntarse:</vt:lpstr>
      <vt:lpstr>Las Humanidades en pro de una ética de la investigación…</vt:lpstr>
      <vt:lpstr>Presentación de PowerPoint</vt:lpstr>
      <vt:lpstr>La inmersión de la tecnociencia en el mundo demanda por parte de la educación, plantear algunos retos para poder confrontar la misma. Estos son:</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dc:title>
  <dc:creator>Sala Docentes humanidades Prin</dc:creator>
  <cp:lastModifiedBy>Comunicaciones</cp:lastModifiedBy>
  <cp:revision>26</cp:revision>
  <dcterms:created xsi:type="dcterms:W3CDTF">2019-06-06T14:35:34Z</dcterms:created>
  <dcterms:modified xsi:type="dcterms:W3CDTF">2019-09-24T15:47:36Z</dcterms:modified>
</cp:coreProperties>
</file>