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6858000" cx="9144000"/>
  <p:notesSz cx="6858000" cy="9144000"/>
  <p:embeddedFontLst>
    <p:embeddedFont>
      <p:font typeface="Bree Serif"/>
      <p:regular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font" Target="fonts/BreeSerif-regular.fntdata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61defb5197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61defb519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61defb5197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61defb519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61defb5197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61defb519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61defb5197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61defb5197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61defb5197_0_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61defb5197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61defb5197_0_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61defb5197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61defb5197_0_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61defb5197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61defb5197_0_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61defb5197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61defb5197_0_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61defb519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61defb5197_0_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61defb5197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61defb5197_0_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61defb5197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61defb5197_0_1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61defb5197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61defb5197_0_1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61defb5197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61defb5197_0_1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61defb5197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61defb5197_0_1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61defb5197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os objetos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n blanco" type="blank">
  <p:cSld name="BLANK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ncabezado de sección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3413100" y="207600"/>
            <a:ext cx="5730900" cy="434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4800">
                <a:latin typeface="Impact"/>
                <a:ea typeface="Impact"/>
                <a:cs typeface="Impact"/>
                <a:sym typeface="Impact"/>
              </a:rPr>
              <a:t>MODELO DE LECTURA DE LA REALIDAD PARA LA INTERVENCIÓN SOCIAL </a:t>
            </a:r>
            <a:r>
              <a:rPr lang="en-US" sz="4800">
                <a:latin typeface="Impact"/>
                <a:ea typeface="Impact"/>
                <a:cs typeface="Impact"/>
                <a:sym typeface="Impact"/>
              </a:rPr>
              <a:t>A</a:t>
            </a:r>
            <a:r>
              <a:rPr lang="en-US" sz="4800">
                <a:latin typeface="Impact"/>
                <a:ea typeface="Impact"/>
                <a:cs typeface="Impact"/>
                <a:sym typeface="Impact"/>
              </a:rPr>
              <a:t> PARTIR DE EXPERIENCIAS DE RECREACIÓN</a:t>
            </a:r>
            <a:endParaRPr sz="48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2286000" y="4642738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Bree Serif"/>
                <a:ea typeface="Bree Serif"/>
                <a:cs typeface="Bree Serif"/>
                <a:sym typeface="Bree Serif"/>
              </a:rPr>
              <a:t>JERSON ESTEBAN MEJÍA PENAGOS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Bree Serif"/>
                <a:ea typeface="Bree Serif"/>
                <a:cs typeface="Bree Serif"/>
                <a:sym typeface="Bree Serif"/>
              </a:rPr>
              <a:t>LAURA SOFÍA GARCIA BENITEZ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/>
        </p:nvSpPr>
        <p:spPr>
          <a:xfrm>
            <a:off x="1378211" y="621991"/>
            <a:ext cx="6387600" cy="18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000">
                <a:solidFill>
                  <a:srgbClr val="0070C0"/>
                </a:solidFill>
              </a:rPr>
              <a:t>Facultad de Cultura física, Deporte y Recreación</a:t>
            </a:r>
            <a:endParaRPr b="1" sz="3000">
              <a:solidFill>
                <a:srgbClr val="0070C0"/>
              </a:solidFill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000">
                <a:solidFill>
                  <a:srgbClr val="0070C0"/>
                </a:solidFill>
              </a:rPr>
              <a:t>Grupo Cuerpo, Sujeto y Educación</a:t>
            </a:r>
            <a:endParaRPr b="1" sz="3000">
              <a:solidFill>
                <a:srgbClr val="0070C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70C0"/>
              </a:solidFill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70C0"/>
                </a:solidFill>
              </a:rPr>
              <a:t>Línea de investigación Manifestaciones sociales del ocio y la recreación MASOR</a:t>
            </a:r>
            <a:endParaRPr b="1" sz="3000">
              <a:solidFill>
                <a:srgbClr val="0070C0"/>
              </a:solidFill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0070C0"/>
              </a:solidFill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70C0"/>
                </a:solidFill>
              </a:rPr>
              <a:t>PROFUNDIZACIÓN EN RECREACIÓN Y MANEJO DE TIEMPO LIBRE</a:t>
            </a:r>
            <a:endParaRPr b="1" sz="3000">
              <a:solidFill>
                <a:srgbClr val="0070C0"/>
              </a:solidFill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70C0"/>
                </a:solidFill>
              </a:rPr>
              <a:t>USTA COLOMBIA</a:t>
            </a:r>
            <a:endParaRPr b="1" sz="3000">
              <a:solidFill>
                <a:srgbClr val="0070C0"/>
              </a:solidFill>
            </a:endParaRPr>
          </a:p>
          <a:p>
            <a:pPr indent="0" lvl="0" marL="45720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0800" lvl="0" marL="2286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0800" lvl="0" marL="2286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/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latin typeface="Impact"/>
                <a:ea typeface="Impact"/>
                <a:cs typeface="Impact"/>
                <a:sym typeface="Impact"/>
              </a:rPr>
              <a:t>E N C A R G A D O S</a:t>
            </a:r>
            <a:endParaRPr sz="6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6" name="Google Shape;96;p15"/>
          <p:cNvSpPr txBox="1"/>
          <p:nvPr>
            <p:ph idx="1" type="body"/>
          </p:nvPr>
        </p:nvSpPr>
        <p:spPr>
          <a:xfrm>
            <a:off x="628650" y="1480075"/>
            <a:ext cx="78867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7" name="Google Shape;97;p15"/>
          <p:cNvPicPr preferRelativeResize="0"/>
          <p:nvPr/>
        </p:nvPicPr>
        <p:blipFill rotWithShape="1">
          <a:blip r:embed="rId3">
            <a:alphaModFix/>
          </a:blip>
          <a:srcRect b="22595" l="31657" r="32615" t="25770"/>
          <a:stretch/>
        </p:blipFill>
        <p:spPr>
          <a:xfrm>
            <a:off x="339875" y="2140538"/>
            <a:ext cx="4253024" cy="3455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5"/>
          <p:cNvPicPr preferRelativeResize="0"/>
          <p:nvPr/>
        </p:nvPicPr>
        <p:blipFill rotWithShape="1">
          <a:blip r:embed="rId4">
            <a:alphaModFix/>
          </a:blip>
          <a:srcRect b="14324" l="25584" r="32203" t="20799"/>
          <a:stretch/>
        </p:blipFill>
        <p:spPr>
          <a:xfrm>
            <a:off x="4655375" y="2200725"/>
            <a:ext cx="3859974" cy="3335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628650" y="165600"/>
            <a:ext cx="7886700" cy="1007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Impact"/>
                <a:ea typeface="Impact"/>
                <a:cs typeface="Impact"/>
                <a:sym typeface="Impact"/>
              </a:rPr>
              <a:t>I N T R O D U C C I Ó N</a:t>
            </a:r>
            <a:endParaRPr sz="48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1036500" y="973575"/>
            <a:ext cx="7071000" cy="210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-"/>
            </a:pPr>
            <a:r>
              <a:rPr lang="en-US"/>
              <a:t>Responsabilidad social universitaria - Centros de proyección social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/>
              <a:t>Modelo de lectura  de realidad.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/>
              <a:t>Practicas recreativas.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/>
              <a:t>Promotores.</a:t>
            </a:r>
            <a:endParaRPr/>
          </a:p>
        </p:txBody>
      </p:sp>
      <p:pic>
        <p:nvPicPr>
          <p:cNvPr id="105" name="Google Shape;105;p16"/>
          <p:cNvPicPr preferRelativeResize="0"/>
          <p:nvPr/>
        </p:nvPicPr>
        <p:blipFill rotWithShape="1">
          <a:blip r:embed="rId3">
            <a:alphaModFix/>
          </a:blip>
          <a:srcRect b="22301" l="27141" r="27041" t="26085"/>
          <a:stretch/>
        </p:blipFill>
        <p:spPr>
          <a:xfrm>
            <a:off x="2265850" y="3242700"/>
            <a:ext cx="4612299" cy="2921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type="title"/>
          </p:nvPr>
        </p:nvSpPr>
        <p:spPr>
          <a:xfrm>
            <a:off x="1053950" y="365126"/>
            <a:ext cx="78867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Impact"/>
                <a:ea typeface="Impact"/>
                <a:cs typeface="Impact"/>
                <a:sym typeface="Impact"/>
              </a:rPr>
              <a:t>I l   N I D O   D E L   G U FO</a:t>
            </a:r>
            <a:endParaRPr sz="4800"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11" name="Google Shape;11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21608"/>
            <a:ext cx="4448951" cy="5050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7"/>
          <p:cNvPicPr preferRelativeResize="0"/>
          <p:nvPr/>
        </p:nvPicPr>
        <p:blipFill rotWithShape="1">
          <a:blip r:embed="rId4">
            <a:alphaModFix/>
          </a:blip>
          <a:srcRect b="10485" l="30556" r="33157" t="15357"/>
          <a:stretch/>
        </p:blipFill>
        <p:spPr>
          <a:xfrm>
            <a:off x="4804122" y="1745875"/>
            <a:ext cx="4448953" cy="511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7"/>
          <p:cNvSpPr/>
          <p:nvPr/>
        </p:nvSpPr>
        <p:spPr>
          <a:xfrm>
            <a:off x="5449200" y="4465675"/>
            <a:ext cx="638100" cy="6114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Impact"/>
                <a:ea typeface="Impact"/>
                <a:cs typeface="Impact"/>
                <a:sym typeface="Impact"/>
              </a:rPr>
              <a:t>O B J E T I V O S</a:t>
            </a:r>
            <a:endParaRPr sz="48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19" name="Google Shape;119;p18"/>
          <p:cNvSpPr txBox="1"/>
          <p:nvPr>
            <p:ph idx="1" type="body"/>
          </p:nvPr>
        </p:nvSpPr>
        <p:spPr>
          <a:xfrm>
            <a:off x="1010100" y="1435400"/>
            <a:ext cx="7505100" cy="507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Determinar los beneficios derivados de las prácticas de ocio y recreación para la comunidad adscrita al CPS Suba, como estrategia para la formación de promotores de estilos de vida y bienestar.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Objetivo fase 1/ lectura de la realidad: </a:t>
            </a:r>
            <a:endParaRPr b="1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Realizar una lectura de realidad participativa de las prácticas y manifestaciones directas, relacionadas con los hábitos de ocio y recreación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/>
          <p:nvPr>
            <p:ph type="title"/>
          </p:nvPr>
        </p:nvSpPr>
        <p:spPr>
          <a:xfrm>
            <a:off x="628650" y="657526"/>
            <a:ext cx="78867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Impact"/>
                <a:ea typeface="Impact"/>
                <a:cs typeface="Impact"/>
                <a:sym typeface="Impact"/>
              </a:rPr>
              <a:t>Cartografía Prácticas de Ocio y Recreación (Sesión 1)</a:t>
            </a:r>
            <a:endParaRPr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9"/>
          <p:cNvSpPr txBox="1"/>
          <p:nvPr>
            <p:ph idx="1" type="body"/>
          </p:nvPr>
        </p:nvSpPr>
        <p:spPr>
          <a:xfrm>
            <a:off x="894475" y="1823725"/>
            <a:ext cx="78867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Graficar las prácticas de ocio y recreación realizadas por los participantes, en relación a su territorio.</a:t>
            </a:r>
            <a:endParaRPr/>
          </a:p>
        </p:txBody>
      </p:sp>
      <p:pic>
        <p:nvPicPr>
          <p:cNvPr id="126" name="Google Shape;126;p19"/>
          <p:cNvPicPr preferRelativeResize="0"/>
          <p:nvPr/>
        </p:nvPicPr>
        <p:blipFill rotWithShape="1">
          <a:blip r:embed="rId3">
            <a:alphaModFix/>
          </a:blip>
          <a:srcRect b="11219" l="27032" r="31397" t="21877"/>
          <a:stretch/>
        </p:blipFill>
        <p:spPr>
          <a:xfrm>
            <a:off x="2751910" y="3046500"/>
            <a:ext cx="4212389" cy="381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Impact"/>
                <a:ea typeface="Impact"/>
                <a:cs typeface="Impact"/>
                <a:sym typeface="Impact"/>
              </a:rPr>
              <a:t>Beneficiometro Ocioso (Sesión 2)</a:t>
            </a:r>
            <a:endParaRPr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32" name="Google Shape;132;p20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Realizar una medición con respecto al reconocimiento y garantía de los beneficios de la recreación, con respecto a las prácticas realizadas.</a:t>
            </a:r>
            <a:endParaRPr/>
          </a:p>
        </p:txBody>
      </p:sp>
      <p:pic>
        <p:nvPicPr>
          <p:cNvPr id="133" name="Google Shape;133;p20"/>
          <p:cNvPicPr preferRelativeResize="0"/>
          <p:nvPr/>
        </p:nvPicPr>
        <p:blipFill rotWithShape="1">
          <a:blip r:embed="rId3">
            <a:alphaModFix/>
          </a:blip>
          <a:srcRect b="16911" l="37209" r="39244" t="22079"/>
          <a:stretch/>
        </p:blipFill>
        <p:spPr>
          <a:xfrm>
            <a:off x="3495463" y="3455575"/>
            <a:ext cx="2153076" cy="313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/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Impact"/>
                <a:ea typeface="Impact"/>
                <a:cs typeface="Impact"/>
                <a:sym typeface="Impact"/>
              </a:rPr>
              <a:t>Liderazgo comunitario (Sesión 3)</a:t>
            </a:r>
            <a:endParaRPr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1"/>
          <p:cNvSpPr txBox="1"/>
          <p:nvPr>
            <p:ph idx="1" type="body"/>
          </p:nvPr>
        </p:nvSpPr>
        <p:spPr>
          <a:xfrm>
            <a:off x="628650" y="1253400"/>
            <a:ext cx="78867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Facilitar la identificación de los aspectos de liderazgo en los participantes de la comunidad de Suba mediante la vivencia de una sesión de aprendizaje experiencial</a:t>
            </a:r>
            <a:endParaRPr/>
          </a:p>
        </p:txBody>
      </p:sp>
      <p:pic>
        <p:nvPicPr>
          <p:cNvPr id="140" name="Google Shape;140;p21"/>
          <p:cNvPicPr preferRelativeResize="0"/>
          <p:nvPr/>
        </p:nvPicPr>
        <p:blipFill rotWithShape="1">
          <a:blip r:embed="rId3">
            <a:alphaModFix/>
          </a:blip>
          <a:srcRect b="15044" l="36337" r="37791" t="25492"/>
          <a:stretch/>
        </p:blipFill>
        <p:spPr>
          <a:xfrm>
            <a:off x="2897375" y="3022200"/>
            <a:ext cx="2968595" cy="3835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/>
          <p:nvPr>
            <p:ph type="title"/>
          </p:nvPr>
        </p:nvSpPr>
        <p:spPr>
          <a:xfrm>
            <a:off x="628650" y="365125"/>
            <a:ext cx="82761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Impact"/>
                <a:ea typeface="Impact"/>
                <a:cs typeface="Impact"/>
                <a:sym typeface="Impact"/>
              </a:rPr>
              <a:t>Memoria Recreativa Colectiva (prácticas comunitarias) (Sesión 4)</a:t>
            </a:r>
            <a:endParaRPr sz="40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46" name="Google Shape;146;p22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Propiciar un escenario de reconocimiento de prácticas de ocio y recreación con todos los participantes, mediante su vivencia.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22"/>
          <p:cNvPicPr preferRelativeResize="0"/>
          <p:nvPr/>
        </p:nvPicPr>
        <p:blipFill rotWithShape="1">
          <a:blip r:embed="rId3">
            <a:alphaModFix/>
          </a:blip>
          <a:srcRect b="16911" l="27036" r="30520" t="22079"/>
          <a:stretch/>
        </p:blipFill>
        <p:spPr>
          <a:xfrm>
            <a:off x="0" y="3421700"/>
            <a:ext cx="4279599" cy="3458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2"/>
          <p:cNvPicPr preferRelativeResize="0"/>
          <p:nvPr/>
        </p:nvPicPr>
        <p:blipFill rotWithShape="1">
          <a:blip r:embed="rId4">
            <a:alphaModFix/>
          </a:blip>
          <a:srcRect b="12631" l="27982" r="22305" t="22593"/>
          <a:stretch/>
        </p:blipFill>
        <p:spPr>
          <a:xfrm>
            <a:off x="4279600" y="3294371"/>
            <a:ext cx="4864401" cy="3563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/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Impact"/>
                <a:ea typeface="Impact"/>
                <a:cs typeface="Impact"/>
                <a:sym typeface="Impact"/>
              </a:rPr>
              <a:t>Beneficios de la recreación. (Beneficios vulnerados) </a:t>
            </a:r>
            <a:endParaRPr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Impact"/>
                <a:ea typeface="Impact"/>
                <a:cs typeface="Impact"/>
                <a:sym typeface="Impact"/>
              </a:rPr>
              <a:t>(Sesión 5)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54" name="Google Shape;154;p23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Propiciar un escenario de reconocimiento de los beneficios de las  prácticas de ocio y recreación mediante la propuesta desde las prácticas orientadas por los estudiantes de la profundización</a:t>
            </a:r>
            <a:endParaRPr/>
          </a:p>
        </p:txBody>
      </p:sp>
      <p:pic>
        <p:nvPicPr>
          <p:cNvPr id="155" name="Google Shape;155;p23"/>
          <p:cNvPicPr preferRelativeResize="0"/>
          <p:nvPr/>
        </p:nvPicPr>
        <p:blipFill rotWithShape="1">
          <a:blip r:embed="rId3">
            <a:alphaModFix/>
          </a:blip>
          <a:srcRect b="12771" l="38661" r="38082" t="23113"/>
          <a:stretch/>
        </p:blipFill>
        <p:spPr>
          <a:xfrm>
            <a:off x="0" y="3561925"/>
            <a:ext cx="2126500" cy="329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3"/>
          <p:cNvPicPr preferRelativeResize="0"/>
          <p:nvPr/>
        </p:nvPicPr>
        <p:blipFill rotWithShape="1">
          <a:blip r:embed="rId4">
            <a:alphaModFix/>
          </a:blip>
          <a:srcRect b="12636" l="35830" r="37133" t="20145"/>
          <a:stretch/>
        </p:blipFill>
        <p:spPr>
          <a:xfrm>
            <a:off x="2316475" y="3561925"/>
            <a:ext cx="2357972" cy="329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3"/>
          <p:cNvPicPr preferRelativeResize="0"/>
          <p:nvPr/>
        </p:nvPicPr>
        <p:blipFill rotWithShape="1">
          <a:blip r:embed="rId5">
            <a:alphaModFix/>
          </a:blip>
          <a:srcRect b="11976" l="27482" r="25713" t="23908"/>
          <a:stretch/>
        </p:blipFill>
        <p:spPr>
          <a:xfrm>
            <a:off x="4864425" y="3561925"/>
            <a:ext cx="4279582" cy="3296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 txBox="1"/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Impact"/>
                <a:ea typeface="Impact"/>
                <a:cs typeface="Impact"/>
                <a:sym typeface="Impact"/>
              </a:rPr>
              <a:t>Pre-campamento (Sesión 6)</a:t>
            </a:r>
            <a:endParaRPr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4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Facilitar la vivencia de prácticas de ocio en relación con el campamento como parte de la formación del liderazgo en relación a las prácticas de la comunidad</a:t>
            </a:r>
            <a:endParaRPr/>
          </a:p>
        </p:txBody>
      </p:sp>
      <p:pic>
        <p:nvPicPr>
          <p:cNvPr id="164" name="Google Shape;164;p24"/>
          <p:cNvPicPr preferRelativeResize="0"/>
          <p:nvPr/>
        </p:nvPicPr>
        <p:blipFill rotWithShape="1">
          <a:blip r:embed="rId3">
            <a:alphaModFix/>
          </a:blip>
          <a:srcRect b="11740" l="26746" r="26452" t="22595"/>
          <a:stretch/>
        </p:blipFill>
        <p:spPr>
          <a:xfrm>
            <a:off x="159500" y="3558350"/>
            <a:ext cx="4279599" cy="337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4"/>
          <p:cNvPicPr preferRelativeResize="0"/>
          <p:nvPr/>
        </p:nvPicPr>
        <p:blipFill rotWithShape="1">
          <a:blip r:embed="rId4">
            <a:alphaModFix/>
          </a:blip>
          <a:srcRect b="12252" l="25586" r="27612" t="22082"/>
          <a:stretch/>
        </p:blipFill>
        <p:spPr>
          <a:xfrm>
            <a:off x="4864400" y="3482150"/>
            <a:ext cx="4279599" cy="337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/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Impact"/>
                <a:ea typeface="Impact"/>
                <a:cs typeface="Impact"/>
                <a:sym typeface="Impact"/>
              </a:rPr>
              <a:t>Cierre (Sesión 7)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71" name="Google Shape;171;p25"/>
          <p:cNvSpPr txBox="1"/>
          <p:nvPr>
            <p:ph idx="1" type="body"/>
          </p:nvPr>
        </p:nvSpPr>
        <p:spPr>
          <a:xfrm>
            <a:off x="628650" y="1533225"/>
            <a:ext cx="78867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Devolver a la comunidad participante una memoria de su proceso, teniendo en cuenta los impactos en el equipo de Prof y las temáticas trabajadas en el marco de la Lectura de Realidad.</a:t>
            </a:r>
            <a:endParaRPr/>
          </a:p>
        </p:txBody>
      </p:sp>
      <p:pic>
        <p:nvPicPr>
          <p:cNvPr id="172" name="Google Shape;17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7825" y="3449600"/>
            <a:ext cx="4446176" cy="33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7842" y="3523375"/>
            <a:ext cx="4446167" cy="333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 txBox="1"/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Impact"/>
                <a:ea typeface="Impact"/>
                <a:cs typeface="Impact"/>
                <a:sym typeface="Impact"/>
              </a:rPr>
              <a:t>R E S U L T A D O S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79" name="Google Shape;179;p26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26"/>
          <p:cNvPicPr preferRelativeResize="0"/>
          <p:nvPr/>
        </p:nvPicPr>
        <p:blipFill rotWithShape="1">
          <a:blip r:embed="rId3">
            <a:alphaModFix/>
          </a:blip>
          <a:srcRect b="23111" l="24128" r="24128" t="25184"/>
          <a:stretch/>
        </p:blipFill>
        <p:spPr>
          <a:xfrm>
            <a:off x="232417" y="1266825"/>
            <a:ext cx="8739907" cy="491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/>
          <p:cNvSpPr txBox="1"/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7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7" name="Google Shape;187;p27"/>
          <p:cNvPicPr preferRelativeResize="0"/>
          <p:nvPr/>
        </p:nvPicPr>
        <p:blipFill rotWithShape="1">
          <a:blip r:embed="rId3">
            <a:alphaModFix/>
          </a:blip>
          <a:srcRect b="13297" l="23547" r="27035" t="22492"/>
          <a:stretch/>
        </p:blipFill>
        <p:spPr>
          <a:xfrm>
            <a:off x="348841" y="365125"/>
            <a:ext cx="8405708" cy="614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 txBox="1"/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8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4" name="Google Shape;194;p28"/>
          <p:cNvPicPr preferRelativeResize="0"/>
          <p:nvPr/>
        </p:nvPicPr>
        <p:blipFill rotWithShape="1">
          <a:blip r:embed="rId3">
            <a:alphaModFix/>
          </a:blip>
          <a:srcRect b="12776" l="23547" r="26743" t="23626"/>
          <a:stretch/>
        </p:blipFill>
        <p:spPr>
          <a:xfrm>
            <a:off x="169525" y="262312"/>
            <a:ext cx="8804939" cy="633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9"/>
          <p:cNvSpPr txBox="1"/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9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29"/>
          <p:cNvPicPr preferRelativeResize="0"/>
          <p:nvPr/>
        </p:nvPicPr>
        <p:blipFill rotWithShape="1">
          <a:blip r:embed="rId3">
            <a:alphaModFix/>
          </a:blip>
          <a:srcRect b="12254" l="36336" r="36628" t="23112"/>
          <a:stretch/>
        </p:blipFill>
        <p:spPr>
          <a:xfrm rot="5400000">
            <a:off x="1267938" y="-634014"/>
            <a:ext cx="6311699" cy="8483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