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9" r:id="rId2"/>
  </p:sldMasterIdLst>
  <p:sldIdLst>
    <p:sldId id="334" r:id="rId3"/>
    <p:sldId id="335" r:id="rId4"/>
    <p:sldId id="375" r:id="rId5"/>
    <p:sldId id="376" r:id="rId6"/>
    <p:sldId id="377" r:id="rId7"/>
    <p:sldId id="378" r:id="rId8"/>
    <p:sldId id="336" r:id="rId9"/>
    <p:sldId id="337" r:id="rId10"/>
    <p:sldId id="338" r:id="rId11"/>
    <p:sldId id="339" r:id="rId12"/>
    <p:sldId id="340" r:id="rId13"/>
    <p:sldId id="271" r:id="rId14"/>
    <p:sldId id="341" r:id="rId15"/>
    <p:sldId id="342" r:id="rId16"/>
    <p:sldId id="343" r:id="rId17"/>
    <p:sldId id="379" r:id="rId18"/>
    <p:sldId id="256" r:id="rId19"/>
    <p:sldId id="282" r:id="rId20"/>
    <p:sldId id="257" r:id="rId21"/>
    <p:sldId id="263" r:id="rId22"/>
    <p:sldId id="258" r:id="rId23"/>
    <p:sldId id="259" r:id="rId24"/>
    <p:sldId id="264" r:id="rId25"/>
    <p:sldId id="270" r:id="rId26"/>
    <p:sldId id="265" r:id="rId27"/>
    <p:sldId id="266" r:id="rId28"/>
    <p:sldId id="267" r:id="rId29"/>
    <p:sldId id="277" r:id="rId30"/>
    <p:sldId id="281" r:id="rId31"/>
    <p:sldId id="260" r:id="rId32"/>
    <p:sldId id="272" r:id="rId33"/>
    <p:sldId id="268" r:id="rId34"/>
    <p:sldId id="278" r:id="rId35"/>
    <p:sldId id="325" r:id="rId36"/>
    <p:sldId id="326" r:id="rId37"/>
    <p:sldId id="332" r:id="rId38"/>
    <p:sldId id="329" r:id="rId39"/>
    <p:sldId id="331" r:id="rId40"/>
    <p:sldId id="269" r:id="rId41"/>
    <p:sldId id="261" r:id="rId42"/>
    <p:sldId id="283" r:id="rId43"/>
    <p:sldId id="284" r:id="rId44"/>
    <p:sldId id="306" r:id="rId45"/>
    <p:sldId id="287" r:id="rId46"/>
    <p:sldId id="308" r:id="rId47"/>
    <p:sldId id="290" r:id="rId48"/>
    <p:sldId id="291" r:id="rId49"/>
    <p:sldId id="288" r:id="rId50"/>
    <p:sldId id="289" r:id="rId51"/>
    <p:sldId id="310" r:id="rId52"/>
    <p:sldId id="311" r:id="rId53"/>
    <p:sldId id="307" r:id="rId54"/>
    <p:sldId id="309" r:id="rId55"/>
    <p:sldId id="286" r:id="rId56"/>
    <p:sldId id="313" r:id="rId57"/>
    <p:sldId id="314" r:id="rId58"/>
    <p:sldId id="293" r:id="rId59"/>
    <p:sldId id="295" r:id="rId60"/>
    <p:sldId id="294" r:id="rId61"/>
    <p:sldId id="296" r:id="rId62"/>
    <p:sldId id="297" r:id="rId63"/>
    <p:sldId id="304" r:id="rId64"/>
    <p:sldId id="305" r:id="rId65"/>
    <p:sldId id="317" r:id="rId66"/>
    <p:sldId id="346" r:id="rId67"/>
    <p:sldId id="344" r:id="rId68"/>
    <p:sldId id="345" r:id="rId69"/>
    <p:sldId id="298" r:id="rId70"/>
    <p:sldId id="301" r:id="rId71"/>
    <p:sldId id="302" r:id="rId72"/>
    <p:sldId id="303" r:id="rId73"/>
    <p:sldId id="320" r:id="rId74"/>
    <p:sldId id="318" r:id="rId75"/>
    <p:sldId id="324" r:id="rId76"/>
    <p:sldId id="300" r:id="rId77"/>
    <p:sldId id="321" r:id="rId78"/>
    <p:sldId id="322" r:id="rId79"/>
    <p:sldId id="323" r:id="rId80"/>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4660"/>
  </p:normalViewPr>
  <p:slideViewPr>
    <p:cSldViewPr snapToGrid="0">
      <p:cViewPr varScale="1">
        <p:scale>
          <a:sx n="72" d="100"/>
          <a:sy n="72" d="100"/>
        </p:scale>
        <p:origin x="53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3B2CAA3C-5965-47D2-ACF2-17A3926A7D3F}" type="datetimeFigureOut">
              <a:rPr lang="es-CO" smtClean="0"/>
              <a:t>10/04/2019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259A3E6A-1DB7-4D0C-8EFF-4A6C439EB959}" type="slidenum">
              <a:rPr lang="es-CO" smtClean="0"/>
              <a:t>‹Nº›</a:t>
            </a:fld>
            <a:endParaRPr lang="es-CO"/>
          </a:p>
        </p:txBody>
      </p:sp>
    </p:spTree>
    <p:extLst>
      <p:ext uri="{BB962C8B-B14F-4D97-AF65-F5344CB8AC3E}">
        <p14:creationId xmlns:p14="http://schemas.microsoft.com/office/powerpoint/2010/main" val="114923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3B2CAA3C-5965-47D2-ACF2-17A3926A7D3F}" type="datetimeFigureOut">
              <a:rPr lang="es-CO" smtClean="0"/>
              <a:t>10/04/2019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259A3E6A-1DB7-4D0C-8EFF-4A6C439EB959}" type="slidenum">
              <a:rPr lang="es-CO" smtClean="0"/>
              <a:t>‹Nº›</a:t>
            </a:fld>
            <a:endParaRPr lang="es-CO"/>
          </a:p>
        </p:txBody>
      </p:sp>
    </p:spTree>
    <p:extLst>
      <p:ext uri="{BB962C8B-B14F-4D97-AF65-F5344CB8AC3E}">
        <p14:creationId xmlns:p14="http://schemas.microsoft.com/office/powerpoint/2010/main" val="3637709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3B2CAA3C-5965-47D2-ACF2-17A3926A7D3F}" type="datetimeFigureOut">
              <a:rPr lang="es-CO" smtClean="0"/>
              <a:t>10/04/2019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259A3E6A-1DB7-4D0C-8EFF-4A6C439EB959}" type="slidenum">
              <a:rPr lang="es-CO" smtClean="0"/>
              <a:t>‹Nº›</a:t>
            </a:fld>
            <a:endParaRPr lang="es-CO"/>
          </a:p>
        </p:txBody>
      </p:sp>
    </p:spTree>
    <p:extLst>
      <p:ext uri="{BB962C8B-B14F-4D97-AF65-F5344CB8AC3E}">
        <p14:creationId xmlns:p14="http://schemas.microsoft.com/office/powerpoint/2010/main" val="23338433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C26FA7AE-4455-4519-96EB-D86B1214B5F4}" type="datetimeFigureOut">
              <a:rPr lang="es-CO" smtClean="0"/>
              <a:t>10/04/2019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69B4CB72-848B-432C-8F51-3719DFE8B7CF}" type="slidenum">
              <a:rPr lang="es-CO" smtClean="0"/>
              <a:t>‹Nº›</a:t>
            </a:fld>
            <a:endParaRPr lang="es-CO"/>
          </a:p>
        </p:txBody>
      </p:sp>
      <p:grpSp>
        <p:nvGrpSpPr>
          <p:cNvPr id="11" name="Grupo 10"/>
          <p:cNvGrpSpPr/>
          <p:nvPr userDrawn="1"/>
        </p:nvGrpSpPr>
        <p:grpSpPr>
          <a:xfrm>
            <a:off x="2062163" y="1920875"/>
            <a:ext cx="8067675" cy="3016250"/>
            <a:chOff x="2276475" y="1822979"/>
            <a:chExt cx="8067675" cy="3016250"/>
          </a:xfrm>
        </p:grpSpPr>
        <p:pic>
          <p:nvPicPr>
            <p:cNvPr id="1026" name="Picture 2" descr="Resultado de imagen para logo universidad santo tomas"/>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76475" y="1822979"/>
              <a:ext cx="8067675" cy="1476375"/>
            </a:xfrm>
            <a:prstGeom prst="rect">
              <a:avLst/>
            </a:prstGeom>
            <a:noFill/>
            <a:extLst>
              <a:ext uri="{909E8E84-426E-40DD-AFC4-6F175D3DCCD1}">
                <a14:hiddenFill xmlns:a14="http://schemas.microsoft.com/office/drawing/2010/main">
                  <a:solidFill>
                    <a:srgbClr val="FFFFFF"/>
                  </a:solidFill>
                </a14:hiddenFill>
              </a:ext>
            </a:extLst>
          </p:spPr>
        </p:pic>
        <p:sp>
          <p:nvSpPr>
            <p:cNvPr id="10" name="Rectángulo 9"/>
            <p:cNvSpPr/>
            <p:nvPr userDrawn="1"/>
          </p:nvSpPr>
          <p:spPr>
            <a:xfrm>
              <a:off x="2276475" y="3362854"/>
              <a:ext cx="8067675" cy="1476375"/>
            </a:xfrm>
            <a:prstGeom prst="rect">
              <a:avLst/>
            </a:prstGeom>
            <a:solidFill>
              <a:srgbClr val="004B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5000"/>
                </a:lnSpc>
                <a:spcAft>
                  <a:spcPts val="0"/>
                </a:spcAft>
              </a:pPr>
              <a:r>
                <a:rPr lang="es-ES_tradnl" sz="3200" b="1" kern="1200" dirty="0">
                  <a:solidFill>
                    <a:schemeClr val="bg1"/>
                  </a:solidFill>
                  <a:effectLst/>
                  <a:latin typeface="+mn-lt"/>
                  <a:ea typeface="+mn-ea"/>
                  <a:cs typeface="+mn-cs"/>
                </a:rPr>
                <a:t>FORMATO DOCUMENTO ANÁLISIS Y DISEÑO</a:t>
              </a:r>
              <a:endParaRPr lang="es-CO" sz="500" b="0" dirty="0">
                <a:solidFill>
                  <a:schemeClr val="bg1"/>
                </a:solidFill>
                <a:effectLst/>
                <a:latin typeface="Tahoma" panose="020B0604030504040204" pitchFamily="34" charset="0"/>
                <a:ea typeface="Tahoma" panose="020B0604030504040204" pitchFamily="34" charset="0"/>
                <a:cs typeface="Tahoma" panose="020B0604030504040204" pitchFamily="34" charset="0"/>
              </a:endParaRPr>
            </a:p>
          </p:txBody>
        </p:sp>
      </p:grpSp>
      <p:sp>
        <p:nvSpPr>
          <p:cNvPr id="12" name="Rectángulo 11"/>
          <p:cNvSpPr/>
          <p:nvPr userDrawn="1"/>
        </p:nvSpPr>
        <p:spPr>
          <a:xfrm>
            <a:off x="1809750" y="1701139"/>
            <a:ext cx="8572500" cy="3455723"/>
          </a:xfrm>
          <a:prstGeom prst="rect">
            <a:avLst/>
          </a:prstGeom>
          <a:noFill/>
          <a:ln w="38100">
            <a:solidFill>
              <a:srgbClr val="004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5000"/>
              </a:lnSpc>
              <a:spcAft>
                <a:spcPts val="0"/>
              </a:spcAft>
            </a:pPr>
            <a:endParaRPr lang="es-CO" sz="500" b="0" dirty="0">
              <a:solidFill>
                <a:schemeClr val="bg1"/>
              </a:solidFill>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7646544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atos y metas del proyec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57EACC-E826-496D-AC76-81C0A3BA9187}" type="datetimeFigureOut">
              <a:rPr lang="es-CO" smtClean="0"/>
              <a:t>10/04/2019</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8E188EC5-9129-4EC6-87A6-612C5497FD59}" type="slidenum">
              <a:rPr lang="es-CO" smtClean="0"/>
              <a:t>‹Nº›</a:t>
            </a:fld>
            <a:endParaRPr lang="es-CO"/>
          </a:p>
        </p:txBody>
      </p:sp>
      <p:graphicFrame>
        <p:nvGraphicFramePr>
          <p:cNvPr id="7" name="Tabla 6"/>
          <p:cNvGraphicFramePr>
            <a:graphicFrameLocks noGrp="1"/>
          </p:cNvGraphicFramePr>
          <p:nvPr userDrawn="1">
            <p:extLst/>
          </p:nvPr>
        </p:nvGraphicFramePr>
        <p:xfrm>
          <a:off x="838200" y="3191934"/>
          <a:ext cx="10515600" cy="3158067"/>
        </p:xfrm>
        <a:graphic>
          <a:graphicData uri="http://schemas.openxmlformats.org/drawingml/2006/table">
            <a:tbl>
              <a:tblPr firstRow="1" firstCol="1" bandRow="1">
                <a:tableStyleId>{69CF1AB2-1976-4502-BF36-3FF5EA218861}</a:tableStyleId>
              </a:tblPr>
              <a:tblGrid>
                <a:gridCol w="10515600">
                  <a:extLst>
                    <a:ext uri="{9D8B030D-6E8A-4147-A177-3AD203B41FA5}">
                      <a16:colId xmlns:a16="http://schemas.microsoft.com/office/drawing/2014/main" val="20000"/>
                    </a:ext>
                  </a:extLst>
                </a:gridCol>
              </a:tblGrid>
              <a:tr h="482230">
                <a:tc>
                  <a:txBody>
                    <a:bodyPr/>
                    <a:lstStyle/>
                    <a:p>
                      <a:pPr algn="ctr">
                        <a:lnSpc>
                          <a:spcPct val="115000"/>
                        </a:lnSpc>
                        <a:spcAft>
                          <a:spcPts val="0"/>
                        </a:spcAft>
                      </a:pPr>
                      <a:r>
                        <a:rPr lang="es-CO" sz="1400" dirty="0">
                          <a:solidFill>
                            <a:schemeClr val="bg1"/>
                          </a:solidFill>
                          <a:effectLst/>
                          <a:latin typeface="Tahoma" panose="020B0604030504040204" pitchFamily="34" charset="0"/>
                          <a:ea typeface="Tahoma" panose="020B0604030504040204" pitchFamily="34" charset="0"/>
                          <a:cs typeface="Tahoma" panose="020B0604030504040204" pitchFamily="34" charset="0"/>
                        </a:rPr>
                        <a:t>METAS DE APRENDIZAJE (alcance del proyecto)</a:t>
                      </a:r>
                    </a:p>
                    <a:p>
                      <a:pPr marL="0" marR="0" lvl="0" indent="0" algn="ctr" defTabSz="914400" rtl="0" eaLnBrk="1" fontAlgn="auto" latinLnBrk="0" hangingPunct="1">
                        <a:lnSpc>
                          <a:spcPct val="115000"/>
                        </a:lnSpc>
                        <a:spcBef>
                          <a:spcPts val="0"/>
                        </a:spcBef>
                        <a:spcAft>
                          <a:spcPts val="0"/>
                        </a:spcAft>
                        <a:buClrTx/>
                        <a:buSzTx/>
                        <a:buFontTx/>
                        <a:buNone/>
                        <a:tabLst/>
                        <a:defRPr/>
                      </a:pPr>
                      <a:r>
                        <a:rPr lang="es-ES" sz="1100" b="0" dirty="0">
                          <a:solidFill>
                            <a:schemeClr val="bg1"/>
                          </a:solidFill>
                          <a:effectLst/>
                          <a:latin typeface="Tahoma" panose="020B0604030504040204" pitchFamily="34" charset="0"/>
                          <a:ea typeface="Tahoma" panose="020B0604030504040204" pitchFamily="34" charset="0"/>
                          <a:cs typeface="Tahoma" panose="020B0604030504040204" pitchFamily="34" charset="0"/>
                        </a:rPr>
                        <a:t>Defina las metas del proyecto desde las necesidades de aprendizaje en el contexto de la temática a desarrollar.</a:t>
                      </a:r>
                      <a:endParaRPr lang="es-CO" sz="1600" b="0" dirty="0">
                        <a:solidFill>
                          <a:schemeClr val="bg1"/>
                        </a:solidFill>
                        <a:effectLst/>
                        <a:latin typeface="Tahoma" panose="020B0604030504040204" pitchFamily="34" charset="0"/>
                        <a:ea typeface="Tahoma" panose="020B0604030504040204" pitchFamily="34" charset="0"/>
                        <a:cs typeface="Tahoma" panose="020B0604030504040204" pitchFamily="34" charset="0"/>
                      </a:endParaRPr>
                    </a:p>
                  </a:txBody>
                  <a:tcPr marL="46409" marR="46409" marT="0" marB="0" anchor="ctr">
                    <a:solidFill>
                      <a:schemeClr val="accent1">
                        <a:lumMod val="50000"/>
                      </a:schemeClr>
                    </a:solidFill>
                  </a:tcPr>
                </a:tc>
                <a:extLst>
                  <a:ext uri="{0D108BD9-81ED-4DB2-BD59-A6C34878D82A}">
                    <a16:rowId xmlns:a16="http://schemas.microsoft.com/office/drawing/2014/main" val="10000"/>
                  </a:ext>
                </a:extLst>
              </a:tr>
              <a:tr h="2675837">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8" name="Content Placeholder 2"/>
          <p:cNvSpPr>
            <a:spLocks noGrp="1"/>
          </p:cNvSpPr>
          <p:nvPr>
            <p:ph idx="1"/>
          </p:nvPr>
        </p:nvSpPr>
        <p:spPr>
          <a:xfrm>
            <a:off x="838200" y="3670301"/>
            <a:ext cx="10515600" cy="2679700"/>
          </a:xfrm>
        </p:spPr>
        <p:txBody>
          <a:bodyPr>
            <a:normAutofit/>
          </a:bodyPr>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lang="es-CO" sz="12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1200">
                <a:latin typeface="Tahoma" panose="020B0604030504040204" pitchFamily="34" charset="0"/>
                <a:ea typeface="Tahoma" panose="020B0604030504040204" pitchFamily="34" charset="0"/>
                <a:cs typeface="Tahoma" panose="020B0604030504040204" pitchFamily="34" charset="0"/>
              </a:defRPr>
            </a:lvl2pPr>
            <a:lvl3pPr marL="914400" indent="0" algn="just">
              <a:buNone/>
              <a:defRPr sz="1000">
                <a:latin typeface="Tahoma" panose="020B0604030504040204" pitchFamily="34" charset="0"/>
                <a:ea typeface="Tahoma" panose="020B0604030504040204" pitchFamily="34" charset="0"/>
                <a:cs typeface="Tahoma" panose="020B0604030504040204" pitchFamily="34" charset="0"/>
              </a:defRPr>
            </a:lvl3pPr>
            <a:lvl4pPr marL="1371600" indent="0" algn="just">
              <a:buNone/>
              <a:defRPr sz="1000">
                <a:latin typeface="Tahoma" panose="020B0604030504040204" pitchFamily="34" charset="0"/>
                <a:ea typeface="Tahoma" panose="020B0604030504040204" pitchFamily="34" charset="0"/>
                <a:cs typeface="Tahoma" panose="020B0604030504040204" pitchFamily="34" charset="0"/>
              </a:defRPr>
            </a:lvl4pPr>
            <a:lvl5pPr marL="1828800" indent="0" algn="just">
              <a:buNone/>
              <a:defRPr sz="100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graphicFrame>
        <p:nvGraphicFramePr>
          <p:cNvPr id="6" name="Tabla 5"/>
          <p:cNvGraphicFramePr>
            <a:graphicFrameLocks noGrp="1"/>
          </p:cNvGraphicFramePr>
          <p:nvPr userDrawn="1">
            <p:extLst/>
          </p:nvPr>
        </p:nvGraphicFramePr>
        <p:xfrm>
          <a:off x="838200" y="964424"/>
          <a:ext cx="10515600" cy="1812876"/>
        </p:xfrm>
        <a:graphic>
          <a:graphicData uri="http://schemas.openxmlformats.org/drawingml/2006/table">
            <a:tbl>
              <a:tblPr firstRow="1" firstCol="1" bandRow="1">
                <a:tableStyleId>{5C22544A-7EE6-4342-B048-85BDC9FD1C3A}</a:tableStyleId>
              </a:tblPr>
              <a:tblGrid>
                <a:gridCol w="3298372">
                  <a:extLst>
                    <a:ext uri="{9D8B030D-6E8A-4147-A177-3AD203B41FA5}">
                      <a16:colId xmlns:a16="http://schemas.microsoft.com/office/drawing/2014/main" val="20000"/>
                    </a:ext>
                  </a:extLst>
                </a:gridCol>
                <a:gridCol w="7217228">
                  <a:extLst>
                    <a:ext uri="{9D8B030D-6E8A-4147-A177-3AD203B41FA5}">
                      <a16:colId xmlns:a16="http://schemas.microsoft.com/office/drawing/2014/main" val="20001"/>
                    </a:ext>
                  </a:extLst>
                </a:gridCol>
              </a:tblGrid>
              <a:tr h="344805">
                <a:tc>
                  <a:txBody>
                    <a:bodyPr/>
                    <a:lstStyle/>
                    <a:p>
                      <a:pPr algn="l">
                        <a:lnSpc>
                          <a:spcPct val="115000"/>
                        </a:lnSpc>
                        <a:spcAft>
                          <a:spcPts val="0"/>
                        </a:spcAft>
                      </a:pPr>
                      <a:r>
                        <a:rPr lang="es-CO" sz="1400" dirty="0">
                          <a:effectLst/>
                          <a:latin typeface="Tahoma" panose="020B0604030504040204" pitchFamily="34" charset="0"/>
                          <a:ea typeface="Tahoma" panose="020B0604030504040204" pitchFamily="34" charset="0"/>
                          <a:cs typeface="Tahoma" panose="020B0604030504040204" pitchFamily="34" charset="0"/>
                        </a:rPr>
                        <a:t>Fecha:</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val="10000"/>
                  </a:ext>
                </a:extLst>
              </a:tr>
              <a:tr h="312561">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s-CO" sz="1400" dirty="0">
                          <a:effectLst/>
                          <a:latin typeface="Tahoma" panose="020B0604030504040204" pitchFamily="34" charset="0"/>
                          <a:ea typeface="Tahoma" panose="020B0604030504040204" pitchFamily="34" charset="0"/>
                          <a:cs typeface="Tahoma" panose="020B0604030504040204" pitchFamily="34" charset="0"/>
                        </a:rPr>
                        <a:t>Correo electrónico:</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val="10001"/>
                  </a:ext>
                </a:extLst>
              </a:tr>
              <a:tr h="344805">
                <a:tc>
                  <a:txBody>
                    <a:bodyPr/>
                    <a:lstStyle/>
                    <a:p>
                      <a:pPr algn="l">
                        <a:lnSpc>
                          <a:spcPct val="115000"/>
                        </a:lnSpc>
                        <a:spcAft>
                          <a:spcPts val="0"/>
                        </a:spcAft>
                      </a:pPr>
                      <a:r>
                        <a:rPr lang="es-CO" sz="1400" dirty="0">
                          <a:effectLst/>
                          <a:latin typeface="Tahoma" panose="020B0604030504040204" pitchFamily="34" charset="0"/>
                          <a:ea typeface="Tahoma" panose="020B0604030504040204" pitchFamily="34" charset="0"/>
                          <a:cs typeface="Tahoma" panose="020B0604030504040204" pitchFamily="34" charset="0"/>
                        </a:rPr>
                        <a:t>Teléfono de contacto:</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val="10002"/>
                  </a:ext>
                </a:extLst>
              </a:tr>
              <a:tr h="344805">
                <a:tc>
                  <a:txBody>
                    <a:bodyPr/>
                    <a:lstStyle/>
                    <a:p>
                      <a:pPr algn="l">
                        <a:lnSpc>
                          <a:spcPct val="115000"/>
                        </a:lnSpc>
                        <a:spcAft>
                          <a:spcPts val="0"/>
                        </a:spcAft>
                      </a:pPr>
                      <a:r>
                        <a:rPr lang="es-CO" sz="1400" dirty="0">
                          <a:effectLst/>
                          <a:latin typeface="Tahoma" panose="020B0604030504040204" pitchFamily="34" charset="0"/>
                          <a:ea typeface="Tahoma" panose="020B0604030504040204" pitchFamily="34" charset="0"/>
                          <a:cs typeface="Tahoma" panose="020B0604030504040204" pitchFamily="34" charset="0"/>
                        </a:rPr>
                        <a:t>Temática:</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endParaRPr lang="es-CO" sz="1000" dirty="0">
                        <a:effectLst/>
                        <a:latin typeface="Tahoma" panose="020B0604030504040204" pitchFamily="34" charset="0"/>
                        <a:ea typeface="Tahoma" panose="020B0604030504040204" pitchFamily="34" charset="0"/>
                        <a:cs typeface="Tahoma" panose="020B0604030504040204" pitchFamily="34" charset="0"/>
                      </a:endParaRP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val="10004"/>
                  </a:ext>
                </a:extLst>
              </a:tr>
              <a:tr h="344805">
                <a:tc>
                  <a:txBody>
                    <a:bodyPr/>
                    <a:lstStyle/>
                    <a:p>
                      <a:pPr algn="l">
                        <a:lnSpc>
                          <a:spcPct val="115000"/>
                        </a:lnSpc>
                        <a:spcAft>
                          <a:spcPts val="0"/>
                        </a:spcAft>
                      </a:pPr>
                      <a:r>
                        <a:rPr lang="es-CO" sz="1400" dirty="0">
                          <a:effectLst/>
                          <a:latin typeface="Tahoma" panose="020B0604030504040204" pitchFamily="34" charset="0"/>
                          <a:ea typeface="Tahoma" panose="020B0604030504040204" pitchFamily="34" charset="0"/>
                          <a:cs typeface="Tahoma" panose="020B0604030504040204" pitchFamily="34" charset="0"/>
                        </a:rPr>
                        <a:t>Título del objeto virtual de aprendizaje a desarrollar:</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val="10005"/>
                  </a:ext>
                </a:extLst>
              </a:tr>
            </a:tbl>
          </a:graphicData>
        </a:graphic>
      </p:graphicFrame>
      <p:grpSp>
        <p:nvGrpSpPr>
          <p:cNvPr id="10" name="Grupo 9"/>
          <p:cNvGrpSpPr/>
          <p:nvPr userDrawn="1"/>
        </p:nvGrpSpPr>
        <p:grpSpPr>
          <a:xfrm>
            <a:off x="762001" y="192293"/>
            <a:ext cx="10689772" cy="725782"/>
            <a:chOff x="571500" y="192293"/>
            <a:chExt cx="8017329" cy="725782"/>
          </a:xfrm>
        </p:grpSpPr>
        <p:sp>
          <p:nvSpPr>
            <p:cNvPr id="5" name="Rectángulo 4"/>
            <p:cNvSpPr/>
            <p:nvPr userDrawn="1"/>
          </p:nvSpPr>
          <p:spPr>
            <a:xfrm>
              <a:off x="3567793" y="192293"/>
              <a:ext cx="4098471" cy="351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b="1" dirty="0">
                  <a:solidFill>
                    <a:schemeClr val="tx1"/>
                  </a:solidFill>
                </a:rPr>
                <a:t>FORMATO DOCUMENTO ANÁLISIS Y DISEÑO</a:t>
              </a:r>
            </a:p>
          </p:txBody>
        </p:sp>
        <p:sp>
          <p:nvSpPr>
            <p:cNvPr id="9" name="Rectángulo 8"/>
            <p:cNvSpPr/>
            <p:nvPr userDrawn="1"/>
          </p:nvSpPr>
          <p:spPr>
            <a:xfrm>
              <a:off x="571500" y="679779"/>
              <a:ext cx="8017329" cy="238296"/>
            </a:xfrm>
            <a:prstGeom prst="rect">
              <a:avLst/>
            </a:prstGeom>
            <a:solidFill>
              <a:schemeClr val="bg1"/>
            </a:solidFill>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s-CO" sz="1800"/>
            </a:p>
          </p:txBody>
        </p:sp>
      </p:grpSp>
      <p:pic>
        <p:nvPicPr>
          <p:cNvPr id="11" name="Imagen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62458" t="4012" r="2428" b="87301"/>
          <a:stretch/>
        </p:blipFill>
        <p:spPr>
          <a:xfrm>
            <a:off x="742950" y="29451"/>
            <a:ext cx="10708823" cy="894136"/>
          </a:xfrm>
          <a:prstGeom prst="rect">
            <a:avLst/>
          </a:prstGeom>
        </p:spPr>
      </p:pic>
      <p:sp>
        <p:nvSpPr>
          <p:cNvPr id="17" name="Content Placeholder 2">
            <a:extLst>
              <a:ext uri="{FF2B5EF4-FFF2-40B4-BE49-F238E27FC236}">
                <a16:creationId xmlns:a16="http://schemas.microsoft.com/office/drawing/2014/main" id="{83FDA0CE-AB83-4221-8CE0-D5D8E39E58EB}"/>
              </a:ext>
            </a:extLst>
          </p:cNvPr>
          <p:cNvSpPr>
            <a:spLocks noGrp="1"/>
          </p:cNvSpPr>
          <p:nvPr>
            <p:ph idx="13"/>
          </p:nvPr>
        </p:nvSpPr>
        <p:spPr>
          <a:xfrm>
            <a:off x="4155141" y="987428"/>
            <a:ext cx="7198659" cy="345282"/>
          </a:xfrm>
        </p:spPr>
        <p:txBody>
          <a:bodyPr>
            <a:normAutofit/>
          </a:bodyPr>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lang="es-CO" sz="12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1200">
                <a:latin typeface="Tahoma" panose="020B0604030504040204" pitchFamily="34" charset="0"/>
                <a:ea typeface="Tahoma" panose="020B0604030504040204" pitchFamily="34" charset="0"/>
                <a:cs typeface="Tahoma" panose="020B0604030504040204" pitchFamily="34" charset="0"/>
              </a:defRPr>
            </a:lvl2pPr>
            <a:lvl3pPr marL="914400" indent="0" algn="just">
              <a:buNone/>
              <a:defRPr sz="1000">
                <a:latin typeface="Tahoma" panose="020B0604030504040204" pitchFamily="34" charset="0"/>
                <a:ea typeface="Tahoma" panose="020B0604030504040204" pitchFamily="34" charset="0"/>
                <a:cs typeface="Tahoma" panose="020B0604030504040204" pitchFamily="34" charset="0"/>
              </a:defRPr>
            </a:lvl3pPr>
            <a:lvl4pPr marL="1371600" indent="0" algn="just">
              <a:buNone/>
              <a:defRPr sz="1000">
                <a:latin typeface="Tahoma" panose="020B0604030504040204" pitchFamily="34" charset="0"/>
                <a:ea typeface="Tahoma" panose="020B0604030504040204" pitchFamily="34" charset="0"/>
                <a:cs typeface="Tahoma" panose="020B0604030504040204" pitchFamily="34" charset="0"/>
              </a:defRPr>
            </a:lvl4pPr>
            <a:lvl5pPr marL="1828800" indent="0" algn="just">
              <a:buNone/>
              <a:defRPr sz="100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sp>
        <p:nvSpPr>
          <p:cNvPr id="18" name="Content Placeholder 2">
            <a:extLst>
              <a:ext uri="{FF2B5EF4-FFF2-40B4-BE49-F238E27FC236}">
                <a16:creationId xmlns:a16="http://schemas.microsoft.com/office/drawing/2014/main" id="{5B4B5E14-BEE4-4FBC-AF41-3C08B2A3AFB1}"/>
              </a:ext>
            </a:extLst>
          </p:cNvPr>
          <p:cNvSpPr>
            <a:spLocks noGrp="1"/>
          </p:cNvSpPr>
          <p:nvPr>
            <p:ph idx="14"/>
          </p:nvPr>
        </p:nvSpPr>
        <p:spPr>
          <a:xfrm>
            <a:off x="4155141" y="1284652"/>
            <a:ext cx="7198659" cy="345282"/>
          </a:xfrm>
        </p:spPr>
        <p:txBody>
          <a:bodyPr>
            <a:normAutofit/>
          </a:bodyPr>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lang="es-CO" sz="12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1200">
                <a:latin typeface="Tahoma" panose="020B0604030504040204" pitchFamily="34" charset="0"/>
                <a:ea typeface="Tahoma" panose="020B0604030504040204" pitchFamily="34" charset="0"/>
                <a:cs typeface="Tahoma" panose="020B0604030504040204" pitchFamily="34" charset="0"/>
              </a:defRPr>
            </a:lvl2pPr>
            <a:lvl3pPr marL="914400" indent="0" algn="just">
              <a:buNone/>
              <a:defRPr sz="1000">
                <a:latin typeface="Tahoma" panose="020B0604030504040204" pitchFamily="34" charset="0"/>
                <a:ea typeface="Tahoma" panose="020B0604030504040204" pitchFamily="34" charset="0"/>
                <a:cs typeface="Tahoma" panose="020B0604030504040204" pitchFamily="34" charset="0"/>
              </a:defRPr>
            </a:lvl3pPr>
            <a:lvl4pPr marL="1371600" indent="0" algn="just">
              <a:buNone/>
              <a:defRPr sz="1000">
                <a:latin typeface="Tahoma" panose="020B0604030504040204" pitchFamily="34" charset="0"/>
                <a:ea typeface="Tahoma" panose="020B0604030504040204" pitchFamily="34" charset="0"/>
                <a:cs typeface="Tahoma" panose="020B0604030504040204" pitchFamily="34" charset="0"/>
              </a:defRPr>
            </a:lvl4pPr>
            <a:lvl5pPr marL="1828800" indent="0" algn="just">
              <a:buNone/>
              <a:defRPr sz="100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sp>
        <p:nvSpPr>
          <p:cNvPr id="19" name="Content Placeholder 2">
            <a:extLst>
              <a:ext uri="{FF2B5EF4-FFF2-40B4-BE49-F238E27FC236}">
                <a16:creationId xmlns:a16="http://schemas.microsoft.com/office/drawing/2014/main" id="{27D8A01C-AE52-4868-A532-FCCF4C5E288E}"/>
              </a:ext>
            </a:extLst>
          </p:cNvPr>
          <p:cNvSpPr>
            <a:spLocks noGrp="1"/>
          </p:cNvSpPr>
          <p:nvPr>
            <p:ph idx="15"/>
          </p:nvPr>
        </p:nvSpPr>
        <p:spPr>
          <a:xfrm>
            <a:off x="4155140" y="1629934"/>
            <a:ext cx="7198659" cy="345282"/>
          </a:xfrm>
        </p:spPr>
        <p:txBody>
          <a:bodyPr>
            <a:normAutofit/>
          </a:bodyPr>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lang="es-CO" sz="12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1200">
                <a:latin typeface="Tahoma" panose="020B0604030504040204" pitchFamily="34" charset="0"/>
                <a:ea typeface="Tahoma" panose="020B0604030504040204" pitchFamily="34" charset="0"/>
                <a:cs typeface="Tahoma" panose="020B0604030504040204" pitchFamily="34" charset="0"/>
              </a:defRPr>
            </a:lvl2pPr>
            <a:lvl3pPr marL="914400" indent="0" algn="just">
              <a:buNone/>
              <a:defRPr sz="1000">
                <a:latin typeface="Tahoma" panose="020B0604030504040204" pitchFamily="34" charset="0"/>
                <a:ea typeface="Tahoma" panose="020B0604030504040204" pitchFamily="34" charset="0"/>
                <a:cs typeface="Tahoma" panose="020B0604030504040204" pitchFamily="34" charset="0"/>
              </a:defRPr>
            </a:lvl3pPr>
            <a:lvl4pPr marL="1371600" indent="0" algn="just">
              <a:buNone/>
              <a:defRPr sz="1000">
                <a:latin typeface="Tahoma" panose="020B0604030504040204" pitchFamily="34" charset="0"/>
                <a:ea typeface="Tahoma" panose="020B0604030504040204" pitchFamily="34" charset="0"/>
                <a:cs typeface="Tahoma" panose="020B0604030504040204" pitchFamily="34" charset="0"/>
              </a:defRPr>
            </a:lvl4pPr>
            <a:lvl5pPr marL="1828800" indent="0" algn="just">
              <a:buNone/>
              <a:defRPr sz="100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sp>
        <p:nvSpPr>
          <p:cNvPr id="20" name="Content Placeholder 2">
            <a:extLst>
              <a:ext uri="{FF2B5EF4-FFF2-40B4-BE49-F238E27FC236}">
                <a16:creationId xmlns:a16="http://schemas.microsoft.com/office/drawing/2014/main" id="{78CC7B47-DC56-4F7C-8584-273CEEB98B64}"/>
              </a:ext>
            </a:extLst>
          </p:cNvPr>
          <p:cNvSpPr>
            <a:spLocks noGrp="1"/>
          </p:cNvSpPr>
          <p:nvPr>
            <p:ph idx="16"/>
          </p:nvPr>
        </p:nvSpPr>
        <p:spPr>
          <a:xfrm>
            <a:off x="4155139" y="1960722"/>
            <a:ext cx="7198659" cy="345282"/>
          </a:xfrm>
        </p:spPr>
        <p:txBody>
          <a:bodyPr>
            <a:normAutofit/>
          </a:bodyPr>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lang="es-CO" sz="12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1200">
                <a:latin typeface="Tahoma" panose="020B0604030504040204" pitchFamily="34" charset="0"/>
                <a:ea typeface="Tahoma" panose="020B0604030504040204" pitchFamily="34" charset="0"/>
                <a:cs typeface="Tahoma" panose="020B0604030504040204" pitchFamily="34" charset="0"/>
              </a:defRPr>
            </a:lvl2pPr>
            <a:lvl3pPr marL="914400" indent="0" algn="just">
              <a:buNone/>
              <a:defRPr sz="1000">
                <a:latin typeface="Tahoma" panose="020B0604030504040204" pitchFamily="34" charset="0"/>
                <a:ea typeface="Tahoma" panose="020B0604030504040204" pitchFamily="34" charset="0"/>
                <a:cs typeface="Tahoma" panose="020B0604030504040204" pitchFamily="34" charset="0"/>
              </a:defRPr>
            </a:lvl3pPr>
            <a:lvl4pPr marL="1371600" indent="0" algn="just">
              <a:buNone/>
              <a:defRPr sz="1000">
                <a:latin typeface="Tahoma" panose="020B0604030504040204" pitchFamily="34" charset="0"/>
                <a:ea typeface="Tahoma" panose="020B0604030504040204" pitchFamily="34" charset="0"/>
                <a:cs typeface="Tahoma" panose="020B0604030504040204" pitchFamily="34" charset="0"/>
              </a:defRPr>
            </a:lvl4pPr>
            <a:lvl5pPr marL="1828800" indent="0" algn="just">
              <a:buNone/>
              <a:defRPr sz="100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sp>
        <p:nvSpPr>
          <p:cNvPr id="21" name="Content Placeholder 2">
            <a:extLst>
              <a:ext uri="{FF2B5EF4-FFF2-40B4-BE49-F238E27FC236}">
                <a16:creationId xmlns:a16="http://schemas.microsoft.com/office/drawing/2014/main" id="{973601D3-62BA-474A-B24D-FAB110DDDCC4}"/>
              </a:ext>
            </a:extLst>
          </p:cNvPr>
          <p:cNvSpPr>
            <a:spLocks noGrp="1"/>
          </p:cNvSpPr>
          <p:nvPr>
            <p:ph idx="17"/>
          </p:nvPr>
        </p:nvSpPr>
        <p:spPr>
          <a:xfrm>
            <a:off x="4155138" y="2369011"/>
            <a:ext cx="7198659" cy="345282"/>
          </a:xfrm>
        </p:spPr>
        <p:txBody>
          <a:bodyPr>
            <a:normAutofit/>
          </a:bodyPr>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lang="es-CO" sz="12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1200">
                <a:latin typeface="Tahoma" panose="020B0604030504040204" pitchFamily="34" charset="0"/>
                <a:ea typeface="Tahoma" panose="020B0604030504040204" pitchFamily="34" charset="0"/>
                <a:cs typeface="Tahoma" panose="020B0604030504040204" pitchFamily="34" charset="0"/>
              </a:defRPr>
            </a:lvl2pPr>
            <a:lvl3pPr marL="914400" indent="0" algn="just">
              <a:buNone/>
              <a:defRPr sz="1000">
                <a:latin typeface="Tahoma" panose="020B0604030504040204" pitchFamily="34" charset="0"/>
                <a:ea typeface="Tahoma" panose="020B0604030504040204" pitchFamily="34" charset="0"/>
                <a:cs typeface="Tahoma" panose="020B0604030504040204" pitchFamily="34" charset="0"/>
              </a:defRPr>
            </a:lvl3pPr>
            <a:lvl4pPr marL="1371600" indent="0" algn="just">
              <a:buNone/>
              <a:defRPr sz="1000">
                <a:latin typeface="Tahoma" panose="020B0604030504040204" pitchFamily="34" charset="0"/>
                <a:ea typeface="Tahoma" panose="020B0604030504040204" pitchFamily="34" charset="0"/>
                <a:cs typeface="Tahoma" panose="020B0604030504040204" pitchFamily="34" charset="0"/>
              </a:defRPr>
            </a:lvl4pPr>
            <a:lvl5pPr marL="1828800" indent="0" algn="just">
              <a:buNone/>
              <a:defRPr sz="100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spTree>
    <p:extLst>
      <p:ext uri="{BB962C8B-B14F-4D97-AF65-F5344CB8AC3E}">
        <p14:creationId xmlns:p14="http://schemas.microsoft.com/office/powerpoint/2010/main" val="2986123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Análisis intruccional (estructura del contenido)">
    <p:spTree>
      <p:nvGrpSpPr>
        <p:cNvPr id="1" name=""/>
        <p:cNvGrpSpPr/>
        <p:nvPr/>
      </p:nvGrpSpPr>
      <p:grpSpPr>
        <a:xfrm>
          <a:off x="0" y="0"/>
          <a:ext cx="0" cy="0"/>
          <a:chOff x="0" y="0"/>
          <a:chExt cx="0" cy="0"/>
        </a:xfrm>
      </p:grpSpPr>
      <p:graphicFrame>
        <p:nvGraphicFramePr>
          <p:cNvPr id="7" name="Tabla 6"/>
          <p:cNvGraphicFramePr>
            <a:graphicFrameLocks noGrp="1"/>
          </p:cNvGraphicFramePr>
          <p:nvPr userDrawn="1">
            <p:extLst/>
          </p:nvPr>
        </p:nvGraphicFramePr>
        <p:xfrm>
          <a:off x="838200" y="905934"/>
          <a:ext cx="10515600" cy="5745133"/>
        </p:xfrm>
        <a:graphic>
          <a:graphicData uri="http://schemas.openxmlformats.org/drawingml/2006/table">
            <a:tbl>
              <a:tblPr firstRow="1" firstCol="1" bandRow="1">
                <a:tableStyleId>{69CF1AB2-1976-4502-BF36-3FF5EA218861}</a:tableStyleId>
              </a:tblPr>
              <a:tblGrid>
                <a:gridCol w="10515600">
                  <a:extLst>
                    <a:ext uri="{9D8B030D-6E8A-4147-A177-3AD203B41FA5}">
                      <a16:colId xmlns:a16="http://schemas.microsoft.com/office/drawing/2014/main" val="20000"/>
                    </a:ext>
                  </a:extLst>
                </a:gridCol>
              </a:tblGrid>
              <a:tr h="732366">
                <a:tc>
                  <a:txBody>
                    <a:bodyPr/>
                    <a:lstStyle/>
                    <a:p>
                      <a:pPr algn="ctr">
                        <a:lnSpc>
                          <a:spcPct val="115000"/>
                        </a:lnSpc>
                        <a:spcAft>
                          <a:spcPts val="0"/>
                        </a:spcAft>
                      </a:pPr>
                      <a:r>
                        <a:rPr lang="es-CO" sz="1400" b="1" kern="1200" dirty="0">
                          <a:solidFill>
                            <a:schemeClr val="bg1"/>
                          </a:solidFill>
                          <a:effectLst/>
                          <a:latin typeface="Tahoma" panose="020B0604030504040204" pitchFamily="34" charset="0"/>
                          <a:ea typeface="Tahoma" panose="020B0604030504040204" pitchFamily="34" charset="0"/>
                          <a:cs typeface="Tahoma" panose="020B0604030504040204" pitchFamily="34" charset="0"/>
                        </a:rPr>
                        <a:t>ANÁLISIS INSTRUCCIONAL (estructura del contenido temático)</a:t>
                      </a:r>
                    </a:p>
                    <a:p>
                      <a:pPr marL="0" marR="0" lvl="0" indent="0" algn="just" defTabSz="914400" rtl="0" eaLnBrk="1" fontAlgn="auto" latinLnBrk="0" hangingPunct="1">
                        <a:lnSpc>
                          <a:spcPct val="115000"/>
                        </a:lnSpc>
                        <a:spcBef>
                          <a:spcPts val="0"/>
                        </a:spcBef>
                        <a:spcAft>
                          <a:spcPts val="0"/>
                        </a:spcAft>
                        <a:buClrTx/>
                        <a:buSzTx/>
                        <a:buFontTx/>
                        <a:buNone/>
                        <a:tabLst/>
                        <a:defRPr/>
                      </a:pPr>
                      <a:r>
                        <a:rPr lang="es-CO" sz="1100" b="0" kern="1200" dirty="0">
                          <a:solidFill>
                            <a:schemeClr val="bg1"/>
                          </a:solidFill>
                          <a:latin typeface="Tahoma" panose="020B0604030504040204" pitchFamily="34" charset="0"/>
                          <a:ea typeface="Tahoma" panose="020B0604030504040204" pitchFamily="34" charset="0"/>
                          <a:cs typeface="Tahoma" panose="020B0604030504040204" pitchFamily="34" charset="0"/>
                        </a:rPr>
                        <a:t>De acuerdo con la temática seleccionada para el objeto virtual de aprendizaje y las metas de aprendizaje, elabore un esquema detallado del contenido a desarrollar (debe tener en cuenta los temas generales y específicos). Recuerde que al realizar análisis instruccional cada tema o subtema seleccionado para integrar en el objeto virtual de aprendizaje, se convierte en un paso o fase que lleva al estudiante a acercarse al desarrollo de las metas de aprendizaje.</a:t>
                      </a:r>
                      <a:endParaRPr lang="es-ES" sz="1100" b="0" kern="1200" dirty="0">
                        <a:solidFill>
                          <a:schemeClr val="bg1"/>
                        </a:solidFill>
                        <a:latin typeface="Tahoma" panose="020B0604030504040204" pitchFamily="34" charset="0"/>
                        <a:ea typeface="Tahoma" panose="020B0604030504040204" pitchFamily="34" charset="0"/>
                        <a:cs typeface="Tahoma" panose="020B0604030504040204" pitchFamily="34" charset="0"/>
                      </a:endParaRPr>
                    </a:p>
                  </a:txBody>
                  <a:tcPr marL="46409" marR="46409" marT="0" marB="0" anchor="ctr">
                    <a:solidFill>
                      <a:schemeClr val="accent1">
                        <a:lumMod val="50000"/>
                      </a:schemeClr>
                    </a:solidFill>
                  </a:tcPr>
                </a:tc>
                <a:extLst>
                  <a:ext uri="{0D108BD9-81ED-4DB2-BD59-A6C34878D82A}">
                    <a16:rowId xmlns:a16="http://schemas.microsoft.com/office/drawing/2014/main" val="10000"/>
                  </a:ext>
                </a:extLst>
              </a:tr>
              <a:tr h="4940969">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10/04/2019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pic>
        <p:nvPicPr>
          <p:cNvPr id="8" name="Imagen 7"/>
          <p:cNvPicPr>
            <a:picLocks noChangeAspect="1"/>
          </p:cNvPicPr>
          <p:nvPr userDrawn="1"/>
        </p:nvPicPr>
        <p:blipFill rotWithShape="1">
          <a:blip r:embed="rId2" cstate="print">
            <a:extLst>
              <a:ext uri="{28A0092B-C50C-407E-A947-70E740481C1C}">
                <a14:useLocalDpi xmlns:a14="http://schemas.microsoft.com/office/drawing/2010/main" val="0"/>
              </a:ext>
            </a:extLst>
          </a:blip>
          <a:srcRect l="62458" t="4012" r="2428" b="87301"/>
          <a:stretch/>
        </p:blipFill>
        <p:spPr>
          <a:xfrm>
            <a:off x="742950" y="29451"/>
            <a:ext cx="10708823" cy="894136"/>
          </a:xfrm>
          <a:prstGeom prst="rect">
            <a:avLst/>
          </a:prstGeom>
        </p:spPr>
      </p:pic>
      <p:sp>
        <p:nvSpPr>
          <p:cNvPr id="11" name="Content Placeholder 2"/>
          <p:cNvSpPr>
            <a:spLocks noGrp="1"/>
          </p:cNvSpPr>
          <p:nvPr>
            <p:ph idx="1"/>
          </p:nvPr>
        </p:nvSpPr>
        <p:spPr>
          <a:xfrm>
            <a:off x="838200" y="1714500"/>
            <a:ext cx="10515600" cy="4864769"/>
          </a:xfrm>
        </p:spPr>
        <p:txBody>
          <a:bodyPr>
            <a:normAutofit/>
          </a:bodyPr>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lang="es-CO" sz="12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1200">
                <a:latin typeface="Tahoma" panose="020B0604030504040204" pitchFamily="34" charset="0"/>
                <a:ea typeface="Tahoma" panose="020B0604030504040204" pitchFamily="34" charset="0"/>
                <a:cs typeface="Tahoma" panose="020B0604030504040204" pitchFamily="34" charset="0"/>
              </a:defRPr>
            </a:lvl2pPr>
            <a:lvl3pPr marL="914400" indent="0" algn="just">
              <a:buNone/>
              <a:defRPr sz="1000">
                <a:latin typeface="Tahoma" panose="020B0604030504040204" pitchFamily="34" charset="0"/>
                <a:ea typeface="Tahoma" panose="020B0604030504040204" pitchFamily="34" charset="0"/>
                <a:cs typeface="Tahoma" panose="020B0604030504040204" pitchFamily="34" charset="0"/>
              </a:defRPr>
            </a:lvl3pPr>
            <a:lvl4pPr marL="1371600" indent="0" algn="just">
              <a:buNone/>
              <a:defRPr sz="1000">
                <a:latin typeface="Tahoma" panose="020B0604030504040204" pitchFamily="34" charset="0"/>
                <a:ea typeface="Tahoma" panose="020B0604030504040204" pitchFamily="34" charset="0"/>
                <a:cs typeface="Tahoma" panose="020B0604030504040204" pitchFamily="34" charset="0"/>
              </a:defRPr>
            </a:lvl4pPr>
            <a:lvl5pPr marL="1828800" indent="0" algn="just">
              <a:buNone/>
              <a:defRPr sz="100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spTree>
    <p:extLst>
      <p:ext uri="{BB962C8B-B14F-4D97-AF65-F5344CB8AC3E}">
        <p14:creationId xmlns:p14="http://schemas.microsoft.com/office/powerpoint/2010/main" val="29504631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Objetivos de aprendizaje">
    <p:spTree>
      <p:nvGrpSpPr>
        <p:cNvPr id="1" name=""/>
        <p:cNvGrpSpPr/>
        <p:nvPr/>
      </p:nvGrpSpPr>
      <p:grpSpPr>
        <a:xfrm>
          <a:off x="0" y="0"/>
          <a:ext cx="0" cy="0"/>
          <a:chOff x="0" y="0"/>
          <a:chExt cx="0" cy="0"/>
        </a:xfrm>
      </p:grpSpPr>
      <p:graphicFrame>
        <p:nvGraphicFramePr>
          <p:cNvPr id="7" name="Tabla 6"/>
          <p:cNvGraphicFramePr>
            <a:graphicFrameLocks noGrp="1"/>
          </p:cNvGraphicFramePr>
          <p:nvPr userDrawn="1">
            <p:extLst/>
          </p:nvPr>
        </p:nvGraphicFramePr>
        <p:xfrm>
          <a:off x="822960" y="905934"/>
          <a:ext cx="10530840" cy="5745133"/>
        </p:xfrm>
        <a:graphic>
          <a:graphicData uri="http://schemas.openxmlformats.org/drawingml/2006/table">
            <a:tbl>
              <a:tblPr firstRow="1" firstCol="1" bandRow="1">
                <a:tableStyleId>{69CF1AB2-1976-4502-BF36-3FF5EA218861}</a:tableStyleId>
              </a:tblPr>
              <a:tblGrid>
                <a:gridCol w="10530840">
                  <a:extLst>
                    <a:ext uri="{9D8B030D-6E8A-4147-A177-3AD203B41FA5}">
                      <a16:colId xmlns:a16="http://schemas.microsoft.com/office/drawing/2014/main" val="20000"/>
                    </a:ext>
                  </a:extLst>
                </a:gridCol>
              </a:tblGrid>
              <a:tr h="732366">
                <a:tc>
                  <a:txBody>
                    <a:bodyPr/>
                    <a:lstStyle/>
                    <a:p>
                      <a:pPr algn="ctr">
                        <a:lnSpc>
                          <a:spcPct val="115000"/>
                        </a:lnSpc>
                        <a:spcAft>
                          <a:spcPts val="0"/>
                        </a:spcAft>
                      </a:pPr>
                      <a:r>
                        <a:rPr lang="es-CO" sz="1400" dirty="0">
                          <a:solidFill>
                            <a:schemeClr val="bg1"/>
                          </a:solidFill>
                          <a:effectLst/>
                          <a:latin typeface="Tahoma" panose="020B0604030504040204" pitchFamily="34" charset="0"/>
                          <a:ea typeface="Tahoma" panose="020B0604030504040204" pitchFamily="34" charset="0"/>
                          <a:cs typeface="Tahoma" panose="020B0604030504040204" pitchFamily="34" charset="0"/>
                        </a:rPr>
                        <a:t>OBJETIVOS DE APRENDIZAJE</a:t>
                      </a:r>
                    </a:p>
                    <a:p>
                      <a:pPr marL="0" marR="0" lvl="0" indent="0" algn="just" defTabSz="914400" rtl="0" eaLnBrk="1" fontAlgn="auto" latinLnBrk="0" hangingPunct="1">
                        <a:lnSpc>
                          <a:spcPct val="115000"/>
                        </a:lnSpc>
                        <a:spcBef>
                          <a:spcPts val="0"/>
                        </a:spcBef>
                        <a:spcAft>
                          <a:spcPts val="0"/>
                        </a:spcAft>
                        <a:buClrTx/>
                        <a:buSzTx/>
                        <a:buFontTx/>
                        <a:buNone/>
                        <a:tabLst/>
                        <a:defRPr/>
                      </a:pPr>
                      <a:r>
                        <a:rPr lang="es-CO" sz="1100" b="0" dirty="0">
                          <a:solidFill>
                            <a:schemeClr val="bg1"/>
                          </a:solidFill>
                          <a:latin typeface="Tahoma" panose="020B0604030504040204" pitchFamily="34" charset="0"/>
                          <a:ea typeface="Tahoma" panose="020B0604030504040204" pitchFamily="34" charset="0"/>
                          <a:cs typeface="Tahoma" panose="020B0604030504040204" pitchFamily="34" charset="0"/>
                        </a:rPr>
                        <a:t>Registrar los objetivos que se pretenden alcanzar con el proceso formativo orientado en el objeto virtual de aprendizaje (tenga en cuenta las competencias a desarrollar así como las preguntas orientadoras definidas en el syllabus del espacio académico). Complete la frase siguiente: Al finalizar el proceso formativo (con el objeto virtual), el estudiante está en capacidad de ………… </a:t>
                      </a:r>
                      <a:endParaRPr lang="es-ES" sz="1100" b="0" dirty="0">
                        <a:solidFill>
                          <a:schemeClr val="bg1"/>
                        </a:solidFill>
                        <a:latin typeface="Tahoma" panose="020B0604030504040204" pitchFamily="34" charset="0"/>
                        <a:ea typeface="Tahoma" panose="020B0604030504040204" pitchFamily="34" charset="0"/>
                        <a:cs typeface="Tahoma" panose="020B0604030504040204" pitchFamily="34" charset="0"/>
                      </a:endParaRPr>
                    </a:p>
                  </a:txBody>
                  <a:tcPr marL="46409" marR="46409" marT="0" marB="0" anchor="ctr">
                    <a:solidFill>
                      <a:schemeClr val="accent1">
                        <a:lumMod val="50000"/>
                      </a:schemeClr>
                    </a:solidFill>
                  </a:tcPr>
                </a:tc>
                <a:extLst>
                  <a:ext uri="{0D108BD9-81ED-4DB2-BD59-A6C34878D82A}">
                    <a16:rowId xmlns:a16="http://schemas.microsoft.com/office/drawing/2014/main" val="10000"/>
                  </a:ext>
                </a:extLst>
              </a:tr>
              <a:tr h="4940969">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10/04/2019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pic>
        <p:nvPicPr>
          <p:cNvPr id="8" name="Imagen 7"/>
          <p:cNvPicPr>
            <a:picLocks noChangeAspect="1"/>
          </p:cNvPicPr>
          <p:nvPr userDrawn="1"/>
        </p:nvPicPr>
        <p:blipFill rotWithShape="1">
          <a:blip r:embed="rId2" cstate="print">
            <a:extLst>
              <a:ext uri="{28A0092B-C50C-407E-A947-70E740481C1C}">
                <a14:useLocalDpi xmlns:a14="http://schemas.microsoft.com/office/drawing/2010/main" val="0"/>
              </a:ext>
            </a:extLst>
          </a:blip>
          <a:srcRect l="62458" t="4012" r="2428" b="87301"/>
          <a:stretch/>
        </p:blipFill>
        <p:spPr>
          <a:xfrm>
            <a:off x="742950" y="29451"/>
            <a:ext cx="10708823" cy="894136"/>
          </a:xfrm>
          <a:prstGeom prst="rect">
            <a:avLst/>
          </a:prstGeom>
        </p:spPr>
      </p:pic>
      <p:sp>
        <p:nvSpPr>
          <p:cNvPr id="11" name="Content Placeholder 2"/>
          <p:cNvSpPr>
            <a:spLocks noGrp="1"/>
          </p:cNvSpPr>
          <p:nvPr>
            <p:ph idx="1"/>
          </p:nvPr>
        </p:nvSpPr>
        <p:spPr>
          <a:xfrm>
            <a:off x="838200" y="1714500"/>
            <a:ext cx="10515600" cy="4864769"/>
          </a:xfrm>
        </p:spPr>
        <p:txBody>
          <a:bodyPr>
            <a:normAutofit/>
          </a:bodyPr>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lang="es-CO" sz="12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1200">
                <a:latin typeface="Tahoma" panose="020B0604030504040204" pitchFamily="34" charset="0"/>
                <a:ea typeface="Tahoma" panose="020B0604030504040204" pitchFamily="34" charset="0"/>
                <a:cs typeface="Tahoma" panose="020B0604030504040204" pitchFamily="34" charset="0"/>
              </a:defRPr>
            </a:lvl2pPr>
            <a:lvl3pPr marL="914400" indent="0" algn="just">
              <a:buNone/>
              <a:defRPr sz="1000">
                <a:latin typeface="Tahoma" panose="020B0604030504040204" pitchFamily="34" charset="0"/>
                <a:ea typeface="Tahoma" panose="020B0604030504040204" pitchFamily="34" charset="0"/>
                <a:cs typeface="Tahoma" panose="020B0604030504040204" pitchFamily="34" charset="0"/>
              </a:defRPr>
            </a:lvl3pPr>
            <a:lvl4pPr marL="1371600" indent="0" algn="just">
              <a:buNone/>
              <a:defRPr sz="1000">
                <a:latin typeface="Tahoma" panose="020B0604030504040204" pitchFamily="34" charset="0"/>
                <a:ea typeface="Tahoma" panose="020B0604030504040204" pitchFamily="34" charset="0"/>
                <a:cs typeface="Tahoma" panose="020B0604030504040204" pitchFamily="34" charset="0"/>
              </a:defRPr>
            </a:lvl4pPr>
            <a:lvl5pPr marL="1828800" indent="0" algn="just">
              <a:buNone/>
              <a:defRPr sz="100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spTree>
    <p:extLst>
      <p:ext uri="{BB962C8B-B14F-4D97-AF65-F5344CB8AC3E}">
        <p14:creationId xmlns:p14="http://schemas.microsoft.com/office/powerpoint/2010/main" val="39637992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Aplicación y evaluación">
    <p:spTree>
      <p:nvGrpSpPr>
        <p:cNvPr id="1" name=""/>
        <p:cNvGrpSpPr/>
        <p:nvPr/>
      </p:nvGrpSpPr>
      <p:grpSpPr>
        <a:xfrm>
          <a:off x="0" y="0"/>
          <a:ext cx="0" cy="0"/>
          <a:chOff x="0" y="0"/>
          <a:chExt cx="0" cy="0"/>
        </a:xfrm>
      </p:grpSpPr>
      <p:graphicFrame>
        <p:nvGraphicFramePr>
          <p:cNvPr id="7" name="Tabla 6"/>
          <p:cNvGraphicFramePr>
            <a:graphicFrameLocks noGrp="1"/>
          </p:cNvGraphicFramePr>
          <p:nvPr userDrawn="1">
            <p:extLst/>
          </p:nvPr>
        </p:nvGraphicFramePr>
        <p:xfrm>
          <a:off x="838200" y="905934"/>
          <a:ext cx="10515600" cy="5709053"/>
        </p:xfrm>
        <a:graphic>
          <a:graphicData uri="http://schemas.openxmlformats.org/drawingml/2006/table">
            <a:tbl>
              <a:tblPr firstRow="1" firstCol="1" bandRow="1">
                <a:tableStyleId>{69CF1AB2-1976-4502-BF36-3FF5EA218861}</a:tableStyleId>
              </a:tblPr>
              <a:tblGrid>
                <a:gridCol w="10515600">
                  <a:extLst>
                    <a:ext uri="{9D8B030D-6E8A-4147-A177-3AD203B41FA5}">
                      <a16:colId xmlns:a16="http://schemas.microsoft.com/office/drawing/2014/main" val="20000"/>
                    </a:ext>
                  </a:extLst>
                </a:gridCol>
              </a:tblGrid>
              <a:tr h="1154018">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s-CO" sz="1400" b="1"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DISEÑO DE EVALUACIÓN</a:t>
                      </a:r>
                    </a:p>
                    <a:p>
                      <a:pPr marL="0" marR="0" lvl="0" indent="0" algn="just" defTabSz="914400" rtl="0" eaLnBrk="1" fontAlgn="auto" latinLnBrk="0" hangingPunct="1">
                        <a:lnSpc>
                          <a:spcPct val="115000"/>
                        </a:lnSpc>
                        <a:spcBef>
                          <a:spcPts val="0"/>
                        </a:spcBef>
                        <a:spcAft>
                          <a:spcPts val="0"/>
                        </a:spcAft>
                        <a:buClrTx/>
                        <a:buSzTx/>
                        <a:buFontTx/>
                        <a:buNone/>
                        <a:tabLst/>
                        <a:defRPr/>
                      </a:pPr>
                      <a:r>
                        <a:rPr kumimoji="0" lang="es-CO" sz="11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Registrar en este espacio cada una de las actividades para fortalecer el aprendizaje del estudiante sobre los temas tratados en el objeto virtual de aprendizaje. Recuerde que en el diseño de evaluación se busca probar el conocimiento del estudiante para alcanzar las metas de aprendizaje.  Incluya por cada actividad los siguientes elementos propios de una consigna de aprendizaje: título de la actividad, descripción de la actividad, materiales de consulta principal, materiales de consulta complementaria, criterios de evaluación. Las actividades a integrar en un objeto virtual de aprendizaje deben fomentar el autoaprendizaje y en lo posible deben permitir la realimentación directa al estudiante.</a:t>
                      </a:r>
                    </a:p>
                  </a:txBody>
                  <a:tcPr marL="46409" marR="46409" marT="0" marB="0" anchor="ctr">
                    <a:solidFill>
                      <a:schemeClr val="accent1">
                        <a:lumMod val="50000"/>
                      </a:schemeClr>
                    </a:solidFill>
                  </a:tcPr>
                </a:tc>
                <a:extLst>
                  <a:ext uri="{0D108BD9-81ED-4DB2-BD59-A6C34878D82A}">
                    <a16:rowId xmlns:a16="http://schemas.microsoft.com/office/drawing/2014/main" val="10000"/>
                  </a:ext>
                </a:extLst>
              </a:tr>
              <a:tr h="4519317">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10/04/2019</a:t>
            </a:fld>
            <a:endParaRPr lang="es-CO" dirty="0"/>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pic>
        <p:nvPicPr>
          <p:cNvPr id="9" name="Imagen 8"/>
          <p:cNvPicPr>
            <a:picLocks noChangeAspect="1"/>
          </p:cNvPicPr>
          <p:nvPr userDrawn="1"/>
        </p:nvPicPr>
        <p:blipFill rotWithShape="1">
          <a:blip r:embed="rId2" cstate="print">
            <a:extLst>
              <a:ext uri="{28A0092B-C50C-407E-A947-70E740481C1C}">
                <a14:useLocalDpi xmlns:a14="http://schemas.microsoft.com/office/drawing/2010/main" val="0"/>
              </a:ext>
            </a:extLst>
          </a:blip>
          <a:srcRect l="62458" t="4012" r="2428" b="87301"/>
          <a:stretch/>
        </p:blipFill>
        <p:spPr>
          <a:xfrm>
            <a:off x="742950" y="29451"/>
            <a:ext cx="10708823" cy="894136"/>
          </a:xfrm>
          <a:prstGeom prst="rect">
            <a:avLst/>
          </a:prstGeom>
        </p:spPr>
      </p:pic>
      <p:sp>
        <p:nvSpPr>
          <p:cNvPr id="12" name="Content Placeholder 2"/>
          <p:cNvSpPr>
            <a:spLocks noGrp="1"/>
          </p:cNvSpPr>
          <p:nvPr>
            <p:ph idx="1"/>
          </p:nvPr>
        </p:nvSpPr>
        <p:spPr>
          <a:xfrm>
            <a:off x="838200" y="2144684"/>
            <a:ext cx="10515600" cy="4434585"/>
          </a:xfrm>
        </p:spPr>
        <p:txBody>
          <a:bodyPr>
            <a:normAutofit/>
          </a:bodyPr>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lang="es-CO" sz="12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1200">
                <a:latin typeface="Tahoma" panose="020B0604030504040204" pitchFamily="34" charset="0"/>
                <a:ea typeface="Tahoma" panose="020B0604030504040204" pitchFamily="34" charset="0"/>
                <a:cs typeface="Tahoma" panose="020B0604030504040204" pitchFamily="34" charset="0"/>
              </a:defRPr>
            </a:lvl2pPr>
            <a:lvl3pPr marL="914400" indent="0" algn="just">
              <a:buNone/>
              <a:defRPr sz="1000">
                <a:latin typeface="Tahoma" panose="020B0604030504040204" pitchFamily="34" charset="0"/>
                <a:ea typeface="Tahoma" panose="020B0604030504040204" pitchFamily="34" charset="0"/>
                <a:cs typeface="Tahoma" panose="020B0604030504040204" pitchFamily="34" charset="0"/>
              </a:defRPr>
            </a:lvl3pPr>
            <a:lvl4pPr marL="1371600" indent="0" algn="just">
              <a:buNone/>
              <a:defRPr sz="1000">
                <a:latin typeface="Tahoma" panose="020B0604030504040204" pitchFamily="34" charset="0"/>
                <a:ea typeface="Tahoma" panose="020B0604030504040204" pitchFamily="34" charset="0"/>
                <a:cs typeface="Tahoma" panose="020B0604030504040204" pitchFamily="34" charset="0"/>
              </a:defRPr>
            </a:lvl4pPr>
            <a:lvl5pPr marL="1828800" indent="0" algn="just">
              <a:buNone/>
              <a:defRPr sz="100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spTree>
    <p:extLst>
      <p:ext uri="{BB962C8B-B14F-4D97-AF65-F5344CB8AC3E}">
        <p14:creationId xmlns:p14="http://schemas.microsoft.com/office/powerpoint/2010/main" val="29991515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atos del proyec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57EACC-E826-496D-AC76-81C0A3BA9187}" type="datetimeFigureOut">
              <a:rPr lang="es-CO" smtClean="0"/>
              <a:t>10/04/2019</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8E188EC5-9129-4EC6-87A6-612C5497FD59}" type="slidenum">
              <a:rPr lang="es-CO" smtClean="0"/>
              <a:t>‹Nº›</a:t>
            </a:fld>
            <a:endParaRPr lang="es-CO"/>
          </a:p>
        </p:txBody>
      </p:sp>
      <p:graphicFrame>
        <p:nvGraphicFramePr>
          <p:cNvPr id="7" name="Tabla 6"/>
          <p:cNvGraphicFramePr>
            <a:graphicFrameLocks noGrp="1"/>
          </p:cNvGraphicFramePr>
          <p:nvPr userDrawn="1">
            <p:extLst/>
          </p:nvPr>
        </p:nvGraphicFramePr>
        <p:xfrm>
          <a:off x="838200" y="3064934"/>
          <a:ext cx="10515600" cy="3158067"/>
        </p:xfrm>
        <a:graphic>
          <a:graphicData uri="http://schemas.openxmlformats.org/drawingml/2006/table">
            <a:tbl>
              <a:tblPr firstRow="1" firstCol="1" bandRow="1">
                <a:tableStyleId>{69CF1AB2-1976-4502-BF36-3FF5EA218861}</a:tableStyleId>
              </a:tblPr>
              <a:tblGrid>
                <a:gridCol w="10515600">
                  <a:extLst>
                    <a:ext uri="{9D8B030D-6E8A-4147-A177-3AD203B41FA5}">
                      <a16:colId xmlns:a16="http://schemas.microsoft.com/office/drawing/2014/main" val="20000"/>
                    </a:ext>
                  </a:extLst>
                </a:gridCol>
              </a:tblGrid>
              <a:tr h="482230">
                <a:tc>
                  <a:txBody>
                    <a:bodyPr/>
                    <a:lstStyle/>
                    <a:p>
                      <a:pPr algn="ctr">
                        <a:lnSpc>
                          <a:spcPct val="115000"/>
                        </a:lnSpc>
                        <a:spcAft>
                          <a:spcPts val="0"/>
                        </a:spcAft>
                      </a:pPr>
                      <a:r>
                        <a:rPr lang="es-CO" sz="1000" dirty="0">
                          <a:solidFill>
                            <a:schemeClr val="bg1"/>
                          </a:solidFill>
                          <a:effectLst/>
                          <a:latin typeface="Tahoma" panose="020B0604030504040204" pitchFamily="34" charset="0"/>
                          <a:ea typeface="Tahoma" panose="020B0604030504040204" pitchFamily="34" charset="0"/>
                          <a:cs typeface="Tahoma" panose="020B0604030504040204" pitchFamily="34" charset="0"/>
                        </a:rPr>
                        <a:t>Nombre</a:t>
                      </a:r>
                      <a:r>
                        <a:rPr lang="es-CO" sz="1000" baseline="0" dirty="0">
                          <a:solidFill>
                            <a:schemeClr val="bg1"/>
                          </a:solidFill>
                          <a:effectLst/>
                          <a:latin typeface="Tahoma" panose="020B0604030504040204" pitchFamily="34" charset="0"/>
                          <a:ea typeface="Tahoma" panose="020B0604030504040204" pitchFamily="34" charset="0"/>
                          <a:cs typeface="Tahoma" panose="020B0604030504040204" pitchFamily="34" charset="0"/>
                        </a:rPr>
                        <a:t> del espacio académico</a:t>
                      </a:r>
                      <a:endParaRPr lang="es-CO" sz="1000" dirty="0">
                        <a:solidFill>
                          <a:schemeClr val="bg1"/>
                        </a:solidFill>
                        <a:effectLst/>
                        <a:latin typeface="Tahoma" panose="020B0604030504040204" pitchFamily="34" charset="0"/>
                        <a:ea typeface="Tahoma" panose="020B0604030504040204" pitchFamily="34" charset="0"/>
                        <a:cs typeface="Tahoma" panose="020B0604030504040204" pitchFamily="34" charset="0"/>
                      </a:endParaRPr>
                    </a:p>
                    <a:p>
                      <a:pPr marL="0" marR="0" lvl="0" indent="0" algn="ctr" defTabSz="914400" rtl="0" eaLnBrk="1" fontAlgn="auto" latinLnBrk="0" hangingPunct="1">
                        <a:lnSpc>
                          <a:spcPct val="115000"/>
                        </a:lnSpc>
                        <a:spcBef>
                          <a:spcPts val="0"/>
                        </a:spcBef>
                        <a:spcAft>
                          <a:spcPts val="0"/>
                        </a:spcAft>
                        <a:buClrTx/>
                        <a:buSzTx/>
                        <a:buFontTx/>
                        <a:buNone/>
                        <a:tabLst/>
                        <a:defRPr/>
                      </a:pPr>
                      <a:r>
                        <a:rPr lang="es-ES" sz="800" b="0" dirty="0">
                          <a:solidFill>
                            <a:schemeClr val="bg1"/>
                          </a:solidFill>
                          <a:effectLst/>
                          <a:latin typeface="Tahoma" panose="020B0604030504040204" pitchFamily="34" charset="0"/>
                          <a:ea typeface="Tahoma" panose="020B0604030504040204" pitchFamily="34" charset="0"/>
                          <a:cs typeface="Tahoma" panose="020B0604030504040204" pitchFamily="34" charset="0"/>
                        </a:rPr>
                        <a:t>Registrar</a:t>
                      </a:r>
                      <a:r>
                        <a:rPr lang="es-ES" sz="800" b="0" baseline="0" dirty="0">
                          <a:solidFill>
                            <a:schemeClr val="bg1"/>
                          </a:solidFill>
                          <a:effectLst/>
                          <a:latin typeface="Tahoma" panose="020B0604030504040204" pitchFamily="34" charset="0"/>
                          <a:ea typeface="Tahoma" panose="020B0604030504040204" pitchFamily="34" charset="0"/>
                          <a:cs typeface="Tahoma" panose="020B0604030504040204" pitchFamily="34" charset="0"/>
                        </a:rPr>
                        <a:t> el nombre del espacio académico a desarrollar</a:t>
                      </a:r>
                      <a:endParaRPr lang="es-CO" sz="1050" b="0" dirty="0">
                        <a:solidFill>
                          <a:schemeClr val="bg1"/>
                        </a:solidFill>
                        <a:effectLst/>
                        <a:latin typeface="Tahoma" panose="020B0604030504040204" pitchFamily="34" charset="0"/>
                        <a:ea typeface="Tahoma" panose="020B0604030504040204" pitchFamily="34" charset="0"/>
                        <a:cs typeface="Tahoma" panose="020B0604030504040204" pitchFamily="34" charset="0"/>
                      </a:endParaRPr>
                    </a:p>
                  </a:txBody>
                  <a:tcPr marL="46409" marR="46409" marT="0" marB="0" anchor="ctr">
                    <a:solidFill>
                      <a:schemeClr val="accent1">
                        <a:lumMod val="50000"/>
                      </a:schemeClr>
                    </a:solidFill>
                  </a:tcPr>
                </a:tc>
                <a:extLst>
                  <a:ext uri="{0D108BD9-81ED-4DB2-BD59-A6C34878D82A}">
                    <a16:rowId xmlns:a16="http://schemas.microsoft.com/office/drawing/2014/main" val="10000"/>
                  </a:ext>
                </a:extLst>
              </a:tr>
              <a:tr h="2675837">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8" name="Content Placeholder 2"/>
          <p:cNvSpPr>
            <a:spLocks noGrp="1"/>
          </p:cNvSpPr>
          <p:nvPr>
            <p:ph idx="1"/>
          </p:nvPr>
        </p:nvSpPr>
        <p:spPr>
          <a:xfrm>
            <a:off x="838200" y="3556001"/>
            <a:ext cx="10515600" cy="2683932"/>
          </a:xfrm>
        </p:spPr>
        <p:txBody>
          <a:bodyPr>
            <a:normAutofit/>
          </a:bodyPr>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lang="es-CO" sz="10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1000">
                <a:latin typeface="Tahoma" panose="020B0604030504040204" pitchFamily="34" charset="0"/>
                <a:ea typeface="Tahoma" panose="020B0604030504040204" pitchFamily="34" charset="0"/>
                <a:cs typeface="Tahoma" panose="020B0604030504040204" pitchFamily="34" charset="0"/>
              </a:defRPr>
            </a:lvl2pPr>
            <a:lvl3pPr marL="914400" indent="0" algn="just">
              <a:buNone/>
              <a:defRPr sz="1000">
                <a:latin typeface="Tahoma" panose="020B0604030504040204" pitchFamily="34" charset="0"/>
                <a:ea typeface="Tahoma" panose="020B0604030504040204" pitchFamily="34" charset="0"/>
                <a:cs typeface="Tahoma" panose="020B0604030504040204" pitchFamily="34" charset="0"/>
              </a:defRPr>
            </a:lvl3pPr>
            <a:lvl4pPr marL="1371600" indent="0" algn="just">
              <a:buNone/>
              <a:defRPr sz="1000">
                <a:latin typeface="Tahoma" panose="020B0604030504040204" pitchFamily="34" charset="0"/>
                <a:ea typeface="Tahoma" panose="020B0604030504040204" pitchFamily="34" charset="0"/>
                <a:cs typeface="Tahoma" panose="020B0604030504040204" pitchFamily="34" charset="0"/>
              </a:defRPr>
            </a:lvl4pPr>
            <a:lvl5pPr marL="1828800" indent="0" algn="just">
              <a:buNone/>
              <a:defRPr sz="100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a:p>
          <a:p>
            <a:pPr lvl="1"/>
            <a:endParaRPr lang="es-ES" dirty="0"/>
          </a:p>
        </p:txBody>
      </p:sp>
      <p:graphicFrame>
        <p:nvGraphicFramePr>
          <p:cNvPr id="6" name="Tabla 5"/>
          <p:cNvGraphicFramePr>
            <a:graphicFrameLocks noGrp="1"/>
          </p:cNvGraphicFramePr>
          <p:nvPr userDrawn="1">
            <p:extLst/>
          </p:nvPr>
        </p:nvGraphicFramePr>
        <p:xfrm>
          <a:off x="838200" y="925901"/>
          <a:ext cx="10515600" cy="2036586"/>
        </p:xfrm>
        <a:graphic>
          <a:graphicData uri="http://schemas.openxmlformats.org/drawingml/2006/table">
            <a:tbl>
              <a:tblPr firstRow="1" firstCol="1" bandRow="1">
                <a:tableStyleId>{5C22544A-7EE6-4342-B048-85BDC9FD1C3A}</a:tableStyleId>
              </a:tblPr>
              <a:tblGrid>
                <a:gridCol w="2909711">
                  <a:extLst>
                    <a:ext uri="{9D8B030D-6E8A-4147-A177-3AD203B41FA5}">
                      <a16:colId xmlns:a16="http://schemas.microsoft.com/office/drawing/2014/main" val="20000"/>
                    </a:ext>
                  </a:extLst>
                </a:gridCol>
                <a:gridCol w="7605889">
                  <a:extLst>
                    <a:ext uri="{9D8B030D-6E8A-4147-A177-3AD203B41FA5}">
                      <a16:colId xmlns:a16="http://schemas.microsoft.com/office/drawing/2014/main" val="20001"/>
                    </a:ext>
                  </a:extLst>
                </a:gridCol>
              </a:tblGrid>
              <a:tr h="344805">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Fecha:</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val="10000"/>
                  </a:ext>
                </a:extLst>
              </a:tr>
              <a:tr h="312561">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Nombre del Docente:</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val="10001"/>
                  </a:ext>
                </a:extLst>
              </a:tr>
              <a:tr h="344805">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Correo electrónico:</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val="10002"/>
                  </a:ext>
                </a:extLst>
              </a:tr>
              <a:tr h="344805">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Teléfono de contacto:</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val="10003"/>
                  </a:ext>
                </a:extLst>
              </a:tr>
              <a:tr h="344805">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Código del proyecto:</a:t>
                      </a:r>
                    </a:p>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(uso interno de la OEV)</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val="10004"/>
                  </a:ext>
                </a:extLst>
              </a:tr>
              <a:tr h="344805">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Título del proyecto:</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8017601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etencias a desarrollar">
    <p:spTree>
      <p:nvGrpSpPr>
        <p:cNvPr id="1" name=""/>
        <p:cNvGrpSpPr/>
        <p:nvPr/>
      </p:nvGrpSpPr>
      <p:grpSpPr>
        <a:xfrm>
          <a:off x="0" y="0"/>
          <a:ext cx="0" cy="0"/>
          <a:chOff x="0" y="0"/>
          <a:chExt cx="0" cy="0"/>
        </a:xfrm>
      </p:grpSpPr>
      <p:graphicFrame>
        <p:nvGraphicFramePr>
          <p:cNvPr id="7" name="Tabla 6"/>
          <p:cNvGraphicFramePr>
            <a:graphicFrameLocks noGrp="1"/>
          </p:cNvGraphicFramePr>
          <p:nvPr userDrawn="1">
            <p:extLst/>
          </p:nvPr>
        </p:nvGraphicFramePr>
        <p:xfrm>
          <a:off x="838200" y="905934"/>
          <a:ext cx="10515600" cy="5382421"/>
        </p:xfrm>
        <a:graphic>
          <a:graphicData uri="http://schemas.openxmlformats.org/drawingml/2006/table">
            <a:tbl>
              <a:tblPr firstRow="1" firstCol="1" bandRow="1">
                <a:tableStyleId>{69CF1AB2-1976-4502-BF36-3FF5EA218861}</a:tableStyleId>
              </a:tblPr>
              <a:tblGrid>
                <a:gridCol w="10515600">
                  <a:extLst>
                    <a:ext uri="{9D8B030D-6E8A-4147-A177-3AD203B41FA5}">
                      <a16:colId xmlns:a16="http://schemas.microsoft.com/office/drawing/2014/main" val="20000"/>
                    </a:ext>
                  </a:extLst>
                </a:gridCol>
              </a:tblGrid>
              <a:tr h="426898">
                <a:tc>
                  <a:txBody>
                    <a:bodyPr/>
                    <a:lstStyle/>
                    <a:p>
                      <a:pPr algn="ctr">
                        <a:lnSpc>
                          <a:spcPct val="115000"/>
                        </a:lnSpc>
                        <a:spcAft>
                          <a:spcPts val="0"/>
                        </a:spcAft>
                      </a:pPr>
                      <a:r>
                        <a:rPr lang="es-CO" sz="1000" dirty="0">
                          <a:solidFill>
                            <a:schemeClr val="bg1"/>
                          </a:solidFill>
                          <a:effectLst/>
                          <a:latin typeface="Tahoma" panose="020B0604030504040204" pitchFamily="34" charset="0"/>
                          <a:ea typeface="Tahoma" panose="020B0604030504040204" pitchFamily="34" charset="0"/>
                          <a:cs typeface="Tahoma" panose="020B0604030504040204" pitchFamily="34" charset="0"/>
                        </a:rPr>
                        <a:t>COMPETENCIAS A DESARROLLAR EN EL ESPACIO ACADÉMICO</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a:solidFill>
                            <a:schemeClr val="bg1"/>
                          </a:solidFill>
                          <a:latin typeface="Tahoma" panose="020B0604030504040204" pitchFamily="34" charset="0"/>
                          <a:ea typeface="Tahoma" panose="020B0604030504040204" pitchFamily="34" charset="0"/>
                          <a:cs typeface="Tahoma" panose="020B0604030504040204" pitchFamily="34" charset="0"/>
                        </a:rPr>
                        <a:t>Registrar las competencias que se pretenden alcanzar con el proceso formativo.  Indique el tipo de competencia (genérica o específica) y la relación con  las dimensiones de la acción institucionales (comprender, obrar,  hacer y comunicar).</a:t>
                      </a:r>
                      <a:endParaRPr lang="es-ES" sz="800" b="0" dirty="0">
                        <a:solidFill>
                          <a:schemeClr val="bg1"/>
                        </a:solidFill>
                        <a:latin typeface="Tahoma" panose="020B0604030504040204" pitchFamily="34" charset="0"/>
                        <a:ea typeface="Tahoma" panose="020B0604030504040204" pitchFamily="34" charset="0"/>
                        <a:cs typeface="Tahoma" panose="020B0604030504040204" pitchFamily="34" charset="0"/>
                      </a:endParaRPr>
                    </a:p>
                  </a:txBody>
                  <a:tcPr marL="46409" marR="46409" marT="0" marB="0" anchor="ctr">
                    <a:solidFill>
                      <a:schemeClr val="accent1">
                        <a:lumMod val="50000"/>
                      </a:schemeClr>
                    </a:solidFill>
                  </a:tcPr>
                </a:tc>
                <a:extLst>
                  <a:ext uri="{0D108BD9-81ED-4DB2-BD59-A6C34878D82A}">
                    <a16:rowId xmlns:a16="http://schemas.microsoft.com/office/drawing/2014/main" val="10000"/>
                  </a:ext>
                </a:extLst>
              </a:tr>
              <a:tr h="4940969">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3" name="Content Placeholder 2"/>
          <p:cNvSpPr>
            <a:spLocks noGrp="1"/>
          </p:cNvSpPr>
          <p:nvPr>
            <p:ph idx="1"/>
          </p:nvPr>
        </p:nvSpPr>
        <p:spPr>
          <a:xfrm>
            <a:off x="838200" y="1380068"/>
            <a:ext cx="10515600" cy="4893733"/>
          </a:xfrm>
        </p:spPr>
        <p:txBody>
          <a:bodyPr/>
          <a:lstStyle>
            <a:lvl1pPr algn="just">
              <a:defRPr/>
            </a:lvl1pPr>
            <a:lvl2pPr>
              <a:defRPr/>
            </a:lvl2pPr>
          </a:lstStyle>
          <a:p>
            <a:pPr lvl="1"/>
            <a:endParaRPr lang="es-ES" dirty="0"/>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2757EACC-E826-496D-AC76-81C0A3BA9187}" type="datetimeFigureOut">
              <a:rPr lang="es-CO" smtClean="0"/>
              <a:t>10/04/2019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Tree>
    <p:extLst>
      <p:ext uri="{BB962C8B-B14F-4D97-AF65-F5344CB8AC3E}">
        <p14:creationId xmlns:p14="http://schemas.microsoft.com/office/powerpoint/2010/main" val="4009096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Metodología">
    <p:spTree>
      <p:nvGrpSpPr>
        <p:cNvPr id="1" name=""/>
        <p:cNvGrpSpPr/>
        <p:nvPr/>
      </p:nvGrpSpPr>
      <p:grpSpPr>
        <a:xfrm>
          <a:off x="0" y="0"/>
          <a:ext cx="0" cy="0"/>
          <a:chOff x="0" y="0"/>
          <a:chExt cx="0" cy="0"/>
        </a:xfrm>
      </p:grpSpPr>
      <p:graphicFrame>
        <p:nvGraphicFramePr>
          <p:cNvPr id="7" name="Tabla 6"/>
          <p:cNvGraphicFramePr>
            <a:graphicFrameLocks noGrp="1"/>
          </p:cNvGraphicFramePr>
          <p:nvPr userDrawn="1">
            <p:extLst/>
          </p:nvPr>
        </p:nvGraphicFramePr>
        <p:xfrm>
          <a:off x="838200" y="905933"/>
          <a:ext cx="10515600" cy="5376334"/>
        </p:xfrm>
        <a:graphic>
          <a:graphicData uri="http://schemas.openxmlformats.org/drawingml/2006/table">
            <a:tbl>
              <a:tblPr firstRow="1" firstCol="1" bandRow="1">
                <a:tableStyleId>{69CF1AB2-1976-4502-BF36-3FF5EA218861}</a:tableStyleId>
              </a:tblPr>
              <a:tblGrid>
                <a:gridCol w="10515600">
                  <a:extLst>
                    <a:ext uri="{9D8B030D-6E8A-4147-A177-3AD203B41FA5}">
                      <a16:colId xmlns:a16="http://schemas.microsoft.com/office/drawing/2014/main" val="20000"/>
                    </a:ext>
                  </a:extLst>
                </a:gridCol>
              </a:tblGrid>
              <a:tr h="471413">
                <a:tc>
                  <a:txBody>
                    <a:bodyPr/>
                    <a:lstStyle/>
                    <a:p>
                      <a:pPr algn="ctr">
                        <a:lnSpc>
                          <a:spcPct val="115000"/>
                        </a:lnSpc>
                        <a:spcAft>
                          <a:spcPts val="0"/>
                        </a:spcAft>
                      </a:pPr>
                      <a:r>
                        <a:rPr lang="es-CO" sz="1000" dirty="0">
                          <a:solidFill>
                            <a:schemeClr val="bg1"/>
                          </a:solidFill>
                          <a:effectLst/>
                          <a:latin typeface="Tahoma" panose="020B0604030504040204" pitchFamily="34" charset="0"/>
                          <a:ea typeface="Tahoma" panose="020B0604030504040204" pitchFamily="34" charset="0"/>
                          <a:cs typeface="Tahoma" panose="020B0604030504040204" pitchFamily="34" charset="0"/>
                        </a:rPr>
                        <a:t>METODOLOGÍA</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a:solidFill>
                            <a:schemeClr val="bg1"/>
                          </a:solidFill>
                          <a:latin typeface="Tahoma" panose="020B0604030504040204" pitchFamily="34" charset="0"/>
                          <a:ea typeface="Tahoma" panose="020B0604030504040204" pitchFamily="34" charset="0"/>
                          <a:cs typeface="Tahoma" panose="020B0604030504040204" pitchFamily="34" charset="0"/>
                        </a:rPr>
                        <a:t>Realizar la caracterización de la(s) metodología(s) a utilizar para el desarrollo de espacio académico (aprendizaje basado en problemas ABP, estudio de casos, aprendizaje por proyectos, tareas de trabajo independiente, tareas de trabajo colaborativo entre otros).</a:t>
                      </a:r>
                      <a:endParaRPr lang="es-ES" sz="800" b="0" dirty="0">
                        <a:solidFill>
                          <a:schemeClr val="bg1"/>
                        </a:solidFill>
                        <a:latin typeface="Tahoma" panose="020B0604030504040204" pitchFamily="34" charset="0"/>
                        <a:ea typeface="Tahoma" panose="020B0604030504040204" pitchFamily="34" charset="0"/>
                        <a:cs typeface="Tahoma" panose="020B0604030504040204" pitchFamily="34" charset="0"/>
                      </a:endParaRPr>
                    </a:p>
                  </a:txBody>
                  <a:tcPr marL="46409" marR="46409" marT="0" marB="0" anchor="ctr">
                    <a:solidFill>
                      <a:schemeClr val="accent1">
                        <a:lumMod val="50000"/>
                      </a:schemeClr>
                    </a:solidFill>
                  </a:tcPr>
                </a:tc>
                <a:extLst>
                  <a:ext uri="{0D108BD9-81ED-4DB2-BD59-A6C34878D82A}">
                    <a16:rowId xmlns:a16="http://schemas.microsoft.com/office/drawing/2014/main" val="10000"/>
                  </a:ext>
                </a:extLst>
              </a:tr>
              <a:tr h="4904921">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10/04/2019</a:t>
            </a:fld>
            <a:endParaRPr lang="es-CO"/>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838200" y="1422401"/>
            <a:ext cx="10515600" cy="4859867"/>
          </a:xfrm>
        </p:spPr>
        <p:txBody>
          <a:bodyPr/>
          <a:lstStyle>
            <a:lvl1pPr algn="just">
              <a:defRPr/>
            </a:lvl1pPr>
            <a:lvl2pPr algn="just">
              <a:defRPr/>
            </a:lvl2pPr>
            <a:lvl3pPr algn="just">
              <a:defRPr/>
            </a:lvl3pPr>
            <a:lvl4pPr algn="just">
              <a:defRPr/>
            </a:lvl4pPr>
            <a:lvl5pPr algn="just">
              <a:defRPr/>
            </a:lvl5pPr>
          </a:lstStyle>
          <a:p>
            <a:pPr lvl="1"/>
            <a:endParaRPr lang="es-ES" dirty="0"/>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3978750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3B2CAA3C-5965-47D2-ACF2-17A3926A7D3F}" type="datetimeFigureOut">
              <a:rPr lang="es-CO" smtClean="0"/>
              <a:t>10/04/2019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259A3E6A-1DB7-4D0C-8EFF-4A6C439EB959}" type="slidenum">
              <a:rPr lang="es-CO" smtClean="0"/>
              <a:t>‹Nº›</a:t>
            </a:fld>
            <a:endParaRPr lang="es-CO"/>
          </a:p>
        </p:txBody>
      </p:sp>
    </p:spTree>
    <p:extLst>
      <p:ext uri="{BB962C8B-B14F-4D97-AF65-F5344CB8AC3E}">
        <p14:creationId xmlns:p14="http://schemas.microsoft.com/office/powerpoint/2010/main" val="22845420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roblematización">
    <p:spTree>
      <p:nvGrpSpPr>
        <p:cNvPr id="1" name=""/>
        <p:cNvGrpSpPr/>
        <p:nvPr/>
      </p:nvGrpSpPr>
      <p:grpSpPr>
        <a:xfrm>
          <a:off x="0" y="0"/>
          <a:ext cx="0" cy="0"/>
          <a:chOff x="0" y="0"/>
          <a:chExt cx="0" cy="0"/>
        </a:xfrm>
      </p:grpSpPr>
      <p:graphicFrame>
        <p:nvGraphicFramePr>
          <p:cNvPr id="7" name="Tabla 6" descr="Registrar la descripción de la temática del contenido y su finalidad en el proceso de aprendizaje." title="Descripción"/>
          <p:cNvGraphicFramePr>
            <a:graphicFrameLocks noGrp="1"/>
          </p:cNvGraphicFramePr>
          <p:nvPr userDrawn="1">
            <p:extLst/>
          </p:nvPr>
        </p:nvGraphicFramePr>
        <p:xfrm>
          <a:off x="838200" y="897467"/>
          <a:ext cx="10515600" cy="5393266"/>
        </p:xfrm>
        <a:graphic>
          <a:graphicData uri="http://schemas.openxmlformats.org/drawingml/2006/table">
            <a:tbl>
              <a:tblPr firstRow="1" firstCol="1" bandRow="1">
                <a:tableStyleId>{69CF1AB2-1976-4502-BF36-3FF5EA218861}</a:tableStyleId>
              </a:tblPr>
              <a:tblGrid>
                <a:gridCol w="10515600">
                  <a:extLst>
                    <a:ext uri="{9D8B030D-6E8A-4147-A177-3AD203B41FA5}">
                      <a16:colId xmlns:a16="http://schemas.microsoft.com/office/drawing/2014/main" val="20000"/>
                    </a:ext>
                  </a:extLst>
                </a:gridCol>
              </a:tblGrid>
              <a:tr h="479638">
                <a:tc>
                  <a:txBody>
                    <a:bodyPr/>
                    <a:lstStyle/>
                    <a:p>
                      <a:pPr algn="ctr">
                        <a:lnSpc>
                          <a:spcPct val="115000"/>
                        </a:lnSpc>
                        <a:spcAft>
                          <a:spcPts val="0"/>
                        </a:spcAft>
                      </a:pPr>
                      <a:r>
                        <a:rPr lang="es-CO" sz="1000"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PROBLEMATIZACIÓN</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a:latin typeface="Tahoma" panose="020B0604030504040204" pitchFamily="34" charset="0"/>
                          <a:ea typeface="Tahoma" panose="020B0604030504040204" pitchFamily="34" charset="0"/>
                          <a:cs typeface="Tahoma" panose="020B0604030504040204" pitchFamily="34" charset="0"/>
                        </a:rPr>
                        <a:t>Registrar el(los) núcleo(s) </a:t>
                      </a:r>
                      <a:r>
                        <a:rPr lang="es-CO" sz="800" b="0" dirty="0" err="1">
                          <a:latin typeface="Tahoma" panose="020B0604030504040204" pitchFamily="34" charset="0"/>
                          <a:ea typeface="Tahoma" panose="020B0604030504040204" pitchFamily="34" charset="0"/>
                          <a:cs typeface="Tahoma" panose="020B0604030504040204" pitchFamily="34" charset="0"/>
                        </a:rPr>
                        <a:t>problematizador</a:t>
                      </a:r>
                      <a:r>
                        <a:rPr lang="es-CO" sz="800" b="0" dirty="0">
                          <a:latin typeface="Tahoma" panose="020B0604030504040204" pitchFamily="34" charset="0"/>
                          <a:ea typeface="Tahoma" panose="020B0604030504040204" pitchFamily="34" charset="0"/>
                          <a:cs typeface="Tahoma" panose="020B0604030504040204" pitchFamily="34" charset="0"/>
                        </a:rPr>
                        <a:t>(es)  y de qué forma se articula el espacio académico con este (estos). Enunciar la(s) pregunta(s) orientadora(s) que dinamiza(n) el desarrollo del contenido. </a:t>
                      </a:r>
                      <a:endParaRPr lang="es-ES" sz="800" b="0" dirty="0">
                        <a:latin typeface="Tahoma" panose="020B0604030504040204" pitchFamily="34" charset="0"/>
                        <a:ea typeface="Tahoma" panose="020B0604030504040204" pitchFamily="34" charset="0"/>
                        <a:cs typeface="Tahoma" panose="020B0604030504040204" pitchFamily="34" charset="0"/>
                      </a:endParaRPr>
                    </a:p>
                  </a:txBody>
                  <a:tcPr marL="46409" marR="46409" marT="0" marB="0" anchor="ctr">
                    <a:solidFill>
                      <a:schemeClr val="accent1">
                        <a:lumMod val="60000"/>
                        <a:lumOff val="40000"/>
                      </a:schemeClr>
                    </a:solidFill>
                  </a:tcPr>
                </a:tc>
                <a:extLst>
                  <a:ext uri="{0D108BD9-81ED-4DB2-BD59-A6C34878D82A}">
                    <a16:rowId xmlns:a16="http://schemas.microsoft.com/office/drawing/2014/main" val="10000"/>
                  </a:ext>
                </a:extLst>
              </a:tr>
              <a:tr h="4913628">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10/04/2019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838200" y="1422401"/>
            <a:ext cx="10515600" cy="4868332"/>
          </a:xfrm>
        </p:spPr>
        <p:txBody>
          <a:bodyPr/>
          <a:lstStyle>
            <a:lvl1pPr algn="just">
              <a:defRPr/>
            </a:lvl1pPr>
            <a:lvl2pPr algn="just">
              <a:defRPr/>
            </a:lvl2pPr>
            <a:lvl3pPr algn="just">
              <a:defRPr/>
            </a:lvl3pPr>
            <a:lvl4pPr algn="just">
              <a:defRPr/>
            </a:lvl4pPr>
            <a:lvl5pPr algn="just">
              <a:defRPr/>
            </a:lvl5pPr>
          </a:lstStyle>
          <a:p>
            <a:pPr lvl="1"/>
            <a:endParaRPr lang="es-ES" dirty="0"/>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12552613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ntroducción">
    <p:spTree>
      <p:nvGrpSpPr>
        <p:cNvPr id="1" name=""/>
        <p:cNvGrpSpPr/>
        <p:nvPr/>
      </p:nvGrpSpPr>
      <p:grpSpPr>
        <a:xfrm>
          <a:off x="0" y="0"/>
          <a:ext cx="0" cy="0"/>
          <a:chOff x="0" y="0"/>
          <a:chExt cx="0" cy="0"/>
        </a:xfrm>
      </p:grpSpPr>
      <p:graphicFrame>
        <p:nvGraphicFramePr>
          <p:cNvPr id="7" name="Tabla 6" descr="Registrar la descripción de la temática del contenido y su finalidad en el proceso de aprendizaje." title="Descripción"/>
          <p:cNvGraphicFramePr>
            <a:graphicFrameLocks noGrp="1"/>
          </p:cNvGraphicFramePr>
          <p:nvPr userDrawn="1">
            <p:extLst/>
          </p:nvPr>
        </p:nvGraphicFramePr>
        <p:xfrm>
          <a:off x="838201" y="905934"/>
          <a:ext cx="10515600" cy="5384800"/>
        </p:xfrm>
        <a:graphic>
          <a:graphicData uri="http://schemas.openxmlformats.org/drawingml/2006/table">
            <a:tbl>
              <a:tblPr firstRow="1" firstCol="1" bandRow="1">
                <a:tableStyleId>{69CF1AB2-1976-4502-BF36-3FF5EA218861}</a:tableStyleId>
              </a:tblPr>
              <a:tblGrid>
                <a:gridCol w="10515600">
                  <a:extLst>
                    <a:ext uri="{9D8B030D-6E8A-4147-A177-3AD203B41FA5}">
                      <a16:colId xmlns:a16="http://schemas.microsoft.com/office/drawing/2014/main" val="20000"/>
                    </a:ext>
                  </a:extLst>
                </a:gridCol>
              </a:tblGrid>
              <a:tr h="318988">
                <a:tc>
                  <a:txBody>
                    <a:bodyPr/>
                    <a:lstStyle/>
                    <a:p>
                      <a:pPr algn="ctr">
                        <a:lnSpc>
                          <a:spcPct val="115000"/>
                        </a:lnSpc>
                        <a:spcAft>
                          <a:spcPts val="0"/>
                        </a:spcAft>
                      </a:pPr>
                      <a:r>
                        <a:rPr lang="es-CO" sz="1000"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INTRODUCCIÓN</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a:latin typeface="Tahoma" panose="020B0604030504040204" pitchFamily="34" charset="0"/>
                          <a:ea typeface="Tahoma" panose="020B0604030504040204" pitchFamily="34" charset="0"/>
                          <a:cs typeface="Tahoma" panose="020B0604030504040204" pitchFamily="34" charset="0"/>
                        </a:rPr>
                        <a:t>Registrar la descripción de la temática del contenido y su finalidad en el proceso de aprendizaje.</a:t>
                      </a:r>
                      <a:endParaRPr lang="es-ES" sz="800" b="0" dirty="0">
                        <a:latin typeface="Tahoma" panose="020B0604030504040204" pitchFamily="34" charset="0"/>
                        <a:ea typeface="Tahoma" panose="020B0604030504040204" pitchFamily="34" charset="0"/>
                        <a:cs typeface="Tahoma" panose="020B0604030504040204" pitchFamily="34" charset="0"/>
                      </a:endParaRPr>
                    </a:p>
                  </a:txBody>
                  <a:tcPr marL="46409" marR="46409" marT="0" marB="0" anchor="ctr">
                    <a:solidFill>
                      <a:schemeClr val="accent1">
                        <a:lumMod val="60000"/>
                        <a:lumOff val="40000"/>
                      </a:schemeClr>
                    </a:solidFill>
                  </a:tcPr>
                </a:tc>
                <a:extLst>
                  <a:ext uri="{0D108BD9-81ED-4DB2-BD59-A6C34878D82A}">
                    <a16:rowId xmlns:a16="http://schemas.microsoft.com/office/drawing/2014/main" val="10000"/>
                  </a:ext>
                </a:extLst>
              </a:tr>
              <a:tr h="5065812">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10/04/2019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838200" y="1253067"/>
            <a:ext cx="10515600" cy="5037666"/>
          </a:xfrm>
        </p:spPr>
        <p:txBody>
          <a:bodyPr/>
          <a:lstStyle>
            <a:lvl1pPr algn="just">
              <a:defRPr/>
            </a:lvl1pPr>
            <a:lvl2pPr>
              <a:defRPr/>
            </a:lvl2pPr>
          </a:lstStyle>
          <a:p>
            <a:pPr lvl="1"/>
            <a:endParaRPr lang="es-ES" dirty="0"/>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9123207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ceptualización y profundización">
    <p:spTree>
      <p:nvGrpSpPr>
        <p:cNvPr id="1" name=""/>
        <p:cNvGrpSpPr/>
        <p:nvPr/>
      </p:nvGrpSpPr>
      <p:grpSpPr>
        <a:xfrm>
          <a:off x="0" y="0"/>
          <a:ext cx="0" cy="0"/>
          <a:chOff x="0" y="0"/>
          <a:chExt cx="0" cy="0"/>
        </a:xfrm>
      </p:grpSpPr>
      <p:graphicFrame>
        <p:nvGraphicFramePr>
          <p:cNvPr id="7" name="Tabla 6" descr="Registrar la descripción de la temática del contenido y su finalidad en el proceso de aprendizaje." title="Descripción"/>
          <p:cNvGraphicFramePr>
            <a:graphicFrameLocks noGrp="1"/>
          </p:cNvGraphicFramePr>
          <p:nvPr userDrawn="1">
            <p:extLst/>
          </p:nvPr>
        </p:nvGraphicFramePr>
        <p:xfrm>
          <a:off x="838200" y="889001"/>
          <a:ext cx="10515600" cy="5433533"/>
        </p:xfrm>
        <a:graphic>
          <a:graphicData uri="http://schemas.openxmlformats.org/drawingml/2006/table">
            <a:tbl>
              <a:tblPr firstRow="1" firstCol="1" bandRow="1">
                <a:tableStyleId>{69CF1AB2-1976-4502-BF36-3FF5EA218861}</a:tableStyleId>
              </a:tblPr>
              <a:tblGrid>
                <a:gridCol w="10515600">
                  <a:extLst>
                    <a:ext uri="{9D8B030D-6E8A-4147-A177-3AD203B41FA5}">
                      <a16:colId xmlns:a16="http://schemas.microsoft.com/office/drawing/2014/main" val="20000"/>
                    </a:ext>
                  </a:extLst>
                </a:gridCol>
              </a:tblGrid>
              <a:tr h="1671524">
                <a:tc>
                  <a:txBody>
                    <a:bodyPr/>
                    <a:lstStyle/>
                    <a:p>
                      <a:pPr algn="ctr">
                        <a:lnSpc>
                          <a:spcPct val="115000"/>
                        </a:lnSpc>
                        <a:spcAft>
                          <a:spcPts val="0"/>
                        </a:spcAft>
                      </a:pPr>
                      <a:r>
                        <a:rPr lang="es-CO" sz="1000"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CONCEPTUALIZACIÓN</a:t>
                      </a:r>
                      <a:r>
                        <a:rPr lang="es-CO" sz="1000" baseline="0"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 Y PROFUNDIZACIÓN</a:t>
                      </a:r>
                    </a:p>
                    <a:p>
                      <a:pPr marL="0" marR="0" lvl="0" indent="0" algn="just" defTabSz="914400" rtl="0" eaLnBrk="1" fontAlgn="auto" latinLnBrk="0" hangingPunct="1">
                        <a:lnSpc>
                          <a:spcPct val="115000"/>
                        </a:lnSpc>
                        <a:spcBef>
                          <a:spcPts val="0"/>
                        </a:spcBef>
                        <a:spcAft>
                          <a:spcPts val="0"/>
                        </a:spcAft>
                        <a:buClrTx/>
                        <a:buSzTx/>
                        <a:buFontTx/>
                        <a:buNone/>
                        <a:tabLst/>
                        <a:defRPr/>
                      </a:pPr>
                      <a:r>
                        <a:rPr lang="es-CO" sz="800" b="0" dirty="0">
                          <a:latin typeface="Tahoma" panose="020B0604030504040204" pitchFamily="34" charset="0"/>
                          <a:ea typeface="Tahoma" panose="020B0604030504040204" pitchFamily="34" charset="0"/>
                          <a:cs typeface="Tahoma" panose="020B0604030504040204" pitchFamily="34" charset="0"/>
                        </a:rPr>
                        <a:t>Registrar en este espacio el contenido de formación organizando jerárquicamente títulos y subtítulos (hasta el nivel requerido por el contenido), junto con la numeración correspondiente. Tenga en cuenta los siguientes elementos en la elaboración de contenidos: 1. Incluya los organizadores gráficos (diagramas, esquemas, mapas metales, mapas conceptuales entre otros) y demás elementos gráficos (fotos, imágenes, figuras, dibujos a mano alzada entre otros) que requiera para presentar componentes del contenido de formación. 2.Para la integración de recursos multimedia como audio, video o animación,  elabore una descripción básica del material a desarrollar en el lugar en el cual se ubica el recurso correspondiente. Tenga en cuenta que la caracterización a nivel de detalle se elabora en los formatos de guion disponibles para cada tipo de recurso. 3.Incluya las referencias bibliográficas y de web que complementan el material elaborado. 4. Tenga presente la(s) metodología(s) definida(s) para el desarrollo del espacio académico y elabore el contenido para facilitar el desarrollo de las etapas de formación propias de la(s) metodología(s) seleccionada(s). 5. Incluya ejemplos y reflexiones que complementen el contenido en el contexto de problematización del espacio académico. 6. Incluya capsulas informativas de ayuda al estudiante para mejorar la comprensión del contenido (ayudas de contenido). 7. Resalte las palabras clave en negrilla, cambio de color o incremento de tamaño del texto. 8. Para el correcto manejo de la hipermedia, resalte las palabras que se convierten en enlaces a otros sitios del contenido e indique entre paréntesis el lugar de destino. 9. Al incluir recursos multimedia tenga presente que es necesario el reconocimiento de los derechos de autor (reseña de la fuente en norma APA).</a:t>
                      </a:r>
                      <a:endParaRPr lang="es-ES" sz="800" b="0" dirty="0">
                        <a:latin typeface="Tahoma" panose="020B0604030504040204" pitchFamily="34" charset="0"/>
                        <a:ea typeface="Tahoma" panose="020B0604030504040204" pitchFamily="34" charset="0"/>
                        <a:cs typeface="Tahoma" panose="020B0604030504040204" pitchFamily="34" charset="0"/>
                      </a:endParaRPr>
                    </a:p>
                  </a:txBody>
                  <a:tcPr marL="46409" marR="46409" marT="0" marB="0" anchor="ctr">
                    <a:solidFill>
                      <a:schemeClr val="accent1">
                        <a:lumMod val="60000"/>
                        <a:lumOff val="40000"/>
                      </a:schemeClr>
                    </a:solidFill>
                  </a:tcPr>
                </a:tc>
                <a:extLst>
                  <a:ext uri="{0D108BD9-81ED-4DB2-BD59-A6C34878D82A}">
                    <a16:rowId xmlns:a16="http://schemas.microsoft.com/office/drawing/2014/main" val="10000"/>
                  </a:ext>
                </a:extLst>
              </a:tr>
              <a:tr h="3730209">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10/04/2019</a:t>
            </a:fld>
            <a:endParaRPr lang="es-CO"/>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838200" y="2616201"/>
            <a:ext cx="10515600" cy="3674533"/>
          </a:xfrm>
        </p:spPr>
        <p:txBody>
          <a:bodyPr/>
          <a:lstStyle>
            <a:lvl1pPr algn="just">
              <a:defRPr sz="900"/>
            </a:lvl1pPr>
            <a:lvl2pPr algn="just">
              <a:defRPr/>
            </a:lvl2pPr>
            <a:lvl3pPr algn="just">
              <a:defRPr/>
            </a:lvl3pPr>
            <a:lvl4pPr algn="just">
              <a:defRPr/>
            </a:lvl4pPr>
            <a:lvl5pPr algn="just">
              <a:defRPr/>
            </a:lvl5pPr>
          </a:lstStyle>
          <a:p>
            <a:pPr lvl="1"/>
            <a:endParaRPr lang="es-ES" dirty="0"/>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21918680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ceptualización y profundización en 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757EACC-E826-496D-AC76-81C0A3BA9187}" type="datetimeFigureOut">
              <a:rPr lang="es-CO" smtClean="0"/>
              <a:t>10/04/2019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8E188EC5-9129-4EC6-87A6-612C5497FD59}" type="slidenum">
              <a:rPr lang="es-CO" smtClean="0"/>
              <a:t>‹Nº›</a:t>
            </a:fld>
            <a:endParaRPr lang="es-CO"/>
          </a:p>
        </p:txBody>
      </p:sp>
      <p:graphicFrame>
        <p:nvGraphicFramePr>
          <p:cNvPr id="9" name="Tabla 8" descr="Registrar la descripción de la temática del contenido y su finalidad en el proceso de aprendizaje." title="Descripción"/>
          <p:cNvGraphicFramePr>
            <a:graphicFrameLocks noGrp="1"/>
          </p:cNvGraphicFramePr>
          <p:nvPr userDrawn="1">
            <p:extLst/>
          </p:nvPr>
        </p:nvGraphicFramePr>
        <p:xfrm>
          <a:off x="838200" y="897467"/>
          <a:ext cx="10515600" cy="5362618"/>
        </p:xfrm>
        <a:graphic>
          <a:graphicData uri="http://schemas.openxmlformats.org/drawingml/2006/table">
            <a:tbl>
              <a:tblPr firstRow="1" firstCol="1" bandRow="1">
                <a:tableStyleId>{69CF1AB2-1976-4502-BF36-3FF5EA218861}</a:tableStyleId>
              </a:tblPr>
              <a:tblGrid>
                <a:gridCol w="10515600">
                  <a:extLst>
                    <a:ext uri="{9D8B030D-6E8A-4147-A177-3AD203B41FA5}">
                      <a16:colId xmlns:a16="http://schemas.microsoft.com/office/drawing/2014/main" val="20000"/>
                    </a:ext>
                  </a:extLst>
                </a:gridCol>
              </a:tblGrid>
              <a:tr h="592666">
                <a:tc>
                  <a:txBody>
                    <a:bodyPr/>
                    <a:lstStyle/>
                    <a:p>
                      <a:pPr algn="ctr">
                        <a:lnSpc>
                          <a:spcPct val="115000"/>
                        </a:lnSpc>
                        <a:spcAft>
                          <a:spcPts val="0"/>
                        </a:spcAft>
                      </a:pPr>
                      <a:r>
                        <a:rPr lang="es-CO" sz="1000" b="1"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APLICACIÓN Y EVALUACIÓN</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a:latin typeface="Tahoma" panose="020B0604030504040204" pitchFamily="34" charset="0"/>
                          <a:ea typeface="Tahoma" panose="020B0604030504040204" pitchFamily="34" charset="0"/>
                          <a:cs typeface="Tahoma" panose="020B0604030504040204" pitchFamily="34" charset="0"/>
                        </a:rPr>
                        <a:t>Registrar en este espacio cada una de las actividades de formación a realizar en el desarrollo del espacio académico. Incluya por cada actividad los siguientes elemento propios de una consigna de aprendizaje: título de la actividad, competencias a desarrollar, descripción de la actividad, materiales de consulta principal, materiales de consulta complementaria, criterios de evaluación, alcance de la actividad (productos esperados).</a:t>
                      </a:r>
                      <a:endParaRPr lang="es-ES" sz="800" b="0" dirty="0">
                        <a:latin typeface="Tahoma" panose="020B0604030504040204" pitchFamily="34" charset="0"/>
                        <a:ea typeface="Tahoma" panose="020B0604030504040204" pitchFamily="34" charset="0"/>
                        <a:cs typeface="Tahoma" panose="020B0604030504040204" pitchFamily="34" charset="0"/>
                      </a:endParaRPr>
                    </a:p>
                  </a:txBody>
                  <a:tcPr marL="46409" marR="46409" marT="0" marB="0" anchor="ctr">
                    <a:solidFill>
                      <a:schemeClr val="accent1">
                        <a:lumMod val="60000"/>
                        <a:lumOff val="40000"/>
                      </a:schemeClr>
                    </a:solidFill>
                  </a:tcPr>
                </a:tc>
                <a:extLst>
                  <a:ext uri="{0D108BD9-81ED-4DB2-BD59-A6C34878D82A}">
                    <a16:rowId xmlns:a16="http://schemas.microsoft.com/office/drawing/2014/main" val="10000"/>
                  </a:ext>
                </a:extLst>
              </a:tr>
              <a:tr h="4766734">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10" name="Content Placeholder 2"/>
          <p:cNvSpPr>
            <a:spLocks noGrp="1"/>
          </p:cNvSpPr>
          <p:nvPr>
            <p:ph idx="1"/>
          </p:nvPr>
        </p:nvSpPr>
        <p:spPr>
          <a:xfrm>
            <a:off x="838200" y="1490134"/>
            <a:ext cx="10515600" cy="4756555"/>
          </a:xfrm>
        </p:spPr>
        <p:txBody>
          <a:bodyPr/>
          <a:lstStyle>
            <a:lvl1pPr algn="just">
              <a:defRPr/>
            </a:lvl1pPr>
            <a:lvl2pPr algn="just">
              <a:defRPr/>
            </a:lvl2pPr>
            <a:lvl3pPr algn="just">
              <a:defRPr/>
            </a:lvl3pPr>
            <a:lvl4pPr algn="just">
              <a:defRPr/>
            </a:lvl4pPr>
            <a:lvl5pPr algn="just">
              <a:defRPr/>
            </a:lvl5pPr>
          </a:lstStyle>
          <a:p>
            <a:pPr lvl="1"/>
            <a:endParaRPr lang="es-ES" dirty="0"/>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37819908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ibliografía">
    <p:spTree>
      <p:nvGrpSpPr>
        <p:cNvPr id="1" name=""/>
        <p:cNvGrpSpPr/>
        <p:nvPr/>
      </p:nvGrpSpPr>
      <p:grpSpPr>
        <a:xfrm>
          <a:off x="0" y="0"/>
          <a:ext cx="0" cy="0"/>
          <a:chOff x="0" y="0"/>
          <a:chExt cx="0" cy="0"/>
        </a:xfrm>
      </p:grpSpPr>
      <p:graphicFrame>
        <p:nvGraphicFramePr>
          <p:cNvPr id="7" name="Tabla 6" descr="Registrar la descripción de la temática del contenido y su finalidad en el proceso de aprendizaje." title="Descripción"/>
          <p:cNvGraphicFramePr>
            <a:graphicFrameLocks noGrp="1"/>
          </p:cNvGraphicFramePr>
          <p:nvPr userDrawn="1">
            <p:extLst/>
          </p:nvPr>
        </p:nvGraphicFramePr>
        <p:xfrm>
          <a:off x="838200" y="897469"/>
          <a:ext cx="10515600" cy="5349220"/>
        </p:xfrm>
        <a:graphic>
          <a:graphicData uri="http://schemas.openxmlformats.org/drawingml/2006/table">
            <a:tbl>
              <a:tblPr firstRow="1" firstCol="1" bandRow="1">
                <a:tableStyleId>{69CF1AB2-1976-4502-BF36-3FF5EA218861}</a:tableStyleId>
              </a:tblPr>
              <a:tblGrid>
                <a:gridCol w="10515600">
                  <a:extLst>
                    <a:ext uri="{9D8B030D-6E8A-4147-A177-3AD203B41FA5}">
                      <a16:colId xmlns:a16="http://schemas.microsoft.com/office/drawing/2014/main" val="20000"/>
                    </a:ext>
                  </a:extLst>
                </a:gridCol>
              </a:tblGrid>
              <a:tr h="347899">
                <a:tc>
                  <a:txBody>
                    <a:bodyPr/>
                    <a:lstStyle/>
                    <a:p>
                      <a:pPr algn="ctr">
                        <a:lnSpc>
                          <a:spcPct val="115000"/>
                        </a:lnSpc>
                        <a:spcAft>
                          <a:spcPts val="0"/>
                        </a:spcAft>
                      </a:pPr>
                      <a:r>
                        <a:rPr lang="es-CO" sz="1000"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BIBLIOGRAFÍA</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a:latin typeface="Tahoma" panose="020B0604030504040204" pitchFamily="34" charset="0"/>
                          <a:ea typeface="Tahoma" panose="020B0604030504040204" pitchFamily="34" charset="0"/>
                          <a:cs typeface="Tahoma" panose="020B0604030504040204" pitchFamily="34" charset="0"/>
                        </a:rPr>
                        <a:t>Registrar las referencias bibliográficas utilizadas para la construcción del contenido y de los materiales de consulta complementarios.</a:t>
                      </a:r>
                      <a:endParaRPr lang="es-ES" sz="800" b="0" dirty="0">
                        <a:latin typeface="Tahoma" panose="020B0604030504040204" pitchFamily="34" charset="0"/>
                        <a:ea typeface="Tahoma" panose="020B0604030504040204" pitchFamily="34" charset="0"/>
                        <a:cs typeface="Tahoma" panose="020B0604030504040204" pitchFamily="34" charset="0"/>
                      </a:endParaRPr>
                    </a:p>
                  </a:txBody>
                  <a:tcPr marL="46409" marR="46409" marT="0" marB="0" anchor="ctr">
                    <a:solidFill>
                      <a:schemeClr val="accent1">
                        <a:lumMod val="60000"/>
                        <a:lumOff val="40000"/>
                      </a:schemeClr>
                    </a:solidFill>
                  </a:tcPr>
                </a:tc>
                <a:extLst>
                  <a:ext uri="{0D108BD9-81ED-4DB2-BD59-A6C34878D82A}">
                    <a16:rowId xmlns:a16="http://schemas.microsoft.com/office/drawing/2014/main" val="10000"/>
                  </a:ext>
                </a:extLst>
              </a:tr>
              <a:tr h="5001321">
                <a:tc>
                  <a:txBody>
                    <a:bodyPr/>
                    <a:lstStyle/>
                    <a:p>
                      <a:pPr algn="l">
                        <a:lnSpc>
                          <a:spcPct val="115000"/>
                        </a:lnSpc>
                        <a:spcAft>
                          <a:spcPts val="1000"/>
                        </a:spcAft>
                      </a:pPr>
                      <a:endParaRPr lang="es-CO" sz="11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119380" marR="119380" marT="0" marB="0"/>
                </a:tc>
                <a:extLst>
                  <a:ext uri="{0D108BD9-81ED-4DB2-BD59-A6C34878D82A}">
                    <a16:rowId xmlns:a16="http://schemas.microsoft.com/office/drawing/2014/main" val="10001"/>
                  </a:ext>
                </a:extLst>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10/04/2019</a:t>
            </a:fld>
            <a:endParaRPr lang="es-CO"/>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838200" y="1286933"/>
            <a:ext cx="10515600" cy="4959755"/>
          </a:xfrm>
        </p:spPr>
        <p:txBody>
          <a:bodyPr/>
          <a:lstStyle>
            <a:lvl1pPr algn="just">
              <a:defRPr/>
            </a:lvl1pPr>
            <a:lvl2pPr algn="just">
              <a:defRPr/>
            </a:lvl2pPr>
            <a:lvl3pPr algn="just">
              <a:defRPr/>
            </a:lvl3pPr>
            <a:lvl4pPr algn="just">
              <a:defRPr/>
            </a:lvl4pPr>
            <a:lvl5pPr algn="just">
              <a:defRPr/>
            </a:lvl5pPr>
          </a:lstStyle>
          <a:p>
            <a:pPr lvl="1"/>
            <a:endParaRPr lang="es-ES" dirty="0"/>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31076802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1_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57EACC-E826-496D-AC76-81C0A3BA9187}" type="datetimeFigureOut">
              <a:rPr lang="es-CO" smtClean="0"/>
              <a:t>10/04/2019</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8E188EC5-9129-4EC6-87A6-612C5497FD59}" type="slidenum">
              <a:rPr lang="es-CO" smtClean="0"/>
              <a:t>‹Nº›</a:t>
            </a:fld>
            <a:endParaRPr lang="es-CO"/>
          </a:p>
        </p:txBody>
      </p:sp>
    </p:spTree>
    <p:extLst>
      <p:ext uri="{BB962C8B-B14F-4D97-AF65-F5344CB8AC3E}">
        <p14:creationId xmlns:p14="http://schemas.microsoft.com/office/powerpoint/2010/main" val="37384790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5E88D3-A162-4B2A-AE35-0FD0BDECA738}"/>
              </a:ext>
            </a:extLst>
          </p:cNvPr>
          <p:cNvSpPr>
            <a:spLocks noGrp="1"/>
          </p:cNvSpPr>
          <p:nvPr>
            <p:ph type="ctrTitle"/>
          </p:nvPr>
        </p:nvSpPr>
        <p:spPr>
          <a:xfrm>
            <a:off x="1524000" y="1122363"/>
            <a:ext cx="9144000" cy="2387600"/>
          </a:xfrm>
          <a:prstGeom prst="rect">
            <a:avLst/>
          </a:prstGeom>
        </p:spPr>
        <p:txBody>
          <a:bodyPr anchor="b"/>
          <a:lstStyle>
            <a:lvl1pPr algn="ctr">
              <a:defRPr sz="45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6517282D-CCE4-4EE0-8DF2-C38D3933F89D}"/>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FE3CA9B6-267A-4A8B-B3DB-E7CE082EEA72}"/>
              </a:ext>
            </a:extLst>
          </p:cNvPr>
          <p:cNvSpPr>
            <a:spLocks noGrp="1"/>
          </p:cNvSpPr>
          <p:nvPr>
            <p:ph type="dt" sz="half" idx="10"/>
          </p:nvPr>
        </p:nvSpPr>
        <p:spPr/>
        <p:txBody>
          <a:bodyPr/>
          <a:lstStyle/>
          <a:p>
            <a:fld id="{A2A332A5-FCFE-457F-BDD0-FF17A486EF86}" type="datetimeFigureOut">
              <a:rPr lang="es-ES" smtClean="0"/>
              <a:t>10/04/2019</a:t>
            </a:fld>
            <a:endParaRPr lang="es-ES"/>
          </a:p>
        </p:txBody>
      </p:sp>
      <p:sp>
        <p:nvSpPr>
          <p:cNvPr id="5" name="Marcador de pie de página 4">
            <a:extLst>
              <a:ext uri="{FF2B5EF4-FFF2-40B4-BE49-F238E27FC236}">
                <a16:creationId xmlns:a16="http://schemas.microsoft.com/office/drawing/2014/main" id="{0104ACC5-7DBE-4EEE-A81B-C33B264C9C2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66CC29A-E90E-44C8-8E69-8B9E648AA3BF}"/>
              </a:ext>
            </a:extLst>
          </p:cNvPr>
          <p:cNvSpPr>
            <a:spLocks noGrp="1"/>
          </p:cNvSpPr>
          <p:nvPr>
            <p:ph type="sldNum" sz="quarter" idx="12"/>
          </p:nvPr>
        </p:nvSpPr>
        <p:spPr/>
        <p:txBody>
          <a:bodyPr/>
          <a:lstStyle/>
          <a:p>
            <a:fld id="{56132A6F-5F7E-49FA-886B-39A446CB5099}" type="slidenum">
              <a:rPr lang="es-ES" smtClean="0"/>
              <a:t>‹Nº›</a:t>
            </a:fld>
            <a:endParaRPr lang="es-ES"/>
          </a:p>
        </p:txBody>
      </p:sp>
    </p:spTree>
    <p:extLst>
      <p:ext uri="{BB962C8B-B14F-4D97-AF65-F5344CB8AC3E}">
        <p14:creationId xmlns:p14="http://schemas.microsoft.com/office/powerpoint/2010/main" val="2328242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DF3E3F4-4CC2-4EE0-B718-28C47012997E}"/>
              </a:ext>
            </a:extLst>
          </p:cNvPr>
          <p:cNvSpPr>
            <a:spLocks noGrp="1"/>
          </p:cNvSpPr>
          <p:nvPr>
            <p:ph type="title"/>
          </p:nvPr>
        </p:nvSpPr>
        <p:spPr>
          <a:xfrm>
            <a:off x="838200" y="365127"/>
            <a:ext cx="10515600" cy="1325563"/>
          </a:xfrm>
          <a:prstGeom prst="rect">
            <a:avLst/>
          </a:prstGeom>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C9A5107A-5B2F-4588-AA6A-0496CB2EE68F}"/>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F486C1BC-A5EB-43AE-AF87-E95CD2B96D71}"/>
              </a:ext>
            </a:extLst>
          </p:cNvPr>
          <p:cNvSpPr>
            <a:spLocks noGrp="1"/>
          </p:cNvSpPr>
          <p:nvPr>
            <p:ph type="dt" sz="half" idx="10"/>
          </p:nvPr>
        </p:nvSpPr>
        <p:spPr/>
        <p:txBody>
          <a:bodyPr/>
          <a:lstStyle/>
          <a:p>
            <a:fld id="{A2A332A5-FCFE-457F-BDD0-FF17A486EF86}" type="datetimeFigureOut">
              <a:rPr lang="es-ES" smtClean="0"/>
              <a:t>10/04/2019</a:t>
            </a:fld>
            <a:endParaRPr lang="es-ES"/>
          </a:p>
        </p:txBody>
      </p:sp>
      <p:sp>
        <p:nvSpPr>
          <p:cNvPr id="5" name="Marcador de pie de página 4">
            <a:extLst>
              <a:ext uri="{FF2B5EF4-FFF2-40B4-BE49-F238E27FC236}">
                <a16:creationId xmlns:a16="http://schemas.microsoft.com/office/drawing/2014/main" id="{D35855F8-DD36-42D6-9573-7EF3BAC2FA98}"/>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E321265F-5182-4454-8BF1-E2DC80E328E1}"/>
              </a:ext>
            </a:extLst>
          </p:cNvPr>
          <p:cNvSpPr>
            <a:spLocks noGrp="1"/>
          </p:cNvSpPr>
          <p:nvPr>
            <p:ph type="sldNum" sz="quarter" idx="12"/>
          </p:nvPr>
        </p:nvSpPr>
        <p:spPr/>
        <p:txBody>
          <a:bodyPr/>
          <a:lstStyle/>
          <a:p>
            <a:fld id="{56132A6F-5F7E-49FA-886B-39A446CB5099}" type="slidenum">
              <a:rPr lang="es-ES" smtClean="0"/>
              <a:t>‹Nº›</a:t>
            </a:fld>
            <a:endParaRPr lang="es-ES"/>
          </a:p>
        </p:txBody>
      </p:sp>
    </p:spTree>
    <p:extLst>
      <p:ext uri="{BB962C8B-B14F-4D97-AF65-F5344CB8AC3E}">
        <p14:creationId xmlns:p14="http://schemas.microsoft.com/office/powerpoint/2010/main" val="4101438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3B2CAA3C-5965-47D2-ACF2-17A3926A7D3F}" type="datetimeFigureOut">
              <a:rPr lang="es-CO" smtClean="0"/>
              <a:t>10/04/2019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259A3E6A-1DB7-4D0C-8EFF-4A6C439EB959}" type="slidenum">
              <a:rPr lang="es-CO" smtClean="0"/>
              <a:t>‹Nº›</a:t>
            </a:fld>
            <a:endParaRPr lang="es-CO"/>
          </a:p>
        </p:txBody>
      </p:sp>
    </p:spTree>
    <p:extLst>
      <p:ext uri="{BB962C8B-B14F-4D97-AF65-F5344CB8AC3E}">
        <p14:creationId xmlns:p14="http://schemas.microsoft.com/office/powerpoint/2010/main" val="3484304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3B2CAA3C-5965-47D2-ACF2-17A3926A7D3F}" type="datetimeFigureOut">
              <a:rPr lang="es-CO" smtClean="0"/>
              <a:t>10/04/2019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259A3E6A-1DB7-4D0C-8EFF-4A6C439EB959}" type="slidenum">
              <a:rPr lang="es-CO" smtClean="0"/>
              <a:t>‹Nº›</a:t>
            </a:fld>
            <a:endParaRPr lang="es-CO"/>
          </a:p>
        </p:txBody>
      </p:sp>
    </p:spTree>
    <p:extLst>
      <p:ext uri="{BB962C8B-B14F-4D97-AF65-F5344CB8AC3E}">
        <p14:creationId xmlns:p14="http://schemas.microsoft.com/office/powerpoint/2010/main" val="29443349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3B2CAA3C-5965-47D2-ACF2-17A3926A7D3F}" type="datetimeFigureOut">
              <a:rPr lang="es-CO" smtClean="0"/>
              <a:t>10/04/2019</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259A3E6A-1DB7-4D0C-8EFF-4A6C439EB959}" type="slidenum">
              <a:rPr lang="es-CO" smtClean="0"/>
              <a:t>‹Nº›</a:t>
            </a:fld>
            <a:endParaRPr lang="es-CO"/>
          </a:p>
        </p:txBody>
      </p:sp>
    </p:spTree>
    <p:extLst>
      <p:ext uri="{BB962C8B-B14F-4D97-AF65-F5344CB8AC3E}">
        <p14:creationId xmlns:p14="http://schemas.microsoft.com/office/powerpoint/2010/main" val="2448086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3B2CAA3C-5965-47D2-ACF2-17A3926A7D3F}" type="datetimeFigureOut">
              <a:rPr lang="es-CO" smtClean="0"/>
              <a:t>10/04/2019</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259A3E6A-1DB7-4D0C-8EFF-4A6C439EB959}" type="slidenum">
              <a:rPr lang="es-CO" smtClean="0"/>
              <a:t>‹Nº›</a:t>
            </a:fld>
            <a:endParaRPr lang="es-CO"/>
          </a:p>
        </p:txBody>
      </p:sp>
    </p:spTree>
    <p:extLst>
      <p:ext uri="{BB962C8B-B14F-4D97-AF65-F5344CB8AC3E}">
        <p14:creationId xmlns:p14="http://schemas.microsoft.com/office/powerpoint/2010/main" val="781767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B2CAA3C-5965-47D2-ACF2-17A3926A7D3F}" type="datetimeFigureOut">
              <a:rPr lang="es-CO" smtClean="0"/>
              <a:t>10/04/2019</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259A3E6A-1DB7-4D0C-8EFF-4A6C439EB959}" type="slidenum">
              <a:rPr lang="es-CO" smtClean="0"/>
              <a:t>‹Nº›</a:t>
            </a:fld>
            <a:endParaRPr lang="es-CO"/>
          </a:p>
        </p:txBody>
      </p:sp>
    </p:spTree>
    <p:extLst>
      <p:ext uri="{BB962C8B-B14F-4D97-AF65-F5344CB8AC3E}">
        <p14:creationId xmlns:p14="http://schemas.microsoft.com/office/powerpoint/2010/main" val="2685726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3B2CAA3C-5965-47D2-ACF2-17A3926A7D3F}" type="datetimeFigureOut">
              <a:rPr lang="es-CO" smtClean="0"/>
              <a:t>10/04/2019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259A3E6A-1DB7-4D0C-8EFF-4A6C439EB959}" type="slidenum">
              <a:rPr lang="es-CO" smtClean="0"/>
              <a:t>‹Nº›</a:t>
            </a:fld>
            <a:endParaRPr lang="es-CO"/>
          </a:p>
        </p:txBody>
      </p:sp>
    </p:spTree>
    <p:extLst>
      <p:ext uri="{BB962C8B-B14F-4D97-AF65-F5344CB8AC3E}">
        <p14:creationId xmlns:p14="http://schemas.microsoft.com/office/powerpoint/2010/main" val="1521488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3B2CAA3C-5965-47D2-ACF2-17A3926A7D3F}" type="datetimeFigureOut">
              <a:rPr lang="es-CO" smtClean="0"/>
              <a:t>10/04/2019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259A3E6A-1DB7-4D0C-8EFF-4A6C439EB959}" type="slidenum">
              <a:rPr lang="es-CO" smtClean="0"/>
              <a:t>‹Nº›</a:t>
            </a:fld>
            <a:endParaRPr lang="es-CO"/>
          </a:p>
        </p:txBody>
      </p:sp>
    </p:spTree>
    <p:extLst>
      <p:ext uri="{BB962C8B-B14F-4D97-AF65-F5344CB8AC3E}">
        <p14:creationId xmlns:p14="http://schemas.microsoft.com/office/powerpoint/2010/main" val="3755792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image" Target="../media/image3.pn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2CAA3C-5965-47D2-ACF2-17A3926A7D3F}" type="datetimeFigureOut">
              <a:rPr lang="es-CO" smtClean="0"/>
              <a:t>10/04/2019</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9A3E6A-1DB7-4D0C-8EFF-4A6C439EB959}" type="slidenum">
              <a:rPr lang="es-CO" smtClean="0"/>
              <a:t>‹Nº›</a:t>
            </a:fld>
            <a:endParaRPr lang="es-CO"/>
          </a:p>
        </p:txBody>
      </p:sp>
    </p:spTree>
    <p:extLst>
      <p:ext uri="{BB962C8B-B14F-4D97-AF65-F5344CB8AC3E}">
        <p14:creationId xmlns:p14="http://schemas.microsoft.com/office/powerpoint/2010/main" val="42535120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130157"/>
            <a:ext cx="10515600" cy="5099166"/>
          </a:xfrm>
          <a:prstGeom prst="rect">
            <a:avLst/>
          </a:prstGeom>
        </p:spPr>
        <p:txBody>
          <a:bodyPr vert="horz" lIns="91440" tIns="45720" rIns="91440" bIns="45720"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2757EACC-E826-496D-AC76-81C0A3BA9187}" type="datetimeFigureOut">
              <a:rPr lang="es-CO" smtClean="0"/>
              <a:pPr/>
              <a:t>10/04/2019</a:t>
            </a:fld>
            <a:endParaRPr lang="es-CO"/>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s-CO"/>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8E188EC5-9129-4EC6-87A6-612C5497FD59}" type="slidenum">
              <a:rPr lang="es-CO" smtClean="0"/>
              <a:pPr/>
              <a:t>‹Nº›</a:t>
            </a:fld>
            <a:endParaRPr lang="es-CO"/>
          </a:p>
        </p:txBody>
      </p:sp>
      <p:graphicFrame>
        <p:nvGraphicFramePr>
          <p:cNvPr id="7" name="Tabla 6"/>
          <p:cNvGraphicFramePr>
            <a:graphicFrameLocks noGrp="1"/>
          </p:cNvGraphicFramePr>
          <p:nvPr userDrawn="1">
            <p:extLst/>
          </p:nvPr>
        </p:nvGraphicFramePr>
        <p:xfrm>
          <a:off x="838200" y="85425"/>
          <a:ext cx="10515600" cy="761096"/>
        </p:xfrm>
        <a:graphic>
          <a:graphicData uri="http://schemas.openxmlformats.org/drawingml/2006/table">
            <a:tbl>
              <a:tblPr/>
              <a:tblGrid>
                <a:gridCol w="3144164">
                  <a:extLst>
                    <a:ext uri="{9D8B030D-6E8A-4147-A177-3AD203B41FA5}">
                      <a16:colId xmlns:a16="http://schemas.microsoft.com/office/drawing/2014/main" val="20000"/>
                    </a:ext>
                  </a:extLst>
                </a:gridCol>
                <a:gridCol w="2239823">
                  <a:extLst>
                    <a:ext uri="{9D8B030D-6E8A-4147-A177-3AD203B41FA5}">
                      <a16:colId xmlns:a16="http://schemas.microsoft.com/office/drawing/2014/main" val="20001"/>
                    </a:ext>
                  </a:extLst>
                </a:gridCol>
                <a:gridCol w="2675169">
                  <a:extLst>
                    <a:ext uri="{9D8B030D-6E8A-4147-A177-3AD203B41FA5}">
                      <a16:colId xmlns:a16="http://schemas.microsoft.com/office/drawing/2014/main" val="20002"/>
                    </a:ext>
                  </a:extLst>
                </a:gridCol>
                <a:gridCol w="2456444">
                  <a:extLst>
                    <a:ext uri="{9D8B030D-6E8A-4147-A177-3AD203B41FA5}">
                      <a16:colId xmlns:a16="http://schemas.microsoft.com/office/drawing/2014/main" val="20003"/>
                    </a:ext>
                  </a:extLst>
                </a:gridCol>
              </a:tblGrid>
              <a:tr h="574973">
                <a:tc>
                  <a:txBody>
                    <a:bodyPr/>
                    <a:lstStyle/>
                    <a:p>
                      <a:pPr algn="ctr">
                        <a:lnSpc>
                          <a:spcPct val="115000"/>
                        </a:lnSpc>
                        <a:spcBef>
                          <a:spcPts val="1800"/>
                        </a:spcBef>
                        <a:spcAft>
                          <a:spcPts val="1800"/>
                        </a:spcAft>
                      </a:pPr>
                      <a:endParaRPr lang="es-CO" sz="1500" kern="1600" dirty="0">
                        <a:effectLst/>
                        <a:latin typeface="Arial" panose="020B0604020202020204" pitchFamily="34" charset="0"/>
                        <a:ea typeface="Times New Roman" panose="02020603050405020304" pitchFamily="18" charset="0"/>
                      </a:endParaRPr>
                    </a:p>
                  </a:txBody>
                  <a:tcPr marL="57219" marR="572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Bef>
                          <a:spcPts val="1200"/>
                        </a:spcBef>
                        <a:spcAft>
                          <a:spcPts val="300"/>
                        </a:spcAft>
                      </a:pPr>
                      <a:r>
                        <a:rPr lang="es-CO" sz="1200" b="1" kern="1600" dirty="0">
                          <a:effectLst/>
                          <a:latin typeface="Arial" panose="020B0604020202020204" pitchFamily="34" charset="0"/>
                          <a:ea typeface="Times New Roman" panose="02020603050405020304" pitchFamily="18" charset="0"/>
                        </a:rPr>
                        <a:t>GUIÓN DE CONTENIDO Y ACTIVIDADES</a:t>
                      </a:r>
                      <a:endParaRPr lang="es-CO" sz="1200" dirty="0">
                        <a:effectLst/>
                        <a:latin typeface="Times New Roman" panose="02020603050405020304" pitchFamily="18" charset="0"/>
                        <a:ea typeface="Times New Roman" panose="02020603050405020304" pitchFamily="18" charset="0"/>
                      </a:endParaRPr>
                    </a:p>
                  </a:txBody>
                  <a:tcPr marL="57219" marR="572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0"/>
                  </a:ext>
                </a:extLst>
              </a:tr>
              <a:tr h="186123">
                <a:tc>
                  <a:txBody>
                    <a:bodyPr/>
                    <a:lstStyle/>
                    <a:p>
                      <a:pPr algn="ctr">
                        <a:lnSpc>
                          <a:spcPct val="115000"/>
                        </a:lnSpc>
                        <a:spcAft>
                          <a:spcPts val="0"/>
                        </a:spcAft>
                      </a:pPr>
                      <a:r>
                        <a:rPr lang="es-CO" sz="1100" b="1">
                          <a:effectLst/>
                          <a:latin typeface="Arial" panose="020B0604020202020204" pitchFamily="34" charset="0"/>
                          <a:ea typeface="Times New Roman" panose="02020603050405020304" pitchFamily="18" charset="0"/>
                        </a:rPr>
                        <a:t>Código: </a:t>
                      </a:r>
                      <a:r>
                        <a:rPr lang="es-CO" sz="1100">
                          <a:effectLst/>
                          <a:latin typeface="Arial" panose="020B0604020202020204" pitchFamily="34" charset="0"/>
                          <a:ea typeface="Times New Roman" panose="02020603050405020304" pitchFamily="18" charset="0"/>
                        </a:rPr>
                        <a:t>DO-UD-F-004</a:t>
                      </a:r>
                      <a:endParaRPr lang="es-CO" sz="1200">
                        <a:effectLst/>
                        <a:latin typeface="Times New Roman" panose="02020603050405020304" pitchFamily="18" charset="0"/>
                        <a:ea typeface="Times New Roman" panose="02020603050405020304" pitchFamily="18" charset="0"/>
                      </a:endParaRPr>
                    </a:p>
                  </a:txBody>
                  <a:tcPr marL="57219" marR="572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b="1">
                          <a:effectLst/>
                          <a:latin typeface="Arial" panose="020B0604020202020204" pitchFamily="34" charset="0"/>
                          <a:ea typeface="Times New Roman" panose="02020603050405020304" pitchFamily="18" charset="0"/>
                        </a:rPr>
                        <a:t>Versión:</a:t>
                      </a:r>
                      <a:r>
                        <a:rPr lang="es-CO" sz="1100">
                          <a:effectLst/>
                          <a:latin typeface="Arial" panose="020B0604020202020204" pitchFamily="34" charset="0"/>
                          <a:ea typeface="Times New Roman" panose="02020603050405020304" pitchFamily="18" charset="0"/>
                        </a:rPr>
                        <a:t> 01</a:t>
                      </a:r>
                      <a:endParaRPr lang="es-CO" sz="1200">
                        <a:effectLst/>
                        <a:latin typeface="Times New Roman" panose="02020603050405020304" pitchFamily="18" charset="0"/>
                        <a:ea typeface="Times New Roman" panose="02020603050405020304" pitchFamily="18" charset="0"/>
                      </a:endParaRPr>
                    </a:p>
                  </a:txBody>
                  <a:tcPr marL="57219" marR="572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b="1">
                          <a:effectLst/>
                          <a:latin typeface="Arial" panose="020B0604020202020204" pitchFamily="34" charset="0"/>
                          <a:ea typeface="Times New Roman" panose="02020603050405020304" pitchFamily="18" charset="0"/>
                        </a:rPr>
                        <a:t>Emisión:</a:t>
                      </a:r>
                      <a:r>
                        <a:rPr lang="es-CO" sz="1100">
                          <a:effectLst/>
                          <a:latin typeface="Arial" panose="020B0604020202020204" pitchFamily="34" charset="0"/>
                          <a:ea typeface="Times New Roman" panose="02020603050405020304" pitchFamily="18" charset="0"/>
                        </a:rPr>
                        <a:t> 28- 11- 2016</a:t>
                      </a:r>
                      <a:endParaRPr lang="es-CO" sz="1200">
                        <a:effectLst/>
                        <a:latin typeface="Times New Roman" panose="02020603050405020304" pitchFamily="18" charset="0"/>
                        <a:ea typeface="Times New Roman" panose="02020603050405020304" pitchFamily="18" charset="0"/>
                      </a:endParaRPr>
                    </a:p>
                  </a:txBody>
                  <a:tcPr marL="57219" marR="572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2700020" algn="ctr"/>
                          <a:tab pos="5400040" algn="r"/>
                        </a:tabLst>
                      </a:pPr>
                      <a:r>
                        <a:rPr lang="es-CO" sz="1100" b="1" dirty="0">
                          <a:effectLst/>
                          <a:latin typeface="Arial" panose="020B0604020202020204" pitchFamily="34" charset="0"/>
                          <a:ea typeface="Times New Roman" panose="02020603050405020304" pitchFamily="18" charset="0"/>
                        </a:rPr>
                        <a:t>Página</a:t>
                      </a:r>
                      <a:r>
                        <a:rPr lang="es-CO" sz="1100" dirty="0">
                          <a:effectLst/>
                          <a:latin typeface="Arial" panose="020B0604020202020204" pitchFamily="34" charset="0"/>
                          <a:ea typeface="Times New Roman" panose="02020603050405020304" pitchFamily="18" charset="0"/>
                        </a:rPr>
                        <a:t> __ </a:t>
                      </a:r>
                      <a:r>
                        <a:rPr lang="es-CO" sz="1100" b="1" dirty="0">
                          <a:effectLst/>
                          <a:latin typeface="Arial" panose="020B0604020202020204" pitchFamily="34" charset="0"/>
                          <a:ea typeface="Times New Roman" panose="02020603050405020304" pitchFamily="18" charset="0"/>
                        </a:rPr>
                        <a:t>de</a:t>
                      </a:r>
                      <a:r>
                        <a:rPr lang="es-CO" sz="1100" dirty="0">
                          <a:effectLst/>
                          <a:latin typeface="Arial" panose="020B0604020202020204" pitchFamily="34" charset="0"/>
                          <a:ea typeface="Times New Roman" panose="02020603050405020304" pitchFamily="18" charset="0"/>
                        </a:rPr>
                        <a:t> __</a:t>
                      </a:r>
                      <a:endParaRPr lang="es-CO" sz="1200" dirty="0">
                        <a:effectLst/>
                        <a:latin typeface="Times New Roman" panose="02020603050405020304" pitchFamily="18" charset="0"/>
                        <a:ea typeface="Times New Roman" panose="02020603050405020304" pitchFamily="18" charset="0"/>
                      </a:endParaRPr>
                    </a:p>
                  </a:txBody>
                  <a:tcPr marL="57219" marR="572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1026" name="Imagen 4"/>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079501" y="238052"/>
            <a:ext cx="2501900" cy="276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5047770"/>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youtu.be/6AOaT2DOoHg"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410.png"/><Relationship Id="rId2" Type="http://schemas.openxmlformats.org/officeDocument/2006/relationships/image" Target="../media/image3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7.png"/></Relationships>
</file>

<file path=ppt/slides/_rels/slide29.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8.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313.png"/><Relationship Id="rId13" Type="http://schemas.openxmlformats.org/officeDocument/2006/relationships/image" Target="../media/image318.png"/><Relationship Id="rId12" Type="http://schemas.openxmlformats.org/officeDocument/2006/relationships/image" Target="../media/image317.png"/><Relationship Id="rId1" Type="http://schemas.openxmlformats.org/officeDocument/2006/relationships/slideLayout" Target="../slideLayouts/slideLayout2.xml"/><Relationship Id="rId11" Type="http://schemas.openxmlformats.org/officeDocument/2006/relationships/image" Target="../media/image316.png"/><Relationship Id="rId10" Type="http://schemas.openxmlformats.org/officeDocument/2006/relationships/image" Target="../media/image315.png"/><Relationship Id="rId9" Type="http://schemas.openxmlformats.org/officeDocument/2006/relationships/image" Target="../media/image314.png"/></Relationships>
</file>

<file path=ppt/slides/_rels/slide36.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321.png"/><Relationship Id="rId7" Type="http://schemas.openxmlformats.org/officeDocument/2006/relationships/image" Target="../media/image46.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324.png"/><Relationship Id="rId5" Type="http://schemas.openxmlformats.org/officeDocument/2006/relationships/image" Target="../media/image323.png"/><Relationship Id="rId4" Type="http://schemas.openxmlformats.org/officeDocument/2006/relationships/image" Target="../media/image4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11.png"/><Relationship Id="rId2" Type="http://schemas.openxmlformats.org/officeDocument/2006/relationships/image" Target="../media/image310.png"/><Relationship Id="rId1" Type="http://schemas.openxmlformats.org/officeDocument/2006/relationships/slideLayout" Target="../slideLayouts/slideLayout2.xml"/><Relationship Id="rId5" Type="http://schemas.openxmlformats.org/officeDocument/2006/relationships/image" Target="../media/image319.png"/><Relationship Id="rId4" Type="http://schemas.openxmlformats.org/officeDocument/2006/relationships/image" Target="../media/image31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3" Type="http://schemas.openxmlformats.org/officeDocument/2006/relationships/image" Target="../media/image140.png"/><Relationship Id="rId7" Type="http://schemas.openxmlformats.org/officeDocument/2006/relationships/image" Target="../media/image142.png"/><Relationship Id="rId2" Type="http://schemas.openxmlformats.org/officeDocument/2006/relationships/image" Target="../media/image130.png"/><Relationship Id="rId1" Type="http://schemas.openxmlformats.org/officeDocument/2006/relationships/slideLayout" Target="../slideLayouts/slideLayout2.xml"/><Relationship Id="rId6" Type="http://schemas.openxmlformats.org/officeDocument/2006/relationships/image" Target="../media/image170.png"/><Relationship Id="rId5" Type="http://schemas.openxmlformats.org/officeDocument/2006/relationships/image" Target="../media/image160.png"/></Relationships>
</file>

<file path=ppt/slides/_rels/slide41.xml.rels><?xml version="1.0" encoding="UTF-8" standalone="yes"?>
<Relationships xmlns="http://schemas.openxmlformats.org/package/2006/relationships"><Relationship Id="rId2" Type="http://schemas.openxmlformats.org/officeDocument/2006/relationships/image" Target="../media/image440.png"/><Relationship Id="rId1" Type="http://schemas.openxmlformats.org/officeDocument/2006/relationships/slideLayout" Target="../slideLayouts/slideLayout2.xml"/><Relationship Id="rId5" Type="http://schemas.openxmlformats.org/officeDocument/2006/relationships/image" Target="../media/image450.png"/><Relationship Id="rId4" Type="http://schemas.openxmlformats.org/officeDocument/2006/relationships/image" Target="../media/image150.png"/></Relationships>
</file>

<file path=ppt/slides/_rels/slide42.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0.png"/><Relationship Id="rId7"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43.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460.png"/><Relationship Id="rId7" Type="http://schemas.openxmlformats.org/officeDocument/2006/relationships/image" Target="../media/image57.png"/><Relationship Id="rId2" Type="http://schemas.openxmlformats.org/officeDocument/2006/relationships/image" Target="../media/image530.png"/><Relationship Id="rId1" Type="http://schemas.openxmlformats.org/officeDocument/2006/relationships/slideLayout" Target="../slideLayouts/slideLayout2.xml"/><Relationship Id="rId6" Type="http://schemas.openxmlformats.org/officeDocument/2006/relationships/image" Target="../media/image56.png"/><Relationship Id="rId9" Type="http://schemas.openxmlformats.org/officeDocument/2006/relationships/image" Target="../media/image59.png"/></Relationships>
</file>

<file path=ppt/slides/_rels/slide44.xml.rels><?xml version="1.0" encoding="UTF-8" standalone="yes"?>
<Relationships xmlns="http://schemas.openxmlformats.org/package/2006/relationships"><Relationship Id="rId13" Type="http://schemas.openxmlformats.org/officeDocument/2006/relationships/image" Target="../media/image70.png"/><Relationship Id="rId12" Type="http://schemas.openxmlformats.org/officeDocument/2006/relationships/image" Target="../media/image69.png"/><Relationship Id="rId1" Type="http://schemas.openxmlformats.org/officeDocument/2006/relationships/slideLayout" Target="../slideLayouts/slideLayout2.xml"/><Relationship Id="rId11" Type="http://schemas.openxmlformats.org/officeDocument/2006/relationships/image" Target="../media/image68.png"/><Relationship Id="rId15" Type="http://schemas.openxmlformats.org/officeDocument/2006/relationships/image" Target="../media/image72.png"/><Relationship Id="rId10" Type="http://schemas.openxmlformats.org/officeDocument/2006/relationships/image" Target="../media/image67.png"/><Relationship Id="rId9" Type="http://schemas.openxmlformats.org/officeDocument/2006/relationships/image" Target="../media/image66.png"/><Relationship Id="rId14" Type="http://schemas.openxmlformats.org/officeDocument/2006/relationships/image" Target="../media/image71.png"/></Relationships>
</file>

<file path=ppt/slides/_rels/slide45.xml.rels><?xml version="1.0" encoding="UTF-8" standalone="yes"?>
<Relationships xmlns="http://schemas.openxmlformats.org/package/2006/relationships"><Relationship Id="rId13" Type="http://schemas.openxmlformats.org/officeDocument/2006/relationships/image" Target="../media/image790.png"/><Relationship Id="rId18" Type="http://schemas.openxmlformats.org/officeDocument/2006/relationships/image" Target="../media/image970.png"/><Relationship Id="rId12" Type="http://schemas.openxmlformats.org/officeDocument/2006/relationships/image" Target="../media/image780.png"/><Relationship Id="rId17" Type="http://schemas.openxmlformats.org/officeDocument/2006/relationships/image" Target="../media/image830.png"/><Relationship Id="rId1" Type="http://schemas.openxmlformats.org/officeDocument/2006/relationships/slideLayout" Target="../slideLayouts/slideLayout2.xml"/><Relationship Id="rId15" Type="http://schemas.openxmlformats.org/officeDocument/2006/relationships/image" Target="../media/image810.png"/><Relationship Id="rId19" Type="http://schemas.openxmlformats.org/officeDocument/2006/relationships/image" Target="../media/image980.png"/><Relationship Id="rId14" Type="http://schemas.openxmlformats.org/officeDocument/2006/relationships/image" Target="../media/image800.png"/></Relationships>
</file>

<file path=ppt/slides/_rels/slide46.xml.rels><?xml version="1.0" encoding="UTF-8" standalone="yes"?>
<Relationships xmlns="http://schemas.openxmlformats.org/package/2006/relationships"><Relationship Id="rId3" Type="http://schemas.openxmlformats.org/officeDocument/2006/relationships/image" Target="../media/image101.png"/><Relationship Id="rId7" Type="http://schemas.openxmlformats.org/officeDocument/2006/relationships/image" Target="../media/image105.png"/><Relationship Id="rId2" Type="http://schemas.openxmlformats.org/officeDocument/2006/relationships/image" Target="../media/image100.png"/><Relationship Id="rId1" Type="http://schemas.openxmlformats.org/officeDocument/2006/relationships/slideLayout" Target="../slideLayouts/slideLayout2.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 Id="rId9" Type="http://schemas.openxmlformats.org/officeDocument/2006/relationships/image" Target="../media/image117.png"/></Relationships>
</file>

<file path=ppt/slides/_rels/slide47.xml.rels><?xml version="1.0" encoding="UTF-8" standalone="yes"?>
<Relationships xmlns="http://schemas.openxmlformats.org/package/2006/relationships"><Relationship Id="rId18" Type="http://schemas.openxmlformats.org/officeDocument/2006/relationships/image" Target="../media/image122.png"/><Relationship Id="rId17" Type="http://schemas.openxmlformats.org/officeDocument/2006/relationships/image" Target="../media/image121.png"/><Relationship Id="rId16" Type="http://schemas.openxmlformats.org/officeDocument/2006/relationships/image" Target="../media/image120.png"/><Relationship Id="rId1" Type="http://schemas.openxmlformats.org/officeDocument/2006/relationships/slideLayout" Target="../slideLayouts/slideLayout2.xml"/><Relationship Id="rId15" Type="http://schemas.openxmlformats.org/officeDocument/2006/relationships/image" Target="../media/image119.png"/><Relationship Id="rId5" Type="http://schemas.openxmlformats.org/officeDocument/2006/relationships/image" Target="../media/image108.png"/><Relationship Id="rId19" Type="http://schemas.openxmlformats.org/officeDocument/2006/relationships/image" Target="../media/image123.png"/><Relationship Id="rId14" Type="http://schemas.openxmlformats.org/officeDocument/2006/relationships/image" Target="../media/image118.png"/></Relationships>
</file>

<file path=ppt/slides/_rels/slide48.xml.rels><?xml version="1.0" encoding="UTF-8" standalone="yes"?>
<Relationships xmlns="http://schemas.openxmlformats.org/package/2006/relationships"><Relationship Id="rId8" Type="http://schemas.openxmlformats.org/officeDocument/2006/relationships/image" Target="../media/image99.png"/><Relationship Id="rId3" Type="http://schemas.openxmlformats.org/officeDocument/2006/relationships/image" Target="../media/image85.png"/><Relationship Id="rId7" Type="http://schemas.openxmlformats.org/officeDocument/2006/relationships/image" Target="../media/image83.png"/><Relationship Id="rId2" Type="http://schemas.openxmlformats.org/officeDocument/2006/relationships/image" Target="../media/image84.png"/><Relationship Id="rId1" Type="http://schemas.openxmlformats.org/officeDocument/2006/relationships/slideLayout" Target="../slideLayouts/slideLayout2.xml"/><Relationship Id="rId5" Type="http://schemas.openxmlformats.org/officeDocument/2006/relationships/image" Target="../media/image87.png"/><Relationship Id="rId4" Type="http://schemas.openxmlformats.org/officeDocument/2006/relationships/image" Target="../media/image86.png"/><Relationship Id="rId9" Type="http://schemas.openxmlformats.org/officeDocument/2006/relationships/image" Target="../media/image98.png"/></Relationships>
</file>

<file path=ppt/slides/_rels/slide49.xml.rels><?xml version="1.0" encoding="UTF-8" standalone="yes"?>
<Relationships xmlns="http://schemas.openxmlformats.org/package/2006/relationships"><Relationship Id="rId8" Type="http://schemas.openxmlformats.org/officeDocument/2006/relationships/image" Target="../media/image92.png"/><Relationship Id="rId13" Type="http://schemas.openxmlformats.org/officeDocument/2006/relationships/image" Target="../media/image107.png"/><Relationship Id="rId12" Type="http://schemas.openxmlformats.org/officeDocument/2006/relationships/image" Target="../media/image96.png"/><Relationship Id="rId1" Type="http://schemas.openxmlformats.org/officeDocument/2006/relationships/slideLayout" Target="../slideLayouts/slideLayout2.xml"/><Relationship Id="rId11" Type="http://schemas.openxmlformats.org/officeDocument/2006/relationships/image" Target="../media/image95.png"/><Relationship Id="rId15" Type="http://schemas.openxmlformats.org/officeDocument/2006/relationships/image" Target="../media/image109.png"/><Relationship Id="rId9" Type="http://schemas.openxmlformats.org/officeDocument/2006/relationships/image" Target="../media/image93.png"/><Relationship Id="rId14" Type="http://schemas.openxmlformats.org/officeDocument/2006/relationships/image" Target="../media/image10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0.xml.rels><?xml version="1.0" encoding="UTF-8" standalone="yes"?>
<Relationships xmlns="http://schemas.openxmlformats.org/package/2006/relationships"><Relationship Id="rId18" Type="http://schemas.openxmlformats.org/officeDocument/2006/relationships/image" Target="../media/image227.png"/><Relationship Id="rId17" Type="http://schemas.openxmlformats.org/officeDocument/2006/relationships/image" Target="../media/image226.png"/><Relationship Id="rId16" Type="http://schemas.openxmlformats.org/officeDocument/2006/relationships/image" Target="../media/image225.png"/><Relationship Id="rId1" Type="http://schemas.openxmlformats.org/officeDocument/2006/relationships/slideLayout" Target="../slideLayouts/slideLayout2.xml"/><Relationship Id="rId15" Type="http://schemas.openxmlformats.org/officeDocument/2006/relationships/image" Target="../media/image224.png"/><Relationship Id="rId10" Type="http://schemas.openxmlformats.org/officeDocument/2006/relationships/image" Target="../media/image219.png"/><Relationship Id="rId9" Type="http://schemas.openxmlformats.org/officeDocument/2006/relationships/image" Target="../media/image218.png"/></Relationships>
</file>

<file path=ppt/slides/_rels/slide51.xml.rels><?xml version="1.0" encoding="UTF-8" standalone="yes"?>
<Relationships xmlns="http://schemas.openxmlformats.org/package/2006/relationships"><Relationship Id="rId3" Type="http://schemas.openxmlformats.org/officeDocument/2006/relationships/image" Target="../media/image219.png"/><Relationship Id="rId7" Type="http://schemas.openxmlformats.org/officeDocument/2006/relationships/image" Target="../media/image223.png"/><Relationship Id="rId2" Type="http://schemas.openxmlformats.org/officeDocument/2006/relationships/image" Target="../media/image218.png"/><Relationship Id="rId1" Type="http://schemas.openxmlformats.org/officeDocument/2006/relationships/slideLayout" Target="../slideLayouts/slideLayout2.xml"/><Relationship Id="rId6" Type="http://schemas.openxmlformats.org/officeDocument/2006/relationships/image" Target="../media/image222.png"/><Relationship Id="rId5" Type="http://schemas.openxmlformats.org/officeDocument/2006/relationships/image" Target="../media/image221.png"/><Relationship Id="rId4" Type="http://schemas.openxmlformats.org/officeDocument/2006/relationships/image" Target="../media/image220.png"/></Relationships>
</file>

<file path=ppt/slides/_rels/slide5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5.png"/><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1.png"/></Relationships>
</file>

<file path=ppt/slides/_rels/slide53.xml.rels><?xml version="1.0" encoding="UTF-8" standalone="yes"?>
<Relationships xmlns="http://schemas.openxmlformats.org/package/2006/relationships"><Relationship Id="rId8" Type="http://schemas.openxmlformats.org/officeDocument/2006/relationships/image" Target="../media/image186.png"/><Relationship Id="rId18" Type="http://schemas.openxmlformats.org/officeDocument/2006/relationships/image" Target="../media/image212.png"/><Relationship Id="rId21" Type="http://schemas.openxmlformats.org/officeDocument/2006/relationships/image" Target="../media/image215.png"/><Relationship Id="rId17" Type="http://schemas.openxmlformats.org/officeDocument/2006/relationships/image" Target="../media/image211.png"/><Relationship Id="rId2" Type="http://schemas.openxmlformats.org/officeDocument/2006/relationships/image" Target="../media/image187.png"/><Relationship Id="rId16" Type="http://schemas.openxmlformats.org/officeDocument/2006/relationships/image" Target="../media/image210.png"/><Relationship Id="rId20" Type="http://schemas.openxmlformats.org/officeDocument/2006/relationships/image" Target="../media/image214.png"/><Relationship Id="rId1" Type="http://schemas.openxmlformats.org/officeDocument/2006/relationships/slideLayout" Target="../slideLayouts/slideLayout2.xml"/><Relationship Id="rId6" Type="http://schemas.openxmlformats.org/officeDocument/2006/relationships/image" Target="../media/image202.png"/><Relationship Id="rId15" Type="http://schemas.openxmlformats.org/officeDocument/2006/relationships/image" Target="../media/image209.png"/><Relationship Id="rId19" Type="http://schemas.openxmlformats.org/officeDocument/2006/relationships/image" Target="../media/image213.png"/><Relationship Id="rId14" Type="http://schemas.openxmlformats.org/officeDocument/2006/relationships/image" Target="../media/image208.png"/><Relationship Id="rId4" Type="http://schemas.openxmlformats.org/officeDocument/2006/relationships/image" Target="../media/image74.png"/></Relationships>
</file>

<file path=ppt/slides/_rels/slide54.xml.rels><?xml version="1.0" encoding="UTF-8" standalone="yes"?>
<Relationships xmlns="http://schemas.openxmlformats.org/package/2006/relationships"><Relationship Id="rId39" Type="http://schemas.openxmlformats.org/officeDocument/2006/relationships/image" Target="../media/image165.png"/><Relationship Id="rId21" Type="http://schemas.openxmlformats.org/officeDocument/2006/relationships/image" Target="../media/image73.png"/><Relationship Id="rId34" Type="http://schemas.openxmlformats.org/officeDocument/2006/relationships/image" Target="../media/image148.png"/><Relationship Id="rId42" Type="http://schemas.openxmlformats.org/officeDocument/2006/relationships/image" Target="../media/image186.png"/><Relationship Id="rId33" Type="http://schemas.openxmlformats.org/officeDocument/2006/relationships/image" Target="../media/image141.png"/><Relationship Id="rId38" Type="http://schemas.openxmlformats.org/officeDocument/2006/relationships/image" Target="../media/image156.png"/><Relationship Id="rId20" Type="http://schemas.openxmlformats.org/officeDocument/2006/relationships/image" Target="../media/image65.png"/><Relationship Id="rId1" Type="http://schemas.openxmlformats.org/officeDocument/2006/relationships/slideLayout" Target="../slideLayouts/slideLayout2.xml"/><Relationship Id="rId37" Type="http://schemas.openxmlformats.org/officeDocument/2006/relationships/image" Target="../media/image154.png"/><Relationship Id="rId40" Type="http://schemas.openxmlformats.org/officeDocument/2006/relationships/image" Target="../media/image166.png"/><Relationship Id="rId22" Type="http://schemas.openxmlformats.org/officeDocument/2006/relationships/image" Target="../media/image74.png"/><Relationship Id="rId35" Type="http://schemas.openxmlformats.org/officeDocument/2006/relationships/image" Target="../media/image149.png"/><Relationship Id="rId43" Type="http://schemas.openxmlformats.org/officeDocument/2006/relationships/image" Target="../media/image216.png"/></Relationships>
</file>

<file path=ppt/slides/_rels/slide55.xml.rels><?xml version="1.0" encoding="UTF-8" standalone="yes"?>
<Relationships xmlns="http://schemas.openxmlformats.org/package/2006/relationships"><Relationship Id="rId8" Type="http://schemas.openxmlformats.org/officeDocument/2006/relationships/image" Target="../media/image230.png"/><Relationship Id="rId13" Type="http://schemas.openxmlformats.org/officeDocument/2006/relationships/image" Target="../media/image235.png"/><Relationship Id="rId16" Type="http://schemas.openxmlformats.org/officeDocument/2006/relationships/image" Target="../media/image238.png"/><Relationship Id="rId1" Type="http://schemas.openxmlformats.org/officeDocument/2006/relationships/slideLayout" Target="../slideLayouts/slideLayout2.xml"/><Relationship Id="rId15" Type="http://schemas.openxmlformats.org/officeDocument/2006/relationships/image" Target="../media/image237.png"/><Relationship Id="rId9" Type="http://schemas.openxmlformats.org/officeDocument/2006/relationships/image" Target="../media/image231.png"/><Relationship Id="rId14" Type="http://schemas.openxmlformats.org/officeDocument/2006/relationships/image" Target="../media/image236.png"/></Relationships>
</file>

<file path=ppt/slides/_rels/slide56.xml.rels><?xml version="1.0" encoding="UTF-8" standalone="yes"?>
<Relationships xmlns="http://schemas.openxmlformats.org/package/2006/relationships"><Relationship Id="rId3" Type="http://schemas.openxmlformats.org/officeDocument/2006/relationships/image" Target="../media/image231.png"/><Relationship Id="rId7" Type="http://schemas.openxmlformats.org/officeDocument/2006/relationships/image" Target="../media/image239.png"/><Relationship Id="rId2" Type="http://schemas.openxmlformats.org/officeDocument/2006/relationships/image" Target="../media/image230.png"/><Relationship Id="rId1" Type="http://schemas.openxmlformats.org/officeDocument/2006/relationships/slideLayout" Target="../slideLayouts/slideLayout2.xml"/><Relationship Id="rId6" Type="http://schemas.openxmlformats.org/officeDocument/2006/relationships/image" Target="../media/image234.png"/><Relationship Id="rId5" Type="http://schemas.openxmlformats.org/officeDocument/2006/relationships/image" Target="../media/image233.png"/><Relationship Id="rId4" Type="http://schemas.openxmlformats.org/officeDocument/2006/relationships/image" Target="../media/image232.png"/></Relationships>
</file>

<file path=ppt/slides/_rels/slide57.xml.rels><?xml version="1.0" encoding="UTF-8" standalone="yes"?>
<Relationships xmlns="http://schemas.openxmlformats.org/package/2006/relationships"><Relationship Id="rId8" Type="http://schemas.openxmlformats.org/officeDocument/2006/relationships/image" Target="../media/image500.png"/><Relationship Id="rId3" Type="http://schemas.openxmlformats.org/officeDocument/2006/relationships/image" Target="../media/image125.png"/><Relationship Id="rId7" Type="http://schemas.openxmlformats.org/officeDocument/2006/relationships/image" Target="../media/image490.png"/><Relationship Id="rId2" Type="http://schemas.openxmlformats.org/officeDocument/2006/relationships/image" Target="../media/image124.png"/><Relationship Id="rId1" Type="http://schemas.openxmlformats.org/officeDocument/2006/relationships/slideLayout" Target="../slideLayouts/slideLayout2.xml"/><Relationship Id="rId6" Type="http://schemas.openxmlformats.org/officeDocument/2006/relationships/image" Target="../media/image128.png"/><Relationship Id="rId4" Type="http://schemas.openxmlformats.org/officeDocument/2006/relationships/image" Target="../media/image126.png"/></Relationships>
</file>

<file path=ppt/slides/_rels/slide58.xml.rels><?xml version="1.0" encoding="UTF-8" standalone="yes"?>
<Relationships xmlns="http://schemas.openxmlformats.org/package/2006/relationships"><Relationship Id="rId3" Type="http://schemas.openxmlformats.org/officeDocument/2006/relationships/image" Target="../media/image143.png"/><Relationship Id="rId1" Type="http://schemas.openxmlformats.org/officeDocument/2006/relationships/slideLayout" Target="../slideLayouts/slideLayout2.xml"/><Relationship Id="rId5" Type="http://schemas.openxmlformats.org/officeDocument/2006/relationships/image" Target="../media/image145.png"/><Relationship Id="rId4" Type="http://schemas.openxmlformats.org/officeDocument/2006/relationships/image" Target="../media/image144.png"/></Relationships>
</file>

<file path=ppt/slides/_rels/slide59.xml.rels><?xml version="1.0" encoding="UTF-8" standalone="yes"?>
<Relationships xmlns="http://schemas.openxmlformats.org/package/2006/relationships"><Relationship Id="rId13" Type="http://schemas.openxmlformats.org/officeDocument/2006/relationships/image" Target="../media/image111.png"/><Relationship Id="rId3" Type="http://schemas.openxmlformats.org/officeDocument/2006/relationships/image" Target="../media/image64.png"/><Relationship Id="rId12" Type="http://schemas.openxmlformats.org/officeDocument/2006/relationships/image" Target="../media/image106.png"/><Relationship Id="rId2" Type="http://schemas.openxmlformats.org/officeDocument/2006/relationships/image" Target="../media/image63.png"/><Relationship Id="rId1" Type="http://schemas.openxmlformats.org/officeDocument/2006/relationships/slideLayout" Target="../slideLayouts/slideLayout2.xml"/><Relationship Id="rId11" Type="http://schemas.openxmlformats.org/officeDocument/2006/relationships/image" Target="../media/image94.png"/><Relationship Id="rId10" Type="http://schemas.openxmlformats.org/officeDocument/2006/relationships/image" Target="../media/image91.png"/><Relationship Id="rId9" Type="http://schemas.openxmlformats.org/officeDocument/2006/relationships/image" Target="../media/image90.png"/><Relationship Id="rId14" Type="http://schemas.openxmlformats.org/officeDocument/2006/relationships/image" Target="../media/image1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0.xml.rels><?xml version="1.0" encoding="UTF-8" standalone="yes"?>
<Relationships xmlns="http://schemas.openxmlformats.org/package/2006/relationships"><Relationship Id="rId3" Type="http://schemas.openxmlformats.org/officeDocument/2006/relationships/image" Target="../media/image114.png"/><Relationship Id="rId12" Type="http://schemas.openxmlformats.org/officeDocument/2006/relationships/image" Target="../media/image146.png"/><Relationship Id="rId1" Type="http://schemas.openxmlformats.org/officeDocument/2006/relationships/slideLayout" Target="../slideLayouts/slideLayout2.xml"/><Relationship Id="rId6" Type="http://schemas.openxmlformats.org/officeDocument/2006/relationships/image" Target="../media/image127.png"/><Relationship Id="rId11" Type="http://schemas.openxmlformats.org/officeDocument/2006/relationships/image" Target="../media/image133.png"/><Relationship Id="rId5" Type="http://schemas.openxmlformats.org/officeDocument/2006/relationships/image" Target="../media/image116.png"/><Relationship Id="rId10" Type="http://schemas.openxmlformats.org/officeDocument/2006/relationships/image" Target="../media/image132.png"/><Relationship Id="rId9" Type="http://schemas.openxmlformats.org/officeDocument/2006/relationships/image" Target="../media/image129.png"/></Relationships>
</file>

<file path=ppt/slides/_rels/slide61.xml.rels><?xml version="1.0" encoding="UTF-8" standalone="yes"?>
<Relationships xmlns="http://schemas.openxmlformats.org/package/2006/relationships"><Relationship Id="rId3" Type="http://schemas.openxmlformats.org/officeDocument/2006/relationships/image" Target="../media/image135.png"/><Relationship Id="rId7" Type="http://schemas.openxmlformats.org/officeDocument/2006/relationships/image" Target="../media/image139.png"/><Relationship Id="rId2" Type="http://schemas.openxmlformats.org/officeDocument/2006/relationships/image" Target="../media/image134.png"/><Relationship Id="rId1" Type="http://schemas.openxmlformats.org/officeDocument/2006/relationships/slideLayout" Target="../slideLayouts/slideLayout2.xml"/><Relationship Id="rId11" Type="http://schemas.openxmlformats.org/officeDocument/2006/relationships/image" Target="../media/image159.png"/><Relationship Id="rId5" Type="http://schemas.openxmlformats.org/officeDocument/2006/relationships/image" Target="../media/image137.png"/><Relationship Id="rId4" Type="http://schemas.openxmlformats.org/officeDocument/2006/relationships/image" Target="../media/image136.png"/><Relationship Id="rId9" Type="http://schemas.openxmlformats.org/officeDocument/2006/relationships/image" Target="../media/image155.png"/></Relationships>
</file>

<file path=ppt/slides/_rels/slide62.xml.rels><?xml version="1.0" encoding="UTF-8" standalone="yes"?>
<Relationships xmlns="http://schemas.openxmlformats.org/package/2006/relationships"><Relationship Id="rId8" Type="http://schemas.openxmlformats.org/officeDocument/2006/relationships/image" Target="../media/image185.png"/><Relationship Id="rId13" Type="http://schemas.openxmlformats.org/officeDocument/2006/relationships/image" Target="../media/image190.png"/><Relationship Id="rId7" Type="http://schemas.openxmlformats.org/officeDocument/2006/relationships/image" Target="../media/image184.png"/><Relationship Id="rId12" Type="http://schemas.openxmlformats.org/officeDocument/2006/relationships/image" Target="../media/image189.png"/><Relationship Id="rId16" Type="http://schemas.openxmlformats.org/officeDocument/2006/relationships/image" Target="../media/image194.png"/><Relationship Id="rId1" Type="http://schemas.openxmlformats.org/officeDocument/2006/relationships/slideLayout" Target="../slideLayouts/slideLayout2.xml"/><Relationship Id="rId15" Type="http://schemas.openxmlformats.org/officeDocument/2006/relationships/image" Target="../media/image193.png"/><Relationship Id="rId14" Type="http://schemas.openxmlformats.org/officeDocument/2006/relationships/image" Target="../media/image192.png"/></Relationships>
</file>

<file path=ppt/slides/_rels/slide63.xml.rels><?xml version="1.0" encoding="UTF-8" standalone="yes"?>
<Relationships xmlns="http://schemas.openxmlformats.org/package/2006/relationships"><Relationship Id="rId13" Type="http://schemas.openxmlformats.org/officeDocument/2006/relationships/image" Target="../media/image199.png"/><Relationship Id="rId12" Type="http://schemas.openxmlformats.org/officeDocument/2006/relationships/image" Target="../media/image198.png"/><Relationship Id="rId1" Type="http://schemas.openxmlformats.org/officeDocument/2006/relationships/slideLayout" Target="../slideLayouts/slideLayout2.xml"/><Relationship Id="rId11" Type="http://schemas.openxmlformats.org/officeDocument/2006/relationships/image" Target="../media/image197.png"/><Relationship Id="rId15" Type="http://schemas.openxmlformats.org/officeDocument/2006/relationships/image" Target="../media/image201.png"/><Relationship Id="rId10" Type="http://schemas.openxmlformats.org/officeDocument/2006/relationships/image" Target="../media/image196.png"/><Relationship Id="rId9" Type="http://schemas.openxmlformats.org/officeDocument/2006/relationships/image" Target="../media/image195.png"/><Relationship Id="rId14" Type="http://schemas.openxmlformats.org/officeDocument/2006/relationships/image" Target="../media/image200.png"/></Relationships>
</file>

<file path=ppt/slides/_rels/slide6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65.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244.png"/><Relationship Id="rId7" Type="http://schemas.openxmlformats.org/officeDocument/2006/relationships/image" Target="../media/image248.pn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3" Type="http://schemas.openxmlformats.org/officeDocument/2006/relationships/image" Target="../media/image247.png"/><Relationship Id="rId8" Type="http://schemas.openxmlformats.org/officeDocument/2006/relationships/image" Target="../media/image242.png"/><Relationship Id="rId12" Type="http://schemas.openxmlformats.org/officeDocument/2006/relationships/image" Target="../media/image246.png"/><Relationship Id="rId1" Type="http://schemas.openxmlformats.org/officeDocument/2006/relationships/slideLayout" Target="../slideLayouts/slideLayout2.xml"/><Relationship Id="rId11" Type="http://schemas.openxmlformats.org/officeDocument/2006/relationships/image" Target="../media/image245.png"/><Relationship Id="rId15" Type="http://schemas.openxmlformats.org/officeDocument/2006/relationships/image" Target="../media/image249.png"/><Relationship Id="rId10" Type="http://schemas.openxmlformats.org/officeDocument/2006/relationships/image" Target="../media/image244.png"/><Relationship Id="rId9" Type="http://schemas.openxmlformats.org/officeDocument/2006/relationships/image" Target="../media/image243.png"/><Relationship Id="rId14" Type="http://schemas.openxmlformats.org/officeDocument/2006/relationships/image" Target="../media/image248.png"/></Relationships>
</file>

<file path=ppt/slides/_rels/slide67.xml.rels><?xml version="1.0" encoding="UTF-8" standalone="yes"?>
<Relationships xmlns="http://schemas.openxmlformats.org/package/2006/relationships"><Relationship Id="rId8" Type="http://schemas.openxmlformats.org/officeDocument/2006/relationships/image" Target="../media/image252.png"/><Relationship Id="rId3" Type="http://schemas.openxmlformats.org/officeDocument/2006/relationships/image" Target="../media/image244.png"/><Relationship Id="rId7" Type="http://schemas.openxmlformats.org/officeDocument/2006/relationships/image" Target="../media/image248.png"/><Relationship Id="rId2" Type="http://schemas.openxmlformats.org/officeDocument/2006/relationships/image" Target="../media/image243.png"/><Relationship Id="rId1" Type="http://schemas.openxmlformats.org/officeDocument/2006/relationships/slideLayout" Target="../slideLayouts/slideLayout2.xml"/><Relationship Id="rId6" Type="http://schemas.openxmlformats.org/officeDocument/2006/relationships/image" Target="../media/image251.png"/><Relationship Id="rId5" Type="http://schemas.openxmlformats.org/officeDocument/2006/relationships/image" Target="../media/image241.png"/><Relationship Id="rId4" Type="http://schemas.openxmlformats.org/officeDocument/2006/relationships/image" Target="../media/image250.png"/><Relationship Id="rId9" Type="http://schemas.openxmlformats.org/officeDocument/2006/relationships/image" Target="../media/image253.png"/></Relationships>
</file>

<file path=ppt/slides/_rels/slide68.xml.rels><?xml version="1.0" encoding="UTF-8" standalone="yes"?>
<Relationships xmlns="http://schemas.openxmlformats.org/package/2006/relationships"><Relationship Id="rId7" Type="http://schemas.openxmlformats.org/officeDocument/2006/relationships/image" Target="../media/image153.png"/><Relationship Id="rId2" Type="http://schemas.openxmlformats.org/officeDocument/2006/relationships/image" Target="../media/image147.png"/><Relationship Id="rId1" Type="http://schemas.openxmlformats.org/officeDocument/2006/relationships/slideLayout" Target="../slideLayouts/slideLayout2.xml"/><Relationship Id="rId5" Type="http://schemas.openxmlformats.org/officeDocument/2006/relationships/image" Target="../media/image151.png"/><Relationship Id="rId10" Type="http://schemas.openxmlformats.org/officeDocument/2006/relationships/image" Target="../media/image158.png"/><Relationship Id="rId9" Type="http://schemas.openxmlformats.org/officeDocument/2006/relationships/image" Target="../media/image157.png"/></Relationships>
</file>

<file path=ppt/slides/_rels/slide69.xml.rels><?xml version="1.0" encoding="UTF-8" standalone="yes"?>
<Relationships xmlns="http://schemas.openxmlformats.org/package/2006/relationships"><Relationship Id="rId3" Type="http://schemas.openxmlformats.org/officeDocument/2006/relationships/image" Target="../media/image162.png"/><Relationship Id="rId25" Type="http://schemas.openxmlformats.org/officeDocument/2006/relationships/image" Target="../media/image169.png"/><Relationship Id="rId2" Type="http://schemas.openxmlformats.org/officeDocument/2006/relationships/image" Target="../media/image161.png"/><Relationship Id="rId20" Type="http://schemas.openxmlformats.org/officeDocument/2006/relationships/image" Target="../media/image164.png"/><Relationship Id="rId1" Type="http://schemas.openxmlformats.org/officeDocument/2006/relationships/slideLayout" Target="../slideLayouts/slideLayout2.xml"/><Relationship Id="rId24" Type="http://schemas.openxmlformats.org/officeDocument/2006/relationships/image" Target="../media/image168.png"/><Relationship Id="rId23" Type="http://schemas.openxmlformats.org/officeDocument/2006/relationships/image" Target="../media/image167.png"/><Relationship Id="rId4" Type="http://schemas.openxmlformats.org/officeDocument/2006/relationships/image" Target="../media/image16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3" Type="http://schemas.openxmlformats.org/officeDocument/2006/relationships/image" Target="../media/image162.png"/><Relationship Id="rId7" Type="http://schemas.openxmlformats.org/officeDocument/2006/relationships/image" Target="../media/image175.png"/><Relationship Id="rId2" Type="http://schemas.openxmlformats.org/officeDocument/2006/relationships/image" Target="../media/image171.png"/><Relationship Id="rId1" Type="http://schemas.openxmlformats.org/officeDocument/2006/relationships/slideLayout" Target="../slideLayouts/slideLayout2.xml"/><Relationship Id="rId6" Type="http://schemas.openxmlformats.org/officeDocument/2006/relationships/image" Target="../media/image174.png"/><Relationship Id="rId5" Type="http://schemas.openxmlformats.org/officeDocument/2006/relationships/image" Target="../media/image173.png"/><Relationship Id="rId4" Type="http://schemas.openxmlformats.org/officeDocument/2006/relationships/image" Target="../media/image172.png"/><Relationship Id="rId9" Type="http://schemas.openxmlformats.org/officeDocument/2006/relationships/image" Target="../media/image177.png"/></Relationships>
</file>

<file path=ppt/slides/_rels/slide71.xml.rels><?xml version="1.0" encoding="UTF-8" standalone="yes"?>
<Relationships xmlns="http://schemas.openxmlformats.org/package/2006/relationships"><Relationship Id="rId8" Type="http://schemas.openxmlformats.org/officeDocument/2006/relationships/image" Target="../media/image183.png"/><Relationship Id="rId3" Type="http://schemas.openxmlformats.org/officeDocument/2006/relationships/image" Target="../media/image162.png"/><Relationship Id="rId7" Type="http://schemas.openxmlformats.org/officeDocument/2006/relationships/image" Target="../media/image182.png"/><Relationship Id="rId2" Type="http://schemas.openxmlformats.org/officeDocument/2006/relationships/image" Target="../media/image178.png"/><Relationship Id="rId1" Type="http://schemas.openxmlformats.org/officeDocument/2006/relationships/slideLayout" Target="../slideLayouts/slideLayout2.xml"/><Relationship Id="rId6" Type="http://schemas.openxmlformats.org/officeDocument/2006/relationships/image" Target="../media/image181.png"/><Relationship Id="rId5" Type="http://schemas.openxmlformats.org/officeDocument/2006/relationships/image" Target="../media/image180.png"/><Relationship Id="rId4" Type="http://schemas.openxmlformats.org/officeDocument/2006/relationships/image" Target="../media/image179.png"/></Relationships>
</file>

<file path=ppt/slides/_rels/slide72.xml.rels><?xml version="1.0" encoding="UTF-8" standalone="yes"?>
<Relationships xmlns="http://schemas.openxmlformats.org/package/2006/relationships"><Relationship Id="rId8" Type="http://schemas.openxmlformats.org/officeDocument/2006/relationships/image" Target="../media/image263.png"/><Relationship Id="rId3" Type="http://schemas.openxmlformats.org/officeDocument/2006/relationships/image" Target="../media/image255.png"/><Relationship Id="rId7" Type="http://schemas.openxmlformats.org/officeDocument/2006/relationships/image" Target="../media/image262.png"/><Relationship Id="rId2" Type="http://schemas.openxmlformats.org/officeDocument/2006/relationships/image" Target="../media/image258.png"/><Relationship Id="rId1" Type="http://schemas.openxmlformats.org/officeDocument/2006/relationships/slideLayout" Target="../slideLayouts/slideLayout2.xml"/><Relationship Id="rId6" Type="http://schemas.openxmlformats.org/officeDocument/2006/relationships/image" Target="../media/image261.png"/><Relationship Id="rId5" Type="http://schemas.openxmlformats.org/officeDocument/2006/relationships/image" Target="../media/image260.png"/><Relationship Id="rId4" Type="http://schemas.openxmlformats.org/officeDocument/2006/relationships/image" Target="../media/image259.png"/></Relationships>
</file>

<file path=ppt/slides/_rels/slide73.xml.rels><?xml version="1.0" encoding="UTF-8" standalone="yes"?>
<Relationships xmlns="http://schemas.openxmlformats.org/package/2006/relationships"><Relationship Id="rId13" Type="http://schemas.openxmlformats.org/officeDocument/2006/relationships/image" Target="../media/image265.png"/><Relationship Id="rId18" Type="http://schemas.openxmlformats.org/officeDocument/2006/relationships/image" Target="../media/image281.png"/><Relationship Id="rId3" Type="http://schemas.openxmlformats.org/officeDocument/2006/relationships/image" Target="../media/image255.png"/><Relationship Id="rId12" Type="http://schemas.openxmlformats.org/officeDocument/2006/relationships/image" Target="../media/image260.png"/><Relationship Id="rId16" Type="http://schemas.openxmlformats.org/officeDocument/2006/relationships/image" Target="../media/image268.png"/><Relationship Id="rId1" Type="http://schemas.openxmlformats.org/officeDocument/2006/relationships/slideLayout" Target="../slideLayouts/slideLayout2.xml"/><Relationship Id="rId11" Type="http://schemas.openxmlformats.org/officeDocument/2006/relationships/image" Target="../media/image264.png"/><Relationship Id="rId15" Type="http://schemas.openxmlformats.org/officeDocument/2006/relationships/image" Target="../media/image267.png"/><Relationship Id="rId10" Type="http://schemas.openxmlformats.org/officeDocument/2006/relationships/image" Target="../media/image258.png"/><Relationship Id="rId14" Type="http://schemas.openxmlformats.org/officeDocument/2006/relationships/image" Target="../media/image266.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8" Type="http://schemas.openxmlformats.org/officeDocument/2006/relationships/image" Target="../media/image286.png"/><Relationship Id="rId17" Type="http://schemas.openxmlformats.org/officeDocument/2006/relationships/image" Target="../media/image285.png"/><Relationship Id="rId16" Type="http://schemas.openxmlformats.org/officeDocument/2006/relationships/image" Target="../media/image284.png"/><Relationship Id="rId20" Type="http://schemas.openxmlformats.org/officeDocument/2006/relationships/image" Target="../media/image288.png"/><Relationship Id="rId1" Type="http://schemas.openxmlformats.org/officeDocument/2006/relationships/slideLayout" Target="../slideLayouts/slideLayout2.xml"/><Relationship Id="rId15" Type="http://schemas.openxmlformats.org/officeDocument/2006/relationships/image" Target="../media/image283.png"/><Relationship Id="rId19" Type="http://schemas.openxmlformats.org/officeDocument/2006/relationships/image" Target="../media/image287.png"/><Relationship Id="rId14" Type="http://schemas.openxmlformats.org/officeDocument/2006/relationships/image" Target="../media/image282.png"/></Relationships>
</file>

<file path=ppt/slides/_rels/slide76.xml.rels><?xml version="1.0" encoding="UTF-8" standalone="yes"?>
<Relationships xmlns="http://schemas.openxmlformats.org/package/2006/relationships"><Relationship Id="rId8" Type="http://schemas.openxmlformats.org/officeDocument/2006/relationships/image" Target="../media/image289.png"/><Relationship Id="rId13" Type="http://schemas.openxmlformats.org/officeDocument/2006/relationships/image" Target="../media/image294.png"/><Relationship Id="rId12" Type="http://schemas.openxmlformats.org/officeDocument/2006/relationships/image" Target="../media/image293.png"/><Relationship Id="rId1" Type="http://schemas.openxmlformats.org/officeDocument/2006/relationships/slideLayout" Target="../slideLayouts/slideLayout2.xml"/><Relationship Id="rId11" Type="http://schemas.openxmlformats.org/officeDocument/2006/relationships/image" Target="../media/image292.png"/><Relationship Id="rId10" Type="http://schemas.openxmlformats.org/officeDocument/2006/relationships/image" Target="../media/image291.png"/><Relationship Id="rId9" Type="http://schemas.openxmlformats.org/officeDocument/2006/relationships/image" Target="../media/image290.png"/><Relationship Id="rId14" Type="http://schemas.openxmlformats.org/officeDocument/2006/relationships/image" Target="../media/image295.png"/></Relationships>
</file>

<file path=ppt/slides/_rels/slide77.xml.rels><?xml version="1.0" encoding="UTF-8" standalone="yes"?>
<Relationships xmlns="http://schemas.openxmlformats.org/package/2006/relationships"><Relationship Id="rId13" Type="http://schemas.openxmlformats.org/officeDocument/2006/relationships/image" Target="../media/image305.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302.png"/><Relationship Id="rId2" Type="http://schemas.openxmlformats.org/officeDocument/2006/relationships/image" Target="../media/image306.png"/><Relationship Id="rId1" Type="http://schemas.openxmlformats.org/officeDocument/2006/relationships/slideLayout" Target="../slideLayouts/slideLayout2.xml"/><Relationship Id="rId6" Type="http://schemas.openxmlformats.org/officeDocument/2006/relationships/image" Target="../media/image307.png"/><Relationship Id="rId5" Type="http://schemas.openxmlformats.org/officeDocument/2006/relationships/image" Target="../media/image304.png"/><Relationship Id="rId4" Type="http://schemas.openxmlformats.org/officeDocument/2006/relationships/image" Target="../media/image30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hyperlink" Target="https://youtu.be/6AOaT2DOoHg" TargetMode="Externa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837444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1">
            <a:extLst>
              <a:ext uri="{FF2B5EF4-FFF2-40B4-BE49-F238E27FC236}">
                <a16:creationId xmlns:a16="http://schemas.microsoft.com/office/drawing/2014/main" id="{F594875C-972C-4126-8AF5-EF574E572494}"/>
              </a:ext>
            </a:extLst>
          </p:cNvPr>
          <p:cNvSpPr>
            <a:spLocks noGrp="1"/>
          </p:cNvSpPr>
          <p:nvPr>
            <p:ph idx="1"/>
          </p:nvPr>
        </p:nvSpPr>
        <p:spPr>
          <a:xfrm>
            <a:off x="838200" y="1781908"/>
            <a:ext cx="10515600" cy="4671901"/>
          </a:xfrm>
        </p:spPr>
        <p:txBody>
          <a:bodyPr>
            <a:noAutofit/>
          </a:bodyPr>
          <a:lstStyle/>
          <a:p>
            <a:pPr lvl="0">
              <a:lnSpc>
                <a:spcPct val="100000"/>
              </a:lnSpc>
            </a:pPr>
            <a:r>
              <a:rPr lang="es-CO" sz="1800" b="1" dirty="0">
                <a:solidFill>
                  <a:schemeClr val="accent1"/>
                </a:solidFill>
              </a:rPr>
              <a:t>2. Propiedades de la suma y la multiplicación de igualdades</a:t>
            </a:r>
            <a:endParaRPr lang="es-ES" sz="1800" b="1" dirty="0">
              <a:solidFill>
                <a:schemeClr val="accent1"/>
              </a:solidFill>
            </a:endParaRPr>
          </a:p>
          <a:p>
            <a:pPr>
              <a:lnSpc>
                <a:spcPct val="100000"/>
              </a:lnSpc>
            </a:pPr>
            <a:r>
              <a:rPr lang="es-CO" sz="1800" dirty="0"/>
              <a:t>2.1 Propiedades de la suma de igualdades (Ejemplos)</a:t>
            </a:r>
            <a:endParaRPr lang="es-ES" sz="1800" dirty="0"/>
          </a:p>
          <a:p>
            <a:pPr>
              <a:lnSpc>
                <a:spcPct val="100000"/>
              </a:lnSpc>
            </a:pPr>
            <a:r>
              <a:rPr lang="es-CO" sz="1800" dirty="0"/>
              <a:t>2.2 Propiedad de la multiplicación de igualdades (Ejemplos)</a:t>
            </a:r>
            <a:endParaRPr lang="es-ES" sz="1800" dirty="0"/>
          </a:p>
          <a:p>
            <a:r>
              <a:rPr lang="es-ES" sz="1800" dirty="0">
                <a:solidFill>
                  <a:srgbClr val="FF0000"/>
                </a:solidFill>
              </a:rPr>
              <a:t>Teoría:  Presentación de la propiedades de suma y multiplicación en las igualdades. Cada propiedad va acompañada de una serie de ejemplos.</a:t>
            </a:r>
          </a:p>
          <a:p>
            <a:r>
              <a:rPr lang="es-ES" sz="1800" dirty="0">
                <a:solidFill>
                  <a:srgbClr val="FF0000"/>
                </a:solidFill>
              </a:rPr>
              <a:t>Actividad Interactiva: Ninguna.</a:t>
            </a:r>
          </a:p>
          <a:p>
            <a:endParaRPr lang="es-ES" sz="1800" dirty="0">
              <a:solidFill>
                <a:srgbClr val="FF0000"/>
              </a:solidFill>
            </a:endParaRPr>
          </a:p>
          <a:p>
            <a:pPr>
              <a:lnSpc>
                <a:spcPct val="100000"/>
              </a:lnSpc>
            </a:pPr>
            <a:r>
              <a:rPr lang="es-ES" sz="1800" b="1" dirty="0">
                <a:solidFill>
                  <a:schemeClr val="accent1"/>
                </a:solidFill>
              </a:rPr>
              <a:t>3. </a:t>
            </a:r>
            <a:r>
              <a:rPr lang="es-CO" sz="1800" b="1" dirty="0">
                <a:solidFill>
                  <a:schemeClr val="accent1"/>
                </a:solidFill>
              </a:rPr>
              <a:t>Expresión verbal y expresión matemática (Problemas que se resuelven mediante ecuaciones)</a:t>
            </a:r>
          </a:p>
          <a:p>
            <a:pPr>
              <a:lnSpc>
                <a:spcPct val="100000"/>
              </a:lnSpc>
            </a:pPr>
            <a:r>
              <a:rPr lang="es-ES" sz="1800" dirty="0">
                <a:solidFill>
                  <a:srgbClr val="FF0000"/>
                </a:solidFill>
              </a:rPr>
              <a:t>Teoría: Se presenta una tabla (o series de tablas) interactiva en dos columnas. En la primera columna se presenta una expresión verbal y en la segunda su expresión matemática (algebraica)</a:t>
            </a:r>
          </a:p>
          <a:p>
            <a:pPr>
              <a:lnSpc>
                <a:spcPct val="100000"/>
              </a:lnSpc>
            </a:pPr>
            <a:r>
              <a:rPr lang="es-ES" sz="1800" dirty="0">
                <a:solidFill>
                  <a:srgbClr val="FF0000"/>
                </a:solidFill>
              </a:rPr>
              <a:t>Actividad Interactiva: Identificar y seleccionar la expresión matemática correcta para diversas expresiones verbales (arrastrar, completar, </a:t>
            </a:r>
            <a:r>
              <a:rPr lang="es-ES" sz="1800" dirty="0" err="1">
                <a:solidFill>
                  <a:srgbClr val="FF0000"/>
                </a:solidFill>
              </a:rPr>
              <a:t>etc</a:t>
            </a:r>
            <a:r>
              <a:rPr lang="es-ES" sz="1800" dirty="0">
                <a:solidFill>
                  <a:srgbClr val="FF0000"/>
                </a:solidFill>
              </a:rPr>
              <a:t>)</a:t>
            </a:r>
            <a:endParaRPr lang="es-ES" sz="1800" dirty="0"/>
          </a:p>
          <a:p>
            <a:pPr>
              <a:lnSpc>
                <a:spcPct val="100000"/>
              </a:lnSpc>
            </a:pPr>
            <a:endParaRPr lang="es-ES" sz="1800" b="1" dirty="0">
              <a:solidFill>
                <a:schemeClr val="accent1"/>
              </a:solidFill>
            </a:endParaRPr>
          </a:p>
          <a:p>
            <a:endParaRPr lang="es-ES" sz="1800" dirty="0">
              <a:latin typeface="+mn-lt"/>
            </a:endParaRPr>
          </a:p>
          <a:p>
            <a:pPr lvl="0">
              <a:lnSpc>
                <a:spcPct val="100000"/>
              </a:lnSpc>
            </a:pPr>
            <a:endParaRPr lang="es-ES" sz="1800" b="1" dirty="0">
              <a:solidFill>
                <a:schemeClr val="accent1"/>
              </a:solidFill>
              <a:latin typeface="+mn-lt"/>
            </a:endParaRPr>
          </a:p>
        </p:txBody>
      </p:sp>
    </p:spTree>
    <p:extLst>
      <p:ext uri="{BB962C8B-B14F-4D97-AF65-F5344CB8AC3E}">
        <p14:creationId xmlns:p14="http://schemas.microsoft.com/office/powerpoint/2010/main" val="11267096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1">
            <a:extLst>
              <a:ext uri="{FF2B5EF4-FFF2-40B4-BE49-F238E27FC236}">
                <a16:creationId xmlns:a16="http://schemas.microsoft.com/office/drawing/2014/main" id="{F594875C-972C-4126-8AF5-EF574E572494}"/>
              </a:ext>
            </a:extLst>
          </p:cNvPr>
          <p:cNvSpPr>
            <a:spLocks noGrp="1"/>
          </p:cNvSpPr>
          <p:nvPr>
            <p:ph idx="1"/>
          </p:nvPr>
        </p:nvSpPr>
        <p:spPr>
          <a:xfrm>
            <a:off x="838200" y="1781908"/>
            <a:ext cx="10515600" cy="4671901"/>
          </a:xfrm>
        </p:spPr>
        <p:txBody>
          <a:bodyPr>
            <a:noAutofit/>
          </a:bodyPr>
          <a:lstStyle/>
          <a:p>
            <a:pPr lvl="0">
              <a:lnSpc>
                <a:spcPct val="100000"/>
              </a:lnSpc>
            </a:pPr>
            <a:endParaRPr lang="es-CO" sz="1800" b="1" dirty="0">
              <a:solidFill>
                <a:schemeClr val="accent1"/>
              </a:solidFill>
            </a:endParaRPr>
          </a:p>
          <a:p>
            <a:pPr lvl="0">
              <a:lnSpc>
                <a:spcPct val="100000"/>
              </a:lnSpc>
            </a:pPr>
            <a:r>
              <a:rPr lang="es-CO" sz="1800" b="1" dirty="0">
                <a:solidFill>
                  <a:schemeClr val="accent1"/>
                </a:solidFill>
              </a:rPr>
              <a:t>4. Resolución de ecuaciones lineales con una variable.</a:t>
            </a:r>
            <a:endParaRPr lang="es-ES" sz="1800" b="1" dirty="0">
              <a:solidFill>
                <a:schemeClr val="accent1"/>
              </a:solidFill>
            </a:endParaRPr>
          </a:p>
          <a:p>
            <a:r>
              <a:rPr lang="es-ES" sz="1800" dirty="0">
                <a:solidFill>
                  <a:srgbClr val="FF0000"/>
                </a:solidFill>
              </a:rPr>
              <a:t>Teoría:  Solución de múltiples </a:t>
            </a:r>
            <a:r>
              <a:rPr lang="es-ES" sz="1800" dirty="0" err="1">
                <a:solidFill>
                  <a:srgbClr val="FF0000"/>
                </a:solidFill>
              </a:rPr>
              <a:t>ejercios</a:t>
            </a:r>
            <a:r>
              <a:rPr lang="es-ES" sz="1800" dirty="0">
                <a:solidFill>
                  <a:srgbClr val="FF0000"/>
                </a:solidFill>
              </a:rPr>
              <a:t> paso a paso.</a:t>
            </a:r>
          </a:p>
          <a:p>
            <a:r>
              <a:rPr lang="es-ES" sz="1800" dirty="0">
                <a:solidFill>
                  <a:srgbClr val="FF0000"/>
                </a:solidFill>
              </a:rPr>
              <a:t>Actividad Interactiva: Seleccionar la solución de una ecuación lineal entre múltiples opciones.</a:t>
            </a:r>
          </a:p>
          <a:p>
            <a:endParaRPr lang="es-ES" sz="1800" dirty="0">
              <a:solidFill>
                <a:srgbClr val="FF0000"/>
              </a:solidFill>
            </a:endParaRPr>
          </a:p>
          <a:p>
            <a:r>
              <a:rPr lang="es-CO" sz="1800" b="1" dirty="0">
                <a:solidFill>
                  <a:schemeClr val="accent1"/>
                </a:solidFill>
              </a:rPr>
              <a:t>5. Aplicación de ecuaciones lineales</a:t>
            </a:r>
            <a:endParaRPr lang="es-ES" sz="1800" dirty="0">
              <a:solidFill>
                <a:srgbClr val="FF0000"/>
              </a:solidFill>
            </a:endParaRPr>
          </a:p>
          <a:p>
            <a:pPr>
              <a:lnSpc>
                <a:spcPct val="100000"/>
              </a:lnSpc>
            </a:pPr>
            <a:r>
              <a:rPr lang="es-ES" sz="1800" dirty="0">
                <a:solidFill>
                  <a:srgbClr val="FF0000"/>
                </a:solidFill>
              </a:rPr>
              <a:t>Teoría: Se presentan varios ejemplos de aplicación de las ecuaciones lineales en diversos campos.</a:t>
            </a:r>
          </a:p>
          <a:p>
            <a:r>
              <a:rPr lang="es-ES" sz="1800" dirty="0">
                <a:solidFill>
                  <a:srgbClr val="FF0000"/>
                </a:solidFill>
              </a:rPr>
              <a:t>Actividad Interactiva: Seleccionar la solución de una ecuación lineal entre múltiples opciones.</a:t>
            </a:r>
          </a:p>
          <a:p>
            <a:endParaRPr lang="es-ES" sz="1800" dirty="0">
              <a:solidFill>
                <a:srgbClr val="FF0000"/>
              </a:solidFill>
            </a:endParaRPr>
          </a:p>
          <a:p>
            <a:pPr>
              <a:lnSpc>
                <a:spcPct val="100000"/>
              </a:lnSpc>
            </a:pPr>
            <a:endParaRPr lang="es-ES" sz="1800" b="1" dirty="0">
              <a:solidFill>
                <a:schemeClr val="accent1"/>
              </a:solidFill>
            </a:endParaRPr>
          </a:p>
          <a:p>
            <a:endParaRPr lang="es-ES" sz="1800" dirty="0">
              <a:latin typeface="+mn-lt"/>
            </a:endParaRPr>
          </a:p>
          <a:p>
            <a:pPr lvl="0">
              <a:lnSpc>
                <a:spcPct val="100000"/>
              </a:lnSpc>
            </a:pPr>
            <a:endParaRPr lang="es-ES" sz="1800" b="1" dirty="0">
              <a:solidFill>
                <a:schemeClr val="accent1"/>
              </a:solidFill>
              <a:latin typeface="+mn-lt"/>
            </a:endParaRPr>
          </a:p>
        </p:txBody>
      </p:sp>
    </p:spTree>
    <p:extLst>
      <p:ext uri="{BB962C8B-B14F-4D97-AF65-F5344CB8AC3E}">
        <p14:creationId xmlns:p14="http://schemas.microsoft.com/office/powerpoint/2010/main" val="35159921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1">
            <a:extLst>
              <a:ext uri="{FF2B5EF4-FFF2-40B4-BE49-F238E27FC236}">
                <a16:creationId xmlns:a16="http://schemas.microsoft.com/office/drawing/2014/main" id="{F594875C-972C-4126-8AF5-EF574E572494}"/>
              </a:ext>
            </a:extLst>
          </p:cNvPr>
          <p:cNvSpPr>
            <a:spLocks noGrp="1"/>
          </p:cNvSpPr>
          <p:nvPr>
            <p:ph idx="1"/>
          </p:nvPr>
        </p:nvSpPr>
        <p:spPr>
          <a:xfrm>
            <a:off x="838200" y="1781908"/>
            <a:ext cx="10515600" cy="4671901"/>
          </a:xfrm>
        </p:spPr>
        <p:txBody>
          <a:bodyPr>
            <a:noAutofit/>
          </a:bodyPr>
          <a:lstStyle/>
          <a:p>
            <a:pPr>
              <a:lnSpc>
                <a:spcPct val="100000"/>
              </a:lnSpc>
            </a:pPr>
            <a:r>
              <a:rPr lang="es-CO" sz="2000" b="1" dirty="0">
                <a:solidFill>
                  <a:srgbClr val="FF0000"/>
                </a:solidFill>
              </a:rPr>
              <a:t>Ecuaciones Cuadráticas</a:t>
            </a:r>
          </a:p>
          <a:p>
            <a:pPr marL="228600" lvl="0" indent="-228600">
              <a:lnSpc>
                <a:spcPct val="100000"/>
              </a:lnSpc>
              <a:buAutoNum type="arabicPeriod"/>
            </a:pPr>
            <a:r>
              <a:rPr lang="es-CO" sz="1800" b="1" dirty="0">
                <a:solidFill>
                  <a:schemeClr val="accent1"/>
                </a:solidFill>
              </a:rPr>
              <a:t>Conceptos</a:t>
            </a:r>
            <a:endParaRPr lang="es-ES" sz="1800" b="1" dirty="0">
              <a:solidFill>
                <a:schemeClr val="accent1"/>
              </a:solidFill>
            </a:endParaRPr>
          </a:p>
          <a:p>
            <a:pPr lvl="0">
              <a:lnSpc>
                <a:spcPct val="100000"/>
              </a:lnSpc>
            </a:pPr>
            <a:r>
              <a:rPr lang="es-ES" sz="1800" dirty="0"/>
              <a:t>1.1 </a:t>
            </a:r>
            <a:r>
              <a:rPr lang="es-CO" sz="1800" dirty="0"/>
              <a:t>Ecuaciones Cuadráticas</a:t>
            </a:r>
            <a:endParaRPr lang="es-ES" sz="1800" dirty="0"/>
          </a:p>
          <a:p>
            <a:pPr lvl="0">
              <a:lnSpc>
                <a:spcPct val="100000"/>
              </a:lnSpc>
            </a:pPr>
            <a:r>
              <a:rPr lang="es-ES" sz="1800" dirty="0"/>
              <a:t>1.2 R</a:t>
            </a:r>
            <a:r>
              <a:rPr lang="es-CO" sz="1800" dirty="0"/>
              <a:t>aíces o soluciones y Discriminante</a:t>
            </a:r>
          </a:p>
          <a:p>
            <a:r>
              <a:rPr lang="es-ES" sz="1800" dirty="0">
                <a:solidFill>
                  <a:srgbClr val="FF0000"/>
                </a:solidFill>
              </a:rPr>
              <a:t>Teoría:  Definiciones y conceptos referentes a la ecuación cuadrática. Cada definición va acompañada de una serie de ejemplos.</a:t>
            </a:r>
          </a:p>
          <a:p>
            <a:r>
              <a:rPr lang="es-ES" sz="1800" dirty="0">
                <a:solidFill>
                  <a:srgbClr val="FF0000"/>
                </a:solidFill>
              </a:rPr>
              <a:t>Actividad Interactiva: Identificar y seleccionar las ecuaciones cuadráticas de una serie de opciones. Identificar y seleccionar las soluciones de ecuaciones cuadráticas.</a:t>
            </a:r>
            <a:endParaRPr lang="es-ES" sz="1800" dirty="0"/>
          </a:p>
          <a:p>
            <a:pPr lvl="0">
              <a:lnSpc>
                <a:spcPct val="100000"/>
              </a:lnSpc>
            </a:pPr>
            <a:endParaRPr lang="es-CO" sz="1800" dirty="0"/>
          </a:p>
          <a:p>
            <a:pPr lvl="0">
              <a:lnSpc>
                <a:spcPct val="100000"/>
              </a:lnSpc>
            </a:pPr>
            <a:endParaRPr lang="es-ES" sz="1800" dirty="0"/>
          </a:p>
          <a:p>
            <a:endParaRPr lang="es-ES" sz="1800" dirty="0">
              <a:solidFill>
                <a:srgbClr val="FF0000"/>
              </a:solidFill>
            </a:endParaRPr>
          </a:p>
          <a:p>
            <a:pPr>
              <a:lnSpc>
                <a:spcPct val="100000"/>
              </a:lnSpc>
            </a:pPr>
            <a:endParaRPr lang="es-ES" sz="1800" b="1" dirty="0">
              <a:solidFill>
                <a:schemeClr val="accent1"/>
              </a:solidFill>
            </a:endParaRPr>
          </a:p>
          <a:p>
            <a:endParaRPr lang="es-ES" sz="1800" dirty="0">
              <a:latin typeface="+mn-lt"/>
            </a:endParaRPr>
          </a:p>
          <a:p>
            <a:pPr lvl="0">
              <a:lnSpc>
                <a:spcPct val="100000"/>
              </a:lnSpc>
            </a:pPr>
            <a:endParaRPr lang="es-ES" sz="1800" b="1" dirty="0">
              <a:solidFill>
                <a:schemeClr val="accent1"/>
              </a:solidFill>
              <a:latin typeface="+mn-lt"/>
            </a:endParaRPr>
          </a:p>
        </p:txBody>
      </p:sp>
    </p:spTree>
    <p:extLst>
      <p:ext uri="{BB962C8B-B14F-4D97-AF65-F5344CB8AC3E}">
        <p14:creationId xmlns:p14="http://schemas.microsoft.com/office/powerpoint/2010/main" val="36230970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1">
            <a:extLst>
              <a:ext uri="{FF2B5EF4-FFF2-40B4-BE49-F238E27FC236}">
                <a16:creationId xmlns:a16="http://schemas.microsoft.com/office/drawing/2014/main" id="{F594875C-972C-4126-8AF5-EF574E572494}"/>
              </a:ext>
            </a:extLst>
          </p:cNvPr>
          <p:cNvSpPr>
            <a:spLocks noGrp="1"/>
          </p:cNvSpPr>
          <p:nvPr>
            <p:ph idx="1"/>
          </p:nvPr>
        </p:nvSpPr>
        <p:spPr>
          <a:xfrm>
            <a:off x="838200" y="1781908"/>
            <a:ext cx="10515600" cy="4671901"/>
          </a:xfrm>
        </p:spPr>
        <p:txBody>
          <a:bodyPr>
            <a:noAutofit/>
          </a:bodyPr>
          <a:lstStyle/>
          <a:p>
            <a:pPr lvl="0">
              <a:lnSpc>
                <a:spcPct val="100000"/>
              </a:lnSpc>
            </a:pPr>
            <a:r>
              <a:rPr lang="es-CO" sz="2000" b="1" dirty="0">
                <a:solidFill>
                  <a:schemeClr val="accent1"/>
                </a:solidFill>
              </a:rPr>
              <a:t>2. Solución de ecuaciones cuadrática </a:t>
            </a:r>
            <a:endParaRPr lang="es-ES" sz="2000" b="1" dirty="0">
              <a:solidFill>
                <a:schemeClr val="accent1"/>
              </a:solidFill>
            </a:endParaRPr>
          </a:p>
          <a:p>
            <a:pPr>
              <a:lnSpc>
                <a:spcPct val="100000"/>
              </a:lnSpc>
            </a:pPr>
            <a:r>
              <a:rPr lang="es-CO" sz="2000" dirty="0"/>
              <a:t>2.1 Solución por Factorización Simple</a:t>
            </a:r>
            <a:endParaRPr lang="es-ES" sz="2000" dirty="0"/>
          </a:p>
          <a:p>
            <a:pPr>
              <a:lnSpc>
                <a:spcPct val="100000"/>
              </a:lnSpc>
            </a:pPr>
            <a:r>
              <a:rPr lang="es-CO" sz="2000" dirty="0"/>
              <a:t>2.3 Solución Completando el Cuadrado</a:t>
            </a:r>
            <a:endParaRPr lang="es-ES" sz="2000" dirty="0"/>
          </a:p>
          <a:p>
            <a:pPr>
              <a:lnSpc>
                <a:spcPct val="100000"/>
              </a:lnSpc>
            </a:pPr>
            <a:r>
              <a:rPr lang="es-CO" sz="2000" dirty="0"/>
              <a:t>2.4 Solución por Fórmula Cuadrática</a:t>
            </a:r>
            <a:endParaRPr lang="es-ES" sz="2000" dirty="0"/>
          </a:p>
          <a:p>
            <a:r>
              <a:rPr lang="es-ES" sz="1800" dirty="0">
                <a:solidFill>
                  <a:srgbClr val="FF0000"/>
                </a:solidFill>
              </a:rPr>
              <a:t>Teoría: Solución de ejercicios paso a paso implementando cada método. </a:t>
            </a:r>
          </a:p>
          <a:p>
            <a:r>
              <a:rPr lang="es-ES" sz="1800" dirty="0">
                <a:solidFill>
                  <a:srgbClr val="FF0000"/>
                </a:solidFill>
              </a:rPr>
              <a:t>Actividad Interactiva: Seleccionar la solución de una ecuación cuadrática de una variable entre múltiples opciones.</a:t>
            </a:r>
          </a:p>
          <a:p>
            <a:r>
              <a:rPr lang="es-CO" sz="1800" b="1" dirty="0">
                <a:solidFill>
                  <a:schemeClr val="accent1"/>
                </a:solidFill>
              </a:rPr>
              <a:t>3. Aplicación de ecuaciones cuadráticas</a:t>
            </a:r>
          </a:p>
          <a:p>
            <a:pPr>
              <a:lnSpc>
                <a:spcPct val="100000"/>
              </a:lnSpc>
            </a:pPr>
            <a:r>
              <a:rPr lang="es-ES" sz="1800" dirty="0">
                <a:solidFill>
                  <a:srgbClr val="FF0000"/>
                </a:solidFill>
              </a:rPr>
              <a:t>Teoría: Se presentan varios ejemplos de aplicación de las ecuaciones cuadráticas en diversos campos.</a:t>
            </a:r>
          </a:p>
          <a:p>
            <a:r>
              <a:rPr lang="es-ES" sz="1800" dirty="0">
                <a:solidFill>
                  <a:srgbClr val="FF0000"/>
                </a:solidFill>
              </a:rPr>
              <a:t>Actividad Interactiva: Seleccionar la solución de una ecuación cuadrática entre múltiples opciones.</a:t>
            </a:r>
          </a:p>
          <a:p>
            <a:endParaRPr lang="es-ES" sz="1800" b="1" dirty="0">
              <a:solidFill>
                <a:schemeClr val="accent1"/>
              </a:solidFill>
            </a:endParaRPr>
          </a:p>
          <a:p>
            <a:endParaRPr lang="es-ES" sz="1800" dirty="0">
              <a:solidFill>
                <a:srgbClr val="FF0000"/>
              </a:solidFill>
            </a:endParaRPr>
          </a:p>
          <a:p>
            <a:pPr lvl="0">
              <a:lnSpc>
                <a:spcPct val="100000"/>
              </a:lnSpc>
            </a:pPr>
            <a:endParaRPr lang="es-CO" sz="1800" dirty="0"/>
          </a:p>
          <a:p>
            <a:pPr lvl="0">
              <a:lnSpc>
                <a:spcPct val="100000"/>
              </a:lnSpc>
            </a:pPr>
            <a:endParaRPr lang="es-ES" sz="1800" dirty="0"/>
          </a:p>
          <a:p>
            <a:endParaRPr lang="es-ES" sz="1800" dirty="0">
              <a:solidFill>
                <a:srgbClr val="FF0000"/>
              </a:solidFill>
            </a:endParaRPr>
          </a:p>
          <a:p>
            <a:pPr>
              <a:lnSpc>
                <a:spcPct val="100000"/>
              </a:lnSpc>
            </a:pPr>
            <a:endParaRPr lang="es-ES" sz="1800" b="1" dirty="0">
              <a:solidFill>
                <a:schemeClr val="accent1"/>
              </a:solidFill>
            </a:endParaRPr>
          </a:p>
          <a:p>
            <a:endParaRPr lang="es-ES" sz="1800" dirty="0">
              <a:latin typeface="+mn-lt"/>
            </a:endParaRPr>
          </a:p>
          <a:p>
            <a:pPr lvl="0">
              <a:lnSpc>
                <a:spcPct val="100000"/>
              </a:lnSpc>
            </a:pPr>
            <a:endParaRPr lang="es-ES" sz="1800" b="1" dirty="0">
              <a:solidFill>
                <a:schemeClr val="accent1"/>
              </a:solidFill>
              <a:latin typeface="+mn-lt"/>
            </a:endParaRPr>
          </a:p>
        </p:txBody>
      </p:sp>
    </p:spTree>
    <p:extLst>
      <p:ext uri="{BB962C8B-B14F-4D97-AF65-F5344CB8AC3E}">
        <p14:creationId xmlns:p14="http://schemas.microsoft.com/office/powerpoint/2010/main" val="18855397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63054" y="2351461"/>
            <a:ext cx="9531462" cy="3477875"/>
          </a:xfrm>
          <a:prstGeom prst="rect">
            <a:avLst/>
          </a:prstGeom>
        </p:spPr>
        <p:txBody>
          <a:bodyPr wrap="square">
            <a:spAutoFit/>
          </a:bodyPr>
          <a:lstStyle/>
          <a:p>
            <a:pPr marL="342900" indent="-342900">
              <a:buFont typeface="+mj-lt"/>
              <a:buAutoNum type="arabicPeriod"/>
            </a:pPr>
            <a:r>
              <a:rPr lang="es-CO" sz="2000" dirty="0"/>
              <a:t>Clarificar conceptos asociados a las ecuaciones lineales de una variable. </a:t>
            </a:r>
          </a:p>
          <a:p>
            <a:pPr marL="342900" indent="-342900">
              <a:buFont typeface="+mj-lt"/>
              <a:buAutoNum type="arabicPeriod"/>
            </a:pPr>
            <a:r>
              <a:rPr lang="es-CO" sz="2000" dirty="0"/>
              <a:t>Utilizar el lenguaje algebraico para traducir enunciados en ecuaciones lineales.</a:t>
            </a:r>
          </a:p>
          <a:p>
            <a:pPr marL="342900" indent="-342900">
              <a:buFont typeface="+mj-lt"/>
              <a:buAutoNum type="arabicPeriod"/>
            </a:pPr>
            <a:r>
              <a:rPr lang="es-CO" sz="2000" dirty="0"/>
              <a:t>Implementar las propiedades de suma y multiplicación en las igualdades.</a:t>
            </a:r>
          </a:p>
          <a:p>
            <a:pPr marL="342900" indent="-342900">
              <a:buFont typeface="+mj-lt"/>
              <a:buAutoNum type="arabicPeriod"/>
            </a:pPr>
            <a:r>
              <a:rPr lang="es-CO" sz="2000" dirty="0"/>
              <a:t>Plantear  y resolver ecuaciones lineales teniendo en cuenta condiciones establecida. </a:t>
            </a:r>
          </a:p>
          <a:p>
            <a:pPr marL="342900" indent="-342900">
              <a:buFont typeface="+mj-lt"/>
              <a:buAutoNum type="arabicPeriod"/>
            </a:pPr>
            <a:r>
              <a:rPr lang="es-CO" sz="2000" dirty="0"/>
              <a:t>Establecer la importancia de las ecuaciones lineales para solucionar situaciones de otras ciencias.</a:t>
            </a:r>
          </a:p>
          <a:p>
            <a:pPr marL="342900" indent="-342900">
              <a:buFont typeface="+mj-lt"/>
              <a:buAutoNum type="arabicPeriod"/>
            </a:pPr>
            <a:r>
              <a:rPr lang="es-CO" sz="2000" dirty="0"/>
              <a:t>Clarificar conceptos asociados a las ecuaciones cuadráticas de una variable.  </a:t>
            </a:r>
          </a:p>
          <a:p>
            <a:pPr marL="342900" indent="-342900">
              <a:buFont typeface="+mj-lt"/>
              <a:buAutoNum type="arabicPeriod"/>
            </a:pPr>
            <a:r>
              <a:rPr lang="es-CO" sz="2000" dirty="0"/>
              <a:t>Resolver ecuaciones cuadráticas a través de diversos métodos.</a:t>
            </a:r>
          </a:p>
          <a:p>
            <a:pPr marL="342900" indent="-342900">
              <a:buFont typeface="+mj-lt"/>
              <a:buAutoNum type="arabicPeriod"/>
            </a:pPr>
            <a:r>
              <a:rPr lang="es-CO" sz="2000" dirty="0"/>
              <a:t>Plantear  y resolver ecuaciones cuadrática teniendo en cuenta condiciones establecida. </a:t>
            </a:r>
          </a:p>
          <a:p>
            <a:pPr marL="342900" indent="-342900">
              <a:buFont typeface="+mj-lt"/>
              <a:buAutoNum type="arabicPeriod"/>
            </a:pPr>
            <a:endParaRPr lang="es-CO" sz="2000" dirty="0"/>
          </a:p>
          <a:p>
            <a:r>
              <a:rPr lang="es-CO" sz="2000" dirty="0"/>
              <a:t> </a:t>
            </a:r>
          </a:p>
        </p:txBody>
      </p:sp>
    </p:spTree>
    <p:extLst>
      <p:ext uri="{BB962C8B-B14F-4D97-AF65-F5344CB8AC3E}">
        <p14:creationId xmlns:p14="http://schemas.microsoft.com/office/powerpoint/2010/main" val="307660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AFC95AE4-FB49-4E92-BF75-55468956A27E}"/>
              </a:ext>
            </a:extLst>
          </p:cNvPr>
          <p:cNvSpPr>
            <a:spLocks noGrp="1"/>
          </p:cNvSpPr>
          <p:nvPr>
            <p:ph idx="1"/>
          </p:nvPr>
        </p:nvSpPr>
        <p:spPr/>
        <p:txBody>
          <a:bodyPr>
            <a:normAutofit/>
          </a:bodyPr>
          <a:lstStyle/>
          <a:p>
            <a:r>
              <a:rPr lang="es-CO" sz="2000" dirty="0">
                <a:solidFill>
                  <a:schemeClr val="accent1"/>
                </a:solidFill>
              </a:rPr>
              <a:t>Además de las actividades interactivas incluidas dentro del OVA, se hará un cuestionario de evaluación en Moodle.</a:t>
            </a:r>
          </a:p>
        </p:txBody>
      </p:sp>
    </p:spTree>
    <p:extLst>
      <p:ext uri="{BB962C8B-B14F-4D97-AF65-F5344CB8AC3E}">
        <p14:creationId xmlns:p14="http://schemas.microsoft.com/office/powerpoint/2010/main" val="24893443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C313CB8-7F2B-487A-98B8-8C8078D43D8B}"/>
              </a:ext>
            </a:extLst>
          </p:cNvPr>
          <p:cNvSpPr>
            <a:spLocks noGrp="1"/>
          </p:cNvSpPr>
          <p:nvPr>
            <p:ph idx="1"/>
          </p:nvPr>
        </p:nvSpPr>
        <p:spPr/>
        <p:txBody>
          <a:bodyPr/>
          <a:lstStyle/>
          <a:p>
            <a:pPr marL="285750" indent="-285750" algn="l">
              <a:lnSpc>
                <a:spcPct val="150000"/>
              </a:lnSpc>
              <a:buFont typeface="Arial" panose="020B0604020202020204" pitchFamily="34" charset="0"/>
              <a:buChar char="•"/>
            </a:pPr>
            <a:r>
              <a:rPr lang="es-CO" sz="1600" dirty="0" err="1"/>
              <a:t>Haussler</a:t>
            </a:r>
            <a:r>
              <a:rPr lang="es-CO" sz="1600" dirty="0"/>
              <a:t>, E. (1997). Matemáticas para administración, economía, ciencias sociales y de la vida. México: Prentice Hall hispanoamericana, S.A.</a:t>
            </a:r>
          </a:p>
          <a:p>
            <a:pPr marL="285750" indent="-285750" algn="l">
              <a:lnSpc>
                <a:spcPct val="150000"/>
              </a:lnSpc>
              <a:buFont typeface="Arial" panose="020B0604020202020204" pitchFamily="34" charset="0"/>
              <a:buChar char="•"/>
            </a:pPr>
            <a:r>
              <a:rPr lang="es-CO" sz="1600" dirty="0"/>
              <a:t>Rodríguez J. B. Ecuaciones de primer grado con una incógnita.  Obtenido de: http://www.juanbragado.es/ficheros/ESO/Apuntes%20tercero%20ESO/Repaso/Ecuaciones%20primer%20grado.pdf</a:t>
            </a:r>
          </a:p>
          <a:p>
            <a:pPr marL="285750" indent="-285750" algn="l">
              <a:lnSpc>
                <a:spcPct val="150000"/>
              </a:lnSpc>
              <a:buFont typeface="Arial" panose="020B0604020202020204" pitchFamily="34" charset="0"/>
              <a:buChar char="•"/>
            </a:pPr>
            <a:r>
              <a:rPr lang="es-CO" sz="1600" dirty="0"/>
              <a:t>Stewart, James, Lothar, </a:t>
            </a:r>
            <a:r>
              <a:rPr lang="es-CO" sz="1600" dirty="0" err="1"/>
              <a:t>Redlin</a:t>
            </a:r>
            <a:r>
              <a:rPr lang="es-CO" sz="1600" dirty="0"/>
              <a:t>, &amp; </a:t>
            </a:r>
            <a:r>
              <a:rPr lang="es-CO" sz="1600" dirty="0" err="1"/>
              <a:t>Saleem</a:t>
            </a:r>
            <a:r>
              <a:rPr lang="es-CO" sz="1600" dirty="0"/>
              <a:t>, Watson.  (2012). Precálculo. Matemáticas para el cálculo.  Quinta Edición.   Editorial Cengage </a:t>
            </a:r>
            <a:r>
              <a:rPr lang="es-CO" sz="1600" dirty="0" err="1"/>
              <a:t>Learning</a:t>
            </a:r>
            <a:endParaRPr lang="es-CO" sz="1600" dirty="0"/>
          </a:p>
          <a:p>
            <a:pPr marL="285750" indent="-285750" algn="l">
              <a:lnSpc>
                <a:spcPct val="150000"/>
              </a:lnSpc>
              <a:buFont typeface="Arial" panose="020B0604020202020204" pitchFamily="34" charset="0"/>
              <a:buChar char="•"/>
            </a:pPr>
            <a:r>
              <a:rPr lang="es-CO" sz="1600" dirty="0" err="1"/>
              <a:t>Swokowski</a:t>
            </a:r>
            <a:r>
              <a:rPr lang="es-CO" sz="1600" dirty="0"/>
              <a:t>  E. y Cole J., Álgebra y trigonometría. Novena edición. International Thomson editores, 1997.</a:t>
            </a:r>
          </a:p>
          <a:p>
            <a:pPr algn="l"/>
            <a:r>
              <a:rPr lang="es-CO" sz="1600" b="1" dirty="0"/>
              <a:t>Video: </a:t>
            </a:r>
          </a:p>
          <a:p>
            <a:pPr marL="285750" indent="-285750" algn="l">
              <a:buFont typeface="Arial" panose="020B0604020202020204" pitchFamily="34" charset="0"/>
              <a:buChar char="•"/>
            </a:pPr>
            <a:r>
              <a:rPr lang="es-CO" sz="1600" dirty="0" err="1"/>
              <a:t>Mapacheplus</a:t>
            </a:r>
            <a:r>
              <a:rPr lang="es-CO" sz="1600" dirty="0"/>
              <a:t>. [</a:t>
            </a:r>
            <a:r>
              <a:rPr lang="es-CO" sz="1600" dirty="0" err="1"/>
              <a:t>Mapacheplus</a:t>
            </a:r>
            <a:r>
              <a:rPr lang="es-CO" sz="1600" dirty="0"/>
              <a:t>]. (2011, septiembre 12). Historia de las ecuaciones [Archivo de video]. Recuperado de: https://youtu.be/6AOaT2DOoHg</a:t>
            </a:r>
          </a:p>
          <a:p>
            <a:endParaRPr lang="es-ES" dirty="0"/>
          </a:p>
        </p:txBody>
      </p:sp>
    </p:spTree>
    <p:extLst>
      <p:ext uri="{BB962C8B-B14F-4D97-AF65-F5344CB8AC3E}">
        <p14:creationId xmlns:p14="http://schemas.microsoft.com/office/powerpoint/2010/main" val="25118062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2235200"/>
            <a:ext cx="9144000" cy="2387600"/>
          </a:xfrm>
        </p:spPr>
        <p:txBody>
          <a:bodyPr/>
          <a:lstStyle/>
          <a:p>
            <a:r>
              <a:rPr lang="es-CO" b="1" dirty="0">
                <a:solidFill>
                  <a:srgbClr val="FF0000"/>
                </a:solidFill>
              </a:rPr>
              <a:t>Ecuaciones Lineales</a:t>
            </a:r>
            <a:br>
              <a:rPr lang="es-ES" b="1" dirty="0">
                <a:solidFill>
                  <a:srgbClr val="FF0000"/>
                </a:solidFill>
              </a:rPr>
            </a:br>
            <a:endParaRPr lang="es-CO" dirty="0"/>
          </a:p>
        </p:txBody>
      </p:sp>
    </p:spTree>
    <p:extLst>
      <p:ext uri="{BB962C8B-B14F-4D97-AF65-F5344CB8AC3E}">
        <p14:creationId xmlns:p14="http://schemas.microsoft.com/office/powerpoint/2010/main" val="21928923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609274F-7E03-4A81-8A4E-AE0350CBF9D7}"/>
              </a:ext>
            </a:extLst>
          </p:cNvPr>
          <p:cNvSpPr>
            <a:spLocks noGrp="1"/>
          </p:cNvSpPr>
          <p:nvPr>
            <p:ph type="title"/>
          </p:nvPr>
        </p:nvSpPr>
        <p:spPr>
          <a:xfrm>
            <a:off x="705679" y="191363"/>
            <a:ext cx="10515600" cy="1325563"/>
          </a:xfrm>
        </p:spPr>
        <p:txBody>
          <a:bodyPr/>
          <a:lstStyle/>
          <a:p>
            <a:pPr algn="ctr"/>
            <a:r>
              <a:rPr lang="es-ES" b="1" dirty="0">
                <a:solidFill>
                  <a:srgbClr val="FF0000"/>
                </a:solidFill>
              </a:rPr>
              <a:t>Historia de las ecuaciones</a:t>
            </a:r>
            <a:endParaRPr lang="es-ES" b="1" dirty="0"/>
          </a:p>
        </p:txBody>
      </p:sp>
      <p:pic>
        <p:nvPicPr>
          <p:cNvPr id="4" name="Marcador de contenido 3">
            <a:hlinkClick r:id="rId2"/>
            <a:extLst>
              <a:ext uri="{FF2B5EF4-FFF2-40B4-BE49-F238E27FC236}">
                <a16:creationId xmlns:a16="http://schemas.microsoft.com/office/drawing/2014/main" id="{54083828-F676-49A3-B142-9B726F6AF4BC}"/>
              </a:ext>
            </a:extLst>
          </p:cNvPr>
          <p:cNvPicPr>
            <a:picLocks noGrp="1" noChangeAspect="1"/>
          </p:cNvPicPr>
          <p:nvPr>
            <p:ph idx="1"/>
          </p:nvPr>
        </p:nvPicPr>
        <p:blipFill>
          <a:blip r:embed="rId3"/>
          <a:stretch>
            <a:fillRect/>
          </a:stretch>
        </p:blipFill>
        <p:spPr>
          <a:xfrm>
            <a:off x="2568595" y="1512164"/>
            <a:ext cx="6789768" cy="4351338"/>
          </a:xfrm>
          <a:prstGeom prst="rect">
            <a:avLst/>
          </a:prstGeom>
        </p:spPr>
      </p:pic>
      <p:sp>
        <p:nvSpPr>
          <p:cNvPr id="5" name="Rectángulo 4">
            <a:extLst>
              <a:ext uri="{FF2B5EF4-FFF2-40B4-BE49-F238E27FC236}">
                <a16:creationId xmlns:a16="http://schemas.microsoft.com/office/drawing/2014/main" id="{B376E083-3693-46C2-9957-2FD46229E7DE}"/>
              </a:ext>
            </a:extLst>
          </p:cNvPr>
          <p:cNvSpPr/>
          <p:nvPr/>
        </p:nvSpPr>
        <p:spPr>
          <a:xfrm>
            <a:off x="4062271" y="6123543"/>
            <a:ext cx="3245825" cy="646331"/>
          </a:xfrm>
          <a:prstGeom prst="rect">
            <a:avLst/>
          </a:prstGeom>
        </p:spPr>
        <p:txBody>
          <a:bodyPr wrap="none">
            <a:spAutoFit/>
          </a:bodyPr>
          <a:lstStyle/>
          <a:p>
            <a:r>
              <a:rPr lang="es-ES" dirty="0">
                <a:hlinkClick r:id="rId2"/>
              </a:rPr>
              <a:t>https://youtu.be/6AOaT2DOoHg</a:t>
            </a:r>
            <a:endParaRPr lang="es-ES" dirty="0"/>
          </a:p>
          <a:p>
            <a:endParaRPr lang="es-ES" dirty="0"/>
          </a:p>
        </p:txBody>
      </p:sp>
    </p:spTree>
    <p:extLst>
      <p:ext uri="{BB962C8B-B14F-4D97-AF65-F5344CB8AC3E}">
        <p14:creationId xmlns:p14="http://schemas.microsoft.com/office/powerpoint/2010/main" val="7287511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2179" y="57317"/>
            <a:ext cx="10515600" cy="1325563"/>
          </a:xfrm>
        </p:spPr>
        <p:txBody>
          <a:bodyPr/>
          <a:lstStyle/>
          <a:p>
            <a:r>
              <a:rPr lang="es-CO" b="1" dirty="0">
                <a:solidFill>
                  <a:schemeClr val="accent1"/>
                </a:solidFill>
              </a:rPr>
              <a:t>Conceptos</a:t>
            </a:r>
            <a:endParaRPr lang="es-CO" dirty="0"/>
          </a:p>
        </p:txBody>
      </p:sp>
      <p:sp>
        <p:nvSpPr>
          <p:cNvPr id="3" name="Marcador de contenido 2"/>
          <p:cNvSpPr>
            <a:spLocks noGrp="1"/>
          </p:cNvSpPr>
          <p:nvPr>
            <p:ph idx="1"/>
          </p:nvPr>
        </p:nvSpPr>
        <p:spPr>
          <a:xfrm>
            <a:off x="653075" y="1139082"/>
            <a:ext cx="10515600" cy="5024024"/>
          </a:xfrm>
        </p:spPr>
        <p:txBody>
          <a:bodyPr>
            <a:normAutofit/>
          </a:bodyPr>
          <a:lstStyle/>
          <a:p>
            <a:pPr marL="0" indent="0">
              <a:buNone/>
            </a:pPr>
            <a:r>
              <a:rPr lang="es-CO" sz="2200" b="1" dirty="0">
                <a:solidFill>
                  <a:srgbClr val="0070C0"/>
                </a:solidFill>
              </a:rPr>
              <a:t>ECUACIONES DE PRIMER GRADO CON UNA INCÓGNITA</a:t>
            </a:r>
          </a:p>
          <a:p>
            <a:r>
              <a:rPr lang="es-CO" sz="2200" dirty="0">
                <a:solidFill>
                  <a:srgbClr val="FF0000"/>
                </a:solidFill>
              </a:rPr>
              <a:t>Una ecuación </a:t>
            </a:r>
            <a:r>
              <a:rPr lang="es-CO" sz="2200" dirty="0"/>
              <a:t>es una igualdad algebraica en la que aparecen letras (variables) con valor desconocido (</a:t>
            </a:r>
            <a:r>
              <a:rPr lang="es-CO" sz="2200" dirty="0">
                <a:solidFill>
                  <a:srgbClr val="0070C0"/>
                </a:solidFill>
              </a:rPr>
              <a:t>incógnitas</a:t>
            </a:r>
            <a:r>
              <a:rPr lang="es-CO" sz="2200" dirty="0"/>
              <a:t>).</a:t>
            </a:r>
          </a:p>
          <a:p>
            <a:pPr marL="0" indent="0">
              <a:buNone/>
            </a:pPr>
            <a:endParaRPr lang="es-CO" sz="2200" b="0" i="1" dirty="0">
              <a:latin typeface="Cambria Math" panose="02040503050406030204" pitchFamily="18" charset="0"/>
            </a:endParaRPr>
          </a:p>
          <a:p>
            <a:endParaRPr lang="es-CO" sz="2200" dirty="0"/>
          </a:p>
          <a:p>
            <a:endParaRPr lang="es-CO" sz="2200" dirty="0"/>
          </a:p>
          <a:p>
            <a:pPr marL="0" indent="0">
              <a:buNone/>
            </a:pPr>
            <a:endParaRPr lang="es-CO" sz="2200" dirty="0"/>
          </a:p>
          <a:p>
            <a:r>
              <a:rPr lang="es-CO" sz="2200" dirty="0">
                <a:solidFill>
                  <a:srgbClr val="FF0000"/>
                </a:solidFill>
              </a:rPr>
              <a:t>Los miembros </a:t>
            </a:r>
            <a:r>
              <a:rPr lang="es-CO" sz="2200" dirty="0"/>
              <a:t>de una ecuación son las expresiones que están a ambos lados del signo igual. Así, se llama </a:t>
            </a:r>
            <a:r>
              <a:rPr lang="es-CO" sz="2200" dirty="0">
                <a:solidFill>
                  <a:srgbClr val="00B050"/>
                </a:solidFill>
              </a:rPr>
              <a:t>primer miembro </a:t>
            </a:r>
            <a:r>
              <a:rPr lang="es-CO" sz="2200" dirty="0"/>
              <a:t>al de la izquierda, y </a:t>
            </a:r>
            <a:r>
              <a:rPr lang="es-CO" sz="2200" dirty="0">
                <a:solidFill>
                  <a:srgbClr val="7030A0"/>
                </a:solidFill>
              </a:rPr>
              <a:t>segundo miembro </a:t>
            </a:r>
            <a:r>
              <a:rPr lang="es-CO" sz="2200" dirty="0"/>
              <a:t>al de la derecha.</a:t>
            </a:r>
          </a:p>
          <a:p>
            <a:r>
              <a:rPr lang="es-CO" sz="2200" dirty="0">
                <a:solidFill>
                  <a:srgbClr val="FF0000"/>
                </a:solidFill>
              </a:rPr>
              <a:t>Los términos </a:t>
            </a:r>
            <a:r>
              <a:rPr lang="es-CO" sz="2200" dirty="0"/>
              <a:t>de una ecuación son los sumandos que forman los miembros de una ecuación.</a:t>
            </a:r>
          </a:p>
          <a:p>
            <a:endParaRPr lang="es-CO" sz="2200" dirty="0"/>
          </a:p>
        </p:txBody>
      </p:sp>
      <p:grpSp>
        <p:nvGrpSpPr>
          <p:cNvPr id="44" name="Grupo 43">
            <a:extLst>
              <a:ext uri="{FF2B5EF4-FFF2-40B4-BE49-F238E27FC236}">
                <a16:creationId xmlns:a16="http://schemas.microsoft.com/office/drawing/2014/main" id="{5598B6EE-1C56-4B30-81C9-047B9632702B}"/>
              </a:ext>
            </a:extLst>
          </p:cNvPr>
          <p:cNvGrpSpPr/>
          <p:nvPr/>
        </p:nvGrpSpPr>
        <p:grpSpPr>
          <a:xfrm>
            <a:off x="3705825" y="2120371"/>
            <a:ext cx="4410100" cy="1530723"/>
            <a:chOff x="4223653" y="1788851"/>
            <a:chExt cx="4410100" cy="1530723"/>
          </a:xfrm>
        </p:grpSpPr>
        <p:grpSp>
          <p:nvGrpSpPr>
            <p:cNvPr id="11" name="Grupo 10">
              <a:extLst>
                <a:ext uri="{FF2B5EF4-FFF2-40B4-BE49-F238E27FC236}">
                  <a16:creationId xmlns:a16="http://schemas.microsoft.com/office/drawing/2014/main" id="{7D6A3AA3-E0C2-406E-BBB8-919EB73696C7}"/>
                </a:ext>
              </a:extLst>
            </p:cNvPr>
            <p:cNvGrpSpPr/>
            <p:nvPr/>
          </p:nvGrpSpPr>
          <p:grpSpPr>
            <a:xfrm>
              <a:off x="4223653" y="2862927"/>
              <a:ext cx="4410100" cy="456647"/>
              <a:chOff x="4384438" y="2650435"/>
              <a:chExt cx="3866031" cy="456647"/>
            </a:xfrm>
          </p:grpSpPr>
          <p:cxnSp>
            <p:nvCxnSpPr>
              <p:cNvPr id="5" name="Conector recto 4">
                <a:extLst>
                  <a:ext uri="{FF2B5EF4-FFF2-40B4-BE49-F238E27FC236}">
                    <a16:creationId xmlns:a16="http://schemas.microsoft.com/office/drawing/2014/main" id="{25B00235-0506-43AC-BC15-CE92C76DF108}"/>
                  </a:ext>
                </a:extLst>
              </p:cNvPr>
              <p:cNvCxnSpPr>
                <a:cxnSpLocks/>
              </p:cNvCxnSpPr>
              <p:nvPr/>
            </p:nvCxnSpPr>
            <p:spPr>
              <a:xfrm>
                <a:off x="4947392" y="2650435"/>
                <a:ext cx="896816"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Conector recto 5">
                <a:extLst>
                  <a:ext uri="{FF2B5EF4-FFF2-40B4-BE49-F238E27FC236}">
                    <a16:creationId xmlns:a16="http://schemas.microsoft.com/office/drawing/2014/main" id="{9C4773F4-DE36-4E9E-835E-3E0F0EE3CD30}"/>
                  </a:ext>
                </a:extLst>
              </p:cNvPr>
              <p:cNvCxnSpPr>
                <a:cxnSpLocks/>
              </p:cNvCxnSpPr>
              <p:nvPr/>
            </p:nvCxnSpPr>
            <p:spPr>
              <a:xfrm>
                <a:off x="6301409" y="2650435"/>
                <a:ext cx="841513" cy="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sp>
            <p:nvSpPr>
              <p:cNvPr id="7" name="Rectángulo 6">
                <a:extLst>
                  <a:ext uri="{FF2B5EF4-FFF2-40B4-BE49-F238E27FC236}">
                    <a16:creationId xmlns:a16="http://schemas.microsoft.com/office/drawing/2014/main" id="{49A2EE6A-1A4C-4A9A-942C-867ADA6DF1FE}"/>
                  </a:ext>
                </a:extLst>
              </p:cNvPr>
              <p:cNvSpPr/>
              <p:nvPr/>
            </p:nvSpPr>
            <p:spPr>
              <a:xfrm>
                <a:off x="6301409" y="2737750"/>
                <a:ext cx="1949060" cy="369332"/>
              </a:xfrm>
              <a:prstGeom prst="rect">
                <a:avLst/>
              </a:prstGeom>
            </p:spPr>
            <p:txBody>
              <a:bodyPr wrap="none">
                <a:spAutoFit/>
              </a:bodyPr>
              <a:lstStyle/>
              <a:p>
                <a:r>
                  <a:rPr lang="es-ES" dirty="0">
                    <a:solidFill>
                      <a:srgbClr val="7030A0"/>
                    </a:solidFill>
                  </a:rPr>
                  <a:t>segundo miembro </a:t>
                </a:r>
              </a:p>
            </p:txBody>
          </p:sp>
          <p:sp>
            <p:nvSpPr>
              <p:cNvPr id="8" name="Rectángulo 7">
                <a:extLst>
                  <a:ext uri="{FF2B5EF4-FFF2-40B4-BE49-F238E27FC236}">
                    <a16:creationId xmlns:a16="http://schemas.microsoft.com/office/drawing/2014/main" id="{4621E0F1-5CB7-4502-BE50-F87FF60639A2}"/>
                  </a:ext>
                </a:extLst>
              </p:cNvPr>
              <p:cNvSpPr/>
              <p:nvPr/>
            </p:nvSpPr>
            <p:spPr>
              <a:xfrm>
                <a:off x="4384438" y="2737750"/>
                <a:ext cx="1782347" cy="369332"/>
              </a:xfrm>
              <a:prstGeom prst="rect">
                <a:avLst/>
              </a:prstGeom>
            </p:spPr>
            <p:txBody>
              <a:bodyPr wrap="none">
                <a:spAutoFit/>
              </a:bodyPr>
              <a:lstStyle/>
              <a:p>
                <a:r>
                  <a:rPr lang="es-ES" dirty="0">
                    <a:solidFill>
                      <a:srgbClr val="00B050"/>
                    </a:solidFill>
                  </a:rPr>
                  <a:t>primer miembro </a:t>
                </a:r>
              </a:p>
            </p:txBody>
          </p:sp>
        </p:grpSp>
        <p:sp>
          <p:nvSpPr>
            <p:cNvPr id="12" name="Rectángulo 11">
              <a:extLst>
                <a:ext uri="{FF2B5EF4-FFF2-40B4-BE49-F238E27FC236}">
                  <a16:creationId xmlns:a16="http://schemas.microsoft.com/office/drawing/2014/main" id="{921DF222-9205-4158-9991-AC87EF05AB90}"/>
                </a:ext>
              </a:extLst>
            </p:cNvPr>
            <p:cNvSpPr/>
            <p:nvPr/>
          </p:nvSpPr>
          <p:spPr>
            <a:xfrm>
              <a:off x="5798276" y="1788851"/>
              <a:ext cx="1045543" cy="369332"/>
            </a:xfrm>
            <a:prstGeom prst="rect">
              <a:avLst/>
            </a:prstGeom>
          </p:spPr>
          <p:txBody>
            <a:bodyPr wrap="none">
              <a:spAutoFit/>
            </a:bodyPr>
            <a:lstStyle/>
            <a:p>
              <a:r>
                <a:rPr lang="es-CO" dirty="0">
                  <a:solidFill>
                    <a:srgbClr val="0070C0"/>
                  </a:solidFill>
                </a:rPr>
                <a:t>incógnita</a:t>
              </a:r>
              <a:endParaRPr lang="es-ES" dirty="0"/>
            </a:p>
          </p:txBody>
        </p:sp>
        <p:cxnSp>
          <p:nvCxnSpPr>
            <p:cNvPr id="16" name="Conector: angular 15">
              <a:extLst>
                <a:ext uri="{FF2B5EF4-FFF2-40B4-BE49-F238E27FC236}">
                  <a16:creationId xmlns:a16="http://schemas.microsoft.com/office/drawing/2014/main" id="{293E63F0-E45D-4A8E-ADCE-C073BC36C5CC}"/>
                </a:ext>
              </a:extLst>
            </p:cNvPr>
            <p:cNvCxnSpPr>
              <a:cxnSpLocks/>
            </p:cNvCxnSpPr>
            <p:nvPr/>
          </p:nvCxnSpPr>
          <p:spPr>
            <a:xfrm rot="10800000" flipV="1">
              <a:off x="5303057" y="1988183"/>
              <a:ext cx="513845" cy="409762"/>
            </a:xfrm>
            <a:prstGeom prst="bentConnector3">
              <a:avLst>
                <a:gd name="adj1" fmla="val 9900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ector: angular 23">
              <a:extLst>
                <a:ext uri="{FF2B5EF4-FFF2-40B4-BE49-F238E27FC236}">
                  <a16:creationId xmlns:a16="http://schemas.microsoft.com/office/drawing/2014/main" id="{F3DAAF3D-692D-4150-B56E-3743F6E798EB}"/>
                </a:ext>
              </a:extLst>
            </p:cNvPr>
            <p:cNvCxnSpPr>
              <a:cxnSpLocks/>
            </p:cNvCxnSpPr>
            <p:nvPr/>
          </p:nvCxnSpPr>
          <p:spPr>
            <a:xfrm>
              <a:off x="6772670" y="1988182"/>
              <a:ext cx="675052" cy="353501"/>
            </a:xfrm>
            <a:prstGeom prst="bentConnector3">
              <a:avLst>
                <a:gd name="adj1" fmla="val 99078"/>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3" name="Rectángulo 42">
                  <a:extLst>
                    <a:ext uri="{FF2B5EF4-FFF2-40B4-BE49-F238E27FC236}">
                      <a16:creationId xmlns:a16="http://schemas.microsoft.com/office/drawing/2014/main" id="{7DA31BAC-6C4D-48CA-B14C-6869455A5A24}"/>
                    </a:ext>
                  </a:extLst>
                </p:cNvPr>
                <p:cNvSpPr/>
                <p:nvPr/>
              </p:nvSpPr>
              <p:spPr>
                <a:xfrm>
                  <a:off x="4865832" y="2278152"/>
                  <a:ext cx="2901341" cy="58477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CO" sz="3200" b="0" i="1" dirty="0" smtClean="0">
                            <a:latin typeface="Cambria Math" panose="02040503050406030204" pitchFamily="18" charset="0"/>
                          </a:rPr>
                          <m:t>3</m:t>
                        </m:r>
                        <m:r>
                          <a:rPr lang="es-CO" sz="3200" b="0" i="1" dirty="0" smtClean="0">
                            <a:latin typeface="Cambria Math" panose="02040503050406030204" pitchFamily="18" charset="0"/>
                          </a:rPr>
                          <m:t>𝑥</m:t>
                        </m:r>
                        <m:r>
                          <a:rPr lang="es-CO" sz="3200" b="0" i="1" dirty="0" smtClean="0">
                            <a:latin typeface="Cambria Math" panose="02040503050406030204" pitchFamily="18" charset="0"/>
                          </a:rPr>
                          <m:t>+5=2−</m:t>
                        </m:r>
                        <m:r>
                          <a:rPr lang="es-CO" sz="3200" b="0" i="1" dirty="0" smtClean="0">
                            <a:latin typeface="Cambria Math" panose="02040503050406030204" pitchFamily="18" charset="0"/>
                          </a:rPr>
                          <m:t>𝑥</m:t>
                        </m:r>
                      </m:oMath>
                    </m:oMathPara>
                  </a14:m>
                  <a:endParaRPr lang="es-ES" sz="3200" dirty="0"/>
                </a:p>
              </p:txBody>
            </p:sp>
          </mc:Choice>
          <mc:Fallback xmlns="">
            <p:sp>
              <p:nvSpPr>
                <p:cNvPr id="43" name="Rectángulo 42">
                  <a:extLst>
                    <a:ext uri="{FF2B5EF4-FFF2-40B4-BE49-F238E27FC236}">
                      <a16:creationId xmlns:a16="http://schemas.microsoft.com/office/drawing/2014/main" xmlns:a14="http://schemas.microsoft.com/office/drawing/2010/main" xmlns="" id="{7DA31BAC-6C4D-48CA-B14C-6869455A5A24}"/>
                    </a:ext>
                  </a:extLst>
                </p:cNvPr>
                <p:cNvSpPr>
                  <a:spLocks noRot="1" noChangeAspect="1" noMove="1" noResize="1" noEditPoints="1" noAdjustHandles="1" noChangeArrowheads="1" noChangeShapeType="1" noTextEdit="1"/>
                </p:cNvSpPr>
                <p:nvPr/>
              </p:nvSpPr>
              <p:spPr>
                <a:xfrm>
                  <a:off x="4865832" y="2278152"/>
                  <a:ext cx="2901341" cy="584775"/>
                </a:xfrm>
                <a:prstGeom prst="rect">
                  <a:avLst/>
                </a:prstGeom>
                <a:blipFill rotWithShape="0">
                  <a:blip r:embed="rId2"/>
                  <a:stretch>
                    <a:fillRect/>
                  </a:stretch>
                </a:blipFill>
              </p:spPr>
              <p:txBody>
                <a:bodyPr/>
                <a:lstStyle/>
                <a:p>
                  <a:r>
                    <a:rPr lang="es-CO">
                      <a:noFill/>
                    </a:rPr>
                    <a:t> </a:t>
                  </a:r>
                </a:p>
              </p:txBody>
            </p:sp>
          </mc:Fallback>
        </mc:AlternateContent>
      </p:grpSp>
      <p:grpSp>
        <p:nvGrpSpPr>
          <p:cNvPr id="53" name="Grupo 52">
            <a:extLst>
              <a:ext uri="{FF2B5EF4-FFF2-40B4-BE49-F238E27FC236}">
                <a16:creationId xmlns:a16="http://schemas.microsoft.com/office/drawing/2014/main" id="{77233E4F-F746-421E-8E11-84E411583D29}"/>
              </a:ext>
            </a:extLst>
          </p:cNvPr>
          <p:cNvGrpSpPr/>
          <p:nvPr/>
        </p:nvGrpSpPr>
        <p:grpSpPr>
          <a:xfrm>
            <a:off x="4094882" y="5619990"/>
            <a:ext cx="2942714" cy="600762"/>
            <a:chOff x="4094882" y="5619990"/>
            <a:chExt cx="2942714" cy="600762"/>
          </a:xfrm>
        </p:grpSpPr>
        <mc:AlternateContent xmlns:mc="http://schemas.openxmlformats.org/markup-compatibility/2006" xmlns:a14="http://schemas.microsoft.com/office/drawing/2010/main">
          <mc:Choice Requires="a14">
            <p:sp>
              <p:nvSpPr>
                <p:cNvPr id="45" name="Rectángulo 44">
                  <a:extLst>
                    <a:ext uri="{FF2B5EF4-FFF2-40B4-BE49-F238E27FC236}">
                      <a16:creationId xmlns:a16="http://schemas.microsoft.com/office/drawing/2014/main" id="{1623BED0-F114-4F94-92F8-3B3556769BB4}"/>
                    </a:ext>
                  </a:extLst>
                </p:cNvPr>
                <p:cNvSpPr/>
                <p:nvPr/>
              </p:nvSpPr>
              <p:spPr>
                <a:xfrm>
                  <a:off x="4094882" y="5626920"/>
                  <a:ext cx="2901341" cy="58477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CO" sz="3200" b="0" i="1" dirty="0" smtClean="0">
                            <a:latin typeface="Cambria Math" panose="02040503050406030204" pitchFamily="18" charset="0"/>
                          </a:rPr>
                          <m:t>3</m:t>
                        </m:r>
                        <m:r>
                          <a:rPr lang="es-CO" sz="3200" b="0" i="1" dirty="0" smtClean="0">
                            <a:latin typeface="Cambria Math" panose="02040503050406030204" pitchFamily="18" charset="0"/>
                          </a:rPr>
                          <m:t>𝑥</m:t>
                        </m:r>
                        <m:r>
                          <a:rPr lang="es-CO" sz="3200" b="0" i="1" dirty="0" smtClean="0">
                            <a:latin typeface="Cambria Math" panose="02040503050406030204" pitchFamily="18" charset="0"/>
                          </a:rPr>
                          <m:t>+5=2−</m:t>
                        </m:r>
                        <m:r>
                          <a:rPr lang="es-CO" sz="3200" b="0" i="1" dirty="0" smtClean="0">
                            <a:latin typeface="Cambria Math" panose="02040503050406030204" pitchFamily="18" charset="0"/>
                          </a:rPr>
                          <m:t>𝑥</m:t>
                        </m:r>
                      </m:oMath>
                    </m:oMathPara>
                  </a14:m>
                  <a:endParaRPr lang="es-ES" sz="3200" dirty="0"/>
                </a:p>
              </p:txBody>
            </p:sp>
          </mc:Choice>
          <mc:Fallback xmlns="">
            <p:sp>
              <p:nvSpPr>
                <p:cNvPr id="45" name="Rectángulo 44">
                  <a:extLst>
                    <a:ext uri="{FF2B5EF4-FFF2-40B4-BE49-F238E27FC236}">
                      <a16:creationId xmlns:a16="http://schemas.microsoft.com/office/drawing/2014/main" xmlns:a14="http://schemas.microsoft.com/office/drawing/2010/main" xmlns="" id="{1623BED0-F114-4F94-92F8-3B3556769BB4}"/>
                    </a:ext>
                  </a:extLst>
                </p:cNvPr>
                <p:cNvSpPr>
                  <a:spLocks noRot="1" noChangeAspect="1" noMove="1" noResize="1" noEditPoints="1" noAdjustHandles="1" noChangeArrowheads="1" noChangeShapeType="1" noTextEdit="1"/>
                </p:cNvSpPr>
                <p:nvPr/>
              </p:nvSpPr>
              <p:spPr>
                <a:xfrm>
                  <a:off x="4094882" y="5626920"/>
                  <a:ext cx="2901341" cy="584775"/>
                </a:xfrm>
                <a:prstGeom prst="rect">
                  <a:avLst/>
                </a:prstGeom>
                <a:blipFill rotWithShape="0">
                  <a:blip r:embed="rId3"/>
                  <a:stretch>
                    <a:fillRect/>
                  </a:stretch>
                </a:blipFill>
              </p:spPr>
              <p:txBody>
                <a:bodyPr/>
                <a:lstStyle/>
                <a:p>
                  <a:r>
                    <a:rPr lang="es-CO">
                      <a:noFill/>
                    </a:rPr>
                    <a:t> </a:t>
                  </a:r>
                </a:p>
              </p:txBody>
            </p:sp>
          </mc:Fallback>
        </mc:AlternateContent>
        <p:sp>
          <p:nvSpPr>
            <p:cNvPr id="46" name="Elipse 45">
              <a:extLst>
                <a:ext uri="{FF2B5EF4-FFF2-40B4-BE49-F238E27FC236}">
                  <a16:creationId xmlns:a16="http://schemas.microsoft.com/office/drawing/2014/main" id="{FB09CA5D-684D-44BD-9B34-FA0C385D5A47}"/>
                </a:ext>
              </a:extLst>
            </p:cNvPr>
            <p:cNvSpPr/>
            <p:nvPr/>
          </p:nvSpPr>
          <p:spPr>
            <a:xfrm>
              <a:off x="4136255" y="5619990"/>
              <a:ext cx="583096" cy="60076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7" name="Elipse 46">
              <a:extLst>
                <a:ext uri="{FF2B5EF4-FFF2-40B4-BE49-F238E27FC236}">
                  <a16:creationId xmlns:a16="http://schemas.microsoft.com/office/drawing/2014/main" id="{4CAA7873-63CE-4B36-85C6-5A3F1BA34106}"/>
                </a:ext>
              </a:extLst>
            </p:cNvPr>
            <p:cNvSpPr/>
            <p:nvPr/>
          </p:nvSpPr>
          <p:spPr>
            <a:xfrm>
              <a:off x="5043420" y="5695960"/>
              <a:ext cx="468875" cy="44669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0" name="Elipse 49">
              <a:extLst>
                <a:ext uri="{FF2B5EF4-FFF2-40B4-BE49-F238E27FC236}">
                  <a16:creationId xmlns:a16="http://schemas.microsoft.com/office/drawing/2014/main" id="{8AF414A8-8F15-4184-B24F-D1682E02C742}"/>
                </a:ext>
              </a:extLst>
            </p:cNvPr>
            <p:cNvSpPr/>
            <p:nvPr/>
          </p:nvSpPr>
          <p:spPr>
            <a:xfrm>
              <a:off x="6509167" y="5653445"/>
              <a:ext cx="528429" cy="53172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1" name="Elipse 50">
              <a:extLst>
                <a:ext uri="{FF2B5EF4-FFF2-40B4-BE49-F238E27FC236}">
                  <a16:creationId xmlns:a16="http://schemas.microsoft.com/office/drawing/2014/main" id="{7F2DCFD9-2ADB-4B14-941C-B67D468FB76E}"/>
                </a:ext>
              </a:extLst>
            </p:cNvPr>
            <p:cNvSpPr/>
            <p:nvPr/>
          </p:nvSpPr>
          <p:spPr>
            <a:xfrm>
              <a:off x="5777196" y="5695961"/>
              <a:ext cx="468876" cy="44669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52" name="Rectángulo 51">
            <a:extLst>
              <a:ext uri="{FF2B5EF4-FFF2-40B4-BE49-F238E27FC236}">
                <a16:creationId xmlns:a16="http://schemas.microsoft.com/office/drawing/2014/main" id="{832DF245-E4CA-42C2-BB7A-2B173535CDED}"/>
              </a:ext>
            </a:extLst>
          </p:cNvPr>
          <p:cNvSpPr/>
          <p:nvPr/>
        </p:nvSpPr>
        <p:spPr>
          <a:xfrm>
            <a:off x="5207475" y="6336466"/>
            <a:ext cx="1025345" cy="369332"/>
          </a:xfrm>
          <a:prstGeom prst="rect">
            <a:avLst/>
          </a:prstGeom>
        </p:spPr>
        <p:txBody>
          <a:bodyPr wrap="none">
            <a:spAutoFit/>
          </a:bodyPr>
          <a:lstStyle/>
          <a:p>
            <a:r>
              <a:rPr lang="es-CO" dirty="0">
                <a:solidFill>
                  <a:srgbClr val="FF0000"/>
                </a:solidFill>
              </a:rPr>
              <a:t>términos</a:t>
            </a:r>
            <a:endParaRPr lang="es-ES" dirty="0">
              <a:solidFill>
                <a:srgbClr val="FF0000"/>
              </a:solidFill>
            </a:endParaRPr>
          </a:p>
        </p:txBody>
      </p:sp>
    </p:spTree>
    <p:extLst>
      <p:ext uri="{BB962C8B-B14F-4D97-AF65-F5344CB8AC3E}">
        <p14:creationId xmlns:p14="http://schemas.microsoft.com/office/powerpoint/2010/main" val="15699174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a:extLst>
              <a:ext uri="{FF2B5EF4-FFF2-40B4-BE49-F238E27FC236}">
                <a16:creationId xmlns:a16="http://schemas.microsoft.com/office/drawing/2014/main" id="{50AAF7D4-94B0-49C5-B551-5154326637A3}"/>
              </a:ext>
            </a:extLst>
          </p:cNvPr>
          <p:cNvSpPr>
            <a:spLocks noGrp="1"/>
          </p:cNvSpPr>
          <p:nvPr>
            <p:ph idx="13"/>
          </p:nvPr>
        </p:nvSpPr>
        <p:spPr/>
        <p:txBody>
          <a:bodyPr/>
          <a:lstStyle/>
          <a:p>
            <a:r>
              <a:rPr lang="es-ES" dirty="0"/>
              <a:t>Agosto 30 de 2018</a:t>
            </a:r>
            <a:endParaRPr lang="es-CO" dirty="0"/>
          </a:p>
        </p:txBody>
      </p:sp>
      <p:sp>
        <p:nvSpPr>
          <p:cNvPr id="6" name="Marcador de contenido 5">
            <a:extLst>
              <a:ext uri="{FF2B5EF4-FFF2-40B4-BE49-F238E27FC236}">
                <a16:creationId xmlns:a16="http://schemas.microsoft.com/office/drawing/2014/main" id="{27B6E7B8-D882-48B0-9774-0D8E32DF3A38}"/>
              </a:ext>
            </a:extLst>
          </p:cNvPr>
          <p:cNvSpPr>
            <a:spLocks noGrp="1"/>
          </p:cNvSpPr>
          <p:nvPr>
            <p:ph idx="14"/>
          </p:nvPr>
        </p:nvSpPr>
        <p:spPr/>
        <p:txBody>
          <a:bodyPr/>
          <a:lstStyle/>
          <a:p>
            <a:r>
              <a:rPr lang="es-CO" dirty="0"/>
              <a:t>harolvalencia@usantotomas.edu.co</a:t>
            </a:r>
          </a:p>
        </p:txBody>
      </p:sp>
      <p:sp>
        <p:nvSpPr>
          <p:cNvPr id="7" name="Marcador de contenido 6">
            <a:extLst>
              <a:ext uri="{FF2B5EF4-FFF2-40B4-BE49-F238E27FC236}">
                <a16:creationId xmlns:a16="http://schemas.microsoft.com/office/drawing/2014/main" id="{D9E6B8BF-71B2-48C0-A5D6-11735315AABE}"/>
              </a:ext>
            </a:extLst>
          </p:cNvPr>
          <p:cNvSpPr>
            <a:spLocks noGrp="1"/>
          </p:cNvSpPr>
          <p:nvPr>
            <p:ph idx="15"/>
          </p:nvPr>
        </p:nvSpPr>
        <p:spPr/>
        <p:txBody>
          <a:bodyPr/>
          <a:lstStyle/>
          <a:p>
            <a:r>
              <a:rPr lang="es-CO" dirty="0"/>
              <a:t>3105706491</a:t>
            </a:r>
          </a:p>
        </p:txBody>
      </p:sp>
      <p:sp>
        <p:nvSpPr>
          <p:cNvPr id="8" name="Marcador de contenido 7">
            <a:extLst>
              <a:ext uri="{FF2B5EF4-FFF2-40B4-BE49-F238E27FC236}">
                <a16:creationId xmlns:a16="http://schemas.microsoft.com/office/drawing/2014/main" id="{2AEA88C9-9678-4E2F-A48A-E8BDD7AD9F05}"/>
              </a:ext>
            </a:extLst>
          </p:cNvPr>
          <p:cNvSpPr>
            <a:spLocks noGrp="1"/>
          </p:cNvSpPr>
          <p:nvPr>
            <p:ph idx="16"/>
          </p:nvPr>
        </p:nvSpPr>
        <p:spPr/>
        <p:txBody>
          <a:bodyPr/>
          <a:lstStyle/>
          <a:p>
            <a:r>
              <a:rPr lang="es-CO" dirty="0"/>
              <a:t>Ecuaciones lineales y cuadráticas</a:t>
            </a:r>
          </a:p>
        </p:txBody>
      </p:sp>
      <p:sp>
        <p:nvSpPr>
          <p:cNvPr id="9" name="Marcador de contenido 8">
            <a:extLst>
              <a:ext uri="{FF2B5EF4-FFF2-40B4-BE49-F238E27FC236}">
                <a16:creationId xmlns:a16="http://schemas.microsoft.com/office/drawing/2014/main" id="{220341EA-9426-4EF6-9B43-C1E1B6B6E28D}"/>
              </a:ext>
            </a:extLst>
          </p:cNvPr>
          <p:cNvSpPr>
            <a:spLocks noGrp="1"/>
          </p:cNvSpPr>
          <p:nvPr>
            <p:ph idx="17"/>
          </p:nvPr>
        </p:nvSpPr>
        <p:spPr/>
        <p:txBody>
          <a:bodyPr/>
          <a:lstStyle/>
          <a:p>
            <a:r>
              <a:rPr lang="es-CO" dirty="0"/>
              <a:t>Ecuaciones lineales y cuadráticas</a:t>
            </a:r>
          </a:p>
        </p:txBody>
      </p:sp>
      <p:sp>
        <p:nvSpPr>
          <p:cNvPr id="4" name="CuadroTexto 3"/>
          <p:cNvSpPr txBox="1"/>
          <p:nvPr/>
        </p:nvSpPr>
        <p:spPr>
          <a:xfrm>
            <a:off x="889687" y="3760447"/>
            <a:ext cx="10330248" cy="1477328"/>
          </a:xfrm>
          <a:prstGeom prst="rect">
            <a:avLst/>
          </a:prstGeom>
          <a:noFill/>
        </p:spPr>
        <p:txBody>
          <a:bodyPr wrap="square" rtlCol="0">
            <a:spAutoFit/>
          </a:bodyPr>
          <a:lstStyle/>
          <a:p>
            <a:pPr algn="just"/>
            <a:r>
              <a:rPr lang="es-ES" dirty="0"/>
              <a:t>Desarrollar habilidades en el estudiante mediante la exploración en un OA, el estudiante accede de una forma agradable a la </a:t>
            </a:r>
            <a:r>
              <a:rPr lang="es-CO" dirty="0"/>
              <a:t>Identificación y caracterización de las ecuación lineales y cuadráticas, además se facilita la Interpretar y solución de problemas mediante ecuaciones lineales o cuadráticas.  Este ambiente le permite proponer situaciones problemáticas factibles de representar y resolver mediante ecuaciones lineales o cuadráticas.</a:t>
            </a:r>
          </a:p>
        </p:txBody>
      </p:sp>
    </p:spTree>
    <p:extLst>
      <p:ext uri="{BB962C8B-B14F-4D97-AF65-F5344CB8AC3E}">
        <p14:creationId xmlns:p14="http://schemas.microsoft.com/office/powerpoint/2010/main" val="9156978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EC078DF-7F5A-4D67-8345-A6E73E43E2BA}"/>
              </a:ext>
            </a:extLst>
          </p:cNvPr>
          <p:cNvSpPr>
            <a:spLocks noGrp="1"/>
          </p:cNvSpPr>
          <p:nvPr>
            <p:ph idx="1"/>
          </p:nvPr>
        </p:nvSpPr>
        <p:spPr>
          <a:xfrm>
            <a:off x="657636" y="355921"/>
            <a:ext cx="10515600" cy="1987826"/>
          </a:xfrm>
        </p:spPr>
        <p:txBody>
          <a:bodyPr>
            <a:normAutofit/>
          </a:bodyPr>
          <a:lstStyle/>
          <a:p>
            <a:pPr algn="just"/>
            <a:r>
              <a:rPr lang="es-CO" sz="2200" dirty="0">
                <a:solidFill>
                  <a:srgbClr val="FF0000"/>
                </a:solidFill>
              </a:rPr>
              <a:t>El grado </a:t>
            </a:r>
            <a:r>
              <a:rPr lang="es-CO" sz="2200" dirty="0"/>
              <a:t>de una ecuación está dado por el mayor exponente de la incógnita </a:t>
            </a:r>
          </a:p>
          <a:p>
            <a:pPr algn="just"/>
            <a:endParaRPr lang="es-CO" sz="2200" dirty="0"/>
          </a:p>
          <a:p>
            <a:pPr marL="0" indent="0" algn="just">
              <a:buNone/>
            </a:pPr>
            <a:r>
              <a:rPr lang="es-CO" sz="2200" dirty="0"/>
              <a:t>Una ecuación de </a:t>
            </a:r>
            <a:r>
              <a:rPr lang="es-CO" sz="2200" dirty="0">
                <a:solidFill>
                  <a:schemeClr val="accent6"/>
                </a:solidFill>
              </a:rPr>
              <a:t>grado 1,  </a:t>
            </a:r>
            <a:r>
              <a:rPr lang="es-CO" sz="2200" dirty="0"/>
              <a:t>es una ecuación lineal</a:t>
            </a:r>
          </a:p>
          <a:p>
            <a:pPr algn="just"/>
            <a:endParaRPr lang="es-CO" sz="2200" dirty="0"/>
          </a:p>
          <a:p>
            <a:pPr algn="just"/>
            <a:endParaRPr lang="es-ES" sz="2200" dirty="0"/>
          </a:p>
        </p:txBody>
      </p:sp>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A61A237F-4CA9-419D-ADCD-5C5D70C179EF}"/>
                  </a:ext>
                </a:extLst>
              </p:cNvPr>
              <p:cNvSpPr/>
              <p:nvPr/>
            </p:nvSpPr>
            <p:spPr>
              <a:xfrm>
                <a:off x="3472063" y="1749563"/>
                <a:ext cx="4621702" cy="461665"/>
              </a:xfrm>
              <a:prstGeom prst="rect">
                <a:avLst/>
              </a:prstGeom>
            </p:spPr>
            <p:txBody>
              <a:bodyPr wrap="square">
                <a:spAutoFit/>
              </a:bodyPr>
              <a:lstStyle/>
              <a:p>
                <a:pPr algn="just"/>
                <a14:m>
                  <m:oMathPara xmlns:m="http://schemas.openxmlformats.org/officeDocument/2006/math">
                    <m:oMathParaPr>
                      <m:jc m:val="centerGroup"/>
                    </m:oMathParaPr>
                    <m:oMath xmlns:m="http://schemas.openxmlformats.org/officeDocument/2006/math">
                      <m:r>
                        <a:rPr lang="es-CO" sz="2400" i="1" dirty="0" smtClean="0">
                          <a:latin typeface="Cambria Math" panose="02040503050406030204" pitchFamily="18" charset="0"/>
                        </a:rPr>
                        <m:t>3</m:t>
                      </m:r>
                      <m:r>
                        <a:rPr lang="es-CO" sz="2400" i="1" dirty="0" smtClean="0">
                          <a:solidFill>
                            <a:schemeClr val="accent6"/>
                          </a:solidFill>
                          <a:latin typeface="Cambria Math" panose="02040503050406030204" pitchFamily="18" charset="0"/>
                        </a:rPr>
                        <m:t>𝑥</m:t>
                      </m:r>
                      <m:r>
                        <a:rPr lang="es-CO" sz="2400" i="1" dirty="0" smtClean="0">
                          <a:latin typeface="Cambria Math" panose="02040503050406030204" pitchFamily="18" charset="0"/>
                        </a:rPr>
                        <m:t>+3(2</m:t>
                      </m:r>
                      <m:r>
                        <a:rPr lang="es-CO" sz="2400" i="1" dirty="0" smtClean="0">
                          <a:solidFill>
                            <a:schemeClr val="accent6"/>
                          </a:solidFill>
                          <a:latin typeface="Cambria Math" panose="02040503050406030204" pitchFamily="18" charset="0"/>
                        </a:rPr>
                        <m:t>𝑥</m:t>
                      </m:r>
                      <m:r>
                        <a:rPr lang="es-CO" sz="2400" i="1" dirty="0" smtClean="0">
                          <a:latin typeface="Cambria Math" panose="02040503050406030204" pitchFamily="18" charset="0"/>
                        </a:rPr>
                        <m:t>+5)= 4−3</m:t>
                      </m:r>
                      <m:r>
                        <a:rPr lang="es-CO" sz="2400" i="1" dirty="0" smtClean="0">
                          <a:latin typeface="Cambria Math" panose="02040503050406030204" pitchFamily="18" charset="0"/>
                        </a:rPr>
                        <m:t>𝑥</m:t>
                      </m:r>
                    </m:oMath>
                  </m:oMathPara>
                </a14:m>
                <a:endParaRPr lang="es-CO" sz="2400" dirty="0"/>
              </a:p>
            </p:txBody>
          </p:sp>
        </mc:Choice>
        <mc:Fallback xmlns="">
          <p:sp>
            <p:nvSpPr>
              <p:cNvPr id="4" name="Rectángulo 3">
                <a:extLst>
                  <a:ext uri="{FF2B5EF4-FFF2-40B4-BE49-F238E27FC236}">
                    <a16:creationId xmlns:a16="http://schemas.microsoft.com/office/drawing/2014/main" id="{A61A237F-4CA9-419D-ADCD-5C5D70C179EF}"/>
                  </a:ext>
                </a:extLst>
              </p:cNvPr>
              <p:cNvSpPr>
                <a:spLocks noRot="1" noChangeAspect="1" noMove="1" noResize="1" noEditPoints="1" noAdjustHandles="1" noChangeArrowheads="1" noChangeShapeType="1" noTextEdit="1"/>
              </p:cNvSpPr>
              <p:nvPr/>
            </p:nvSpPr>
            <p:spPr>
              <a:xfrm>
                <a:off x="3472063" y="1749563"/>
                <a:ext cx="4621702" cy="461665"/>
              </a:xfrm>
              <a:prstGeom prst="rect">
                <a:avLst/>
              </a:prstGeom>
              <a:blipFill>
                <a:blip r:embed="rId2"/>
                <a:stretch>
                  <a:fillRect b="-17105"/>
                </a:stretch>
              </a:blipFill>
            </p:spPr>
            <p:txBody>
              <a:bodyPr/>
              <a:lstStyle/>
              <a:p>
                <a:r>
                  <a:rPr lang="es-ES">
                    <a:noFill/>
                  </a:rPr>
                  <a:t> </a:t>
                </a:r>
              </a:p>
            </p:txBody>
          </p:sp>
        </mc:Fallback>
      </mc:AlternateContent>
      <p:sp>
        <p:nvSpPr>
          <p:cNvPr id="5" name="Marcador de contenido 2">
            <a:extLst>
              <a:ext uri="{FF2B5EF4-FFF2-40B4-BE49-F238E27FC236}">
                <a16:creationId xmlns:a16="http://schemas.microsoft.com/office/drawing/2014/main" id="{B6466EAD-57A9-4306-B150-1AE05CEE61C6}"/>
              </a:ext>
            </a:extLst>
          </p:cNvPr>
          <p:cNvSpPr txBox="1">
            <a:spLocks/>
          </p:cNvSpPr>
          <p:nvPr/>
        </p:nvSpPr>
        <p:spPr>
          <a:xfrm>
            <a:off x="657636" y="2436317"/>
            <a:ext cx="10515600" cy="21321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CO" sz="2200" dirty="0"/>
              <a:t>Una ecuación de </a:t>
            </a:r>
            <a:r>
              <a:rPr lang="es-CO" sz="2200" dirty="0">
                <a:solidFill>
                  <a:srgbClr val="00B0F0"/>
                </a:solidFill>
              </a:rPr>
              <a:t>grado 2, </a:t>
            </a:r>
            <a:r>
              <a:rPr lang="es-CO" sz="2200" dirty="0"/>
              <a:t>es una ecuación cuadrática</a:t>
            </a:r>
          </a:p>
          <a:p>
            <a:pPr algn="just"/>
            <a:endParaRPr lang="es-CO" sz="2200" dirty="0"/>
          </a:p>
          <a:p>
            <a:pPr algn="just"/>
            <a:endParaRPr lang="es-CO" sz="2200" dirty="0"/>
          </a:p>
          <a:p>
            <a:pPr algn="just"/>
            <a:endParaRPr lang="es-ES" sz="2200" dirty="0"/>
          </a:p>
        </p:txBody>
      </p:sp>
      <p:sp>
        <p:nvSpPr>
          <p:cNvPr id="6" name="Marcador de contenido 2">
            <a:extLst>
              <a:ext uri="{FF2B5EF4-FFF2-40B4-BE49-F238E27FC236}">
                <a16:creationId xmlns:a16="http://schemas.microsoft.com/office/drawing/2014/main" id="{3418FA19-35D6-43F0-9565-04AB8A258C7F}"/>
              </a:ext>
            </a:extLst>
          </p:cNvPr>
          <p:cNvSpPr txBox="1">
            <a:spLocks/>
          </p:cNvSpPr>
          <p:nvPr/>
        </p:nvSpPr>
        <p:spPr>
          <a:xfrm>
            <a:off x="525114" y="3737389"/>
            <a:ext cx="10515600" cy="7959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s-CO" sz="2200" dirty="0">
                <a:solidFill>
                  <a:srgbClr val="FF0000"/>
                </a:solidFill>
              </a:rPr>
              <a:t>Solucionar</a:t>
            </a:r>
            <a:r>
              <a:rPr lang="es-CO" sz="2200" dirty="0"/>
              <a:t> una ecuación es encontrar el valor de la variable que transforman la ecuación en una identidad.</a:t>
            </a:r>
            <a:endParaRPr lang="es-ES" sz="2200" dirty="0"/>
          </a:p>
        </p:txBody>
      </p:sp>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F94184C0-D0B4-4453-9DAA-47216B68723E}"/>
                  </a:ext>
                </a:extLst>
              </p:cNvPr>
              <p:cNvSpPr/>
              <p:nvPr/>
            </p:nvSpPr>
            <p:spPr>
              <a:xfrm>
                <a:off x="4114220" y="3021037"/>
                <a:ext cx="3337388" cy="461665"/>
              </a:xfrm>
              <a:prstGeom prst="rect">
                <a:avLst/>
              </a:prstGeom>
            </p:spPr>
            <p:txBody>
              <a:bodyPr wrap="none">
                <a:spAutoFit/>
              </a:bodyPr>
              <a:lstStyle/>
              <a:p>
                <a:pPr algn="just"/>
                <a14:m>
                  <m:oMathPara xmlns:m="http://schemas.openxmlformats.org/officeDocument/2006/math">
                    <m:oMathParaPr>
                      <m:jc m:val="centerGroup"/>
                    </m:oMathParaPr>
                    <m:oMath xmlns:m="http://schemas.openxmlformats.org/officeDocument/2006/math">
                      <m:r>
                        <a:rPr lang="es-CO" sz="2400" i="1" dirty="0" smtClean="0">
                          <a:latin typeface="Cambria Math" panose="02040503050406030204" pitchFamily="18" charset="0"/>
                        </a:rPr>
                        <m:t>3</m:t>
                      </m:r>
                      <m:sSup>
                        <m:sSupPr>
                          <m:ctrlPr>
                            <a:rPr lang="es-CO" sz="2400" i="1" dirty="0" smtClean="0">
                              <a:solidFill>
                                <a:srgbClr val="00B0F0"/>
                              </a:solidFill>
                              <a:latin typeface="Cambria Math" panose="02040503050406030204" pitchFamily="18" charset="0"/>
                            </a:rPr>
                          </m:ctrlPr>
                        </m:sSupPr>
                        <m:e>
                          <m:r>
                            <a:rPr lang="es-CO" sz="2400" b="0" i="1" dirty="0" smtClean="0">
                              <a:solidFill>
                                <a:srgbClr val="00B0F0"/>
                              </a:solidFill>
                              <a:latin typeface="Cambria Math" panose="02040503050406030204" pitchFamily="18" charset="0"/>
                            </a:rPr>
                            <m:t>𝑥</m:t>
                          </m:r>
                        </m:e>
                        <m:sup>
                          <m:r>
                            <a:rPr lang="es-CO" sz="2400" b="0" i="1" dirty="0" smtClean="0">
                              <a:solidFill>
                                <a:srgbClr val="00B0F0"/>
                              </a:solidFill>
                              <a:latin typeface="Cambria Math" panose="02040503050406030204" pitchFamily="18" charset="0"/>
                            </a:rPr>
                            <m:t>2</m:t>
                          </m:r>
                        </m:sup>
                      </m:sSup>
                      <m:r>
                        <a:rPr lang="es-CO" sz="2400" i="1" dirty="0">
                          <a:latin typeface="Cambria Math" panose="02040503050406030204" pitchFamily="18" charset="0"/>
                        </a:rPr>
                        <m:t>+2</m:t>
                      </m:r>
                      <m:r>
                        <a:rPr lang="es-CO" sz="2400" i="1" dirty="0">
                          <a:latin typeface="Cambria Math" panose="02040503050406030204" pitchFamily="18" charset="0"/>
                        </a:rPr>
                        <m:t>𝑥</m:t>
                      </m:r>
                      <m:r>
                        <a:rPr lang="es-CO" sz="2400" i="1" dirty="0">
                          <a:latin typeface="Cambria Math" panose="02040503050406030204" pitchFamily="18" charset="0"/>
                        </a:rPr>
                        <m:t>+5=2</m:t>
                      </m:r>
                      <m:r>
                        <a:rPr lang="es-CO" sz="2400" b="0" i="1" dirty="0" smtClean="0">
                          <a:latin typeface="Cambria Math" panose="02040503050406030204" pitchFamily="18" charset="0"/>
                        </a:rPr>
                        <m:t>𝑥</m:t>
                      </m:r>
                      <m:r>
                        <a:rPr lang="es-CO" sz="2400" b="0" i="1" dirty="0" smtClean="0">
                          <a:latin typeface="Cambria Math" panose="02040503050406030204" pitchFamily="18" charset="0"/>
                        </a:rPr>
                        <m:t>−5</m:t>
                      </m:r>
                    </m:oMath>
                  </m:oMathPara>
                </a14:m>
                <a:endParaRPr lang="es-CO" sz="2400" dirty="0"/>
              </a:p>
            </p:txBody>
          </p:sp>
        </mc:Choice>
        <mc:Fallback xmlns="">
          <p:sp>
            <p:nvSpPr>
              <p:cNvPr id="7" name="Rectángulo 6">
                <a:extLst>
                  <a:ext uri="{FF2B5EF4-FFF2-40B4-BE49-F238E27FC236}">
                    <a16:creationId xmlns:a16="http://schemas.microsoft.com/office/drawing/2014/main" id="{F94184C0-D0B4-4453-9DAA-47216B68723E}"/>
                  </a:ext>
                </a:extLst>
              </p:cNvPr>
              <p:cNvSpPr>
                <a:spLocks noRot="1" noChangeAspect="1" noMove="1" noResize="1" noEditPoints="1" noAdjustHandles="1" noChangeArrowheads="1" noChangeShapeType="1" noTextEdit="1"/>
              </p:cNvSpPr>
              <p:nvPr/>
            </p:nvSpPr>
            <p:spPr>
              <a:xfrm>
                <a:off x="4114220" y="3021037"/>
                <a:ext cx="3337388" cy="461665"/>
              </a:xfrm>
              <a:prstGeom prst="rect">
                <a:avLst/>
              </a:prstGeom>
              <a:blipFill>
                <a:blip r:embed="rId3"/>
                <a:stretch>
                  <a:fillRect/>
                </a:stretch>
              </a:blipFill>
            </p:spPr>
            <p:txBody>
              <a:bodyPr/>
              <a:lstStyle/>
              <a:p>
                <a:r>
                  <a:rPr lang="es-ES">
                    <a:noFill/>
                  </a:rPr>
                  <a:t> </a:t>
                </a:r>
              </a:p>
            </p:txBody>
          </p:sp>
        </mc:Fallback>
      </mc:AlternateContent>
      <p:sp>
        <p:nvSpPr>
          <p:cNvPr id="11" name="Rectángulo 10">
            <a:extLst>
              <a:ext uri="{FF2B5EF4-FFF2-40B4-BE49-F238E27FC236}">
                <a16:creationId xmlns:a16="http://schemas.microsoft.com/office/drawing/2014/main" id="{A9F05725-B8FD-417D-8C91-7E6774CCD827}"/>
              </a:ext>
            </a:extLst>
          </p:cNvPr>
          <p:cNvSpPr/>
          <p:nvPr/>
        </p:nvSpPr>
        <p:spPr>
          <a:xfrm>
            <a:off x="525114" y="4661037"/>
            <a:ext cx="10383078" cy="1446550"/>
          </a:xfrm>
          <a:prstGeom prst="rect">
            <a:avLst/>
          </a:prstGeom>
        </p:spPr>
        <p:txBody>
          <a:bodyPr wrap="square">
            <a:spAutoFit/>
          </a:bodyPr>
          <a:lstStyle/>
          <a:p>
            <a:pPr marL="342900" indent="-342900" algn="just">
              <a:buFont typeface="Arial" panose="020B0604020202020204" pitchFamily="34" charset="0"/>
              <a:buChar char="•"/>
            </a:pPr>
            <a:r>
              <a:rPr lang="es-CO" sz="2200" dirty="0"/>
              <a:t>Dos </a:t>
            </a:r>
            <a:r>
              <a:rPr lang="es-CO" sz="2200" dirty="0">
                <a:solidFill>
                  <a:srgbClr val="FF0000"/>
                </a:solidFill>
              </a:rPr>
              <a:t>ecuaciones son equivalentes </a:t>
            </a:r>
            <a:r>
              <a:rPr lang="es-CO" sz="2200" dirty="0"/>
              <a:t>si tienen las mismas soluciones. </a:t>
            </a:r>
          </a:p>
          <a:p>
            <a:pPr marL="342900" indent="-342900" algn="just">
              <a:buFont typeface="Arial" panose="020B0604020202020204" pitchFamily="34" charset="0"/>
              <a:buChar char="•"/>
            </a:pPr>
            <a:endParaRPr lang="es-CO" sz="2200" dirty="0"/>
          </a:p>
          <a:p>
            <a:pPr algn="just"/>
            <a:r>
              <a:rPr lang="es-CO" sz="2200" dirty="0"/>
              <a:t>Para conseguir ecuaciones equivalentes, se puede aplicar alguna de las siguientes propiedades:</a:t>
            </a:r>
            <a:endParaRPr lang="es-ES" sz="2200" dirty="0"/>
          </a:p>
        </p:txBody>
      </p:sp>
    </p:spTree>
    <p:extLst>
      <p:ext uri="{BB962C8B-B14F-4D97-AF65-F5344CB8AC3E}">
        <p14:creationId xmlns:p14="http://schemas.microsoft.com/office/powerpoint/2010/main" val="205153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4801" y="73578"/>
            <a:ext cx="12046226" cy="1325563"/>
          </a:xfrm>
        </p:spPr>
        <p:txBody>
          <a:bodyPr>
            <a:normAutofit/>
          </a:bodyPr>
          <a:lstStyle/>
          <a:p>
            <a:r>
              <a:rPr lang="es-CO" sz="3200" b="1" dirty="0">
                <a:solidFill>
                  <a:srgbClr val="0070C0"/>
                </a:solidFill>
              </a:rPr>
              <a:t>Propiedades que se aplican en la resolución de una ecuación </a:t>
            </a: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533400" y="1173852"/>
                <a:ext cx="10515600" cy="5385974"/>
              </a:xfrm>
            </p:spPr>
            <p:txBody>
              <a:bodyPr>
                <a:normAutofit/>
              </a:bodyPr>
              <a:lstStyle/>
              <a:p>
                <a:pPr marL="0" indent="0">
                  <a:buNone/>
                </a:pPr>
                <a:r>
                  <a:rPr lang="es-CO" sz="2200" dirty="0"/>
                  <a:t>1) </a:t>
                </a:r>
                <a:r>
                  <a:rPr lang="es-CO" sz="2200" dirty="0">
                    <a:solidFill>
                      <a:srgbClr val="00B050"/>
                    </a:solidFill>
                  </a:rPr>
                  <a:t>Propiedad simétrica:</a:t>
                </a:r>
                <a:r>
                  <a:rPr lang="es-CO" sz="2200" dirty="0"/>
                  <a:t> Los miembros de una igualdad pueden conmutarse entre sí. </a:t>
                </a:r>
              </a:p>
              <a:p>
                <a:r>
                  <a:rPr lang="es-CO" sz="2200" dirty="0"/>
                  <a:t>Esto es: Si	 </a:t>
                </a:r>
                <a14:m>
                  <m:oMath xmlns:m="http://schemas.openxmlformats.org/officeDocument/2006/math">
                    <m:r>
                      <a:rPr lang="es-CO" sz="2200" i="1" dirty="0" smtClean="0">
                        <a:latin typeface="Cambria Math" panose="02040503050406030204" pitchFamily="18" charset="0"/>
                      </a:rPr>
                      <m:t>𝑎</m:t>
                    </m:r>
                    <m:r>
                      <a:rPr lang="es-CO" sz="2200" i="1" dirty="0" smtClean="0">
                        <a:latin typeface="Cambria Math" panose="02040503050406030204" pitchFamily="18" charset="0"/>
                      </a:rPr>
                      <m:t> = </m:t>
                    </m:r>
                    <m:r>
                      <a:rPr lang="es-CO" sz="2200" i="1" dirty="0" smtClean="0">
                        <a:latin typeface="Cambria Math" panose="02040503050406030204" pitchFamily="18" charset="0"/>
                      </a:rPr>
                      <m:t>𝑏</m:t>
                    </m:r>
                    <m:r>
                      <a:rPr lang="es-CO" sz="2200" i="1" dirty="0" smtClean="0">
                        <a:latin typeface="Cambria Math" panose="02040503050406030204" pitchFamily="18" charset="0"/>
                      </a:rPr>
                      <m:t> </m:t>
                    </m:r>
                  </m:oMath>
                </a14:m>
                <a:r>
                  <a:rPr lang="es-CO" sz="2200" dirty="0"/>
                  <a:t>   entonces   </a:t>
                </a:r>
                <a14:m>
                  <m:oMath xmlns:m="http://schemas.openxmlformats.org/officeDocument/2006/math">
                    <m:r>
                      <a:rPr lang="es-CO" sz="2200" i="1" dirty="0" smtClean="0">
                        <a:latin typeface="Cambria Math" panose="02040503050406030204" pitchFamily="18" charset="0"/>
                      </a:rPr>
                      <m:t>𝑏</m:t>
                    </m:r>
                    <m:r>
                      <a:rPr lang="es-CO" sz="2200" i="1" dirty="0" smtClean="0">
                        <a:latin typeface="Cambria Math" panose="02040503050406030204" pitchFamily="18" charset="0"/>
                      </a:rPr>
                      <m:t> = </m:t>
                    </m:r>
                    <m:r>
                      <a:rPr lang="es-CO" sz="2200" i="1" dirty="0" smtClean="0">
                        <a:latin typeface="Cambria Math" panose="02040503050406030204" pitchFamily="18" charset="0"/>
                      </a:rPr>
                      <m:t>𝑎</m:t>
                    </m:r>
                    <m:r>
                      <a:rPr lang="es-CO" sz="2200" i="1" dirty="0" smtClean="0">
                        <a:latin typeface="Cambria Math" panose="02040503050406030204" pitchFamily="18" charset="0"/>
                      </a:rPr>
                      <m:t> </m:t>
                    </m:r>
                  </m:oMath>
                </a14:m>
                <a:endParaRPr lang="es-CO" sz="2200" dirty="0"/>
              </a:p>
              <a:p>
                <a14:m>
                  <m:oMath xmlns:m="http://schemas.openxmlformats.org/officeDocument/2006/math">
                    <m:r>
                      <m:rPr>
                        <m:nor/>
                      </m:rPr>
                      <a:rPr lang="es-CO" sz="2200" dirty="0"/>
                      <m:t>Esto</m:t>
                    </m:r>
                    <m:r>
                      <m:rPr>
                        <m:nor/>
                      </m:rPr>
                      <a:rPr lang="es-CO" sz="2200" dirty="0"/>
                      <m:t> </m:t>
                    </m:r>
                    <m:r>
                      <m:rPr>
                        <m:nor/>
                      </m:rPr>
                      <a:rPr lang="es-CO" sz="2200" dirty="0"/>
                      <m:t>es</m:t>
                    </m:r>
                    <m:r>
                      <m:rPr>
                        <m:nor/>
                      </m:rPr>
                      <a:rPr lang="es-CO" sz="2200" dirty="0"/>
                      <m:t>: </m:t>
                    </m:r>
                    <m:r>
                      <m:rPr>
                        <m:nor/>
                      </m:rPr>
                      <a:rPr lang="es-CO" sz="2200" dirty="0"/>
                      <m:t>Si</m:t>
                    </m:r>
                    <m:r>
                      <a:rPr lang="es-CO" sz="2200" b="0" i="1" dirty="0" smtClean="0">
                        <a:latin typeface="Cambria Math" panose="02040503050406030204" pitchFamily="18" charset="0"/>
                      </a:rPr>
                      <m:t>         </m:t>
                    </m:r>
                    <m:r>
                      <a:rPr lang="es-CO" sz="2200" i="1" dirty="0" smtClean="0">
                        <a:solidFill>
                          <a:srgbClr val="00B050"/>
                        </a:solidFill>
                        <a:latin typeface="Cambria Math" panose="02040503050406030204" pitchFamily="18" charset="0"/>
                      </a:rPr>
                      <m:t>3−5</m:t>
                    </m:r>
                    <m:r>
                      <a:rPr lang="es-CO" sz="2200" b="0" i="1" dirty="0" smtClean="0">
                        <a:solidFill>
                          <a:srgbClr val="00B050"/>
                        </a:solidFill>
                        <a:latin typeface="Cambria Math" panose="02040503050406030204" pitchFamily="18" charset="0"/>
                      </a:rPr>
                      <m:t>𝑥</m:t>
                    </m:r>
                    <m:r>
                      <a:rPr lang="es-CO" sz="2200" i="1" dirty="0" smtClean="0">
                        <a:latin typeface="Cambria Math" panose="02040503050406030204" pitchFamily="18" charset="0"/>
                      </a:rPr>
                      <m:t>=</m:t>
                    </m:r>
                    <m:r>
                      <a:rPr lang="es-CO" sz="2200" i="1" dirty="0" smtClean="0">
                        <a:solidFill>
                          <a:srgbClr val="7030A0"/>
                        </a:solidFill>
                        <a:latin typeface="Cambria Math" panose="02040503050406030204" pitchFamily="18" charset="0"/>
                      </a:rPr>
                      <m:t>2−</m:t>
                    </m:r>
                    <m:r>
                      <a:rPr lang="es-CO" sz="2200" b="0" i="1" dirty="0" smtClean="0">
                        <a:solidFill>
                          <a:srgbClr val="7030A0"/>
                        </a:solidFill>
                        <a:latin typeface="Cambria Math" panose="02040503050406030204" pitchFamily="18" charset="0"/>
                      </a:rPr>
                      <m:t>8</m:t>
                    </m:r>
                    <m:r>
                      <a:rPr lang="es-CO" sz="2200" i="1" dirty="0" smtClean="0">
                        <a:solidFill>
                          <a:srgbClr val="7030A0"/>
                        </a:solidFill>
                        <a:latin typeface="Cambria Math" panose="02040503050406030204" pitchFamily="18" charset="0"/>
                      </a:rPr>
                      <m:t>𝑥</m:t>
                    </m:r>
                  </m:oMath>
                </a14:m>
                <a:r>
                  <a:rPr lang="es-ES" sz="2200" dirty="0">
                    <a:solidFill>
                      <a:srgbClr val="7030A0"/>
                    </a:solidFill>
                  </a:rPr>
                  <a:t>     </a:t>
                </a:r>
                <a:r>
                  <a:rPr lang="es-CO" sz="2200" dirty="0"/>
                  <a:t>entonces     </a:t>
                </a:r>
                <a14:m>
                  <m:oMath xmlns:m="http://schemas.openxmlformats.org/officeDocument/2006/math">
                    <m:r>
                      <a:rPr lang="es-CO" sz="2200" i="1" dirty="0" smtClean="0">
                        <a:solidFill>
                          <a:srgbClr val="7030A0"/>
                        </a:solidFill>
                        <a:latin typeface="Cambria Math" panose="02040503050406030204" pitchFamily="18" charset="0"/>
                      </a:rPr>
                      <m:t>2−</m:t>
                    </m:r>
                    <m:r>
                      <a:rPr lang="es-CO" sz="2200" b="0" i="1" dirty="0" smtClean="0">
                        <a:solidFill>
                          <a:srgbClr val="7030A0"/>
                        </a:solidFill>
                        <a:latin typeface="Cambria Math" panose="02040503050406030204" pitchFamily="18" charset="0"/>
                      </a:rPr>
                      <m:t>8</m:t>
                    </m:r>
                    <m:r>
                      <a:rPr lang="es-CO" sz="2200" i="1" dirty="0">
                        <a:solidFill>
                          <a:srgbClr val="7030A0"/>
                        </a:solidFill>
                        <a:latin typeface="Cambria Math" panose="02040503050406030204" pitchFamily="18" charset="0"/>
                      </a:rPr>
                      <m:t>𝑥</m:t>
                    </m:r>
                    <m:r>
                      <a:rPr lang="es-CO" sz="2200" b="0" i="1" dirty="0" smtClean="0">
                        <a:latin typeface="Cambria Math" panose="02040503050406030204" pitchFamily="18" charset="0"/>
                      </a:rPr>
                      <m:t>=</m:t>
                    </m:r>
                    <m:r>
                      <a:rPr lang="es-CO" sz="2200" b="0" i="1" dirty="0" smtClean="0">
                        <a:solidFill>
                          <a:srgbClr val="00B050"/>
                        </a:solidFill>
                        <a:latin typeface="Cambria Math" panose="02040503050406030204" pitchFamily="18" charset="0"/>
                      </a:rPr>
                      <m:t>3−5</m:t>
                    </m:r>
                    <m:r>
                      <a:rPr lang="es-CO" sz="2200" b="0" i="1" dirty="0" smtClean="0">
                        <a:solidFill>
                          <a:srgbClr val="00B050"/>
                        </a:solidFill>
                        <a:latin typeface="Cambria Math" panose="02040503050406030204" pitchFamily="18" charset="0"/>
                      </a:rPr>
                      <m:t>𝑥</m:t>
                    </m:r>
                  </m:oMath>
                </a14:m>
                <a:r>
                  <a:rPr lang="es-ES" sz="2200" dirty="0">
                    <a:solidFill>
                      <a:srgbClr val="00B050"/>
                    </a:solidFill>
                  </a:rPr>
                  <a:t> </a:t>
                </a:r>
                <a:endParaRPr lang="es-ES" sz="2200" dirty="0"/>
              </a:p>
              <a:p>
                <a:endParaRPr lang="es-CO" sz="2200" dirty="0"/>
              </a:p>
              <a:p>
                <a:pPr marL="0" indent="0">
                  <a:buNone/>
                </a:pPr>
                <a:r>
                  <a:rPr lang="es-CO" sz="2200" dirty="0"/>
                  <a:t>2) </a:t>
                </a:r>
                <a:r>
                  <a:rPr lang="es-CO" sz="2200" dirty="0">
                    <a:solidFill>
                      <a:srgbClr val="00B050"/>
                    </a:solidFill>
                  </a:rPr>
                  <a:t>Propiedad uniforme para la suma: </a:t>
                </a:r>
                <a:r>
                  <a:rPr lang="es-CO" sz="2200" dirty="0"/>
                  <a:t>Si se suma una constante, positiva o negativa, a ambos miembros de una igualdad, la misma se mantiene. </a:t>
                </a:r>
              </a:p>
              <a:p>
                <a:r>
                  <a:rPr lang="es-CO" sz="2200" dirty="0"/>
                  <a:t>Esto es: Si	 </a:t>
                </a:r>
                <a14:m>
                  <m:oMath xmlns:m="http://schemas.openxmlformats.org/officeDocument/2006/math">
                    <m:r>
                      <a:rPr lang="es-CO" sz="2200" i="1" dirty="0" smtClean="0">
                        <a:latin typeface="Cambria Math" panose="02040503050406030204" pitchFamily="18" charset="0"/>
                      </a:rPr>
                      <m:t>𝑎</m:t>
                    </m:r>
                    <m:r>
                      <a:rPr lang="es-CO" sz="2200" i="1" dirty="0" smtClean="0">
                        <a:latin typeface="Cambria Math" panose="02040503050406030204" pitchFamily="18" charset="0"/>
                      </a:rPr>
                      <m:t> = </m:t>
                    </m:r>
                    <m:r>
                      <a:rPr lang="es-CO" sz="2200" i="1" dirty="0" smtClean="0">
                        <a:latin typeface="Cambria Math" panose="02040503050406030204" pitchFamily="18" charset="0"/>
                      </a:rPr>
                      <m:t>𝑏</m:t>
                    </m:r>
                    <m:r>
                      <a:rPr lang="es-CO" sz="2200" i="1" dirty="0" smtClean="0">
                        <a:latin typeface="Cambria Math" panose="02040503050406030204" pitchFamily="18" charset="0"/>
                      </a:rPr>
                      <m:t> </m:t>
                    </m:r>
                  </m:oMath>
                </a14:m>
                <a:r>
                  <a:rPr lang="es-CO" sz="2200" dirty="0"/>
                  <a:t>      entonces     </a:t>
                </a:r>
                <a14:m>
                  <m:oMath xmlns:m="http://schemas.openxmlformats.org/officeDocument/2006/math">
                    <m:r>
                      <a:rPr lang="es-CO" sz="2200" i="1" dirty="0" smtClean="0">
                        <a:latin typeface="Cambria Math" panose="02040503050406030204" pitchFamily="18" charset="0"/>
                      </a:rPr>
                      <m:t>𝑎</m:t>
                    </m:r>
                    <m:r>
                      <a:rPr lang="es-CO" sz="2200" i="1" dirty="0" smtClean="0">
                        <a:latin typeface="Cambria Math" panose="02040503050406030204" pitchFamily="18" charset="0"/>
                      </a:rPr>
                      <m:t> + </m:t>
                    </m:r>
                    <m:r>
                      <a:rPr lang="es-CO" sz="2200" i="1" dirty="0" smtClean="0">
                        <a:solidFill>
                          <a:srgbClr val="FF0000"/>
                        </a:solidFill>
                        <a:latin typeface="Cambria Math" panose="02040503050406030204" pitchFamily="18" charset="0"/>
                      </a:rPr>
                      <m:t>𝑐</m:t>
                    </m:r>
                    <m:r>
                      <a:rPr lang="es-CO" sz="2200" i="1" dirty="0" smtClean="0">
                        <a:solidFill>
                          <a:srgbClr val="FF0000"/>
                        </a:solidFill>
                        <a:latin typeface="Cambria Math" panose="02040503050406030204" pitchFamily="18" charset="0"/>
                      </a:rPr>
                      <m:t> = </m:t>
                    </m:r>
                    <m:r>
                      <a:rPr lang="es-CO" sz="2200" i="1" dirty="0" smtClean="0">
                        <a:latin typeface="Cambria Math" panose="02040503050406030204" pitchFamily="18" charset="0"/>
                      </a:rPr>
                      <m:t>𝑏</m:t>
                    </m:r>
                    <m:r>
                      <a:rPr lang="es-CO" sz="2200" i="1" dirty="0" smtClean="0">
                        <a:latin typeface="Cambria Math" panose="02040503050406030204" pitchFamily="18" charset="0"/>
                      </a:rPr>
                      <m:t> + </m:t>
                    </m:r>
                    <m:r>
                      <a:rPr lang="es-CO" sz="2200" i="1" dirty="0" smtClean="0">
                        <a:solidFill>
                          <a:srgbClr val="FF0000"/>
                        </a:solidFill>
                        <a:latin typeface="Cambria Math" panose="02040503050406030204" pitchFamily="18" charset="0"/>
                      </a:rPr>
                      <m:t>𝑐</m:t>
                    </m:r>
                    <m:r>
                      <a:rPr lang="es-CO" sz="2200" i="1" dirty="0" smtClean="0">
                        <a:solidFill>
                          <a:srgbClr val="FF0000"/>
                        </a:solidFill>
                        <a:latin typeface="Cambria Math" panose="02040503050406030204" pitchFamily="18" charset="0"/>
                      </a:rPr>
                      <m:t> </m:t>
                    </m:r>
                  </m:oMath>
                </a14:m>
                <a:endParaRPr lang="es-CO" sz="2200" dirty="0"/>
              </a:p>
              <a:p>
                <a14:m>
                  <m:oMath xmlns:m="http://schemas.openxmlformats.org/officeDocument/2006/math">
                    <m:r>
                      <m:rPr>
                        <m:nor/>
                      </m:rPr>
                      <a:rPr lang="es-CO" sz="2200" dirty="0"/>
                      <m:t>Esto</m:t>
                    </m:r>
                    <m:r>
                      <m:rPr>
                        <m:nor/>
                      </m:rPr>
                      <a:rPr lang="es-CO" sz="2200" dirty="0"/>
                      <m:t> </m:t>
                    </m:r>
                    <m:r>
                      <m:rPr>
                        <m:nor/>
                      </m:rPr>
                      <a:rPr lang="es-CO" sz="2200" dirty="0"/>
                      <m:t>es</m:t>
                    </m:r>
                    <m:r>
                      <m:rPr>
                        <m:nor/>
                      </m:rPr>
                      <a:rPr lang="es-CO" sz="2200" dirty="0"/>
                      <m:t>: </m:t>
                    </m:r>
                    <m:r>
                      <m:rPr>
                        <m:nor/>
                      </m:rPr>
                      <a:rPr lang="es-CO" sz="2200" dirty="0"/>
                      <m:t>Si</m:t>
                    </m:r>
                    <m:r>
                      <m:rPr>
                        <m:nor/>
                      </m:rPr>
                      <a:rPr lang="es-CO" sz="2200" b="0" i="0" dirty="0" smtClean="0"/>
                      <m:t>     </m:t>
                    </m:r>
                    <m:r>
                      <a:rPr lang="es-CO" sz="2200" b="0" i="1" dirty="0" smtClean="0">
                        <a:latin typeface="Cambria Math" panose="02040503050406030204" pitchFamily="18" charset="0"/>
                      </a:rPr>
                      <m:t> </m:t>
                    </m:r>
                    <m:r>
                      <a:rPr lang="es-CO" sz="2200" i="1" dirty="0">
                        <a:latin typeface="Cambria Math" panose="02040503050406030204" pitchFamily="18" charset="0"/>
                      </a:rPr>
                      <m:t>   3−</m:t>
                    </m:r>
                    <m:r>
                      <a:rPr lang="es-CO" sz="2200" b="0" i="1" dirty="0" smtClean="0">
                        <a:latin typeface="Cambria Math" panose="02040503050406030204" pitchFamily="18" charset="0"/>
                      </a:rPr>
                      <m:t>2</m:t>
                    </m:r>
                    <m:r>
                      <a:rPr lang="es-CO" sz="2200" i="1" dirty="0">
                        <a:latin typeface="Cambria Math" panose="02040503050406030204" pitchFamily="18" charset="0"/>
                      </a:rPr>
                      <m:t>𝑥</m:t>
                    </m:r>
                    <m:r>
                      <a:rPr lang="es-CO" sz="2200" i="1" dirty="0">
                        <a:latin typeface="Cambria Math" panose="02040503050406030204" pitchFamily="18" charset="0"/>
                      </a:rPr>
                      <m:t>=2−</m:t>
                    </m:r>
                    <m:r>
                      <a:rPr lang="es-CO" sz="2200" i="1" dirty="0">
                        <a:latin typeface="Cambria Math" panose="02040503050406030204" pitchFamily="18" charset="0"/>
                      </a:rPr>
                      <m:t>𝑥</m:t>
                    </m:r>
                  </m:oMath>
                </a14:m>
                <a:r>
                  <a:rPr lang="es-ES" sz="2200" dirty="0"/>
                  <a:t>        </a:t>
                </a:r>
                <a:r>
                  <a:rPr lang="es-CO" sz="2200" dirty="0"/>
                  <a:t>entonces   </a:t>
                </a:r>
                <a14:m>
                  <m:oMath xmlns:m="http://schemas.openxmlformats.org/officeDocument/2006/math">
                    <m:r>
                      <a:rPr lang="es-CO" sz="2200" b="0" i="0" dirty="0" smtClean="0">
                        <a:latin typeface="Cambria Math" panose="02040503050406030204" pitchFamily="18" charset="0"/>
                      </a:rPr>
                      <m:t> </m:t>
                    </m:r>
                    <m:r>
                      <a:rPr lang="es-CO" sz="2200" i="1" dirty="0">
                        <a:latin typeface="Cambria Math" panose="02040503050406030204" pitchFamily="18" charset="0"/>
                      </a:rPr>
                      <m:t>3−2</m:t>
                    </m:r>
                    <m:r>
                      <a:rPr lang="es-CO" sz="2200" i="1" dirty="0">
                        <a:latin typeface="Cambria Math" panose="02040503050406030204" pitchFamily="18" charset="0"/>
                      </a:rPr>
                      <m:t>𝑥</m:t>
                    </m:r>
                    <m:r>
                      <a:rPr lang="es-CO" sz="2200" b="0" i="1" dirty="0" smtClean="0">
                        <a:solidFill>
                          <a:srgbClr val="FF0000"/>
                        </a:solidFill>
                        <a:latin typeface="Cambria Math" panose="02040503050406030204" pitchFamily="18" charset="0"/>
                      </a:rPr>
                      <m:t>+2</m:t>
                    </m:r>
                    <m:r>
                      <a:rPr lang="es-CO" sz="2200" b="0" i="1" dirty="0" smtClean="0">
                        <a:solidFill>
                          <a:srgbClr val="FF0000"/>
                        </a:solidFill>
                        <a:latin typeface="Cambria Math" panose="02040503050406030204" pitchFamily="18" charset="0"/>
                      </a:rPr>
                      <m:t>𝑥</m:t>
                    </m:r>
                    <m:r>
                      <a:rPr lang="es-CO" sz="2200" i="1" dirty="0">
                        <a:latin typeface="Cambria Math" panose="02040503050406030204" pitchFamily="18" charset="0"/>
                      </a:rPr>
                      <m:t>=2−</m:t>
                    </m:r>
                    <m:r>
                      <a:rPr lang="es-CO" sz="2200" i="1" dirty="0">
                        <a:latin typeface="Cambria Math" panose="02040503050406030204" pitchFamily="18" charset="0"/>
                      </a:rPr>
                      <m:t>𝑥</m:t>
                    </m:r>
                    <m:r>
                      <a:rPr lang="es-CO" sz="2200" b="0" i="1" dirty="0" smtClean="0">
                        <a:solidFill>
                          <a:srgbClr val="FF0000"/>
                        </a:solidFill>
                        <a:latin typeface="Cambria Math" panose="02040503050406030204" pitchFamily="18" charset="0"/>
                      </a:rPr>
                      <m:t>+2</m:t>
                    </m:r>
                    <m:r>
                      <a:rPr lang="es-CO" sz="2200" b="0" i="1" dirty="0" smtClean="0">
                        <a:solidFill>
                          <a:srgbClr val="FF0000"/>
                        </a:solidFill>
                        <a:latin typeface="Cambria Math" panose="02040503050406030204" pitchFamily="18" charset="0"/>
                      </a:rPr>
                      <m:t>𝑥</m:t>
                    </m:r>
                  </m:oMath>
                </a14:m>
                <a:r>
                  <a:rPr lang="es-ES" sz="2200" dirty="0">
                    <a:solidFill>
                      <a:srgbClr val="FF0000"/>
                    </a:solidFill>
                  </a:rPr>
                  <a:t> </a:t>
                </a:r>
                <a:endParaRPr lang="es-ES" sz="2200" dirty="0"/>
              </a:p>
              <a:p>
                <a:endParaRPr lang="es-CO" sz="2200" dirty="0"/>
              </a:p>
              <a:p>
                <a:pPr marL="0" indent="0">
                  <a:buNone/>
                </a:pPr>
                <a:r>
                  <a:rPr lang="es-CO" sz="2200" dirty="0"/>
                  <a:t>3) </a:t>
                </a:r>
                <a:r>
                  <a:rPr lang="es-CO" sz="2200" dirty="0">
                    <a:solidFill>
                      <a:srgbClr val="00B050"/>
                    </a:solidFill>
                  </a:rPr>
                  <a:t>Propiedad </a:t>
                </a:r>
                <a:r>
                  <a:rPr lang="es-CO" sz="2200" dirty="0" err="1">
                    <a:solidFill>
                      <a:srgbClr val="00B050"/>
                    </a:solidFill>
                  </a:rPr>
                  <a:t>cancelativa</a:t>
                </a:r>
                <a:r>
                  <a:rPr lang="es-CO" sz="2200" dirty="0">
                    <a:solidFill>
                      <a:srgbClr val="00B050"/>
                    </a:solidFill>
                  </a:rPr>
                  <a:t> para la suma: </a:t>
                </a:r>
                <a:r>
                  <a:rPr lang="es-CO" sz="2200" dirty="0"/>
                  <a:t>Si una constante, positiva o negativa, está sumando en ambos miembros de una igualdad, puede cancelarse </a:t>
                </a:r>
              </a:p>
              <a:p>
                <a:r>
                  <a:rPr lang="es-CO" sz="2200" dirty="0"/>
                  <a:t>Esto es: Si </a:t>
                </a:r>
                <a14:m>
                  <m:oMath xmlns:m="http://schemas.openxmlformats.org/officeDocument/2006/math">
                    <m:r>
                      <a:rPr lang="es-CO" sz="2200" b="0" i="0" dirty="0" smtClean="0">
                        <a:latin typeface="Cambria Math" panose="02040503050406030204" pitchFamily="18" charset="0"/>
                      </a:rPr>
                      <m:t>      </m:t>
                    </m:r>
                    <m:r>
                      <a:rPr lang="es-CO" sz="2200" i="1" dirty="0" smtClean="0">
                        <a:latin typeface="Cambria Math" panose="02040503050406030204" pitchFamily="18" charset="0"/>
                      </a:rPr>
                      <m:t>𝑎</m:t>
                    </m:r>
                    <m:r>
                      <a:rPr lang="es-CO" sz="2200" i="1" dirty="0" smtClean="0">
                        <a:latin typeface="Cambria Math" panose="02040503050406030204" pitchFamily="18" charset="0"/>
                      </a:rPr>
                      <m:t> + </m:t>
                    </m:r>
                    <m:r>
                      <a:rPr lang="es-CO" sz="2200" i="1" dirty="0" smtClean="0">
                        <a:solidFill>
                          <a:schemeClr val="accent2">
                            <a:lumMod val="75000"/>
                          </a:schemeClr>
                        </a:solidFill>
                        <a:latin typeface="Cambria Math" panose="02040503050406030204" pitchFamily="18" charset="0"/>
                      </a:rPr>
                      <m:t>𝑐</m:t>
                    </m:r>
                    <m:r>
                      <a:rPr lang="es-CO" sz="2200" i="1" dirty="0" smtClean="0">
                        <a:solidFill>
                          <a:schemeClr val="accent2">
                            <a:lumMod val="75000"/>
                          </a:schemeClr>
                        </a:solidFill>
                        <a:latin typeface="Cambria Math" panose="02040503050406030204" pitchFamily="18" charset="0"/>
                      </a:rPr>
                      <m:t> = </m:t>
                    </m:r>
                    <m:r>
                      <a:rPr lang="es-CO" sz="2200" i="1" dirty="0" smtClean="0">
                        <a:latin typeface="Cambria Math" panose="02040503050406030204" pitchFamily="18" charset="0"/>
                      </a:rPr>
                      <m:t>𝑏</m:t>
                    </m:r>
                    <m:r>
                      <a:rPr lang="es-CO" sz="2200" i="1" dirty="0" smtClean="0">
                        <a:latin typeface="Cambria Math" panose="02040503050406030204" pitchFamily="18" charset="0"/>
                      </a:rPr>
                      <m:t> + </m:t>
                    </m:r>
                    <m:r>
                      <a:rPr lang="es-CO" sz="2200" i="1" dirty="0" smtClean="0">
                        <a:solidFill>
                          <a:schemeClr val="accent2">
                            <a:lumMod val="75000"/>
                          </a:schemeClr>
                        </a:solidFill>
                        <a:latin typeface="Cambria Math" panose="02040503050406030204" pitchFamily="18" charset="0"/>
                      </a:rPr>
                      <m:t>𝑐</m:t>
                    </m:r>
                    <m:r>
                      <a:rPr lang="es-CO" sz="2200" i="1" dirty="0" smtClean="0">
                        <a:latin typeface="Cambria Math" panose="02040503050406030204" pitchFamily="18" charset="0"/>
                      </a:rPr>
                      <m:t> </m:t>
                    </m:r>
                    <m:r>
                      <a:rPr lang="es-CO" sz="2200" b="0" i="1" dirty="0" smtClean="0">
                        <a:latin typeface="Cambria Math" panose="02040503050406030204" pitchFamily="18" charset="0"/>
                      </a:rPr>
                      <m:t>        </m:t>
                    </m:r>
                  </m:oMath>
                </a14:m>
                <a:r>
                  <a:rPr lang="es-CO" sz="2200" dirty="0"/>
                  <a:t>entonces       </a:t>
                </a:r>
                <a14:m>
                  <m:oMath xmlns:m="http://schemas.openxmlformats.org/officeDocument/2006/math">
                    <m:r>
                      <a:rPr lang="es-CO" sz="2200" i="1" dirty="0" smtClean="0">
                        <a:latin typeface="Cambria Math" panose="02040503050406030204" pitchFamily="18" charset="0"/>
                      </a:rPr>
                      <m:t>𝑎</m:t>
                    </m:r>
                    <m:r>
                      <a:rPr lang="es-CO" sz="2200" i="1" dirty="0" smtClean="0">
                        <a:latin typeface="Cambria Math" panose="02040503050406030204" pitchFamily="18" charset="0"/>
                      </a:rPr>
                      <m:t> = </m:t>
                    </m:r>
                    <m:r>
                      <a:rPr lang="es-CO" sz="2200" i="1" dirty="0" smtClean="0">
                        <a:latin typeface="Cambria Math" panose="02040503050406030204" pitchFamily="18" charset="0"/>
                      </a:rPr>
                      <m:t>𝑏</m:t>
                    </m:r>
                    <m:r>
                      <a:rPr lang="es-CO" sz="2200" i="1" dirty="0" smtClean="0">
                        <a:latin typeface="Cambria Math" panose="02040503050406030204" pitchFamily="18" charset="0"/>
                      </a:rPr>
                      <m:t> </m:t>
                    </m:r>
                  </m:oMath>
                </a14:m>
                <a:endParaRPr lang="es-CO" sz="2200" dirty="0"/>
              </a:p>
              <a:p>
                <a:r>
                  <a:rPr lang="es-CO" sz="2200" dirty="0"/>
                  <a:t>Esto es: Si      </a:t>
                </a:r>
                <a14:m>
                  <m:oMath xmlns:m="http://schemas.openxmlformats.org/officeDocument/2006/math">
                    <m:r>
                      <a:rPr lang="es-CO" sz="2200" b="0" i="1" smtClean="0">
                        <a:latin typeface="Cambria Math" panose="02040503050406030204" pitchFamily="18" charset="0"/>
                      </a:rPr>
                      <m:t>4</m:t>
                    </m:r>
                    <m:r>
                      <a:rPr lang="es-CO" sz="2200" b="0" i="1" smtClean="0">
                        <a:latin typeface="Cambria Math" panose="02040503050406030204" pitchFamily="18" charset="0"/>
                      </a:rPr>
                      <m:t>𝑥</m:t>
                    </m:r>
                    <m:r>
                      <a:rPr lang="es-CO" sz="2200" b="0" i="1" smtClean="0">
                        <a:latin typeface="Cambria Math" panose="02040503050406030204" pitchFamily="18" charset="0"/>
                      </a:rPr>
                      <m:t>−2+2</m:t>
                    </m:r>
                    <m:r>
                      <a:rPr lang="es-CO" sz="2200" b="0" i="1" smtClean="0">
                        <a:solidFill>
                          <a:srgbClr val="C00000"/>
                        </a:solidFill>
                        <a:latin typeface="Cambria Math" panose="02040503050406030204" pitchFamily="18" charset="0"/>
                      </a:rPr>
                      <m:t>𝑥</m:t>
                    </m:r>
                    <m:r>
                      <a:rPr lang="es-CO" sz="2200" b="0" i="1" smtClean="0">
                        <a:latin typeface="Cambria Math" panose="02040503050406030204" pitchFamily="18" charset="0"/>
                      </a:rPr>
                      <m:t>=3</m:t>
                    </m:r>
                    <m:r>
                      <a:rPr lang="es-CO" sz="2200" b="0" i="1" smtClean="0">
                        <a:latin typeface="Cambria Math" panose="02040503050406030204" pitchFamily="18" charset="0"/>
                      </a:rPr>
                      <m:t>𝑥</m:t>
                    </m:r>
                    <m:r>
                      <a:rPr lang="es-CO" sz="2200" b="0" i="1" smtClean="0">
                        <a:latin typeface="Cambria Math" panose="02040503050406030204" pitchFamily="18" charset="0"/>
                      </a:rPr>
                      <m:t>−5+2</m:t>
                    </m:r>
                    <m:r>
                      <a:rPr lang="es-CO" sz="2200" b="0" i="1" smtClean="0">
                        <a:solidFill>
                          <a:srgbClr val="C00000"/>
                        </a:solidFill>
                        <a:latin typeface="Cambria Math" panose="02040503050406030204" pitchFamily="18" charset="0"/>
                      </a:rPr>
                      <m:t>𝑥</m:t>
                    </m:r>
                  </m:oMath>
                </a14:m>
                <a:endParaRPr lang="es-CO" sz="22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533400" y="1173852"/>
                <a:ext cx="10515600" cy="5385974"/>
              </a:xfrm>
              <a:blipFill>
                <a:blip r:embed="rId2"/>
                <a:stretch>
                  <a:fillRect l="-754" t="-1472" r="-290" b="-453"/>
                </a:stretch>
              </a:blipFill>
            </p:spPr>
            <p:txBody>
              <a:bodyPr/>
              <a:lstStyle/>
              <a:p>
                <a:r>
                  <a:rPr lang="es-ES">
                    <a:noFill/>
                  </a:rPr>
                  <a:t> </a:t>
                </a:r>
              </a:p>
            </p:txBody>
          </p:sp>
        </mc:Fallback>
      </mc:AlternateContent>
    </p:spTree>
    <p:extLst>
      <p:ext uri="{BB962C8B-B14F-4D97-AF65-F5344CB8AC3E}">
        <p14:creationId xmlns:p14="http://schemas.microsoft.com/office/powerpoint/2010/main" val="16645042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652669" y="553417"/>
                <a:ext cx="10515600" cy="5887140"/>
              </a:xfrm>
            </p:spPr>
            <p:txBody>
              <a:bodyPr>
                <a:noAutofit/>
              </a:bodyPr>
              <a:lstStyle/>
              <a:p>
                <a:pPr marL="0" indent="0">
                  <a:buNone/>
                </a:pPr>
                <a:r>
                  <a:rPr lang="es-CO" sz="2200" dirty="0"/>
                  <a:t>4</a:t>
                </a:r>
                <a:r>
                  <a:rPr lang="es-CO" sz="2200" dirty="0">
                    <a:solidFill>
                      <a:srgbClr val="00B050"/>
                    </a:solidFill>
                  </a:rPr>
                  <a:t>) Propiedad uniforme para el producto: </a:t>
                </a:r>
                <a:r>
                  <a:rPr lang="es-CO" sz="2200" dirty="0"/>
                  <a:t>Si se multiplica una constante no nula, positiva o negativa, a ambos miembros de una ecuación, se mantiene la igualdad. </a:t>
                </a:r>
              </a:p>
              <a:p>
                <a:r>
                  <a:rPr lang="es-CO" sz="2200" dirty="0"/>
                  <a:t>Esto es: Si	 </a:t>
                </a:r>
                <a14:m>
                  <m:oMath xmlns:m="http://schemas.openxmlformats.org/officeDocument/2006/math">
                    <m:r>
                      <a:rPr lang="es-CO" sz="2200" i="1" dirty="0" smtClean="0">
                        <a:latin typeface="Cambria Math" panose="02040503050406030204" pitchFamily="18" charset="0"/>
                      </a:rPr>
                      <m:t>𝑎</m:t>
                    </m:r>
                    <m:r>
                      <a:rPr lang="es-CO" sz="2200" i="1" dirty="0" smtClean="0">
                        <a:latin typeface="Cambria Math" panose="02040503050406030204" pitchFamily="18" charset="0"/>
                      </a:rPr>
                      <m:t> = </m:t>
                    </m:r>
                    <m:r>
                      <a:rPr lang="es-CO" sz="2200" i="1" dirty="0" smtClean="0">
                        <a:latin typeface="Cambria Math" panose="02040503050406030204" pitchFamily="18" charset="0"/>
                      </a:rPr>
                      <m:t>𝑏</m:t>
                    </m:r>
                    <m:r>
                      <a:rPr lang="es-CO" sz="2200" i="1" dirty="0" smtClean="0">
                        <a:latin typeface="Cambria Math" panose="02040503050406030204" pitchFamily="18" charset="0"/>
                      </a:rPr>
                      <m:t>   </m:t>
                    </m:r>
                  </m:oMath>
                </a14:m>
                <a:r>
                  <a:rPr lang="es-CO" sz="2200" dirty="0"/>
                  <a:t>y   </a:t>
                </a:r>
                <a14:m>
                  <m:oMath xmlns:m="http://schemas.openxmlformats.org/officeDocument/2006/math">
                    <m:r>
                      <a:rPr lang="es-CO" sz="2200" i="1" dirty="0" smtClean="0">
                        <a:latin typeface="Cambria Math" panose="02040503050406030204" pitchFamily="18" charset="0"/>
                      </a:rPr>
                      <m:t>𝑐</m:t>
                    </m:r>
                    <m:r>
                      <a:rPr lang="es-CO" sz="2200" i="1" dirty="0" smtClean="0">
                        <a:latin typeface="Cambria Math" panose="02040503050406030204" pitchFamily="18" charset="0"/>
                      </a:rPr>
                      <m:t> ≠ 0</m:t>
                    </m:r>
                  </m:oMath>
                </a14:m>
                <a:r>
                  <a:rPr lang="es-CO" sz="2200" dirty="0"/>
                  <a:t>	  entonces	 </a:t>
                </a:r>
                <a14:m>
                  <m:oMath xmlns:m="http://schemas.openxmlformats.org/officeDocument/2006/math">
                    <m:r>
                      <a:rPr lang="es-CO" sz="2200" i="1" dirty="0" smtClean="0">
                        <a:latin typeface="Cambria Math" panose="02040503050406030204" pitchFamily="18" charset="0"/>
                      </a:rPr>
                      <m:t>𝑎</m:t>
                    </m:r>
                    <m:r>
                      <a:rPr lang="es-CO" sz="2200" i="1" dirty="0" smtClean="0">
                        <a:latin typeface="Cambria Math" panose="02040503050406030204" pitchFamily="18" charset="0"/>
                      </a:rPr>
                      <m:t> ∙</m:t>
                    </m:r>
                    <m:r>
                      <a:rPr lang="es-CO" sz="2200" i="1" dirty="0" smtClean="0">
                        <a:solidFill>
                          <a:schemeClr val="accent4">
                            <a:lumMod val="75000"/>
                          </a:schemeClr>
                        </a:solidFill>
                        <a:latin typeface="Cambria Math" panose="02040503050406030204" pitchFamily="18" charset="0"/>
                      </a:rPr>
                      <m:t>𝑐</m:t>
                    </m:r>
                    <m:r>
                      <a:rPr lang="es-CO" sz="2200" i="1" dirty="0" smtClean="0">
                        <a:solidFill>
                          <a:schemeClr val="accent4">
                            <a:lumMod val="75000"/>
                          </a:schemeClr>
                        </a:solidFill>
                        <a:latin typeface="Cambria Math" panose="02040503050406030204" pitchFamily="18" charset="0"/>
                      </a:rPr>
                      <m:t> = </m:t>
                    </m:r>
                    <m:r>
                      <a:rPr lang="es-CO" sz="2200" i="1" dirty="0" smtClean="0">
                        <a:latin typeface="Cambria Math" panose="02040503050406030204" pitchFamily="18" charset="0"/>
                      </a:rPr>
                      <m:t>𝑏</m:t>
                    </m:r>
                    <m:r>
                      <a:rPr lang="es-CO" sz="2200" i="1" dirty="0" smtClean="0">
                        <a:latin typeface="Cambria Math" panose="02040503050406030204" pitchFamily="18" charset="0"/>
                      </a:rPr>
                      <m:t> ∙</m:t>
                    </m:r>
                    <m:r>
                      <a:rPr lang="es-CO" sz="2200" b="0" i="1" dirty="0" smtClean="0">
                        <a:solidFill>
                          <a:schemeClr val="accent4">
                            <a:lumMod val="75000"/>
                          </a:schemeClr>
                        </a:solidFill>
                        <a:latin typeface="Cambria Math" panose="02040503050406030204" pitchFamily="18" charset="0"/>
                        <a:ea typeface="Cambria Math" panose="02040503050406030204" pitchFamily="18" charset="0"/>
                      </a:rPr>
                      <m:t>𝑐</m:t>
                    </m:r>
                  </m:oMath>
                </a14:m>
                <a:endParaRPr lang="es-CO" sz="2200" dirty="0">
                  <a:solidFill>
                    <a:schemeClr val="accent4">
                      <a:lumMod val="75000"/>
                    </a:schemeClr>
                  </a:solidFill>
                </a:endParaRPr>
              </a:p>
              <a:p>
                <a:r>
                  <a:rPr lang="es-CO" sz="2200" dirty="0"/>
                  <a:t>Esto es: Si	</a:t>
                </a:r>
                <a14:m>
                  <m:oMath xmlns:m="http://schemas.openxmlformats.org/officeDocument/2006/math">
                    <m:r>
                      <a:rPr lang="es-CO" sz="2200" b="0" i="1" smtClean="0">
                        <a:latin typeface="Cambria Math" panose="02040503050406030204" pitchFamily="18" charset="0"/>
                      </a:rPr>
                      <m:t>3</m:t>
                    </m:r>
                    <m:r>
                      <a:rPr lang="es-CO" sz="2200" b="0" i="1" smtClean="0">
                        <a:latin typeface="Cambria Math" panose="02040503050406030204" pitchFamily="18" charset="0"/>
                      </a:rPr>
                      <m:t>𝑥</m:t>
                    </m:r>
                    <m:r>
                      <a:rPr lang="es-CO" sz="2200" b="0" i="1" smtClean="0">
                        <a:latin typeface="Cambria Math" panose="02040503050406030204" pitchFamily="18" charset="0"/>
                      </a:rPr>
                      <m:t>+2=</m:t>
                    </m:r>
                    <m:r>
                      <a:rPr lang="es-CO" sz="2200" b="0" i="1" smtClean="0">
                        <a:latin typeface="Cambria Math" panose="02040503050406030204" pitchFamily="18" charset="0"/>
                      </a:rPr>
                      <m:t>𝑥</m:t>
                    </m:r>
                    <m:r>
                      <a:rPr lang="es-CO" sz="2200" b="0" i="1" smtClean="0">
                        <a:latin typeface="Cambria Math" panose="02040503050406030204" pitchFamily="18" charset="0"/>
                      </a:rPr>
                      <m:t>−1</m:t>
                    </m:r>
                  </m:oMath>
                </a14:m>
                <a:r>
                  <a:rPr lang="es-CO" sz="2200" dirty="0"/>
                  <a:t>	      entonces	 </a:t>
                </a:r>
                <a14:m>
                  <m:oMath xmlns:m="http://schemas.openxmlformats.org/officeDocument/2006/math">
                    <m:r>
                      <a:rPr lang="es-CO" sz="2200" b="0" i="0" smtClean="0">
                        <a:solidFill>
                          <a:schemeClr val="accent4">
                            <a:lumMod val="75000"/>
                          </a:schemeClr>
                        </a:solidFill>
                        <a:latin typeface="Cambria Math" panose="02040503050406030204" pitchFamily="18" charset="0"/>
                      </a:rPr>
                      <m:t>2</m:t>
                    </m:r>
                    <m:r>
                      <a:rPr lang="es-CO" sz="2200" b="0" i="0" smtClean="0">
                        <a:latin typeface="Cambria Math" panose="02040503050406030204" pitchFamily="18" charset="0"/>
                      </a:rPr>
                      <m:t>(</m:t>
                    </m:r>
                    <m:r>
                      <a:rPr lang="es-CO" sz="2200" i="1">
                        <a:latin typeface="Cambria Math" panose="02040503050406030204" pitchFamily="18" charset="0"/>
                      </a:rPr>
                      <m:t>3</m:t>
                    </m:r>
                    <m:r>
                      <a:rPr lang="es-CO" sz="2200" i="1">
                        <a:latin typeface="Cambria Math" panose="02040503050406030204" pitchFamily="18" charset="0"/>
                      </a:rPr>
                      <m:t>𝑥</m:t>
                    </m:r>
                    <m:r>
                      <a:rPr lang="es-CO" sz="2200" i="1">
                        <a:latin typeface="Cambria Math" panose="02040503050406030204" pitchFamily="18" charset="0"/>
                      </a:rPr>
                      <m:t>+2)=2(</m:t>
                    </m:r>
                    <m:r>
                      <a:rPr lang="es-CO" sz="2200" i="1">
                        <a:latin typeface="Cambria Math" panose="02040503050406030204" pitchFamily="18" charset="0"/>
                      </a:rPr>
                      <m:t>𝑥</m:t>
                    </m:r>
                    <m:r>
                      <a:rPr lang="es-CO" sz="2200" i="1">
                        <a:latin typeface="Cambria Math" panose="02040503050406030204" pitchFamily="18" charset="0"/>
                      </a:rPr>
                      <m:t>−1)</m:t>
                    </m:r>
                  </m:oMath>
                </a14:m>
                <a:endParaRPr lang="es-CO" sz="2200" dirty="0"/>
              </a:p>
              <a:p>
                <a:pPr marL="0" indent="0">
                  <a:buNone/>
                </a:pPr>
                <a:r>
                  <a:rPr lang="es-CO" sz="2200" dirty="0"/>
                  <a:t>                                                               		       </a:t>
                </a:r>
                <a14:m>
                  <m:oMath xmlns:m="http://schemas.openxmlformats.org/officeDocument/2006/math">
                    <m:r>
                      <a:rPr lang="es-CO" sz="2200" i="1" dirty="0" smtClean="0">
                        <a:latin typeface="Cambria Math" panose="02040503050406030204" pitchFamily="18" charset="0"/>
                      </a:rPr>
                      <m:t>6</m:t>
                    </m:r>
                    <m:r>
                      <a:rPr lang="es-CO" sz="2200" i="1">
                        <a:latin typeface="Cambria Math" panose="02040503050406030204" pitchFamily="18" charset="0"/>
                      </a:rPr>
                      <m:t>𝑥</m:t>
                    </m:r>
                    <m:r>
                      <a:rPr lang="es-CO" sz="2200" i="1">
                        <a:latin typeface="Cambria Math" panose="02040503050406030204" pitchFamily="18" charset="0"/>
                      </a:rPr>
                      <m:t>+4=2</m:t>
                    </m:r>
                    <m:r>
                      <a:rPr lang="es-CO" sz="2200" i="1">
                        <a:latin typeface="Cambria Math" panose="02040503050406030204" pitchFamily="18" charset="0"/>
                      </a:rPr>
                      <m:t>𝑥</m:t>
                    </m:r>
                    <m:r>
                      <a:rPr lang="es-CO" sz="2200" i="1">
                        <a:latin typeface="Cambria Math" panose="02040503050406030204" pitchFamily="18" charset="0"/>
                      </a:rPr>
                      <m:t>−2</m:t>
                    </m:r>
                  </m:oMath>
                </a14:m>
                <a:endParaRPr lang="es-CO" sz="2200" dirty="0"/>
              </a:p>
              <a:p>
                <a:pPr marL="0" indent="0">
                  <a:buNone/>
                </a:pPr>
                <a:endParaRPr lang="es-CO" sz="2200" dirty="0"/>
              </a:p>
              <a:p>
                <a:pPr marL="0" indent="0">
                  <a:buNone/>
                </a:pPr>
                <a:r>
                  <a:rPr lang="es-CO" sz="2200" dirty="0"/>
                  <a:t>5) </a:t>
                </a:r>
                <a:r>
                  <a:rPr lang="es-CO" sz="2200" dirty="0">
                    <a:solidFill>
                      <a:srgbClr val="00B050"/>
                    </a:solidFill>
                  </a:rPr>
                  <a:t>Propiedad </a:t>
                </a:r>
                <a:r>
                  <a:rPr lang="es-CO" sz="2200" dirty="0" err="1">
                    <a:solidFill>
                      <a:srgbClr val="00B050"/>
                    </a:solidFill>
                  </a:rPr>
                  <a:t>cancelativa</a:t>
                </a:r>
                <a:r>
                  <a:rPr lang="es-CO" sz="2200" dirty="0">
                    <a:solidFill>
                      <a:srgbClr val="00B050"/>
                    </a:solidFill>
                  </a:rPr>
                  <a:t> para el producto: </a:t>
                </a:r>
                <a:r>
                  <a:rPr lang="es-CO" sz="2200" dirty="0"/>
                  <a:t>Si una constante no nula, positiva o negativa, está multiplicando en ambos miembros de una igualdad, puede cancelarse </a:t>
                </a:r>
              </a:p>
              <a:p>
                <a:r>
                  <a:rPr lang="es-CO" sz="2200" dirty="0"/>
                  <a:t>Esto es: Si 	</a:t>
                </a:r>
                <a14:m>
                  <m:oMath xmlns:m="http://schemas.openxmlformats.org/officeDocument/2006/math">
                    <m:r>
                      <a:rPr lang="es-CO" sz="2200" i="1" dirty="0">
                        <a:latin typeface="Cambria Math" panose="02040503050406030204" pitchFamily="18" charset="0"/>
                      </a:rPr>
                      <m:t>𝑎</m:t>
                    </m:r>
                    <m:r>
                      <a:rPr lang="es-CO" sz="2200" i="1" dirty="0">
                        <a:latin typeface="Cambria Math" panose="02040503050406030204" pitchFamily="18" charset="0"/>
                      </a:rPr>
                      <m:t> ∙</m:t>
                    </m:r>
                    <m:r>
                      <a:rPr lang="es-CO" sz="2200" i="1" dirty="0">
                        <a:solidFill>
                          <a:schemeClr val="accent4">
                            <a:lumMod val="75000"/>
                          </a:schemeClr>
                        </a:solidFill>
                        <a:latin typeface="Cambria Math" panose="02040503050406030204" pitchFamily="18" charset="0"/>
                      </a:rPr>
                      <m:t>𝑐</m:t>
                    </m:r>
                    <m:r>
                      <a:rPr lang="es-CO" sz="2200" i="1" dirty="0">
                        <a:solidFill>
                          <a:schemeClr val="accent4">
                            <a:lumMod val="75000"/>
                          </a:schemeClr>
                        </a:solidFill>
                        <a:latin typeface="Cambria Math" panose="02040503050406030204" pitchFamily="18" charset="0"/>
                      </a:rPr>
                      <m:t> = </m:t>
                    </m:r>
                    <m:r>
                      <a:rPr lang="es-CO" sz="2200" i="1" dirty="0">
                        <a:latin typeface="Cambria Math" panose="02040503050406030204" pitchFamily="18" charset="0"/>
                      </a:rPr>
                      <m:t>𝑏</m:t>
                    </m:r>
                    <m:r>
                      <a:rPr lang="es-CO" sz="2200" i="1" dirty="0">
                        <a:latin typeface="Cambria Math" panose="02040503050406030204" pitchFamily="18" charset="0"/>
                      </a:rPr>
                      <m:t> ∙</m:t>
                    </m:r>
                    <m:r>
                      <a:rPr lang="es-CO" sz="2200" i="1" dirty="0">
                        <a:solidFill>
                          <a:schemeClr val="accent4">
                            <a:lumMod val="75000"/>
                          </a:schemeClr>
                        </a:solidFill>
                        <a:latin typeface="Cambria Math" panose="02040503050406030204" pitchFamily="18" charset="0"/>
                        <a:ea typeface="Cambria Math" panose="02040503050406030204" pitchFamily="18" charset="0"/>
                      </a:rPr>
                      <m:t>𝑐</m:t>
                    </m:r>
                  </m:oMath>
                </a14:m>
                <a:r>
                  <a:rPr lang="es-CO" sz="2200" dirty="0"/>
                  <a:t>     con  </a:t>
                </a:r>
                <a14:m>
                  <m:oMath xmlns:m="http://schemas.openxmlformats.org/officeDocument/2006/math">
                    <m:r>
                      <a:rPr lang="es-CO" sz="2200" i="1" dirty="0" smtClean="0">
                        <a:latin typeface="Cambria Math" panose="02040503050406030204" pitchFamily="18" charset="0"/>
                      </a:rPr>
                      <m:t>𝑐</m:t>
                    </m:r>
                    <m:r>
                      <a:rPr lang="es-CO" sz="2200" i="1" dirty="0" smtClean="0">
                        <a:latin typeface="Cambria Math" panose="02040503050406030204" pitchFamily="18" charset="0"/>
                      </a:rPr>
                      <m:t> ≠ 0</m:t>
                    </m:r>
                  </m:oMath>
                </a14:m>
                <a:r>
                  <a:rPr lang="es-CO" sz="2200" dirty="0"/>
                  <a:t>	   entonces           </a:t>
                </a:r>
                <a14:m>
                  <m:oMath xmlns:m="http://schemas.openxmlformats.org/officeDocument/2006/math">
                    <m:r>
                      <a:rPr lang="es-CO" sz="2200" i="1" dirty="0" smtClean="0">
                        <a:latin typeface="Cambria Math" panose="02040503050406030204" pitchFamily="18" charset="0"/>
                      </a:rPr>
                      <m:t>𝑎</m:t>
                    </m:r>
                    <m:r>
                      <a:rPr lang="es-CO" sz="2200" i="1" dirty="0" smtClean="0">
                        <a:latin typeface="Cambria Math" panose="02040503050406030204" pitchFamily="18" charset="0"/>
                      </a:rPr>
                      <m:t> = </m:t>
                    </m:r>
                    <m:r>
                      <a:rPr lang="es-CO" sz="2200" i="1" dirty="0" smtClean="0">
                        <a:latin typeface="Cambria Math" panose="02040503050406030204" pitchFamily="18" charset="0"/>
                      </a:rPr>
                      <m:t>𝑏</m:t>
                    </m:r>
                    <m:r>
                      <a:rPr lang="es-CO" sz="2200" i="1" dirty="0" smtClean="0">
                        <a:latin typeface="Cambria Math" panose="02040503050406030204" pitchFamily="18" charset="0"/>
                      </a:rPr>
                      <m:t> </m:t>
                    </m:r>
                  </m:oMath>
                </a14:m>
                <a:endParaRPr lang="es-CO" sz="2200" dirty="0"/>
              </a:p>
              <a:p>
                <a:r>
                  <a:rPr lang="es-CO" sz="2200" dirty="0"/>
                  <a:t>Esto es: Si 	                                      </a:t>
                </a:r>
                <a14:m>
                  <m:oMath xmlns:m="http://schemas.openxmlformats.org/officeDocument/2006/math">
                    <m:r>
                      <a:rPr lang="es-CO" sz="2200" i="1" dirty="0">
                        <a:latin typeface="Cambria Math" panose="02040503050406030204" pitchFamily="18" charset="0"/>
                      </a:rPr>
                      <m:t>6</m:t>
                    </m:r>
                    <m:r>
                      <a:rPr lang="es-CO" sz="2200" i="1">
                        <a:latin typeface="Cambria Math" panose="02040503050406030204" pitchFamily="18" charset="0"/>
                      </a:rPr>
                      <m:t>𝑥</m:t>
                    </m:r>
                    <m:r>
                      <a:rPr lang="es-CO" sz="2200" i="1">
                        <a:latin typeface="Cambria Math" panose="02040503050406030204" pitchFamily="18" charset="0"/>
                      </a:rPr>
                      <m:t>+4=2</m:t>
                    </m:r>
                    <m:r>
                      <a:rPr lang="es-CO" sz="2200" i="1">
                        <a:latin typeface="Cambria Math" panose="02040503050406030204" pitchFamily="18" charset="0"/>
                      </a:rPr>
                      <m:t>𝑥</m:t>
                    </m:r>
                    <m:r>
                      <a:rPr lang="es-CO" sz="2200" i="1">
                        <a:latin typeface="Cambria Math" panose="02040503050406030204" pitchFamily="18" charset="0"/>
                      </a:rPr>
                      <m:t>−2</m:t>
                    </m:r>
                  </m:oMath>
                </a14:m>
                <a:endParaRPr lang="es-CO" sz="2200" dirty="0"/>
              </a:p>
              <a:p>
                <a:pPr marL="0" indent="0">
                  <a:buNone/>
                </a:pPr>
                <a14:m>
                  <m:oMathPara xmlns:m="http://schemas.openxmlformats.org/officeDocument/2006/math">
                    <m:oMathParaPr>
                      <m:jc m:val="centerGroup"/>
                    </m:oMathParaPr>
                    <m:oMath xmlns:m="http://schemas.openxmlformats.org/officeDocument/2006/math">
                      <m:r>
                        <a:rPr lang="es-CO" sz="2200">
                          <a:solidFill>
                            <a:schemeClr val="accent4">
                              <a:lumMod val="75000"/>
                            </a:schemeClr>
                          </a:solidFill>
                          <a:latin typeface="Cambria Math" panose="02040503050406030204" pitchFamily="18" charset="0"/>
                        </a:rPr>
                        <m:t>2</m:t>
                      </m:r>
                      <m:r>
                        <a:rPr lang="es-CO" sz="2200">
                          <a:latin typeface="Cambria Math" panose="02040503050406030204" pitchFamily="18" charset="0"/>
                        </a:rPr>
                        <m:t>(</m:t>
                      </m:r>
                      <m:r>
                        <a:rPr lang="es-CO" sz="2200" i="1">
                          <a:latin typeface="Cambria Math" panose="02040503050406030204" pitchFamily="18" charset="0"/>
                        </a:rPr>
                        <m:t>3</m:t>
                      </m:r>
                      <m:r>
                        <a:rPr lang="es-CO" sz="2200" i="1">
                          <a:latin typeface="Cambria Math" panose="02040503050406030204" pitchFamily="18" charset="0"/>
                        </a:rPr>
                        <m:t>𝑥</m:t>
                      </m:r>
                      <m:r>
                        <a:rPr lang="es-CO" sz="2200" i="1">
                          <a:latin typeface="Cambria Math" panose="02040503050406030204" pitchFamily="18" charset="0"/>
                        </a:rPr>
                        <m:t>+2)=2(</m:t>
                      </m:r>
                      <m:r>
                        <a:rPr lang="es-CO" sz="2200" i="1">
                          <a:latin typeface="Cambria Math" panose="02040503050406030204" pitchFamily="18" charset="0"/>
                        </a:rPr>
                        <m:t>𝑥</m:t>
                      </m:r>
                      <m:r>
                        <a:rPr lang="es-CO" sz="2200" i="1">
                          <a:latin typeface="Cambria Math" panose="02040503050406030204" pitchFamily="18" charset="0"/>
                        </a:rPr>
                        <m:t>−1)</m:t>
                      </m:r>
                    </m:oMath>
                  </m:oMathPara>
                </a14:m>
                <a:endParaRPr lang="es-CO" sz="2200" dirty="0"/>
              </a:p>
              <a:p>
                <a:pPr marL="0" indent="0">
                  <a:buNone/>
                </a:pPr>
                <a14:m>
                  <m:oMathPara xmlns:m="http://schemas.openxmlformats.org/officeDocument/2006/math">
                    <m:oMathParaPr>
                      <m:jc m:val="centerGroup"/>
                    </m:oMathParaPr>
                    <m:oMath xmlns:m="http://schemas.openxmlformats.org/officeDocument/2006/math">
                      <m:r>
                        <a:rPr lang="es-CO" sz="2200" i="1">
                          <a:latin typeface="Cambria Math" panose="02040503050406030204" pitchFamily="18" charset="0"/>
                        </a:rPr>
                        <m:t>3</m:t>
                      </m:r>
                      <m:r>
                        <a:rPr lang="es-CO" sz="2200" i="1">
                          <a:latin typeface="Cambria Math" panose="02040503050406030204" pitchFamily="18" charset="0"/>
                        </a:rPr>
                        <m:t>𝑥</m:t>
                      </m:r>
                      <m:r>
                        <a:rPr lang="es-CO" sz="2200" i="1">
                          <a:latin typeface="Cambria Math" panose="02040503050406030204" pitchFamily="18" charset="0"/>
                        </a:rPr>
                        <m:t>+2=</m:t>
                      </m:r>
                      <m:r>
                        <a:rPr lang="es-CO" sz="2200" i="1">
                          <a:latin typeface="Cambria Math" panose="02040503050406030204" pitchFamily="18" charset="0"/>
                        </a:rPr>
                        <m:t>𝑥</m:t>
                      </m:r>
                      <m:r>
                        <a:rPr lang="es-CO" sz="2200" i="1">
                          <a:latin typeface="Cambria Math" panose="02040503050406030204" pitchFamily="18" charset="0"/>
                        </a:rPr>
                        <m:t>−1</m:t>
                      </m:r>
                    </m:oMath>
                  </m:oMathPara>
                </a14:m>
                <a:endParaRPr lang="es-CO" sz="2200" dirty="0"/>
              </a:p>
              <a:p>
                <a:pPr marL="0" indent="0">
                  <a:buNone/>
                </a:pPr>
                <a:endParaRPr lang="es-CO" sz="22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652669" y="553417"/>
                <a:ext cx="10515600" cy="5887140"/>
              </a:xfrm>
              <a:blipFill rotWithShape="0">
                <a:blip r:embed="rId2"/>
                <a:stretch>
                  <a:fillRect l="-754" t="-1346"/>
                </a:stretch>
              </a:blipFill>
            </p:spPr>
            <p:txBody>
              <a:bodyPr/>
              <a:lstStyle/>
              <a:p>
                <a:r>
                  <a:rPr lang="es-CO">
                    <a:noFill/>
                  </a:rPr>
                  <a:t> </a:t>
                </a:r>
              </a:p>
            </p:txBody>
          </p:sp>
        </mc:Fallback>
      </mc:AlternateContent>
    </p:spTree>
    <p:extLst>
      <p:ext uri="{BB962C8B-B14F-4D97-AF65-F5344CB8AC3E}">
        <p14:creationId xmlns:p14="http://schemas.microsoft.com/office/powerpoint/2010/main" val="1910610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6B4BEEC-B2AA-4676-B9C0-ECE5722C15C9}"/>
              </a:ext>
            </a:extLst>
          </p:cNvPr>
          <p:cNvSpPr>
            <a:spLocks noGrp="1"/>
          </p:cNvSpPr>
          <p:nvPr>
            <p:ph idx="1"/>
          </p:nvPr>
        </p:nvSpPr>
        <p:spPr>
          <a:xfrm>
            <a:off x="546653" y="544892"/>
            <a:ext cx="10515600" cy="4351338"/>
          </a:xfrm>
        </p:spPr>
        <p:txBody>
          <a:bodyPr>
            <a:normAutofit/>
          </a:bodyPr>
          <a:lstStyle/>
          <a:p>
            <a:pPr marL="0" indent="0">
              <a:buNone/>
            </a:pPr>
            <a:r>
              <a:rPr lang="es-CO" sz="2400" b="1" dirty="0">
                <a:solidFill>
                  <a:srgbClr val="0070C0"/>
                </a:solidFill>
              </a:rPr>
              <a:t>En Resumen</a:t>
            </a:r>
            <a:endParaRPr lang="es-ES" sz="2400" b="1" dirty="0">
              <a:solidFill>
                <a:srgbClr val="0070C0"/>
              </a:solidFill>
            </a:endParaRPr>
          </a:p>
        </p:txBody>
      </p:sp>
      <p:sp>
        <p:nvSpPr>
          <p:cNvPr id="4" name="Marcador de contenido 2">
            <a:extLst>
              <a:ext uri="{FF2B5EF4-FFF2-40B4-BE49-F238E27FC236}">
                <a16:creationId xmlns:a16="http://schemas.microsoft.com/office/drawing/2014/main" id="{B57AE734-4783-4877-8C11-9D6F8E3E3822}"/>
              </a:ext>
            </a:extLst>
          </p:cNvPr>
          <p:cNvSpPr txBox="1">
            <a:spLocks/>
          </p:cNvSpPr>
          <p:nvPr/>
        </p:nvSpPr>
        <p:spPr>
          <a:xfrm>
            <a:off x="679174" y="1183309"/>
            <a:ext cx="10515600" cy="48464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CO" sz="2200" dirty="0"/>
              <a:t>Si a los dos miembros de una ecuación se </a:t>
            </a:r>
            <a:r>
              <a:rPr lang="es-CO" sz="2200" i="1" dirty="0"/>
              <a:t>suma</a:t>
            </a:r>
            <a:r>
              <a:rPr lang="es-CO" sz="2200" dirty="0"/>
              <a:t> o </a:t>
            </a:r>
            <a:r>
              <a:rPr lang="es-CO" sz="2200" i="1" dirty="0"/>
              <a:t>resta</a:t>
            </a:r>
            <a:r>
              <a:rPr lang="es-CO" sz="2200" dirty="0"/>
              <a:t> una misma cantidad, la igualdad subsiste.</a:t>
            </a:r>
          </a:p>
          <a:p>
            <a:pPr marL="0" indent="0">
              <a:buNone/>
            </a:pPr>
            <a:endParaRPr lang="es-CO" sz="2200" dirty="0"/>
          </a:p>
          <a:p>
            <a:r>
              <a:rPr lang="es-CO" sz="2200" dirty="0"/>
              <a:t>Si a los dos miembros de una ecuación se </a:t>
            </a:r>
            <a:r>
              <a:rPr lang="es-CO" sz="2200" i="1" dirty="0"/>
              <a:t>multiplican</a:t>
            </a:r>
            <a:r>
              <a:rPr lang="es-CO" sz="2200" dirty="0"/>
              <a:t> o </a:t>
            </a:r>
            <a:r>
              <a:rPr lang="es-CO" sz="2200" i="1" dirty="0"/>
              <a:t>dividen</a:t>
            </a:r>
            <a:r>
              <a:rPr lang="es-CO" sz="2200" dirty="0"/>
              <a:t> una misma cantidad, la igualdad subsiste.</a:t>
            </a:r>
          </a:p>
          <a:p>
            <a:pPr marL="0" indent="0">
              <a:buNone/>
            </a:pPr>
            <a:endParaRPr lang="es-CO" sz="2200" dirty="0"/>
          </a:p>
          <a:p>
            <a:pPr marL="0" indent="0">
              <a:buNone/>
            </a:pPr>
            <a:r>
              <a:rPr lang="es-CO" sz="2200" dirty="0">
                <a:solidFill>
                  <a:srgbClr val="FF0000"/>
                </a:solidFill>
              </a:rPr>
              <a:t>Verificación de las soluciones: </a:t>
            </a:r>
            <a:r>
              <a:rPr lang="es-CO" sz="2200" dirty="0"/>
              <a:t>Un valor obtenido es solución de la ecuación si al sustituir éste valor la ecuación se convierte en una identidad. </a:t>
            </a:r>
          </a:p>
          <a:p>
            <a:endParaRPr lang="es-CO" sz="2200" dirty="0"/>
          </a:p>
        </p:txBody>
      </p:sp>
    </p:spTree>
    <p:extLst>
      <p:ext uri="{BB962C8B-B14F-4D97-AF65-F5344CB8AC3E}">
        <p14:creationId xmlns:p14="http://schemas.microsoft.com/office/powerpoint/2010/main" val="34876189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44C64F9F-303E-449C-BE5F-A7C50B53C4E5}"/>
              </a:ext>
            </a:extLst>
          </p:cNvPr>
          <p:cNvSpPr>
            <a:spLocks noGrp="1"/>
          </p:cNvSpPr>
          <p:nvPr>
            <p:ph idx="1"/>
          </p:nvPr>
        </p:nvSpPr>
        <p:spPr>
          <a:xfrm>
            <a:off x="586409" y="1070250"/>
            <a:ext cx="10515600" cy="4906479"/>
          </a:xfrm>
        </p:spPr>
        <p:txBody>
          <a:bodyPr>
            <a:normAutofit/>
          </a:bodyPr>
          <a:lstStyle/>
          <a:p>
            <a:pPr marL="0" indent="0">
              <a:buNone/>
            </a:pPr>
            <a:r>
              <a:rPr lang="es-CO" b="1" dirty="0">
                <a:solidFill>
                  <a:srgbClr val="00B0F0"/>
                </a:solidFill>
              </a:rPr>
              <a:t>Procedimiento para resolver una ecuación de primer grado:</a:t>
            </a:r>
          </a:p>
          <a:p>
            <a:pPr marL="0" indent="0">
              <a:buNone/>
            </a:pPr>
            <a:endParaRPr lang="es-CO" b="1" dirty="0">
              <a:solidFill>
                <a:srgbClr val="00B0F0"/>
              </a:solidFill>
            </a:endParaRPr>
          </a:p>
          <a:p>
            <a:pPr>
              <a:lnSpc>
                <a:spcPct val="100000"/>
              </a:lnSpc>
            </a:pPr>
            <a:r>
              <a:rPr lang="es-CO" sz="2400" dirty="0"/>
              <a:t>Eliminar denominadores: multiplicando ambas partes de la ecuación por el mínimo común múltiplo de los denominadores. </a:t>
            </a:r>
          </a:p>
          <a:p>
            <a:pPr>
              <a:lnSpc>
                <a:spcPct val="100000"/>
              </a:lnSpc>
            </a:pPr>
            <a:r>
              <a:rPr lang="es-CO" sz="2400" dirty="0"/>
              <a:t>Eliminar paréntesis. </a:t>
            </a:r>
          </a:p>
          <a:p>
            <a:pPr>
              <a:lnSpc>
                <a:spcPct val="100000"/>
              </a:lnSpc>
            </a:pPr>
            <a:r>
              <a:rPr lang="es-ES" sz="2400" dirty="0"/>
              <a:t>Sumando términos iguales a ambos lados</a:t>
            </a:r>
            <a:endParaRPr lang="es-CO" sz="2400" dirty="0"/>
          </a:p>
          <a:p>
            <a:pPr>
              <a:lnSpc>
                <a:spcPct val="100000"/>
              </a:lnSpc>
            </a:pPr>
            <a:r>
              <a:rPr lang="es-CO" sz="2400" dirty="0"/>
              <a:t>Transposición de términos. </a:t>
            </a:r>
          </a:p>
          <a:p>
            <a:pPr>
              <a:lnSpc>
                <a:spcPct val="100000"/>
              </a:lnSpc>
            </a:pPr>
            <a:r>
              <a:rPr lang="es-CO" sz="2400" dirty="0"/>
              <a:t>Simplificación de términos semejantes.</a:t>
            </a:r>
          </a:p>
          <a:p>
            <a:pPr>
              <a:lnSpc>
                <a:spcPct val="100000"/>
              </a:lnSpc>
            </a:pPr>
            <a:r>
              <a:rPr lang="es-CO" sz="2400" dirty="0"/>
              <a:t>Despejar la incógnita. </a:t>
            </a:r>
          </a:p>
          <a:p>
            <a:pPr>
              <a:lnSpc>
                <a:spcPct val="100000"/>
              </a:lnSpc>
            </a:pPr>
            <a:r>
              <a:rPr lang="es-CO" sz="2400" dirty="0"/>
              <a:t>Comprobar la solución.</a:t>
            </a:r>
            <a:endParaRPr lang="es-ES" sz="2400" dirty="0"/>
          </a:p>
        </p:txBody>
      </p:sp>
    </p:spTree>
    <p:extLst>
      <p:ext uri="{BB962C8B-B14F-4D97-AF65-F5344CB8AC3E}">
        <p14:creationId xmlns:p14="http://schemas.microsoft.com/office/powerpoint/2010/main" val="40676283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86140" y="-185699"/>
            <a:ext cx="10515600" cy="1325563"/>
          </a:xfrm>
        </p:spPr>
        <p:txBody>
          <a:bodyPr>
            <a:normAutofit/>
          </a:bodyPr>
          <a:lstStyle/>
          <a:p>
            <a:r>
              <a:rPr lang="es-CO" sz="3600" b="1" dirty="0">
                <a:solidFill>
                  <a:srgbClr val="00B050"/>
                </a:solidFill>
              </a:rPr>
              <a:t>Ejemplo:</a:t>
            </a:r>
            <a:endParaRPr lang="es-ES" sz="36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3209361048"/>
                  </p:ext>
                </p:extLst>
              </p:nvPr>
            </p:nvGraphicFramePr>
            <p:xfrm>
              <a:off x="975897" y="1634990"/>
              <a:ext cx="6917636" cy="2454148"/>
            </p:xfrm>
            <a:graphic>
              <a:graphicData uri="http://schemas.openxmlformats.org/drawingml/2006/table">
                <a:tbl>
                  <a:tblPr firstRow="1" bandRow="1">
                    <a:tableStyleId>{5940675A-B579-460E-94D1-54222C63F5DA}</a:tableStyleId>
                  </a:tblPr>
                  <a:tblGrid>
                    <a:gridCol w="3458818">
                      <a:extLst>
                        <a:ext uri="{9D8B030D-6E8A-4147-A177-3AD203B41FA5}">
                          <a16:colId xmlns:a16="http://schemas.microsoft.com/office/drawing/2014/main" val="4288522529"/>
                        </a:ext>
                      </a:extLst>
                    </a:gridCol>
                    <a:gridCol w="3458818">
                      <a:extLst>
                        <a:ext uri="{9D8B030D-6E8A-4147-A177-3AD203B41FA5}">
                          <a16:colId xmlns:a16="http://schemas.microsoft.com/office/drawing/2014/main" val="939841074"/>
                        </a:ext>
                      </a:extLst>
                    </a:gridCol>
                  </a:tblGrid>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6</m:t>
                                </m:r>
                                <m:r>
                                  <a:rPr lang="es-CO" b="0" i="1" smtClean="0">
                                    <a:latin typeface="Cambria Math" panose="02040503050406030204" pitchFamily="18" charset="0"/>
                                  </a:rPr>
                                  <m:t>𝑥</m:t>
                                </m:r>
                                <m:r>
                                  <a:rPr lang="es-CO" b="0" i="1" smtClean="0">
                                    <a:latin typeface="Cambria Math" panose="02040503050406030204" pitchFamily="18" charset="0"/>
                                  </a:rPr>
                                  <m:t>−3=2</m:t>
                                </m:r>
                                <m:r>
                                  <a:rPr lang="es-CO" b="0" i="1" smtClean="0">
                                    <a:latin typeface="Cambria Math" panose="02040503050406030204" pitchFamily="18" charset="0"/>
                                  </a:rPr>
                                  <m:t>𝑥</m:t>
                                </m:r>
                                <m:r>
                                  <a:rPr lang="es-CO" b="0" i="1" smtClean="0">
                                    <a:latin typeface="Cambria Math" panose="02040503050406030204" pitchFamily="18" charset="0"/>
                                  </a:rPr>
                                  <m:t>+5</m:t>
                                </m:r>
                              </m:oMath>
                            </m:oMathPara>
                          </a14:m>
                          <a:endParaRPr lang="es-ES" dirty="0"/>
                        </a:p>
                      </a:txBody>
                      <a:tcPr/>
                    </a:tc>
                    <a:tc>
                      <a:txBody>
                        <a:bodyPr/>
                        <a:lstStyle/>
                        <a:p>
                          <a:r>
                            <a:rPr lang="es-CO" dirty="0"/>
                            <a:t>Ecuación inicial</a:t>
                          </a:r>
                          <a:endParaRPr lang="es-ES" dirty="0"/>
                        </a:p>
                      </a:txBody>
                      <a:tcPr/>
                    </a:tc>
                    <a:extLst>
                      <a:ext uri="{0D108BD9-81ED-4DB2-BD59-A6C34878D82A}">
                        <a16:rowId xmlns:a16="http://schemas.microsoft.com/office/drawing/2014/main" val="50095597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6</m:t>
                                </m:r>
                                <m:r>
                                  <a:rPr lang="es-CO" b="0" i="1" smtClean="0">
                                    <a:latin typeface="Cambria Math" panose="02040503050406030204" pitchFamily="18" charset="0"/>
                                  </a:rPr>
                                  <m:t>𝑥</m:t>
                                </m:r>
                                <m:r>
                                  <a:rPr lang="es-CO" b="0" i="1" smtClean="0">
                                    <a:solidFill>
                                      <a:schemeClr val="tx1"/>
                                    </a:solidFill>
                                    <a:latin typeface="Cambria Math" panose="02040503050406030204" pitchFamily="18" charset="0"/>
                                  </a:rPr>
                                  <m:t>−3</m:t>
                                </m:r>
                                <m:r>
                                  <a:rPr lang="es-CO" b="0" i="1" smtClean="0">
                                    <a:solidFill>
                                      <a:srgbClr val="FF0000"/>
                                    </a:solidFill>
                                    <a:latin typeface="Cambria Math" panose="02040503050406030204" pitchFamily="18" charset="0"/>
                                  </a:rPr>
                                  <m:t>+3</m:t>
                                </m:r>
                                <m:r>
                                  <a:rPr lang="es-CO" b="0" i="1" smtClean="0">
                                    <a:solidFill>
                                      <a:schemeClr val="tx1"/>
                                    </a:solidFill>
                                    <a:latin typeface="Cambria Math" panose="02040503050406030204" pitchFamily="18" charset="0"/>
                                  </a:rPr>
                                  <m:t>=2</m:t>
                                </m:r>
                                <m:r>
                                  <a:rPr lang="es-CO" b="0" i="1" smtClean="0">
                                    <a:latin typeface="Cambria Math" panose="02040503050406030204" pitchFamily="18" charset="0"/>
                                  </a:rPr>
                                  <m:t>𝑥</m:t>
                                </m:r>
                                <m:r>
                                  <a:rPr lang="es-CO" b="0" i="1" smtClean="0">
                                    <a:latin typeface="Cambria Math" panose="02040503050406030204" pitchFamily="18" charset="0"/>
                                  </a:rPr>
                                  <m:t>+5+3</m:t>
                                </m:r>
                              </m:oMath>
                            </m:oMathPara>
                          </a14:m>
                          <a:endParaRPr lang="es-ES" dirty="0">
                            <a:solidFill>
                              <a:srgbClr val="FF0000"/>
                            </a:solidFill>
                          </a:endParaRPr>
                        </a:p>
                      </a:txBody>
                      <a:tcPr/>
                    </a:tc>
                    <a:tc>
                      <a:txBody>
                        <a:bodyPr/>
                        <a:lstStyle/>
                        <a:p>
                          <a:r>
                            <a:rPr lang="es-ES" dirty="0"/>
                            <a:t>Sumando términos a ambos lados</a:t>
                          </a:r>
                        </a:p>
                      </a:txBody>
                      <a:tcPr/>
                    </a:tc>
                    <a:extLst>
                      <a:ext uri="{0D108BD9-81ED-4DB2-BD59-A6C34878D82A}">
                        <a16:rowId xmlns:a16="http://schemas.microsoft.com/office/drawing/2014/main" val="10001"/>
                      </a:ext>
                    </a:extLst>
                  </a:tr>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6</m:t>
                                </m:r>
                                <m:r>
                                  <a:rPr lang="es-CO" b="0" i="1" smtClean="0">
                                    <a:latin typeface="Cambria Math" panose="02040503050406030204" pitchFamily="18" charset="0"/>
                                  </a:rPr>
                                  <m:t>𝑥</m:t>
                                </m:r>
                                <m:r>
                                  <a:rPr lang="es-CO" b="0" i="1" smtClean="0">
                                    <a:latin typeface="Cambria Math" panose="02040503050406030204" pitchFamily="18" charset="0"/>
                                  </a:rPr>
                                  <m:t>−2</m:t>
                                </m:r>
                                <m:r>
                                  <a:rPr lang="es-CO" b="0" i="1" smtClean="0">
                                    <a:latin typeface="Cambria Math" panose="02040503050406030204" pitchFamily="18" charset="0"/>
                                  </a:rPr>
                                  <m:t>𝑥</m:t>
                                </m:r>
                                <m:r>
                                  <a:rPr lang="es-CO" b="0" i="1" smtClean="0">
                                    <a:latin typeface="Cambria Math" panose="02040503050406030204" pitchFamily="18" charset="0"/>
                                  </a:rPr>
                                  <m:t>=5+3</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Términos semejantes</a:t>
                          </a:r>
                          <a:endParaRPr lang="es-ES" dirty="0"/>
                        </a:p>
                      </a:txBody>
                      <a:tcPr/>
                    </a:tc>
                    <a:extLst>
                      <a:ext uri="{0D108BD9-81ED-4DB2-BD59-A6C34878D82A}">
                        <a16:rowId xmlns:a16="http://schemas.microsoft.com/office/drawing/2014/main" val="1443126123"/>
                      </a:ext>
                    </a:extLst>
                  </a:tr>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4</m:t>
                                </m:r>
                                <m:r>
                                  <a:rPr lang="es-CO" b="0" i="1" smtClean="0">
                                    <a:latin typeface="Cambria Math" panose="02040503050406030204" pitchFamily="18" charset="0"/>
                                  </a:rPr>
                                  <m:t>𝑥</m:t>
                                </m:r>
                                <m:r>
                                  <a:rPr lang="es-CO" b="0" i="1" smtClean="0">
                                    <a:latin typeface="Cambria Math" panose="02040503050406030204" pitchFamily="18" charset="0"/>
                                  </a:rPr>
                                  <m:t>=8</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Términos semejantes</a:t>
                          </a:r>
                          <a:endParaRPr lang="es-ES" dirty="0"/>
                        </a:p>
                      </a:txBody>
                      <a:tcPr/>
                    </a:tc>
                    <a:extLst>
                      <a:ext uri="{0D108BD9-81ED-4DB2-BD59-A6C34878D82A}">
                        <a16:rowId xmlns:a16="http://schemas.microsoft.com/office/drawing/2014/main" val="2600680675"/>
                      </a:ext>
                    </a:extLst>
                  </a:tr>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𝑥</m:t>
                                </m:r>
                                <m:r>
                                  <a:rPr lang="es-CO" b="0" i="1" smtClean="0">
                                    <a:latin typeface="Cambria Math" panose="02040503050406030204" pitchFamily="18" charset="0"/>
                                  </a:rPr>
                                  <m:t>=</m:t>
                                </m:r>
                                <m:f>
                                  <m:fPr>
                                    <m:ctrlPr>
                                      <a:rPr lang="es-ES" i="1" smtClean="0">
                                        <a:latin typeface="Cambria Math" panose="02040503050406030204" pitchFamily="18" charset="0"/>
                                      </a:rPr>
                                    </m:ctrlPr>
                                  </m:fPr>
                                  <m:num>
                                    <m:r>
                                      <a:rPr lang="es-CO" b="0" i="1" smtClean="0">
                                        <a:latin typeface="Cambria Math" panose="02040503050406030204" pitchFamily="18" charset="0"/>
                                      </a:rPr>
                                      <m:t>8</m:t>
                                    </m:r>
                                  </m:num>
                                  <m:den>
                                    <m:r>
                                      <a:rPr lang="es-CO" b="0" i="1" smtClean="0">
                                        <a:latin typeface="Cambria Math" panose="02040503050406030204" pitchFamily="18" charset="0"/>
                                      </a:rPr>
                                      <m:t>4</m:t>
                                    </m:r>
                                  </m:den>
                                </m:f>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Transposición de términos</a:t>
                          </a:r>
                          <a:endParaRPr lang="es-ES" dirty="0"/>
                        </a:p>
                      </a:txBody>
                      <a:tcPr anchor="ctr"/>
                    </a:tc>
                    <a:extLst>
                      <a:ext uri="{0D108BD9-81ED-4DB2-BD59-A6C34878D82A}">
                        <a16:rowId xmlns:a16="http://schemas.microsoft.com/office/drawing/2014/main" val="3103913501"/>
                      </a:ext>
                    </a:extLst>
                  </a:tr>
                  <a:tr h="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𝑥</m:t>
                                </m:r>
                                <m:r>
                                  <a:rPr lang="es-CO" b="0" i="1" smtClean="0">
                                    <a:latin typeface="Cambria Math" panose="02040503050406030204" pitchFamily="18" charset="0"/>
                                  </a:rPr>
                                  <m:t>=2</m:t>
                                </m:r>
                              </m:oMath>
                            </m:oMathPara>
                          </a14:m>
                          <a:endParaRPr lang="es-ES" dirty="0"/>
                        </a:p>
                      </a:txBody>
                      <a:tcPr/>
                    </a:tc>
                    <a:tc>
                      <a:txBody>
                        <a:bodyPr/>
                        <a:lstStyle/>
                        <a:p>
                          <a:r>
                            <a:rPr lang="es-CO" dirty="0"/>
                            <a:t>Simplificando</a:t>
                          </a:r>
                          <a:endParaRPr lang="es-ES" dirty="0"/>
                        </a:p>
                      </a:txBody>
                      <a:tcPr/>
                    </a:tc>
                    <a:extLst>
                      <a:ext uri="{0D108BD9-81ED-4DB2-BD59-A6C34878D82A}">
                        <a16:rowId xmlns:a16="http://schemas.microsoft.com/office/drawing/2014/main" val="3816485306"/>
                      </a:ext>
                    </a:extLst>
                  </a:tr>
                </a:tbl>
              </a:graphicData>
            </a:graphic>
          </p:graphicFrame>
        </mc:Choice>
        <mc:Fallback xmlns="">
          <p:graphicFrame>
            <p:nvGraphicFramePr>
              <p:cNvPr id="4" name="Marcador de contenido 3">
                <a:extLst>
                  <a:ext uri="{FF2B5EF4-FFF2-40B4-BE49-F238E27FC236}">
                    <a16:creationId xmlns:a16="http://schemas.microsoft.com/office/drawing/2014/main" xmlns:a14="http://schemas.microsoft.com/office/drawing/2010/main" xmlns="" id="{EBE6CC91-CFA8-4681-AA7E-5065CB33A622}"/>
                  </a:ext>
                </a:extLst>
              </p:cNvPr>
              <p:cNvGraphicFramePr>
                <a:graphicFrameLocks noGrp="1"/>
              </p:cNvGraphicFramePr>
              <p:nvPr>
                <p:ph idx="1"/>
                <p:extLst>
                  <p:ext uri="{D42A27DB-BD31-4B8C-83A1-F6EECF244321}">
                    <p14:modId xmlns:p14="http://schemas.microsoft.com/office/powerpoint/2010/main" val="3209361048"/>
                  </p:ext>
                </p:extLst>
              </p:nvPr>
            </p:nvGraphicFramePr>
            <p:xfrm>
              <a:off x="975897" y="1634990"/>
              <a:ext cx="6917636" cy="2454148"/>
            </p:xfrm>
            <a:graphic>
              <a:graphicData uri="http://schemas.openxmlformats.org/drawingml/2006/table">
                <a:tbl>
                  <a:tblPr firstRow="1" bandRow="1">
                    <a:tableStyleId>{5940675A-B579-460E-94D1-54222C63F5DA}</a:tableStyleId>
                  </a:tblPr>
                  <a:tblGrid>
                    <a:gridCol w="3458818">
                      <a:extLst>
                        <a:ext uri="{9D8B030D-6E8A-4147-A177-3AD203B41FA5}">
                          <a16:colId xmlns:a16="http://schemas.microsoft.com/office/drawing/2014/main" xmlns:a14="http://schemas.microsoft.com/office/drawing/2010/main" xmlns="" val="4288522529"/>
                        </a:ext>
                      </a:extLst>
                    </a:gridCol>
                    <a:gridCol w="3458818">
                      <a:extLst>
                        <a:ext uri="{9D8B030D-6E8A-4147-A177-3AD203B41FA5}">
                          <a16:colId xmlns:a16="http://schemas.microsoft.com/office/drawing/2014/main" xmlns:a14="http://schemas.microsoft.com/office/drawing/2010/main" xmlns="" val="939841074"/>
                        </a:ext>
                      </a:extLst>
                    </a:gridCol>
                  </a:tblGrid>
                  <a:tr h="370840">
                    <a:tc>
                      <a:txBody>
                        <a:bodyPr/>
                        <a:lstStyle/>
                        <a:p>
                          <a:endParaRPr lang="es-CO"/>
                        </a:p>
                      </a:txBody>
                      <a:tcPr>
                        <a:blipFill rotWithShape="0">
                          <a:blip r:embed="rId2"/>
                          <a:stretch>
                            <a:fillRect l="-176" t="-8197" r="-100176" b="-586885"/>
                          </a:stretch>
                        </a:blipFill>
                      </a:tcPr>
                    </a:tc>
                    <a:tc>
                      <a:txBody>
                        <a:bodyPr/>
                        <a:lstStyle/>
                        <a:p>
                          <a:r>
                            <a:rPr lang="es-CO" dirty="0"/>
                            <a:t>Ecuación inicial</a:t>
                          </a:r>
                          <a:endParaRPr lang="es-ES" dirty="0"/>
                        </a:p>
                      </a:txBody>
                      <a:tcPr/>
                    </a:tc>
                    <a:extLst>
                      <a:ext uri="{0D108BD9-81ED-4DB2-BD59-A6C34878D82A}">
                        <a16:rowId xmlns:a16="http://schemas.microsoft.com/office/drawing/2014/main" xmlns:a14="http://schemas.microsoft.com/office/drawing/2010/main" xmlns="" val="500955976"/>
                      </a:ext>
                    </a:extLst>
                  </a:tr>
                  <a:tr h="370840">
                    <a:tc>
                      <a:txBody>
                        <a:bodyPr/>
                        <a:lstStyle/>
                        <a:p>
                          <a:endParaRPr lang="es-CO"/>
                        </a:p>
                      </a:txBody>
                      <a:tcPr>
                        <a:blipFill rotWithShape="0">
                          <a:blip r:embed="rId2"/>
                          <a:stretch>
                            <a:fillRect l="-176" t="-108197" r="-100176" b="-486885"/>
                          </a:stretch>
                        </a:blipFill>
                      </a:tcPr>
                    </a:tc>
                    <a:tc>
                      <a:txBody>
                        <a:bodyPr/>
                        <a:lstStyle/>
                        <a:p>
                          <a:r>
                            <a:rPr lang="es-ES" dirty="0" smtClean="0"/>
                            <a:t>Sumando términos a ambos lados</a:t>
                          </a:r>
                          <a:endParaRPr lang="es-ES" dirty="0"/>
                        </a:p>
                      </a:txBody>
                      <a:tcPr/>
                    </a:tc>
                  </a:tr>
                  <a:tr h="370840">
                    <a:tc>
                      <a:txBody>
                        <a:bodyPr/>
                        <a:lstStyle/>
                        <a:p>
                          <a:endParaRPr lang="es-CO"/>
                        </a:p>
                      </a:txBody>
                      <a:tcPr>
                        <a:blipFill rotWithShape="0">
                          <a:blip r:embed="rId2"/>
                          <a:stretch>
                            <a:fillRect l="-176" t="-208197" r="-100176" b="-386885"/>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smtClean="0"/>
                            <a:t>Términos semejantes</a:t>
                          </a:r>
                          <a:endParaRPr lang="es-ES" dirty="0"/>
                        </a:p>
                      </a:txBody>
                      <a:tcPr/>
                    </a:tc>
                    <a:extLst>
                      <a:ext uri="{0D108BD9-81ED-4DB2-BD59-A6C34878D82A}">
                        <a16:rowId xmlns:a16="http://schemas.microsoft.com/office/drawing/2014/main" xmlns:a14="http://schemas.microsoft.com/office/drawing/2010/main" xmlns="" val="1443126123"/>
                      </a:ext>
                    </a:extLst>
                  </a:tr>
                  <a:tr h="370840">
                    <a:tc>
                      <a:txBody>
                        <a:bodyPr/>
                        <a:lstStyle/>
                        <a:p>
                          <a:endParaRPr lang="es-CO"/>
                        </a:p>
                      </a:txBody>
                      <a:tcPr>
                        <a:blipFill rotWithShape="0">
                          <a:blip r:embed="rId2"/>
                          <a:stretch>
                            <a:fillRect l="-176" t="-308197" r="-100176" b="-286885"/>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Términos semejantes</a:t>
                          </a:r>
                          <a:endParaRPr lang="es-ES" dirty="0"/>
                        </a:p>
                      </a:txBody>
                      <a:tcPr/>
                    </a:tc>
                    <a:extLst>
                      <a:ext uri="{0D108BD9-81ED-4DB2-BD59-A6C34878D82A}">
                        <a16:rowId xmlns:a16="http://schemas.microsoft.com/office/drawing/2014/main" xmlns:a14="http://schemas.microsoft.com/office/drawing/2010/main" xmlns="" val="2600680675"/>
                      </a:ext>
                    </a:extLst>
                  </a:tr>
                  <a:tr h="605028">
                    <a:tc>
                      <a:txBody>
                        <a:bodyPr/>
                        <a:lstStyle/>
                        <a:p>
                          <a:endParaRPr lang="es-CO"/>
                        </a:p>
                      </a:txBody>
                      <a:tcPr>
                        <a:blipFill rotWithShape="0">
                          <a:blip r:embed="rId2"/>
                          <a:stretch>
                            <a:fillRect l="-176" t="-251515" r="-100176" b="-76768"/>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Transposición de términos</a:t>
                          </a:r>
                          <a:endParaRPr lang="es-ES" dirty="0"/>
                        </a:p>
                      </a:txBody>
                      <a:tcPr anchor="ctr"/>
                    </a:tc>
                    <a:extLst>
                      <a:ext uri="{0D108BD9-81ED-4DB2-BD59-A6C34878D82A}">
                        <a16:rowId xmlns:a16="http://schemas.microsoft.com/office/drawing/2014/main" xmlns:a14="http://schemas.microsoft.com/office/drawing/2010/main" xmlns="" val="3103913501"/>
                      </a:ext>
                    </a:extLst>
                  </a:tr>
                  <a:tr h="365760">
                    <a:tc>
                      <a:txBody>
                        <a:bodyPr/>
                        <a:lstStyle/>
                        <a:p>
                          <a:endParaRPr lang="es-CO"/>
                        </a:p>
                      </a:txBody>
                      <a:tcPr>
                        <a:blipFill rotWithShape="0">
                          <a:blip r:embed="rId2"/>
                          <a:stretch>
                            <a:fillRect l="-176" t="-580000" r="-100176" b="-26667"/>
                          </a:stretch>
                        </a:blipFill>
                      </a:tcPr>
                    </a:tc>
                    <a:tc>
                      <a:txBody>
                        <a:bodyPr/>
                        <a:lstStyle/>
                        <a:p>
                          <a:r>
                            <a:rPr lang="es-CO" dirty="0"/>
                            <a:t>Simplificando</a:t>
                          </a:r>
                          <a:endParaRPr lang="es-ES" dirty="0"/>
                        </a:p>
                      </a:txBody>
                      <a:tcPr/>
                    </a:tc>
                    <a:extLst>
                      <a:ext uri="{0D108BD9-81ED-4DB2-BD59-A6C34878D82A}">
                        <a16:rowId xmlns:a16="http://schemas.microsoft.com/office/drawing/2014/main" xmlns:a14="http://schemas.microsoft.com/office/drawing/2010/main" xmlns="" val="3816485306"/>
                      </a:ext>
                    </a:extLst>
                  </a:tr>
                </a:tbl>
              </a:graphicData>
            </a:graphic>
          </p:graphicFrame>
        </mc:Fallback>
      </mc:AlternateContent>
      <p:sp>
        <p:nvSpPr>
          <p:cNvPr id="5" name="CuadroTexto 4">
            <a:extLst>
              <a:ext uri="{FF2B5EF4-FFF2-40B4-BE49-F238E27FC236}">
                <a16:creationId xmlns:a16="http://schemas.microsoft.com/office/drawing/2014/main" id="{64DCCCE7-5ADB-4A0F-962C-AB3501326140}"/>
              </a:ext>
            </a:extLst>
          </p:cNvPr>
          <p:cNvSpPr txBox="1"/>
          <p:nvPr/>
        </p:nvSpPr>
        <p:spPr>
          <a:xfrm>
            <a:off x="975897" y="1096042"/>
            <a:ext cx="2916183" cy="430887"/>
          </a:xfrm>
          <a:prstGeom prst="rect">
            <a:avLst/>
          </a:prstGeom>
          <a:noFill/>
        </p:spPr>
        <p:txBody>
          <a:bodyPr wrap="none" rtlCol="0">
            <a:spAutoFit/>
          </a:bodyPr>
          <a:lstStyle/>
          <a:p>
            <a:r>
              <a:rPr lang="es-CO" sz="2200" b="1" dirty="0">
                <a:solidFill>
                  <a:srgbClr val="FF0000"/>
                </a:solidFill>
              </a:rPr>
              <a:t>Solución de la ecuación</a:t>
            </a:r>
            <a:endParaRPr lang="es-ES" sz="2200" b="1" dirty="0">
              <a:solidFill>
                <a:srgbClr val="FF0000"/>
              </a:solidFill>
            </a:endParaRPr>
          </a:p>
        </p:txBody>
      </p:sp>
      <mc:AlternateContent xmlns:mc="http://schemas.openxmlformats.org/markup-compatibility/2006" xmlns:a14="http://schemas.microsoft.com/office/drawing/2010/main">
        <mc:Choice Requires="a14">
          <p:graphicFrame>
            <p:nvGraphicFramePr>
              <p:cNvPr id="7" name="Marcador de contenido 3">
                <a:extLst>
                  <a:ext uri="{FF2B5EF4-FFF2-40B4-BE49-F238E27FC236}">
                    <a16:creationId xmlns:a16="http://schemas.microsoft.com/office/drawing/2014/main" id="{74E5C314-15D6-44A1-BB76-12AE796148D4}"/>
                  </a:ext>
                </a:extLst>
              </p:cNvPr>
              <p:cNvGraphicFramePr>
                <a:graphicFrameLocks/>
              </p:cNvGraphicFramePr>
              <p:nvPr>
                <p:extLst>
                  <p:ext uri="{D42A27DB-BD31-4B8C-83A1-F6EECF244321}">
                    <p14:modId xmlns:p14="http://schemas.microsoft.com/office/powerpoint/2010/main" val="1314636683"/>
                  </p:ext>
                </p:extLst>
              </p:nvPr>
            </p:nvGraphicFramePr>
            <p:xfrm>
              <a:off x="4434715" y="4997386"/>
              <a:ext cx="6917636" cy="1483360"/>
            </p:xfrm>
            <a:graphic>
              <a:graphicData uri="http://schemas.openxmlformats.org/drawingml/2006/table">
                <a:tbl>
                  <a:tblPr firstRow="1" bandRow="1">
                    <a:tableStyleId>{5940675A-B579-460E-94D1-54222C63F5DA}</a:tableStyleId>
                  </a:tblPr>
                  <a:tblGrid>
                    <a:gridCol w="3458818">
                      <a:extLst>
                        <a:ext uri="{9D8B030D-6E8A-4147-A177-3AD203B41FA5}">
                          <a16:colId xmlns:a16="http://schemas.microsoft.com/office/drawing/2014/main" val="4288522529"/>
                        </a:ext>
                      </a:extLst>
                    </a:gridCol>
                    <a:gridCol w="3458818">
                      <a:extLst>
                        <a:ext uri="{9D8B030D-6E8A-4147-A177-3AD203B41FA5}">
                          <a16:colId xmlns:a16="http://schemas.microsoft.com/office/drawing/2014/main" val="939841074"/>
                        </a:ext>
                      </a:extLst>
                    </a:gridCol>
                  </a:tblGrid>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6</m:t>
                                </m:r>
                                <m:r>
                                  <a:rPr lang="es-CO" b="0" i="1" smtClean="0">
                                    <a:latin typeface="Cambria Math" panose="02040503050406030204" pitchFamily="18" charset="0"/>
                                  </a:rPr>
                                  <m:t>𝑥</m:t>
                                </m:r>
                                <m:r>
                                  <a:rPr lang="es-CO" b="0" i="1" smtClean="0">
                                    <a:latin typeface="Cambria Math" panose="02040503050406030204" pitchFamily="18" charset="0"/>
                                  </a:rPr>
                                  <m:t>−3=2</m:t>
                                </m:r>
                                <m:r>
                                  <a:rPr lang="es-CO" b="0" i="1" smtClean="0">
                                    <a:latin typeface="Cambria Math" panose="02040503050406030204" pitchFamily="18" charset="0"/>
                                  </a:rPr>
                                  <m:t>𝑥</m:t>
                                </m:r>
                                <m:r>
                                  <a:rPr lang="es-CO" b="0" i="1" smtClean="0">
                                    <a:latin typeface="Cambria Math" panose="02040503050406030204" pitchFamily="18" charset="0"/>
                                  </a:rPr>
                                  <m:t>+5</m:t>
                                </m:r>
                              </m:oMath>
                            </m:oMathPara>
                          </a14:m>
                          <a:endParaRPr lang="es-ES" dirty="0"/>
                        </a:p>
                      </a:txBody>
                      <a:tcPr/>
                    </a:tc>
                    <a:tc>
                      <a:txBody>
                        <a:bodyPr/>
                        <a:lstStyle/>
                        <a:p>
                          <a:r>
                            <a:rPr lang="es-CO" dirty="0"/>
                            <a:t>Ecuación inicial</a:t>
                          </a:r>
                          <a:endParaRPr lang="es-ES" dirty="0"/>
                        </a:p>
                      </a:txBody>
                      <a:tcPr/>
                    </a:tc>
                    <a:extLst>
                      <a:ext uri="{0D108BD9-81ED-4DB2-BD59-A6C34878D82A}">
                        <a16:rowId xmlns:a16="http://schemas.microsoft.com/office/drawing/2014/main" val="500955976"/>
                      </a:ext>
                    </a:extLst>
                  </a:tr>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6(2)−3=2(2)+5</m:t>
                                </m:r>
                              </m:oMath>
                            </m:oMathPara>
                          </a14:m>
                          <a:endParaRPr lang="es-ES" dirty="0"/>
                        </a:p>
                      </a:txBody>
                      <a:tcPr/>
                    </a:tc>
                    <a:tc>
                      <a:txBody>
                        <a:bodyPr/>
                        <a:lstStyle/>
                        <a:p>
                          <a:r>
                            <a:rPr lang="es-CO" dirty="0"/>
                            <a:t>Sustituyendo </a:t>
                          </a:r>
                          <a14:m>
                            <m:oMath xmlns:m="http://schemas.openxmlformats.org/officeDocument/2006/math">
                              <m:r>
                                <a:rPr lang="es-CO" b="0" i="1" smtClean="0">
                                  <a:latin typeface="Cambria Math" panose="02040503050406030204" pitchFamily="18" charset="0"/>
                                </a:rPr>
                                <m:t>𝑥</m:t>
                              </m:r>
                              <m:r>
                                <a:rPr lang="es-CO" b="0" i="1" smtClean="0">
                                  <a:latin typeface="Cambria Math" panose="02040503050406030204" pitchFamily="18" charset="0"/>
                                </a:rPr>
                                <m:t>=2</m:t>
                              </m:r>
                            </m:oMath>
                          </a14:m>
                          <a:endParaRPr lang="es-ES" dirty="0"/>
                        </a:p>
                      </a:txBody>
                      <a:tcPr/>
                    </a:tc>
                    <a:extLst>
                      <a:ext uri="{0D108BD9-81ED-4DB2-BD59-A6C34878D82A}">
                        <a16:rowId xmlns:a16="http://schemas.microsoft.com/office/drawing/2014/main" val="1443126123"/>
                      </a:ext>
                    </a:extLst>
                  </a:tr>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12−3=4+5</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Multiplicando y operando</a:t>
                          </a:r>
                          <a:endParaRPr lang="es-ES" dirty="0"/>
                        </a:p>
                      </a:txBody>
                      <a:tcPr/>
                    </a:tc>
                    <a:extLst>
                      <a:ext uri="{0D108BD9-81ED-4DB2-BD59-A6C34878D82A}">
                        <a16:rowId xmlns:a16="http://schemas.microsoft.com/office/drawing/2014/main" val="2600680675"/>
                      </a:ext>
                    </a:extLst>
                  </a:tr>
                  <a:tr h="370840">
                    <a:tc>
                      <a:txBody>
                        <a:bodyPr/>
                        <a:lstStyle/>
                        <a:p>
                          <a:pPr algn="ctr"/>
                          <a14:m>
                            <m:oMathPara xmlns:m="http://schemas.openxmlformats.org/officeDocument/2006/math">
                              <m:oMathParaPr>
                                <m:jc m:val="centerGroup"/>
                              </m:oMathParaPr>
                              <m:oMath xmlns:m="http://schemas.openxmlformats.org/officeDocument/2006/math">
                                <m:r>
                                  <a:rPr lang="es-CO" b="0" i="1" dirty="0" smtClean="0">
                                    <a:latin typeface="Cambria Math" panose="02040503050406030204" pitchFamily="18" charset="0"/>
                                  </a:rPr>
                                  <m:t>9=</m:t>
                                </m:r>
                                <m:r>
                                  <a:rPr lang="es-ES" i="1" dirty="0" smtClean="0">
                                    <a:latin typeface="Cambria Math" panose="02040503050406030204" pitchFamily="18" charset="0"/>
                                  </a:rPr>
                                  <m:t> 9</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Identidad</a:t>
                          </a:r>
                          <a:endParaRPr lang="es-ES" dirty="0"/>
                        </a:p>
                      </a:txBody>
                      <a:tcPr/>
                    </a:tc>
                    <a:extLst>
                      <a:ext uri="{0D108BD9-81ED-4DB2-BD59-A6C34878D82A}">
                        <a16:rowId xmlns:a16="http://schemas.microsoft.com/office/drawing/2014/main" val="3103913501"/>
                      </a:ext>
                    </a:extLst>
                  </a:tr>
                </a:tbl>
              </a:graphicData>
            </a:graphic>
          </p:graphicFrame>
        </mc:Choice>
        <mc:Fallback xmlns="">
          <p:graphicFrame>
            <p:nvGraphicFramePr>
              <p:cNvPr id="7" name="Marcador de contenido 3">
                <a:extLst>
                  <a:ext uri="{FF2B5EF4-FFF2-40B4-BE49-F238E27FC236}">
                    <a16:creationId xmlns:a16="http://schemas.microsoft.com/office/drawing/2014/main" id="{74E5C314-15D6-44A1-BB76-12AE796148D4}"/>
                  </a:ext>
                </a:extLst>
              </p:cNvPr>
              <p:cNvGraphicFramePr>
                <a:graphicFrameLocks/>
              </p:cNvGraphicFramePr>
              <p:nvPr>
                <p:extLst>
                  <p:ext uri="{D42A27DB-BD31-4B8C-83A1-F6EECF244321}">
                    <p14:modId xmlns:p14="http://schemas.microsoft.com/office/powerpoint/2010/main" val="1314636683"/>
                  </p:ext>
                </p:extLst>
              </p:nvPr>
            </p:nvGraphicFramePr>
            <p:xfrm>
              <a:off x="4434715" y="4997386"/>
              <a:ext cx="6917636" cy="1483360"/>
            </p:xfrm>
            <a:graphic>
              <a:graphicData uri="http://schemas.openxmlformats.org/drawingml/2006/table">
                <a:tbl>
                  <a:tblPr firstRow="1" bandRow="1">
                    <a:tableStyleId>{5940675A-B579-460E-94D1-54222C63F5DA}</a:tableStyleId>
                  </a:tblPr>
                  <a:tblGrid>
                    <a:gridCol w="3458818">
                      <a:extLst>
                        <a:ext uri="{9D8B030D-6E8A-4147-A177-3AD203B41FA5}">
                          <a16:colId xmlns:a16="http://schemas.microsoft.com/office/drawing/2014/main" val="4288522529"/>
                        </a:ext>
                      </a:extLst>
                    </a:gridCol>
                    <a:gridCol w="3458818">
                      <a:extLst>
                        <a:ext uri="{9D8B030D-6E8A-4147-A177-3AD203B41FA5}">
                          <a16:colId xmlns:a16="http://schemas.microsoft.com/office/drawing/2014/main" val="939841074"/>
                        </a:ext>
                      </a:extLst>
                    </a:gridCol>
                  </a:tblGrid>
                  <a:tr h="370840">
                    <a:tc>
                      <a:txBody>
                        <a:bodyPr/>
                        <a:lstStyle/>
                        <a:p>
                          <a:endParaRPr lang="es-ES"/>
                        </a:p>
                      </a:txBody>
                      <a:tcPr>
                        <a:blipFill>
                          <a:blip r:embed="rId3"/>
                          <a:stretch>
                            <a:fillRect l="-176" t="-8197" r="-100352" b="-324590"/>
                          </a:stretch>
                        </a:blipFill>
                      </a:tcPr>
                    </a:tc>
                    <a:tc>
                      <a:txBody>
                        <a:bodyPr/>
                        <a:lstStyle/>
                        <a:p>
                          <a:r>
                            <a:rPr lang="es-CO" dirty="0"/>
                            <a:t>Ecuación inicial</a:t>
                          </a:r>
                          <a:endParaRPr lang="es-ES" dirty="0"/>
                        </a:p>
                      </a:txBody>
                      <a:tcPr/>
                    </a:tc>
                    <a:extLst>
                      <a:ext uri="{0D108BD9-81ED-4DB2-BD59-A6C34878D82A}">
                        <a16:rowId xmlns:a16="http://schemas.microsoft.com/office/drawing/2014/main" val="500955976"/>
                      </a:ext>
                    </a:extLst>
                  </a:tr>
                  <a:tr h="370840">
                    <a:tc>
                      <a:txBody>
                        <a:bodyPr/>
                        <a:lstStyle/>
                        <a:p>
                          <a:endParaRPr lang="es-ES"/>
                        </a:p>
                      </a:txBody>
                      <a:tcPr>
                        <a:blipFill>
                          <a:blip r:embed="rId3"/>
                          <a:stretch>
                            <a:fillRect l="-176" t="-106452" r="-100352" b="-219355"/>
                          </a:stretch>
                        </a:blipFill>
                      </a:tcPr>
                    </a:tc>
                    <a:tc>
                      <a:txBody>
                        <a:bodyPr/>
                        <a:lstStyle/>
                        <a:p>
                          <a:endParaRPr lang="es-ES"/>
                        </a:p>
                      </a:txBody>
                      <a:tcPr>
                        <a:blipFill>
                          <a:blip r:embed="rId3"/>
                          <a:stretch>
                            <a:fillRect l="-100176" t="-106452" r="-352" b="-219355"/>
                          </a:stretch>
                        </a:blipFill>
                      </a:tcPr>
                    </a:tc>
                    <a:extLst>
                      <a:ext uri="{0D108BD9-81ED-4DB2-BD59-A6C34878D82A}">
                        <a16:rowId xmlns:a16="http://schemas.microsoft.com/office/drawing/2014/main" val="1443126123"/>
                      </a:ext>
                    </a:extLst>
                  </a:tr>
                  <a:tr h="370840">
                    <a:tc>
                      <a:txBody>
                        <a:bodyPr/>
                        <a:lstStyle/>
                        <a:p>
                          <a:endParaRPr lang="es-ES"/>
                        </a:p>
                      </a:txBody>
                      <a:tcPr>
                        <a:blipFill>
                          <a:blip r:embed="rId3"/>
                          <a:stretch>
                            <a:fillRect l="-176" t="-209836" r="-100352" b="-122951"/>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Multiplicando y operando</a:t>
                          </a:r>
                          <a:endParaRPr lang="es-ES" dirty="0"/>
                        </a:p>
                      </a:txBody>
                      <a:tcPr/>
                    </a:tc>
                    <a:extLst>
                      <a:ext uri="{0D108BD9-81ED-4DB2-BD59-A6C34878D82A}">
                        <a16:rowId xmlns:a16="http://schemas.microsoft.com/office/drawing/2014/main" val="2600680675"/>
                      </a:ext>
                    </a:extLst>
                  </a:tr>
                  <a:tr h="370840">
                    <a:tc>
                      <a:txBody>
                        <a:bodyPr/>
                        <a:lstStyle/>
                        <a:p>
                          <a:endParaRPr lang="es-ES"/>
                        </a:p>
                      </a:txBody>
                      <a:tcPr>
                        <a:blipFill>
                          <a:blip r:embed="rId3"/>
                          <a:stretch>
                            <a:fillRect l="-176" t="-309836" r="-100352" b="-22951"/>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Identidad</a:t>
                          </a:r>
                          <a:endParaRPr lang="es-ES" dirty="0"/>
                        </a:p>
                      </a:txBody>
                      <a:tcPr/>
                    </a:tc>
                    <a:extLst>
                      <a:ext uri="{0D108BD9-81ED-4DB2-BD59-A6C34878D82A}">
                        <a16:rowId xmlns:a16="http://schemas.microsoft.com/office/drawing/2014/main" val="3103913501"/>
                      </a:ext>
                    </a:extLst>
                  </a:tr>
                </a:tbl>
              </a:graphicData>
            </a:graphic>
          </p:graphicFrame>
        </mc:Fallback>
      </mc:AlternateContent>
      <p:sp>
        <p:nvSpPr>
          <p:cNvPr id="8" name="CuadroTexto 7">
            <a:extLst>
              <a:ext uri="{FF2B5EF4-FFF2-40B4-BE49-F238E27FC236}">
                <a16:creationId xmlns:a16="http://schemas.microsoft.com/office/drawing/2014/main" id="{3810A280-8231-4A12-BA70-E0B275D20014}"/>
              </a:ext>
            </a:extLst>
          </p:cNvPr>
          <p:cNvSpPr txBox="1"/>
          <p:nvPr/>
        </p:nvSpPr>
        <p:spPr>
          <a:xfrm>
            <a:off x="4434715" y="4399454"/>
            <a:ext cx="1896417" cy="430887"/>
          </a:xfrm>
          <a:prstGeom prst="rect">
            <a:avLst/>
          </a:prstGeom>
          <a:noFill/>
        </p:spPr>
        <p:txBody>
          <a:bodyPr wrap="none" rtlCol="0">
            <a:spAutoFit/>
          </a:bodyPr>
          <a:lstStyle/>
          <a:p>
            <a:r>
              <a:rPr lang="es-CO" sz="2200" b="1" dirty="0">
                <a:solidFill>
                  <a:srgbClr val="0070C0"/>
                </a:solidFill>
              </a:rPr>
              <a:t>Comprobación</a:t>
            </a:r>
            <a:endParaRPr lang="es-ES" sz="2200" b="1" dirty="0">
              <a:solidFill>
                <a:srgbClr val="0070C0"/>
              </a:solidFill>
            </a:endParaRPr>
          </a:p>
        </p:txBody>
      </p:sp>
    </p:spTree>
    <p:extLst>
      <p:ext uri="{BB962C8B-B14F-4D97-AF65-F5344CB8AC3E}">
        <p14:creationId xmlns:p14="http://schemas.microsoft.com/office/powerpoint/2010/main" val="29260481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10515600" cy="1325563"/>
          </a:xfrm>
        </p:spPr>
        <p:txBody>
          <a:bodyPr>
            <a:normAutofit/>
          </a:bodyPr>
          <a:lstStyle/>
          <a:p>
            <a:r>
              <a:rPr lang="es-CO" sz="2800" b="1" dirty="0">
                <a:solidFill>
                  <a:srgbClr val="00B050"/>
                </a:solidFill>
              </a:rPr>
              <a:t>Ejemplo:</a:t>
            </a:r>
            <a:endParaRPr lang="es-ES" sz="28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3610128772"/>
                  </p:ext>
                </p:extLst>
              </p:nvPr>
            </p:nvGraphicFramePr>
            <p:xfrm>
              <a:off x="1459198" y="1032575"/>
              <a:ext cx="8376780" cy="3066034"/>
            </p:xfrm>
            <a:graphic>
              <a:graphicData uri="http://schemas.openxmlformats.org/drawingml/2006/table">
                <a:tbl>
                  <a:tblPr firstRow="1" bandRow="1">
                    <a:tableStyleId>{5940675A-B579-460E-94D1-54222C63F5DA}</a:tableStyleId>
                  </a:tblPr>
                  <a:tblGrid>
                    <a:gridCol w="4513457">
                      <a:extLst>
                        <a:ext uri="{9D8B030D-6E8A-4147-A177-3AD203B41FA5}">
                          <a16:colId xmlns:a16="http://schemas.microsoft.com/office/drawing/2014/main" val="4288522529"/>
                        </a:ext>
                      </a:extLst>
                    </a:gridCol>
                    <a:gridCol w="3863323">
                      <a:extLst>
                        <a:ext uri="{9D8B030D-6E8A-4147-A177-3AD203B41FA5}">
                          <a16:colId xmlns:a16="http://schemas.microsoft.com/office/drawing/2014/main" val="939841074"/>
                        </a:ext>
                      </a:extLst>
                    </a:gridCol>
                  </a:tblGrid>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4</m:t>
                                </m:r>
                                <m:d>
                                  <m:dPr>
                                    <m:ctrlPr>
                                      <a:rPr lang="es-CO" b="0" i="1" smtClean="0">
                                        <a:latin typeface="Cambria Math" panose="02040503050406030204" pitchFamily="18" charset="0"/>
                                      </a:rPr>
                                    </m:ctrlPr>
                                  </m:dPr>
                                  <m:e>
                                    <m:r>
                                      <a:rPr lang="es-CO" b="0" i="1" smtClean="0">
                                        <a:latin typeface="Cambria Math" panose="02040503050406030204" pitchFamily="18" charset="0"/>
                                      </a:rPr>
                                      <m:t>2</m:t>
                                    </m:r>
                                    <m:r>
                                      <a:rPr lang="es-CO" b="0" i="1" smtClean="0">
                                        <a:latin typeface="Cambria Math" panose="02040503050406030204" pitchFamily="18" charset="0"/>
                                      </a:rPr>
                                      <m:t>𝑥</m:t>
                                    </m:r>
                                    <m:r>
                                      <a:rPr lang="es-CO" b="0" i="1" smtClean="0">
                                        <a:latin typeface="Cambria Math" panose="02040503050406030204" pitchFamily="18" charset="0"/>
                                      </a:rPr>
                                      <m:t>−3</m:t>
                                    </m:r>
                                  </m:e>
                                </m:d>
                                <m:r>
                                  <a:rPr lang="es-CO" b="0" i="1" smtClean="0">
                                    <a:latin typeface="Cambria Math" panose="02040503050406030204" pitchFamily="18" charset="0"/>
                                  </a:rPr>
                                  <m:t>=3−2(3−</m:t>
                                </m:r>
                                <m:r>
                                  <a:rPr lang="es-CO" b="0" i="1" smtClean="0">
                                    <a:latin typeface="Cambria Math" panose="02040503050406030204" pitchFamily="18" charset="0"/>
                                  </a:rPr>
                                  <m:t>𝑥</m:t>
                                </m:r>
                                <m:r>
                                  <a:rPr lang="es-CO" b="0" i="1" smtClean="0">
                                    <a:latin typeface="Cambria Math" panose="02040503050406030204" pitchFamily="18" charset="0"/>
                                  </a:rPr>
                                  <m:t>)</m:t>
                                </m:r>
                              </m:oMath>
                            </m:oMathPara>
                          </a14:m>
                          <a:endParaRPr lang="es-ES" dirty="0"/>
                        </a:p>
                      </a:txBody>
                      <a:tcPr/>
                    </a:tc>
                    <a:tc>
                      <a:txBody>
                        <a:bodyPr/>
                        <a:lstStyle/>
                        <a:p>
                          <a:r>
                            <a:rPr lang="es-CO" dirty="0"/>
                            <a:t>Ecuación inicial</a:t>
                          </a:r>
                          <a:endParaRPr lang="es-ES" dirty="0"/>
                        </a:p>
                      </a:txBody>
                      <a:tcPr/>
                    </a:tc>
                    <a:extLst>
                      <a:ext uri="{0D108BD9-81ED-4DB2-BD59-A6C34878D82A}">
                        <a16:rowId xmlns:a16="http://schemas.microsoft.com/office/drawing/2014/main" val="500955976"/>
                      </a:ext>
                    </a:extLst>
                  </a:tr>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8</m:t>
                                </m:r>
                                <m:r>
                                  <a:rPr lang="es-CO" b="0" i="1" smtClean="0">
                                    <a:latin typeface="Cambria Math" panose="02040503050406030204" pitchFamily="18" charset="0"/>
                                  </a:rPr>
                                  <m:t>𝑥</m:t>
                                </m:r>
                                <m:r>
                                  <a:rPr lang="es-CO" b="0" i="1" smtClean="0">
                                    <a:latin typeface="Cambria Math" panose="02040503050406030204" pitchFamily="18" charset="0"/>
                                  </a:rPr>
                                  <m:t>−12=3−6+2</m:t>
                                </m:r>
                                <m:r>
                                  <a:rPr lang="es-CO" b="0" i="1" smtClean="0">
                                    <a:latin typeface="Cambria Math" panose="02040503050406030204" pitchFamily="18" charset="0"/>
                                  </a:rPr>
                                  <m:t>𝑥</m:t>
                                </m:r>
                              </m:oMath>
                            </m:oMathPara>
                          </a14:m>
                          <a:endParaRPr lang="es-ES" dirty="0"/>
                        </a:p>
                      </a:txBody>
                      <a:tcPr/>
                    </a:tc>
                    <a:tc>
                      <a:txBody>
                        <a:bodyPr/>
                        <a:lstStyle/>
                        <a:p>
                          <a:r>
                            <a:rPr lang="es-CO" dirty="0"/>
                            <a:t>Eliminación de paréntesis </a:t>
                          </a:r>
                          <a:endParaRPr lang="es-ES" dirty="0"/>
                        </a:p>
                      </a:txBody>
                      <a:tcPr/>
                    </a:tc>
                    <a:extLst>
                      <a:ext uri="{0D108BD9-81ED-4DB2-BD59-A6C34878D82A}">
                        <a16:rowId xmlns:a16="http://schemas.microsoft.com/office/drawing/2014/main" val="1443126123"/>
                      </a:ext>
                    </a:extLst>
                  </a:tr>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8</m:t>
                                </m:r>
                                <m:r>
                                  <a:rPr lang="es-CO" b="0" i="1" smtClean="0">
                                    <a:latin typeface="Cambria Math" panose="02040503050406030204" pitchFamily="18" charset="0"/>
                                  </a:rPr>
                                  <m:t>𝑥</m:t>
                                </m:r>
                                <m:r>
                                  <a:rPr lang="es-CO" b="0" i="1" smtClean="0">
                                    <a:solidFill>
                                      <a:schemeClr val="tx1"/>
                                    </a:solidFill>
                                    <a:latin typeface="Cambria Math" panose="02040503050406030204" pitchFamily="18" charset="0"/>
                                  </a:rPr>
                                  <m:t>−12</m:t>
                                </m:r>
                                <m:r>
                                  <a:rPr lang="es-CO" b="0" i="1" smtClean="0">
                                    <a:solidFill>
                                      <a:schemeClr val="accent6"/>
                                    </a:solidFill>
                                    <a:latin typeface="Cambria Math" panose="02040503050406030204" pitchFamily="18" charset="0"/>
                                  </a:rPr>
                                  <m:t>+12</m:t>
                                </m:r>
                                <m:r>
                                  <a:rPr lang="es-CO" b="0" i="1" smtClean="0">
                                    <a:solidFill>
                                      <a:srgbClr val="FF0000"/>
                                    </a:solidFill>
                                    <a:latin typeface="Cambria Math" panose="02040503050406030204" pitchFamily="18" charset="0"/>
                                  </a:rPr>
                                  <m:t>−2</m:t>
                                </m:r>
                                <m:r>
                                  <a:rPr lang="es-CO" b="0" i="1" smtClean="0">
                                    <a:solidFill>
                                      <a:srgbClr val="FF0000"/>
                                    </a:solidFill>
                                    <a:latin typeface="Cambria Math" panose="02040503050406030204" pitchFamily="18" charset="0"/>
                                  </a:rPr>
                                  <m:t>𝑥</m:t>
                                </m:r>
                                <m:r>
                                  <a:rPr lang="es-CO" b="0" i="1" smtClean="0">
                                    <a:latin typeface="Cambria Math" panose="02040503050406030204" pitchFamily="18" charset="0"/>
                                  </a:rPr>
                                  <m:t>=3−</m:t>
                                </m:r>
                                <m:r>
                                  <a:rPr lang="es-CO" b="0" i="1" smtClean="0">
                                    <a:solidFill>
                                      <a:schemeClr val="tx1"/>
                                    </a:solidFill>
                                    <a:latin typeface="Cambria Math" panose="02040503050406030204" pitchFamily="18" charset="0"/>
                                  </a:rPr>
                                  <m:t>6+2</m:t>
                                </m:r>
                                <m:r>
                                  <a:rPr lang="es-CO" b="0" i="1" smtClean="0">
                                    <a:solidFill>
                                      <a:schemeClr val="tx1"/>
                                    </a:solidFill>
                                    <a:latin typeface="Cambria Math" panose="02040503050406030204" pitchFamily="18" charset="0"/>
                                  </a:rPr>
                                  <m:t>𝑥</m:t>
                                </m:r>
                                <m:r>
                                  <a:rPr lang="es-CO" b="0" i="1" smtClean="0">
                                    <a:solidFill>
                                      <a:schemeClr val="accent6"/>
                                    </a:solidFill>
                                    <a:latin typeface="Cambria Math" panose="02040503050406030204" pitchFamily="18" charset="0"/>
                                  </a:rPr>
                                  <m:t>+12</m:t>
                                </m:r>
                                <m:r>
                                  <a:rPr lang="es-CO" b="0" i="1" smtClean="0">
                                    <a:solidFill>
                                      <a:srgbClr val="FF0000"/>
                                    </a:solidFill>
                                    <a:latin typeface="Cambria Math" panose="02040503050406030204" pitchFamily="18" charset="0"/>
                                  </a:rPr>
                                  <m:t>−2</m:t>
                                </m:r>
                                <m:r>
                                  <a:rPr lang="es-CO" b="0" i="1" smtClean="0">
                                    <a:solidFill>
                                      <a:srgbClr val="FF0000"/>
                                    </a:solidFill>
                                    <a:latin typeface="Cambria Math" panose="02040503050406030204" pitchFamily="18" charset="0"/>
                                  </a:rPr>
                                  <m:t>𝑥</m:t>
                                </m:r>
                              </m:oMath>
                            </m:oMathPara>
                          </a14:m>
                          <a:endParaRPr lang="es-ES" dirty="0">
                            <a:solidFill>
                              <a:srgbClr val="FF0000"/>
                            </a:solidFill>
                          </a:endParaRPr>
                        </a:p>
                      </a:txBody>
                      <a:tcPr/>
                    </a:tc>
                    <a:tc>
                      <a:txBody>
                        <a:bodyPr/>
                        <a:lstStyle/>
                        <a:p>
                          <a:r>
                            <a:rPr lang="es-ES" dirty="0"/>
                            <a:t>Sumando términos a ambos lados</a:t>
                          </a:r>
                        </a:p>
                      </a:txBody>
                      <a:tcPr/>
                    </a:tc>
                    <a:extLst>
                      <a:ext uri="{0D108BD9-81ED-4DB2-BD59-A6C34878D82A}">
                        <a16:rowId xmlns:a16="http://schemas.microsoft.com/office/drawing/2014/main" val="100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8</m:t>
                                </m:r>
                                <m:r>
                                  <a:rPr lang="es-CO" b="0" i="1" smtClean="0">
                                    <a:latin typeface="Cambria Math" panose="02040503050406030204" pitchFamily="18" charset="0"/>
                                  </a:rPr>
                                  <m:t>𝑥</m:t>
                                </m:r>
                                <m:r>
                                  <a:rPr lang="es-CO" b="0" i="1" smtClean="0">
                                    <a:latin typeface="Cambria Math" panose="02040503050406030204" pitchFamily="18" charset="0"/>
                                  </a:rPr>
                                  <m:t>−2</m:t>
                                </m:r>
                                <m:r>
                                  <a:rPr lang="es-CO" b="0" i="1" smtClean="0">
                                    <a:latin typeface="Cambria Math" panose="02040503050406030204" pitchFamily="18" charset="0"/>
                                  </a:rPr>
                                  <m:t>𝑥</m:t>
                                </m:r>
                                <m:r>
                                  <a:rPr lang="es-CO" b="0" i="1" smtClean="0">
                                    <a:latin typeface="Cambria Math" panose="02040503050406030204" pitchFamily="18" charset="0"/>
                                  </a:rPr>
                                  <m:t>=3−6+12</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dirty="0"/>
                            <a:t>Términos semejantes</a:t>
                          </a:r>
                        </a:p>
                      </a:txBody>
                      <a:tcPr/>
                    </a:tc>
                    <a:extLst>
                      <a:ext uri="{0D108BD9-81ED-4DB2-BD59-A6C34878D82A}">
                        <a16:rowId xmlns:a16="http://schemas.microsoft.com/office/drawing/2014/main" val="10003"/>
                      </a:ext>
                    </a:extLst>
                  </a:tr>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6</m:t>
                                </m:r>
                                <m:r>
                                  <a:rPr lang="es-CO" b="0" i="1" smtClean="0">
                                    <a:latin typeface="Cambria Math" panose="02040503050406030204" pitchFamily="18" charset="0"/>
                                  </a:rPr>
                                  <m:t>𝑥</m:t>
                                </m:r>
                                <m:r>
                                  <a:rPr lang="es-CO" b="0" i="1" smtClean="0">
                                    <a:latin typeface="Cambria Math" panose="02040503050406030204" pitchFamily="18" charset="0"/>
                                  </a:rPr>
                                  <m:t>=9</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Términos semejantes</a:t>
                          </a:r>
                          <a:endParaRPr lang="es-ES" dirty="0"/>
                        </a:p>
                      </a:txBody>
                      <a:tcPr/>
                    </a:tc>
                    <a:extLst>
                      <a:ext uri="{0D108BD9-81ED-4DB2-BD59-A6C34878D82A}">
                        <a16:rowId xmlns:a16="http://schemas.microsoft.com/office/drawing/2014/main" val="3103913501"/>
                      </a:ext>
                    </a:extLst>
                  </a:tr>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𝑥</m:t>
                                </m:r>
                                <m:r>
                                  <a:rPr lang="es-CO" b="0" i="1" smtClean="0">
                                    <a:latin typeface="Cambria Math" panose="02040503050406030204" pitchFamily="18" charset="0"/>
                                  </a:rPr>
                                  <m:t>=</m:t>
                                </m:r>
                                <m:f>
                                  <m:fPr>
                                    <m:ctrlPr>
                                      <a:rPr lang="es-ES" i="1" smtClean="0">
                                        <a:latin typeface="Cambria Math" panose="02040503050406030204" pitchFamily="18" charset="0"/>
                                      </a:rPr>
                                    </m:ctrlPr>
                                  </m:fPr>
                                  <m:num>
                                    <m:r>
                                      <a:rPr lang="es-CO" b="0" i="1" smtClean="0">
                                        <a:latin typeface="Cambria Math" panose="02040503050406030204" pitchFamily="18" charset="0"/>
                                      </a:rPr>
                                      <m:t>9</m:t>
                                    </m:r>
                                  </m:num>
                                  <m:den>
                                    <m:r>
                                      <a:rPr lang="es-CO" b="0" i="1" smtClean="0">
                                        <a:latin typeface="Cambria Math" panose="02040503050406030204" pitchFamily="18" charset="0"/>
                                      </a:rPr>
                                      <m:t>6</m:t>
                                    </m:r>
                                  </m:den>
                                </m:f>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Transposición de términos</a:t>
                          </a:r>
                          <a:endParaRPr lang="es-ES" dirty="0"/>
                        </a:p>
                      </a:txBody>
                      <a:tcPr anchor="ctr"/>
                    </a:tc>
                    <a:extLst>
                      <a:ext uri="{0D108BD9-81ED-4DB2-BD59-A6C34878D82A}">
                        <a16:rowId xmlns:a16="http://schemas.microsoft.com/office/drawing/2014/main" val="3816485306"/>
                      </a:ext>
                    </a:extLst>
                  </a:tr>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𝑥</m:t>
                                </m:r>
                                <m:r>
                                  <a:rPr lang="es-CO" b="0" i="1" smtClean="0">
                                    <a:latin typeface="Cambria Math" panose="02040503050406030204" pitchFamily="18" charset="0"/>
                                  </a:rPr>
                                  <m:t>=</m:t>
                                </m:r>
                                <m:f>
                                  <m:fPr>
                                    <m:ctrlPr>
                                      <a:rPr lang="es-ES" i="1" smtClean="0">
                                        <a:latin typeface="Cambria Math" panose="02040503050406030204" pitchFamily="18" charset="0"/>
                                      </a:rPr>
                                    </m:ctrlPr>
                                  </m:fPr>
                                  <m:num>
                                    <m:r>
                                      <a:rPr lang="es-CO" b="0" i="1" smtClean="0">
                                        <a:latin typeface="Cambria Math" panose="02040503050406030204" pitchFamily="18" charset="0"/>
                                      </a:rPr>
                                      <m:t>3</m:t>
                                    </m:r>
                                  </m:num>
                                  <m:den>
                                    <m:r>
                                      <a:rPr lang="es-CO" b="0" i="1" smtClean="0">
                                        <a:latin typeface="Cambria Math" panose="02040503050406030204" pitchFamily="18" charset="0"/>
                                      </a:rPr>
                                      <m:t>2</m:t>
                                    </m:r>
                                  </m:den>
                                </m:f>
                              </m:oMath>
                            </m:oMathPara>
                          </a14:m>
                          <a:endParaRPr lang="es-ES" dirty="0"/>
                        </a:p>
                      </a:txBody>
                      <a:tcPr/>
                    </a:tc>
                    <a:tc>
                      <a:txBody>
                        <a:bodyPr/>
                        <a:lstStyle/>
                        <a:p>
                          <a:r>
                            <a:rPr lang="es-CO" dirty="0"/>
                            <a:t>Simplificando</a:t>
                          </a:r>
                          <a:endParaRPr lang="es-ES" dirty="0"/>
                        </a:p>
                      </a:txBody>
                      <a:tcPr anchor="ctr"/>
                    </a:tc>
                    <a:extLst>
                      <a:ext uri="{0D108BD9-81ED-4DB2-BD59-A6C34878D82A}">
                        <a16:rowId xmlns:a16="http://schemas.microsoft.com/office/drawing/2014/main" val="613243616"/>
                      </a:ext>
                    </a:extLst>
                  </a:tr>
                </a:tbl>
              </a:graphicData>
            </a:graphic>
          </p:graphicFrame>
        </mc:Choice>
        <mc:Fallback xmlns="">
          <p:graphicFrame>
            <p:nvGraphicFramePr>
              <p:cNvPr id="4" name="Marcador de contenido 3">
                <a:extLst>
                  <a:ext uri="{FF2B5EF4-FFF2-40B4-BE49-F238E27FC236}">
                    <a16:creationId xmlns:a16="http://schemas.microsoft.com/office/drawing/2014/main" xmlns:a14="http://schemas.microsoft.com/office/drawing/2010/main" xmlns="" id="{EBE6CC91-CFA8-4681-AA7E-5065CB33A622}"/>
                  </a:ext>
                </a:extLst>
              </p:cNvPr>
              <p:cNvGraphicFramePr>
                <a:graphicFrameLocks noGrp="1"/>
              </p:cNvGraphicFramePr>
              <p:nvPr>
                <p:ph idx="1"/>
                <p:extLst>
                  <p:ext uri="{D42A27DB-BD31-4B8C-83A1-F6EECF244321}">
                    <p14:modId xmlns:p14="http://schemas.microsoft.com/office/powerpoint/2010/main" val="3610128772"/>
                  </p:ext>
                </p:extLst>
              </p:nvPr>
            </p:nvGraphicFramePr>
            <p:xfrm>
              <a:off x="1459198" y="1032575"/>
              <a:ext cx="8376780" cy="3066034"/>
            </p:xfrm>
            <a:graphic>
              <a:graphicData uri="http://schemas.openxmlformats.org/drawingml/2006/table">
                <a:tbl>
                  <a:tblPr firstRow="1" bandRow="1">
                    <a:tableStyleId>{5940675A-B579-460E-94D1-54222C63F5DA}</a:tableStyleId>
                  </a:tblPr>
                  <a:tblGrid>
                    <a:gridCol w="4513457">
                      <a:extLst>
                        <a:ext uri="{9D8B030D-6E8A-4147-A177-3AD203B41FA5}">
                          <a16:colId xmlns:a16="http://schemas.microsoft.com/office/drawing/2014/main" xmlns:a14="http://schemas.microsoft.com/office/drawing/2010/main" xmlns="" val="4288522529"/>
                        </a:ext>
                      </a:extLst>
                    </a:gridCol>
                    <a:gridCol w="3863323">
                      <a:extLst>
                        <a:ext uri="{9D8B030D-6E8A-4147-A177-3AD203B41FA5}">
                          <a16:colId xmlns:a16="http://schemas.microsoft.com/office/drawing/2014/main" xmlns:a14="http://schemas.microsoft.com/office/drawing/2010/main" xmlns="" val="939841074"/>
                        </a:ext>
                      </a:extLst>
                    </a:gridCol>
                  </a:tblGrid>
                  <a:tr h="370840">
                    <a:tc>
                      <a:txBody>
                        <a:bodyPr/>
                        <a:lstStyle/>
                        <a:p>
                          <a:endParaRPr lang="es-CO"/>
                        </a:p>
                      </a:txBody>
                      <a:tcPr>
                        <a:blipFill rotWithShape="0">
                          <a:blip r:embed="rId2"/>
                          <a:stretch>
                            <a:fillRect l="-135" t="-8197" r="-85830" b="-729508"/>
                          </a:stretch>
                        </a:blipFill>
                      </a:tcPr>
                    </a:tc>
                    <a:tc>
                      <a:txBody>
                        <a:bodyPr/>
                        <a:lstStyle/>
                        <a:p>
                          <a:r>
                            <a:rPr lang="es-CO" dirty="0"/>
                            <a:t>Ecuación inicial</a:t>
                          </a:r>
                          <a:endParaRPr lang="es-ES" dirty="0"/>
                        </a:p>
                      </a:txBody>
                      <a:tcPr/>
                    </a:tc>
                    <a:extLst>
                      <a:ext uri="{0D108BD9-81ED-4DB2-BD59-A6C34878D82A}">
                        <a16:rowId xmlns:a16="http://schemas.microsoft.com/office/drawing/2014/main" xmlns:a14="http://schemas.microsoft.com/office/drawing/2010/main" xmlns="" val="500955976"/>
                      </a:ext>
                    </a:extLst>
                  </a:tr>
                  <a:tr h="370840">
                    <a:tc>
                      <a:txBody>
                        <a:bodyPr/>
                        <a:lstStyle/>
                        <a:p>
                          <a:endParaRPr lang="es-CO"/>
                        </a:p>
                      </a:txBody>
                      <a:tcPr>
                        <a:blipFill rotWithShape="0">
                          <a:blip r:embed="rId2"/>
                          <a:stretch>
                            <a:fillRect l="-135" t="-108197" r="-85830" b="-629508"/>
                          </a:stretch>
                        </a:blipFill>
                      </a:tcPr>
                    </a:tc>
                    <a:tc>
                      <a:txBody>
                        <a:bodyPr/>
                        <a:lstStyle/>
                        <a:p>
                          <a:r>
                            <a:rPr lang="es-CO" dirty="0"/>
                            <a:t>Eliminación de paréntesis </a:t>
                          </a:r>
                          <a:endParaRPr lang="es-ES" dirty="0"/>
                        </a:p>
                      </a:txBody>
                      <a:tcPr/>
                    </a:tc>
                    <a:extLst>
                      <a:ext uri="{0D108BD9-81ED-4DB2-BD59-A6C34878D82A}">
                        <a16:rowId xmlns:a16="http://schemas.microsoft.com/office/drawing/2014/main" xmlns:a14="http://schemas.microsoft.com/office/drawing/2010/main" xmlns="" val="1443126123"/>
                      </a:ext>
                    </a:extLst>
                  </a:tr>
                  <a:tr h="370840">
                    <a:tc>
                      <a:txBody>
                        <a:bodyPr/>
                        <a:lstStyle/>
                        <a:p>
                          <a:endParaRPr lang="es-CO"/>
                        </a:p>
                      </a:txBody>
                      <a:tcPr>
                        <a:blipFill rotWithShape="0">
                          <a:blip r:embed="rId2"/>
                          <a:stretch>
                            <a:fillRect l="-135" t="-208197" r="-85830" b="-529508"/>
                          </a:stretch>
                        </a:blipFill>
                      </a:tcPr>
                    </a:tc>
                    <a:tc>
                      <a:txBody>
                        <a:bodyPr/>
                        <a:lstStyle/>
                        <a:p>
                          <a:r>
                            <a:rPr lang="es-ES" dirty="0" smtClean="0"/>
                            <a:t>Sumando términos a ambos lados</a:t>
                          </a:r>
                          <a:endParaRPr lang="es-ES" dirty="0"/>
                        </a:p>
                      </a:txBody>
                      <a:tcPr/>
                    </a:tc>
                  </a:tr>
                  <a:tr h="370840">
                    <a:tc>
                      <a:txBody>
                        <a:bodyPr/>
                        <a:lstStyle/>
                        <a:p>
                          <a:endParaRPr lang="es-CO"/>
                        </a:p>
                      </a:txBody>
                      <a:tcPr>
                        <a:blipFill rotWithShape="0">
                          <a:blip r:embed="rId2"/>
                          <a:stretch>
                            <a:fillRect l="-135" t="-308197" r="-85830" b="-429508"/>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dirty="0" smtClean="0"/>
                            <a:t>Términos semejantes</a:t>
                          </a:r>
                          <a:endParaRPr lang="es-ES" dirty="0"/>
                        </a:p>
                      </a:txBody>
                      <a:tcPr/>
                    </a:tc>
                  </a:tr>
                  <a:tr h="370840">
                    <a:tc>
                      <a:txBody>
                        <a:bodyPr/>
                        <a:lstStyle/>
                        <a:p>
                          <a:endParaRPr lang="es-CO"/>
                        </a:p>
                      </a:txBody>
                      <a:tcPr>
                        <a:blipFill rotWithShape="0">
                          <a:blip r:embed="rId2"/>
                          <a:stretch>
                            <a:fillRect l="-135" t="-408197" r="-85830" b="-329508"/>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Términos semejantes</a:t>
                          </a:r>
                          <a:endParaRPr lang="es-ES" dirty="0"/>
                        </a:p>
                      </a:txBody>
                      <a:tcPr/>
                    </a:tc>
                    <a:extLst>
                      <a:ext uri="{0D108BD9-81ED-4DB2-BD59-A6C34878D82A}">
                        <a16:rowId xmlns:a16="http://schemas.microsoft.com/office/drawing/2014/main" xmlns:a14="http://schemas.microsoft.com/office/drawing/2010/main" xmlns="" val="3103913501"/>
                      </a:ext>
                    </a:extLst>
                  </a:tr>
                  <a:tr h="606806">
                    <a:tc>
                      <a:txBody>
                        <a:bodyPr/>
                        <a:lstStyle/>
                        <a:p>
                          <a:endParaRPr lang="es-CO"/>
                        </a:p>
                      </a:txBody>
                      <a:tcPr>
                        <a:blipFill rotWithShape="0">
                          <a:blip r:embed="rId2"/>
                          <a:stretch>
                            <a:fillRect l="-135" t="-310000" r="-85830" b="-101000"/>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Transposición de términos</a:t>
                          </a:r>
                          <a:endParaRPr lang="es-ES" dirty="0"/>
                        </a:p>
                      </a:txBody>
                      <a:tcPr anchor="ctr"/>
                    </a:tc>
                    <a:extLst>
                      <a:ext uri="{0D108BD9-81ED-4DB2-BD59-A6C34878D82A}">
                        <a16:rowId xmlns:a16="http://schemas.microsoft.com/office/drawing/2014/main" xmlns:a14="http://schemas.microsoft.com/office/drawing/2010/main" xmlns="" val="3816485306"/>
                      </a:ext>
                    </a:extLst>
                  </a:tr>
                  <a:tr h="605028">
                    <a:tc>
                      <a:txBody>
                        <a:bodyPr/>
                        <a:lstStyle/>
                        <a:p>
                          <a:endParaRPr lang="es-CO"/>
                        </a:p>
                      </a:txBody>
                      <a:tcPr>
                        <a:blipFill rotWithShape="0">
                          <a:blip r:embed="rId2"/>
                          <a:stretch>
                            <a:fillRect l="-135" t="-414141" r="-85830" b="-2020"/>
                          </a:stretch>
                        </a:blipFill>
                      </a:tcPr>
                    </a:tc>
                    <a:tc>
                      <a:txBody>
                        <a:bodyPr/>
                        <a:lstStyle/>
                        <a:p>
                          <a:r>
                            <a:rPr lang="es-CO" dirty="0"/>
                            <a:t>Simplificando</a:t>
                          </a:r>
                          <a:endParaRPr lang="es-ES" dirty="0"/>
                        </a:p>
                      </a:txBody>
                      <a:tcPr anchor="ctr"/>
                    </a:tc>
                    <a:extLst>
                      <a:ext uri="{0D108BD9-81ED-4DB2-BD59-A6C34878D82A}">
                        <a16:rowId xmlns:a16="http://schemas.microsoft.com/office/drawing/2014/main" xmlns:a14="http://schemas.microsoft.com/office/drawing/2010/main" xmlns="" val="613243616"/>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881088" y="638858"/>
            <a:ext cx="2916183" cy="430887"/>
          </a:xfrm>
          <a:prstGeom prst="rect">
            <a:avLst/>
          </a:prstGeom>
          <a:noFill/>
        </p:spPr>
        <p:txBody>
          <a:bodyPr wrap="none" rtlCol="0">
            <a:spAutoFit/>
          </a:bodyPr>
          <a:lstStyle/>
          <a:p>
            <a:r>
              <a:rPr lang="es-CO" sz="2200" b="1" dirty="0">
                <a:solidFill>
                  <a:srgbClr val="FF0000"/>
                </a:solidFill>
              </a:rPr>
              <a:t>Solución de la ecuación</a:t>
            </a:r>
            <a:endParaRPr lang="es-ES" sz="2200" b="1" dirty="0">
              <a:solidFill>
                <a:srgbClr val="FF0000"/>
              </a:solidFill>
            </a:endParaRPr>
          </a:p>
        </p:txBody>
      </p:sp>
      <p:sp>
        <p:nvSpPr>
          <p:cNvPr id="10" name="CuadroTexto 9">
            <a:extLst>
              <a:ext uri="{FF2B5EF4-FFF2-40B4-BE49-F238E27FC236}">
                <a16:creationId xmlns:a16="http://schemas.microsoft.com/office/drawing/2014/main" id="{4B77D8B0-DA82-4206-8CBB-CD756820ADBB}"/>
              </a:ext>
            </a:extLst>
          </p:cNvPr>
          <p:cNvSpPr txBox="1"/>
          <p:nvPr/>
        </p:nvSpPr>
        <p:spPr>
          <a:xfrm>
            <a:off x="4407048" y="4367849"/>
            <a:ext cx="1896417" cy="430887"/>
          </a:xfrm>
          <a:prstGeom prst="rect">
            <a:avLst/>
          </a:prstGeom>
          <a:noFill/>
        </p:spPr>
        <p:txBody>
          <a:bodyPr wrap="none" rtlCol="0">
            <a:spAutoFit/>
          </a:bodyPr>
          <a:lstStyle/>
          <a:p>
            <a:r>
              <a:rPr lang="es-CO" sz="2200" b="1" dirty="0">
                <a:solidFill>
                  <a:srgbClr val="0070C0"/>
                </a:solidFill>
              </a:rPr>
              <a:t>Comprobación</a:t>
            </a:r>
            <a:endParaRPr lang="es-ES" sz="2200" b="1" dirty="0">
              <a:solidFill>
                <a:srgbClr val="0070C0"/>
              </a:solidFill>
            </a:endParaRPr>
          </a:p>
        </p:txBody>
      </p:sp>
      <mc:AlternateContent xmlns:mc="http://schemas.openxmlformats.org/markup-compatibility/2006" xmlns:a14="http://schemas.microsoft.com/office/drawing/2010/main">
        <mc:Choice Requires="a14">
          <p:graphicFrame>
            <p:nvGraphicFramePr>
              <p:cNvPr id="12" name="Marcador de contenido 3">
                <a:extLst>
                  <a:ext uri="{FF2B5EF4-FFF2-40B4-BE49-F238E27FC236}">
                    <a16:creationId xmlns:a16="http://schemas.microsoft.com/office/drawing/2014/main" id="{C7B4F18B-B1AF-4525-A388-DF96BBE2A1B1}"/>
                  </a:ext>
                </a:extLst>
              </p:cNvPr>
              <p:cNvGraphicFramePr>
                <a:graphicFrameLocks/>
              </p:cNvGraphicFramePr>
              <p:nvPr>
                <p:extLst>
                  <p:ext uri="{D42A27DB-BD31-4B8C-83A1-F6EECF244321}">
                    <p14:modId xmlns:p14="http://schemas.microsoft.com/office/powerpoint/2010/main" val="2580421217"/>
                  </p:ext>
                </p:extLst>
              </p:nvPr>
            </p:nvGraphicFramePr>
            <p:xfrm>
              <a:off x="4407048" y="4798736"/>
              <a:ext cx="6917636" cy="1820291"/>
            </p:xfrm>
            <a:graphic>
              <a:graphicData uri="http://schemas.openxmlformats.org/drawingml/2006/table">
                <a:tbl>
                  <a:tblPr firstRow="1" bandRow="1">
                    <a:tableStyleId>{5940675A-B579-460E-94D1-54222C63F5DA}</a:tableStyleId>
                  </a:tblPr>
                  <a:tblGrid>
                    <a:gridCol w="3458818">
                      <a:extLst>
                        <a:ext uri="{9D8B030D-6E8A-4147-A177-3AD203B41FA5}">
                          <a16:colId xmlns:a16="http://schemas.microsoft.com/office/drawing/2014/main" val="4288522529"/>
                        </a:ext>
                      </a:extLst>
                    </a:gridCol>
                    <a:gridCol w="3458818">
                      <a:extLst>
                        <a:ext uri="{9D8B030D-6E8A-4147-A177-3AD203B41FA5}">
                          <a16:colId xmlns:a16="http://schemas.microsoft.com/office/drawing/2014/main" val="939841074"/>
                        </a:ext>
                      </a:extLst>
                    </a:gridCol>
                  </a:tblGrid>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4</m:t>
                                </m:r>
                                <m:d>
                                  <m:dPr>
                                    <m:ctrlPr>
                                      <a:rPr lang="es-CO" b="0" i="1" smtClean="0">
                                        <a:latin typeface="Cambria Math" panose="02040503050406030204" pitchFamily="18" charset="0"/>
                                      </a:rPr>
                                    </m:ctrlPr>
                                  </m:dPr>
                                  <m:e>
                                    <m:r>
                                      <a:rPr lang="es-CO" b="0" i="1" smtClean="0">
                                        <a:latin typeface="Cambria Math" panose="02040503050406030204" pitchFamily="18" charset="0"/>
                                      </a:rPr>
                                      <m:t>2</m:t>
                                    </m:r>
                                    <m:r>
                                      <a:rPr lang="es-CO" b="0" i="1" smtClean="0">
                                        <a:latin typeface="Cambria Math" panose="02040503050406030204" pitchFamily="18" charset="0"/>
                                      </a:rPr>
                                      <m:t>𝑥</m:t>
                                    </m:r>
                                    <m:r>
                                      <a:rPr lang="es-CO" b="0" i="1" smtClean="0">
                                        <a:latin typeface="Cambria Math" panose="02040503050406030204" pitchFamily="18" charset="0"/>
                                      </a:rPr>
                                      <m:t>−3</m:t>
                                    </m:r>
                                  </m:e>
                                </m:d>
                                <m:r>
                                  <a:rPr lang="es-CO" b="0" i="1" smtClean="0">
                                    <a:latin typeface="Cambria Math" panose="02040503050406030204" pitchFamily="18" charset="0"/>
                                  </a:rPr>
                                  <m:t>=3−2(3−</m:t>
                                </m:r>
                                <m:r>
                                  <a:rPr lang="es-CO" b="0" i="1" smtClean="0">
                                    <a:latin typeface="Cambria Math" panose="02040503050406030204" pitchFamily="18" charset="0"/>
                                  </a:rPr>
                                  <m:t>𝑥</m:t>
                                </m:r>
                                <m:r>
                                  <a:rPr lang="es-CO" b="0" i="1" smtClean="0">
                                    <a:latin typeface="Cambria Math" panose="02040503050406030204" pitchFamily="18" charset="0"/>
                                  </a:rPr>
                                  <m:t>)</m:t>
                                </m:r>
                              </m:oMath>
                            </m:oMathPara>
                          </a14:m>
                          <a:endParaRPr lang="es-ES" dirty="0"/>
                        </a:p>
                      </a:txBody>
                      <a:tcPr/>
                    </a:tc>
                    <a:tc>
                      <a:txBody>
                        <a:bodyPr/>
                        <a:lstStyle/>
                        <a:p>
                          <a:r>
                            <a:rPr lang="es-CO" dirty="0"/>
                            <a:t>Ecuación inicial</a:t>
                          </a:r>
                          <a:endParaRPr lang="es-ES" dirty="0"/>
                        </a:p>
                      </a:txBody>
                      <a:tcPr/>
                    </a:tc>
                    <a:extLst>
                      <a:ext uri="{0D108BD9-81ED-4DB2-BD59-A6C34878D82A}">
                        <a16:rowId xmlns:a16="http://schemas.microsoft.com/office/drawing/2014/main" val="50095597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4</m:t>
                                </m:r>
                                <m:d>
                                  <m:dPr>
                                    <m:begChr m:val="["/>
                                    <m:endChr m:val="]"/>
                                    <m:ctrlPr>
                                      <a:rPr lang="es-CO" b="0" i="1" smtClean="0">
                                        <a:latin typeface="Cambria Math" panose="02040503050406030204" pitchFamily="18" charset="0"/>
                                      </a:rPr>
                                    </m:ctrlPr>
                                  </m:dPr>
                                  <m:e>
                                    <m:r>
                                      <a:rPr lang="es-CO" b="0" i="1" smtClean="0">
                                        <a:latin typeface="Cambria Math" panose="02040503050406030204" pitchFamily="18" charset="0"/>
                                      </a:rPr>
                                      <m:t>2</m:t>
                                    </m:r>
                                    <m:d>
                                      <m:dPr>
                                        <m:ctrlPr>
                                          <a:rPr lang="es-CO" b="0" i="1" smtClean="0">
                                            <a:latin typeface="Cambria Math" panose="02040503050406030204" pitchFamily="18" charset="0"/>
                                          </a:rPr>
                                        </m:ctrlPr>
                                      </m:dPr>
                                      <m:e>
                                        <m:f>
                                          <m:fPr>
                                            <m:ctrlPr>
                                              <a:rPr lang="es-CO" b="0" i="1" smtClean="0">
                                                <a:latin typeface="Cambria Math" panose="02040503050406030204" pitchFamily="18" charset="0"/>
                                              </a:rPr>
                                            </m:ctrlPr>
                                          </m:fPr>
                                          <m:num>
                                            <m:r>
                                              <a:rPr lang="es-CO" b="0" i="1" smtClean="0">
                                                <a:latin typeface="Cambria Math" panose="02040503050406030204" pitchFamily="18" charset="0"/>
                                              </a:rPr>
                                              <m:t>3</m:t>
                                            </m:r>
                                          </m:num>
                                          <m:den>
                                            <m:r>
                                              <a:rPr lang="es-CO" b="0" i="1" smtClean="0">
                                                <a:latin typeface="Cambria Math" panose="02040503050406030204" pitchFamily="18" charset="0"/>
                                              </a:rPr>
                                              <m:t>2</m:t>
                                            </m:r>
                                          </m:den>
                                        </m:f>
                                      </m:e>
                                    </m:d>
                                    <m:r>
                                      <a:rPr lang="es-CO" b="0" i="1" smtClean="0">
                                        <a:latin typeface="Cambria Math" panose="02040503050406030204" pitchFamily="18" charset="0"/>
                                      </a:rPr>
                                      <m:t>−3</m:t>
                                    </m:r>
                                  </m:e>
                                </m:d>
                                <m:r>
                                  <a:rPr lang="es-CO" b="0" i="1" smtClean="0">
                                    <a:latin typeface="Cambria Math" panose="02040503050406030204" pitchFamily="18" charset="0"/>
                                  </a:rPr>
                                  <m:t>=</m:t>
                                </m:r>
                                <m:r>
                                  <a:rPr lang="es-CO" b="0" i="1" dirty="0" smtClean="0">
                                    <a:latin typeface="Cambria Math" panose="02040503050406030204" pitchFamily="18" charset="0"/>
                                  </a:rPr>
                                  <m:t>3</m:t>
                                </m:r>
                                <m:r>
                                  <a:rPr lang="es-ES" i="1" dirty="0" smtClean="0">
                                    <a:latin typeface="Cambria Math" panose="02040503050406030204" pitchFamily="18" charset="0"/>
                                  </a:rPr>
                                  <m:t>−2</m:t>
                                </m:r>
                                <m:d>
                                  <m:dPr>
                                    <m:ctrlPr>
                                      <a:rPr lang="es-CO" b="0" i="1" dirty="0" smtClean="0">
                                        <a:latin typeface="Cambria Math" panose="02040503050406030204" pitchFamily="18" charset="0"/>
                                      </a:rPr>
                                    </m:ctrlPr>
                                  </m:dPr>
                                  <m:e>
                                    <m:r>
                                      <a:rPr lang="es-CO" b="0" i="1" dirty="0" smtClean="0">
                                        <a:latin typeface="Cambria Math" panose="02040503050406030204" pitchFamily="18" charset="0"/>
                                      </a:rPr>
                                      <m:t>3−</m:t>
                                    </m:r>
                                    <m:f>
                                      <m:fPr>
                                        <m:ctrlPr>
                                          <a:rPr lang="es-CO" b="0" i="1" dirty="0" smtClean="0">
                                            <a:latin typeface="Cambria Math" panose="02040503050406030204" pitchFamily="18" charset="0"/>
                                          </a:rPr>
                                        </m:ctrlPr>
                                      </m:fPr>
                                      <m:num>
                                        <m:r>
                                          <a:rPr lang="es-CO" b="0" i="1" dirty="0" smtClean="0">
                                            <a:latin typeface="Cambria Math" panose="02040503050406030204" pitchFamily="18" charset="0"/>
                                          </a:rPr>
                                          <m:t>3</m:t>
                                        </m:r>
                                      </m:num>
                                      <m:den>
                                        <m:r>
                                          <a:rPr lang="es-CO" b="0" i="1" dirty="0" smtClean="0">
                                            <a:latin typeface="Cambria Math" panose="02040503050406030204" pitchFamily="18" charset="0"/>
                                          </a:rPr>
                                          <m:t>2</m:t>
                                        </m:r>
                                      </m:den>
                                    </m:f>
                                  </m:e>
                                </m:d>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Sustituyendo </a:t>
                          </a:r>
                          <a14:m>
                            <m:oMath xmlns:m="http://schemas.openxmlformats.org/officeDocument/2006/math">
                              <m:r>
                                <a:rPr lang="es-CO" b="0" i="1" smtClean="0">
                                  <a:latin typeface="Cambria Math" panose="02040503050406030204" pitchFamily="18" charset="0"/>
                                </a:rPr>
                                <m:t>𝑥</m:t>
                              </m:r>
                              <m:r>
                                <a:rPr lang="es-CO" b="0" i="1" smtClean="0">
                                  <a:latin typeface="Cambria Math" panose="02040503050406030204" pitchFamily="18" charset="0"/>
                                </a:rPr>
                                <m:t>=2</m:t>
                              </m:r>
                            </m:oMath>
                          </a14:m>
                          <a:endParaRPr lang="es-ES" dirty="0"/>
                        </a:p>
                      </a:txBody>
                      <a:tcPr anchor="ctr"/>
                    </a:tc>
                    <a:extLst>
                      <a:ext uri="{0D108BD9-81ED-4DB2-BD59-A6C34878D82A}">
                        <a16:rowId xmlns:a16="http://schemas.microsoft.com/office/drawing/2014/main" val="1443126123"/>
                      </a:ext>
                    </a:extLst>
                  </a:tr>
                  <a:tr h="370840">
                    <a:tc>
                      <a:txBody>
                        <a:bodyPr/>
                        <a:lstStyle/>
                        <a:p>
                          <a:pPr algn="ctr"/>
                          <a14:m>
                            <m:oMath xmlns:m="http://schemas.openxmlformats.org/officeDocument/2006/math">
                              <m:r>
                                <a:rPr lang="es-CO" b="0" i="1" smtClean="0">
                                  <a:latin typeface="Cambria Math" panose="02040503050406030204" pitchFamily="18" charset="0"/>
                                </a:rPr>
                                <m:t>0=3−2</m:t>
                              </m:r>
                            </m:oMath>
                          </a14:m>
                          <a:r>
                            <a:rPr lang="es-ES" dirty="0"/>
                            <a:t>(3/2)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Multiplicando y operando</a:t>
                          </a:r>
                          <a:endParaRPr lang="es-ES" dirty="0"/>
                        </a:p>
                      </a:txBody>
                      <a:tcPr/>
                    </a:tc>
                    <a:extLst>
                      <a:ext uri="{0D108BD9-81ED-4DB2-BD59-A6C34878D82A}">
                        <a16:rowId xmlns:a16="http://schemas.microsoft.com/office/drawing/2014/main" val="2600680675"/>
                      </a:ext>
                    </a:extLst>
                  </a:tr>
                  <a:tr h="370840">
                    <a:tc>
                      <a:txBody>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0=0</m:t>
                                </m:r>
                              </m:oMath>
                            </m:oMathPara>
                          </a14:m>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Identidad</a:t>
                          </a:r>
                          <a:endParaRPr lang="es-ES" dirty="0"/>
                        </a:p>
                      </a:txBody>
                      <a:tcPr/>
                    </a:tc>
                    <a:extLst>
                      <a:ext uri="{0D108BD9-81ED-4DB2-BD59-A6C34878D82A}">
                        <a16:rowId xmlns:a16="http://schemas.microsoft.com/office/drawing/2014/main" val="3103913501"/>
                      </a:ext>
                    </a:extLst>
                  </a:tr>
                </a:tbl>
              </a:graphicData>
            </a:graphic>
          </p:graphicFrame>
        </mc:Choice>
        <mc:Fallback xmlns="">
          <p:graphicFrame>
            <p:nvGraphicFramePr>
              <p:cNvPr id="12" name="Marcador de contenido 3">
                <a:extLst>
                  <a:ext uri="{FF2B5EF4-FFF2-40B4-BE49-F238E27FC236}">
                    <a16:creationId xmlns:a16="http://schemas.microsoft.com/office/drawing/2014/main" id="{C7B4F18B-B1AF-4525-A388-DF96BBE2A1B1}"/>
                  </a:ext>
                </a:extLst>
              </p:cNvPr>
              <p:cNvGraphicFramePr>
                <a:graphicFrameLocks/>
              </p:cNvGraphicFramePr>
              <p:nvPr>
                <p:extLst>
                  <p:ext uri="{D42A27DB-BD31-4B8C-83A1-F6EECF244321}">
                    <p14:modId xmlns:p14="http://schemas.microsoft.com/office/powerpoint/2010/main" val="2580421217"/>
                  </p:ext>
                </p:extLst>
              </p:nvPr>
            </p:nvGraphicFramePr>
            <p:xfrm>
              <a:off x="4407048" y="4798736"/>
              <a:ext cx="6917636" cy="1820291"/>
            </p:xfrm>
            <a:graphic>
              <a:graphicData uri="http://schemas.openxmlformats.org/drawingml/2006/table">
                <a:tbl>
                  <a:tblPr firstRow="1" bandRow="1">
                    <a:tableStyleId>{5940675A-B579-460E-94D1-54222C63F5DA}</a:tableStyleId>
                  </a:tblPr>
                  <a:tblGrid>
                    <a:gridCol w="3458818">
                      <a:extLst>
                        <a:ext uri="{9D8B030D-6E8A-4147-A177-3AD203B41FA5}">
                          <a16:colId xmlns:a16="http://schemas.microsoft.com/office/drawing/2014/main" val="4288522529"/>
                        </a:ext>
                      </a:extLst>
                    </a:gridCol>
                    <a:gridCol w="3458818">
                      <a:extLst>
                        <a:ext uri="{9D8B030D-6E8A-4147-A177-3AD203B41FA5}">
                          <a16:colId xmlns:a16="http://schemas.microsoft.com/office/drawing/2014/main" val="939841074"/>
                        </a:ext>
                      </a:extLst>
                    </a:gridCol>
                  </a:tblGrid>
                  <a:tr h="370840">
                    <a:tc>
                      <a:txBody>
                        <a:bodyPr/>
                        <a:lstStyle/>
                        <a:p>
                          <a:endParaRPr lang="es-ES"/>
                        </a:p>
                      </a:txBody>
                      <a:tcPr>
                        <a:blipFill>
                          <a:blip r:embed="rId3"/>
                          <a:stretch>
                            <a:fillRect l="-176" t="-8197" r="-100352" b="-414754"/>
                          </a:stretch>
                        </a:blipFill>
                      </a:tcPr>
                    </a:tc>
                    <a:tc>
                      <a:txBody>
                        <a:bodyPr/>
                        <a:lstStyle/>
                        <a:p>
                          <a:r>
                            <a:rPr lang="es-CO" dirty="0"/>
                            <a:t>Ecuación inicial</a:t>
                          </a:r>
                          <a:endParaRPr lang="es-ES" dirty="0"/>
                        </a:p>
                      </a:txBody>
                      <a:tcPr/>
                    </a:tc>
                    <a:extLst>
                      <a:ext uri="{0D108BD9-81ED-4DB2-BD59-A6C34878D82A}">
                        <a16:rowId xmlns:a16="http://schemas.microsoft.com/office/drawing/2014/main" val="500955976"/>
                      </a:ext>
                    </a:extLst>
                  </a:tr>
                  <a:tr h="707771">
                    <a:tc>
                      <a:txBody>
                        <a:bodyPr/>
                        <a:lstStyle/>
                        <a:p>
                          <a:endParaRPr lang="es-ES"/>
                        </a:p>
                      </a:txBody>
                      <a:tcPr>
                        <a:blipFill>
                          <a:blip r:embed="rId3"/>
                          <a:stretch>
                            <a:fillRect l="-176" t="-56897" r="-100352" b="-118103"/>
                          </a:stretch>
                        </a:blipFill>
                      </a:tcPr>
                    </a:tc>
                    <a:tc>
                      <a:txBody>
                        <a:bodyPr/>
                        <a:lstStyle/>
                        <a:p>
                          <a:endParaRPr lang="es-ES"/>
                        </a:p>
                      </a:txBody>
                      <a:tcPr anchor="ctr">
                        <a:blipFill>
                          <a:blip r:embed="rId3"/>
                          <a:stretch>
                            <a:fillRect l="-100176" t="-56897" r="-352" b="-118103"/>
                          </a:stretch>
                        </a:blipFill>
                      </a:tcPr>
                    </a:tc>
                    <a:extLst>
                      <a:ext uri="{0D108BD9-81ED-4DB2-BD59-A6C34878D82A}">
                        <a16:rowId xmlns:a16="http://schemas.microsoft.com/office/drawing/2014/main" val="1443126123"/>
                      </a:ext>
                    </a:extLst>
                  </a:tr>
                  <a:tr h="370840">
                    <a:tc>
                      <a:txBody>
                        <a:bodyPr/>
                        <a:lstStyle/>
                        <a:p>
                          <a:endParaRPr lang="es-ES"/>
                        </a:p>
                      </a:txBody>
                      <a:tcPr>
                        <a:blipFill>
                          <a:blip r:embed="rId3"/>
                          <a:stretch>
                            <a:fillRect l="-176" t="-298361" r="-100352" b="-124590"/>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Multiplicando y operando</a:t>
                          </a:r>
                          <a:endParaRPr lang="es-ES" dirty="0"/>
                        </a:p>
                      </a:txBody>
                      <a:tcPr/>
                    </a:tc>
                    <a:extLst>
                      <a:ext uri="{0D108BD9-81ED-4DB2-BD59-A6C34878D82A}">
                        <a16:rowId xmlns:a16="http://schemas.microsoft.com/office/drawing/2014/main" val="2600680675"/>
                      </a:ext>
                    </a:extLst>
                  </a:tr>
                  <a:tr h="370840">
                    <a:tc>
                      <a:txBody>
                        <a:bodyPr/>
                        <a:lstStyle/>
                        <a:p>
                          <a:endParaRPr lang="es-ES"/>
                        </a:p>
                      </a:txBody>
                      <a:tcPr>
                        <a:blipFill>
                          <a:blip r:embed="rId3"/>
                          <a:stretch>
                            <a:fillRect l="-176" t="-398361" r="-100352" b="-24590"/>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dirty="0"/>
                            <a:t>Identidad</a:t>
                          </a:r>
                          <a:endParaRPr lang="es-ES" dirty="0"/>
                        </a:p>
                      </a:txBody>
                      <a:tcPr/>
                    </a:tc>
                    <a:extLst>
                      <a:ext uri="{0D108BD9-81ED-4DB2-BD59-A6C34878D82A}">
                        <a16:rowId xmlns:a16="http://schemas.microsoft.com/office/drawing/2014/main" val="3103913501"/>
                      </a:ext>
                    </a:extLst>
                  </a:tr>
                </a:tbl>
              </a:graphicData>
            </a:graphic>
          </p:graphicFrame>
        </mc:Fallback>
      </mc:AlternateContent>
    </p:spTree>
    <p:extLst>
      <p:ext uri="{BB962C8B-B14F-4D97-AF65-F5344CB8AC3E}">
        <p14:creationId xmlns:p14="http://schemas.microsoft.com/office/powerpoint/2010/main" val="8075542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10515600" cy="1325563"/>
          </a:xfrm>
        </p:spPr>
        <p:txBody>
          <a:bodyPr>
            <a:normAutofit/>
          </a:bodyPr>
          <a:lstStyle/>
          <a:p>
            <a:r>
              <a:rPr lang="es-CO" sz="2800" b="1" dirty="0">
                <a:solidFill>
                  <a:srgbClr val="00B050"/>
                </a:solidFill>
              </a:rPr>
              <a:t>Ejemplo:</a:t>
            </a:r>
            <a:endParaRPr lang="es-ES" sz="28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1052200114"/>
                  </p:ext>
                </p:extLst>
              </p:nvPr>
            </p:nvGraphicFramePr>
            <p:xfrm>
              <a:off x="205409" y="1576482"/>
              <a:ext cx="11731218" cy="4883762"/>
            </p:xfrm>
            <a:graphic>
              <a:graphicData uri="http://schemas.openxmlformats.org/drawingml/2006/table">
                <a:tbl>
                  <a:tblPr firstRow="1" bandRow="1">
                    <a:tableStyleId>{5940675A-B579-460E-94D1-54222C63F5DA}</a:tableStyleId>
                  </a:tblPr>
                  <a:tblGrid>
                    <a:gridCol w="9193964">
                      <a:extLst>
                        <a:ext uri="{9D8B030D-6E8A-4147-A177-3AD203B41FA5}">
                          <a16:colId xmlns:a16="http://schemas.microsoft.com/office/drawing/2014/main" val="4288522529"/>
                        </a:ext>
                      </a:extLst>
                    </a:gridCol>
                    <a:gridCol w="2537254">
                      <a:extLst>
                        <a:ext uri="{9D8B030D-6E8A-4147-A177-3AD203B41FA5}">
                          <a16:colId xmlns:a16="http://schemas.microsoft.com/office/drawing/2014/main" val="939841074"/>
                        </a:ext>
                      </a:extLst>
                    </a:gridCol>
                  </a:tblGrid>
                  <a:tr h="557118">
                    <a:tc>
                      <a:txBody>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9</m:t>
                                </m:r>
                                <m:sSup>
                                  <m:sSupPr>
                                    <m:ctrlPr>
                                      <a:rPr lang="es-CO" sz="2200" b="0" i="1" smtClean="0">
                                        <a:latin typeface="Cambria Math" panose="02040503050406030204" pitchFamily="18" charset="0"/>
                                      </a:rPr>
                                    </m:ctrlPr>
                                  </m:sSupPr>
                                  <m:e>
                                    <m:r>
                                      <a:rPr lang="es-CO" sz="2200" b="0" i="1" smtClean="0">
                                        <a:latin typeface="Cambria Math" panose="02040503050406030204" pitchFamily="18" charset="0"/>
                                      </a:rPr>
                                      <m:t>𝑥</m:t>
                                    </m:r>
                                  </m:e>
                                  <m:sup>
                                    <m:r>
                                      <a:rPr lang="es-CO" sz="2200" b="0" i="1" smtClean="0">
                                        <a:latin typeface="Cambria Math" panose="02040503050406030204" pitchFamily="18" charset="0"/>
                                      </a:rPr>
                                      <m:t>2</m:t>
                                    </m:r>
                                  </m:sup>
                                </m:sSup>
                                <m:r>
                                  <a:rPr lang="es-CO" sz="2200" b="0" i="1" smtClean="0">
                                    <a:latin typeface="Cambria Math" panose="02040503050406030204" pitchFamily="18" charset="0"/>
                                  </a:rPr>
                                  <m:t>+36</m:t>
                                </m:r>
                                <m:r>
                                  <a:rPr lang="es-CO" sz="2200" b="0" i="1" smtClean="0">
                                    <a:latin typeface="Cambria Math" panose="02040503050406030204" pitchFamily="18" charset="0"/>
                                  </a:rPr>
                                  <m:t>𝑥</m:t>
                                </m:r>
                                <m:r>
                                  <a:rPr lang="es-CO" sz="2200" b="0" i="1" smtClean="0">
                                    <a:latin typeface="Cambria Math" panose="02040503050406030204" pitchFamily="18" charset="0"/>
                                  </a:rPr>
                                  <m:t>−5</m:t>
                                </m:r>
                                <m:d>
                                  <m:dPr>
                                    <m:ctrlPr>
                                      <a:rPr lang="es-CO" sz="2200" b="0" i="1" smtClean="0">
                                        <a:latin typeface="Cambria Math" panose="02040503050406030204" pitchFamily="18" charset="0"/>
                                      </a:rPr>
                                    </m:ctrlPr>
                                  </m:dPr>
                                  <m:e>
                                    <m:sSup>
                                      <m:sSupPr>
                                        <m:ctrlPr>
                                          <a:rPr lang="es-CO" sz="2200" b="0" i="1" smtClean="0">
                                            <a:latin typeface="Cambria Math" panose="02040503050406030204" pitchFamily="18" charset="0"/>
                                          </a:rPr>
                                        </m:ctrlPr>
                                      </m:sSupPr>
                                      <m:e>
                                        <m:r>
                                          <a:rPr lang="es-CO" sz="2200" b="0" i="1" smtClean="0">
                                            <a:latin typeface="Cambria Math" panose="02040503050406030204" pitchFamily="18" charset="0"/>
                                          </a:rPr>
                                          <m:t>𝑥</m:t>
                                        </m:r>
                                      </m:e>
                                      <m:sup>
                                        <m:r>
                                          <a:rPr lang="es-CO" sz="2200" b="0" i="1" smtClean="0">
                                            <a:latin typeface="Cambria Math" panose="02040503050406030204" pitchFamily="18" charset="0"/>
                                          </a:rPr>
                                          <m:t>2</m:t>
                                        </m:r>
                                      </m:sup>
                                    </m:sSup>
                                    <m:r>
                                      <a:rPr lang="es-CO" sz="2200" b="0" i="0" smtClean="0">
                                        <a:latin typeface="Cambria Math" panose="02040503050406030204" pitchFamily="18" charset="0"/>
                                      </a:rPr>
                                      <m:t>+</m:t>
                                    </m:r>
                                    <m:r>
                                      <a:rPr lang="es-CO" sz="2200" b="0" i="0" dirty="0" smtClean="0">
                                        <a:latin typeface="Cambria Math" panose="02040503050406030204" pitchFamily="18" charset="0"/>
                                      </a:rPr>
                                      <m:t>2</m:t>
                                    </m:r>
                                  </m:e>
                                </m:d>
                                <m:r>
                                  <a:rPr lang="es-CO" sz="2200" b="0" i="0" dirty="0" smtClean="0">
                                    <a:latin typeface="Cambria Math" panose="02040503050406030204" pitchFamily="18" charset="0"/>
                                  </a:rPr>
                                  <m:t>=4</m:t>
                                </m:r>
                                <m:d>
                                  <m:dPr>
                                    <m:ctrlPr>
                                      <a:rPr lang="es-CO" sz="2200" b="0" i="1" dirty="0" smtClean="0">
                                        <a:latin typeface="Cambria Math" panose="02040503050406030204" pitchFamily="18" charset="0"/>
                                      </a:rPr>
                                    </m:ctrlPr>
                                  </m:dPr>
                                  <m:e>
                                    <m:sSup>
                                      <m:sSupPr>
                                        <m:ctrlPr>
                                          <a:rPr lang="es-CO" sz="2200" b="0" i="1" smtClean="0">
                                            <a:latin typeface="Cambria Math" panose="02040503050406030204" pitchFamily="18" charset="0"/>
                                          </a:rPr>
                                        </m:ctrlPr>
                                      </m:sSupPr>
                                      <m:e>
                                        <m:r>
                                          <a:rPr lang="es-CO" sz="2200" b="0" i="1" smtClean="0">
                                            <a:latin typeface="Cambria Math" panose="02040503050406030204" pitchFamily="18" charset="0"/>
                                          </a:rPr>
                                          <m:t>𝑥</m:t>
                                        </m:r>
                                      </m:e>
                                      <m:sup>
                                        <m:r>
                                          <a:rPr lang="es-CO" sz="2200" b="0" i="1" smtClean="0">
                                            <a:latin typeface="Cambria Math" panose="02040503050406030204" pitchFamily="18" charset="0"/>
                                          </a:rPr>
                                          <m:t>2</m:t>
                                        </m:r>
                                      </m:sup>
                                    </m:sSup>
                                    <m:r>
                                      <a:rPr lang="es-CO" sz="2200" b="0" i="0" smtClean="0">
                                        <a:latin typeface="Cambria Math" panose="02040503050406030204" pitchFamily="18" charset="0"/>
                                      </a:rPr>
                                      <m:t>−</m:t>
                                    </m:r>
                                    <m:r>
                                      <a:rPr lang="es-CO" sz="2200" b="0" i="1" dirty="0" smtClean="0">
                                        <a:latin typeface="Cambria Math" panose="02040503050406030204" pitchFamily="18" charset="0"/>
                                      </a:rPr>
                                      <m:t>3</m:t>
                                    </m:r>
                                    <m:r>
                                      <a:rPr lang="es-CO" sz="2200" b="0" i="1" dirty="0" smtClean="0">
                                        <a:latin typeface="Cambria Math" panose="02040503050406030204" pitchFamily="18" charset="0"/>
                                      </a:rPr>
                                      <m:t>𝑥</m:t>
                                    </m:r>
                                    <m:r>
                                      <a:rPr lang="es-ES" sz="2200" i="1" dirty="0" smtClean="0">
                                        <a:latin typeface="Cambria Math" panose="02040503050406030204" pitchFamily="18" charset="0"/>
                                      </a:rPr>
                                      <m:t>+2</m:t>
                                    </m:r>
                                  </m:e>
                                </m:d>
                                <m:r>
                                  <a:rPr lang="es-CO" sz="2200" b="0" i="1" dirty="0" smtClean="0">
                                    <a:latin typeface="Cambria Math" panose="02040503050406030204" pitchFamily="18" charset="0"/>
                                  </a:rPr>
                                  <m:t>+78</m:t>
                                </m:r>
                              </m:oMath>
                            </m:oMathPara>
                          </a14:m>
                          <a:endParaRPr lang="es-ES" sz="2200" dirty="0"/>
                        </a:p>
                      </a:txBody>
                      <a:tcPr/>
                    </a:tc>
                    <a:tc>
                      <a:txBody>
                        <a:bodyPr/>
                        <a:lstStyle/>
                        <a:p>
                          <a:r>
                            <a:rPr lang="es-CO" sz="2200" dirty="0"/>
                            <a:t>Ecuación inicial</a:t>
                          </a:r>
                          <a:endParaRPr lang="es-ES" sz="2200" dirty="0"/>
                        </a:p>
                      </a:txBody>
                      <a:tcPr/>
                    </a:tc>
                    <a:extLst>
                      <a:ext uri="{0D108BD9-81ED-4DB2-BD59-A6C34878D82A}">
                        <a16:rowId xmlns:a16="http://schemas.microsoft.com/office/drawing/2014/main" val="500955976"/>
                      </a:ext>
                    </a:extLst>
                  </a:tr>
                  <a:tr h="475274">
                    <a:tc>
                      <a:txBody>
                        <a:bodyPr/>
                        <a:lstStyle/>
                        <a:p>
                          <a:pPr algn="ct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9</m:t>
                                </m:r>
                                <m:sSup>
                                  <m:sSupPr>
                                    <m:ctrlPr>
                                      <a:rPr lang="es-CO" sz="2200" b="0" i="1" smtClean="0">
                                        <a:latin typeface="Cambria Math" panose="02040503050406030204" pitchFamily="18" charset="0"/>
                                      </a:rPr>
                                    </m:ctrlPr>
                                  </m:sSupPr>
                                  <m:e>
                                    <m:r>
                                      <a:rPr lang="es-CO" sz="2200" b="0" i="1" smtClean="0">
                                        <a:latin typeface="Cambria Math" panose="02040503050406030204" pitchFamily="18" charset="0"/>
                                      </a:rPr>
                                      <m:t>𝑥</m:t>
                                    </m:r>
                                  </m:e>
                                  <m:sup>
                                    <m:r>
                                      <a:rPr lang="es-CO" sz="2200" b="0" i="1" smtClean="0">
                                        <a:latin typeface="Cambria Math" panose="02040503050406030204" pitchFamily="18" charset="0"/>
                                      </a:rPr>
                                      <m:t>2</m:t>
                                    </m:r>
                                  </m:sup>
                                </m:sSup>
                                <m:r>
                                  <a:rPr lang="es-CO" sz="2200" b="0" i="1" smtClean="0">
                                    <a:latin typeface="Cambria Math" panose="02040503050406030204" pitchFamily="18" charset="0"/>
                                  </a:rPr>
                                  <m:t>+36</m:t>
                                </m:r>
                                <m:r>
                                  <a:rPr lang="es-CO" sz="2200" b="0" i="1" smtClean="0">
                                    <a:latin typeface="Cambria Math" panose="02040503050406030204" pitchFamily="18" charset="0"/>
                                  </a:rPr>
                                  <m:t>𝑥</m:t>
                                </m:r>
                                <m:r>
                                  <a:rPr lang="es-CO" sz="2200" b="0" i="1" smtClean="0">
                                    <a:latin typeface="Cambria Math" panose="02040503050406030204" pitchFamily="18" charset="0"/>
                                  </a:rPr>
                                  <m:t>−5</m:t>
                                </m:r>
                                <m:sSup>
                                  <m:sSupPr>
                                    <m:ctrlPr>
                                      <a:rPr lang="es-CO" sz="2200" b="0" i="1" smtClean="0">
                                        <a:latin typeface="Cambria Math" panose="02040503050406030204" pitchFamily="18" charset="0"/>
                                      </a:rPr>
                                    </m:ctrlPr>
                                  </m:sSupPr>
                                  <m:e>
                                    <m:r>
                                      <a:rPr lang="es-CO" sz="2200" b="0" i="1" smtClean="0">
                                        <a:latin typeface="Cambria Math" panose="02040503050406030204" pitchFamily="18" charset="0"/>
                                      </a:rPr>
                                      <m:t>𝑥</m:t>
                                    </m:r>
                                  </m:e>
                                  <m:sup>
                                    <m:r>
                                      <a:rPr lang="es-CO" sz="2200" b="0" i="1" smtClean="0">
                                        <a:latin typeface="Cambria Math" panose="02040503050406030204" pitchFamily="18" charset="0"/>
                                      </a:rPr>
                                      <m:t>2</m:t>
                                    </m:r>
                                  </m:sup>
                                </m:sSup>
                                <m:r>
                                  <a:rPr lang="es-CO" sz="2200" b="0" i="0" smtClean="0">
                                    <a:latin typeface="Cambria Math" panose="02040503050406030204" pitchFamily="18" charset="0"/>
                                  </a:rPr>
                                  <m:t>−</m:t>
                                </m:r>
                                <m:r>
                                  <a:rPr lang="es-CO" sz="2200" b="0" i="0" dirty="0" smtClean="0">
                                    <a:latin typeface="Cambria Math" panose="02040503050406030204" pitchFamily="18" charset="0"/>
                                  </a:rPr>
                                  <m:t>10=</m:t>
                                </m:r>
                                <m:r>
                                  <a:rPr lang="es-CO" sz="2200" b="0" i="1" dirty="0" smtClean="0">
                                    <a:latin typeface="Cambria Math" panose="02040503050406030204" pitchFamily="18" charset="0"/>
                                  </a:rPr>
                                  <m:t>4</m:t>
                                </m:r>
                                <m:sSup>
                                  <m:sSupPr>
                                    <m:ctrlPr>
                                      <a:rPr lang="es-CO" sz="2200" b="0" i="1" smtClean="0">
                                        <a:latin typeface="Cambria Math" panose="02040503050406030204" pitchFamily="18" charset="0"/>
                                      </a:rPr>
                                    </m:ctrlPr>
                                  </m:sSupPr>
                                  <m:e>
                                    <m:r>
                                      <a:rPr lang="es-CO" sz="2200" b="0" i="1" smtClean="0">
                                        <a:latin typeface="Cambria Math" panose="02040503050406030204" pitchFamily="18" charset="0"/>
                                      </a:rPr>
                                      <m:t>𝑥</m:t>
                                    </m:r>
                                  </m:e>
                                  <m:sup>
                                    <m:r>
                                      <a:rPr lang="es-CO" sz="2200" b="0" i="1" smtClean="0">
                                        <a:latin typeface="Cambria Math" panose="02040503050406030204" pitchFamily="18" charset="0"/>
                                      </a:rPr>
                                      <m:t>2</m:t>
                                    </m:r>
                                  </m:sup>
                                </m:sSup>
                                <m:r>
                                  <a:rPr lang="es-CO" sz="2200" b="0" i="1" smtClean="0">
                                    <a:latin typeface="Cambria Math" panose="02040503050406030204" pitchFamily="18" charset="0"/>
                                  </a:rPr>
                                  <m:t>−12</m:t>
                                </m:r>
                                <m:r>
                                  <a:rPr lang="es-CO" sz="2200" b="0" i="1" smtClean="0">
                                    <a:latin typeface="Cambria Math" panose="02040503050406030204" pitchFamily="18" charset="0"/>
                                  </a:rPr>
                                  <m:t>𝑥</m:t>
                                </m:r>
                                <m:r>
                                  <a:rPr lang="es-CO" sz="2200" b="0" i="1" smtClean="0">
                                    <a:latin typeface="Cambria Math" panose="02040503050406030204" pitchFamily="18" charset="0"/>
                                  </a:rPr>
                                  <m:t>+8+78</m:t>
                                </m:r>
                              </m:oMath>
                            </m:oMathPara>
                          </a14:m>
                          <a:endParaRPr lang="es-ES" sz="2200" dirty="0"/>
                        </a:p>
                      </a:txBody>
                      <a:tcPr/>
                    </a:tc>
                    <a:tc>
                      <a:txBody>
                        <a:bodyPr/>
                        <a:lstStyle/>
                        <a:p>
                          <a:r>
                            <a:rPr lang="es-CO" sz="2200" dirty="0"/>
                            <a:t>Eliminación de paréntesis </a:t>
                          </a:r>
                          <a:endParaRPr lang="es-ES" sz="2200" dirty="0"/>
                        </a:p>
                      </a:txBody>
                      <a:tcPr/>
                    </a:tc>
                    <a:extLst>
                      <a:ext uri="{0D108BD9-81ED-4DB2-BD59-A6C34878D82A}">
                        <a16:rowId xmlns:a16="http://schemas.microsoft.com/office/drawing/2014/main" val="1443126123"/>
                      </a:ext>
                    </a:extLst>
                  </a:tr>
                  <a:tr h="475274">
                    <a:tc>
                      <a:txBody>
                        <a:bodyPr/>
                        <a:lstStyle/>
                        <a:p>
                          <a:pPr/>
                          <a14:m>
                            <m:oMathPara xmlns:m="http://schemas.openxmlformats.org/officeDocument/2006/math">
                              <m:oMathParaPr>
                                <m:jc m:val="centerGroup"/>
                              </m:oMathParaPr>
                              <m:oMath xmlns:m="http://schemas.openxmlformats.org/officeDocument/2006/math">
                                <m:r>
                                  <a:rPr lang="es-CO" sz="2000" b="0" i="1" smtClean="0">
                                    <a:latin typeface="Cambria Math" panose="02040503050406030204" pitchFamily="18" charset="0"/>
                                  </a:rPr>
                                  <m:t>9</m:t>
                                </m:r>
                                <m:sSup>
                                  <m:sSupPr>
                                    <m:ctrlPr>
                                      <a:rPr lang="es-CO" sz="2000" b="0" i="1" smtClean="0">
                                        <a:latin typeface="Cambria Math" panose="02040503050406030204" pitchFamily="18" charset="0"/>
                                      </a:rPr>
                                    </m:ctrlPr>
                                  </m:sSupPr>
                                  <m:e>
                                    <m:r>
                                      <a:rPr lang="es-CO" sz="2000" b="0" i="1" smtClean="0">
                                        <a:latin typeface="Cambria Math" panose="02040503050406030204" pitchFamily="18" charset="0"/>
                                      </a:rPr>
                                      <m:t>𝑥</m:t>
                                    </m:r>
                                  </m:e>
                                  <m:sup>
                                    <m:r>
                                      <a:rPr lang="es-CO" sz="2000" b="0" i="1" smtClean="0">
                                        <a:latin typeface="Cambria Math" panose="02040503050406030204" pitchFamily="18" charset="0"/>
                                      </a:rPr>
                                      <m:t>2</m:t>
                                    </m:r>
                                  </m:sup>
                                </m:sSup>
                                <m:r>
                                  <a:rPr lang="es-CO" sz="2000" b="0" i="1" smtClean="0">
                                    <a:latin typeface="Cambria Math" panose="02040503050406030204" pitchFamily="18" charset="0"/>
                                  </a:rPr>
                                  <m:t>+36</m:t>
                                </m:r>
                                <m:r>
                                  <a:rPr lang="es-CO" sz="2000" b="0" i="1" smtClean="0">
                                    <a:latin typeface="Cambria Math" panose="02040503050406030204" pitchFamily="18" charset="0"/>
                                  </a:rPr>
                                  <m:t>𝑥</m:t>
                                </m:r>
                                <m:r>
                                  <a:rPr lang="es-CO" sz="2000" b="0" i="1" smtClean="0">
                                    <a:latin typeface="Cambria Math" panose="02040503050406030204" pitchFamily="18" charset="0"/>
                                  </a:rPr>
                                  <m:t>−5</m:t>
                                </m:r>
                                <m:sSup>
                                  <m:sSupPr>
                                    <m:ctrlPr>
                                      <a:rPr lang="es-CO" sz="2000" b="0" i="1" smtClean="0">
                                        <a:solidFill>
                                          <a:schemeClr val="tx1"/>
                                        </a:solidFill>
                                        <a:latin typeface="Cambria Math" panose="02040503050406030204" pitchFamily="18" charset="0"/>
                                      </a:rPr>
                                    </m:ctrlPr>
                                  </m:sSupPr>
                                  <m:e>
                                    <m:r>
                                      <a:rPr lang="es-CO" sz="2000" b="0" i="1" smtClean="0">
                                        <a:solidFill>
                                          <a:schemeClr val="tx1"/>
                                        </a:solidFill>
                                        <a:latin typeface="Cambria Math" panose="02040503050406030204" pitchFamily="18" charset="0"/>
                                      </a:rPr>
                                      <m:t>𝑥</m:t>
                                    </m:r>
                                  </m:e>
                                  <m:sup>
                                    <m:r>
                                      <a:rPr lang="es-CO" sz="2000" b="0" i="1" smtClean="0">
                                        <a:solidFill>
                                          <a:schemeClr val="tx1"/>
                                        </a:solidFill>
                                        <a:latin typeface="Cambria Math" panose="02040503050406030204" pitchFamily="18" charset="0"/>
                                      </a:rPr>
                                      <m:t>2</m:t>
                                    </m:r>
                                  </m:sup>
                                </m:sSup>
                                <m:r>
                                  <a:rPr lang="es-CO" sz="2000" b="0" i="0" smtClean="0">
                                    <a:solidFill>
                                      <a:schemeClr val="tx1"/>
                                    </a:solidFill>
                                    <a:latin typeface="Cambria Math" panose="02040503050406030204" pitchFamily="18" charset="0"/>
                                  </a:rPr>
                                  <m:t>−</m:t>
                                </m:r>
                                <m:r>
                                  <a:rPr lang="es-CO" sz="2000" b="0" i="0" dirty="0" smtClean="0">
                                    <a:solidFill>
                                      <a:schemeClr val="tx1"/>
                                    </a:solidFill>
                                    <a:latin typeface="Cambria Math" panose="02040503050406030204" pitchFamily="18" charset="0"/>
                                  </a:rPr>
                                  <m:t>10</m:t>
                                </m:r>
                                <m:r>
                                  <a:rPr lang="es-CO" sz="2000" b="0" i="0" dirty="0" smtClean="0">
                                    <a:solidFill>
                                      <a:srgbClr val="FF0000"/>
                                    </a:solidFill>
                                    <a:latin typeface="Cambria Math" panose="02040503050406030204" pitchFamily="18" charset="0"/>
                                  </a:rPr>
                                  <m:t>−</m:t>
                                </m:r>
                                <m:r>
                                  <a:rPr lang="es-CO" sz="2000" b="0" i="1" dirty="0" smtClean="0">
                                    <a:solidFill>
                                      <a:srgbClr val="FF0000"/>
                                    </a:solidFill>
                                    <a:latin typeface="Cambria Math" panose="02040503050406030204" pitchFamily="18" charset="0"/>
                                  </a:rPr>
                                  <m:t>4</m:t>
                                </m:r>
                                <m:sSup>
                                  <m:sSupPr>
                                    <m:ctrlPr>
                                      <a:rPr lang="es-CO" sz="2000" b="0" i="1" smtClean="0">
                                        <a:solidFill>
                                          <a:srgbClr val="FF0000"/>
                                        </a:solidFill>
                                        <a:latin typeface="Cambria Math" panose="02040503050406030204" pitchFamily="18" charset="0"/>
                                      </a:rPr>
                                    </m:ctrlPr>
                                  </m:sSupPr>
                                  <m:e>
                                    <m:r>
                                      <a:rPr lang="es-CO" sz="2000" b="0" i="1" smtClean="0">
                                        <a:solidFill>
                                          <a:srgbClr val="FF0000"/>
                                        </a:solidFill>
                                        <a:latin typeface="Cambria Math" panose="02040503050406030204" pitchFamily="18" charset="0"/>
                                      </a:rPr>
                                      <m:t>𝑥</m:t>
                                    </m:r>
                                  </m:e>
                                  <m:sup>
                                    <m:r>
                                      <a:rPr lang="es-CO" sz="2000" b="0" i="1" smtClean="0">
                                        <a:solidFill>
                                          <a:srgbClr val="FF0000"/>
                                        </a:solidFill>
                                        <a:latin typeface="Cambria Math" panose="02040503050406030204" pitchFamily="18" charset="0"/>
                                      </a:rPr>
                                      <m:t>2</m:t>
                                    </m:r>
                                  </m:sup>
                                </m:sSup>
                                <m:r>
                                  <a:rPr lang="es-CO" sz="2000" b="0" i="1" smtClean="0">
                                    <a:solidFill>
                                      <a:srgbClr val="00B0F0"/>
                                    </a:solidFill>
                                    <a:latin typeface="Cambria Math" panose="02040503050406030204" pitchFamily="18" charset="0"/>
                                  </a:rPr>
                                  <m:t>+12</m:t>
                                </m:r>
                                <m:r>
                                  <a:rPr lang="es-CO" sz="2000" b="0" i="1" smtClean="0">
                                    <a:solidFill>
                                      <a:srgbClr val="00B0F0"/>
                                    </a:solidFill>
                                    <a:latin typeface="Cambria Math" panose="02040503050406030204" pitchFamily="18" charset="0"/>
                                  </a:rPr>
                                  <m:t>𝑥</m:t>
                                </m:r>
                                <m:r>
                                  <a:rPr lang="es-CO" sz="2000" b="0" i="1" smtClean="0">
                                    <a:solidFill>
                                      <a:schemeClr val="accent6"/>
                                    </a:solidFill>
                                    <a:latin typeface="Cambria Math" panose="02040503050406030204" pitchFamily="18" charset="0"/>
                                  </a:rPr>
                                  <m:t>+10</m:t>
                                </m:r>
                                <m:r>
                                  <a:rPr lang="es-CO" sz="2000" b="0" i="1" smtClean="0">
                                    <a:solidFill>
                                      <a:schemeClr val="tx1"/>
                                    </a:solidFill>
                                    <a:latin typeface="Cambria Math" panose="02040503050406030204" pitchFamily="18" charset="0"/>
                                  </a:rPr>
                                  <m:t>=</m:t>
                                </m:r>
                                <m:r>
                                  <a:rPr lang="es-CO" sz="2000" b="0" i="1" dirty="0" smtClean="0">
                                    <a:solidFill>
                                      <a:schemeClr val="tx1"/>
                                    </a:solidFill>
                                    <a:latin typeface="Cambria Math" panose="02040503050406030204" pitchFamily="18" charset="0"/>
                                  </a:rPr>
                                  <m:t>4</m:t>
                                </m:r>
                                <m:sSup>
                                  <m:sSupPr>
                                    <m:ctrlPr>
                                      <a:rPr lang="es-CO" sz="2000" b="0" i="1" smtClean="0">
                                        <a:solidFill>
                                          <a:schemeClr val="tx1"/>
                                        </a:solidFill>
                                        <a:latin typeface="Cambria Math" panose="02040503050406030204" pitchFamily="18" charset="0"/>
                                      </a:rPr>
                                    </m:ctrlPr>
                                  </m:sSupPr>
                                  <m:e>
                                    <m:r>
                                      <a:rPr lang="es-CO" sz="2000" b="0" i="1" smtClean="0">
                                        <a:solidFill>
                                          <a:schemeClr val="tx1"/>
                                        </a:solidFill>
                                        <a:latin typeface="Cambria Math" panose="02040503050406030204" pitchFamily="18" charset="0"/>
                                      </a:rPr>
                                      <m:t>𝑥</m:t>
                                    </m:r>
                                  </m:e>
                                  <m:sup>
                                    <m:r>
                                      <a:rPr lang="es-CO" sz="2000" b="0" i="1" smtClean="0">
                                        <a:solidFill>
                                          <a:schemeClr val="tx1"/>
                                        </a:solidFill>
                                        <a:latin typeface="Cambria Math" panose="02040503050406030204" pitchFamily="18" charset="0"/>
                                      </a:rPr>
                                      <m:t>2</m:t>
                                    </m:r>
                                  </m:sup>
                                </m:sSup>
                                <m:r>
                                  <a:rPr lang="es-CO" sz="2000" b="0" i="1" smtClean="0">
                                    <a:solidFill>
                                      <a:schemeClr val="tx1"/>
                                    </a:solidFill>
                                    <a:latin typeface="Cambria Math" panose="02040503050406030204" pitchFamily="18" charset="0"/>
                                  </a:rPr>
                                  <m:t>−12</m:t>
                                </m:r>
                                <m:r>
                                  <a:rPr lang="es-CO" sz="2000" b="0" i="1" smtClean="0">
                                    <a:solidFill>
                                      <a:schemeClr val="tx1"/>
                                    </a:solidFill>
                                    <a:latin typeface="Cambria Math" panose="02040503050406030204" pitchFamily="18" charset="0"/>
                                  </a:rPr>
                                  <m:t>𝑥</m:t>
                                </m:r>
                                <m:r>
                                  <a:rPr lang="es-CO" sz="2000" b="0" i="1" smtClean="0">
                                    <a:latin typeface="Cambria Math" panose="02040503050406030204" pitchFamily="18" charset="0"/>
                                  </a:rPr>
                                  <m:t>+8+78</m:t>
                                </m:r>
                                <m:r>
                                  <a:rPr lang="es-CO" sz="2000" b="0" i="0" dirty="0" smtClean="0">
                                    <a:solidFill>
                                      <a:srgbClr val="FF0000"/>
                                    </a:solidFill>
                                    <a:latin typeface="Cambria Math" panose="02040503050406030204" pitchFamily="18" charset="0"/>
                                  </a:rPr>
                                  <m:t>−</m:t>
                                </m:r>
                                <m:r>
                                  <a:rPr lang="es-CO" sz="2000" b="0" i="1" dirty="0" smtClean="0">
                                    <a:solidFill>
                                      <a:srgbClr val="FF0000"/>
                                    </a:solidFill>
                                    <a:latin typeface="Cambria Math" panose="02040503050406030204" pitchFamily="18" charset="0"/>
                                  </a:rPr>
                                  <m:t>4</m:t>
                                </m:r>
                                <m:sSup>
                                  <m:sSupPr>
                                    <m:ctrlPr>
                                      <a:rPr lang="es-CO" sz="2000" b="0" i="1" smtClean="0">
                                        <a:solidFill>
                                          <a:srgbClr val="FF0000"/>
                                        </a:solidFill>
                                        <a:latin typeface="Cambria Math" panose="02040503050406030204" pitchFamily="18" charset="0"/>
                                      </a:rPr>
                                    </m:ctrlPr>
                                  </m:sSupPr>
                                  <m:e>
                                    <m:r>
                                      <a:rPr lang="es-CO" sz="2000" b="0" i="1" smtClean="0">
                                        <a:solidFill>
                                          <a:srgbClr val="FF0000"/>
                                        </a:solidFill>
                                        <a:latin typeface="Cambria Math" panose="02040503050406030204" pitchFamily="18" charset="0"/>
                                      </a:rPr>
                                      <m:t>𝑥</m:t>
                                    </m:r>
                                  </m:e>
                                  <m:sup>
                                    <m:r>
                                      <a:rPr lang="es-CO" sz="2000" b="0" i="1" smtClean="0">
                                        <a:solidFill>
                                          <a:srgbClr val="FF0000"/>
                                        </a:solidFill>
                                        <a:latin typeface="Cambria Math" panose="02040503050406030204" pitchFamily="18" charset="0"/>
                                      </a:rPr>
                                      <m:t>2</m:t>
                                    </m:r>
                                  </m:sup>
                                </m:sSup>
                                <m:r>
                                  <a:rPr lang="es-ES" sz="2000" i="1" dirty="0" smtClean="0">
                                    <a:solidFill>
                                      <a:srgbClr val="00B0F0"/>
                                    </a:solidFill>
                                    <a:latin typeface="Cambria Math" panose="02040503050406030204" pitchFamily="18" charset="0"/>
                                  </a:rPr>
                                  <m:t>+12</m:t>
                                </m:r>
                                <m:r>
                                  <a:rPr lang="es-ES" sz="2000" i="1" dirty="0" smtClean="0">
                                    <a:solidFill>
                                      <a:srgbClr val="00B0F0"/>
                                    </a:solidFill>
                                    <a:latin typeface="Cambria Math" panose="02040503050406030204" pitchFamily="18" charset="0"/>
                                  </a:rPr>
                                  <m:t>𝑥</m:t>
                                </m:r>
                                <m:r>
                                  <a:rPr lang="es-CO" sz="2000" b="0" i="1" dirty="0" smtClean="0">
                                    <a:solidFill>
                                      <a:schemeClr val="accent6"/>
                                    </a:solidFill>
                                    <a:latin typeface="Cambria Math" panose="02040503050406030204" pitchFamily="18" charset="0"/>
                                  </a:rPr>
                                  <m:t>+10</m:t>
                                </m:r>
                              </m:oMath>
                            </m:oMathPara>
                          </a14:m>
                          <a:endParaRPr lang="es-ES" sz="2000" dirty="0">
                            <a:solidFill>
                              <a:schemeClr val="accent6"/>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200" dirty="0"/>
                            <a:t>Sumando términos a ambos lados</a:t>
                          </a:r>
                        </a:p>
                      </a:txBody>
                      <a:tcPr/>
                    </a:tc>
                    <a:extLst>
                      <a:ext uri="{0D108BD9-81ED-4DB2-BD59-A6C34878D82A}">
                        <a16:rowId xmlns:a16="http://schemas.microsoft.com/office/drawing/2014/main" val="2600680675"/>
                      </a:ext>
                    </a:extLst>
                  </a:tr>
                  <a:tr h="475274">
                    <a:tc>
                      <a:txBody>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9</m:t>
                                </m:r>
                                <m:sSup>
                                  <m:sSupPr>
                                    <m:ctrlPr>
                                      <a:rPr lang="es-CO" sz="2200" b="0" i="1" smtClean="0">
                                        <a:latin typeface="Cambria Math" panose="02040503050406030204" pitchFamily="18" charset="0"/>
                                      </a:rPr>
                                    </m:ctrlPr>
                                  </m:sSupPr>
                                  <m:e>
                                    <m:r>
                                      <a:rPr lang="es-CO" sz="2200" b="0" i="1" smtClean="0">
                                        <a:latin typeface="Cambria Math" panose="02040503050406030204" pitchFamily="18" charset="0"/>
                                      </a:rPr>
                                      <m:t>𝑥</m:t>
                                    </m:r>
                                  </m:e>
                                  <m:sup>
                                    <m:r>
                                      <a:rPr lang="es-CO" sz="2200" b="0" i="1" smtClean="0">
                                        <a:latin typeface="Cambria Math" panose="02040503050406030204" pitchFamily="18" charset="0"/>
                                      </a:rPr>
                                      <m:t>2</m:t>
                                    </m:r>
                                  </m:sup>
                                </m:sSup>
                                <m:r>
                                  <a:rPr lang="es-CO" sz="2200" b="0" i="1" smtClean="0">
                                    <a:latin typeface="Cambria Math" panose="02040503050406030204" pitchFamily="18" charset="0"/>
                                  </a:rPr>
                                  <m:t>−5</m:t>
                                </m:r>
                                <m:sSup>
                                  <m:sSupPr>
                                    <m:ctrlPr>
                                      <a:rPr lang="es-CO" sz="2200" b="0" i="1" smtClean="0">
                                        <a:latin typeface="Cambria Math" panose="02040503050406030204" pitchFamily="18" charset="0"/>
                                      </a:rPr>
                                    </m:ctrlPr>
                                  </m:sSupPr>
                                  <m:e>
                                    <m:r>
                                      <a:rPr lang="es-CO" sz="2200" b="0" i="1" smtClean="0">
                                        <a:latin typeface="Cambria Math" panose="02040503050406030204" pitchFamily="18" charset="0"/>
                                      </a:rPr>
                                      <m:t>𝑥</m:t>
                                    </m:r>
                                  </m:e>
                                  <m:sup>
                                    <m:r>
                                      <a:rPr lang="es-CO" sz="2200" b="0" i="1" smtClean="0">
                                        <a:latin typeface="Cambria Math" panose="02040503050406030204" pitchFamily="18" charset="0"/>
                                      </a:rPr>
                                      <m:t>2</m:t>
                                    </m:r>
                                  </m:sup>
                                </m:sSup>
                                <m:r>
                                  <a:rPr lang="es-CO" sz="2200" b="0" i="0" smtClean="0">
                                    <a:latin typeface="Cambria Math" panose="02040503050406030204" pitchFamily="18" charset="0"/>
                                  </a:rPr>
                                  <m:t>−</m:t>
                                </m:r>
                                <m:r>
                                  <a:rPr lang="es-CO" sz="2200" b="0" i="1" dirty="0" smtClean="0">
                                    <a:latin typeface="Cambria Math" panose="02040503050406030204" pitchFamily="18" charset="0"/>
                                  </a:rPr>
                                  <m:t>4</m:t>
                                </m:r>
                                <m:sSup>
                                  <m:sSupPr>
                                    <m:ctrlPr>
                                      <a:rPr lang="es-CO" sz="2200" b="0" i="1" smtClean="0">
                                        <a:latin typeface="Cambria Math" panose="02040503050406030204" pitchFamily="18" charset="0"/>
                                      </a:rPr>
                                    </m:ctrlPr>
                                  </m:sSupPr>
                                  <m:e>
                                    <m:r>
                                      <a:rPr lang="es-CO" sz="2200" b="0" i="1" smtClean="0">
                                        <a:latin typeface="Cambria Math" panose="02040503050406030204" pitchFamily="18" charset="0"/>
                                      </a:rPr>
                                      <m:t>𝑥</m:t>
                                    </m:r>
                                  </m:e>
                                  <m:sup>
                                    <m:r>
                                      <a:rPr lang="es-CO" sz="2200" b="0" i="1" smtClean="0">
                                        <a:latin typeface="Cambria Math" panose="02040503050406030204" pitchFamily="18" charset="0"/>
                                      </a:rPr>
                                      <m:t>2</m:t>
                                    </m:r>
                                  </m:sup>
                                </m:sSup>
                                <m:r>
                                  <a:rPr lang="es-CO" sz="2200" b="0" i="1" smtClean="0">
                                    <a:latin typeface="Cambria Math" panose="02040503050406030204" pitchFamily="18" charset="0"/>
                                  </a:rPr>
                                  <m:t>+36</m:t>
                                </m:r>
                                <m:r>
                                  <a:rPr lang="es-CO" sz="2200" b="0" i="1" smtClean="0">
                                    <a:latin typeface="Cambria Math" panose="02040503050406030204" pitchFamily="18" charset="0"/>
                                  </a:rPr>
                                  <m:t>𝑥</m:t>
                                </m:r>
                                <m:r>
                                  <a:rPr lang="es-CO" sz="2200" b="0" i="1" smtClean="0">
                                    <a:latin typeface="Cambria Math" panose="02040503050406030204" pitchFamily="18" charset="0"/>
                                  </a:rPr>
                                  <m:t>+12</m:t>
                                </m:r>
                                <m:r>
                                  <a:rPr lang="es-CO" sz="2200" b="0" i="1" smtClean="0">
                                    <a:latin typeface="Cambria Math" panose="02040503050406030204" pitchFamily="18" charset="0"/>
                                  </a:rPr>
                                  <m:t>𝑥</m:t>
                                </m:r>
                                <m:r>
                                  <a:rPr lang="es-CO" sz="2200" b="0" i="1" smtClean="0">
                                    <a:latin typeface="Cambria Math" panose="02040503050406030204" pitchFamily="18" charset="0"/>
                                  </a:rPr>
                                  <m:t>=8+78+10</m:t>
                                </m:r>
                              </m:oMath>
                            </m:oMathPara>
                          </a14:m>
                          <a:endParaRPr lang="es-ES" sz="2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200" dirty="0"/>
                            <a:t>Términos semejantes</a:t>
                          </a:r>
                        </a:p>
                      </a:txBody>
                      <a:tcPr/>
                    </a:tc>
                    <a:extLst>
                      <a:ext uri="{0D108BD9-81ED-4DB2-BD59-A6C34878D82A}">
                        <a16:rowId xmlns:a16="http://schemas.microsoft.com/office/drawing/2014/main" val="10003"/>
                      </a:ext>
                    </a:extLst>
                  </a:tr>
                  <a:tr h="475274">
                    <a:tc>
                      <a:txBody>
                        <a:bodyPr/>
                        <a:lstStyle/>
                        <a:p>
                          <a:pPr algn="ctr"/>
                          <a14:m>
                            <m:oMath xmlns:m="http://schemas.openxmlformats.org/officeDocument/2006/math">
                              <m:r>
                                <a:rPr lang="es-CO" sz="2200" b="0" i="1" smtClean="0">
                                  <a:latin typeface="Cambria Math" panose="02040503050406030204" pitchFamily="18" charset="0"/>
                                </a:rPr>
                                <m:t>48</m:t>
                              </m:r>
                              <m:r>
                                <a:rPr lang="es-CO" sz="2200" b="0" i="1" smtClean="0">
                                  <a:latin typeface="Cambria Math" panose="02040503050406030204" pitchFamily="18" charset="0"/>
                                </a:rPr>
                                <m:t>𝑥</m:t>
                              </m:r>
                              <m:r>
                                <a:rPr lang="es-CO" sz="2200" b="0" i="1" smtClean="0">
                                  <a:latin typeface="Cambria Math" panose="02040503050406030204" pitchFamily="18" charset="0"/>
                                </a:rPr>
                                <m:t>=9</m:t>
                              </m:r>
                            </m:oMath>
                          </a14:m>
                          <a:r>
                            <a:rPr lang="es-ES" sz="2200" dirty="0"/>
                            <a:t>6</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200" dirty="0"/>
                            <a:t>Términos semejantes</a:t>
                          </a:r>
                          <a:endParaRPr lang="es-ES" sz="2200" dirty="0"/>
                        </a:p>
                      </a:txBody>
                      <a:tcPr/>
                    </a:tc>
                    <a:extLst>
                      <a:ext uri="{0D108BD9-81ED-4DB2-BD59-A6C34878D82A}">
                        <a16:rowId xmlns:a16="http://schemas.microsoft.com/office/drawing/2014/main" val="3103913501"/>
                      </a:ext>
                    </a:extLst>
                  </a:tr>
                  <a:tr h="803370">
                    <a:tc>
                      <a:txBody>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𝑥</m:t>
                                </m:r>
                                <m:r>
                                  <a:rPr lang="es-CO" sz="2200" b="0" i="1" smtClean="0">
                                    <a:latin typeface="Cambria Math" panose="02040503050406030204" pitchFamily="18" charset="0"/>
                                  </a:rPr>
                                  <m:t>=</m:t>
                                </m:r>
                                <m:f>
                                  <m:fPr>
                                    <m:ctrlPr>
                                      <a:rPr lang="es-ES" sz="2200" i="1" smtClean="0">
                                        <a:latin typeface="Cambria Math" panose="02040503050406030204" pitchFamily="18" charset="0"/>
                                      </a:rPr>
                                    </m:ctrlPr>
                                  </m:fPr>
                                  <m:num>
                                    <m:r>
                                      <a:rPr lang="es-CO" sz="2200" b="0" i="1" smtClean="0">
                                        <a:latin typeface="Cambria Math" panose="02040503050406030204" pitchFamily="18" charset="0"/>
                                      </a:rPr>
                                      <m:t>96</m:t>
                                    </m:r>
                                  </m:num>
                                  <m:den>
                                    <m:r>
                                      <a:rPr lang="es-CO" sz="2200" b="0" i="1" smtClean="0">
                                        <a:latin typeface="Cambria Math" panose="02040503050406030204" pitchFamily="18" charset="0"/>
                                      </a:rPr>
                                      <m:t>48</m:t>
                                    </m:r>
                                  </m:den>
                                </m:f>
                              </m:oMath>
                            </m:oMathPara>
                          </a14:m>
                          <a:endParaRPr lang="es-ES" sz="2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200" dirty="0"/>
                            <a:t>Transposición de términos</a:t>
                          </a:r>
                          <a:endParaRPr lang="es-ES" sz="2200" dirty="0"/>
                        </a:p>
                      </a:txBody>
                      <a:tcPr anchor="ctr"/>
                    </a:tc>
                    <a:extLst>
                      <a:ext uri="{0D108BD9-81ED-4DB2-BD59-A6C34878D82A}">
                        <a16:rowId xmlns:a16="http://schemas.microsoft.com/office/drawing/2014/main" val="3816485306"/>
                      </a:ext>
                    </a:extLst>
                  </a:tr>
                  <a:tr h="475274">
                    <a:tc>
                      <a:txBody>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𝑥</m:t>
                                </m:r>
                                <m:r>
                                  <a:rPr lang="es-CO" sz="2200" b="0" i="1" smtClean="0">
                                    <a:latin typeface="Cambria Math" panose="02040503050406030204" pitchFamily="18" charset="0"/>
                                  </a:rPr>
                                  <m:t>=2</m:t>
                                </m:r>
                              </m:oMath>
                            </m:oMathPara>
                          </a14:m>
                          <a:endParaRPr lang="es-ES" sz="2200" dirty="0"/>
                        </a:p>
                      </a:txBody>
                      <a:tcPr/>
                    </a:tc>
                    <a:tc>
                      <a:txBody>
                        <a:bodyPr/>
                        <a:lstStyle/>
                        <a:p>
                          <a:r>
                            <a:rPr lang="es-CO" sz="2200" dirty="0"/>
                            <a:t>Simplificando</a:t>
                          </a:r>
                          <a:endParaRPr lang="es-ES" sz="2200" dirty="0"/>
                        </a:p>
                      </a:txBody>
                      <a:tcPr anchor="ctr"/>
                    </a:tc>
                    <a:extLst>
                      <a:ext uri="{0D108BD9-81ED-4DB2-BD59-A6C34878D82A}">
                        <a16:rowId xmlns:a16="http://schemas.microsoft.com/office/drawing/2014/main" val="613243616"/>
                      </a:ext>
                    </a:extLst>
                  </a:tr>
                </a:tbl>
              </a:graphicData>
            </a:graphic>
          </p:graphicFrame>
        </mc:Choice>
        <mc:Fallback xmlns="">
          <p:graphicFrame>
            <p:nvGraphicFramePr>
              <p:cNvPr id="4" name="Marcador de contenido 3">
                <a:extLst>
                  <a:ext uri="{FF2B5EF4-FFF2-40B4-BE49-F238E27FC236}">
                    <a16:creationId xmlns:a16="http://schemas.microsoft.com/office/drawing/2014/main" xmlns:a14="http://schemas.microsoft.com/office/drawing/2010/main" xmlns="" id="{EBE6CC91-CFA8-4681-AA7E-5065CB33A622}"/>
                  </a:ext>
                </a:extLst>
              </p:cNvPr>
              <p:cNvGraphicFramePr>
                <a:graphicFrameLocks noGrp="1"/>
              </p:cNvGraphicFramePr>
              <p:nvPr>
                <p:ph idx="1"/>
                <p:extLst>
                  <p:ext uri="{D42A27DB-BD31-4B8C-83A1-F6EECF244321}">
                    <p14:modId xmlns:p14="http://schemas.microsoft.com/office/powerpoint/2010/main" val="1052200114"/>
                  </p:ext>
                </p:extLst>
              </p:nvPr>
            </p:nvGraphicFramePr>
            <p:xfrm>
              <a:off x="205409" y="1576482"/>
              <a:ext cx="11731218" cy="4883762"/>
            </p:xfrm>
            <a:graphic>
              <a:graphicData uri="http://schemas.openxmlformats.org/drawingml/2006/table">
                <a:tbl>
                  <a:tblPr firstRow="1" bandRow="1">
                    <a:tableStyleId>{5940675A-B579-460E-94D1-54222C63F5DA}</a:tableStyleId>
                  </a:tblPr>
                  <a:tblGrid>
                    <a:gridCol w="9193964">
                      <a:extLst>
                        <a:ext uri="{9D8B030D-6E8A-4147-A177-3AD203B41FA5}">
                          <a16:colId xmlns:a16="http://schemas.microsoft.com/office/drawing/2014/main" xmlns:a14="http://schemas.microsoft.com/office/drawing/2010/main" xmlns="" val="4288522529"/>
                        </a:ext>
                      </a:extLst>
                    </a:gridCol>
                    <a:gridCol w="2537254">
                      <a:extLst>
                        <a:ext uri="{9D8B030D-6E8A-4147-A177-3AD203B41FA5}">
                          <a16:colId xmlns:a16="http://schemas.microsoft.com/office/drawing/2014/main" xmlns:a14="http://schemas.microsoft.com/office/drawing/2010/main" xmlns="" val="939841074"/>
                        </a:ext>
                      </a:extLst>
                    </a:gridCol>
                  </a:tblGrid>
                  <a:tr h="557118">
                    <a:tc>
                      <a:txBody>
                        <a:bodyPr/>
                        <a:lstStyle/>
                        <a:p>
                          <a:endParaRPr lang="es-CO"/>
                        </a:p>
                      </a:txBody>
                      <a:tcPr>
                        <a:blipFill rotWithShape="0">
                          <a:blip r:embed="rId2"/>
                          <a:stretch>
                            <a:fillRect l="-66" t="-6593" r="-27767" b="-798901"/>
                          </a:stretch>
                        </a:blipFill>
                      </a:tcPr>
                    </a:tc>
                    <a:tc>
                      <a:txBody>
                        <a:bodyPr/>
                        <a:lstStyle/>
                        <a:p>
                          <a:r>
                            <a:rPr lang="es-CO" sz="2200" dirty="0"/>
                            <a:t>Ecuación inicial</a:t>
                          </a:r>
                          <a:endParaRPr lang="es-ES" sz="2200" dirty="0"/>
                        </a:p>
                      </a:txBody>
                      <a:tcPr/>
                    </a:tc>
                    <a:extLst>
                      <a:ext uri="{0D108BD9-81ED-4DB2-BD59-A6C34878D82A}">
                        <a16:rowId xmlns:a16="http://schemas.microsoft.com/office/drawing/2014/main" xmlns:a14="http://schemas.microsoft.com/office/drawing/2010/main" xmlns="" val="500955976"/>
                      </a:ext>
                    </a:extLst>
                  </a:tr>
                  <a:tr h="762000">
                    <a:tc>
                      <a:txBody>
                        <a:bodyPr/>
                        <a:lstStyle/>
                        <a:p>
                          <a:endParaRPr lang="es-CO"/>
                        </a:p>
                      </a:txBody>
                      <a:tcPr>
                        <a:blipFill rotWithShape="0">
                          <a:blip r:embed="rId2"/>
                          <a:stretch>
                            <a:fillRect l="-66" t="-76984" r="-27767" b="-476984"/>
                          </a:stretch>
                        </a:blipFill>
                      </a:tcPr>
                    </a:tc>
                    <a:tc>
                      <a:txBody>
                        <a:bodyPr/>
                        <a:lstStyle/>
                        <a:p>
                          <a:r>
                            <a:rPr lang="es-CO" sz="2200" dirty="0"/>
                            <a:t>Eliminación de paréntesis </a:t>
                          </a:r>
                          <a:endParaRPr lang="es-ES" sz="2200" dirty="0"/>
                        </a:p>
                      </a:txBody>
                      <a:tcPr/>
                    </a:tc>
                    <a:extLst>
                      <a:ext uri="{0D108BD9-81ED-4DB2-BD59-A6C34878D82A}">
                        <a16:rowId xmlns:a16="http://schemas.microsoft.com/office/drawing/2014/main" xmlns:a14="http://schemas.microsoft.com/office/drawing/2010/main" xmlns="" val="1443126123"/>
                      </a:ext>
                    </a:extLst>
                  </a:tr>
                  <a:tr h="762000">
                    <a:tc>
                      <a:txBody>
                        <a:bodyPr/>
                        <a:lstStyle/>
                        <a:p>
                          <a:endParaRPr lang="es-CO"/>
                        </a:p>
                      </a:txBody>
                      <a:tcPr>
                        <a:blipFill rotWithShape="0">
                          <a:blip r:embed="rId2"/>
                          <a:stretch>
                            <a:fillRect l="-66" t="-178400" r="-27767" b="-380800"/>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200" dirty="0" smtClean="0"/>
                            <a:t>Sumando términos a ambos lados</a:t>
                          </a:r>
                          <a:endParaRPr lang="es-CO" sz="2200" dirty="0"/>
                        </a:p>
                      </a:txBody>
                      <a:tcPr/>
                    </a:tc>
                    <a:extLst>
                      <a:ext uri="{0D108BD9-81ED-4DB2-BD59-A6C34878D82A}">
                        <a16:rowId xmlns:a16="http://schemas.microsoft.com/office/drawing/2014/main" xmlns:a14="http://schemas.microsoft.com/office/drawing/2010/main" xmlns="" val="2600680675"/>
                      </a:ext>
                    </a:extLst>
                  </a:tr>
                  <a:tr h="762000">
                    <a:tc>
                      <a:txBody>
                        <a:bodyPr/>
                        <a:lstStyle/>
                        <a:p>
                          <a:endParaRPr lang="es-CO"/>
                        </a:p>
                      </a:txBody>
                      <a:tcPr>
                        <a:blipFill rotWithShape="0">
                          <a:blip r:embed="rId2"/>
                          <a:stretch>
                            <a:fillRect l="-66" t="-278400" r="-27767" b="-280800"/>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200" dirty="0" smtClean="0"/>
                            <a:t>Términos semejantes</a:t>
                          </a:r>
                          <a:endParaRPr lang="es-CO" sz="2200" dirty="0"/>
                        </a:p>
                      </a:txBody>
                      <a:tcPr/>
                    </a:tc>
                  </a:tr>
                  <a:tr h="762000">
                    <a:tc>
                      <a:txBody>
                        <a:bodyPr/>
                        <a:lstStyle/>
                        <a:p>
                          <a:endParaRPr lang="es-CO"/>
                        </a:p>
                      </a:txBody>
                      <a:tcPr>
                        <a:blipFill rotWithShape="0">
                          <a:blip r:embed="rId2"/>
                          <a:stretch>
                            <a:fillRect l="-66" t="-378400" r="-27767" b="-180800"/>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200" dirty="0"/>
                            <a:t>Términos semejantes</a:t>
                          </a:r>
                          <a:endParaRPr lang="es-ES" sz="2200" dirty="0"/>
                        </a:p>
                      </a:txBody>
                      <a:tcPr/>
                    </a:tc>
                    <a:extLst>
                      <a:ext uri="{0D108BD9-81ED-4DB2-BD59-A6C34878D82A}">
                        <a16:rowId xmlns:a16="http://schemas.microsoft.com/office/drawing/2014/main" xmlns:a14="http://schemas.microsoft.com/office/drawing/2010/main" xmlns="" val="3103913501"/>
                      </a:ext>
                    </a:extLst>
                  </a:tr>
                  <a:tr h="803370">
                    <a:tc>
                      <a:txBody>
                        <a:bodyPr/>
                        <a:lstStyle/>
                        <a:p>
                          <a:endParaRPr lang="es-CO"/>
                        </a:p>
                      </a:txBody>
                      <a:tcPr>
                        <a:blipFill rotWithShape="0">
                          <a:blip r:embed="rId2"/>
                          <a:stretch>
                            <a:fillRect l="-66" t="-453030" r="-27767" b="-71212"/>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200" dirty="0"/>
                            <a:t>Transposición de términos</a:t>
                          </a:r>
                          <a:endParaRPr lang="es-ES" sz="2200" dirty="0"/>
                        </a:p>
                      </a:txBody>
                      <a:tcPr anchor="ctr"/>
                    </a:tc>
                    <a:extLst>
                      <a:ext uri="{0D108BD9-81ED-4DB2-BD59-A6C34878D82A}">
                        <a16:rowId xmlns:a16="http://schemas.microsoft.com/office/drawing/2014/main" xmlns:a14="http://schemas.microsoft.com/office/drawing/2010/main" xmlns="" val="3816485306"/>
                      </a:ext>
                    </a:extLst>
                  </a:tr>
                  <a:tr h="475274">
                    <a:tc>
                      <a:txBody>
                        <a:bodyPr/>
                        <a:lstStyle/>
                        <a:p>
                          <a:endParaRPr lang="es-CO"/>
                        </a:p>
                      </a:txBody>
                      <a:tcPr>
                        <a:blipFill rotWithShape="0">
                          <a:blip r:embed="rId2"/>
                          <a:stretch>
                            <a:fillRect l="-66" t="-935897" r="-27767" b="-20513"/>
                          </a:stretch>
                        </a:blipFill>
                      </a:tcPr>
                    </a:tc>
                    <a:tc>
                      <a:txBody>
                        <a:bodyPr/>
                        <a:lstStyle/>
                        <a:p>
                          <a:r>
                            <a:rPr lang="es-CO" sz="2200" dirty="0"/>
                            <a:t>Simplificando</a:t>
                          </a:r>
                          <a:endParaRPr lang="es-ES" sz="2200" dirty="0"/>
                        </a:p>
                      </a:txBody>
                      <a:tcPr anchor="ctr"/>
                    </a:tc>
                    <a:extLst>
                      <a:ext uri="{0D108BD9-81ED-4DB2-BD59-A6C34878D82A}">
                        <a16:rowId xmlns:a16="http://schemas.microsoft.com/office/drawing/2014/main" xmlns:a14="http://schemas.microsoft.com/office/drawing/2010/main" xmlns="" val="613243616"/>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848137" y="821530"/>
            <a:ext cx="2916183" cy="430887"/>
          </a:xfrm>
          <a:prstGeom prst="rect">
            <a:avLst/>
          </a:prstGeom>
          <a:noFill/>
        </p:spPr>
        <p:txBody>
          <a:bodyPr wrap="none" rtlCol="0">
            <a:spAutoFit/>
          </a:bodyPr>
          <a:lstStyle/>
          <a:p>
            <a:r>
              <a:rPr lang="es-CO" sz="2200" b="1" dirty="0">
                <a:solidFill>
                  <a:srgbClr val="FF0000"/>
                </a:solidFill>
              </a:rPr>
              <a:t>Solución de la ecuación</a:t>
            </a:r>
            <a:endParaRPr lang="es-ES" sz="2200" b="1" dirty="0">
              <a:solidFill>
                <a:srgbClr val="FF0000"/>
              </a:solidFill>
            </a:endParaRPr>
          </a:p>
        </p:txBody>
      </p:sp>
    </p:spTree>
    <p:extLst>
      <p:ext uri="{BB962C8B-B14F-4D97-AF65-F5344CB8AC3E}">
        <p14:creationId xmlns:p14="http://schemas.microsoft.com/office/powerpoint/2010/main" val="3098407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10515600" cy="1325563"/>
          </a:xfrm>
        </p:spPr>
        <p:txBody>
          <a:bodyPr>
            <a:normAutofit/>
          </a:bodyPr>
          <a:lstStyle/>
          <a:p>
            <a:r>
              <a:rPr lang="es-CO" sz="2800" b="1" dirty="0">
                <a:solidFill>
                  <a:srgbClr val="00B050"/>
                </a:solidFill>
              </a:rPr>
              <a:t>Actividad </a:t>
            </a:r>
            <a:endParaRPr lang="es-ES" sz="28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1068795013"/>
                  </p:ext>
                </p:extLst>
              </p:nvPr>
            </p:nvGraphicFramePr>
            <p:xfrm>
              <a:off x="508549" y="949298"/>
              <a:ext cx="10515599" cy="4331224"/>
            </p:xfrm>
            <a:graphic>
              <a:graphicData uri="http://schemas.openxmlformats.org/drawingml/2006/table">
                <a:tbl>
                  <a:tblPr firstRow="1" bandRow="1">
                    <a:tableStyleId>{5940675A-B579-460E-94D1-54222C63F5DA}</a:tableStyleId>
                  </a:tblPr>
                  <a:tblGrid>
                    <a:gridCol w="8163964">
                      <a:extLst>
                        <a:ext uri="{9D8B030D-6E8A-4147-A177-3AD203B41FA5}">
                          <a16:colId xmlns:a16="http://schemas.microsoft.com/office/drawing/2014/main" val="4288522529"/>
                        </a:ext>
                      </a:extLst>
                    </a:gridCol>
                    <a:gridCol w="2351635">
                      <a:extLst>
                        <a:ext uri="{9D8B030D-6E8A-4147-A177-3AD203B41FA5}">
                          <a16:colId xmlns:a16="http://schemas.microsoft.com/office/drawing/2014/main" val="939841074"/>
                        </a:ext>
                      </a:extLst>
                    </a:gridCol>
                  </a:tblGrid>
                  <a:tr h="909543">
                    <a:tc>
                      <a:txBody>
                        <a:bodyPr/>
                        <a:lstStyle/>
                        <a:p>
                          <a:pPr/>
                          <a14:m>
                            <m:oMathPara xmlns:m="http://schemas.openxmlformats.org/officeDocument/2006/math">
                              <m:oMathParaPr>
                                <m:jc m:val="centerGroup"/>
                              </m:oMathParaPr>
                              <m:oMath xmlns:m="http://schemas.openxmlformats.org/officeDocument/2006/math">
                                <m:r>
                                  <a:rPr lang="es-ES" sz="2200" i="1" dirty="0" smtClean="0">
                                    <a:latin typeface="Cambria Math" panose="02040503050406030204" pitchFamily="18" charset="0"/>
                                  </a:rPr>
                                  <m:t>30</m:t>
                                </m:r>
                                <m:r>
                                  <a:rPr lang="es-ES" sz="2200" i="1" dirty="0" smtClean="0">
                                    <a:latin typeface="Cambria Math" panose="02040503050406030204" pitchFamily="18" charset="0"/>
                                  </a:rPr>
                                  <m:t>𝑥</m:t>
                                </m:r>
                                <m:r>
                                  <a:rPr lang="es-ES" sz="2200" i="1" dirty="0" smtClean="0">
                                    <a:latin typeface="Cambria Math" panose="02040503050406030204" pitchFamily="18" charset="0"/>
                                  </a:rPr>
                                  <m:t> −(−</m:t>
                                </m:r>
                                <m:r>
                                  <a:rPr lang="es-ES" sz="2200" i="1" dirty="0" smtClean="0">
                                    <a:latin typeface="Cambria Math" panose="02040503050406030204" pitchFamily="18" charset="0"/>
                                  </a:rPr>
                                  <m:t>𝑥</m:t>
                                </m:r>
                                <m:r>
                                  <a:rPr lang="es-ES" sz="2200" i="1" dirty="0" smtClean="0">
                                    <a:latin typeface="Cambria Math" panose="02040503050406030204" pitchFamily="18" charset="0"/>
                                  </a:rPr>
                                  <m:t>+6)+(−5</m:t>
                                </m:r>
                                <m:r>
                                  <a:rPr lang="es-ES" sz="2200" i="1" dirty="0" smtClean="0">
                                    <a:latin typeface="Cambria Math" panose="02040503050406030204" pitchFamily="18" charset="0"/>
                                  </a:rPr>
                                  <m:t>𝑥</m:t>
                                </m:r>
                                <m:r>
                                  <a:rPr lang="es-ES" sz="2200" i="1" dirty="0" smtClean="0">
                                    <a:latin typeface="Cambria Math" panose="02040503050406030204" pitchFamily="18" charset="0"/>
                                  </a:rPr>
                                  <m:t>+4) =− (5</m:t>
                                </m:r>
                                <m:r>
                                  <a:rPr lang="es-ES" sz="2200" i="1" dirty="0" smtClean="0">
                                    <a:latin typeface="Cambria Math" panose="02040503050406030204" pitchFamily="18" charset="0"/>
                                  </a:rPr>
                                  <m:t>𝑥</m:t>
                                </m:r>
                                <m:r>
                                  <a:rPr lang="es-ES" sz="2200" i="1" dirty="0" smtClean="0">
                                    <a:latin typeface="Cambria Math" panose="02040503050406030204" pitchFamily="18" charset="0"/>
                                  </a:rPr>
                                  <m:t> + 6)+(−8 + 3</m:t>
                                </m:r>
                                <m:r>
                                  <a:rPr lang="es-ES" sz="2200" i="1" dirty="0" smtClean="0">
                                    <a:latin typeface="Cambria Math" panose="02040503050406030204" pitchFamily="18" charset="0"/>
                                  </a:rPr>
                                  <m:t>𝑥</m:t>
                                </m:r>
                                <m:r>
                                  <a:rPr lang="es-ES" sz="2200" i="1" dirty="0" smtClean="0">
                                    <a:latin typeface="Cambria Math" panose="02040503050406030204" pitchFamily="18" charset="0"/>
                                  </a:rPr>
                                  <m:t>)</m:t>
                                </m:r>
                              </m:oMath>
                            </m:oMathPara>
                          </a14:m>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pPr/>
                          <a14:m>
                            <m:oMathPara xmlns:m="http://schemas.openxmlformats.org/officeDocument/2006/math">
                              <m:oMathParaPr>
                                <m:jc m:val="centerGroup"/>
                              </m:oMathParaPr>
                              <m:oMath xmlns:m="http://schemas.openxmlformats.org/officeDocument/2006/math">
                                <m:r>
                                  <a:rPr lang="es-ES" sz="2200" i="1" dirty="0" smtClean="0">
                                    <a:latin typeface="Cambria Math" panose="02040503050406030204" pitchFamily="18" charset="0"/>
                                  </a:rPr>
                                  <m:t>3(2</m:t>
                                </m:r>
                                <m:r>
                                  <a:rPr lang="es-ES" sz="2200" i="1" dirty="0" smtClean="0">
                                    <a:latin typeface="Cambria Math" panose="02040503050406030204" pitchFamily="18" charset="0"/>
                                  </a:rPr>
                                  <m:t>𝑥</m:t>
                                </m:r>
                                <m:r>
                                  <a:rPr lang="es-ES" sz="2200" i="1" dirty="0" smtClean="0">
                                    <a:latin typeface="Cambria Math" panose="02040503050406030204" pitchFamily="18" charset="0"/>
                                  </a:rPr>
                                  <m:t> + 5)−2 (4 + 4</m:t>
                                </m:r>
                                <m:r>
                                  <a:rPr lang="es-ES" sz="2200" i="1" dirty="0" smtClean="0">
                                    <a:latin typeface="Cambria Math" panose="02040503050406030204" pitchFamily="18" charset="0"/>
                                  </a:rPr>
                                  <m:t>𝑥</m:t>
                                </m:r>
                                <m:r>
                                  <a:rPr lang="es-CO" sz="2200" b="0" i="1" dirty="0" smtClean="0">
                                    <a:latin typeface="Cambria Math" panose="02040503050406030204" pitchFamily="18" charset="0"/>
                                  </a:rPr>
                                  <m:t>)</m:t>
                                </m:r>
                                <m:r>
                                  <a:rPr lang="es-ES" sz="2200" i="1" dirty="0" smtClean="0">
                                    <a:latin typeface="Cambria Math" panose="02040503050406030204" pitchFamily="18" charset="0"/>
                                  </a:rPr>
                                  <m:t>=7</m:t>
                                </m:r>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pPr algn="ctr"/>
                          <a14:m>
                            <m:oMathPara xmlns:m="http://schemas.openxmlformats.org/officeDocument/2006/math">
                              <m:oMathParaPr>
                                <m:jc m:val="centerGroup"/>
                              </m:oMathParaPr>
                              <m:oMath xmlns:m="http://schemas.openxmlformats.org/officeDocument/2006/math">
                                <m:r>
                                  <a:rPr lang="es-ES" sz="2200" b="0" i="1" kern="1200" dirty="0" smtClean="0">
                                    <a:solidFill>
                                      <a:schemeClr val="tx1"/>
                                    </a:solidFill>
                                    <a:effectLst/>
                                    <a:latin typeface="Cambria Math" panose="02040503050406030204" pitchFamily="18" charset="0"/>
                                    <a:ea typeface="+mn-ea"/>
                                    <a:cs typeface="+mn-cs"/>
                                  </a:rPr>
                                  <m:t>(13 + 2</m:t>
                                </m:r>
                                <m:r>
                                  <a:rPr lang="es-ES" sz="2200" b="0" i="1" kern="1200" dirty="0" smtClean="0">
                                    <a:solidFill>
                                      <a:schemeClr val="tx1"/>
                                    </a:solidFill>
                                    <a:effectLst/>
                                    <a:latin typeface="Cambria Math" panose="02040503050406030204" pitchFamily="18" charset="0"/>
                                    <a:ea typeface="+mn-ea"/>
                                    <a:cs typeface="+mn-cs"/>
                                  </a:rPr>
                                  <m:t>𝑥</m:t>
                                </m:r>
                                <m:r>
                                  <a:rPr lang="es-ES" sz="2200" b="0" i="1" kern="1200" dirty="0" smtClean="0">
                                    <a:solidFill>
                                      <a:schemeClr val="tx1"/>
                                    </a:solidFill>
                                    <a:effectLst/>
                                    <a:latin typeface="Cambria Math" panose="02040503050406030204" pitchFamily="18" charset="0"/>
                                    <a:ea typeface="+mn-ea"/>
                                    <a:cs typeface="+mn-cs"/>
                                  </a:rPr>
                                  <m:t>)/(4</m:t>
                                </m:r>
                                <m:r>
                                  <a:rPr lang="es-ES" sz="2200" b="0" i="1" kern="1200" dirty="0" smtClean="0">
                                    <a:solidFill>
                                      <a:schemeClr val="tx1"/>
                                    </a:solidFill>
                                    <a:effectLst/>
                                    <a:latin typeface="Cambria Math" panose="02040503050406030204" pitchFamily="18" charset="0"/>
                                    <a:ea typeface="+mn-ea"/>
                                    <a:cs typeface="+mn-cs"/>
                                  </a:rPr>
                                  <m:t>𝑥</m:t>
                                </m:r>
                                <m:r>
                                  <a:rPr lang="es-ES" sz="2200" b="0" i="1" kern="1200" dirty="0" smtClean="0">
                                    <a:solidFill>
                                      <a:schemeClr val="tx1"/>
                                    </a:solidFill>
                                    <a:effectLst/>
                                    <a:latin typeface="Cambria Math" panose="02040503050406030204" pitchFamily="18" charset="0"/>
                                    <a:ea typeface="+mn-ea"/>
                                    <a:cs typeface="+mn-cs"/>
                                  </a:rPr>
                                  <m:t> + 1 ) = 3/4</m:t>
                                </m:r>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r h="803370">
                    <a:tc>
                      <a:txBody>
                        <a:bodyPr/>
                        <a:lstStyle/>
                        <a:p>
                          <a:pPr/>
                          <a14:m>
                            <m:oMathPara xmlns:m="http://schemas.openxmlformats.org/officeDocument/2006/math">
                              <m:oMathParaPr>
                                <m:jc m:val="centerGroup"/>
                              </m:oMathParaPr>
                              <m:oMath xmlns:m="http://schemas.openxmlformats.org/officeDocument/2006/math">
                                <m:r>
                                  <a:rPr lang="es-ES" sz="2200" b="0" i="1" kern="1200" dirty="0" smtClean="0">
                                    <a:solidFill>
                                      <a:schemeClr val="tx1"/>
                                    </a:solidFill>
                                    <a:effectLst/>
                                    <a:latin typeface="Cambria Math" panose="02040503050406030204" pitchFamily="18" charset="0"/>
                                    <a:ea typeface="+mn-ea"/>
                                    <a:cs typeface="+mn-cs"/>
                                  </a:rPr>
                                  <m:t>1</m:t>
                                </m:r>
                                <m:r>
                                  <a:rPr lang="es-CO" sz="2200" b="0" i="1" kern="1200" dirty="0" smtClean="0">
                                    <a:solidFill>
                                      <a:schemeClr val="tx1"/>
                                    </a:solidFill>
                                    <a:effectLst/>
                                    <a:latin typeface="Cambria Math" panose="02040503050406030204" pitchFamily="18" charset="0"/>
                                    <a:ea typeface="+mn-ea"/>
                                    <a:cs typeface="+mn-cs"/>
                                  </a:rPr>
                                  <m:t>,</m:t>
                                </m:r>
                                <m:r>
                                  <a:rPr lang="es-ES" sz="2200" b="0" i="1" kern="1200" dirty="0" smtClean="0">
                                    <a:solidFill>
                                      <a:schemeClr val="tx1"/>
                                    </a:solidFill>
                                    <a:effectLst/>
                                    <a:latin typeface="Cambria Math" panose="02040503050406030204" pitchFamily="18" charset="0"/>
                                    <a:ea typeface="+mn-ea"/>
                                    <a:cs typeface="+mn-cs"/>
                                  </a:rPr>
                                  <m:t>5</m:t>
                                </m:r>
                                <m:r>
                                  <a:rPr lang="es-ES" sz="2200" b="0" i="1" kern="1200" dirty="0" smtClean="0">
                                    <a:solidFill>
                                      <a:schemeClr val="tx1"/>
                                    </a:solidFill>
                                    <a:effectLst/>
                                    <a:latin typeface="Cambria Math" panose="02040503050406030204" pitchFamily="18" charset="0"/>
                                    <a:ea typeface="+mn-ea"/>
                                    <a:cs typeface="+mn-cs"/>
                                  </a:rPr>
                                  <m:t>𝑥</m:t>
                                </m:r>
                                <m:r>
                                  <a:rPr lang="es-ES" sz="2200" b="0" i="1" kern="1200" dirty="0" smtClean="0">
                                    <a:solidFill>
                                      <a:schemeClr val="tx1"/>
                                    </a:solidFill>
                                    <a:effectLst/>
                                    <a:latin typeface="Cambria Math" panose="02040503050406030204" pitchFamily="18" charset="0"/>
                                    <a:ea typeface="+mn-ea"/>
                                    <a:cs typeface="+mn-cs"/>
                                  </a:rPr>
                                  <m:t> – 0,7  = 0,4(3 – 5</m:t>
                                </m:r>
                                <m:r>
                                  <a:rPr lang="es-ES" sz="2200" b="0" i="1" kern="1200" dirty="0" smtClean="0">
                                    <a:solidFill>
                                      <a:schemeClr val="tx1"/>
                                    </a:solidFill>
                                    <a:effectLst/>
                                    <a:latin typeface="Cambria Math" panose="02040503050406030204" pitchFamily="18" charset="0"/>
                                    <a:ea typeface="+mn-ea"/>
                                    <a:cs typeface="+mn-cs"/>
                                  </a:rPr>
                                  <m:t>𝑥</m:t>
                                </m:r>
                                <m:r>
                                  <a:rPr lang="es-ES" sz="2200" b="0" i="1" kern="1200" dirty="0" smtClean="0">
                                    <a:solidFill>
                                      <a:schemeClr val="tx1"/>
                                    </a:solidFill>
                                    <a:effectLst/>
                                    <a:latin typeface="Cambria Math" panose="02040503050406030204" pitchFamily="18" charset="0"/>
                                    <a:ea typeface="+mn-ea"/>
                                    <a:cs typeface="+mn-cs"/>
                                  </a:rPr>
                                  <m:t>)</m:t>
                                </m:r>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816485306"/>
                      </a:ext>
                    </a:extLst>
                  </a:tr>
                </a:tbl>
              </a:graphicData>
            </a:graphic>
          </p:graphicFrame>
        </mc:Choice>
        <mc:Fallback xmlns="">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1068795013"/>
                  </p:ext>
                </p:extLst>
              </p:nvPr>
            </p:nvGraphicFramePr>
            <p:xfrm>
              <a:off x="508549" y="949298"/>
              <a:ext cx="10515599" cy="4331224"/>
            </p:xfrm>
            <a:graphic>
              <a:graphicData uri="http://schemas.openxmlformats.org/drawingml/2006/table">
                <a:tbl>
                  <a:tblPr firstRow="1" bandRow="1">
                    <a:tableStyleId>{5940675A-B579-460E-94D1-54222C63F5DA}</a:tableStyleId>
                  </a:tblPr>
                  <a:tblGrid>
                    <a:gridCol w="8163964">
                      <a:extLst>
                        <a:ext uri="{9D8B030D-6E8A-4147-A177-3AD203B41FA5}">
                          <a16:colId xmlns:a16="http://schemas.microsoft.com/office/drawing/2014/main" val="4288522529"/>
                        </a:ext>
                      </a:extLst>
                    </a:gridCol>
                    <a:gridCol w="2351635">
                      <a:extLst>
                        <a:ext uri="{9D8B030D-6E8A-4147-A177-3AD203B41FA5}">
                          <a16:colId xmlns:a16="http://schemas.microsoft.com/office/drawing/2014/main" val="939841074"/>
                        </a:ext>
                      </a:extLst>
                    </a:gridCol>
                  </a:tblGrid>
                  <a:tr h="909543">
                    <a:tc>
                      <a:txBody>
                        <a:bodyPr/>
                        <a:lstStyle/>
                        <a:p>
                          <a:endParaRPr lang="es-ES"/>
                        </a:p>
                      </a:txBody>
                      <a:tcPr anchor="ctr">
                        <a:blipFill>
                          <a:blip r:embed="rId2"/>
                          <a:stretch>
                            <a:fillRect l="-75" t="-667" r="-28955" b="-376000"/>
                          </a:stretch>
                        </a:blipFill>
                      </a:tcP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endParaRPr lang="es-ES"/>
                        </a:p>
                      </a:txBody>
                      <a:tcPr anchor="ctr">
                        <a:blipFill>
                          <a:blip r:embed="rId2"/>
                          <a:stretch>
                            <a:fillRect l="-75" t="-187261" r="-28955" b="-168153"/>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endParaRPr lang="es-ES"/>
                        </a:p>
                      </a:txBody>
                      <a:tcPr anchor="ctr">
                        <a:blipFill>
                          <a:blip r:embed="rId2"/>
                          <a:stretch>
                            <a:fillRect l="-75" t="-346923" r="-28955" b="-103077"/>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r h="803370">
                    <a:tc>
                      <a:txBody>
                        <a:bodyPr/>
                        <a:lstStyle/>
                        <a:p>
                          <a:endParaRPr lang="es-ES"/>
                        </a:p>
                      </a:txBody>
                      <a:tcPr anchor="ctr">
                        <a:blipFill>
                          <a:blip r:embed="rId2"/>
                          <a:stretch>
                            <a:fillRect l="-75" t="-440152" r="-28955" b="-1515"/>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816485306"/>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2475923" y="255244"/>
            <a:ext cx="2916183" cy="430887"/>
          </a:xfrm>
          <a:prstGeom prst="rect">
            <a:avLst/>
          </a:prstGeom>
          <a:noFill/>
        </p:spPr>
        <p:txBody>
          <a:bodyPr wrap="none" rtlCol="0">
            <a:spAutoFit/>
          </a:bodyPr>
          <a:lstStyle/>
          <a:p>
            <a:r>
              <a:rPr lang="es-CO" sz="2200" b="1" dirty="0">
                <a:solidFill>
                  <a:srgbClr val="FF0000"/>
                </a:solidFill>
              </a:rPr>
              <a:t>Solución de la ecuación</a:t>
            </a:r>
            <a:endParaRPr lang="es-ES" sz="2200" b="1" dirty="0">
              <a:solidFill>
                <a:srgbClr val="FF0000"/>
              </a:solidFill>
            </a:endParaRP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462C4768-55E0-42C7-8A5F-9514FDFD150B}"/>
                  </a:ext>
                </a:extLst>
              </p:cNvPr>
              <p:cNvSpPr txBox="1"/>
              <p:nvPr/>
            </p:nvSpPr>
            <p:spPr>
              <a:xfrm>
                <a:off x="4961949" y="5911335"/>
                <a:ext cx="1002519" cy="634789"/>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𝑥</m:t>
                      </m:r>
                      <m:r>
                        <a:rPr lang="es-CO" sz="2200" b="0" i="1" smtClean="0">
                          <a:latin typeface="Cambria Math" panose="02040503050406030204" pitchFamily="18" charset="0"/>
                        </a:rPr>
                        <m:t>=−</m:t>
                      </m:r>
                      <m:f>
                        <m:fPr>
                          <m:ctrlPr>
                            <a:rPr lang="es-CO" sz="2200" b="0" i="1" smtClean="0">
                              <a:latin typeface="Cambria Math" panose="02040503050406030204" pitchFamily="18" charset="0"/>
                            </a:rPr>
                          </m:ctrlPr>
                        </m:fPr>
                        <m:num>
                          <m:r>
                            <a:rPr lang="es-CO" sz="2200" b="0" i="1" smtClean="0">
                              <a:latin typeface="Cambria Math" panose="02040503050406030204" pitchFamily="18" charset="0"/>
                            </a:rPr>
                            <m:t>3</m:t>
                          </m:r>
                        </m:num>
                        <m:den>
                          <m:r>
                            <a:rPr lang="es-CO" sz="2200" b="0" i="1" smtClean="0">
                              <a:latin typeface="Cambria Math" panose="02040503050406030204" pitchFamily="18" charset="0"/>
                            </a:rPr>
                            <m:t>7</m:t>
                          </m:r>
                        </m:den>
                      </m:f>
                    </m:oMath>
                  </m:oMathPara>
                </a14:m>
                <a:endParaRPr lang="es-ES" sz="2200" dirty="0"/>
              </a:p>
            </p:txBody>
          </p:sp>
        </mc:Choice>
        <mc:Fallback xmlns="">
          <p:sp>
            <p:nvSpPr>
              <p:cNvPr id="5" name="CuadroTexto 4">
                <a:extLst>
                  <a:ext uri="{FF2B5EF4-FFF2-40B4-BE49-F238E27FC236}">
                    <a16:creationId xmlns:a16="http://schemas.microsoft.com/office/drawing/2014/main" id="{462C4768-55E0-42C7-8A5F-9514FDFD150B}"/>
                  </a:ext>
                </a:extLst>
              </p:cNvPr>
              <p:cNvSpPr txBox="1">
                <a:spLocks noRot="1" noChangeAspect="1" noMove="1" noResize="1" noEditPoints="1" noAdjustHandles="1" noChangeArrowheads="1" noChangeShapeType="1" noTextEdit="1"/>
              </p:cNvSpPr>
              <p:nvPr/>
            </p:nvSpPr>
            <p:spPr>
              <a:xfrm>
                <a:off x="4961949" y="5911335"/>
                <a:ext cx="1002519" cy="634789"/>
              </a:xfrm>
              <a:prstGeom prst="rect">
                <a:avLst/>
              </a:prstGeom>
              <a:blipFill>
                <a:blip r:embed="rId3"/>
                <a:stretch>
                  <a:fillRect/>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2A9538B3-1847-4A54-B0AF-D00017F8770C}"/>
                  </a:ext>
                </a:extLst>
              </p:cNvPr>
              <p:cNvSpPr txBox="1"/>
              <p:nvPr/>
            </p:nvSpPr>
            <p:spPr>
              <a:xfrm>
                <a:off x="3971300" y="2034844"/>
                <a:ext cx="2841612" cy="636072"/>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s-CO" sz="2200" b="0" i="1" smtClean="0">
                              <a:latin typeface="Cambria Math" panose="02040503050406030204" pitchFamily="18" charset="0"/>
                            </a:rPr>
                          </m:ctrlPr>
                        </m:fPr>
                        <m:num>
                          <m:r>
                            <a:rPr lang="es-CO" sz="2200" b="0" i="1" smtClean="0">
                              <a:latin typeface="Cambria Math" panose="02040503050406030204" pitchFamily="18" charset="0"/>
                            </a:rPr>
                            <m:t>𝑥</m:t>
                          </m:r>
                          <m:r>
                            <a:rPr lang="es-CO" sz="2200" b="0" i="1" smtClean="0">
                              <a:latin typeface="Cambria Math" panose="02040503050406030204" pitchFamily="18" charset="0"/>
                            </a:rPr>
                            <m:t>−2</m:t>
                          </m:r>
                        </m:num>
                        <m:den>
                          <m:r>
                            <a:rPr lang="es-CO" sz="2200" b="0" i="1" smtClean="0">
                              <a:latin typeface="Cambria Math" panose="02040503050406030204" pitchFamily="18" charset="0"/>
                            </a:rPr>
                            <m:t>3</m:t>
                          </m:r>
                        </m:den>
                      </m:f>
                      <m:r>
                        <a:rPr lang="es-CO" sz="2200" b="0" i="1" smtClean="0">
                          <a:latin typeface="Cambria Math" panose="02040503050406030204" pitchFamily="18" charset="0"/>
                        </a:rPr>
                        <m:t>−</m:t>
                      </m:r>
                      <m:f>
                        <m:fPr>
                          <m:ctrlPr>
                            <a:rPr lang="es-CO" sz="2200" i="1">
                              <a:latin typeface="Cambria Math" panose="02040503050406030204" pitchFamily="18" charset="0"/>
                            </a:rPr>
                          </m:ctrlPr>
                        </m:fPr>
                        <m:num>
                          <m:r>
                            <a:rPr lang="es-CO" sz="2200" b="0" i="1" smtClean="0">
                              <a:latin typeface="Cambria Math" panose="02040503050406030204" pitchFamily="18" charset="0"/>
                            </a:rPr>
                            <m:t>𝑥</m:t>
                          </m:r>
                          <m:r>
                            <a:rPr lang="es-CO" sz="2200" b="0" i="1" smtClean="0">
                              <a:latin typeface="Cambria Math" panose="02040503050406030204" pitchFamily="18" charset="0"/>
                            </a:rPr>
                            <m:t>−3</m:t>
                          </m:r>
                        </m:num>
                        <m:den>
                          <m:r>
                            <a:rPr lang="es-CO" sz="2200" b="0" i="1" smtClean="0">
                              <a:latin typeface="Cambria Math" panose="02040503050406030204" pitchFamily="18" charset="0"/>
                            </a:rPr>
                            <m:t>4</m:t>
                          </m:r>
                        </m:den>
                      </m:f>
                      <m:r>
                        <a:rPr lang="es-ES" sz="2200" i="1" dirty="0" smtClean="0">
                          <a:latin typeface="Cambria Math" panose="02040503050406030204" pitchFamily="18" charset="0"/>
                        </a:rPr>
                        <m:t> =</m:t>
                      </m:r>
                      <m:r>
                        <a:rPr lang="es-CO" sz="2200" b="0" i="0" smtClean="0">
                          <a:latin typeface="Cambria Math" panose="02040503050406030204" pitchFamily="18" charset="0"/>
                        </a:rPr>
                        <m:t> </m:t>
                      </m:r>
                      <m:f>
                        <m:fPr>
                          <m:ctrlPr>
                            <a:rPr lang="es-CO" sz="2200" i="1">
                              <a:latin typeface="Cambria Math" panose="02040503050406030204" pitchFamily="18" charset="0"/>
                            </a:rPr>
                          </m:ctrlPr>
                        </m:fPr>
                        <m:num>
                          <m:r>
                            <a:rPr lang="es-CO" sz="2200" b="0" i="1" smtClean="0">
                              <a:latin typeface="Cambria Math" panose="02040503050406030204" pitchFamily="18" charset="0"/>
                            </a:rPr>
                            <m:t>𝑥</m:t>
                          </m:r>
                          <m:r>
                            <a:rPr lang="es-CO" sz="2200" b="0" i="1" smtClean="0">
                              <a:latin typeface="Cambria Math" panose="02040503050406030204" pitchFamily="18" charset="0"/>
                            </a:rPr>
                            <m:t>−4</m:t>
                          </m:r>
                        </m:num>
                        <m:den>
                          <m:r>
                            <a:rPr lang="es-CO" sz="2200" b="0" i="1" smtClean="0">
                              <a:latin typeface="Cambria Math" panose="02040503050406030204" pitchFamily="18" charset="0"/>
                            </a:rPr>
                            <m:t>5</m:t>
                          </m:r>
                        </m:den>
                      </m:f>
                    </m:oMath>
                  </m:oMathPara>
                </a14:m>
                <a:endParaRPr lang="es-ES" sz="2200" dirty="0"/>
              </a:p>
            </p:txBody>
          </p:sp>
        </mc:Choice>
        <mc:Fallback xmlns="">
          <p:sp>
            <p:nvSpPr>
              <p:cNvPr id="6" name="CuadroTexto 5">
                <a:extLst>
                  <a:ext uri="{FF2B5EF4-FFF2-40B4-BE49-F238E27FC236}">
                    <a16:creationId xmlns:a16="http://schemas.microsoft.com/office/drawing/2014/main" id="{2A9538B3-1847-4A54-B0AF-D00017F8770C}"/>
                  </a:ext>
                </a:extLst>
              </p:cNvPr>
              <p:cNvSpPr txBox="1">
                <a:spLocks noRot="1" noChangeAspect="1" noMove="1" noResize="1" noEditPoints="1" noAdjustHandles="1" noChangeArrowheads="1" noChangeShapeType="1" noTextEdit="1"/>
              </p:cNvSpPr>
              <p:nvPr/>
            </p:nvSpPr>
            <p:spPr>
              <a:xfrm>
                <a:off x="3971300" y="2034844"/>
                <a:ext cx="2841612" cy="636072"/>
              </a:xfrm>
              <a:prstGeom prst="rect">
                <a:avLst/>
              </a:prstGeom>
              <a:blipFill>
                <a:blip r:embed="rId4"/>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3CE130CF-A0CB-43A6-A1E6-F9F0B6238528}"/>
                  </a:ext>
                </a:extLst>
              </p:cNvPr>
              <p:cNvSpPr txBox="1"/>
              <p:nvPr/>
            </p:nvSpPr>
            <p:spPr>
              <a:xfrm>
                <a:off x="7317596" y="5911849"/>
                <a:ext cx="901016" cy="641651"/>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𝑥</m:t>
                      </m:r>
                      <m:r>
                        <a:rPr lang="es-CO" sz="2200" b="0" i="1" smtClean="0">
                          <a:latin typeface="Cambria Math" panose="02040503050406030204" pitchFamily="18" charset="0"/>
                        </a:rPr>
                        <m:t>=</m:t>
                      </m:r>
                      <m:f>
                        <m:fPr>
                          <m:ctrlPr>
                            <a:rPr lang="es-CO" sz="2200" b="0" i="1" smtClean="0">
                              <a:latin typeface="Cambria Math" panose="02040503050406030204" pitchFamily="18" charset="0"/>
                            </a:rPr>
                          </m:ctrlPr>
                        </m:fPr>
                        <m:num>
                          <m:r>
                            <a:rPr lang="es-CO" sz="2200" b="0" i="1" smtClean="0">
                              <a:latin typeface="Cambria Math" panose="02040503050406030204" pitchFamily="18" charset="0"/>
                            </a:rPr>
                            <m:t>53</m:t>
                          </m:r>
                        </m:num>
                        <m:den>
                          <m:r>
                            <a:rPr lang="es-CO" sz="2200" b="0" i="1" smtClean="0">
                              <a:latin typeface="Cambria Math" panose="02040503050406030204" pitchFamily="18" charset="0"/>
                            </a:rPr>
                            <m:t>7</m:t>
                          </m:r>
                        </m:den>
                      </m:f>
                    </m:oMath>
                  </m:oMathPara>
                </a14:m>
                <a:endParaRPr lang="es-ES" sz="2200" dirty="0"/>
              </a:p>
            </p:txBody>
          </p:sp>
        </mc:Choice>
        <mc:Fallback xmlns="">
          <p:sp>
            <p:nvSpPr>
              <p:cNvPr id="7" name="CuadroTexto 6">
                <a:extLst>
                  <a:ext uri="{FF2B5EF4-FFF2-40B4-BE49-F238E27FC236}">
                    <a16:creationId xmlns:a16="http://schemas.microsoft.com/office/drawing/2014/main" id="{3CE130CF-A0CB-43A6-A1E6-F9F0B6238528}"/>
                  </a:ext>
                </a:extLst>
              </p:cNvPr>
              <p:cNvSpPr txBox="1">
                <a:spLocks noRot="1" noChangeAspect="1" noMove="1" noResize="1" noEditPoints="1" noAdjustHandles="1" noChangeArrowheads="1" noChangeShapeType="1" noTextEdit="1"/>
              </p:cNvSpPr>
              <p:nvPr/>
            </p:nvSpPr>
            <p:spPr>
              <a:xfrm>
                <a:off x="7317596" y="5911849"/>
                <a:ext cx="901016" cy="641651"/>
              </a:xfrm>
              <a:prstGeom prst="rect">
                <a:avLst/>
              </a:prstGeom>
              <a:blipFill>
                <a:blip r:embed="rId5"/>
                <a:stretch>
                  <a:fillRect/>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5045091E-D3A4-447E-85A6-EE078D3899E2}"/>
                  </a:ext>
                </a:extLst>
              </p:cNvPr>
              <p:cNvSpPr txBox="1"/>
              <p:nvPr/>
            </p:nvSpPr>
            <p:spPr>
              <a:xfrm>
                <a:off x="9452431" y="6059452"/>
                <a:ext cx="745525" cy="338554"/>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𝑥</m:t>
                      </m:r>
                      <m:r>
                        <a:rPr lang="es-CO" sz="2200" b="0" i="1" smtClean="0">
                          <a:latin typeface="Cambria Math" panose="02040503050406030204" pitchFamily="18" charset="0"/>
                        </a:rPr>
                        <m:t>=0</m:t>
                      </m:r>
                    </m:oMath>
                  </m:oMathPara>
                </a14:m>
                <a:endParaRPr lang="es-ES" sz="2200" dirty="0"/>
              </a:p>
            </p:txBody>
          </p:sp>
        </mc:Choice>
        <mc:Fallback xmlns="">
          <p:sp>
            <p:nvSpPr>
              <p:cNvPr id="8" name="CuadroTexto 7">
                <a:extLst>
                  <a:ext uri="{FF2B5EF4-FFF2-40B4-BE49-F238E27FC236}">
                    <a16:creationId xmlns:a16="http://schemas.microsoft.com/office/drawing/2014/main" id="{5045091E-D3A4-447E-85A6-EE078D3899E2}"/>
                  </a:ext>
                </a:extLst>
              </p:cNvPr>
              <p:cNvSpPr txBox="1">
                <a:spLocks noRot="1" noChangeAspect="1" noMove="1" noResize="1" noEditPoints="1" noAdjustHandles="1" noChangeArrowheads="1" noChangeShapeType="1" noTextEdit="1"/>
              </p:cNvSpPr>
              <p:nvPr/>
            </p:nvSpPr>
            <p:spPr>
              <a:xfrm>
                <a:off x="9452431" y="6059452"/>
                <a:ext cx="745525" cy="338554"/>
              </a:xfrm>
              <a:prstGeom prst="rect">
                <a:avLst/>
              </a:prstGeom>
              <a:blipFill>
                <a:blip r:embed="rId6"/>
                <a:stretch>
                  <a:fillRect l="-4032" r="-7258" b="-3448"/>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6E8FFC87-69BE-4499-93BA-DCA9B1F9A3F6}"/>
                  </a:ext>
                </a:extLst>
              </p:cNvPr>
              <p:cNvSpPr txBox="1"/>
              <p:nvPr/>
            </p:nvSpPr>
            <p:spPr>
              <a:xfrm>
                <a:off x="2842242" y="5918711"/>
                <a:ext cx="901016" cy="634789"/>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𝑥</m:t>
                      </m:r>
                      <m:r>
                        <a:rPr lang="es-CO" sz="2200" b="0" i="1" smtClean="0">
                          <a:latin typeface="Cambria Math" panose="02040503050406030204" pitchFamily="18" charset="0"/>
                        </a:rPr>
                        <m:t>=</m:t>
                      </m:r>
                      <m:f>
                        <m:fPr>
                          <m:ctrlPr>
                            <a:rPr lang="es-CO" sz="2200" b="0" i="1" smtClean="0">
                              <a:latin typeface="Cambria Math" panose="02040503050406030204" pitchFamily="18" charset="0"/>
                            </a:rPr>
                          </m:ctrlPr>
                        </m:fPr>
                        <m:num>
                          <m:r>
                            <a:rPr lang="es-CO" sz="2200" b="0" i="1" smtClean="0">
                              <a:latin typeface="Cambria Math" panose="02040503050406030204" pitchFamily="18" charset="0"/>
                            </a:rPr>
                            <m:t>19</m:t>
                          </m:r>
                        </m:num>
                        <m:den>
                          <m:r>
                            <a:rPr lang="es-CO" sz="2200" b="0" i="1" smtClean="0">
                              <a:latin typeface="Cambria Math" panose="02040503050406030204" pitchFamily="18" charset="0"/>
                            </a:rPr>
                            <m:t>35</m:t>
                          </m:r>
                        </m:den>
                      </m:f>
                    </m:oMath>
                  </m:oMathPara>
                </a14:m>
                <a:endParaRPr lang="es-ES" sz="2200" dirty="0"/>
              </a:p>
            </p:txBody>
          </p:sp>
        </mc:Choice>
        <mc:Fallback xmlns="">
          <p:sp>
            <p:nvSpPr>
              <p:cNvPr id="11" name="CuadroTexto 10">
                <a:extLst>
                  <a:ext uri="{FF2B5EF4-FFF2-40B4-BE49-F238E27FC236}">
                    <a16:creationId xmlns:a16="http://schemas.microsoft.com/office/drawing/2014/main" id="{6E8FFC87-69BE-4499-93BA-DCA9B1F9A3F6}"/>
                  </a:ext>
                </a:extLst>
              </p:cNvPr>
              <p:cNvSpPr txBox="1">
                <a:spLocks noRot="1" noChangeAspect="1" noMove="1" noResize="1" noEditPoints="1" noAdjustHandles="1" noChangeArrowheads="1" noChangeShapeType="1" noTextEdit="1"/>
              </p:cNvSpPr>
              <p:nvPr/>
            </p:nvSpPr>
            <p:spPr>
              <a:xfrm>
                <a:off x="2842242" y="5918711"/>
                <a:ext cx="901016" cy="634789"/>
              </a:xfrm>
              <a:prstGeom prst="rect">
                <a:avLst/>
              </a:prstGeom>
              <a:blipFill>
                <a:blip r:embed="rId8"/>
                <a:stretch>
                  <a:fillRect/>
                </a:stretch>
              </a:blipFill>
              <a:ln>
                <a:solidFill>
                  <a:srgbClr val="00B0F0"/>
                </a:solidFill>
              </a:ln>
            </p:spPr>
            <p:txBody>
              <a:bodyPr/>
              <a:lstStyle/>
              <a:p>
                <a:r>
                  <a:rPr lang="es-ES">
                    <a:noFill/>
                  </a:rPr>
                  <a:t> </a:t>
                </a:r>
              </a:p>
            </p:txBody>
          </p:sp>
        </mc:Fallback>
      </mc:AlternateContent>
      <p:sp>
        <p:nvSpPr>
          <p:cNvPr id="12" name="CuadroTexto 11">
            <a:extLst>
              <a:ext uri="{FF2B5EF4-FFF2-40B4-BE49-F238E27FC236}">
                <a16:creationId xmlns:a16="http://schemas.microsoft.com/office/drawing/2014/main" id="{3C5AA3CB-6B2B-441A-8698-FFA93FB3897D}"/>
              </a:ext>
            </a:extLst>
          </p:cNvPr>
          <p:cNvSpPr txBox="1"/>
          <p:nvPr/>
        </p:nvSpPr>
        <p:spPr>
          <a:xfrm>
            <a:off x="538148" y="5370463"/>
            <a:ext cx="6452344" cy="430887"/>
          </a:xfrm>
          <a:prstGeom prst="rect">
            <a:avLst/>
          </a:prstGeom>
          <a:noFill/>
        </p:spPr>
        <p:txBody>
          <a:bodyPr wrap="none" rtlCol="0">
            <a:spAutoFit/>
          </a:bodyPr>
          <a:lstStyle/>
          <a:p>
            <a:r>
              <a:rPr lang="es-CO" sz="2200" dirty="0">
                <a:solidFill>
                  <a:srgbClr val="7030A0"/>
                </a:solidFill>
              </a:rPr>
              <a:t>Selecciona y arrastra la respuesta correcta a cada celda</a:t>
            </a:r>
            <a:endParaRPr lang="es-ES" sz="2200" dirty="0">
              <a:solidFill>
                <a:srgbClr val="7030A0"/>
              </a:solidFill>
            </a:endParaRPr>
          </a:p>
        </p:txBody>
      </p:sp>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3CE130CF-A0CB-43A6-A1E6-F9F0B6238528}"/>
                  </a:ext>
                </a:extLst>
              </p:cNvPr>
              <p:cNvSpPr txBox="1"/>
              <p:nvPr/>
            </p:nvSpPr>
            <p:spPr>
              <a:xfrm>
                <a:off x="722535" y="5918711"/>
                <a:ext cx="901016" cy="634789"/>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𝑥</m:t>
                      </m:r>
                      <m:r>
                        <a:rPr lang="es-CO" sz="2200" b="0" i="1" smtClean="0">
                          <a:latin typeface="Cambria Math" panose="02040503050406030204" pitchFamily="18" charset="0"/>
                        </a:rPr>
                        <m:t>=</m:t>
                      </m:r>
                      <m:f>
                        <m:fPr>
                          <m:ctrlPr>
                            <a:rPr lang="es-CO" sz="2200" b="0" i="1" smtClean="0">
                              <a:latin typeface="Cambria Math" panose="02040503050406030204" pitchFamily="18" charset="0"/>
                            </a:rPr>
                          </m:ctrlPr>
                        </m:fPr>
                        <m:num>
                          <m:r>
                            <a:rPr lang="es-CO" sz="2200" b="0" i="1" smtClean="0">
                              <a:latin typeface="Cambria Math" panose="02040503050406030204" pitchFamily="18" charset="0"/>
                            </a:rPr>
                            <m:t>49</m:t>
                          </m:r>
                        </m:num>
                        <m:den>
                          <m:r>
                            <a:rPr lang="es-CO" sz="2200" b="0" i="1" smtClean="0">
                              <a:latin typeface="Cambria Math" panose="02040503050406030204" pitchFamily="18" charset="0"/>
                            </a:rPr>
                            <m:t>4</m:t>
                          </m:r>
                        </m:den>
                      </m:f>
                    </m:oMath>
                  </m:oMathPara>
                </a14:m>
                <a:endParaRPr lang="es-ES" sz="2200" dirty="0"/>
              </a:p>
            </p:txBody>
          </p:sp>
        </mc:Choice>
        <mc:Fallback xmlns="">
          <p:sp>
            <p:nvSpPr>
              <p:cNvPr id="13" name="CuadroTexto 12">
                <a:extLst>
                  <a:ext uri="{FF2B5EF4-FFF2-40B4-BE49-F238E27FC236}">
                    <a16:creationId xmlns="" xmlns:a16="http://schemas.microsoft.com/office/drawing/2014/main" xmlns:a14="http://schemas.microsoft.com/office/drawing/2010/main" id="{3CE130CF-A0CB-43A6-A1E6-F9F0B6238528}"/>
                  </a:ext>
                </a:extLst>
              </p:cNvPr>
              <p:cNvSpPr txBox="1">
                <a:spLocks noRot="1" noChangeAspect="1" noMove="1" noResize="1" noEditPoints="1" noAdjustHandles="1" noChangeArrowheads="1" noChangeShapeType="1" noTextEdit="1"/>
              </p:cNvSpPr>
              <p:nvPr/>
            </p:nvSpPr>
            <p:spPr>
              <a:xfrm>
                <a:off x="722535" y="5918711"/>
                <a:ext cx="901016" cy="634789"/>
              </a:xfrm>
              <a:prstGeom prst="rect">
                <a:avLst/>
              </a:prstGeom>
              <a:blipFill rotWithShape="0">
                <a:blip r:embed="rId9"/>
                <a:stretch>
                  <a:fillRect/>
                </a:stretch>
              </a:blipFill>
              <a:ln>
                <a:solidFill>
                  <a:srgbClr val="00B0F0"/>
                </a:solidFill>
              </a:ln>
            </p:spPr>
            <p:txBody>
              <a:bodyPr/>
              <a:lstStyle/>
              <a:p>
                <a:r>
                  <a:rPr lang="es-CO">
                    <a:noFill/>
                  </a:rPr>
                  <a:t> </a:t>
                </a:r>
              </a:p>
            </p:txBody>
          </p:sp>
        </mc:Fallback>
      </mc:AlternateContent>
    </p:spTree>
    <p:extLst>
      <p:ext uri="{BB962C8B-B14F-4D97-AF65-F5344CB8AC3E}">
        <p14:creationId xmlns:p14="http://schemas.microsoft.com/office/powerpoint/2010/main" val="5536206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10515600" cy="1325563"/>
          </a:xfrm>
        </p:spPr>
        <p:txBody>
          <a:bodyPr>
            <a:normAutofit/>
          </a:bodyPr>
          <a:lstStyle/>
          <a:p>
            <a:r>
              <a:rPr lang="es-CO" sz="2800" b="1" dirty="0">
                <a:solidFill>
                  <a:srgbClr val="00B050"/>
                </a:solidFill>
              </a:rPr>
              <a:t>Retroalimentación </a:t>
            </a:r>
            <a:endParaRPr lang="es-ES" sz="28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nvPr>
            </p:nvGraphicFramePr>
            <p:xfrm>
              <a:off x="594274" y="1544209"/>
              <a:ext cx="10515599" cy="4331224"/>
            </p:xfrm>
            <a:graphic>
              <a:graphicData uri="http://schemas.openxmlformats.org/drawingml/2006/table">
                <a:tbl>
                  <a:tblPr firstRow="1" bandRow="1">
                    <a:tableStyleId>{5940675A-B579-460E-94D1-54222C63F5DA}</a:tableStyleId>
                  </a:tblPr>
                  <a:tblGrid>
                    <a:gridCol w="8163964">
                      <a:extLst>
                        <a:ext uri="{9D8B030D-6E8A-4147-A177-3AD203B41FA5}">
                          <a16:colId xmlns:a16="http://schemas.microsoft.com/office/drawing/2014/main" val="4288522529"/>
                        </a:ext>
                      </a:extLst>
                    </a:gridCol>
                    <a:gridCol w="2351635">
                      <a:extLst>
                        <a:ext uri="{9D8B030D-6E8A-4147-A177-3AD203B41FA5}">
                          <a16:colId xmlns:a16="http://schemas.microsoft.com/office/drawing/2014/main" val="939841074"/>
                        </a:ext>
                      </a:extLst>
                    </a:gridCol>
                  </a:tblGrid>
                  <a:tr h="909543">
                    <a:tc>
                      <a:txBody>
                        <a:bodyPr/>
                        <a:lstStyle/>
                        <a:p>
                          <a:pPr/>
                          <a14:m>
                            <m:oMathPara xmlns:m="http://schemas.openxmlformats.org/officeDocument/2006/math">
                              <m:oMathParaPr>
                                <m:jc m:val="centerGroup"/>
                              </m:oMathParaPr>
                              <m:oMath xmlns:m="http://schemas.openxmlformats.org/officeDocument/2006/math">
                                <m:r>
                                  <a:rPr lang="es-ES" sz="2200" i="1" dirty="0" smtClean="0">
                                    <a:latin typeface="Cambria Math" panose="02040503050406030204" pitchFamily="18" charset="0"/>
                                  </a:rPr>
                                  <m:t>30</m:t>
                                </m:r>
                                <m:r>
                                  <a:rPr lang="es-ES" sz="2200" i="1" dirty="0" smtClean="0">
                                    <a:latin typeface="Cambria Math" panose="02040503050406030204" pitchFamily="18" charset="0"/>
                                  </a:rPr>
                                  <m:t>𝑥</m:t>
                                </m:r>
                                <m:r>
                                  <a:rPr lang="es-ES" sz="2200" i="1" dirty="0" smtClean="0">
                                    <a:latin typeface="Cambria Math" panose="02040503050406030204" pitchFamily="18" charset="0"/>
                                  </a:rPr>
                                  <m:t> −(−</m:t>
                                </m:r>
                                <m:r>
                                  <a:rPr lang="es-ES" sz="2200" i="1" dirty="0" smtClean="0">
                                    <a:latin typeface="Cambria Math" panose="02040503050406030204" pitchFamily="18" charset="0"/>
                                  </a:rPr>
                                  <m:t>𝑥</m:t>
                                </m:r>
                                <m:r>
                                  <a:rPr lang="es-ES" sz="2200" i="1" dirty="0" smtClean="0">
                                    <a:latin typeface="Cambria Math" panose="02040503050406030204" pitchFamily="18" charset="0"/>
                                  </a:rPr>
                                  <m:t>+6)+(−5</m:t>
                                </m:r>
                                <m:r>
                                  <a:rPr lang="es-ES" sz="2200" i="1" dirty="0" smtClean="0">
                                    <a:latin typeface="Cambria Math" panose="02040503050406030204" pitchFamily="18" charset="0"/>
                                  </a:rPr>
                                  <m:t>𝑥</m:t>
                                </m:r>
                                <m:r>
                                  <a:rPr lang="es-ES" sz="2200" i="1" dirty="0" smtClean="0">
                                    <a:latin typeface="Cambria Math" panose="02040503050406030204" pitchFamily="18" charset="0"/>
                                  </a:rPr>
                                  <m:t>+4) =− (5</m:t>
                                </m:r>
                                <m:r>
                                  <a:rPr lang="es-ES" sz="2200" i="1" dirty="0" smtClean="0">
                                    <a:latin typeface="Cambria Math" panose="02040503050406030204" pitchFamily="18" charset="0"/>
                                  </a:rPr>
                                  <m:t>𝑥</m:t>
                                </m:r>
                                <m:r>
                                  <a:rPr lang="es-ES" sz="2200" i="1" dirty="0" smtClean="0">
                                    <a:latin typeface="Cambria Math" panose="02040503050406030204" pitchFamily="18" charset="0"/>
                                  </a:rPr>
                                  <m:t> + 6)+(−8 + 3</m:t>
                                </m:r>
                                <m:r>
                                  <a:rPr lang="es-ES" sz="2200" i="1" dirty="0" smtClean="0">
                                    <a:latin typeface="Cambria Math" panose="02040503050406030204" pitchFamily="18" charset="0"/>
                                  </a:rPr>
                                  <m:t>𝑥</m:t>
                                </m:r>
                                <m:r>
                                  <a:rPr lang="es-ES" sz="2200" i="1" dirty="0" smtClean="0">
                                    <a:latin typeface="Cambria Math" panose="02040503050406030204" pitchFamily="18" charset="0"/>
                                  </a:rPr>
                                  <m:t>)</m:t>
                                </m:r>
                              </m:oMath>
                            </m:oMathPara>
                          </a14:m>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pPr/>
                          <a14:m>
                            <m:oMathPara xmlns:m="http://schemas.openxmlformats.org/officeDocument/2006/math">
                              <m:oMathParaPr>
                                <m:jc m:val="centerGroup"/>
                              </m:oMathParaPr>
                              <m:oMath xmlns:m="http://schemas.openxmlformats.org/officeDocument/2006/math">
                                <m:r>
                                  <a:rPr lang="es-ES" sz="2200" i="1" dirty="0" smtClean="0">
                                    <a:latin typeface="Cambria Math" panose="02040503050406030204" pitchFamily="18" charset="0"/>
                                  </a:rPr>
                                  <m:t>3(2</m:t>
                                </m:r>
                                <m:r>
                                  <a:rPr lang="es-ES" sz="2200" i="1" dirty="0" smtClean="0">
                                    <a:latin typeface="Cambria Math" panose="02040503050406030204" pitchFamily="18" charset="0"/>
                                  </a:rPr>
                                  <m:t>𝑥</m:t>
                                </m:r>
                                <m:r>
                                  <a:rPr lang="es-ES" sz="2200" i="1" dirty="0" smtClean="0">
                                    <a:latin typeface="Cambria Math" panose="02040503050406030204" pitchFamily="18" charset="0"/>
                                  </a:rPr>
                                  <m:t> + 5)−2 (4 + 4</m:t>
                                </m:r>
                                <m:r>
                                  <a:rPr lang="es-ES" sz="2200" i="1" dirty="0" smtClean="0">
                                    <a:latin typeface="Cambria Math" panose="02040503050406030204" pitchFamily="18" charset="0"/>
                                  </a:rPr>
                                  <m:t>𝑥</m:t>
                                </m:r>
                                <m:r>
                                  <a:rPr lang="es-CO" sz="2200" b="0" i="1" dirty="0" smtClean="0">
                                    <a:latin typeface="Cambria Math" panose="02040503050406030204" pitchFamily="18" charset="0"/>
                                  </a:rPr>
                                  <m:t>)</m:t>
                                </m:r>
                                <m:r>
                                  <a:rPr lang="es-ES" sz="2200" i="1" dirty="0" smtClean="0">
                                    <a:latin typeface="Cambria Math" panose="02040503050406030204" pitchFamily="18" charset="0"/>
                                  </a:rPr>
                                  <m:t>=7</m:t>
                                </m:r>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pPr algn="ctr"/>
                          <a14:m>
                            <m:oMathPara xmlns:m="http://schemas.openxmlformats.org/officeDocument/2006/math">
                              <m:oMathParaPr>
                                <m:jc m:val="centerGroup"/>
                              </m:oMathParaPr>
                              <m:oMath xmlns:m="http://schemas.openxmlformats.org/officeDocument/2006/math">
                                <m:r>
                                  <a:rPr lang="es-ES" sz="2200" b="0" i="1" kern="1200" dirty="0" smtClean="0">
                                    <a:solidFill>
                                      <a:schemeClr val="tx1"/>
                                    </a:solidFill>
                                    <a:effectLst/>
                                    <a:latin typeface="Cambria Math" panose="02040503050406030204" pitchFamily="18" charset="0"/>
                                    <a:ea typeface="+mn-ea"/>
                                    <a:cs typeface="+mn-cs"/>
                                  </a:rPr>
                                  <m:t>(13 + 2</m:t>
                                </m:r>
                                <m:r>
                                  <a:rPr lang="es-ES" sz="2200" b="0" i="1" kern="1200" dirty="0" smtClean="0">
                                    <a:solidFill>
                                      <a:schemeClr val="tx1"/>
                                    </a:solidFill>
                                    <a:effectLst/>
                                    <a:latin typeface="Cambria Math" panose="02040503050406030204" pitchFamily="18" charset="0"/>
                                    <a:ea typeface="+mn-ea"/>
                                    <a:cs typeface="+mn-cs"/>
                                  </a:rPr>
                                  <m:t>𝑥</m:t>
                                </m:r>
                                <m:r>
                                  <a:rPr lang="es-ES" sz="2200" b="0" i="1" kern="1200" dirty="0" smtClean="0">
                                    <a:solidFill>
                                      <a:schemeClr val="tx1"/>
                                    </a:solidFill>
                                    <a:effectLst/>
                                    <a:latin typeface="Cambria Math" panose="02040503050406030204" pitchFamily="18" charset="0"/>
                                    <a:ea typeface="+mn-ea"/>
                                    <a:cs typeface="+mn-cs"/>
                                  </a:rPr>
                                  <m:t>)/(4</m:t>
                                </m:r>
                                <m:r>
                                  <a:rPr lang="es-ES" sz="2200" b="0" i="1" kern="1200" dirty="0" smtClean="0">
                                    <a:solidFill>
                                      <a:schemeClr val="tx1"/>
                                    </a:solidFill>
                                    <a:effectLst/>
                                    <a:latin typeface="Cambria Math" panose="02040503050406030204" pitchFamily="18" charset="0"/>
                                    <a:ea typeface="+mn-ea"/>
                                    <a:cs typeface="+mn-cs"/>
                                  </a:rPr>
                                  <m:t>𝑥</m:t>
                                </m:r>
                                <m:r>
                                  <a:rPr lang="es-ES" sz="2200" b="0" i="1" kern="1200" dirty="0" smtClean="0">
                                    <a:solidFill>
                                      <a:schemeClr val="tx1"/>
                                    </a:solidFill>
                                    <a:effectLst/>
                                    <a:latin typeface="Cambria Math" panose="02040503050406030204" pitchFamily="18" charset="0"/>
                                    <a:ea typeface="+mn-ea"/>
                                    <a:cs typeface="+mn-cs"/>
                                  </a:rPr>
                                  <m:t> + 1 ) = 3/4</m:t>
                                </m:r>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r h="803370">
                    <a:tc>
                      <a:txBody>
                        <a:bodyPr/>
                        <a:lstStyle/>
                        <a:p>
                          <a:pPr/>
                          <a14:m>
                            <m:oMathPara xmlns:m="http://schemas.openxmlformats.org/officeDocument/2006/math">
                              <m:oMathParaPr>
                                <m:jc m:val="centerGroup"/>
                              </m:oMathParaPr>
                              <m:oMath xmlns:m="http://schemas.openxmlformats.org/officeDocument/2006/math">
                                <m:r>
                                  <a:rPr lang="es-ES" sz="2200" b="0" i="1" kern="1200" dirty="0" smtClean="0">
                                    <a:solidFill>
                                      <a:schemeClr val="tx1"/>
                                    </a:solidFill>
                                    <a:effectLst/>
                                    <a:latin typeface="Cambria Math" panose="02040503050406030204" pitchFamily="18" charset="0"/>
                                    <a:ea typeface="+mn-ea"/>
                                    <a:cs typeface="+mn-cs"/>
                                  </a:rPr>
                                  <m:t>1</m:t>
                                </m:r>
                                <m:r>
                                  <a:rPr lang="es-CO" sz="2200" b="0" i="1" kern="1200" dirty="0" smtClean="0">
                                    <a:solidFill>
                                      <a:schemeClr val="tx1"/>
                                    </a:solidFill>
                                    <a:effectLst/>
                                    <a:latin typeface="Cambria Math" panose="02040503050406030204" pitchFamily="18" charset="0"/>
                                    <a:ea typeface="+mn-ea"/>
                                    <a:cs typeface="+mn-cs"/>
                                  </a:rPr>
                                  <m:t>,</m:t>
                                </m:r>
                                <m:r>
                                  <a:rPr lang="es-ES" sz="2200" b="0" i="1" kern="1200" dirty="0" smtClean="0">
                                    <a:solidFill>
                                      <a:schemeClr val="tx1"/>
                                    </a:solidFill>
                                    <a:effectLst/>
                                    <a:latin typeface="Cambria Math" panose="02040503050406030204" pitchFamily="18" charset="0"/>
                                    <a:ea typeface="+mn-ea"/>
                                    <a:cs typeface="+mn-cs"/>
                                  </a:rPr>
                                  <m:t>5</m:t>
                                </m:r>
                                <m:r>
                                  <a:rPr lang="es-ES" sz="2200" b="0" i="1" kern="1200" dirty="0" smtClean="0">
                                    <a:solidFill>
                                      <a:schemeClr val="tx1"/>
                                    </a:solidFill>
                                    <a:effectLst/>
                                    <a:latin typeface="Cambria Math" panose="02040503050406030204" pitchFamily="18" charset="0"/>
                                    <a:ea typeface="+mn-ea"/>
                                    <a:cs typeface="+mn-cs"/>
                                  </a:rPr>
                                  <m:t>𝑥</m:t>
                                </m:r>
                                <m:r>
                                  <a:rPr lang="es-ES" sz="2200" b="0" i="1" kern="1200" dirty="0" smtClean="0">
                                    <a:solidFill>
                                      <a:schemeClr val="tx1"/>
                                    </a:solidFill>
                                    <a:effectLst/>
                                    <a:latin typeface="Cambria Math" panose="02040503050406030204" pitchFamily="18" charset="0"/>
                                    <a:ea typeface="+mn-ea"/>
                                    <a:cs typeface="+mn-cs"/>
                                  </a:rPr>
                                  <m:t> – 0,7  = 0,4(3 – 5</m:t>
                                </m:r>
                                <m:r>
                                  <a:rPr lang="es-ES" sz="2200" b="0" i="1" kern="1200" dirty="0" smtClean="0">
                                    <a:solidFill>
                                      <a:schemeClr val="tx1"/>
                                    </a:solidFill>
                                    <a:effectLst/>
                                    <a:latin typeface="Cambria Math" panose="02040503050406030204" pitchFamily="18" charset="0"/>
                                    <a:ea typeface="+mn-ea"/>
                                    <a:cs typeface="+mn-cs"/>
                                  </a:rPr>
                                  <m:t>𝑥</m:t>
                                </m:r>
                                <m:r>
                                  <a:rPr lang="es-ES" sz="2200" b="0" i="1" kern="1200" dirty="0" smtClean="0">
                                    <a:solidFill>
                                      <a:schemeClr val="tx1"/>
                                    </a:solidFill>
                                    <a:effectLst/>
                                    <a:latin typeface="Cambria Math" panose="02040503050406030204" pitchFamily="18" charset="0"/>
                                    <a:ea typeface="+mn-ea"/>
                                    <a:cs typeface="+mn-cs"/>
                                  </a:rPr>
                                  <m:t>)</m:t>
                                </m:r>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816485306"/>
                      </a:ext>
                    </a:extLst>
                  </a:tr>
                </a:tbl>
              </a:graphicData>
            </a:graphic>
          </p:graphicFrame>
        </mc:Choice>
        <mc:Fallback xmlns="">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nvPr>
            </p:nvGraphicFramePr>
            <p:xfrm>
              <a:off x="594274" y="1544209"/>
              <a:ext cx="10515599" cy="4331224"/>
            </p:xfrm>
            <a:graphic>
              <a:graphicData uri="http://schemas.openxmlformats.org/drawingml/2006/table">
                <a:tbl>
                  <a:tblPr firstRow="1" bandRow="1">
                    <a:tableStyleId>{5940675A-B579-460E-94D1-54222C63F5DA}</a:tableStyleId>
                  </a:tblPr>
                  <a:tblGrid>
                    <a:gridCol w="8163964">
                      <a:extLst>
                        <a:ext uri="{9D8B030D-6E8A-4147-A177-3AD203B41FA5}">
                          <a16:colId xmlns:a16="http://schemas.microsoft.com/office/drawing/2014/main" val="4288522529"/>
                        </a:ext>
                      </a:extLst>
                    </a:gridCol>
                    <a:gridCol w="2351635">
                      <a:extLst>
                        <a:ext uri="{9D8B030D-6E8A-4147-A177-3AD203B41FA5}">
                          <a16:colId xmlns:a16="http://schemas.microsoft.com/office/drawing/2014/main" val="939841074"/>
                        </a:ext>
                      </a:extLst>
                    </a:gridCol>
                  </a:tblGrid>
                  <a:tr h="909543">
                    <a:tc>
                      <a:txBody>
                        <a:bodyPr/>
                        <a:lstStyle/>
                        <a:p>
                          <a:endParaRPr lang="es-ES"/>
                        </a:p>
                      </a:txBody>
                      <a:tcPr anchor="ctr">
                        <a:blipFill>
                          <a:blip r:embed="rId2"/>
                          <a:stretch>
                            <a:fillRect l="-75" t="-671" r="-28955" b="-378523"/>
                          </a:stretch>
                        </a:blipFill>
                      </a:tcP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endParaRPr lang="es-ES"/>
                        </a:p>
                      </a:txBody>
                      <a:tcPr anchor="ctr">
                        <a:blipFill>
                          <a:blip r:embed="rId2"/>
                          <a:stretch>
                            <a:fillRect l="-75" t="-185443" r="-28955" b="-166456"/>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endParaRPr lang="es-ES"/>
                        </a:p>
                      </a:txBody>
                      <a:tcPr anchor="ctr">
                        <a:blipFill>
                          <a:blip r:embed="rId2"/>
                          <a:stretch>
                            <a:fillRect l="-75" t="-349612" r="-28955" b="-103876"/>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r h="803370">
                    <a:tc>
                      <a:txBody>
                        <a:bodyPr/>
                        <a:lstStyle/>
                        <a:p>
                          <a:endParaRPr lang="es-ES"/>
                        </a:p>
                      </a:txBody>
                      <a:tcPr anchor="ctr">
                        <a:blipFill>
                          <a:blip r:embed="rId2"/>
                          <a:stretch>
                            <a:fillRect l="-75" t="-439394" r="-28955" b="-1515"/>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816485306"/>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848137" y="821530"/>
            <a:ext cx="2916183" cy="430887"/>
          </a:xfrm>
          <a:prstGeom prst="rect">
            <a:avLst/>
          </a:prstGeom>
          <a:noFill/>
        </p:spPr>
        <p:txBody>
          <a:bodyPr wrap="none" rtlCol="0">
            <a:spAutoFit/>
          </a:bodyPr>
          <a:lstStyle/>
          <a:p>
            <a:r>
              <a:rPr lang="es-CO" sz="2200" b="1" dirty="0">
                <a:solidFill>
                  <a:srgbClr val="FF0000"/>
                </a:solidFill>
              </a:rPr>
              <a:t>Solución de la ecuación</a:t>
            </a:r>
            <a:endParaRPr lang="es-ES" sz="2200" b="1" dirty="0">
              <a:solidFill>
                <a:srgbClr val="FF0000"/>
              </a:solidFill>
            </a:endParaRP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462C4768-55E0-42C7-8A5F-9514FDFD150B}"/>
                  </a:ext>
                </a:extLst>
              </p:cNvPr>
              <p:cNvSpPr txBox="1"/>
              <p:nvPr/>
            </p:nvSpPr>
            <p:spPr>
              <a:xfrm>
                <a:off x="9323936" y="1682440"/>
                <a:ext cx="1002519" cy="634789"/>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𝑥</m:t>
                      </m:r>
                      <m:r>
                        <a:rPr lang="es-CO" sz="2200" b="0" i="1" smtClean="0">
                          <a:latin typeface="Cambria Math" panose="02040503050406030204" pitchFamily="18" charset="0"/>
                        </a:rPr>
                        <m:t>=−</m:t>
                      </m:r>
                      <m:f>
                        <m:fPr>
                          <m:ctrlPr>
                            <a:rPr lang="es-CO" sz="2200" b="0" i="1" smtClean="0">
                              <a:latin typeface="Cambria Math" panose="02040503050406030204" pitchFamily="18" charset="0"/>
                            </a:rPr>
                          </m:ctrlPr>
                        </m:fPr>
                        <m:num>
                          <m:r>
                            <a:rPr lang="es-CO" sz="2200" b="0" i="1" smtClean="0">
                              <a:latin typeface="Cambria Math" panose="02040503050406030204" pitchFamily="18" charset="0"/>
                            </a:rPr>
                            <m:t>3</m:t>
                          </m:r>
                        </m:num>
                        <m:den>
                          <m:r>
                            <a:rPr lang="es-CO" sz="2200" b="0" i="1" smtClean="0">
                              <a:latin typeface="Cambria Math" panose="02040503050406030204" pitchFamily="18" charset="0"/>
                            </a:rPr>
                            <m:t>7</m:t>
                          </m:r>
                        </m:den>
                      </m:f>
                    </m:oMath>
                  </m:oMathPara>
                </a14:m>
                <a:endParaRPr lang="es-ES" sz="2200" dirty="0"/>
              </a:p>
            </p:txBody>
          </p:sp>
        </mc:Choice>
        <mc:Fallback xmlns="">
          <p:sp>
            <p:nvSpPr>
              <p:cNvPr id="5" name="CuadroTexto 4">
                <a:extLst>
                  <a:ext uri="{FF2B5EF4-FFF2-40B4-BE49-F238E27FC236}">
                    <a16:creationId xmlns:a16="http://schemas.microsoft.com/office/drawing/2014/main" id="{462C4768-55E0-42C7-8A5F-9514FDFD150B}"/>
                  </a:ext>
                </a:extLst>
              </p:cNvPr>
              <p:cNvSpPr txBox="1">
                <a:spLocks noRot="1" noChangeAspect="1" noMove="1" noResize="1" noEditPoints="1" noAdjustHandles="1" noChangeArrowheads="1" noChangeShapeType="1" noTextEdit="1"/>
              </p:cNvSpPr>
              <p:nvPr/>
            </p:nvSpPr>
            <p:spPr>
              <a:xfrm>
                <a:off x="9323936" y="1682440"/>
                <a:ext cx="1002519" cy="634789"/>
              </a:xfrm>
              <a:prstGeom prst="rect">
                <a:avLst/>
              </a:prstGeom>
              <a:blipFill>
                <a:blip r:embed="rId3"/>
                <a:stretch>
                  <a:fillRect/>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2A9538B3-1847-4A54-B0AF-D00017F8770C}"/>
                  </a:ext>
                </a:extLst>
              </p:cNvPr>
              <p:cNvSpPr txBox="1"/>
              <p:nvPr/>
            </p:nvSpPr>
            <p:spPr>
              <a:xfrm>
                <a:off x="3971300" y="2620652"/>
                <a:ext cx="2841612" cy="636072"/>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s-CO" sz="2200" b="0" i="1" smtClean="0">
                              <a:latin typeface="Cambria Math" panose="02040503050406030204" pitchFamily="18" charset="0"/>
                            </a:rPr>
                          </m:ctrlPr>
                        </m:fPr>
                        <m:num>
                          <m:r>
                            <a:rPr lang="es-CO" sz="2200" b="0" i="1" smtClean="0">
                              <a:latin typeface="Cambria Math" panose="02040503050406030204" pitchFamily="18" charset="0"/>
                            </a:rPr>
                            <m:t>𝑥</m:t>
                          </m:r>
                          <m:r>
                            <a:rPr lang="es-CO" sz="2200" b="0" i="1" smtClean="0">
                              <a:latin typeface="Cambria Math" panose="02040503050406030204" pitchFamily="18" charset="0"/>
                            </a:rPr>
                            <m:t>−2</m:t>
                          </m:r>
                        </m:num>
                        <m:den>
                          <m:r>
                            <a:rPr lang="es-CO" sz="2200" b="0" i="1" smtClean="0">
                              <a:latin typeface="Cambria Math" panose="02040503050406030204" pitchFamily="18" charset="0"/>
                            </a:rPr>
                            <m:t>3</m:t>
                          </m:r>
                        </m:den>
                      </m:f>
                      <m:r>
                        <a:rPr lang="es-CO" sz="2200" b="0" i="1" smtClean="0">
                          <a:latin typeface="Cambria Math" panose="02040503050406030204" pitchFamily="18" charset="0"/>
                        </a:rPr>
                        <m:t>−</m:t>
                      </m:r>
                      <m:f>
                        <m:fPr>
                          <m:ctrlPr>
                            <a:rPr lang="es-CO" sz="2200" i="1">
                              <a:latin typeface="Cambria Math" panose="02040503050406030204" pitchFamily="18" charset="0"/>
                            </a:rPr>
                          </m:ctrlPr>
                        </m:fPr>
                        <m:num>
                          <m:r>
                            <a:rPr lang="es-CO" sz="2200" b="0" i="1" smtClean="0">
                              <a:latin typeface="Cambria Math" panose="02040503050406030204" pitchFamily="18" charset="0"/>
                            </a:rPr>
                            <m:t>𝑥</m:t>
                          </m:r>
                          <m:r>
                            <a:rPr lang="es-CO" sz="2200" b="0" i="1" smtClean="0">
                              <a:latin typeface="Cambria Math" panose="02040503050406030204" pitchFamily="18" charset="0"/>
                            </a:rPr>
                            <m:t>−3</m:t>
                          </m:r>
                        </m:num>
                        <m:den>
                          <m:r>
                            <a:rPr lang="es-CO" sz="2200" b="0" i="1" smtClean="0">
                              <a:latin typeface="Cambria Math" panose="02040503050406030204" pitchFamily="18" charset="0"/>
                            </a:rPr>
                            <m:t>4</m:t>
                          </m:r>
                        </m:den>
                      </m:f>
                      <m:r>
                        <a:rPr lang="es-ES" sz="2200" i="1" dirty="0" smtClean="0">
                          <a:latin typeface="Cambria Math" panose="02040503050406030204" pitchFamily="18" charset="0"/>
                        </a:rPr>
                        <m:t> =</m:t>
                      </m:r>
                      <m:r>
                        <a:rPr lang="es-CO" sz="2200" b="0" i="0" smtClean="0">
                          <a:latin typeface="Cambria Math" panose="02040503050406030204" pitchFamily="18" charset="0"/>
                        </a:rPr>
                        <m:t> </m:t>
                      </m:r>
                      <m:f>
                        <m:fPr>
                          <m:ctrlPr>
                            <a:rPr lang="es-CO" sz="2200" i="1">
                              <a:latin typeface="Cambria Math" panose="02040503050406030204" pitchFamily="18" charset="0"/>
                            </a:rPr>
                          </m:ctrlPr>
                        </m:fPr>
                        <m:num>
                          <m:r>
                            <a:rPr lang="es-CO" sz="2200" b="0" i="1" smtClean="0">
                              <a:latin typeface="Cambria Math" panose="02040503050406030204" pitchFamily="18" charset="0"/>
                            </a:rPr>
                            <m:t>𝑥</m:t>
                          </m:r>
                          <m:r>
                            <a:rPr lang="es-CO" sz="2200" b="0" i="1" smtClean="0">
                              <a:latin typeface="Cambria Math" panose="02040503050406030204" pitchFamily="18" charset="0"/>
                            </a:rPr>
                            <m:t>−4</m:t>
                          </m:r>
                        </m:num>
                        <m:den>
                          <m:r>
                            <a:rPr lang="es-CO" sz="2200" b="0" i="1" smtClean="0">
                              <a:latin typeface="Cambria Math" panose="02040503050406030204" pitchFamily="18" charset="0"/>
                            </a:rPr>
                            <m:t>5</m:t>
                          </m:r>
                        </m:den>
                      </m:f>
                    </m:oMath>
                  </m:oMathPara>
                </a14:m>
                <a:endParaRPr lang="es-ES" sz="2200" dirty="0"/>
              </a:p>
            </p:txBody>
          </p:sp>
        </mc:Choice>
        <mc:Fallback xmlns="">
          <p:sp>
            <p:nvSpPr>
              <p:cNvPr id="6" name="CuadroTexto 5">
                <a:extLst>
                  <a:ext uri="{FF2B5EF4-FFF2-40B4-BE49-F238E27FC236}">
                    <a16:creationId xmlns:a16="http://schemas.microsoft.com/office/drawing/2014/main" id="{2A9538B3-1847-4A54-B0AF-D00017F8770C}"/>
                  </a:ext>
                </a:extLst>
              </p:cNvPr>
              <p:cNvSpPr txBox="1">
                <a:spLocks noRot="1" noChangeAspect="1" noMove="1" noResize="1" noEditPoints="1" noAdjustHandles="1" noChangeArrowheads="1" noChangeShapeType="1" noTextEdit="1"/>
              </p:cNvSpPr>
              <p:nvPr/>
            </p:nvSpPr>
            <p:spPr>
              <a:xfrm>
                <a:off x="3971300" y="2620652"/>
                <a:ext cx="2841612" cy="636072"/>
              </a:xfrm>
              <a:prstGeom prst="rect">
                <a:avLst/>
              </a:prstGeom>
              <a:blipFill>
                <a:blip r:embed="rId4"/>
                <a:stretch>
                  <a:fillRect/>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3CE130CF-A0CB-43A6-A1E6-F9F0B6238528}"/>
                  </a:ext>
                </a:extLst>
              </p:cNvPr>
              <p:cNvSpPr txBox="1"/>
              <p:nvPr/>
            </p:nvSpPr>
            <p:spPr>
              <a:xfrm>
                <a:off x="9403571" y="2561917"/>
                <a:ext cx="901016" cy="641651"/>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𝑥</m:t>
                      </m:r>
                      <m:r>
                        <a:rPr lang="es-CO" sz="2200" b="0" i="1" smtClean="0">
                          <a:latin typeface="Cambria Math" panose="02040503050406030204" pitchFamily="18" charset="0"/>
                        </a:rPr>
                        <m:t>=</m:t>
                      </m:r>
                      <m:f>
                        <m:fPr>
                          <m:ctrlPr>
                            <a:rPr lang="es-CO" sz="2200" b="0" i="1" smtClean="0">
                              <a:latin typeface="Cambria Math" panose="02040503050406030204" pitchFamily="18" charset="0"/>
                            </a:rPr>
                          </m:ctrlPr>
                        </m:fPr>
                        <m:num>
                          <m:r>
                            <a:rPr lang="es-CO" sz="2200" b="0" i="1" smtClean="0">
                              <a:latin typeface="Cambria Math" panose="02040503050406030204" pitchFamily="18" charset="0"/>
                            </a:rPr>
                            <m:t>53</m:t>
                          </m:r>
                        </m:num>
                        <m:den>
                          <m:r>
                            <a:rPr lang="es-CO" sz="2200" b="0" i="1" smtClean="0">
                              <a:latin typeface="Cambria Math" panose="02040503050406030204" pitchFamily="18" charset="0"/>
                            </a:rPr>
                            <m:t>7</m:t>
                          </m:r>
                        </m:den>
                      </m:f>
                    </m:oMath>
                  </m:oMathPara>
                </a14:m>
                <a:endParaRPr lang="es-ES" sz="2200" dirty="0"/>
              </a:p>
            </p:txBody>
          </p:sp>
        </mc:Choice>
        <mc:Fallback xmlns="">
          <p:sp>
            <p:nvSpPr>
              <p:cNvPr id="7" name="CuadroTexto 6">
                <a:extLst>
                  <a:ext uri="{FF2B5EF4-FFF2-40B4-BE49-F238E27FC236}">
                    <a16:creationId xmlns:a16="http://schemas.microsoft.com/office/drawing/2014/main" id="{3CE130CF-A0CB-43A6-A1E6-F9F0B6238528}"/>
                  </a:ext>
                </a:extLst>
              </p:cNvPr>
              <p:cNvSpPr txBox="1">
                <a:spLocks noRot="1" noChangeAspect="1" noMove="1" noResize="1" noEditPoints="1" noAdjustHandles="1" noChangeArrowheads="1" noChangeShapeType="1" noTextEdit="1"/>
              </p:cNvSpPr>
              <p:nvPr/>
            </p:nvSpPr>
            <p:spPr>
              <a:xfrm>
                <a:off x="9403571" y="2561917"/>
                <a:ext cx="901016" cy="641651"/>
              </a:xfrm>
              <a:prstGeom prst="rect">
                <a:avLst/>
              </a:prstGeom>
              <a:blipFill>
                <a:blip r:embed="rId5"/>
                <a:stretch>
                  <a:fillRect/>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30E6FD71-8BCC-4AED-8F6B-42E627BD1A7C}"/>
                  </a:ext>
                </a:extLst>
              </p:cNvPr>
              <p:cNvSpPr txBox="1"/>
              <p:nvPr/>
            </p:nvSpPr>
            <p:spPr>
              <a:xfrm>
                <a:off x="9452431" y="4540772"/>
                <a:ext cx="590226" cy="338554"/>
              </a:xfrm>
              <a:prstGeom prst="rect">
                <a:avLst/>
              </a:prstGeom>
              <a:noFill/>
              <a:ln>
                <a:solidFill>
                  <a:srgbClr val="00B0F0"/>
                </a:solidFill>
              </a:ln>
            </p:spPr>
            <p:txBody>
              <a:bodyPr wrap="none" lIns="0" tIns="0" rIns="0" bIns="0" rtlCol="0">
                <a:spAutoFit/>
              </a:bodyPr>
              <a:lstStyle/>
              <a:p>
                <a14:m>
                  <m:oMath xmlns:m="http://schemas.openxmlformats.org/officeDocument/2006/math">
                    <m:r>
                      <a:rPr lang="es-CO" sz="2200" b="0" i="1" smtClean="0">
                        <a:latin typeface="Cambria Math" panose="02040503050406030204" pitchFamily="18" charset="0"/>
                      </a:rPr>
                      <m:t>𝑥</m:t>
                    </m:r>
                    <m:r>
                      <a:rPr lang="es-CO" sz="2200" b="0" i="1" smtClean="0">
                        <a:latin typeface="Cambria Math" panose="02040503050406030204" pitchFamily="18" charset="0"/>
                      </a:rPr>
                      <m:t>=</m:t>
                    </m:r>
                  </m:oMath>
                </a14:m>
                <a:r>
                  <a:rPr lang="es-ES" sz="2200" dirty="0"/>
                  <a:t>3</a:t>
                </a:r>
              </a:p>
            </p:txBody>
          </p:sp>
        </mc:Choice>
        <mc:Fallback xmlns="">
          <p:sp>
            <p:nvSpPr>
              <p:cNvPr id="10" name="CuadroTexto 9">
                <a:extLst>
                  <a:ext uri="{FF2B5EF4-FFF2-40B4-BE49-F238E27FC236}">
                    <a16:creationId xmlns:a16="http://schemas.microsoft.com/office/drawing/2014/main" id="{30E6FD71-8BCC-4AED-8F6B-42E627BD1A7C}"/>
                  </a:ext>
                </a:extLst>
              </p:cNvPr>
              <p:cNvSpPr txBox="1">
                <a:spLocks noRot="1" noChangeAspect="1" noMove="1" noResize="1" noEditPoints="1" noAdjustHandles="1" noChangeArrowheads="1" noChangeShapeType="1" noTextEdit="1"/>
              </p:cNvSpPr>
              <p:nvPr/>
            </p:nvSpPr>
            <p:spPr>
              <a:xfrm>
                <a:off x="9452431" y="4540772"/>
                <a:ext cx="590226" cy="338554"/>
              </a:xfrm>
              <a:prstGeom prst="rect">
                <a:avLst/>
              </a:prstGeom>
              <a:blipFill>
                <a:blip r:embed="rId7"/>
                <a:stretch>
                  <a:fillRect l="-11224" t="-22807" r="-27551" b="-47368"/>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6E8FFC87-69BE-4499-93BA-DCA9B1F9A3F6}"/>
                  </a:ext>
                </a:extLst>
              </p:cNvPr>
              <p:cNvSpPr txBox="1"/>
              <p:nvPr/>
            </p:nvSpPr>
            <p:spPr>
              <a:xfrm>
                <a:off x="9341692" y="5149301"/>
                <a:ext cx="901016" cy="634789"/>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𝑥</m:t>
                      </m:r>
                      <m:r>
                        <a:rPr lang="es-CO" sz="2200" b="0" i="1" smtClean="0">
                          <a:latin typeface="Cambria Math" panose="02040503050406030204" pitchFamily="18" charset="0"/>
                        </a:rPr>
                        <m:t>=</m:t>
                      </m:r>
                      <m:f>
                        <m:fPr>
                          <m:ctrlPr>
                            <a:rPr lang="es-CO" sz="2200" b="0" i="1" smtClean="0">
                              <a:latin typeface="Cambria Math" panose="02040503050406030204" pitchFamily="18" charset="0"/>
                            </a:rPr>
                          </m:ctrlPr>
                        </m:fPr>
                        <m:num>
                          <m:r>
                            <a:rPr lang="es-CO" sz="2200" b="0" i="1" smtClean="0">
                              <a:latin typeface="Cambria Math" panose="02040503050406030204" pitchFamily="18" charset="0"/>
                            </a:rPr>
                            <m:t>19</m:t>
                          </m:r>
                        </m:num>
                        <m:den>
                          <m:r>
                            <a:rPr lang="es-CO" sz="2200" b="0" i="1" smtClean="0">
                              <a:latin typeface="Cambria Math" panose="02040503050406030204" pitchFamily="18" charset="0"/>
                            </a:rPr>
                            <m:t>35</m:t>
                          </m:r>
                        </m:den>
                      </m:f>
                    </m:oMath>
                  </m:oMathPara>
                </a14:m>
                <a:endParaRPr lang="es-ES" sz="2200" dirty="0"/>
              </a:p>
            </p:txBody>
          </p:sp>
        </mc:Choice>
        <mc:Fallback xmlns="">
          <p:sp>
            <p:nvSpPr>
              <p:cNvPr id="11" name="CuadroTexto 10">
                <a:extLst>
                  <a:ext uri="{FF2B5EF4-FFF2-40B4-BE49-F238E27FC236}">
                    <a16:creationId xmlns:a16="http://schemas.microsoft.com/office/drawing/2014/main" id="{6E8FFC87-69BE-4499-93BA-DCA9B1F9A3F6}"/>
                  </a:ext>
                </a:extLst>
              </p:cNvPr>
              <p:cNvSpPr txBox="1">
                <a:spLocks noRot="1" noChangeAspect="1" noMove="1" noResize="1" noEditPoints="1" noAdjustHandles="1" noChangeArrowheads="1" noChangeShapeType="1" noTextEdit="1"/>
              </p:cNvSpPr>
              <p:nvPr/>
            </p:nvSpPr>
            <p:spPr>
              <a:xfrm>
                <a:off x="9341692" y="5149301"/>
                <a:ext cx="901016" cy="634789"/>
              </a:xfrm>
              <a:prstGeom prst="rect">
                <a:avLst/>
              </a:prstGeom>
              <a:blipFill>
                <a:blip r:embed="rId8"/>
                <a:stretch>
                  <a:fillRect/>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3CE130CF-A0CB-43A6-A1E6-F9F0B6238528}"/>
                  </a:ext>
                </a:extLst>
              </p:cNvPr>
              <p:cNvSpPr txBox="1"/>
              <p:nvPr/>
            </p:nvSpPr>
            <p:spPr>
              <a:xfrm>
                <a:off x="9374687" y="3495360"/>
                <a:ext cx="901016" cy="634789"/>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𝑥</m:t>
                      </m:r>
                      <m:r>
                        <a:rPr lang="es-CO" sz="2200" b="0" i="1" smtClean="0">
                          <a:latin typeface="Cambria Math" panose="02040503050406030204" pitchFamily="18" charset="0"/>
                        </a:rPr>
                        <m:t>=</m:t>
                      </m:r>
                      <m:f>
                        <m:fPr>
                          <m:ctrlPr>
                            <a:rPr lang="es-CO" sz="2200" b="0" i="1" smtClean="0">
                              <a:latin typeface="Cambria Math" panose="02040503050406030204" pitchFamily="18" charset="0"/>
                            </a:rPr>
                          </m:ctrlPr>
                        </m:fPr>
                        <m:num>
                          <m:r>
                            <a:rPr lang="es-CO" sz="2200" b="0" i="1" smtClean="0">
                              <a:latin typeface="Cambria Math" panose="02040503050406030204" pitchFamily="18" charset="0"/>
                            </a:rPr>
                            <m:t>49</m:t>
                          </m:r>
                        </m:num>
                        <m:den>
                          <m:r>
                            <a:rPr lang="es-CO" sz="2200" b="0" i="1" smtClean="0">
                              <a:latin typeface="Cambria Math" panose="02040503050406030204" pitchFamily="18" charset="0"/>
                            </a:rPr>
                            <m:t>4</m:t>
                          </m:r>
                        </m:den>
                      </m:f>
                    </m:oMath>
                  </m:oMathPara>
                </a14:m>
                <a:endParaRPr lang="es-ES" sz="2200" dirty="0"/>
              </a:p>
            </p:txBody>
          </p:sp>
        </mc:Choice>
        <mc:Fallback xmlns="">
          <p:sp>
            <p:nvSpPr>
              <p:cNvPr id="12" name="CuadroTexto 11">
                <a:extLst>
                  <a:ext uri="{FF2B5EF4-FFF2-40B4-BE49-F238E27FC236}">
                    <a16:creationId xmlns="" xmlns:a16="http://schemas.microsoft.com/office/drawing/2014/main" xmlns:a14="http://schemas.microsoft.com/office/drawing/2010/main" id="{3CE130CF-A0CB-43A6-A1E6-F9F0B6238528}"/>
                  </a:ext>
                </a:extLst>
              </p:cNvPr>
              <p:cNvSpPr txBox="1">
                <a:spLocks noRot="1" noChangeAspect="1" noMove="1" noResize="1" noEditPoints="1" noAdjustHandles="1" noChangeArrowheads="1" noChangeShapeType="1" noTextEdit="1"/>
              </p:cNvSpPr>
              <p:nvPr/>
            </p:nvSpPr>
            <p:spPr>
              <a:xfrm>
                <a:off x="9374687" y="3495360"/>
                <a:ext cx="901016" cy="634789"/>
              </a:xfrm>
              <a:prstGeom prst="rect">
                <a:avLst/>
              </a:prstGeom>
              <a:blipFill rotWithShape="0">
                <a:blip r:embed="rId9"/>
                <a:stretch>
                  <a:fillRect/>
                </a:stretch>
              </a:blipFill>
              <a:ln>
                <a:solidFill>
                  <a:srgbClr val="00B0F0"/>
                </a:solidFill>
              </a:ln>
            </p:spPr>
            <p:txBody>
              <a:bodyPr/>
              <a:lstStyle/>
              <a:p>
                <a:r>
                  <a:rPr lang="es-CO">
                    <a:noFill/>
                  </a:rPr>
                  <a:t> </a:t>
                </a:r>
              </a:p>
            </p:txBody>
          </p:sp>
        </mc:Fallback>
      </mc:AlternateContent>
    </p:spTree>
    <p:extLst>
      <p:ext uri="{BB962C8B-B14F-4D97-AF65-F5344CB8AC3E}">
        <p14:creationId xmlns:p14="http://schemas.microsoft.com/office/powerpoint/2010/main" val="4056888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CO" sz="1800" b="1" dirty="0"/>
              <a:t>Competencia General:  </a:t>
            </a:r>
          </a:p>
          <a:p>
            <a:r>
              <a:rPr lang="es-CO" sz="1600" dirty="0"/>
              <a:t>Aplicar temáticas asociadas en la solución de ecuaciones lineales y cuadráticas </a:t>
            </a:r>
          </a:p>
          <a:p>
            <a:endParaRPr lang="es-CO" sz="1600" dirty="0"/>
          </a:p>
          <a:p>
            <a:r>
              <a:rPr lang="es-CO" sz="1800" b="1" dirty="0"/>
              <a:t>Resultados de Aprendizaje </a:t>
            </a:r>
          </a:p>
          <a:p>
            <a:pPr marL="342900" indent="-342900">
              <a:buAutoNum type="arabicPeriod"/>
            </a:pPr>
            <a:r>
              <a:rPr lang="es-CO" sz="1600" dirty="0"/>
              <a:t>Identifica las características de una ecuación lineal o cuadrática. </a:t>
            </a:r>
          </a:p>
          <a:p>
            <a:pPr marL="342900" indent="-342900">
              <a:buFont typeface="Arial" panose="020B0604020202020204" pitchFamily="34" charset="0"/>
              <a:buAutoNum type="arabicPeriod"/>
            </a:pPr>
            <a:r>
              <a:rPr lang="es-CO" sz="1600" dirty="0"/>
              <a:t>Analiza el procedimiento de resolución de ecuación lineal y cuadrática a partir de las propiedades.</a:t>
            </a:r>
          </a:p>
          <a:p>
            <a:pPr marL="342900" indent="-342900">
              <a:buAutoNum type="arabicPeriod"/>
            </a:pPr>
            <a:r>
              <a:rPr lang="es-CO" sz="1600" dirty="0"/>
              <a:t>Halla el conjunto solución de una ecuación lineal o cuadrática, de diferentes formas. </a:t>
            </a:r>
          </a:p>
          <a:p>
            <a:pPr marL="342900" indent="-342900">
              <a:buAutoNum type="arabicPeriod"/>
            </a:pPr>
            <a:r>
              <a:rPr lang="es-CO" sz="1600" dirty="0"/>
              <a:t>Transforma en lenguaje algebraico diversas proposiciones.</a:t>
            </a:r>
          </a:p>
          <a:p>
            <a:pPr marL="342900" indent="-342900">
              <a:buAutoNum type="arabicPeriod"/>
            </a:pPr>
            <a:r>
              <a:rPr lang="es-CO" sz="1600" dirty="0"/>
              <a:t>Interpreta y resolver problemas mediante ecuaciones lineales o ecuaciones cuadráticas. </a:t>
            </a:r>
          </a:p>
          <a:p>
            <a:pPr marL="342900" indent="-342900">
              <a:buAutoNum type="arabicPeriod"/>
            </a:pPr>
            <a:r>
              <a:rPr lang="es-CO" sz="1600" dirty="0"/>
              <a:t>Propone situaciones problemáticas factibles de representar y resolver mediante ecuaciones lineales o cuadráticas </a:t>
            </a:r>
          </a:p>
          <a:p>
            <a:endParaRPr lang="es-CO" sz="1600" dirty="0"/>
          </a:p>
          <a:p>
            <a:pPr marL="342900" indent="-342900">
              <a:buAutoNum type="arabicPeriod" startAt="7"/>
            </a:pPr>
            <a:endParaRPr lang="es-CO" sz="1600" dirty="0"/>
          </a:p>
          <a:p>
            <a:endParaRPr lang="es-CO" dirty="0"/>
          </a:p>
        </p:txBody>
      </p:sp>
    </p:spTree>
    <p:extLst>
      <p:ext uri="{BB962C8B-B14F-4D97-AF65-F5344CB8AC3E}">
        <p14:creationId xmlns:p14="http://schemas.microsoft.com/office/powerpoint/2010/main" val="23469091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0025" y="153089"/>
            <a:ext cx="10515600" cy="1325563"/>
          </a:xfrm>
        </p:spPr>
        <p:txBody>
          <a:bodyPr>
            <a:normAutofit/>
          </a:bodyPr>
          <a:lstStyle/>
          <a:p>
            <a:r>
              <a:rPr lang="es-CO" sz="3600" b="1" dirty="0">
                <a:solidFill>
                  <a:srgbClr val="00B0F0"/>
                </a:solidFill>
              </a:rPr>
              <a:t>Lenguaje verbal y lenguaje algebraico </a:t>
            </a:r>
          </a:p>
        </p:txBody>
      </p:sp>
      <mc:AlternateContent xmlns:mc="http://schemas.openxmlformats.org/markup-compatibility/2006" xmlns:a14="http://schemas.microsoft.com/office/drawing/2010/main">
        <mc:Choice Requires="a14">
          <p:graphicFrame>
            <p:nvGraphicFramePr>
              <p:cNvPr id="4" name="Tabla 3">
                <a:extLst>
                  <a:ext uri="{FF2B5EF4-FFF2-40B4-BE49-F238E27FC236}">
                    <a16:creationId xmlns:a16="http://schemas.microsoft.com/office/drawing/2014/main" id="{EEE06E09-7B6F-4DA6-9B91-3E3342FBF18E}"/>
                  </a:ext>
                </a:extLst>
              </p:cNvPr>
              <p:cNvGraphicFramePr>
                <a:graphicFrameLocks noGrp="1"/>
              </p:cNvGraphicFramePr>
              <p:nvPr>
                <p:extLst>
                  <p:ext uri="{D42A27DB-BD31-4B8C-83A1-F6EECF244321}">
                    <p14:modId xmlns:p14="http://schemas.microsoft.com/office/powerpoint/2010/main" val="2838118161"/>
                  </p:ext>
                </p:extLst>
              </p:nvPr>
            </p:nvGraphicFramePr>
            <p:xfrm>
              <a:off x="1623459" y="1478652"/>
              <a:ext cx="8945081" cy="4798080"/>
            </p:xfrm>
            <a:graphic>
              <a:graphicData uri="http://schemas.openxmlformats.org/drawingml/2006/table">
                <a:tbl>
                  <a:tblPr>
                    <a:tableStyleId>{5C22544A-7EE6-4342-B048-85BDC9FD1C3A}</a:tableStyleId>
                  </a:tblPr>
                  <a:tblGrid>
                    <a:gridCol w="4047160">
                      <a:extLst>
                        <a:ext uri="{9D8B030D-6E8A-4147-A177-3AD203B41FA5}">
                          <a16:colId xmlns:a16="http://schemas.microsoft.com/office/drawing/2014/main" val="1770716410"/>
                        </a:ext>
                      </a:extLst>
                    </a:gridCol>
                    <a:gridCol w="4897921">
                      <a:extLst>
                        <a:ext uri="{9D8B030D-6E8A-4147-A177-3AD203B41FA5}">
                          <a16:colId xmlns:a16="http://schemas.microsoft.com/office/drawing/2014/main" val="4030953065"/>
                        </a:ext>
                      </a:extLst>
                    </a:gridCol>
                  </a:tblGrid>
                  <a:tr h="397530">
                    <a:tc>
                      <a:txBody>
                        <a:bodyPr/>
                        <a:lstStyle/>
                        <a:p>
                          <a:pPr algn="ctr" fontAlgn="b"/>
                          <a:r>
                            <a:rPr lang="es-CO" sz="2400" b="1" i="1" dirty="0">
                              <a:solidFill>
                                <a:srgbClr val="FFC000"/>
                              </a:solidFill>
                            </a:rPr>
                            <a:t>Lenguaje verbal</a:t>
                          </a:r>
                          <a:endParaRPr lang="es-ES" sz="2400" b="1" i="1" u="none" strike="noStrike" dirty="0">
                            <a:solidFill>
                              <a:srgbClr val="FFC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s-CO" sz="2400" b="1" i="1" dirty="0">
                              <a:solidFill>
                                <a:srgbClr val="FFC000"/>
                              </a:solidFill>
                            </a:rPr>
                            <a:t>Lenguaje algebraico </a:t>
                          </a:r>
                          <a:endParaRPr lang="es-ES" sz="2400" b="1" i="1" u="none" strike="noStrike" dirty="0">
                            <a:solidFill>
                              <a:srgbClr val="FFC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351259294"/>
                      </a:ext>
                    </a:extLst>
                  </a:tr>
                  <a:tr h="275982">
                    <a:tc>
                      <a:txBody>
                        <a:bodyPr/>
                        <a:lstStyle/>
                        <a:p>
                          <a:pPr algn="ctr" fontAlgn="b"/>
                          <a:r>
                            <a:rPr lang="es-ES" sz="2000" u="none" strike="noStrike" dirty="0">
                              <a:effectLst/>
                            </a:rPr>
                            <a:t>Un número </a:t>
                          </a:r>
                          <a:endParaRPr lang="es-E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14:m>
                            <m:oMathPara xmlns:m="http://schemas.openxmlformats.org/officeDocument/2006/math">
                              <m:oMathParaPr>
                                <m:jc m:val="centerGroup"/>
                              </m:oMathParaPr>
                              <m:oMath xmlns:m="http://schemas.openxmlformats.org/officeDocument/2006/math">
                                <m:r>
                                  <a:rPr lang="es-ES" sz="2000" i="1" u="none" strike="noStrike" dirty="0" smtClean="0">
                                    <a:effectLst/>
                                    <a:latin typeface="Cambria Math" panose="02040503050406030204" pitchFamily="18" charset="0"/>
                                  </a:rPr>
                                  <m:t>𝑥</m:t>
                                </m:r>
                              </m:oMath>
                            </m:oMathPara>
                          </a14:m>
                          <a:endParaRPr lang="es-E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1691590"/>
                      </a:ext>
                    </a:extLst>
                  </a:tr>
                  <a:tr h="275982">
                    <a:tc>
                      <a:txBody>
                        <a:bodyPr/>
                        <a:lstStyle/>
                        <a:p>
                          <a:pPr algn="ctr" fontAlgn="b"/>
                          <a:r>
                            <a:rPr lang="es-ES" sz="2000" u="none" strike="noStrike" dirty="0">
                              <a:effectLst/>
                            </a:rPr>
                            <a:t>Dos números</a:t>
                          </a:r>
                          <a:endParaRPr lang="es-E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ES" sz="2000" u="none" strike="noStrike" dirty="0">
                              <a:effectLst/>
                            </a:rPr>
                            <a:t> </a:t>
                          </a:r>
                          <a14:m>
                            <m:oMath xmlns:m="http://schemas.openxmlformats.org/officeDocument/2006/math">
                              <m:r>
                                <a:rPr lang="es-ES" sz="2000" i="1" u="none" strike="noStrike" dirty="0" smtClean="0">
                                  <a:effectLst/>
                                  <a:latin typeface="Cambria Math" panose="02040503050406030204" pitchFamily="18" charset="0"/>
                                </a:rPr>
                                <m:t>𝑥</m:t>
                              </m:r>
                              <m:r>
                                <a:rPr lang="es-ES" sz="2000" i="1" u="none" strike="noStrike" dirty="0" smtClean="0">
                                  <a:effectLst/>
                                  <a:latin typeface="Cambria Math" panose="02040503050406030204" pitchFamily="18" charset="0"/>
                                </a:rPr>
                                <m:t>,  </m:t>
                              </m:r>
                              <m:r>
                                <a:rPr lang="es-ES" sz="2000" i="1" u="none" strike="noStrike" dirty="0" smtClean="0">
                                  <a:effectLst/>
                                  <a:latin typeface="Cambria Math" panose="02040503050406030204" pitchFamily="18" charset="0"/>
                                </a:rPr>
                                <m:t>𝑦</m:t>
                              </m:r>
                            </m:oMath>
                          </a14:m>
                          <a:endParaRPr lang="es-E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63633068"/>
                      </a:ext>
                    </a:extLst>
                  </a:tr>
                  <a:tr h="275982">
                    <a:tc>
                      <a:txBody>
                        <a:bodyPr/>
                        <a:lstStyle/>
                        <a:p>
                          <a:pPr algn="ctr" fontAlgn="b"/>
                          <a:r>
                            <a:rPr lang="es-ES" sz="2000" u="none" strike="noStrike" dirty="0">
                              <a:effectLst/>
                            </a:rPr>
                            <a:t>Números consecutivos </a:t>
                          </a:r>
                          <a:endParaRPr lang="es-E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14:m>
                            <m:oMathPara xmlns:m="http://schemas.openxmlformats.org/officeDocument/2006/math">
                              <m:oMathParaPr>
                                <m:jc m:val="centerGroup"/>
                              </m:oMathParaPr>
                              <m:oMath xmlns:m="http://schemas.openxmlformats.org/officeDocument/2006/math">
                                <m:r>
                                  <a:rPr lang="es-ES" sz="2000" i="1" u="none" strike="noStrike" dirty="0" smtClean="0">
                                    <a:effectLst/>
                                    <a:latin typeface="Cambria Math" panose="02040503050406030204" pitchFamily="18" charset="0"/>
                                  </a:rPr>
                                  <m:t>𝑥</m:t>
                                </m:r>
                                <m:r>
                                  <a:rPr lang="es-ES" sz="2000" i="1" u="none" strike="noStrike" dirty="0" smtClean="0">
                                    <a:effectLst/>
                                    <a:latin typeface="Cambria Math" panose="02040503050406030204" pitchFamily="18" charset="0"/>
                                  </a:rPr>
                                  <m:t>,  </m:t>
                                </m:r>
                                <m:r>
                                  <a:rPr lang="es-ES" sz="2000" i="1" u="none" strike="noStrike" dirty="0" smtClean="0">
                                    <a:effectLst/>
                                    <a:latin typeface="Cambria Math" panose="02040503050406030204" pitchFamily="18" charset="0"/>
                                  </a:rPr>
                                  <m:t>𝑥</m:t>
                                </m:r>
                                <m:r>
                                  <a:rPr lang="es-ES" sz="2000" i="1" u="none" strike="noStrike" dirty="0" smtClean="0">
                                    <a:effectLst/>
                                    <a:latin typeface="Cambria Math" panose="02040503050406030204" pitchFamily="18" charset="0"/>
                                  </a:rPr>
                                  <m:t>+1,  </m:t>
                                </m:r>
                                <m:r>
                                  <a:rPr lang="es-ES" sz="2000" i="1" u="none" strike="noStrike" dirty="0" smtClean="0">
                                    <a:effectLst/>
                                    <a:latin typeface="Cambria Math" panose="02040503050406030204" pitchFamily="18" charset="0"/>
                                  </a:rPr>
                                  <m:t>𝑥</m:t>
                                </m:r>
                                <m:r>
                                  <a:rPr lang="es-ES" sz="2000" i="1" u="none" strike="noStrike" dirty="0" smtClean="0">
                                    <a:effectLst/>
                                    <a:latin typeface="Cambria Math" panose="02040503050406030204" pitchFamily="18" charset="0"/>
                                  </a:rPr>
                                  <m:t>+2, …</m:t>
                                </m:r>
                              </m:oMath>
                            </m:oMathPara>
                          </a14:m>
                          <a:endParaRPr lang="es-E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4637490"/>
                      </a:ext>
                    </a:extLst>
                  </a:tr>
                  <a:tr h="275982">
                    <a:tc>
                      <a:txBody>
                        <a:bodyPr/>
                        <a:lstStyle/>
                        <a:p>
                          <a:pPr algn="ctr" fontAlgn="b"/>
                          <a:r>
                            <a:rPr lang="es-CO" sz="2000" u="none" strike="noStrike" dirty="0">
                              <a:effectLst/>
                            </a:rPr>
                            <a:t>El duplo (doble) de un número </a:t>
                          </a:r>
                          <a:endParaRPr lang="es-CO"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14:m>
                            <m:oMathPara xmlns:m="http://schemas.openxmlformats.org/officeDocument/2006/math">
                              <m:oMathParaPr>
                                <m:jc m:val="centerGroup"/>
                              </m:oMathParaPr>
                              <m:oMath xmlns:m="http://schemas.openxmlformats.org/officeDocument/2006/math">
                                <m:r>
                                  <a:rPr lang="es-ES" sz="2000" i="1" u="none" strike="noStrike" dirty="0" smtClean="0">
                                    <a:effectLst/>
                                    <a:latin typeface="Cambria Math" panose="02040503050406030204" pitchFamily="18" charset="0"/>
                                  </a:rPr>
                                  <m:t>2</m:t>
                                </m:r>
                                <m:r>
                                  <a:rPr lang="es-ES" sz="2000" i="1" u="none" strike="noStrike" dirty="0" smtClean="0">
                                    <a:effectLst/>
                                    <a:latin typeface="Cambria Math" panose="02040503050406030204" pitchFamily="18" charset="0"/>
                                  </a:rPr>
                                  <m:t>𝑥</m:t>
                                </m:r>
                              </m:oMath>
                            </m:oMathPara>
                          </a14:m>
                          <a:endParaRPr lang="es-E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73405395"/>
                      </a:ext>
                    </a:extLst>
                  </a:tr>
                  <a:tr h="275982">
                    <a:tc>
                      <a:txBody>
                        <a:bodyPr/>
                        <a:lstStyle/>
                        <a:p>
                          <a:pPr algn="ctr" fontAlgn="b"/>
                          <a:r>
                            <a:rPr lang="es-CO" sz="2000" u="none" strike="noStrike" dirty="0">
                              <a:effectLst/>
                            </a:rPr>
                            <a:t>El triplo de un número </a:t>
                          </a:r>
                          <a:endParaRPr lang="es-CO"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14:m>
                            <m:oMathPara xmlns:m="http://schemas.openxmlformats.org/officeDocument/2006/math">
                              <m:oMathParaPr>
                                <m:jc m:val="centerGroup"/>
                              </m:oMathParaPr>
                              <m:oMath xmlns:m="http://schemas.openxmlformats.org/officeDocument/2006/math">
                                <m:r>
                                  <a:rPr lang="es-ES" sz="2000" i="1" u="none" strike="noStrike" dirty="0" smtClean="0">
                                    <a:effectLst/>
                                    <a:latin typeface="Cambria Math" panose="02040503050406030204" pitchFamily="18" charset="0"/>
                                  </a:rPr>
                                  <m:t>3</m:t>
                                </m:r>
                                <m:r>
                                  <a:rPr lang="es-ES" sz="2000" i="1" u="none" strike="noStrike" dirty="0" smtClean="0">
                                    <a:effectLst/>
                                    <a:latin typeface="Cambria Math" panose="02040503050406030204" pitchFamily="18" charset="0"/>
                                  </a:rPr>
                                  <m:t>𝑥</m:t>
                                </m:r>
                              </m:oMath>
                            </m:oMathPara>
                          </a14:m>
                          <a:endParaRPr lang="es-E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67341828"/>
                      </a:ext>
                    </a:extLst>
                  </a:tr>
                  <a:tr h="289781">
                    <a:tc>
                      <a:txBody>
                        <a:bodyPr/>
                        <a:lstStyle/>
                        <a:p>
                          <a:pPr algn="ctr" fontAlgn="b"/>
                          <a:r>
                            <a:rPr lang="es-CO" sz="2000" u="none" strike="noStrike">
                              <a:effectLst/>
                            </a:rPr>
                            <a:t>La mitad de un número</a:t>
                          </a:r>
                          <a:endParaRPr lang="es-CO"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14:m>
                            <m:oMathPara xmlns:m="http://schemas.openxmlformats.org/officeDocument/2006/math">
                              <m:oMathParaPr>
                                <m:jc m:val="centerGroup"/>
                              </m:oMathParaPr>
                              <m:oMath xmlns:m="http://schemas.openxmlformats.org/officeDocument/2006/math">
                                <m:r>
                                  <a:rPr lang="es-ES" sz="2000" i="1" u="none" strike="noStrike" dirty="0" smtClean="0">
                                    <a:effectLst/>
                                    <a:latin typeface="Cambria Math" panose="02040503050406030204" pitchFamily="18" charset="0"/>
                                  </a:rPr>
                                  <m:t>𝑥</m:t>
                                </m:r>
                                <m:r>
                                  <a:rPr lang="es-ES" sz="2000" i="1" u="none" strike="noStrike" dirty="0" smtClean="0">
                                    <a:effectLst/>
                                    <a:latin typeface="Cambria Math" panose="02040503050406030204" pitchFamily="18" charset="0"/>
                                  </a:rPr>
                                  <m:t>/2</m:t>
                                </m:r>
                              </m:oMath>
                            </m:oMathPara>
                          </a14:m>
                          <a:endParaRPr lang="es-E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33346551"/>
                      </a:ext>
                    </a:extLst>
                  </a:tr>
                  <a:tr h="275982">
                    <a:tc>
                      <a:txBody>
                        <a:bodyPr/>
                        <a:lstStyle/>
                        <a:p>
                          <a:pPr algn="ctr" fontAlgn="b"/>
                          <a:r>
                            <a:rPr lang="es-CO" sz="2000" u="none" strike="noStrike" dirty="0">
                              <a:effectLst/>
                            </a:rPr>
                            <a:t>La cuarta parte de un número</a:t>
                          </a:r>
                          <a:endParaRPr lang="es-CO"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14:m>
                            <m:oMathPara xmlns:m="http://schemas.openxmlformats.org/officeDocument/2006/math">
                              <m:oMathParaPr>
                                <m:jc m:val="centerGroup"/>
                              </m:oMathParaPr>
                              <m:oMath xmlns:m="http://schemas.openxmlformats.org/officeDocument/2006/math">
                                <m:r>
                                  <a:rPr lang="es-ES" sz="2000" i="1" u="none" strike="noStrike" dirty="0" smtClean="0">
                                    <a:effectLst/>
                                    <a:latin typeface="Cambria Math" panose="02040503050406030204" pitchFamily="18" charset="0"/>
                                  </a:rPr>
                                  <m:t>𝑥</m:t>
                                </m:r>
                                <m:r>
                                  <a:rPr lang="es-ES" sz="2000" i="1" u="none" strike="noStrike" dirty="0" smtClean="0">
                                    <a:effectLst/>
                                    <a:latin typeface="Cambria Math" panose="02040503050406030204" pitchFamily="18" charset="0"/>
                                  </a:rPr>
                                  <m:t>/4</m:t>
                                </m:r>
                              </m:oMath>
                            </m:oMathPara>
                          </a14:m>
                          <a:endParaRPr lang="es-E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3339584"/>
                      </a:ext>
                    </a:extLst>
                  </a:tr>
                  <a:tr h="275982">
                    <a:tc>
                      <a:txBody>
                        <a:bodyPr/>
                        <a:lstStyle/>
                        <a:p>
                          <a:pPr algn="ctr" fontAlgn="b"/>
                          <a:r>
                            <a:rPr lang="es-ES" sz="2000" u="none" strike="noStrike">
                              <a:effectLst/>
                            </a:rPr>
                            <a:t>Un número par </a:t>
                          </a:r>
                          <a:endParaRPr lang="es-E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14:m>
                            <m:oMathPara xmlns:m="http://schemas.openxmlformats.org/officeDocument/2006/math">
                              <m:oMathParaPr>
                                <m:jc m:val="centerGroup"/>
                              </m:oMathParaPr>
                              <m:oMath xmlns:m="http://schemas.openxmlformats.org/officeDocument/2006/math">
                                <m:r>
                                  <a:rPr lang="es-ES" sz="2000" i="1" u="none" strike="noStrike" dirty="0" smtClean="0">
                                    <a:effectLst/>
                                    <a:latin typeface="Cambria Math" panose="02040503050406030204" pitchFamily="18" charset="0"/>
                                  </a:rPr>
                                  <m:t>2</m:t>
                                </m:r>
                                <m:r>
                                  <a:rPr lang="es-ES" sz="2000" i="1" u="none" strike="noStrike" dirty="0" smtClean="0">
                                    <a:effectLst/>
                                    <a:latin typeface="Cambria Math" panose="02040503050406030204" pitchFamily="18" charset="0"/>
                                  </a:rPr>
                                  <m:t>𝑥</m:t>
                                </m:r>
                              </m:oMath>
                            </m:oMathPara>
                          </a14:m>
                          <a:endParaRPr lang="es-E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6257555"/>
                      </a:ext>
                    </a:extLst>
                  </a:tr>
                  <a:tr h="275982">
                    <a:tc>
                      <a:txBody>
                        <a:bodyPr/>
                        <a:lstStyle/>
                        <a:p>
                          <a:pPr algn="ctr" fontAlgn="b"/>
                          <a:r>
                            <a:rPr lang="es-ES" sz="2000" u="none" strike="noStrike">
                              <a:effectLst/>
                            </a:rPr>
                            <a:t>Pares consecutivos </a:t>
                          </a:r>
                          <a:endParaRPr lang="es-E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14:m>
                            <m:oMathPara xmlns:m="http://schemas.openxmlformats.org/officeDocument/2006/math">
                              <m:oMathParaPr>
                                <m:jc m:val="centerGroup"/>
                              </m:oMathParaPr>
                              <m:oMath xmlns:m="http://schemas.openxmlformats.org/officeDocument/2006/math">
                                <m:r>
                                  <a:rPr lang="es-ES" sz="2000" i="1" u="none" strike="noStrike" dirty="0" smtClean="0">
                                    <a:effectLst/>
                                    <a:latin typeface="Cambria Math" panose="02040503050406030204" pitchFamily="18" charset="0"/>
                                  </a:rPr>
                                  <m:t>2</m:t>
                                </m:r>
                                <m:r>
                                  <a:rPr lang="es-ES" sz="2000" i="1" u="none" strike="noStrike" dirty="0" smtClean="0">
                                    <a:effectLst/>
                                    <a:latin typeface="Cambria Math" panose="02040503050406030204" pitchFamily="18" charset="0"/>
                                  </a:rPr>
                                  <m:t>𝑥</m:t>
                                </m:r>
                                <m:r>
                                  <a:rPr lang="es-ES" sz="2000" i="1" u="none" strike="noStrike" dirty="0" smtClean="0">
                                    <a:effectLst/>
                                    <a:latin typeface="Cambria Math" panose="02040503050406030204" pitchFamily="18" charset="0"/>
                                  </a:rPr>
                                  <m:t>,  2</m:t>
                                </m:r>
                                <m:r>
                                  <a:rPr lang="es-ES" sz="2000" i="1" u="none" strike="noStrike" dirty="0" smtClean="0">
                                    <a:effectLst/>
                                    <a:latin typeface="Cambria Math" panose="02040503050406030204" pitchFamily="18" charset="0"/>
                                  </a:rPr>
                                  <m:t>𝑥</m:t>
                                </m:r>
                                <m:r>
                                  <a:rPr lang="es-ES" sz="2000" i="1" u="none" strike="noStrike" dirty="0" smtClean="0">
                                    <a:effectLst/>
                                    <a:latin typeface="Cambria Math" panose="02040503050406030204" pitchFamily="18" charset="0"/>
                                  </a:rPr>
                                  <m:t>+2,  2</m:t>
                                </m:r>
                                <m:r>
                                  <a:rPr lang="es-ES" sz="2000" i="1" u="none" strike="noStrike" dirty="0" smtClean="0">
                                    <a:effectLst/>
                                    <a:latin typeface="Cambria Math" panose="02040503050406030204" pitchFamily="18" charset="0"/>
                                  </a:rPr>
                                  <m:t>𝑥</m:t>
                                </m:r>
                                <m:r>
                                  <a:rPr lang="es-ES" sz="2000" i="1" u="none" strike="noStrike" dirty="0" smtClean="0">
                                    <a:effectLst/>
                                    <a:latin typeface="Cambria Math" panose="02040503050406030204" pitchFamily="18" charset="0"/>
                                  </a:rPr>
                                  <m:t>+4,…</m:t>
                                </m:r>
                              </m:oMath>
                            </m:oMathPara>
                          </a14:m>
                          <a:endParaRPr lang="es-E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5891343"/>
                      </a:ext>
                    </a:extLst>
                  </a:tr>
                  <a:tr h="275982">
                    <a:tc>
                      <a:txBody>
                        <a:bodyPr/>
                        <a:lstStyle/>
                        <a:p>
                          <a:pPr algn="ctr" fontAlgn="b"/>
                          <a:r>
                            <a:rPr lang="es-ES" sz="2000" u="none" strike="noStrike">
                              <a:effectLst/>
                            </a:rPr>
                            <a:t>Un número impar </a:t>
                          </a:r>
                          <a:endParaRPr lang="es-E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14:m>
                            <m:oMathPara xmlns:m="http://schemas.openxmlformats.org/officeDocument/2006/math">
                              <m:oMathParaPr>
                                <m:jc m:val="centerGroup"/>
                              </m:oMathParaPr>
                              <m:oMath xmlns:m="http://schemas.openxmlformats.org/officeDocument/2006/math">
                                <m:r>
                                  <a:rPr lang="es-ES" sz="2000" i="1" u="none" strike="noStrike" dirty="0" smtClean="0">
                                    <a:effectLst/>
                                    <a:latin typeface="Cambria Math" panose="02040503050406030204" pitchFamily="18" charset="0"/>
                                  </a:rPr>
                                  <m:t>2</m:t>
                                </m:r>
                                <m:r>
                                  <a:rPr lang="es-ES" sz="2000" i="1" u="none" strike="noStrike" dirty="0" smtClean="0">
                                    <a:effectLst/>
                                    <a:latin typeface="Cambria Math" panose="02040503050406030204" pitchFamily="18" charset="0"/>
                                  </a:rPr>
                                  <m:t>𝑥</m:t>
                                </m:r>
                                <m:r>
                                  <a:rPr lang="es-ES" sz="2000" i="1" u="none" strike="noStrike" dirty="0" smtClean="0">
                                    <a:effectLst/>
                                    <a:latin typeface="Cambria Math" panose="02040503050406030204" pitchFamily="18" charset="0"/>
                                  </a:rPr>
                                  <m:t>+1</m:t>
                                </m:r>
                              </m:oMath>
                            </m:oMathPara>
                          </a14:m>
                          <a:endParaRPr lang="es-E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31647582"/>
                      </a:ext>
                    </a:extLst>
                  </a:tr>
                  <a:tr h="275982">
                    <a:tc>
                      <a:txBody>
                        <a:bodyPr/>
                        <a:lstStyle/>
                        <a:p>
                          <a:pPr algn="ctr" fontAlgn="b"/>
                          <a:r>
                            <a:rPr lang="es-ES" sz="2000" u="none" strike="noStrike">
                              <a:effectLst/>
                            </a:rPr>
                            <a:t>Impares consecutivos</a:t>
                          </a:r>
                          <a:endParaRPr lang="es-E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ES" sz="2000" u="none" strike="noStrike" dirty="0">
                              <a:effectLst/>
                            </a:rPr>
                            <a:t> </a:t>
                          </a:r>
                          <a14:m>
                            <m:oMath xmlns:m="http://schemas.openxmlformats.org/officeDocument/2006/math">
                              <m:r>
                                <a:rPr lang="es-CO" sz="2000" b="0" i="0" u="none" strike="noStrike" dirty="0" smtClean="0">
                                  <a:effectLst/>
                                  <a:latin typeface="Cambria Math" panose="02040503050406030204" pitchFamily="18" charset="0"/>
                                </a:rPr>
                                <m:t> </m:t>
                              </m:r>
                              <m:r>
                                <a:rPr lang="es-ES" sz="2000" i="1" u="none" strike="noStrike" dirty="0" smtClean="0">
                                  <a:effectLst/>
                                  <a:latin typeface="Cambria Math" panose="02040503050406030204" pitchFamily="18" charset="0"/>
                                </a:rPr>
                                <m:t>2</m:t>
                              </m:r>
                              <m:r>
                                <a:rPr lang="es-ES" sz="2000" i="1" u="none" strike="noStrike" dirty="0" smtClean="0">
                                  <a:effectLst/>
                                  <a:latin typeface="Cambria Math" panose="02040503050406030204" pitchFamily="18" charset="0"/>
                                </a:rPr>
                                <m:t>𝑥</m:t>
                              </m:r>
                              <m:r>
                                <a:rPr lang="es-ES" sz="2000" i="1" u="none" strike="noStrike" dirty="0" smtClean="0">
                                  <a:effectLst/>
                                  <a:latin typeface="Cambria Math" panose="02040503050406030204" pitchFamily="18" charset="0"/>
                                </a:rPr>
                                <m:t>+1,    2</m:t>
                              </m:r>
                              <m:r>
                                <a:rPr lang="es-ES" sz="2000" i="1" u="none" strike="noStrike" dirty="0" smtClean="0">
                                  <a:effectLst/>
                                  <a:latin typeface="Cambria Math" panose="02040503050406030204" pitchFamily="18" charset="0"/>
                                </a:rPr>
                                <m:t>𝑥</m:t>
                              </m:r>
                              <m:r>
                                <a:rPr lang="es-ES" sz="2000" i="1" u="none" strike="noStrike" dirty="0" smtClean="0">
                                  <a:effectLst/>
                                  <a:latin typeface="Cambria Math" panose="02040503050406030204" pitchFamily="18" charset="0"/>
                                </a:rPr>
                                <m:t>+3,     2</m:t>
                              </m:r>
                              <m:r>
                                <a:rPr lang="es-ES" sz="2000" i="1" u="none" strike="noStrike" dirty="0" smtClean="0">
                                  <a:effectLst/>
                                  <a:latin typeface="Cambria Math" panose="02040503050406030204" pitchFamily="18" charset="0"/>
                                </a:rPr>
                                <m:t>𝑥</m:t>
                              </m:r>
                              <m:r>
                                <a:rPr lang="es-ES" sz="2000" i="1" u="none" strike="noStrike" dirty="0" smtClean="0">
                                  <a:effectLst/>
                                  <a:latin typeface="Cambria Math" panose="02040503050406030204" pitchFamily="18" charset="0"/>
                                </a:rPr>
                                <m:t>+5,…</m:t>
                              </m:r>
                            </m:oMath>
                          </a14:m>
                          <a:endParaRPr lang="es-E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83438405"/>
                      </a:ext>
                    </a:extLst>
                  </a:tr>
                  <a:tr h="275982">
                    <a:tc>
                      <a:txBody>
                        <a:bodyPr/>
                        <a:lstStyle/>
                        <a:p>
                          <a:pPr algn="ctr" fontAlgn="b"/>
                          <a:r>
                            <a:rPr lang="es-CO" sz="2000" u="none" strike="noStrike" dirty="0">
                              <a:effectLst/>
                            </a:rPr>
                            <a:t>El opuesto de un número</a:t>
                          </a:r>
                          <a14:m>
                            <m:oMath xmlns:m="http://schemas.openxmlformats.org/officeDocument/2006/math">
                              <m:r>
                                <a:rPr lang="es-CO" sz="2000" i="1" u="none" strike="noStrike" dirty="0" smtClean="0">
                                  <a:effectLst/>
                                  <a:latin typeface="Cambria Math" panose="02040503050406030204" pitchFamily="18" charset="0"/>
                                </a:rPr>
                                <m:t> </m:t>
                              </m:r>
                              <m:r>
                                <a:rPr lang="es-CO" sz="2000" i="1" u="none" strike="noStrike" dirty="0" smtClean="0">
                                  <a:effectLst/>
                                  <a:latin typeface="Cambria Math" panose="02040503050406030204" pitchFamily="18" charset="0"/>
                                </a:rPr>
                                <m:t>𝑥</m:t>
                              </m:r>
                            </m:oMath>
                          </a14:m>
                          <a:endParaRPr lang="es-CO"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14:m>
                            <m:oMathPara xmlns:m="http://schemas.openxmlformats.org/officeDocument/2006/math">
                              <m:oMathParaPr>
                                <m:jc m:val="centerGroup"/>
                              </m:oMathParaPr>
                              <m:oMath xmlns:m="http://schemas.openxmlformats.org/officeDocument/2006/math">
                                <m:r>
                                  <a:rPr lang="es-ES" sz="2000" i="1" u="none" strike="noStrike" dirty="0" smtClean="0">
                                    <a:effectLst/>
                                    <a:latin typeface="Cambria Math" panose="02040503050406030204" pitchFamily="18" charset="0"/>
                                  </a:rPr>
                                  <m:t>−</m:t>
                                </m:r>
                                <m:r>
                                  <a:rPr lang="es-ES" sz="2000" i="1" u="none" strike="noStrike" dirty="0" smtClean="0">
                                    <a:effectLst/>
                                    <a:latin typeface="Cambria Math" panose="02040503050406030204" pitchFamily="18" charset="0"/>
                                  </a:rPr>
                                  <m:t>𝑥</m:t>
                                </m:r>
                              </m:oMath>
                            </m:oMathPara>
                          </a14:m>
                          <a:endParaRPr lang="es-E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1954872"/>
                      </a:ext>
                    </a:extLst>
                  </a:tr>
                  <a:tr h="275982">
                    <a:tc>
                      <a:txBody>
                        <a:bodyPr/>
                        <a:lstStyle/>
                        <a:p>
                          <a:pPr algn="ctr" fontAlgn="b"/>
                          <a:r>
                            <a:rPr lang="es-CO" sz="2000" u="none" strike="noStrike" dirty="0">
                              <a:effectLst/>
                            </a:rPr>
                            <a:t>El inverso de un número </a:t>
                          </a:r>
                          <a14:m>
                            <m:oMath xmlns:m="http://schemas.openxmlformats.org/officeDocument/2006/math">
                              <m:r>
                                <a:rPr lang="es-CO" sz="2000" i="1" u="none" strike="noStrike" dirty="0" smtClean="0">
                                  <a:effectLst/>
                                  <a:latin typeface="Cambria Math" panose="02040503050406030204" pitchFamily="18" charset="0"/>
                                </a:rPr>
                                <m:t>𝑥</m:t>
                              </m:r>
                            </m:oMath>
                          </a14:m>
                          <a:endParaRPr lang="es-CO"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14:m>
                            <m:oMathPara xmlns:m="http://schemas.openxmlformats.org/officeDocument/2006/math">
                              <m:oMathParaPr>
                                <m:jc m:val="centerGroup"/>
                              </m:oMathParaPr>
                              <m:oMath xmlns:m="http://schemas.openxmlformats.org/officeDocument/2006/math">
                                <m:r>
                                  <a:rPr lang="es-ES" sz="2000" i="1" u="none" strike="noStrike" dirty="0" smtClean="0">
                                    <a:effectLst/>
                                    <a:latin typeface="Cambria Math" panose="02040503050406030204" pitchFamily="18" charset="0"/>
                                  </a:rPr>
                                  <m:t>1/</m:t>
                                </m:r>
                                <m:r>
                                  <a:rPr lang="es-ES" sz="2000" i="1" u="none" strike="noStrike" dirty="0" smtClean="0">
                                    <a:effectLst/>
                                    <a:latin typeface="Cambria Math" panose="02040503050406030204" pitchFamily="18" charset="0"/>
                                  </a:rPr>
                                  <m:t>𝑥</m:t>
                                </m:r>
                              </m:oMath>
                            </m:oMathPara>
                          </a14:m>
                          <a:endParaRPr lang="es-E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2030896"/>
                      </a:ext>
                    </a:extLst>
                  </a:tr>
                  <a:tr h="275982">
                    <a:tc>
                      <a:txBody>
                        <a:bodyPr/>
                        <a:lstStyle/>
                        <a:p>
                          <a:pPr algn="ctr" fontAlgn="b"/>
                          <a:r>
                            <a:rPr lang="es-CO" sz="2000" u="none" strike="noStrike" dirty="0">
                              <a:effectLst/>
                            </a:rPr>
                            <a:t>Un número de dos cifras </a:t>
                          </a:r>
                          <a14:m>
                            <m:oMath xmlns:m="http://schemas.openxmlformats.org/officeDocument/2006/math">
                              <m:r>
                                <a:rPr lang="es-CO" sz="2000" i="1" u="none" strike="noStrike" dirty="0" smtClean="0">
                                  <a:effectLst/>
                                  <a:latin typeface="Cambria Math" panose="02040503050406030204" pitchFamily="18" charset="0"/>
                                </a:rPr>
                                <m:t>𝑥𝑦</m:t>
                              </m:r>
                            </m:oMath>
                          </a14:m>
                          <a:endParaRPr lang="es-CO"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CO" sz="2000" u="none" strike="noStrike" dirty="0">
                              <a:effectLst/>
                            </a:rPr>
                            <a:t> </a:t>
                          </a:r>
                          <a14:m>
                            <m:oMath xmlns:m="http://schemas.openxmlformats.org/officeDocument/2006/math">
                              <m:r>
                                <a:rPr lang="es-CO" sz="2000" i="1" u="none" strike="noStrike" dirty="0" smtClean="0">
                                  <a:effectLst/>
                                  <a:latin typeface="Cambria Math" panose="02040503050406030204" pitchFamily="18" charset="0"/>
                                </a:rPr>
                                <m:t>𝑥𝑦</m:t>
                              </m:r>
                              <m:r>
                                <a:rPr lang="es-CO" sz="2000" i="1" u="none" strike="noStrike" dirty="0">
                                  <a:effectLst/>
                                  <a:latin typeface="Cambria Math" panose="02040503050406030204" pitchFamily="18" charset="0"/>
                                </a:rPr>
                                <m:t> = 10 </m:t>
                              </m:r>
                              <m:r>
                                <a:rPr lang="es-CO" sz="2000" i="1" u="none" strike="noStrike" dirty="0">
                                  <a:effectLst/>
                                  <a:latin typeface="Cambria Math" panose="02040503050406030204" pitchFamily="18" charset="0"/>
                                </a:rPr>
                                <m:t>𝑥</m:t>
                              </m:r>
                              <m:r>
                                <a:rPr lang="es-CO" sz="2000" i="1" u="none" strike="noStrike" dirty="0">
                                  <a:effectLst/>
                                  <a:latin typeface="Cambria Math" panose="02040503050406030204" pitchFamily="18" charset="0"/>
                                </a:rPr>
                                <m:t> + </m:t>
                              </m:r>
                              <m:r>
                                <a:rPr lang="es-CO" sz="2000" i="1" u="none" strike="noStrike" dirty="0">
                                  <a:effectLst/>
                                  <a:latin typeface="Cambria Math" panose="02040503050406030204" pitchFamily="18" charset="0"/>
                                </a:rPr>
                                <m:t>𝑦</m:t>
                              </m:r>
                            </m:oMath>
                          </a14:m>
                          <a:endParaRPr lang="es-CO"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13262391"/>
                      </a:ext>
                    </a:extLst>
                  </a:tr>
                </a:tbl>
              </a:graphicData>
            </a:graphic>
          </p:graphicFrame>
        </mc:Choice>
        <mc:Fallback xmlns="">
          <p:graphicFrame>
            <p:nvGraphicFramePr>
              <p:cNvPr id="4" name="Tabla 3">
                <a:extLst>
                  <a:ext uri="{FF2B5EF4-FFF2-40B4-BE49-F238E27FC236}">
                    <a16:creationId xmlns:a16="http://schemas.microsoft.com/office/drawing/2014/main" id="{EEE06E09-7B6F-4DA6-9B91-3E3342FBF18E}"/>
                  </a:ext>
                </a:extLst>
              </p:cNvPr>
              <p:cNvGraphicFramePr>
                <a:graphicFrameLocks noGrp="1"/>
              </p:cNvGraphicFramePr>
              <p:nvPr>
                <p:extLst>
                  <p:ext uri="{D42A27DB-BD31-4B8C-83A1-F6EECF244321}">
                    <p14:modId xmlns:p14="http://schemas.microsoft.com/office/powerpoint/2010/main" val="2838118161"/>
                  </p:ext>
                </p:extLst>
              </p:nvPr>
            </p:nvGraphicFramePr>
            <p:xfrm>
              <a:off x="1623459" y="1478652"/>
              <a:ext cx="8945081" cy="4798080"/>
            </p:xfrm>
            <a:graphic>
              <a:graphicData uri="http://schemas.openxmlformats.org/drawingml/2006/table">
                <a:tbl>
                  <a:tblPr>
                    <a:tableStyleId>{5C22544A-7EE6-4342-B048-85BDC9FD1C3A}</a:tableStyleId>
                  </a:tblPr>
                  <a:tblGrid>
                    <a:gridCol w="4047160">
                      <a:extLst>
                        <a:ext uri="{9D8B030D-6E8A-4147-A177-3AD203B41FA5}">
                          <a16:colId xmlns:a16="http://schemas.microsoft.com/office/drawing/2014/main" val="1770716410"/>
                        </a:ext>
                      </a:extLst>
                    </a:gridCol>
                    <a:gridCol w="4897921">
                      <a:extLst>
                        <a:ext uri="{9D8B030D-6E8A-4147-A177-3AD203B41FA5}">
                          <a16:colId xmlns:a16="http://schemas.microsoft.com/office/drawing/2014/main" val="4030953065"/>
                        </a:ext>
                      </a:extLst>
                    </a:gridCol>
                  </a:tblGrid>
                  <a:tr h="397530">
                    <a:tc>
                      <a:txBody>
                        <a:bodyPr/>
                        <a:lstStyle/>
                        <a:p>
                          <a:pPr algn="ctr" fontAlgn="b"/>
                          <a:r>
                            <a:rPr lang="es-CO" sz="2400" b="1" i="1" dirty="0">
                              <a:solidFill>
                                <a:srgbClr val="FFC000"/>
                              </a:solidFill>
                            </a:rPr>
                            <a:t>Lenguaje verbal</a:t>
                          </a:r>
                          <a:endParaRPr lang="es-ES" sz="2400" b="1" i="1" u="none" strike="noStrike" dirty="0">
                            <a:solidFill>
                              <a:srgbClr val="FFC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s-CO" sz="2400" b="1" i="1" dirty="0">
                              <a:solidFill>
                                <a:srgbClr val="FFC000"/>
                              </a:solidFill>
                            </a:rPr>
                            <a:t>Lenguaje algebraico </a:t>
                          </a:r>
                          <a:endParaRPr lang="es-ES" sz="2400" b="1" i="1" u="none" strike="noStrike" dirty="0">
                            <a:solidFill>
                              <a:srgbClr val="FFC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351259294"/>
                      </a:ext>
                    </a:extLst>
                  </a:tr>
                  <a:tr h="314325">
                    <a:tc>
                      <a:txBody>
                        <a:bodyPr/>
                        <a:lstStyle/>
                        <a:p>
                          <a:pPr algn="ctr" fontAlgn="b"/>
                          <a:r>
                            <a:rPr lang="es-ES" sz="2000" u="none" strike="noStrike" dirty="0">
                              <a:effectLst/>
                            </a:rPr>
                            <a:t>Un número </a:t>
                          </a:r>
                          <a:endParaRPr lang="es-E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s-ES"/>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82711" t="-144231" r="-249" b="-1338462"/>
                          </a:stretch>
                        </a:blipFill>
                      </a:tcPr>
                    </a:tc>
                    <a:extLst>
                      <a:ext uri="{0D108BD9-81ED-4DB2-BD59-A6C34878D82A}">
                        <a16:rowId xmlns:a16="http://schemas.microsoft.com/office/drawing/2014/main" val="151691590"/>
                      </a:ext>
                    </a:extLst>
                  </a:tr>
                  <a:tr h="314325">
                    <a:tc>
                      <a:txBody>
                        <a:bodyPr/>
                        <a:lstStyle/>
                        <a:p>
                          <a:pPr algn="ctr" fontAlgn="b"/>
                          <a:r>
                            <a:rPr lang="es-ES" sz="2000" u="none" strike="noStrike" dirty="0">
                              <a:effectLst/>
                            </a:rPr>
                            <a:t>Dos números</a:t>
                          </a:r>
                          <a:endParaRPr lang="es-E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s-ES"/>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82711" t="-244231" r="-249" b="-1238462"/>
                          </a:stretch>
                        </a:blipFill>
                      </a:tcPr>
                    </a:tc>
                    <a:extLst>
                      <a:ext uri="{0D108BD9-81ED-4DB2-BD59-A6C34878D82A}">
                        <a16:rowId xmlns:a16="http://schemas.microsoft.com/office/drawing/2014/main" val="1663633068"/>
                      </a:ext>
                    </a:extLst>
                  </a:tr>
                  <a:tr h="314325">
                    <a:tc>
                      <a:txBody>
                        <a:bodyPr/>
                        <a:lstStyle/>
                        <a:p>
                          <a:pPr algn="ctr" fontAlgn="b"/>
                          <a:r>
                            <a:rPr lang="es-ES" sz="2000" u="none" strike="noStrike" dirty="0">
                              <a:effectLst/>
                            </a:rPr>
                            <a:t>Números consecutivos </a:t>
                          </a:r>
                          <a:endParaRPr lang="es-ES"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s-ES"/>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82711" t="-350980" r="-249" b="-1162745"/>
                          </a:stretch>
                        </a:blipFill>
                      </a:tcPr>
                    </a:tc>
                    <a:extLst>
                      <a:ext uri="{0D108BD9-81ED-4DB2-BD59-A6C34878D82A}">
                        <a16:rowId xmlns:a16="http://schemas.microsoft.com/office/drawing/2014/main" val="284637490"/>
                      </a:ext>
                    </a:extLst>
                  </a:tr>
                  <a:tr h="314325">
                    <a:tc>
                      <a:txBody>
                        <a:bodyPr/>
                        <a:lstStyle/>
                        <a:p>
                          <a:pPr algn="ctr" fontAlgn="b"/>
                          <a:r>
                            <a:rPr lang="es-CO" sz="2000" u="none" strike="noStrike" dirty="0">
                              <a:effectLst/>
                            </a:rPr>
                            <a:t>El duplo (doble) de un número </a:t>
                          </a:r>
                          <a:endParaRPr lang="es-CO"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s-ES"/>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82711" t="-442308" r="-249" b="-1040385"/>
                          </a:stretch>
                        </a:blipFill>
                      </a:tcPr>
                    </a:tc>
                    <a:extLst>
                      <a:ext uri="{0D108BD9-81ED-4DB2-BD59-A6C34878D82A}">
                        <a16:rowId xmlns:a16="http://schemas.microsoft.com/office/drawing/2014/main" val="4173405395"/>
                      </a:ext>
                    </a:extLst>
                  </a:tr>
                  <a:tr h="314325">
                    <a:tc>
                      <a:txBody>
                        <a:bodyPr/>
                        <a:lstStyle/>
                        <a:p>
                          <a:pPr algn="ctr" fontAlgn="b"/>
                          <a:r>
                            <a:rPr lang="es-CO" sz="2000" u="none" strike="noStrike" dirty="0">
                              <a:effectLst/>
                            </a:rPr>
                            <a:t>El triplo de un número </a:t>
                          </a:r>
                          <a:endParaRPr lang="es-CO"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s-ES"/>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82711" t="-552941" r="-249" b="-960784"/>
                          </a:stretch>
                        </a:blipFill>
                      </a:tcPr>
                    </a:tc>
                    <a:extLst>
                      <a:ext uri="{0D108BD9-81ED-4DB2-BD59-A6C34878D82A}">
                        <a16:rowId xmlns:a16="http://schemas.microsoft.com/office/drawing/2014/main" val="1267341828"/>
                      </a:ext>
                    </a:extLst>
                  </a:tr>
                  <a:tr h="314325">
                    <a:tc>
                      <a:txBody>
                        <a:bodyPr/>
                        <a:lstStyle/>
                        <a:p>
                          <a:pPr algn="ctr" fontAlgn="b"/>
                          <a:r>
                            <a:rPr lang="es-CO" sz="2000" u="none" strike="noStrike">
                              <a:effectLst/>
                            </a:rPr>
                            <a:t>La mitad de un número</a:t>
                          </a:r>
                          <a:endParaRPr lang="es-CO"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s-ES"/>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82711" t="-640385" r="-249" b="-842308"/>
                          </a:stretch>
                        </a:blipFill>
                      </a:tcPr>
                    </a:tc>
                    <a:extLst>
                      <a:ext uri="{0D108BD9-81ED-4DB2-BD59-A6C34878D82A}">
                        <a16:rowId xmlns:a16="http://schemas.microsoft.com/office/drawing/2014/main" val="1633346551"/>
                      </a:ext>
                    </a:extLst>
                  </a:tr>
                  <a:tr h="314325">
                    <a:tc>
                      <a:txBody>
                        <a:bodyPr/>
                        <a:lstStyle/>
                        <a:p>
                          <a:pPr algn="ctr" fontAlgn="b"/>
                          <a:r>
                            <a:rPr lang="es-CO" sz="2000" u="none" strike="noStrike" dirty="0">
                              <a:effectLst/>
                            </a:rPr>
                            <a:t>La cuarta parte de un número</a:t>
                          </a:r>
                          <a:endParaRPr lang="es-CO" sz="20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s-ES"/>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82711" t="-740385" r="-249" b="-742308"/>
                          </a:stretch>
                        </a:blipFill>
                      </a:tcPr>
                    </a:tc>
                    <a:extLst>
                      <a:ext uri="{0D108BD9-81ED-4DB2-BD59-A6C34878D82A}">
                        <a16:rowId xmlns:a16="http://schemas.microsoft.com/office/drawing/2014/main" val="73339584"/>
                      </a:ext>
                    </a:extLst>
                  </a:tr>
                  <a:tr h="314325">
                    <a:tc>
                      <a:txBody>
                        <a:bodyPr/>
                        <a:lstStyle/>
                        <a:p>
                          <a:pPr algn="ctr" fontAlgn="b"/>
                          <a:r>
                            <a:rPr lang="es-ES" sz="2000" u="none" strike="noStrike">
                              <a:effectLst/>
                            </a:rPr>
                            <a:t>Un número par </a:t>
                          </a:r>
                          <a:endParaRPr lang="es-E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s-ES"/>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82711" t="-856863" r="-249" b="-656863"/>
                          </a:stretch>
                        </a:blipFill>
                      </a:tcPr>
                    </a:tc>
                    <a:extLst>
                      <a:ext uri="{0D108BD9-81ED-4DB2-BD59-A6C34878D82A}">
                        <a16:rowId xmlns:a16="http://schemas.microsoft.com/office/drawing/2014/main" val="3896257555"/>
                      </a:ext>
                    </a:extLst>
                  </a:tr>
                  <a:tr h="314325">
                    <a:tc>
                      <a:txBody>
                        <a:bodyPr/>
                        <a:lstStyle/>
                        <a:p>
                          <a:pPr algn="ctr" fontAlgn="b"/>
                          <a:r>
                            <a:rPr lang="es-ES" sz="2000" u="none" strike="noStrike">
                              <a:effectLst/>
                            </a:rPr>
                            <a:t>Pares consecutivos </a:t>
                          </a:r>
                          <a:endParaRPr lang="es-E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s-ES"/>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82711" t="-938462" r="-249" b="-544231"/>
                          </a:stretch>
                        </a:blipFill>
                      </a:tcPr>
                    </a:tc>
                    <a:extLst>
                      <a:ext uri="{0D108BD9-81ED-4DB2-BD59-A6C34878D82A}">
                        <a16:rowId xmlns:a16="http://schemas.microsoft.com/office/drawing/2014/main" val="425891343"/>
                      </a:ext>
                    </a:extLst>
                  </a:tr>
                  <a:tr h="314325">
                    <a:tc>
                      <a:txBody>
                        <a:bodyPr/>
                        <a:lstStyle/>
                        <a:p>
                          <a:pPr algn="ctr" fontAlgn="b"/>
                          <a:r>
                            <a:rPr lang="es-ES" sz="2000" u="none" strike="noStrike">
                              <a:effectLst/>
                            </a:rPr>
                            <a:t>Un número impar </a:t>
                          </a:r>
                          <a:endParaRPr lang="es-E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s-ES"/>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82711" t="-1038462" r="-249" b="-444231"/>
                          </a:stretch>
                        </a:blipFill>
                      </a:tcPr>
                    </a:tc>
                    <a:extLst>
                      <a:ext uri="{0D108BD9-81ED-4DB2-BD59-A6C34878D82A}">
                        <a16:rowId xmlns:a16="http://schemas.microsoft.com/office/drawing/2014/main" val="531647582"/>
                      </a:ext>
                    </a:extLst>
                  </a:tr>
                  <a:tr h="314325">
                    <a:tc>
                      <a:txBody>
                        <a:bodyPr/>
                        <a:lstStyle/>
                        <a:p>
                          <a:pPr algn="ctr" fontAlgn="b"/>
                          <a:r>
                            <a:rPr lang="es-ES" sz="2000" u="none" strike="noStrike">
                              <a:effectLst/>
                            </a:rPr>
                            <a:t>Impares consecutivos</a:t>
                          </a:r>
                          <a:endParaRPr lang="es-ES" sz="20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s-ES"/>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82711" t="-1160784" r="-249" b="-352941"/>
                          </a:stretch>
                        </a:blipFill>
                      </a:tcPr>
                    </a:tc>
                    <a:extLst>
                      <a:ext uri="{0D108BD9-81ED-4DB2-BD59-A6C34878D82A}">
                        <a16:rowId xmlns:a16="http://schemas.microsoft.com/office/drawing/2014/main" val="3683438405"/>
                      </a:ext>
                    </a:extLst>
                  </a:tr>
                  <a:tr h="314325">
                    <a:tc>
                      <a:txBody>
                        <a:bodyPr/>
                        <a:lstStyle/>
                        <a:p>
                          <a:endParaRPr lang="es-ES"/>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51" t="-1236538" r="-121386" b="-246154"/>
                          </a:stretch>
                        </a:blipFill>
                      </a:tcPr>
                    </a:tc>
                    <a:tc>
                      <a:txBody>
                        <a:bodyPr/>
                        <a:lstStyle/>
                        <a:p>
                          <a:endParaRPr lang="es-ES"/>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82711" t="-1236538" r="-249" b="-246154"/>
                          </a:stretch>
                        </a:blipFill>
                      </a:tcPr>
                    </a:tc>
                    <a:extLst>
                      <a:ext uri="{0D108BD9-81ED-4DB2-BD59-A6C34878D82A}">
                        <a16:rowId xmlns:a16="http://schemas.microsoft.com/office/drawing/2014/main" val="221954872"/>
                      </a:ext>
                    </a:extLst>
                  </a:tr>
                  <a:tr h="314325">
                    <a:tc>
                      <a:txBody>
                        <a:bodyPr/>
                        <a:lstStyle/>
                        <a:p>
                          <a:endParaRPr lang="es-ES"/>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51" t="-1362745" r="-121386" b="-150980"/>
                          </a:stretch>
                        </a:blipFill>
                      </a:tcPr>
                    </a:tc>
                    <a:tc>
                      <a:txBody>
                        <a:bodyPr/>
                        <a:lstStyle/>
                        <a:p>
                          <a:endParaRPr lang="es-ES"/>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82711" t="-1362745" r="-249" b="-150980"/>
                          </a:stretch>
                        </a:blipFill>
                      </a:tcPr>
                    </a:tc>
                    <a:extLst>
                      <a:ext uri="{0D108BD9-81ED-4DB2-BD59-A6C34878D82A}">
                        <a16:rowId xmlns:a16="http://schemas.microsoft.com/office/drawing/2014/main" val="162030896"/>
                      </a:ext>
                    </a:extLst>
                  </a:tr>
                  <a:tr h="314325">
                    <a:tc>
                      <a:txBody>
                        <a:bodyPr/>
                        <a:lstStyle/>
                        <a:p>
                          <a:endParaRPr lang="es-ES"/>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51" t="-1434615" r="-121386" b="-48077"/>
                          </a:stretch>
                        </a:blipFill>
                      </a:tcPr>
                    </a:tc>
                    <a:tc>
                      <a:txBody>
                        <a:bodyPr/>
                        <a:lstStyle/>
                        <a:p>
                          <a:endParaRPr lang="es-ES"/>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82711" t="-1434615" r="-249" b="-48077"/>
                          </a:stretch>
                        </a:blipFill>
                      </a:tcPr>
                    </a:tc>
                    <a:extLst>
                      <a:ext uri="{0D108BD9-81ED-4DB2-BD59-A6C34878D82A}">
                        <a16:rowId xmlns:a16="http://schemas.microsoft.com/office/drawing/2014/main" val="3013262391"/>
                      </a:ext>
                    </a:extLst>
                  </a:tr>
                </a:tbl>
              </a:graphicData>
            </a:graphic>
          </p:graphicFrame>
        </mc:Fallback>
      </mc:AlternateContent>
    </p:spTree>
    <p:extLst>
      <p:ext uri="{BB962C8B-B14F-4D97-AF65-F5344CB8AC3E}">
        <p14:creationId xmlns:p14="http://schemas.microsoft.com/office/powerpoint/2010/main" val="15213437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5AEB041B-92AE-4E70-9E1A-7BEB40A2113B}"/>
              </a:ext>
            </a:extLst>
          </p:cNvPr>
          <p:cNvSpPr/>
          <p:nvPr/>
        </p:nvSpPr>
        <p:spPr>
          <a:xfrm>
            <a:off x="382095" y="207392"/>
            <a:ext cx="11064824" cy="954107"/>
          </a:xfrm>
          <a:prstGeom prst="rect">
            <a:avLst/>
          </a:prstGeom>
        </p:spPr>
        <p:txBody>
          <a:bodyPr wrap="none">
            <a:spAutoFit/>
          </a:bodyPr>
          <a:lstStyle/>
          <a:p>
            <a:r>
              <a:rPr lang="es-CO" sz="2800" b="1" dirty="0">
                <a:solidFill>
                  <a:srgbClr val="00B050"/>
                </a:solidFill>
              </a:rPr>
              <a:t>Ejemplos: </a:t>
            </a:r>
            <a:r>
              <a:rPr lang="es-CO" sz="2800" dirty="0"/>
              <a:t>Transformar en lenguaje algebraico las siguientes proposiciones:</a:t>
            </a:r>
          </a:p>
          <a:p>
            <a:endParaRPr lang="es-ES" sz="2800" dirty="0"/>
          </a:p>
        </p:txBody>
      </p:sp>
      <mc:AlternateContent xmlns:mc="http://schemas.openxmlformats.org/markup-compatibility/2006" xmlns:a14="http://schemas.microsoft.com/office/drawing/2010/main">
        <mc:Choice Requires="a14">
          <p:graphicFrame>
            <p:nvGraphicFramePr>
              <p:cNvPr id="8" name="Tabla 7">
                <a:extLst>
                  <a:ext uri="{FF2B5EF4-FFF2-40B4-BE49-F238E27FC236}">
                    <a16:creationId xmlns:a16="http://schemas.microsoft.com/office/drawing/2014/main" id="{96C5A0B8-8383-4482-8F95-4D099BD43D31}"/>
                  </a:ext>
                </a:extLst>
              </p:cNvPr>
              <p:cNvGraphicFramePr>
                <a:graphicFrameLocks noGrp="1"/>
              </p:cNvGraphicFramePr>
              <p:nvPr>
                <p:extLst>
                  <p:ext uri="{D42A27DB-BD31-4B8C-83A1-F6EECF244321}">
                    <p14:modId xmlns:p14="http://schemas.microsoft.com/office/powerpoint/2010/main" val="1004697329"/>
                  </p:ext>
                </p:extLst>
              </p:nvPr>
            </p:nvGraphicFramePr>
            <p:xfrm>
              <a:off x="1309445" y="722851"/>
              <a:ext cx="8945081" cy="6070131"/>
            </p:xfrm>
            <a:graphic>
              <a:graphicData uri="http://schemas.openxmlformats.org/drawingml/2006/table">
                <a:tbl>
                  <a:tblPr>
                    <a:tableStyleId>{5C22544A-7EE6-4342-B048-85BDC9FD1C3A}</a:tableStyleId>
                  </a:tblPr>
                  <a:tblGrid>
                    <a:gridCol w="5077988">
                      <a:extLst>
                        <a:ext uri="{9D8B030D-6E8A-4147-A177-3AD203B41FA5}">
                          <a16:colId xmlns:a16="http://schemas.microsoft.com/office/drawing/2014/main" val="1770716410"/>
                        </a:ext>
                      </a:extLst>
                    </a:gridCol>
                    <a:gridCol w="3867093">
                      <a:extLst>
                        <a:ext uri="{9D8B030D-6E8A-4147-A177-3AD203B41FA5}">
                          <a16:colId xmlns:a16="http://schemas.microsoft.com/office/drawing/2014/main" val="4030953065"/>
                        </a:ext>
                      </a:extLst>
                    </a:gridCol>
                  </a:tblGrid>
                  <a:tr h="397530">
                    <a:tc>
                      <a:txBody>
                        <a:bodyPr/>
                        <a:lstStyle/>
                        <a:p>
                          <a:pPr algn="ctr" fontAlgn="b"/>
                          <a:r>
                            <a:rPr lang="es-CO" sz="2400" b="1" i="1" dirty="0">
                              <a:solidFill>
                                <a:srgbClr val="FFC000"/>
                              </a:solidFill>
                            </a:rPr>
                            <a:t>Lenguaje verbal</a:t>
                          </a:r>
                          <a:endParaRPr lang="es-ES" sz="2400" b="1" i="1" u="none" strike="noStrike" dirty="0">
                            <a:solidFill>
                              <a:srgbClr val="FFC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s-CO" sz="2400" b="1" i="1" dirty="0">
                              <a:solidFill>
                                <a:srgbClr val="FFC000"/>
                              </a:solidFill>
                            </a:rPr>
                            <a:t>Lenguaje algebraico </a:t>
                          </a:r>
                          <a:endParaRPr lang="es-ES" sz="2400" b="1" i="1" u="none" strike="noStrike" dirty="0">
                            <a:solidFill>
                              <a:srgbClr val="FFC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351259294"/>
                      </a:ext>
                    </a:extLst>
                  </a:tr>
                  <a:tr h="779062">
                    <a:tc>
                      <a:txBody>
                        <a:bodyPr/>
                        <a:lstStyle/>
                        <a:p>
                          <a:pPr algn="ctr"/>
                          <a:r>
                            <a:rPr lang="es-CO" sz="2000" dirty="0"/>
                            <a:t>La mitad de un número más 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14:m>
                            <m:oMathPara xmlns:m="http://schemas.openxmlformats.org/officeDocument/2006/math">
                              <m:oMathParaPr>
                                <m:jc m:val="centerGroup"/>
                              </m:oMathParaPr>
                              <m:oMath xmlns:m="http://schemas.openxmlformats.org/officeDocument/2006/math">
                                <m:f>
                                  <m:fPr>
                                    <m:ctrlPr>
                                      <a:rPr lang="es-ES" sz="2000" b="0" i="1" u="none" strike="noStrike" smtClean="0">
                                        <a:solidFill>
                                          <a:srgbClr val="000000"/>
                                        </a:solidFill>
                                        <a:effectLst/>
                                        <a:latin typeface="Cambria Math" panose="02040503050406030204" pitchFamily="18" charset="0"/>
                                      </a:rPr>
                                    </m:ctrlPr>
                                  </m:fPr>
                                  <m:num>
                                    <m:r>
                                      <a:rPr lang="es-CO" sz="2000" b="0" i="1" u="none" strike="noStrike" smtClean="0">
                                        <a:solidFill>
                                          <a:srgbClr val="000000"/>
                                        </a:solidFill>
                                        <a:effectLst/>
                                        <a:latin typeface="Cambria Math" panose="02040503050406030204" pitchFamily="18" charset="0"/>
                                      </a:rPr>
                                      <m:t>𝑥</m:t>
                                    </m:r>
                                  </m:num>
                                  <m:den>
                                    <m:r>
                                      <a:rPr lang="es-CO" sz="2000" b="0" i="1" u="none" strike="noStrike" smtClean="0">
                                        <a:solidFill>
                                          <a:srgbClr val="000000"/>
                                        </a:solidFill>
                                        <a:effectLst/>
                                        <a:latin typeface="Cambria Math" panose="02040503050406030204" pitchFamily="18" charset="0"/>
                                      </a:rPr>
                                      <m:t>2</m:t>
                                    </m:r>
                                  </m:den>
                                </m:f>
                                <m:r>
                                  <a:rPr lang="es-CO" sz="2000" b="0" i="1" u="none" strike="noStrike" smtClean="0">
                                    <a:solidFill>
                                      <a:srgbClr val="000000"/>
                                    </a:solidFill>
                                    <a:effectLst/>
                                    <a:latin typeface="Cambria Math" panose="02040503050406030204" pitchFamily="18" charset="0"/>
                                  </a:rPr>
                                  <m:t>+5</m:t>
                                </m:r>
                              </m:oMath>
                            </m:oMathPara>
                          </a14:m>
                          <a:endParaRPr lang="es-ES"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1691590"/>
                      </a:ext>
                    </a:extLst>
                  </a:tr>
                  <a:tr h="615157">
                    <a:tc>
                      <a:txBody>
                        <a:bodyPr/>
                        <a:lstStyle/>
                        <a:p>
                          <a:pPr algn="ctr" fontAlgn="b"/>
                          <a:r>
                            <a:rPr lang="es-ES" sz="2000" u="none" strike="noStrike" dirty="0">
                              <a:effectLst/>
                            </a:rPr>
                            <a:t>El producto de dos pares consecutivos</a:t>
                          </a:r>
                          <a:endParaRPr lang="es-ES"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s-ES" sz="2000" u="none" strike="noStrike" dirty="0">
                              <a:effectLst/>
                            </a:rPr>
                            <a:t> </a:t>
                          </a:r>
                          <a14:m>
                            <m:oMath xmlns:m="http://schemas.openxmlformats.org/officeDocument/2006/math">
                              <m:r>
                                <a:rPr lang="es-CO" sz="2000" b="0" i="0" u="none" strike="noStrike" dirty="0" smtClean="0">
                                  <a:effectLst/>
                                  <a:latin typeface="Cambria Math" panose="02040503050406030204" pitchFamily="18" charset="0"/>
                                </a:rPr>
                                <m:t>2</m:t>
                              </m:r>
                              <m:r>
                                <a:rPr lang="es-ES" sz="2000" i="1" u="none" strike="noStrike" dirty="0" smtClean="0">
                                  <a:effectLst/>
                                  <a:latin typeface="Cambria Math" panose="02040503050406030204" pitchFamily="18" charset="0"/>
                                </a:rPr>
                                <m:t>𝑥</m:t>
                              </m:r>
                              <m:r>
                                <a:rPr lang="es-CO" sz="2000" b="0" i="1" u="none" strike="noStrike" dirty="0" smtClean="0">
                                  <a:effectLst/>
                                  <a:latin typeface="Cambria Math" panose="02040503050406030204" pitchFamily="18" charset="0"/>
                                </a:rPr>
                                <m:t>(</m:t>
                              </m:r>
                              <m:r>
                                <a:rPr lang="es-ES" sz="2000" i="1" u="none" strike="noStrike" dirty="0" smtClean="0">
                                  <a:effectLst/>
                                  <a:latin typeface="Cambria Math" panose="02040503050406030204" pitchFamily="18" charset="0"/>
                                </a:rPr>
                                <m:t>2</m:t>
                              </m:r>
                              <m:r>
                                <a:rPr lang="es-ES" sz="2000" i="1" u="none" strike="noStrike" dirty="0" smtClean="0">
                                  <a:effectLst/>
                                  <a:latin typeface="Cambria Math" panose="02040503050406030204" pitchFamily="18" charset="0"/>
                                </a:rPr>
                                <m:t>𝑥</m:t>
                              </m:r>
                              <m:r>
                                <a:rPr lang="es-ES" sz="2000" i="1" u="none" strike="noStrike" dirty="0" smtClean="0">
                                  <a:effectLst/>
                                  <a:latin typeface="Cambria Math" panose="02040503050406030204" pitchFamily="18" charset="0"/>
                                </a:rPr>
                                <m:t>+2)</m:t>
                              </m:r>
                            </m:oMath>
                          </a14:m>
                          <a:endParaRPr lang="es-ES"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63633068"/>
                      </a:ext>
                    </a:extLst>
                  </a:tr>
                  <a:tr h="530087">
                    <a:tc>
                      <a:txBody>
                        <a:bodyPr/>
                        <a:lstStyle/>
                        <a:p>
                          <a:pPr algn="ctr" fontAlgn="b"/>
                          <a:r>
                            <a:rPr lang="es-CO" sz="2000" u="none" strike="noStrike" dirty="0">
                              <a:effectLst/>
                            </a:rPr>
                            <a:t>El triple del cuadrado de un número.</a:t>
                          </a:r>
                          <a:endParaRPr lang="es-ES"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14:m>
                            <m:oMathPara xmlns:m="http://schemas.openxmlformats.org/officeDocument/2006/math">
                              <m:oMathParaPr>
                                <m:jc m:val="centerGroup"/>
                              </m:oMathParaPr>
                              <m:oMath xmlns:m="http://schemas.openxmlformats.org/officeDocument/2006/math">
                                <m:r>
                                  <a:rPr lang="es-CO" sz="2000" b="0" i="1" u="none" strike="noStrike" smtClean="0">
                                    <a:solidFill>
                                      <a:srgbClr val="000000"/>
                                    </a:solidFill>
                                    <a:effectLst/>
                                    <a:latin typeface="Cambria Math" panose="02040503050406030204" pitchFamily="18" charset="0"/>
                                  </a:rPr>
                                  <m:t>3</m:t>
                                </m:r>
                                <m:sSup>
                                  <m:sSupPr>
                                    <m:ctrlPr>
                                      <a:rPr lang="es-CO" sz="2000" b="0" i="1" u="none" strike="noStrike" smtClean="0">
                                        <a:solidFill>
                                          <a:srgbClr val="000000"/>
                                        </a:solidFill>
                                        <a:effectLst/>
                                        <a:latin typeface="Cambria Math" panose="02040503050406030204" pitchFamily="18" charset="0"/>
                                      </a:rPr>
                                    </m:ctrlPr>
                                  </m:sSupPr>
                                  <m:e>
                                    <m:r>
                                      <a:rPr lang="es-CO" sz="2000" b="0" i="1" u="none" strike="noStrike" smtClean="0">
                                        <a:solidFill>
                                          <a:srgbClr val="000000"/>
                                        </a:solidFill>
                                        <a:effectLst/>
                                        <a:latin typeface="Cambria Math" panose="02040503050406030204" pitchFamily="18" charset="0"/>
                                      </a:rPr>
                                      <m:t>𝑥</m:t>
                                    </m:r>
                                  </m:e>
                                  <m:sup>
                                    <m:r>
                                      <a:rPr lang="es-CO" sz="2000" b="0" i="1" u="none" strike="noStrike" smtClean="0">
                                        <a:solidFill>
                                          <a:srgbClr val="000000"/>
                                        </a:solidFill>
                                        <a:effectLst/>
                                        <a:latin typeface="Cambria Math" panose="02040503050406030204" pitchFamily="18" charset="0"/>
                                      </a:rPr>
                                      <m:t>2</m:t>
                                    </m:r>
                                  </m:sup>
                                </m:sSup>
                              </m:oMath>
                            </m:oMathPara>
                          </a14:m>
                          <a:endParaRPr lang="es-ES"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4637490"/>
                      </a:ext>
                    </a:extLst>
                  </a:tr>
                  <a:tr h="275982">
                    <a:tc>
                      <a:txBody>
                        <a:bodyPr/>
                        <a:lstStyle/>
                        <a:p>
                          <a:pPr algn="ctr" fontAlgn="b"/>
                          <a:r>
                            <a:rPr lang="es-CO" sz="2000" dirty="0"/>
                            <a:t>La diferencia entre los cuadrados de dos números consecutivos.</a:t>
                          </a:r>
                          <a:endParaRPr lang="es-CO"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14:m>
                            <m:oMathPara xmlns:m="http://schemas.openxmlformats.org/officeDocument/2006/math">
                              <m:oMathParaPr>
                                <m:jc m:val="centerGroup"/>
                              </m:oMathParaPr>
                              <m:oMath xmlns:m="http://schemas.openxmlformats.org/officeDocument/2006/math">
                                <m:sSup>
                                  <m:sSupPr>
                                    <m:ctrlPr>
                                      <a:rPr lang="es-CO" sz="2000" b="0" i="1" u="none" strike="noStrike" dirty="0" smtClean="0">
                                        <a:solidFill>
                                          <a:srgbClr val="000000"/>
                                        </a:solidFill>
                                        <a:effectLst/>
                                        <a:latin typeface="Cambria Math" panose="02040503050406030204" pitchFamily="18" charset="0"/>
                                      </a:rPr>
                                    </m:ctrlPr>
                                  </m:sSupPr>
                                  <m:e>
                                    <m:r>
                                      <a:rPr lang="es-CO" sz="2000" b="0" i="1" u="none" strike="noStrike" dirty="0" smtClean="0">
                                        <a:solidFill>
                                          <a:srgbClr val="000000"/>
                                        </a:solidFill>
                                        <a:effectLst/>
                                        <a:latin typeface="Cambria Math" panose="02040503050406030204" pitchFamily="18" charset="0"/>
                                      </a:rPr>
                                      <m:t>(</m:t>
                                    </m:r>
                                    <m:r>
                                      <a:rPr lang="es-CO" sz="2000" b="0" i="1" u="none" strike="noStrike" dirty="0" smtClean="0">
                                        <a:solidFill>
                                          <a:srgbClr val="000000"/>
                                        </a:solidFill>
                                        <a:effectLst/>
                                        <a:latin typeface="Cambria Math" panose="02040503050406030204" pitchFamily="18" charset="0"/>
                                      </a:rPr>
                                      <m:t>𝑥</m:t>
                                    </m:r>
                                    <m:r>
                                      <a:rPr lang="es-CO" sz="2000" b="0" i="1" u="none" strike="noStrike" dirty="0" smtClean="0">
                                        <a:solidFill>
                                          <a:srgbClr val="000000"/>
                                        </a:solidFill>
                                        <a:effectLst/>
                                        <a:latin typeface="Cambria Math" panose="02040503050406030204" pitchFamily="18" charset="0"/>
                                      </a:rPr>
                                      <m:t>+1)</m:t>
                                    </m:r>
                                  </m:e>
                                  <m:sup>
                                    <m:r>
                                      <a:rPr lang="es-CO" sz="2000" b="0" i="1" u="none" strike="noStrike" dirty="0" smtClean="0">
                                        <a:solidFill>
                                          <a:srgbClr val="000000"/>
                                        </a:solidFill>
                                        <a:effectLst/>
                                        <a:latin typeface="Cambria Math" panose="02040503050406030204" pitchFamily="18" charset="0"/>
                                      </a:rPr>
                                      <m:t>2</m:t>
                                    </m:r>
                                  </m:sup>
                                </m:sSup>
                                <m:r>
                                  <a:rPr lang="es-CO" sz="2000" b="0" i="1" u="none" strike="noStrike" dirty="0" smtClean="0">
                                    <a:solidFill>
                                      <a:srgbClr val="000000"/>
                                    </a:solidFill>
                                    <a:effectLst/>
                                    <a:latin typeface="Cambria Math" panose="02040503050406030204" pitchFamily="18" charset="0"/>
                                  </a:rPr>
                                  <m:t> </m:t>
                                </m:r>
                                <m:r>
                                  <a:rPr lang="es-ES" sz="2000" b="0" i="1" u="none" strike="noStrike" dirty="0" smtClean="0">
                                    <a:solidFill>
                                      <a:srgbClr val="000000"/>
                                    </a:solidFill>
                                    <a:effectLst/>
                                    <a:latin typeface="Cambria Math" panose="02040503050406030204" pitchFamily="18" charset="0"/>
                                  </a:rPr>
                                  <m:t>−</m:t>
                                </m:r>
                                <m:sSup>
                                  <m:sSupPr>
                                    <m:ctrlPr>
                                      <a:rPr lang="es-ES" sz="2000" b="0" i="1" u="none" strike="noStrike" dirty="0" smtClean="0">
                                        <a:solidFill>
                                          <a:srgbClr val="000000"/>
                                        </a:solidFill>
                                        <a:effectLst/>
                                        <a:latin typeface="Cambria Math" panose="02040503050406030204" pitchFamily="18" charset="0"/>
                                      </a:rPr>
                                    </m:ctrlPr>
                                  </m:sSupPr>
                                  <m:e>
                                    <m:r>
                                      <a:rPr lang="es-CO" sz="2000" b="0" i="1" u="none" strike="noStrike" dirty="0" smtClean="0">
                                        <a:solidFill>
                                          <a:srgbClr val="000000"/>
                                        </a:solidFill>
                                        <a:effectLst/>
                                        <a:latin typeface="Cambria Math" panose="02040503050406030204" pitchFamily="18" charset="0"/>
                                      </a:rPr>
                                      <m:t> </m:t>
                                    </m:r>
                                    <m:r>
                                      <a:rPr lang="es-CO" sz="2000" b="0" i="1" u="none" strike="noStrike" dirty="0" smtClean="0">
                                        <a:solidFill>
                                          <a:srgbClr val="000000"/>
                                        </a:solidFill>
                                        <a:effectLst/>
                                        <a:latin typeface="Cambria Math" panose="02040503050406030204" pitchFamily="18" charset="0"/>
                                      </a:rPr>
                                      <m:t>𝑥</m:t>
                                    </m:r>
                                  </m:e>
                                  <m:sup>
                                    <m:r>
                                      <a:rPr lang="es-CO" sz="2000" b="0" i="1" u="none" strike="noStrike" dirty="0" smtClean="0">
                                        <a:solidFill>
                                          <a:srgbClr val="000000"/>
                                        </a:solidFill>
                                        <a:effectLst/>
                                        <a:latin typeface="Cambria Math" panose="02040503050406030204" pitchFamily="18" charset="0"/>
                                      </a:rPr>
                                      <m:t>2</m:t>
                                    </m:r>
                                  </m:sup>
                                </m:sSup>
                              </m:oMath>
                            </m:oMathPara>
                          </a14:m>
                          <a:endParaRPr lang="es-ES"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73405395"/>
                      </a:ext>
                    </a:extLst>
                  </a:tr>
                  <a:tr h="494058">
                    <a:tc>
                      <a:txBody>
                        <a:bodyPr/>
                        <a:lstStyle/>
                        <a:p>
                          <a:pPr algn="ctr" fontAlgn="b"/>
                          <a:r>
                            <a:rPr lang="es-CO" sz="2000" u="none" strike="noStrike" dirty="0">
                              <a:effectLst/>
                            </a:rPr>
                            <a:t>El doble de un número disminuido en tres</a:t>
                          </a:r>
                          <a:endParaRPr lang="es-CO"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14:m>
                            <m:oMathPara xmlns:m="http://schemas.openxmlformats.org/officeDocument/2006/math">
                              <m:oMathParaPr>
                                <m:jc m:val="centerGroup"/>
                              </m:oMathParaPr>
                              <m:oMath xmlns:m="http://schemas.openxmlformats.org/officeDocument/2006/math">
                                <m:r>
                                  <a:rPr lang="es-ES" sz="2000" i="1" u="none" strike="noStrike" dirty="0" smtClean="0">
                                    <a:effectLst/>
                                    <a:latin typeface="Cambria Math" panose="02040503050406030204" pitchFamily="18" charset="0"/>
                                  </a:rPr>
                                  <m:t>2</m:t>
                                </m:r>
                                <m:r>
                                  <a:rPr lang="es-ES" sz="2000" i="1" u="none" strike="noStrike" dirty="0" smtClean="0">
                                    <a:effectLst/>
                                    <a:latin typeface="Cambria Math" panose="02040503050406030204" pitchFamily="18" charset="0"/>
                                  </a:rPr>
                                  <m:t>𝑥</m:t>
                                </m:r>
                                <m:r>
                                  <a:rPr lang="es-CO" sz="2000" b="0" i="1" u="none" strike="noStrike" dirty="0" smtClean="0">
                                    <a:effectLst/>
                                    <a:latin typeface="Cambria Math" panose="02040503050406030204" pitchFamily="18" charset="0"/>
                                  </a:rPr>
                                  <m:t>−3</m:t>
                                </m:r>
                              </m:oMath>
                            </m:oMathPara>
                          </a14:m>
                          <a:endParaRPr lang="es-ES"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67341828"/>
                      </a:ext>
                    </a:extLst>
                  </a:tr>
                  <a:tr h="557138">
                    <a:tc>
                      <a:txBody>
                        <a:bodyPr/>
                        <a:lstStyle/>
                        <a:p>
                          <a:pPr algn="ctr" fontAlgn="b"/>
                          <a:r>
                            <a:rPr lang="es-CO" sz="2000" u="none" strike="noStrike" dirty="0">
                              <a:effectLst/>
                            </a:rPr>
                            <a:t>A cierto número se le suma su antecesor</a:t>
                          </a:r>
                          <a:endParaRPr lang="es-CO"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14:m>
                            <m:oMathPara xmlns:m="http://schemas.openxmlformats.org/officeDocument/2006/math">
                              <m:oMathParaPr>
                                <m:jc m:val="centerGroup"/>
                              </m:oMathParaPr>
                              <m:oMath xmlns:m="http://schemas.openxmlformats.org/officeDocument/2006/math">
                                <m:r>
                                  <a:rPr lang="es-ES" sz="2000" i="1" u="none" strike="noStrike" dirty="0" smtClean="0">
                                    <a:effectLst/>
                                    <a:latin typeface="Cambria Math" panose="02040503050406030204" pitchFamily="18" charset="0"/>
                                  </a:rPr>
                                  <m:t>𝑥</m:t>
                                </m:r>
                                <m:r>
                                  <a:rPr lang="es-CO" sz="2000" b="0" i="0" u="none" strike="noStrike" dirty="0" smtClean="0">
                                    <a:effectLst/>
                                    <a:latin typeface="Cambria Math" panose="02040503050406030204" pitchFamily="18" charset="0"/>
                                  </a:rPr>
                                  <m:t>+</m:t>
                                </m:r>
                                <m:r>
                                  <a:rPr lang="es-CO" sz="2000" b="0" i="1" u="none" strike="noStrike" dirty="0" smtClean="0">
                                    <a:solidFill>
                                      <a:srgbClr val="000000"/>
                                    </a:solidFill>
                                    <a:effectLst/>
                                    <a:latin typeface="Cambria Math" panose="02040503050406030204" pitchFamily="18" charset="0"/>
                                  </a:rPr>
                                  <m:t>(</m:t>
                                </m:r>
                                <m:r>
                                  <a:rPr lang="es-CO" sz="2000" b="0" i="1" u="none" strike="noStrike" dirty="0" smtClean="0">
                                    <a:solidFill>
                                      <a:srgbClr val="000000"/>
                                    </a:solidFill>
                                    <a:effectLst/>
                                    <a:latin typeface="Cambria Math" panose="02040503050406030204" pitchFamily="18" charset="0"/>
                                  </a:rPr>
                                  <m:t>𝑥</m:t>
                                </m:r>
                                <m:r>
                                  <a:rPr lang="es-CO" sz="2000" b="0" i="1" u="none" strike="noStrike" dirty="0" smtClean="0">
                                    <a:solidFill>
                                      <a:srgbClr val="000000"/>
                                    </a:solidFill>
                                    <a:effectLst/>
                                    <a:latin typeface="Cambria Math" panose="02040503050406030204" pitchFamily="18" charset="0"/>
                                  </a:rPr>
                                  <m:t>−1)</m:t>
                                </m:r>
                              </m:oMath>
                            </m:oMathPara>
                          </a14:m>
                          <a:endParaRPr lang="es-ES"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33346551"/>
                      </a:ext>
                    </a:extLst>
                  </a:tr>
                  <a:tr h="516288">
                    <a:tc>
                      <a:txBody>
                        <a:bodyPr/>
                        <a:lstStyle/>
                        <a:p>
                          <a:pPr algn="ctr" fontAlgn="b"/>
                          <a:r>
                            <a:rPr lang="es-CO" sz="2000" u="none" strike="noStrike" dirty="0">
                              <a:effectLst/>
                            </a:rPr>
                            <a:t>El sucesor de un número disminuido en 1</a:t>
                          </a:r>
                          <a:endParaRPr lang="es-CO"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14:m>
                            <m:oMathPara xmlns:m="http://schemas.openxmlformats.org/officeDocument/2006/math">
                              <m:oMathParaPr>
                                <m:jc m:val="centerGroup"/>
                              </m:oMathParaPr>
                              <m:oMath xmlns:m="http://schemas.openxmlformats.org/officeDocument/2006/math">
                                <m:r>
                                  <a:rPr lang="es-ES" sz="2000" i="1" u="none" strike="noStrike" dirty="0" smtClean="0">
                                    <a:effectLst/>
                                    <a:latin typeface="Cambria Math" panose="02040503050406030204" pitchFamily="18" charset="0"/>
                                  </a:rPr>
                                  <m:t>(</m:t>
                                </m:r>
                                <m:r>
                                  <a:rPr lang="es-ES" sz="2000" i="1" u="none" strike="noStrike" dirty="0" smtClean="0">
                                    <a:effectLst/>
                                    <a:latin typeface="Cambria Math" panose="02040503050406030204" pitchFamily="18" charset="0"/>
                                  </a:rPr>
                                  <m:t>𝑥</m:t>
                                </m:r>
                                <m:r>
                                  <a:rPr lang="es-ES" sz="2000" i="1" u="none" strike="noStrike" dirty="0" smtClean="0">
                                    <a:effectLst/>
                                    <a:latin typeface="Cambria Math" panose="02040503050406030204" pitchFamily="18" charset="0"/>
                                  </a:rPr>
                                  <m:t>+1)−1</m:t>
                                </m:r>
                              </m:oMath>
                            </m:oMathPara>
                          </a14:m>
                          <a:endParaRPr lang="es-ES"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3339584"/>
                      </a:ext>
                    </a:extLst>
                  </a:tr>
                  <a:tr h="736551">
                    <a:tc>
                      <a:txBody>
                        <a:bodyPr/>
                        <a:lstStyle/>
                        <a:p>
                          <a:pPr algn="ctr" fontAlgn="b"/>
                          <a:r>
                            <a:rPr lang="es-CO" sz="2000" u="none" strike="noStrike" dirty="0">
                              <a:effectLst/>
                            </a:rPr>
                            <a:t>la mitad de la suma de dos números</a:t>
                          </a:r>
                          <a:endParaRPr lang="es-ES"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14:m>
                            <m:oMathPara xmlns:m="http://schemas.openxmlformats.org/officeDocument/2006/math">
                              <m:oMathParaPr>
                                <m:jc m:val="centerGroup"/>
                              </m:oMathParaPr>
                              <m:oMath xmlns:m="http://schemas.openxmlformats.org/officeDocument/2006/math">
                                <m:f>
                                  <m:fPr>
                                    <m:ctrlPr>
                                      <a:rPr lang="es-ES" sz="2000" b="0" i="1" u="none" strike="noStrike" smtClean="0">
                                        <a:solidFill>
                                          <a:srgbClr val="000000"/>
                                        </a:solidFill>
                                        <a:effectLst/>
                                        <a:latin typeface="Cambria Math" panose="02040503050406030204" pitchFamily="18" charset="0"/>
                                      </a:rPr>
                                    </m:ctrlPr>
                                  </m:fPr>
                                  <m:num>
                                    <m:r>
                                      <a:rPr lang="es-CO" sz="2000" b="0" i="1" u="none" strike="noStrike" smtClean="0">
                                        <a:solidFill>
                                          <a:srgbClr val="000000"/>
                                        </a:solidFill>
                                        <a:effectLst/>
                                        <a:latin typeface="Cambria Math" panose="02040503050406030204" pitchFamily="18" charset="0"/>
                                      </a:rPr>
                                      <m:t>𝑥</m:t>
                                    </m:r>
                                    <m:r>
                                      <a:rPr lang="es-CO" sz="2000" b="0" i="1" u="none" strike="noStrike" smtClean="0">
                                        <a:solidFill>
                                          <a:srgbClr val="000000"/>
                                        </a:solidFill>
                                        <a:effectLst/>
                                        <a:latin typeface="Cambria Math" panose="02040503050406030204" pitchFamily="18" charset="0"/>
                                      </a:rPr>
                                      <m:t>+</m:t>
                                    </m:r>
                                    <m:r>
                                      <a:rPr lang="es-CO" sz="2000" b="0" i="1" u="none" strike="noStrike" smtClean="0">
                                        <a:solidFill>
                                          <a:srgbClr val="000000"/>
                                        </a:solidFill>
                                        <a:effectLst/>
                                        <a:latin typeface="Cambria Math" panose="02040503050406030204" pitchFamily="18" charset="0"/>
                                      </a:rPr>
                                      <m:t>𝑦</m:t>
                                    </m:r>
                                  </m:num>
                                  <m:den>
                                    <m:r>
                                      <a:rPr lang="es-CO" sz="2000" b="0" i="1" u="none" strike="noStrike" smtClean="0">
                                        <a:solidFill>
                                          <a:srgbClr val="000000"/>
                                        </a:solidFill>
                                        <a:effectLst/>
                                        <a:latin typeface="Cambria Math" panose="02040503050406030204" pitchFamily="18" charset="0"/>
                                      </a:rPr>
                                      <m:t>2</m:t>
                                    </m:r>
                                  </m:den>
                                </m:f>
                              </m:oMath>
                            </m:oMathPara>
                          </a14:m>
                          <a:endParaRPr lang="es-ES"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6257555"/>
                      </a:ext>
                    </a:extLst>
                  </a:tr>
                  <a:tr h="825135">
                    <a:tc>
                      <a:txBody>
                        <a:bodyPr/>
                        <a:lstStyle/>
                        <a:p>
                          <a:pPr algn="ctr" fontAlgn="b"/>
                          <a:r>
                            <a:rPr lang="es-CO" sz="2000" u="none" strike="noStrike" dirty="0">
                              <a:effectLst/>
                            </a:rPr>
                            <a:t>la suma de las mitades de dos números</a:t>
                          </a:r>
                          <a:endParaRPr lang="es-ES"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14:m>
                            <m:oMathPara xmlns:m="http://schemas.openxmlformats.org/officeDocument/2006/math">
                              <m:oMathParaPr>
                                <m:jc m:val="centerGroup"/>
                              </m:oMathParaPr>
                              <m:oMath xmlns:m="http://schemas.openxmlformats.org/officeDocument/2006/math">
                                <m:f>
                                  <m:fPr>
                                    <m:ctrlPr>
                                      <a:rPr lang="es-ES" sz="2000" b="0" i="1" u="none" strike="noStrike" smtClean="0">
                                        <a:solidFill>
                                          <a:srgbClr val="000000"/>
                                        </a:solidFill>
                                        <a:effectLst/>
                                        <a:latin typeface="Cambria Math" panose="02040503050406030204" pitchFamily="18" charset="0"/>
                                      </a:rPr>
                                    </m:ctrlPr>
                                  </m:fPr>
                                  <m:num>
                                    <m:r>
                                      <a:rPr lang="es-CO" sz="2000" b="0" i="1" u="none" strike="noStrike" smtClean="0">
                                        <a:solidFill>
                                          <a:srgbClr val="000000"/>
                                        </a:solidFill>
                                        <a:effectLst/>
                                        <a:latin typeface="Cambria Math" panose="02040503050406030204" pitchFamily="18" charset="0"/>
                                      </a:rPr>
                                      <m:t>𝑥</m:t>
                                    </m:r>
                                  </m:num>
                                  <m:den>
                                    <m:r>
                                      <a:rPr lang="es-CO" sz="2000" b="0" i="1" u="none" strike="noStrike" smtClean="0">
                                        <a:solidFill>
                                          <a:srgbClr val="000000"/>
                                        </a:solidFill>
                                        <a:effectLst/>
                                        <a:latin typeface="Cambria Math" panose="02040503050406030204" pitchFamily="18" charset="0"/>
                                      </a:rPr>
                                      <m:t>2</m:t>
                                    </m:r>
                                  </m:den>
                                </m:f>
                                <m:r>
                                  <a:rPr lang="es-CO" sz="2000" b="0" i="1" u="none" strike="noStrike" smtClean="0">
                                    <a:solidFill>
                                      <a:srgbClr val="000000"/>
                                    </a:solidFill>
                                    <a:effectLst/>
                                    <a:latin typeface="Cambria Math" panose="02040503050406030204" pitchFamily="18" charset="0"/>
                                  </a:rPr>
                                  <m:t>+</m:t>
                                </m:r>
                                <m:f>
                                  <m:fPr>
                                    <m:ctrlPr>
                                      <a:rPr lang="es-ES" sz="2000" b="0" i="1" u="none" strike="noStrike" smtClean="0">
                                        <a:solidFill>
                                          <a:srgbClr val="000000"/>
                                        </a:solidFill>
                                        <a:effectLst/>
                                        <a:latin typeface="Cambria Math" panose="02040503050406030204" pitchFamily="18" charset="0"/>
                                      </a:rPr>
                                    </m:ctrlPr>
                                  </m:fPr>
                                  <m:num>
                                    <m:r>
                                      <a:rPr lang="es-CO" sz="2000" b="0" i="1" u="none" strike="noStrike" smtClean="0">
                                        <a:solidFill>
                                          <a:srgbClr val="000000"/>
                                        </a:solidFill>
                                        <a:effectLst/>
                                        <a:latin typeface="Cambria Math" panose="02040503050406030204" pitchFamily="18" charset="0"/>
                                      </a:rPr>
                                      <m:t>𝑦</m:t>
                                    </m:r>
                                  </m:num>
                                  <m:den>
                                    <m:r>
                                      <a:rPr lang="es-CO" sz="2000" b="0" i="1" u="none" strike="noStrike" smtClean="0">
                                        <a:solidFill>
                                          <a:srgbClr val="000000"/>
                                        </a:solidFill>
                                        <a:effectLst/>
                                        <a:latin typeface="Cambria Math" panose="02040503050406030204" pitchFamily="18" charset="0"/>
                                      </a:rPr>
                                      <m:t>2</m:t>
                                    </m:r>
                                  </m:den>
                                </m:f>
                              </m:oMath>
                            </m:oMathPara>
                          </a14:m>
                          <a:endParaRPr lang="es-ES"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5891343"/>
                      </a:ext>
                    </a:extLst>
                  </a:tr>
                </a:tbl>
              </a:graphicData>
            </a:graphic>
          </p:graphicFrame>
        </mc:Choice>
        <mc:Fallback xmlns="">
          <p:graphicFrame>
            <p:nvGraphicFramePr>
              <p:cNvPr id="8" name="Tabla 7">
                <a:extLst>
                  <a:ext uri="{FF2B5EF4-FFF2-40B4-BE49-F238E27FC236}">
                    <a16:creationId xmlns:a16="http://schemas.microsoft.com/office/drawing/2014/main" id="{96C5A0B8-8383-4482-8F95-4D099BD43D31}"/>
                  </a:ext>
                </a:extLst>
              </p:cNvPr>
              <p:cNvGraphicFramePr>
                <a:graphicFrameLocks noGrp="1"/>
              </p:cNvGraphicFramePr>
              <p:nvPr>
                <p:extLst>
                  <p:ext uri="{D42A27DB-BD31-4B8C-83A1-F6EECF244321}">
                    <p14:modId xmlns:p14="http://schemas.microsoft.com/office/powerpoint/2010/main" val="1004697329"/>
                  </p:ext>
                </p:extLst>
              </p:nvPr>
            </p:nvGraphicFramePr>
            <p:xfrm>
              <a:off x="1309445" y="722851"/>
              <a:ext cx="8945081" cy="6070131"/>
            </p:xfrm>
            <a:graphic>
              <a:graphicData uri="http://schemas.openxmlformats.org/drawingml/2006/table">
                <a:tbl>
                  <a:tblPr>
                    <a:tableStyleId>{5C22544A-7EE6-4342-B048-85BDC9FD1C3A}</a:tableStyleId>
                  </a:tblPr>
                  <a:tblGrid>
                    <a:gridCol w="5077988">
                      <a:extLst>
                        <a:ext uri="{9D8B030D-6E8A-4147-A177-3AD203B41FA5}">
                          <a16:colId xmlns:a16="http://schemas.microsoft.com/office/drawing/2014/main" val="1770716410"/>
                        </a:ext>
                      </a:extLst>
                    </a:gridCol>
                    <a:gridCol w="3867093">
                      <a:extLst>
                        <a:ext uri="{9D8B030D-6E8A-4147-A177-3AD203B41FA5}">
                          <a16:colId xmlns:a16="http://schemas.microsoft.com/office/drawing/2014/main" val="4030953065"/>
                        </a:ext>
                      </a:extLst>
                    </a:gridCol>
                  </a:tblGrid>
                  <a:tr h="397530">
                    <a:tc>
                      <a:txBody>
                        <a:bodyPr/>
                        <a:lstStyle/>
                        <a:p>
                          <a:pPr algn="ctr" fontAlgn="b"/>
                          <a:r>
                            <a:rPr lang="es-CO" sz="2400" b="1" i="1" dirty="0">
                              <a:solidFill>
                                <a:srgbClr val="FFC000"/>
                              </a:solidFill>
                            </a:rPr>
                            <a:t>Lenguaje verbal</a:t>
                          </a:r>
                          <a:endParaRPr lang="es-ES" sz="2400" b="1" i="1" u="none" strike="noStrike" dirty="0">
                            <a:solidFill>
                              <a:srgbClr val="FFC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s-CO" sz="2400" b="1" i="1" dirty="0">
                              <a:solidFill>
                                <a:srgbClr val="FFC000"/>
                              </a:solidFill>
                            </a:rPr>
                            <a:t>Lenguaje algebraico </a:t>
                          </a:r>
                          <a:endParaRPr lang="es-ES" sz="2400" b="1" i="1" u="none" strike="noStrike" dirty="0">
                            <a:solidFill>
                              <a:srgbClr val="FFC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351259294"/>
                      </a:ext>
                    </a:extLst>
                  </a:tr>
                  <a:tr h="779062">
                    <a:tc>
                      <a:txBody>
                        <a:bodyPr/>
                        <a:lstStyle/>
                        <a:p>
                          <a:pPr algn="ctr"/>
                          <a:r>
                            <a:rPr lang="es-CO" sz="2000" dirty="0"/>
                            <a:t>La mitad de un número más 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s-ES"/>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31496" t="-58594" r="-315" b="-629688"/>
                          </a:stretch>
                        </a:blipFill>
                      </a:tcPr>
                    </a:tc>
                    <a:extLst>
                      <a:ext uri="{0D108BD9-81ED-4DB2-BD59-A6C34878D82A}">
                        <a16:rowId xmlns:a16="http://schemas.microsoft.com/office/drawing/2014/main" val="151691590"/>
                      </a:ext>
                    </a:extLst>
                  </a:tr>
                  <a:tr h="615157">
                    <a:tc>
                      <a:txBody>
                        <a:bodyPr/>
                        <a:lstStyle/>
                        <a:p>
                          <a:pPr algn="ctr" fontAlgn="b"/>
                          <a:r>
                            <a:rPr lang="es-ES" sz="2000" u="none" strike="noStrike" dirty="0">
                              <a:effectLst/>
                            </a:rPr>
                            <a:t>El producto de dos pares consecutivos</a:t>
                          </a:r>
                          <a:endParaRPr lang="es-ES"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s-ES"/>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31496" t="-200990" r="-315" b="-698020"/>
                          </a:stretch>
                        </a:blipFill>
                      </a:tcPr>
                    </a:tc>
                    <a:extLst>
                      <a:ext uri="{0D108BD9-81ED-4DB2-BD59-A6C34878D82A}">
                        <a16:rowId xmlns:a16="http://schemas.microsoft.com/office/drawing/2014/main" val="1663633068"/>
                      </a:ext>
                    </a:extLst>
                  </a:tr>
                  <a:tr h="530087">
                    <a:tc>
                      <a:txBody>
                        <a:bodyPr/>
                        <a:lstStyle/>
                        <a:p>
                          <a:pPr algn="ctr" fontAlgn="b"/>
                          <a:r>
                            <a:rPr lang="es-CO" sz="2000" u="none" strike="noStrike" dirty="0">
                              <a:effectLst/>
                            </a:rPr>
                            <a:t>El triple del cuadrado de un número.</a:t>
                          </a:r>
                          <a:endParaRPr lang="es-ES"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s-ES"/>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31496" t="-349425" r="-315" b="-710345"/>
                          </a:stretch>
                        </a:blipFill>
                      </a:tcPr>
                    </a:tc>
                    <a:extLst>
                      <a:ext uri="{0D108BD9-81ED-4DB2-BD59-A6C34878D82A}">
                        <a16:rowId xmlns:a16="http://schemas.microsoft.com/office/drawing/2014/main" val="284637490"/>
                      </a:ext>
                    </a:extLst>
                  </a:tr>
                  <a:tr h="619125">
                    <a:tc>
                      <a:txBody>
                        <a:bodyPr/>
                        <a:lstStyle/>
                        <a:p>
                          <a:pPr algn="ctr" fontAlgn="b"/>
                          <a:r>
                            <a:rPr lang="es-CO" sz="2000" dirty="0"/>
                            <a:t>La diferencia entre los cuadrados de dos números consecutivos.</a:t>
                          </a:r>
                          <a:endParaRPr lang="es-CO"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s-ES"/>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31496" t="-383333" r="-315" b="-505882"/>
                          </a:stretch>
                        </a:blipFill>
                      </a:tcPr>
                    </a:tc>
                    <a:extLst>
                      <a:ext uri="{0D108BD9-81ED-4DB2-BD59-A6C34878D82A}">
                        <a16:rowId xmlns:a16="http://schemas.microsoft.com/office/drawing/2014/main" val="4173405395"/>
                      </a:ext>
                    </a:extLst>
                  </a:tr>
                  <a:tr h="494058">
                    <a:tc>
                      <a:txBody>
                        <a:bodyPr/>
                        <a:lstStyle/>
                        <a:p>
                          <a:pPr algn="ctr" fontAlgn="b"/>
                          <a:r>
                            <a:rPr lang="es-CO" sz="2000" u="none" strike="noStrike" dirty="0">
                              <a:effectLst/>
                            </a:rPr>
                            <a:t>El doble de un número disminuido en tres</a:t>
                          </a:r>
                          <a:endParaRPr lang="es-CO"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s-ES"/>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31496" t="-608642" r="-315" b="-537037"/>
                          </a:stretch>
                        </a:blipFill>
                      </a:tcPr>
                    </a:tc>
                    <a:extLst>
                      <a:ext uri="{0D108BD9-81ED-4DB2-BD59-A6C34878D82A}">
                        <a16:rowId xmlns:a16="http://schemas.microsoft.com/office/drawing/2014/main" val="1267341828"/>
                      </a:ext>
                    </a:extLst>
                  </a:tr>
                  <a:tr h="557138">
                    <a:tc>
                      <a:txBody>
                        <a:bodyPr/>
                        <a:lstStyle/>
                        <a:p>
                          <a:pPr algn="ctr" fontAlgn="b"/>
                          <a:r>
                            <a:rPr lang="es-CO" sz="2000" u="none" strike="noStrike" dirty="0">
                              <a:effectLst/>
                            </a:rPr>
                            <a:t>A cierto número se le suma su antecesor</a:t>
                          </a:r>
                          <a:endParaRPr lang="es-CO"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s-ES"/>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31496" t="-623913" r="-315" b="-372826"/>
                          </a:stretch>
                        </a:blipFill>
                      </a:tcPr>
                    </a:tc>
                    <a:extLst>
                      <a:ext uri="{0D108BD9-81ED-4DB2-BD59-A6C34878D82A}">
                        <a16:rowId xmlns:a16="http://schemas.microsoft.com/office/drawing/2014/main" val="1633346551"/>
                      </a:ext>
                    </a:extLst>
                  </a:tr>
                  <a:tr h="516288">
                    <a:tc>
                      <a:txBody>
                        <a:bodyPr/>
                        <a:lstStyle/>
                        <a:p>
                          <a:pPr algn="ctr" fontAlgn="b"/>
                          <a:r>
                            <a:rPr lang="es-CO" sz="2000" u="none" strike="noStrike" dirty="0">
                              <a:effectLst/>
                            </a:rPr>
                            <a:t>El sucesor de un número disminuido en 1</a:t>
                          </a:r>
                          <a:endParaRPr lang="es-CO"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s-ES"/>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31496" t="-792857" r="-315" b="-308333"/>
                          </a:stretch>
                        </a:blipFill>
                      </a:tcPr>
                    </a:tc>
                    <a:extLst>
                      <a:ext uri="{0D108BD9-81ED-4DB2-BD59-A6C34878D82A}">
                        <a16:rowId xmlns:a16="http://schemas.microsoft.com/office/drawing/2014/main" val="73339584"/>
                      </a:ext>
                    </a:extLst>
                  </a:tr>
                  <a:tr h="736551">
                    <a:tc>
                      <a:txBody>
                        <a:bodyPr/>
                        <a:lstStyle/>
                        <a:p>
                          <a:pPr algn="ctr" fontAlgn="b"/>
                          <a:r>
                            <a:rPr lang="es-CO" sz="2000" u="none" strike="noStrike" dirty="0">
                              <a:effectLst/>
                            </a:rPr>
                            <a:t>la mitad de la suma de dos números</a:t>
                          </a:r>
                          <a:endParaRPr lang="es-ES"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s-ES"/>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31496" t="-619835" r="-315" b="-114050"/>
                          </a:stretch>
                        </a:blipFill>
                      </a:tcPr>
                    </a:tc>
                    <a:extLst>
                      <a:ext uri="{0D108BD9-81ED-4DB2-BD59-A6C34878D82A}">
                        <a16:rowId xmlns:a16="http://schemas.microsoft.com/office/drawing/2014/main" val="3896257555"/>
                      </a:ext>
                    </a:extLst>
                  </a:tr>
                  <a:tr h="825135">
                    <a:tc>
                      <a:txBody>
                        <a:bodyPr/>
                        <a:lstStyle/>
                        <a:p>
                          <a:pPr algn="ctr" fontAlgn="b"/>
                          <a:r>
                            <a:rPr lang="es-CO" sz="2000" u="none" strike="noStrike" dirty="0">
                              <a:effectLst/>
                            </a:rPr>
                            <a:t>la suma de las mitades de dos números</a:t>
                          </a:r>
                          <a:endParaRPr lang="es-ES"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s-ES"/>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31496" t="-640441" r="-315" b="-1471"/>
                          </a:stretch>
                        </a:blipFill>
                      </a:tcPr>
                    </a:tc>
                    <a:extLst>
                      <a:ext uri="{0D108BD9-81ED-4DB2-BD59-A6C34878D82A}">
                        <a16:rowId xmlns:a16="http://schemas.microsoft.com/office/drawing/2014/main" val="425891343"/>
                      </a:ext>
                    </a:extLst>
                  </a:tr>
                </a:tbl>
              </a:graphicData>
            </a:graphic>
          </p:graphicFrame>
        </mc:Fallback>
      </mc:AlternateContent>
    </p:spTree>
    <p:extLst>
      <p:ext uri="{BB962C8B-B14F-4D97-AF65-F5344CB8AC3E}">
        <p14:creationId xmlns:p14="http://schemas.microsoft.com/office/powerpoint/2010/main" val="8827370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10515600" cy="1325563"/>
          </a:xfrm>
        </p:spPr>
        <p:txBody>
          <a:bodyPr>
            <a:normAutofit/>
          </a:bodyPr>
          <a:lstStyle/>
          <a:p>
            <a:r>
              <a:rPr lang="es-CO" sz="2800" b="1" dirty="0">
                <a:solidFill>
                  <a:srgbClr val="00B050"/>
                </a:solidFill>
              </a:rPr>
              <a:t>Actividad </a:t>
            </a:r>
            <a:endParaRPr lang="es-ES" sz="2800" b="1" dirty="0">
              <a:solidFill>
                <a:srgbClr val="00B050"/>
              </a:solidFill>
            </a:endParaRPr>
          </a:p>
        </p:txBody>
      </p:sp>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3515240696"/>
              </p:ext>
            </p:extLst>
          </p:nvPr>
        </p:nvGraphicFramePr>
        <p:xfrm>
          <a:off x="622849" y="1576482"/>
          <a:ext cx="10515599" cy="3066956"/>
        </p:xfrm>
        <a:graphic>
          <a:graphicData uri="http://schemas.openxmlformats.org/drawingml/2006/table">
            <a:tbl>
              <a:tblPr firstRow="1" bandRow="1">
                <a:tableStyleId>{5940675A-B579-460E-94D1-54222C63F5DA}</a:tableStyleId>
              </a:tblPr>
              <a:tblGrid>
                <a:gridCol w="7678189">
                  <a:extLst>
                    <a:ext uri="{9D8B030D-6E8A-4147-A177-3AD203B41FA5}">
                      <a16:colId xmlns:a16="http://schemas.microsoft.com/office/drawing/2014/main" val="4288522529"/>
                    </a:ext>
                  </a:extLst>
                </a:gridCol>
                <a:gridCol w="2837410">
                  <a:extLst>
                    <a:ext uri="{9D8B030D-6E8A-4147-A177-3AD203B41FA5}">
                      <a16:colId xmlns:a16="http://schemas.microsoft.com/office/drawing/2014/main" val="939841074"/>
                    </a:ext>
                  </a:extLst>
                </a:gridCol>
              </a:tblGrid>
              <a:tr h="608513">
                <a:tc>
                  <a:txBody>
                    <a:bodyPr/>
                    <a:lstStyle/>
                    <a:p>
                      <a:pPr algn="l"/>
                      <a:r>
                        <a:rPr lang="es-CO" sz="2200" dirty="0"/>
                        <a:t>la edad de María hace 2 años</a:t>
                      </a: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500955976"/>
                  </a:ext>
                </a:extLst>
              </a:tr>
              <a:tr h="519119">
                <a:tc>
                  <a:txBody>
                    <a:bodyPr/>
                    <a:lstStyle/>
                    <a:p>
                      <a:pPr algn="l"/>
                      <a:r>
                        <a:rPr lang="es-CO" sz="2200" dirty="0"/>
                        <a:t>la edad de María dentro de 5 años</a:t>
                      </a: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519119">
                <a:tc>
                  <a:txBody>
                    <a:bodyPr/>
                    <a:lstStyle/>
                    <a:p>
                      <a:pPr algn="l"/>
                      <a:r>
                        <a:rPr lang="es-CO" sz="2200" dirty="0"/>
                        <a:t>el doble de la edad de María hoy</a:t>
                      </a:r>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519119">
                <a:tc>
                  <a:txBody>
                    <a:bodyPr/>
                    <a:lstStyle/>
                    <a:p>
                      <a:pPr algn="l"/>
                      <a:r>
                        <a:rPr lang="es-CO" sz="2200" dirty="0"/>
                        <a:t>el triple de la edad que María tendrá dentro de 4 años</a:t>
                      </a:r>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r h="901086">
                <a:tc>
                  <a:txBody>
                    <a:bodyPr/>
                    <a:lstStyle/>
                    <a:p>
                      <a:pPr algn="l"/>
                      <a:r>
                        <a:rPr lang="es-CO" sz="2200" dirty="0"/>
                        <a:t>la mitad de la edad que tenía María hace 6 años</a:t>
                      </a:r>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816485306"/>
                  </a:ext>
                </a:extLst>
              </a:tr>
            </a:tbl>
          </a:graphicData>
        </a:graphic>
      </p:graphicFrame>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4DF36F18-AB49-440B-8F12-16C3DF8E275A}"/>
                  </a:ext>
                </a:extLst>
              </p:cNvPr>
              <p:cNvSpPr txBox="1"/>
              <p:nvPr/>
            </p:nvSpPr>
            <p:spPr>
              <a:xfrm>
                <a:off x="848137" y="821530"/>
                <a:ext cx="5671681" cy="430887"/>
              </a:xfrm>
              <a:prstGeom prst="rect">
                <a:avLst/>
              </a:prstGeom>
              <a:noFill/>
            </p:spPr>
            <p:txBody>
              <a:bodyPr wrap="none" rtlCol="0">
                <a:spAutoFit/>
              </a:bodyPr>
              <a:lstStyle/>
              <a:p>
                <a:r>
                  <a:rPr lang="es-CO" sz="2200" b="1" dirty="0">
                    <a:solidFill>
                      <a:srgbClr val="00B0F0"/>
                    </a:solidFill>
                  </a:rPr>
                  <a:t>Si </a:t>
                </a:r>
                <a14:m>
                  <m:oMath xmlns:m="http://schemas.openxmlformats.org/officeDocument/2006/math">
                    <m:r>
                      <a:rPr lang="es-CO" sz="2200" b="1" i="1" dirty="0" smtClean="0">
                        <a:solidFill>
                          <a:srgbClr val="00B0F0"/>
                        </a:solidFill>
                        <a:latin typeface="Cambria Math" panose="02040503050406030204" pitchFamily="18" charset="0"/>
                      </a:rPr>
                      <m:t>𝒙</m:t>
                    </m:r>
                    <m:r>
                      <a:rPr lang="es-CO" sz="2200" b="1" i="1" dirty="0" smtClean="0">
                        <a:solidFill>
                          <a:srgbClr val="00B0F0"/>
                        </a:solidFill>
                        <a:latin typeface="Cambria Math" panose="02040503050406030204" pitchFamily="18" charset="0"/>
                      </a:rPr>
                      <m:t> </m:t>
                    </m:r>
                  </m:oMath>
                </a14:m>
                <a:r>
                  <a:rPr lang="es-CO" sz="2200" b="1" dirty="0">
                    <a:solidFill>
                      <a:srgbClr val="00B0F0"/>
                    </a:solidFill>
                  </a:rPr>
                  <a:t>es la edad en años de María hoy, entonces:</a:t>
                </a:r>
                <a:endParaRPr lang="es-ES" sz="2200" b="1" dirty="0">
                  <a:solidFill>
                    <a:srgbClr val="00B0F0"/>
                  </a:solidFill>
                </a:endParaRPr>
              </a:p>
            </p:txBody>
          </p:sp>
        </mc:Choice>
        <mc:Fallback xmlns="">
          <p:sp>
            <p:nvSpPr>
              <p:cNvPr id="9" name="CuadroTexto 8">
                <a:extLst>
                  <a:ext uri="{FF2B5EF4-FFF2-40B4-BE49-F238E27FC236}">
                    <a16:creationId xmlns:a16="http://schemas.microsoft.com/office/drawing/2014/main" id="{4DF36F18-AB49-440B-8F12-16C3DF8E275A}"/>
                  </a:ext>
                </a:extLst>
              </p:cNvPr>
              <p:cNvSpPr txBox="1">
                <a:spLocks noRot="1" noChangeAspect="1" noMove="1" noResize="1" noEditPoints="1" noAdjustHandles="1" noChangeArrowheads="1" noChangeShapeType="1" noTextEdit="1"/>
              </p:cNvSpPr>
              <p:nvPr/>
            </p:nvSpPr>
            <p:spPr>
              <a:xfrm>
                <a:off x="848137" y="821530"/>
                <a:ext cx="5671681" cy="430887"/>
              </a:xfrm>
              <a:prstGeom prst="rect">
                <a:avLst/>
              </a:prstGeom>
              <a:blipFill>
                <a:blip r:embed="rId2"/>
                <a:stretch>
                  <a:fillRect l="-1396" t="-10000" r="-1074" b="-2857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F84CC817-28BC-4E11-8B0F-0558947B1923}"/>
                  </a:ext>
                </a:extLst>
              </p:cNvPr>
              <p:cNvSpPr txBox="1"/>
              <p:nvPr/>
            </p:nvSpPr>
            <p:spPr>
              <a:xfrm>
                <a:off x="3701320" y="5298931"/>
                <a:ext cx="948273" cy="338554"/>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m:t>
                      </m:r>
                      <m:r>
                        <a:rPr lang="es-CO" sz="2200" b="0" i="1" smtClean="0">
                          <a:latin typeface="Cambria Math" panose="02040503050406030204" pitchFamily="18" charset="0"/>
                        </a:rPr>
                        <m:t>𝑥</m:t>
                      </m:r>
                      <m:r>
                        <a:rPr lang="es-CO" sz="2200" b="0" i="1" smtClean="0">
                          <a:latin typeface="Cambria Math" panose="02040503050406030204" pitchFamily="18" charset="0"/>
                        </a:rPr>
                        <m:t>−2)</m:t>
                      </m:r>
                    </m:oMath>
                  </m:oMathPara>
                </a14:m>
                <a:endParaRPr lang="es-ES" sz="2200" dirty="0"/>
              </a:p>
            </p:txBody>
          </p:sp>
        </mc:Choice>
        <mc:Fallback xmlns="">
          <p:sp>
            <p:nvSpPr>
              <p:cNvPr id="3" name="CuadroTexto 2">
                <a:extLst>
                  <a:ext uri="{FF2B5EF4-FFF2-40B4-BE49-F238E27FC236}">
                    <a16:creationId xmlns:a16="http://schemas.microsoft.com/office/drawing/2014/main" id="{F84CC817-28BC-4E11-8B0F-0558947B1923}"/>
                  </a:ext>
                </a:extLst>
              </p:cNvPr>
              <p:cNvSpPr txBox="1">
                <a:spLocks noRot="1" noChangeAspect="1" noMove="1" noResize="1" noEditPoints="1" noAdjustHandles="1" noChangeArrowheads="1" noChangeShapeType="1" noTextEdit="1"/>
              </p:cNvSpPr>
              <p:nvPr/>
            </p:nvSpPr>
            <p:spPr>
              <a:xfrm>
                <a:off x="3701320" y="5298931"/>
                <a:ext cx="948273" cy="338554"/>
              </a:xfrm>
              <a:prstGeom prst="rect">
                <a:avLst/>
              </a:prstGeom>
              <a:blipFill>
                <a:blip r:embed="rId3"/>
                <a:stretch>
                  <a:fillRect l="-8861" r="-9494" b="-31034"/>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FCBA1C92-D425-468C-828E-23A73A69C8BC}"/>
                  </a:ext>
                </a:extLst>
              </p:cNvPr>
              <p:cNvSpPr txBox="1"/>
              <p:nvPr/>
            </p:nvSpPr>
            <p:spPr>
              <a:xfrm>
                <a:off x="622849" y="5986806"/>
                <a:ext cx="948272" cy="338554"/>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m:t>
                      </m:r>
                      <m:r>
                        <a:rPr lang="es-CO" sz="2200" b="0" i="1" smtClean="0">
                          <a:latin typeface="Cambria Math" panose="02040503050406030204" pitchFamily="18" charset="0"/>
                        </a:rPr>
                        <m:t>𝑥</m:t>
                      </m:r>
                      <m:r>
                        <a:rPr lang="es-CO" sz="2200" b="0" i="1" smtClean="0">
                          <a:latin typeface="Cambria Math" panose="02040503050406030204" pitchFamily="18" charset="0"/>
                        </a:rPr>
                        <m:t>+5)</m:t>
                      </m:r>
                    </m:oMath>
                  </m:oMathPara>
                </a14:m>
                <a:endParaRPr lang="es-ES" sz="2200" dirty="0"/>
              </a:p>
            </p:txBody>
          </p:sp>
        </mc:Choice>
        <mc:Fallback xmlns="">
          <p:sp>
            <p:nvSpPr>
              <p:cNvPr id="6" name="CuadroTexto 5">
                <a:extLst>
                  <a:ext uri="{FF2B5EF4-FFF2-40B4-BE49-F238E27FC236}">
                    <a16:creationId xmlns:a16="http://schemas.microsoft.com/office/drawing/2014/main" id="{FCBA1C92-D425-468C-828E-23A73A69C8BC}"/>
                  </a:ext>
                </a:extLst>
              </p:cNvPr>
              <p:cNvSpPr txBox="1">
                <a:spLocks noRot="1" noChangeAspect="1" noMove="1" noResize="1" noEditPoints="1" noAdjustHandles="1" noChangeArrowheads="1" noChangeShapeType="1" noTextEdit="1"/>
              </p:cNvSpPr>
              <p:nvPr/>
            </p:nvSpPr>
            <p:spPr>
              <a:xfrm>
                <a:off x="622849" y="5986806"/>
                <a:ext cx="948272" cy="338554"/>
              </a:xfrm>
              <a:prstGeom prst="rect">
                <a:avLst/>
              </a:prstGeom>
              <a:blipFill>
                <a:blip r:embed="rId4"/>
                <a:stretch>
                  <a:fillRect l="-8861" r="-9494" b="-31034"/>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4555E7E7-C95A-4F81-B02D-F79EE73C3351}"/>
                  </a:ext>
                </a:extLst>
              </p:cNvPr>
              <p:cNvSpPr txBox="1"/>
              <p:nvPr/>
            </p:nvSpPr>
            <p:spPr>
              <a:xfrm>
                <a:off x="5275448" y="5298931"/>
                <a:ext cx="378822" cy="338554"/>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2</m:t>
                      </m:r>
                      <m:r>
                        <a:rPr lang="es-CO" sz="2200" b="0" i="1" smtClean="0">
                          <a:latin typeface="Cambria Math" panose="02040503050406030204" pitchFamily="18" charset="0"/>
                        </a:rPr>
                        <m:t>𝑥</m:t>
                      </m:r>
                    </m:oMath>
                  </m:oMathPara>
                </a14:m>
                <a:endParaRPr lang="es-ES" sz="2200" dirty="0"/>
              </a:p>
            </p:txBody>
          </p:sp>
        </mc:Choice>
        <mc:Fallback xmlns="">
          <p:sp>
            <p:nvSpPr>
              <p:cNvPr id="7" name="CuadroTexto 6">
                <a:extLst>
                  <a:ext uri="{FF2B5EF4-FFF2-40B4-BE49-F238E27FC236}">
                    <a16:creationId xmlns:a16="http://schemas.microsoft.com/office/drawing/2014/main" id="{4555E7E7-C95A-4F81-B02D-F79EE73C3351}"/>
                  </a:ext>
                </a:extLst>
              </p:cNvPr>
              <p:cNvSpPr txBox="1">
                <a:spLocks noRot="1" noChangeAspect="1" noMove="1" noResize="1" noEditPoints="1" noAdjustHandles="1" noChangeArrowheads="1" noChangeShapeType="1" noTextEdit="1"/>
              </p:cNvSpPr>
              <p:nvPr/>
            </p:nvSpPr>
            <p:spPr>
              <a:xfrm>
                <a:off x="5275448" y="5298931"/>
                <a:ext cx="378822" cy="338554"/>
              </a:xfrm>
              <a:prstGeom prst="rect">
                <a:avLst/>
              </a:prstGeom>
              <a:blipFill>
                <a:blip r:embed="rId5"/>
                <a:stretch>
                  <a:fillRect l="-15385" r="-9231" b="-3448"/>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83F816F9-5216-403E-885E-9E4F6CF335EB}"/>
                  </a:ext>
                </a:extLst>
              </p:cNvPr>
              <p:cNvSpPr txBox="1"/>
              <p:nvPr/>
            </p:nvSpPr>
            <p:spPr>
              <a:xfrm>
                <a:off x="2033663" y="5298931"/>
                <a:ext cx="1103764" cy="338554"/>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3(</m:t>
                      </m:r>
                      <m:r>
                        <a:rPr lang="es-CO" sz="2200" b="0" i="1" smtClean="0">
                          <a:latin typeface="Cambria Math" panose="02040503050406030204" pitchFamily="18" charset="0"/>
                        </a:rPr>
                        <m:t>𝑥</m:t>
                      </m:r>
                      <m:r>
                        <a:rPr lang="es-CO" sz="2200" b="0" i="1" smtClean="0">
                          <a:latin typeface="Cambria Math" panose="02040503050406030204" pitchFamily="18" charset="0"/>
                        </a:rPr>
                        <m:t>+4)</m:t>
                      </m:r>
                    </m:oMath>
                  </m:oMathPara>
                </a14:m>
                <a:endParaRPr lang="es-ES" sz="2200" dirty="0"/>
              </a:p>
            </p:txBody>
          </p:sp>
        </mc:Choice>
        <mc:Fallback xmlns="">
          <p:sp>
            <p:nvSpPr>
              <p:cNvPr id="8" name="CuadroTexto 7">
                <a:extLst>
                  <a:ext uri="{FF2B5EF4-FFF2-40B4-BE49-F238E27FC236}">
                    <a16:creationId xmlns:a16="http://schemas.microsoft.com/office/drawing/2014/main" id="{83F816F9-5216-403E-885E-9E4F6CF335EB}"/>
                  </a:ext>
                </a:extLst>
              </p:cNvPr>
              <p:cNvSpPr txBox="1">
                <a:spLocks noRot="1" noChangeAspect="1" noMove="1" noResize="1" noEditPoints="1" noAdjustHandles="1" noChangeArrowheads="1" noChangeShapeType="1" noTextEdit="1"/>
              </p:cNvSpPr>
              <p:nvPr/>
            </p:nvSpPr>
            <p:spPr>
              <a:xfrm>
                <a:off x="2033663" y="5298931"/>
                <a:ext cx="1103764" cy="338554"/>
              </a:xfrm>
              <a:prstGeom prst="rect">
                <a:avLst/>
              </a:prstGeom>
              <a:blipFill>
                <a:blip r:embed="rId6"/>
                <a:stretch>
                  <a:fillRect l="-4918" r="-7650" b="-31034"/>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659ECF22-14A2-4177-8066-A5B548503024}"/>
                  </a:ext>
                </a:extLst>
              </p:cNvPr>
              <p:cNvSpPr txBox="1"/>
              <p:nvPr/>
            </p:nvSpPr>
            <p:spPr>
              <a:xfrm>
                <a:off x="6399874" y="5637853"/>
                <a:ext cx="714233" cy="633828"/>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s-CO" sz="2200" b="0" i="1" smtClean="0">
                              <a:latin typeface="Cambria Math" panose="02040503050406030204" pitchFamily="18" charset="0"/>
                            </a:rPr>
                          </m:ctrlPr>
                        </m:fPr>
                        <m:num>
                          <m:r>
                            <a:rPr lang="es-CO" sz="2200" b="0" i="1" smtClean="0">
                              <a:latin typeface="Cambria Math" panose="02040503050406030204" pitchFamily="18" charset="0"/>
                            </a:rPr>
                            <m:t>𝑥</m:t>
                          </m:r>
                          <m:r>
                            <a:rPr lang="es-CO" sz="2200" b="0" i="1" smtClean="0">
                              <a:latin typeface="Cambria Math" panose="02040503050406030204" pitchFamily="18" charset="0"/>
                            </a:rPr>
                            <m:t>−6</m:t>
                          </m:r>
                        </m:num>
                        <m:den>
                          <m:r>
                            <a:rPr lang="es-CO" sz="2200" b="0" i="1" smtClean="0">
                              <a:latin typeface="Cambria Math" panose="02040503050406030204" pitchFamily="18" charset="0"/>
                            </a:rPr>
                            <m:t>2</m:t>
                          </m:r>
                        </m:den>
                      </m:f>
                    </m:oMath>
                  </m:oMathPara>
                </a14:m>
                <a:endParaRPr lang="es-ES" sz="2200" dirty="0"/>
              </a:p>
            </p:txBody>
          </p:sp>
        </mc:Choice>
        <mc:Fallback xmlns="">
          <p:sp>
            <p:nvSpPr>
              <p:cNvPr id="10" name="CuadroTexto 9">
                <a:extLst>
                  <a:ext uri="{FF2B5EF4-FFF2-40B4-BE49-F238E27FC236}">
                    <a16:creationId xmlns:a16="http://schemas.microsoft.com/office/drawing/2014/main" id="{659ECF22-14A2-4177-8066-A5B548503024}"/>
                  </a:ext>
                </a:extLst>
              </p:cNvPr>
              <p:cNvSpPr txBox="1">
                <a:spLocks noRot="1" noChangeAspect="1" noMove="1" noResize="1" noEditPoints="1" noAdjustHandles="1" noChangeArrowheads="1" noChangeShapeType="1" noTextEdit="1"/>
              </p:cNvSpPr>
              <p:nvPr/>
            </p:nvSpPr>
            <p:spPr>
              <a:xfrm>
                <a:off x="6399874" y="5637853"/>
                <a:ext cx="714233" cy="633828"/>
              </a:xfrm>
              <a:prstGeom prst="rect">
                <a:avLst/>
              </a:prstGeom>
              <a:blipFill>
                <a:blip r:embed="rId7"/>
                <a:stretch>
                  <a:fillRect/>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C52967C1-4942-4AF0-AC6B-E65397B8AE3D}"/>
                  </a:ext>
                </a:extLst>
              </p:cNvPr>
              <p:cNvSpPr txBox="1"/>
              <p:nvPr/>
            </p:nvSpPr>
            <p:spPr>
              <a:xfrm>
                <a:off x="3701320" y="5938748"/>
                <a:ext cx="948273" cy="338554"/>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m:t>
                      </m:r>
                      <m:r>
                        <a:rPr lang="es-CO" sz="2200" b="0" i="1" smtClean="0">
                          <a:latin typeface="Cambria Math" panose="02040503050406030204" pitchFamily="18" charset="0"/>
                        </a:rPr>
                        <m:t>𝑥</m:t>
                      </m:r>
                      <m:r>
                        <a:rPr lang="es-CO" sz="2200" b="0" i="1" smtClean="0">
                          <a:latin typeface="Cambria Math" panose="02040503050406030204" pitchFamily="18" charset="0"/>
                        </a:rPr>
                        <m:t>+2)</m:t>
                      </m:r>
                    </m:oMath>
                  </m:oMathPara>
                </a14:m>
                <a:endParaRPr lang="es-ES" sz="2200" dirty="0"/>
              </a:p>
            </p:txBody>
          </p:sp>
        </mc:Choice>
        <mc:Fallback xmlns="">
          <p:sp>
            <p:nvSpPr>
              <p:cNvPr id="11" name="CuadroTexto 10">
                <a:extLst>
                  <a:ext uri="{FF2B5EF4-FFF2-40B4-BE49-F238E27FC236}">
                    <a16:creationId xmlns:a16="http://schemas.microsoft.com/office/drawing/2014/main" id="{C52967C1-4942-4AF0-AC6B-E65397B8AE3D}"/>
                  </a:ext>
                </a:extLst>
              </p:cNvPr>
              <p:cNvSpPr txBox="1">
                <a:spLocks noRot="1" noChangeAspect="1" noMove="1" noResize="1" noEditPoints="1" noAdjustHandles="1" noChangeArrowheads="1" noChangeShapeType="1" noTextEdit="1"/>
              </p:cNvSpPr>
              <p:nvPr/>
            </p:nvSpPr>
            <p:spPr>
              <a:xfrm>
                <a:off x="3701320" y="5938748"/>
                <a:ext cx="948273" cy="338554"/>
              </a:xfrm>
              <a:prstGeom prst="rect">
                <a:avLst/>
              </a:prstGeom>
              <a:blipFill>
                <a:blip r:embed="rId8"/>
                <a:stretch>
                  <a:fillRect l="-8861" r="-9494" b="-31034"/>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F59B7567-87E6-4A07-B3B5-C3F52FD89C42}"/>
                  </a:ext>
                </a:extLst>
              </p:cNvPr>
              <p:cNvSpPr txBox="1"/>
              <p:nvPr/>
            </p:nvSpPr>
            <p:spPr>
              <a:xfrm>
                <a:off x="2033663" y="5954767"/>
                <a:ext cx="1103764" cy="338554"/>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(3</m:t>
                      </m:r>
                      <m:r>
                        <a:rPr lang="es-CO" sz="2200" b="0" i="1" smtClean="0">
                          <a:latin typeface="Cambria Math" panose="02040503050406030204" pitchFamily="18" charset="0"/>
                        </a:rPr>
                        <m:t>𝑥</m:t>
                      </m:r>
                      <m:r>
                        <a:rPr lang="es-CO" sz="2200" b="0" i="1" smtClean="0">
                          <a:latin typeface="Cambria Math" panose="02040503050406030204" pitchFamily="18" charset="0"/>
                        </a:rPr>
                        <m:t>+4)</m:t>
                      </m:r>
                    </m:oMath>
                  </m:oMathPara>
                </a14:m>
                <a:endParaRPr lang="es-ES" sz="2200" dirty="0"/>
              </a:p>
            </p:txBody>
          </p:sp>
        </mc:Choice>
        <mc:Fallback xmlns="">
          <p:sp>
            <p:nvSpPr>
              <p:cNvPr id="12" name="CuadroTexto 11">
                <a:extLst>
                  <a:ext uri="{FF2B5EF4-FFF2-40B4-BE49-F238E27FC236}">
                    <a16:creationId xmlns:a16="http://schemas.microsoft.com/office/drawing/2014/main" id="{F59B7567-87E6-4A07-B3B5-C3F52FD89C42}"/>
                  </a:ext>
                </a:extLst>
              </p:cNvPr>
              <p:cNvSpPr txBox="1">
                <a:spLocks noRot="1" noChangeAspect="1" noMove="1" noResize="1" noEditPoints="1" noAdjustHandles="1" noChangeArrowheads="1" noChangeShapeType="1" noTextEdit="1"/>
              </p:cNvSpPr>
              <p:nvPr/>
            </p:nvSpPr>
            <p:spPr>
              <a:xfrm>
                <a:off x="2033663" y="5954767"/>
                <a:ext cx="1103764" cy="338554"/>
              </a:xfrm>
              <a:prstGeom prst="rect">
                <a:avLst/>
              </a:prstGeom>
              <a:blipFill>
                <a:blip r:embed="rId9"/>
                <a:stretch>
                  <a:fillRect l="-8197" r="-7650" b="-31579"/>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F962F10D-2612-4998-B167-68BF7CC8D623}"/>
                  </a:ext>
                </a:extLst>
              </p:cNvPr>
              <p:cNvSpPr txBox="1"/>
              <p:nvPr/>
            </p:nvSpPr>
            <p:spPr>
              <a:xfrm>
                <a:off x="622849" y="5298931"/>
                <a:ext cx="948273" cy="338554"/>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m:t>
                      </m:r>
                      <m:r>
                        <a:rPr lang="es-CO" sz="2200" b="0" i="1" smtClean="0">
                          <a:latin typeface="Cambria Math" panose="02040503050406030204" pitchFamily="18" charset="0"/>
                        </a:rPr>
                        <m:t>𝑥</m:t>
                      </m:r>
                      <m:r>
                        <a:rPr lang="es-CO" sz="2200" b="0" i="1" smtClean="0">
                          <a:latin typeface="Cambria Math" panose="02040503050406030204" pitchFamily="18" charset="0"/>
                        </a:rPr>
                        <m:t>−5)</m:t>
                      </m:r>
                    </m:oMath>
                  </m:oMathPara>
                </a14:m>
                <a:endParaRPr lang="es-ES" sz="2200" dirty="0"/>
              </a:p>
            </p:txBody>
          </p:sp>
        </mc:Choice>
        <mc:Fallback xmlns="">
          <p:sp>
            <p:nvSpPr>
              <p:cNvPr id="13" name="CuadroTexto 12">
                <a:extLst>
                  <a:ext uri="{FF2B5EF4-FFF2-40B4-BE49-F238E27FC236}">
                    <a16:creationId xmlns:a16="http://schemas.microsoft.com/office/drawing/2014/main" id="{F962F10D-2612-4998-B167-68BF7CC8D623}"/>
                  </a:ext>
                </a:extLst>
              </p:cNvPr>
              <p:cNvSpPr txBox="1">
                <a:spLocks noRot="1" noChangeAspect="1" noMove="1" noResize="1" noEditPoints="1" noAdjustHandles="1" noChangeArrowheads="1" noChangeShapeType="1" noTextEdit="1"/>
              </p:cNvSpPr>
              <p:nvPr/>
            </p:nvSpPr>
            <p:spPr>
              <a:xfrm>
                <a:off x="622849" y="5298931"/>
                <a:ext cx="948273" cy="338554"/>
              </a:xfrm>
              <a:prstGeom prst="rect">
                <a:avLst/>
              </a:prstGeom>
              <a:blipFill>
                <a:blip r:embed="rId10"/>
                <a:stretch>
                  <a:fillRect l="-8861" r="-9494" b="-31034"/>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AF8EE316-2FC9-4AA2-A5A1-FCE1F701940F}"/>
                  </a:ext>
                </a:extLst>
              </p:cNvPr>
              <p:cNvSpPr txBox="1"/>
              <p:nvPr/>
            </p:nvSpPr>
            <p:spPr>
              <a:xfrm>
                <a:off x="5275448" y="5938748"/>
                <a:ext cx="516680" cy="338554"/>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dirty="0" smtClean="0">
                          <a:latin typeface="Cambria Math" panose="02040503050406030204" pitchFamily="18" charset="0"/>
                        </a:rPr>
                        <m:t>𝑥</m:t>
                      </m:r>
                      <m:r>
                        <a:rPr lang="es-CO" sz="2200" b="0" i="1" dirty="0" smtClean="0">
                          <a:latin typeface="Cambria Math" panose="02040503050406030204" pitchFamily="18" charset="0"/>
                        </a:rPr>
                        <m:t>/2</m:t>
                      </m:r>
                    </m:oMath>
                  </m:oMathPara>
                </a14:m>
                <a:endParaRPr lang="es-ES" sz="2200" dirty="0"/>
              </a:p>
            </p:txBody>
          </p:sp>
        </mc:Choice>
        <mc:Fallback xmlns="">
          <p:sp>
            <p:nvSpPr>
              <p:cNvPr id="14" name="CuadroTexto 13">
                <a:extLst>
                  <a:ext uri="{FF2B5EF4-FFF2-40B4-BE49-F238E27FC236}">
                    <a16:creationId xmlns:a16="http://schemas.microsoft.com/office/drawing/2014/main" id="{AF8EE316-2FC9-4AA2-A5A1-FCE1F701940F}"/>
                  </a:ext>
                </a:extLst>
              </p:cNvPr>
              <p:cNvSpPr txBox="1">
                <a:spLocks noRot="1" noChangeAspect="1" noMove="1" noResize="1" noEditPoints="1" noAdjustHandles="1" noChangeArrowheads="1" noChangeShapeType="1" noTextEdit="1"/>
              </p:cNvSpPr>
              <p:nvPr/>
            </p:nvSpPr>
            <p:spPr>
              <a:xfrm>
                <a:off x="5275448" y="5938748"/>
                <a:ext cx="516680" cy="338554"/>
              </a:xfrm>
              <a:prstGeom prst="rect">
                <a:avLst/>
              </a:prstGeom>
              <a:blipFill>
                <a:blip r:embed="rId11"/>
                <a:stretch>
                  <a:fillRect l="-4598" r="-10345" b="-31034"/>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CF24625B-889A-4F1B-AE90-0ED396D7EAD3}"/>
                  </a:ext>
                </a:extLst>
              </p:cNvPr>
              <p:cNvSpPr txBox="1"/>
              <p:nvPr/>
            </p:nvSpPr>
            <p:spPr>
              <a:xfrm>
                <a:off x="7721853" y="5637853"/>
                <a:ext cx="714234" cy="577594"/>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s-CO" sz="2200" b="0" i="1" smtClean="0">
                              <a:latin typeface="Cambria Math" panose="02040503050406030204" pitchFamily="18" charset="0"/>
                            </a:rPr>
                          </m:ctrlPr>
                        </m:fPr>
                        <m:num>
                          <m:r>
                            <a:rPr lang="es-CO" sz="2200" b="0" i="1" smtClean="0">
                              <a:latin typeface="Cambria Math" panose="02040503050406030204" pitchFamily="18" charset="0"/>
                            </a:rPr>
                            <m:t>𝑥</m:t>
                          </m:r>
                        </m:num>
                        <m:den>
                          <m:r>
                            <a:rPr lang="es-CO" sz="2200" b="0" i="1" smtClean="0">
                              <a:latin typeface="Cambria Math" panose="02040503050406030204" pitchFamily="18" charset="0"/>
                            </a:rPr>
                            <m:t>2</m:t>
                          </m:r>
                        </m:den>
                      </m:f>
                      <m:r>
                        <a:rPr lang="es-CO" sz="2200" b="0" i="1" smtClean="0">
                          <a:latin typeface="Cambria Math" panose="02040503050406030204" pitchFamily="18" charset="0"/>
                        </a:rPr>
                        <m:t>−6</m:t>
                      </m:r>
                    </m:oMath>
                  </m:oMathPara>
                </a14:m>
                <a:endParaRPr lang="es-ES" sz="2200" dirty="0"/>
              </a:p>
            </p:txBody>
          </p:sp>
        </mc:Choice>
        <mc:Fallback xmlns="">
          <p:sp>
            <p:nvSpPr>
              <p:cNvPr id="15" name="CuadroTexto 14">
                <a:extLst>
                  <a:ext uri="{FF2B5EF4-FFF2-40B4-BE49-F238E27FC236}">
                    <a16:creationId xmlns:a16="http://schemas.microsoft.com/office/drawing/2014/main" id="{CF24625B-889A-4F1B-AE90-0ED396D7EAD3}"/>
                  </a:ext>
                </a:extLst>
              </p:cNvPr>
              <p:cNvSpPr txBox="1">
                <a:spLocks noRot="1" noChangeAspect="1" noMove="1" noResize="1" noEditPoints="1" noAdjustHandles="1" noChangeArrowheads="1" noChangeShapeType="1" noTextEdit="1"/>
              </p:cNvSpPr>
              <p:nvPr/>
            </p:nvSpPr>
            <p:spPr>
              <a:xfrm>
                <a:off x="7721853" y="5637853"/>
                <a:ext cx="714234" cy="577594"/>
              </a:xfrm>
              <a:prstGeom prst="rect">
                <a:avLst/>
              </a:prstGeom>
              <a:blipFill>
                <a:blip r:embed="rId12"/>
                <a:stretch>
                  <a:fillRect/>
                </a:stretch>
              </a:blipFill>
              <a:ln>
                <a:solidFill>
                  <a:srgbClr val="00B0F0"/>
                </a:solidFill>
              </a:ln>
            </p:spPr>
            <p:txBody>
              <a:bodyPr/>
              <a:lstStyle/>
              <a:p>
                <a:r>
                  <a:rPr lang="es-ES">
                    <a:noFill/>
                  </a:rPr>
                  <a:t> </a:t>
                </a:r>
              </a:p>
            </p:txBody>
          </p:sp>
        </mc:Fallback>
      </mc:AlternateContent>
      <p:sp>
        <p:nvSpPr>
          <p:cNvPr id="16" name="CuadroTexto 15">
            <a:extLst>
              <a:ext uri="{FF2B5EF4-FFF2-40B4-BE49-F238E27FC236}">
                <a16:creationId xmlns:a16="http://schemas.microsoft.com/office/drawing/2014/main" id="{2BF894F0-DB9B-4B01-A3E4-414A03703C06}"/>
              </a:ext>
            </a:extLst>
          </p:cNvPr>
          <p:cNvSpPr txBox="1"/>
          <p:nvPr/>
        </p:nvSpPr>
        <p:spPr>
          <a:xfrm>
            <a:off x="622849" y="4755741"/>
            <a:ext cx="6452344" cy="430887"/>
          </a:xfrm>
          <a:prstGeom prst="rect">
            <a:avLst/>
          </a:prstGeom>
          <a:noFill/>
        </p:spPr>
        <p:txBody>
          <a:bodyPr wrap="none" rtlCol="0">
            <a:spAutoFit/>
          </a:bodyPr>
          <a:lstStyle/>
          <a:p>
            <a:r>
              <a:rPr lang="es-CO" sz="2200" dirty="0">
                <a:solidFill>
                  <a:srgbClr val="7030A0"/>
                </a:solidFill>
              </a:rPr>
              <a:t>Selecciona y arrastra la respuesta correcta a cada celda</a:t>
            </a:r>
            <a:endParaRPr lang="es-ES" sz="2200" dirty="0">
              <a:solidFill>
                <a:srgbClr val="7030A0"/>
              </a:solidFill>
            </a:endParaRPr>
          </a:p>
        </p:txBody>
      </p:sp>
    </p:spTree>
    <p:extLst>
      <p:ext uri="{BB962C8B-B14F-4D97-AF65-F5344CB8AC3E}">
        <p14:creationId xmlns:p14="http://schemas.microsoft.com/office/powerpoint/2010/main" val="5203818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10515600" cy="1325563"/>
          </a:xfrm>
        </p:spPr>
        <p:txBody>
          <a:bodyPr>
            <a:normAutofit/>
          </a:bodyPr>
          <a:lstStyle/>
          <a:p>
            <a:r>
              <a:rPr lang="es-CO" sz="2800" b="1" dirty="0">
                <a:solidFill>
                  <a:srgbClr val="00B050"/>
                </a:solidFill>
              </a:rPr>
              <a:t>Retroalimentación  </a:t>
            </a:r>
            <a:endParaRPr lang="es-ES" sz="2800" b="1" dirty="0">
              <a:solidFill>
                <a:srgbClr val="00B050"/>
              </a:solidFill>
            </a:endParaRPr>
          </a:p>
        </p:txBody>
      </p:sp>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nvPr>
        </p:nvGraphicFramePr>
        <p:xfrm>
          <a:off x="622849" y="1576482"/>
          <a:ext cx="10515599" cy="3066956"/>
        </p:xfrm>
        <a:graphic>
          <a:graphicData uri="http://schemas.openxmlformats.org/drawingml/2006/table">
            <a:tbl>
              <a:tblPr firstRow="1" bandRow="1">
                <a:tableStyleId>{5940675A-B579-460E-94D1-54222C63F5DA}</a:tableStyleId>
              </a:tblPr>
              <a:tblGrid>
                <a:gridCol w="7678189">
                  <a:extLst>
                    <a:ext uri="{9D8B030D-6E8A-4147-A177-3AD203B41FA5}">
                      <a16:colId xmlns:a16="http://schemas.microsoft.com/office/drawing/2014/main" val="4288522529"/>
                    </a:ext>
                  </a:extLst>
                </a:gridCol>
                <a:gridCol w="2837410">
                  <a:extLst>
                    <a:ext uri="{9D8B030D-6E8A-4147-A177-3AD203B41FA5}">
                      <a16:colId xmlns:a16="http://schemas.microsoft.com/office/drawing/2014/main" val="939841074"/>
                    </a:ext>
                  </a:extLst>
                </a:gridCol>
              </a:tblGrid>
              <a:tr h="608513">
                <a:tc>
                  <a:txBody>
                    <a:bodyPr/>
                    <a:lstStyle/>
                    <a:p>
                      <a:pPr algn="l"/>
                      <a:r>
                        <a:rPr lang="es-CO" sz="2200" dirty="0"/>
                        <a:t>la edad de María hace 2 años</a:t>
                      </a: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500955976"/>
                  </a:ext>
                </a:extLst>
              </a:tr>
              <a:tr h="519119">
                <a:tc>
                  <a:txBody>
                    <a:bodyPr/>
                    <a:lstStyle/>
                    <a:p>
                      <a:pPr algn="l"/>
                      <a:r>
                        <a:rPr lang="es-CO" sz="2200" dirty="0"/>
                        <a:t>la edad de María dentro de 5 años</a:t>
                      </a: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519119">
                <a:tc>
                  <a:txBody>
                    <a:bodyPr/>
                    <a:lstStyle/>
                    <a:p>
                      <a:pPr algn="l"/>
                      <a:r>
                        <a:rPr lang="es-CO" sz="2200" dirty="0"/>
                        <a:t>el doble de la edad de María hoy</a:t>
                      </a:r>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519119">
                <a:tc>
                  <a:txBody>
                    <a:bodyPr/>
                    <a:lstStyle/>
                    <a:p>
                      <a:pPr algn="l"/>
                      <a:r>
                        <a:rPr lang="es-CO" sz="2200" dirty="0"/>
                        <a:t>el triple de la edad que María tendrá dentro de 4 años</a:t>
                      </a:r>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r h="901086">
                <a:tc>
                  <a:txBody>
                    <a:bodyPr/>
                    <a:lstStyle/>
                    <a:p>
                      <a:pPr algn="l"/>
                      <a:r>
                        <a:rPr lang="es-CO" sz="2200" dirty="0"/>
                        <a:t>la mitad de la edad que tenía María hace 6 años</a:t>
                      </a:r>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816485306"/>
                  </a:ext>
                </a:extLst>
              </a:tr>
            </a:tbl>
          </a:graphicData>
        </a:graphic>
      </p:graphicFrame>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4DF36F18-AB49-440B-8F12-16C3DF8E275A}"/>
                  </a:ext>
                </a:extLst>
              </p:cNvPr>
              <p:cNvSpPr txBox="1"/>
              <p:nvPr/>
            </p:nvSpPr>
            <p:spPr>
              <a:xfrm>
                <a:off x="848137" y="821530"/>
                <a:ext cx="5671681" cy="430887"/>
              </a:xfrm>
              <a:prstGeom prst="rect">
                <a:avLst/>
              </a:prstGeom>
              <a:noFill/>
            </p:spPr>
            <p:txBody>
              <a:bodyPr wrap="none" rtlCol="0">
                <a:spAutoFit/>
              </a:bodyPr>
              <a:lstStyle/>
              <a:p>
                <a:r>
                  <a:rPr lang="es-CO" sz="2200" b="1" dirty="0">
                    <a:solidFill>
                      <a:srgbClr val="00B0F0"/>
                    </a:solidFill>
                  </a:rPr>
                  <a:t>Si </a:t>
                </a:r>
                <a14:m>
                  <m:oMath xmlns:m="http://schemas.openxmlformats.org/officeDocument/2006/math">
                    <m:r>
                      <a:rPr lang="es-CO" sz="2200" b="1" i="1" dirty="0" smtClean="0">
                        <a:solidFill>
                          <a:srgbClr val="00B0F0"/>
                        </a:solidFill>
                        <a:latin typeface="Cambria Math" panose="02040503050406030204" pitchFamily="18" charset="0"/>
                      </a:rPr>
                      <m:t>𝒙</m:t>
                    </m:r>
                    <m:r>
                      <a:rPr lang="es-CO" sz="2200" b="1" i="1" dirty="0" smtClean="0">
                        <a:solidFill>
                          <a:srgbClr val="00B0F0"/>
                        </a:solidFill>
                        <a:latin typeface="Cambria Math" panose="02040503050406030204" pitchFamily="18" charset="0"/>
                      </a:rPr>
                      <m:t> </m:t>
                    </m:r>
                  </m:oMath>
                </a14:m>
                <a:r>
                  <a:rPr lang="es-CO" sz="2200" b="1" dirty="0">
                    <a:solidFill>
                      <a:srgbClr val="00B0F0"/>
                    </a:solidFill>
                  </a:rPr>
                  <a:t>es la edad en años de María hoy, entonces:</a:t>
                </a:r>
                <a:endParaRPr lang="es-ES" sz="2200" b="1" dirty="0">
                  <a:solidFill>
                    <a:srgbClr val="00B0F0"/>
                  </a:solidFill>
                </a:endParaRPr>
              </a:p>
            </p:txBody>
          </p:sp>
        </mc:Choice>
        <mc:Fallback xmlns="">
          <p:sp>
            <p:nvSpPr>
              <p:cNvPr id="9" name="CuadroTexto 8">
                <a:extLst>
                  <a:ext uri="{FF2B5EF4-FFF2-40B4-BE49-F238E27FC236}">
                    <a16:creationId xmlns:a16="http://schemas.microsoft.com/office/drawing/2014/main" id="{4DF36F18-AB49-440B-8F12-16C3DF8E275A}"/>
                  </a:ext>
                </a:extLst>
              </p:cNvPr>
              <p:cNvSpPr txBox="1">
                <a:spLocks noRot="1" noChangeAspect="1" noMove="1" noResize="1" noEditPoints="1" noAdjustHandles="1" noChangeArrowheads="1" noChangeShapeType="1" noTextEdit="1"/>
              </p:cNvSpPr>
              <p:nvPr/>
            </p:nvSpPr>
            <p:spPr>
              <a:xfrm>
                <a:off x="848137" y="821530"/>
                <a:ext cx="5671681" cy="430887"/>
              </a:xfrm>
              <a:prstGeom prst="rect">
                <a:avLst/>
              </a:prstGeom>
              <a:blipFill>
                <a:blip r:embed="rId2"/>
                <a:stretch>
                  <a:fillRect l="-1396" t="-10000" r="-1074" b="-2857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F84CC817-28BC-4E11-8B0F-0558947B1923}"/>
                  </a:ext>
                </a:extLst>
              </p:cNvPr>
              <p:cNvSpPr txBox="1"/>
              <p:nvPr/>
            </p:nvSpPr>
            <p:spPr>
              <a:xfrm>
                <a:off x="9165432" y="1721643"/>
                <a:ext cx="948273" cy="338554"/>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m:t>
                      </m:r>
                      <m:r>
                        <a:rPr lang="es-CO" sz="2200" b="0" i="1" smtClean="0">
                          <a:latin typeface="Cambria Math" panose="02040503050406030204" pitchFamily="18" charset="0"/>
                        </a:rPr>
                        <m:t>𝑥</m:t>
                      </m:r>
                      <m:r>
                        <a:rPr lang="es-CO" sz="2200" b="0" i="1" smtClean="0">
                          <a:latin typeface="Cambria Math" panose="02040503050406030204" pitchFamily="18" charset="0"/>
                        </a:rPr>
                        <m:t>−2)</m:t>
                      </m:r>
                    </m:oMath>
                  </m:oMathPara>
                </a14:m>
                <a:endParaRPr lang="es-ES" sz="2200" dirty="0"/>
              </a:p>
            </p:txBody>
          </p:sp>
        </mc:Choice>
        <mc:Fallback xmlns="">
          <p:sp>
            <p:nvSpPr>
              <p:cNvPr id="3" name="CuadroTexto 2">
                <a:extLst>
                  <a:ext uri="{FF2B5EF4-FFF2-40B4-BE49-F238E27FC236}">
                    <a16:creationId xmlns:a16="http://schemas.microsoft.com/office/drawing/2014/main" id="{F84CC817-28BC-4E11-8B0F-0558947B1923}"/>
                  </a:ext>
                </a:extLst>
              </p:cNvPr>
              <p:cNvSpPr txBox="1">
                <a:spLocks noRot="1" noChangeAspect="1" noMove="1" noResize="1" noEditPoints="1" noAdjustHandles="1" noChangeArrowheads="1" noChangeShapeType="1" noTextEdit="1"/>
              </p:cNvSpPr>
              <p:nvPr/>
            </p:nvSpPr>
            <p:spPr>
              <a:xfrm>
                <a:off x="9165432" y="1721643"/>
                <a:ext cx="948273" cy="338554"/>
              </a:xfrm>
              <a:prstGeom prst="rect">
                <a:avLst/>
              </a:prstGeom>
              <a:blipFill>
                <a:blip r:embed="rId3"/>
                <a:stretch>
                  <a:fillRect l="-9554" r="-9554" b="-31034"/>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FCBA1C92-D425-468C-828E-23A73A69C8BC}"/>
                  </a:ext>
                </a:extLst>
              </p:cNvPr>
              <p:cNvSpPr txBox="1"/>
              <p:nvPr/>
            </p:nvSpPr>
            <p:spPr>
              <a:xfrm>
                <a:off x="9165432" y="2257539"/>
                <a:ext cx="948272" cy="338554"/>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m:t>
                      </m:r>
                      <m:r>
                        <a:rPr lang="es-CO" sz="2200" b="0" i="1" smtClean="0">
                          <a:latin typeface="Cambria Math" panose="02040503050406030204" pitchFamily="18" charset="0"/>
                        </a:rPr>
                        <m:t>𝑥</m:t>
                      </m:r>
                      <m:r>
                        <a:rPr lang="es-CO" sz="2200" b="0" i="1" smtClean="0">
                          <a:latin typeface="Cambria Math" panose="02040503050406030204" pitchFamily="18" charset="0"/>
                        </a:rPr>
                        <m:t>+5)</m:t>
                      </m:r>
                    </m:oMath>
                  </m:oMathPara>
                </a14:m>
                <a:endParaRPr lang="es-ES" sz="2200" dirty="0"/>
              </a:p>
            </p:txBody>
          </p:sp>
        </mc:Choice>
        <mc:Fallback xmlns="">
          <p:sp>
            <p:nvSpPr>
              <p:cNvPr id="6" name="CuadroTexto 5">
                <a:extLst>
                  <a:ext uri="{FF2B5EF4-FFF2-40B4-BE49-F238E27FC236}">
                    <a16:creationId xmlns:a16="http://schemas.microsoft.com/office/drawing/2014/main" id="{FCBA1C92-D425-468C-828E-23A73A69C8BC}"/>
                  </a:ext>
                </a:extLst>
              </p:cNvPr>
              <p:cNvSpPr txBox="1">
                <a:spLocks noRot="1" noChangeAspect="1" noMove="1" noResize="1" noEditPoints="1" noAdjustHandles="1" noChangeArrowheads="1" noChangeShapeType="1" noTextEdit="1"/>
              </p:cNvSpPr>
              <p:nvPr/>
            </p:nvSpPr>
            <p:spPr>
              <a:xfrm>
                <a:off x="9165432" y="2257539"/>
                <a:ext cx="948272" cy="338554"/>
              </a:xfrm>
              <a:prstGeom prst="rect">
                <a:avLst/>
              </a:prstGeom>
              <a:blipFill>
                <a:blip r:embed="rId4"/>
                <a:stretch>
                  <a:fillRect l="-9554" r="-9554" b="-31034"/>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4555E7E7-C95A-4F81-B02D-F79EE73C3351}"/>
                  </a:ext>
                </a:extLst>
              </p:cNvPr>
              <p:cNvSpPr txBox="1"/>
              <p:nvPr/>
            </p:nvSpPr>
            <p:spPr>
              <a:xfrm>
                <a:off x="9450157" y="2793435"/>
                <a:ext cx="378822" cy="338554"/>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2</m:t>
                      </m:r>
                      <m:r>
                        <a:rPr lang="es-CO" sz="2200" b="0" i="1" smtClean="0">
                          <a:latin typeface="Cambria Math" panose="02040503050406030204" pitchFamily="18" charset="0"/>
                        </a:rPr>
                        <m:t>𝑥</m:t>
                      </m:r>
                    </m:oMath>
                  </m:oMathPara>
                </a14:m>
                <a:endParaRPr lang="es-ES" sz="2200" dirty="0"/>
              </a:p>
            </p:txBody>
          </p:sp>
        </mc:Choice>
        <mc:Fallback xmlns="">
          <p:sp>
            <p:nvSpPr>
              <p:cNvPr id="7" name="CuadroTexto 6">
                <a:extLst>
                  <a:ext uri="{FF2B5EF4-FFF2-40B4-BE49-F238E27FC236}">
                    <a16:creationId xmlns:a16="http://schemas.microsoft.com/office/drawing/2014/main" id="{4555E7E7-C95A-4F81-B02D-F79EE73C3351}"/>
                  </a:ext>
                </a:extLst>
              </p:cNvPr>
              <p:cNvSpPr txBox="1">
                <a:spLocks noRot="1" noChangeAspect="1" noMove="1" noResize="1" noEditPoints="1" noAdjustHandles="1" noChangeArrowheads="1" noChangeShapeType="1" noTextEdit="1"/>
              </p:cNvSpPr>
              <p:nvPr/>
            </p:nvSpPr>
            <p:spPr>
              <a:xfrm>
                <a:off x="9450157" y="2793435"/>
                <a:ext cx="378822" cy="338554"/>
              </a:xfrm>
              <a:prstGeom prst="rect">
                <a:avLst/>
              </a:prstGeom>
              <a:blipFill>
                <a:blip r:embed="rId5"/>
                <a:stretch>
                  <a:fillRect l="-15625" r="-10938" b="-3448"/>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83F816F9-5216-403E-885E-9E4F6CF335EB}"/>
                  </a:ext>
                </a:extLst>
              </p:cNvPr>
              <p:cNvSpPr txBox="1"/>
              <p:nvPr/>
            </p:nvSpPr>
            <p:spPr>
              <a:xfrm>
                <a:off x="9009940" y="3318272"/>
                <a:ext cx="1103764" cy="338554"/>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200" b="0" i="1" smtClean="0">
                          <a:latin typeface="Cambria Math" panose="02040503050406030204" pitchFamily="18" charset="0"/>
                        </a:rPr>
                        <m:t>3(</m:t>
                      </m:r>
                      <m:r>
                        <a:rPr lang="es-CO" sz="2200" b="0" i="1" smtClean="0">
                          <a:latin typeface="Cambria Math" panose="02040503050406030204" pitchFamily="18" charset="0"/>
                        </a:rPr>
                        <m:t>𝑥</m:t>
                      </m:r>
                      <m:r>
                        <a:rPr lang="es-CO" sz="2200" b="0" i="1" smtClean="0">
                          <a:latin typeface="Cambria Math" panose="02040503050406030204" pitchFamily="18" charset="0"/>
                        </a:rPr>
                        <m:t>+4)</m:t>
                      </m:r>
                    </m:oMath>
                  </m:oMathPara>
                </a14:m>
                <a:endParaRPr lang="es-ES" sz="2200" dirty="0"/>
              </a:p>
            </p:txBody>
          </p:sp>
        </mc:Choice>
        <mc:Fallback xmlns="">
          <p:sp>
            <p:nvSpPr>
              <p:cNvPr id="8" name="CuadroTexto 7">
                <a:extLst>
                  <a:ext uri="{FF2B5EF4-FFF2-40B4-BE49-F238E27FC236}">
                    <a16:creationId xmlns:a16="http://schemas.microsoft.com/office/drawing/2014/main" id="{83F816F9-5216-403E-885E-9E4F6CF335EB}"/>
                  </a:ext>
                </a:extLst>
              </p:cNvPr>
              <p:cNvSpPr txBox="1">
                <a:spLocks noRot="1" noChangeAspect="1" noMove="1" noResize="1" noEditPoints="1" noAdjustHandles="1" noChangeArrowheads="1" noChangeShapeType="1" noTextEdit="1"/>
              </p:cNvSpPr>
              <p:nvPr/>
            </p:nvSpPr>
            <p:spPr>
              <a:xfrm>
                <a:off x="9009940" y="3318272"/>
                <a:ext cx="1103764" cy="338554"/>
              </a:xfrm>
              <a:prstGeom prst="rect">
                <a:avLst/>
              </a:prstGeom>
              <a:blipFill>
                <a:blip r:embed="rId6"/>
                <a:stretch>
                  <a:fillRect l="-4918" r="-8197" b="-31034"/>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659ECF22-14A2-4177-8066-A5B548503024}"/>
                  </a:ext>
                </a:extLst>
              </p:cNvPr>
              <p:cNvSpPr txBox="1"/>
              <p:nvPr/>
            </p:nvSpPr>
            <p:spPr>
              <a:xfrm>
                <a:off x="9206590" y="3857969"/>
                <a:ext cx="714233" cy="633828"/>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s-CO" sz="2200" b="0" i="1" smtClean="0">
                              <a:latin typeface="Cambria Math" panose="02040503050406030204" pitchFamily="18" charset="0"/>
                            </a:rPr>
                          </m:ctrlPr>
                        </m:fPr>
                        <m:num>
                          <m:r>
                            <a:rPr lang="es-CO" sz="2200" b="0" i="1" smtClean="0">
                              <a:latin typeface="Cambria Math" panose="02040503050406030204" pitchFamily="18" charset="0"/>
                            </a:rPr>
                            <m:t>𝑥</m:t>
                          </m:r>
                          <m:r>
                            <a:rPr lang="es-CO" sz="2200" b="0" i="1" smtClean="0">
                              <a:latin typeface="Cambria Math" panose="02040503050406030204" pitchFamily="18" charset="0"/>
                            </a:rPr>
                            <m:t>−6</m:t>
                          </m:r>
                        </m:num>
                        <m:den>
                          <m:r>
                            <a:rPr lang="es-CO" sz="2200" b="0" i="1" smtClean="0">
                              <a:latin typeface="Cambria Math" panose="02040503050406030204" pitchFamily="18" charset="0"/>
                            </a:rPr>
                            <m:t>2</m:t>
                          </m:r>
                        </m:den>
                      </m:f>
                    </m:oMath>
                  </m:oMathPara>
                </a14:m>
                <a:endParaRPr lang="es-ES" sz="2200" dirty="0"/>
              </a:p>
            </p:txBody>
          </p:sp>
        </mc:Choice>
        <mc:Fallback xmlns="">
          <p:sp>
            <p:nvSpPr>
              <p:cNvPr id="10" name="CuadroTexto 9">
                <a:extLst>
                  <a:ext uri="{FF2B5EF4-FFF2-40B4-BE49-F238E27FC236}">
                    <a16:creationId xmlns:a16="http://schemas.microsoft.com/office/drawing/2014/main" id="{659ECF22-14A2-4177-8066-A5B548503024}"/>
                  </a:ext>
                </a:extLst>
              </p:cNvPr>
              <p:cNvSpPr txBox="1">
                <a:spLocks noRot="1" noChangeAspect="1" noMove="1" noResize="1" noEditPoints="1" noAdjustHandles="1" noChangeArrowheads="1" noChangeShapeType="1" noTextEdit="1"/>
              </p:cNvSpPr>
              <p:nvPr/>
            </p:nvSpPr>
            <p:spPr>
              <a:xfrm>
                <a:off x="9206590" y="3857969"/>
                <a:ext cx="714233" cy="633828"/>
              </a:xfrm>
              <a:prstGeom prst="rect">
                <a:avLst/>
              </a:prstGeom>
              <a:blipFill>
                <a:blip r:embed="rId7"/>
                <a:stretch>
                  <a:fillRect/>
                </a:stretch>
              </a:blipFill>
              <a:ln>
                <a:solidFill>
                  <a:srgbClr val="00B0F0"/>
                </a:solidFill>
              </a:ln>
            </p:spPr>
            <p:txBody>
              <a:bodyPr/>
              <a:lstStyle/>
              <a:p>
                <a:r>
                  <a:rPr lang="es-ES">
                    <a:noFill/>
                  </a:rPr>
                  <a:t> </a:t>
                </a:r>
              </a:p>
            </p:txBody>
          </p:sp>
        </mc:Fallback>
      </mc:AlternateContent>
    </p:spTree>
    <p:extLst>
      <p:ext uri="{BB962C8B-B14F-4D97-AF65-F5344CB8AC3E}">
        <p14:creationId xmlns:p14="http://schemas.microsoft.com/office/powerpoint/2010/main" val="16357381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01F19A-2E82-4302-82FB-57C8415451EF}"/>
              </a:ext>
            </a:extLst>
          </p:cNvPr>
          <p:cNvSpPr>
            <a:spLocks noGrp="1"/>
          </p:cNvSpPr>
          <p:nvPr>
            <p:ph type="title"/>
          </p:nvPr>
        </p:nvSpPr>
        <p:spPr>
          <a:xfrm>
            <a:off x="838200" y="450483"/>
            <a:ext cx="10515600" cy="1325563"/>
          </a:xfrm>
        </p:spPr>
        <p:txBody>
          <a:bodyPr/>
          <a:lstStyle/>
          <a:p>
            <a:r>
              <a:rPr lang="es-CO" b="1" dirty="0">
                <a:solidFill>
                  <a:srgbClr val="00B0F0"/>
                </a:solidFill>
              </a:rPr>
              <a:t>Aplicación de ecuaciones lineales</a:t>
            </a:r>
            <a:endParaRPr lang="es-ES" b="1" dirty="0">
              <a:solidFill>
                <a:srgbClr val="00B0F0"/>
              </a:solidFill>
            </a:endParaRPr>
          </a:p>
        </p:txBody>
      </p:sp>
      <p:sp>
        <p:nvSpPr>
          <p:cNvPr id="3" name="Marcador de contenido 2">
            <a:extLst>
              <a:ext uri="{FF2B5EF4-FFF2-40B4-BE49-F238E27FC236}">
                <a16:creationId xmlns:a16="http://schemas.microsoft.com/office/drawing/2014/main" id="{CD1B5226-2217-4B1D-A659-8B34813E2BC9}"/>
              </a:ext>
            </a:extLst>
          </p:cNvPr>
          <p:cNvSpPr>
            <a:spLocks noGrp="1"/>
          </p:cNvSpPr>
          <p:nvPr>
            <p:ph idx="1"/>
          </p:nvPr>
        </p:nvSpPr>
        <p:spPr>
          <a:xfrm>
            <a:off x="838200" y="1776046"/>
            <a:ext cx="10515600" cy="4351338"/>
          </a:xfrm>
        </p:spPr>
        <p:txBody>
          <a:bodyPr>
            <a:normAutofit/>
          </a:bodyPr>
          <a:lstStyle/>
          <a:p>
            <a:pPr algn="just"/>
            <a:r>
              <a:rPr lang="es-CO" dirty="0"/>
              <a:t>Las ecuaciones lineales presentan un sin número de aplicaciones en la matemática, la física la química, la ingeniería, las ciencias económicas y muchas más. </a:t>
            </a:r>
          </a:p>
          <a:p>
            <a:pPr algn="just"/>
            <a:r>
              <a:rPr lang="es-CO" dirty="0"/>
              <a:t>Las ecuaciones lineales pueden ser utilizadas para describir muchas relaciones y procesos en un mundo físico, y por ende tienen un gran papel en la ciencia. </a:t>
            </a:r>
          </a:p>
          <a:p>
            <a:pPr algn="just"/>
            <a:r>
              <a:rPr lang="es-CO" dirty="0"/>
              <a:t>Frecuentemente, ecuaciones lineales son utilizadas para calcular tasas de cambio, velocidad  reacciones químicas y muchas más</a:t>
            </a:r>
            <a:endParaRPr lang="es-ES" dirty="0"/>
          </a:p>
        </p:txBody>
      </p:sp>
    </p:spTree>
    <p:extLst>
      <p:ext uri="{BB962C8B-B14F-4D97-AF65-F5344CB8AC3E}">
        <p14:creationId xmlns:p14="http://schemas.microsoft.com/office/powerpoint/2010/main" val="24906246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3" name="Rectángulo 12">
            <a:extLst>
              <a:ext uri="{FF2B5EF4-FFF2-40B4-BE49-F238E27FC236}">
                <a16:creationId xmlns:a16="http://schemas.microsoft.com/office/drawing/2014/main" id="{52044B0A-86AA-4E68-BD3E-CA1BD2D9DF9E}"/>
              </a:ext>
            </a:extLst>
          </p:cNvPr>
          <p:cNvSpPr/>
          <p:nvPr/>
        </p:nvSpPr>
        <p:spPr>
          <a:xfrm>
            <a:off x="400675" y="622012"/>
            <a:ext cx="11181623" cy="769441"/>
          </a:xfrm>
          <a:prstGeom prst="rect">
            <a:avLst/>
          </a:prstGeom>
          <a:ln w="25400">
            <a:solidFill>
              <a:schemeClr val="accent1"/>
            </a:solidFill>
          </a:ln>
        </p:spPr>
        <p:txBody>
          <a:bodyPr wrap="square">
            <a:spAutoFit/>
          </a:bodyPr>
          <a:lstStyle/>
          <a:p>
            <a:pPr algn="just"/>
            <a:r>
              <a:rPr lang="es-CO" altLang="es-ES" sz="2200" dirty="0"/>
              <a:t>La suma de dos números es 18 y el segundo número es el doble del primero. ¿Cuáles son los números?</a:t>
            </a:r>
            <a:endParaRPr lang="es-CO" sz="2200" dirty="0">
              <a:solidFill>
                <a:schemeClr val="tx1"/>
              </a:solidFill>
            </a:endParaRPr>
          </a:p>
        </p:txBody>
      </p:sp>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FDCF2687-52CF-4E9B-AD2A-6798F1C8DFBB}"/>
                  </a:ext>
                </a:extLst>
              </p:cNvPr>
              <p:cNvSpPr/>
              <p:nvPr/>
            </p:nvSpPr>
            <p:spPr>
              <a:xfrm>
                <a:off x="340616" y="2134505"/>
                <a:ext cx="11181623" cy="430887"/>
              </a:xfrm>
              <a:prstGeom prst="rect">
                <a:avLst/>
              </a:prstGeom>
            </p:spPr>
            <p:txBody>
              <a:bodyPr wrap="square">
                <a:spAutoFit/>
              </a:bodyPr>
              <a:lstStyle/>
              <a:p>
                <a:pPr algn="just"/>
                <a:r>
                  <a:rPr lang="es-CO" altLang="es-ES" sz="2200" dirty="0"/>
                  <a:t>Consideramos </a:t>
                </a:r>
                <a14:m>
                  <m:oMath xmlns:m="http://schemas.openxmlformats.org/officeDocument/2006/math">
                    <m:r>
                      <a:rPr lang="es-CO" altLang="es-ES" sz="2200" i="1" dirty="0" smtClean="0">
                        <a:latin typeface="Cambria Math" panose="02040503050406030204" pitchFamily="18" charset="0"/>
                      </a:rPr>
                      <m:t>𝑛</m:t>
                    </m:r>
                  </m:oMath>
                </a14:m>
                <a:r>
                  <a:rPr lang="es-CO" altLang="es-ES" sz="2200" dirty="0"/>
                  <a:t> como el primer número, de esta forma el segundo número es </a:t>
                </a:r>
                <a14:m>
                  <m:oMath xmlns:m="http://schemas.openxmlformats.org/officeDocument/2006/math">
                    <m:r>
                      <a:rPr lang="es-CO" altLang="es-ES" sz="2200" i="1" dirty="0" smtClean="0">
                        <a:latin typeface="Cambria Math" panose="02040503050406030204" pitchFamily="18" charset="0"/>
                      </a:rPr>
                      <m:t>2</m:t>
                    </m:r>
                    <m:r>
                      <a:rPr lang="es-CO" altLang="es-ES" sz="2200" i="1" dirty="0" smtClean="0">
                        <a:latin typeface="Cambria Math" panose="02040503050406030204" pitchFamily="18" charset="0"/>
                      </a:rPr>
                      <m:t>𝑛</m:t>
                    </m:r>
                  </m:oMath>
                </a14:m>
                <a:r>
                  <a:rPr lang="es-CO" altLang="es-ES" sz="2200" dirty="0"/>
                  <a:t>   </a:t>
                </a:r>
                <a:endParaRPr lang="es-CO" sz="2200" dirty="0">
                  <a:solidFill>
                    <a:schemeClr val="tx1"/>
                  </a:solidFill>
                </a:endParaRPr>
              </a:p>
            </p:txBody>
          </p:sp>
        </mc:Choice>
        <mc:Fallback xmlns="">
          <p:sp>
            <p:nvSpPr>
              <p:cNvPr id="8" name="Rectángulo 7">
                <a:extLst>
                  <a:ext uri="{FF2B5EF4-FFF2-40B4-BE49-F238E27FC236}">
                    <a16:creationId xmlns:a16="http://schemas.microsoft.com/office/drawing/2014/main" id="{FDCF2687-52CF-4E9B-AD2A-6798F1C8DFBB}"/>
                  </a:ext>
                </a:extLst>
              </p:cNvPr>
              <p:cNvSpPr>
                <a:spLocks noRot="1" noChangeAspect="1" noMove="1" noResize="1" noEditPoints="1" noAdjustHandles="1" noChangeArrowheads="1" noChangeShapeType="1" noTextEdit="1"/>
              </p:cNvSpPr>
              <p:nvPr/>
            </p:nvSpPr>
            <p:spPr>
              <a:xfrm>
                <a:off x="340616" y="2134505"/>
                <a:ext cx="11181623" cy="430887"/>
              </a:xfrm>
              <a:prstGeom prst="rect">
                <a:avLst/>
              </a:prstGeom>
              <a:blipFill>
                <a:blip r:embed="rId8"/>
                <a:stretch>
                  <a:fillRect l="-709" t="-9859" b="-28169"/>
                </a:stretch>
              </a:blipFill>
            </p:spPr>
            <p:txBody>
              <a:bodyPr/>
              <a:lstStyle/>
              <a:p>
                <a:r>
                  <a:rPr lang="es-ES">
                    <a:noFill/>
                  </a:rPr>
                  <a:t> </a:t>
                </a:r>
              </a:p>
            </p:txBody>
          </p:sp>
        </mc:Fallback>
      </mc:AlternateContent>
      <p:sp>
        <p:nvSpPr>
          <p:cNvPr id="11" name="Rectángulo 10">
            <a:extLst>
              <a:ext uri="{FF2B5EF4-FFF2-40B4-BE49-F238E27FC236}">
                <a16:creationId xmlns:a16="http://schemas.microsoft.com/office/drawing/2014/main" id="{82684EA8-E0FD-492F-88FF-70201AD7D04A}"/>
              </a:ext>
            </a:extLst>
          </p:cNvPr>
          <p:cNvSpPr/>
          <p:nvPr/>
        </p:nvSpPr>
        <p:spPr>
          <a:xfrm>
            <a:off x="340616" y="2672878"/>
            <a:ext cx="4859182" cy="430887"/>
          </a:xfrm>
          <a:prstGeom prst="rect">
            <a:avLst/>
          </a:prstGeom>
        </p:spPr>
        <p:txBody>
          <a:bodyPr wrap="square">
            <a:spAutoFit/>
          </a:bodyPr>
          <a:lstStyle/>
          <a:p>
            <a:pPr algn="just"/>
            <a:r>
              <a:rPr lang="es-CO" altLang="es-ES" sz="2200" dirty="0"/>
              <a:t>La suma de dos números es 18 entonces</a:t>
            </a:r>
            <a:r>
              <a:rPr lang="es-CO" sz="2200" dirty="0"/>
              <a:t>:</a:t>
            </a:r>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42BC686A-311B-463B-A907-D265BD568694}"/>
                  </a:ext>
                </a:extLst>
              </p:cNvPr>
              <p:cNvSpPr txBox="1"/>
              <p:nvPr/>
            </p:nvSpPr>
            <p:spPr>
              <a:xfrm>
                <a:off x="5284108" y="2672878"/>
                <a:ext cx="1708096"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altLang="es-ES" sz="2400" b="0" i="1" smtClean="0">
                          <a:latin typeface="Cambria Math" panose="02040503050406030204" pitchFamily="18" charset="0"/>
                        </a:rPr>
                        <m:t>𝑛</m:t>
                      </m:r>
                      <m:r>
                        <a:rPr lang="es-CO" altLang="es-ES" sz="2400" b="0" i="1" smtClean="0">
                          <a:latin typeface="Cambria Math" panose="02040503050406030204" pitchFamily="18" charset="0"/>
                        </a:rPr>
                        <m:t>+2</m:t>
                      </m:r>
                      <m:r>
                        <a:rPr lang="es-CO" altLang="es-ES" sz="2400" b="0" i="1" smtClean="0">
                          <a:latin typeface="Cambria Math" panose="02040503050406030204" pitchFamily="18" charset="0"/>
                        </a:rPr>
                        <m:t>𝑛</m:t>
                      </m:r>
                      <m:r>
                        <a:rPr lang="es-CO" sz="2400" b="0" i="1" dirty="0" smtClean="0">
                          <a:latin typeface="Cambria Math" panose="02040503050406030204" pitchFamily="18" charset="0"/>
                        </a:rPr>
                        <m:t>=</m:t>
                      </m:r>
                      <m:r>
                        <a:rPr lang="es-ES" sz="2400" i="1" dirty="0" smtClean="0">
                          <a:latin typeface="Cambria Math" panose="02040503050406030204" pitchFamily="18" charset="0"/>
                        </a:rPr>
                        <m:t>18</m:t>
                      </m:r>
                    </m:oMath>
                  </m:oMathPara>
                </a14:m>
                <a:endParaRPr lang="es-ES" sz="2400" dirty="0"/>
              </a:p>
            </p:txBody>
          </p:sp>
        </mc:Choice>
        <mc:Fallback xmlns="">
          <p:sp>
            <p:nvSpPr>
              <p:cNvPr id="12" name="CuadroTexto 11">
                <a:extLst>
                  <a:ext uri="{FF2B5EF4-FFF2-40B4-BE49-F238E27FC236}">
                    <a16:creationId xmlns:a16="http://schemas.microsoft.com/office/drawing/2014/main" id="{42BC686A-311B-463B-A907-D265BD568694}"/>
                  </a:ext>
                </a:extLst>
              </p:cNvPr>
              <p:cNvSpPr txBox="1">
                <a:spLocks noRot="1" noChangeAspect="1" noMove="1" noResize="1" noEditPoints="1" noAdjustHandles="1" noChangeArrowheads="1" noChangeShapeType="1" noTextEdit="1"/>
              </p:cNvSpPr>
              <p:nvPr/>
            </p:nvSpPr>
            <p:spPr>
              <a:xfrm>
                <a:off x="5284108" y="2672878"/>
                <a:ext cx="1708096" cy="369332"/>
              </a:xfrm>
              <a:prstGeom prst="rect">
                <a:avLst/>
              </a:prstGeom>
              <a:blipFill>
                <a:blip r:embed="rId9"/>
                <a:stretch>
                  <a:fillRect l="-2143" r="-3929" b="-655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Marcador de contenido 2">
                <a:extLst>
                  <a:ext uri="{FF2B5EF4-FFF2-40B4-BE49-F238E27FC236}">
                    <a16:creationId xmlns:a16="http://schemas.microsoft.com/office/drawing/2014/main" id="{59387E24-D7E3-4218-976A-9019ED1AF035}"/>
                  </a:ext>
                </a:extLst>
              </p:cNvPr>
              <p:cNvSpPr txBox="1">
                <a:spLocks/>
              </p:cNvSpPr>
              <p:nvPr/>
            </p:nvSpPr>
            <p:spPr>
              <a:xfrm>
                <a:off x="3139012" y="3352399"/>
                <a:ext cx="2060786"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14:m>
                  <m:oMathPara xmlns:m="http://schemas.openxmlformats.org/officeDocument/2006/math">
                    <m:oMathParaPr>
                      <m:jc m:val="centerGroup"/>
                    </m:oMathParaPr>
                    <m:oMath xmlns:m="http://schemas.openxmlformats.org/officeDocument/2006/math">
                      <m:r>
                        <a:rPr lang="es-CO" sz="2400" b="0" i="1" dirty="0" smtClean="0">
                          <a:latin typeface="Cambria Math" panose="02040503050406030204" pitchFamily="18" charset="0"/>
                          <a:sym typeface="Symbol" panose="05050102010706020507" pitchFamily="18" charset="2"/>
                        </a:rPr>
                        <m:t>3</m:t>
                      </m:r>
                      <m:r>
                        <a:rPr lang="es-CO" sz="2400" b="0" i="1" dirty="0" smtClean="0">
                          <a:latin typeface="Cambria Math" panose="02040503050406030204" pitchFamily="18" charset="0"/>
                          <a:sym typeface="Symbol" panose="05050102010706020507" pitchFamily="18" charset="2"/>
                        </a:rPr>
                        <m:t>𝑛</m:t>
                      </m:r>
                      <m:r>
                        <a:rPr lang="es-CO" sz="2400" b="0" i="1" dirty="0" smtClean="0">
                          <a:latin typeface="Cambria Math" panose="02040503050406030204" pitchFamily="18" charset="0"/>
                          <a:sym typeface="Symbol" panose="05050102010706020507" pitchFamily="18" charset="2"/>
                        </a:rPr>
                        <m:t>=18 </m:t>
                      </m:r>
                    </m:oMath>
                  </m:oMathPara>
                </a14:m>
                <a:endParaRPr lang="es-CO" sz="2400" dirty="0"/>
              </a:p>
              <a:p>
                <a:pPr marL="0" indent="0">
                  <a:buNone/>
                </a:pPr>
                <a:endParaRPr lang="es-CO" sz="2200" dirty="0"/>
              </a:p>
            </p:txBody>
          </p:sp>
        </mc:Choice>
        <mc:Fallback xmlns="">
          <p:sp>
            <p:nvSpPr>
              <p:cNvPr id="14" name="Marcador de contenido 2">
                <a:extLst>
                  <a:ext uri="{FF2B5EF4-FFF2-40B4-BE49-F238E27FC236}">
                    <a16:creationId xmlns:a16="http://schemas.microsoft.com/office/drawing/2014/main" id="{59387E24-D7E3-4218-976A-9019ED1AF035}"/>
                  </a:ext>
                </a:extLst>
              </p:cNvPr>
              <p:cNvSpPr txBox="1">
                <a:spLocks noRot="1" noChangeAspect="1" noMove="1" noResize="1" noEditPoints="1" noAdjustHandles="1" noChangeArrowheads="1" noChangeShapeType="1" noTextEdit="1"/>
              </p:cNvSpPr>
              <p:nvPr/>
            </p:nvSpPr>
            <p:spPr>
              <a:xfrm>
                <a:off x="3139012" y="3352399"/>
                <a:ext cx="2060786" cy="395852"/>
              </a:xfrm>
              <a:prstGeom prst="rect">
                <a:avLst/>
              </a:prstGeom>
              <a:blipFill>
                <a:blip r:embed="rId10"/>
                <a:stretch>
                  <a:fillRect b="-1538"/>
                </a:stretch>
              </a:blipFill>
            </p:spPr>
            <p:txBody>
              <a:bodyPr/>
              <a:lstStyle/>
              <a:p>
                <a:r>
                  <a:rPr lang="es-ES">
                    <a:noFill/>
                  </a:rPr>
                  <a:t> </a:t>
                </a:r>
              </a:p>
            </p:txBody>
          </p:sp>
        </mc:Fallback>
      </mc:AlternateContent>
      <p:sp>
        <p:nvSpPr>
          <p:cNvPr id="15" name="Rectángulo 14">
            <a:extLst>
              <a:ext uri="{FF2B5EF4-FFF2-40B4-BE49-F238E27FC236}">
                <a16:creationId xmlns:a16="http://schemas.microsoft.com/office/drawing/2014/main" id="{3F222818-634C-4705-B5EE-057C03F469EA}"/>
              </a:ext>
            </a:extLst>
          </p:cNvPr>
          <p:cNvSpPr/>
          <p:nvPr/>
        </p:nvSpPr>
        <p:spPr>
          <a:xfrm>
            <a:off x="340616" y="3313399"/>
            <a:ext cx="2769541" cy="430887"/>
          </a:xfrm>
          <a:prstGeom prst="rect">
            <a:avLst/>
          </a:prstGeom>
        </p:spPr>
        <p:txBody>
          <a:bodyPr wrap="none">
            <a:spAutoFit/>
          </a:bodyPr>
          <a:lstStyle/>
          <a:p>
            <a:r>
              <a:rPr lang="es-CO" sz="2200" dirty="0"/>
              <a:t>Simplificando se tiene:</a:t>
            </a:r>
            <a:endParaRPr lang="es-ES" sz="2200" dirty="0"/>
          </a:p>
        </p:txBody>
      </p:sp>
      <mc:AlternateContent xmlns:mc="http://schemas.openxmlformats.org/markup-compatibility/2006" xmlns:a14="http://schemas.microsoft.com/office/drawing/2010/main">
        <mc:Choice Requires="a14">
          <p:sp>
            <p:nvSpPr>
              <p:cNvPr id="17" name="Rectángulo 16">
                <a:extLst>
                  <a:ext uri="{FF2B5EF4-FFF2-40B4-BE49-F238E27FC236}">
                    <a16:creationId xmlns:a16="http://schemas.microsoft.com/office/drawing/2014/main" id="{C984DE48-4A8F-4884-8DA9-81B472931E1A}"/>
                  </a:ext>
                </a:extLst>
              </p:cNvPr>
              <p:cNvSpPr/>
              <p:nvPr/>
            </p:nvSpPr>
            <p:spPr>
              <a:xfrm>
                <a:off x="400675" y="4732991"/>
                <a:ext cx="4796313" cy="430887"/>
              </a:xfrm>
              <a:prstGeom prst="rect">
                <a:avLst/>
              </a:prstGeom>
            </p:spPr>
            <p:txBody>
              <a:bodyPr wrap="none">
                <a:spAutoFit/>
              </a:bodyPr>
              <a:lstStyle/>
              <a:p>
                <a:r>
                  <a:rPr lang="es-CO" sz="2200" dirty="0"/>
                  <a:t>Por lo tanto  el primer número es </a:t>
                </a:r>
                <a14:m>
                  <m:oMath xmlns:m="http://schemas.openxmlformats.org/officeDocument/2006/math">
                    <m:r>
                      <a:rPr lang="es-CO" sz="2200" i="1" dirty="0" smtClean="0">
                        <a:latin typeface="Cambria Math" panose="02040503050406030204" pitchFamily="18" charset="0"/>
                      </a:rPr>
                      <m:t>𝑛</m:t>
                    </m:r>
                    <m:r>
                      <a:rPr lang="es-CO" sz="2200" i="1" dirty="0" smtClean="0">
                        <a:latin typeface="Cambria Math" panose="02040503050406030204" pitchFamily="18" charset="0"/>
                      </a:rPr>
                      <m:t>= 6</m:t>
                    </m:r>
                  </m:oMath>
                </a14:m>
                <a:endParaRPr lang="es-ES" sz="2200" dirty="0"/>
              </a:p>
            </p:txBody>
          </p:sp>
        </mc:Choice>
        <mc:Fallback xmlns="">
          <p:sp>
            <p:nvSpPr>
              <p:cNvPr id="17" name="Rectángulo 16">
                <a:extLst>
                  <a:ext uri="{FF2B5EF4-FFF2-40B4-BE49-F238E27FC236}">
                    <a16:creationId xmlns:a16="http://schemas.microsoft.com/office/drawing/2014/main" id="{C984DE48-4A8F-4884-8DA9-81B472931E1A}"/>
                  </a:ext>
                </a:extLst>
              </p:cNvPr>
              <p:cNvSpPr>
                <a:spLocks noRot="1" noChangeAspect="1" noMove="1" noResize="1" noEditPoints="1" noAdjustHandles="1" noChangeArrowheads="1" noChangeShapeType="1" noTextEdit="1"/>
              </p:cNvSpPr>
              <p:nvPr/>
            </p:nvSpPr>
            <p:spPr>
              <a:xfrm>
                <a:off x="400675" y="4732991"/>
                <a:ext cx="4796313" cy="430887"/>
              </a:xfrm>
              <a:prstGeom prst="rect">
                <a:avLst/>
              </a:prstGeom>
              <a:blipFill>
                <a:blip r:embed="rId11"/>
                <a:stretch>
                  <a:fillRect l="-1652" t="-8451" b="-28169"/>
                </a:stretch>
              </a:blipFill>
            </p:spPr>
            <p:txBody>
              <a:bodyPr/>
              <a:lstStyle/>
              <a:p>
                <a:r>
                  <a:rPr lang="es-ES">
                    <a:noFill/>
                  </a:rPr>
                  <a:t> </a:t>
                </a:r>
              </a:p>
            </p:txBody>
          </p:sp>
        </mc:Fallback>
      </mc:AlternateContent>
      <p:sp>
        <p:nvSpPr>
          <p:cNvPr id="20" name="Rectángulo 19">
            <a:extLst>
              <a:ext uri="{FF2B5EF4-FFF2-40B4-BE49-F238E27FC236}">
                <a16:creationId xmlns:a16="http://schemas.microsoft.com/office/drawing/2014/main" id="{40116A1A-2241-4165-BF94-2A04E9910201}"/>
              </a:ext>
            </a:extLst>
          </p:cNvPr>
          <p:cNvSpPr/>
          <p:nvPr/>
        </p:nvSpPr>
        <p:spPr>
          <a:xfrm>
            <a:off x="184731" y="0"/>
            <a:ext cx="3070841" cy="461665"/>
          </a:xfrm>
          <a:prstGeom prst="rect">
            <a:avLst/>
          </a:prstGeom>
        </p:spPr>
        <p:txBody>
          <a:bodyPr wrap="none">
            <a:spAutoFit/>
          </a:bodyPr>
          <a:lstStyle/>
          <a:p>
            <a:r>
              <a:rPr lang="es-CO" sz="2400" b="1" dirty="0">
                <a:solidFill>
                  <a:srgbClr val="00B050"/>
                </a:solidFill>
                <a:latin typeface="+mj-lt"/>
              </a:rPr>
              <a:t>Problema de aplicación </a:t>
            </a:r>
            <a:endParaRPr lang="es-ES" sz="2400" b="1" dirty="0">
              <a:solidFill>
                <a:srgbClr val="00B050"/>
              </a:solidFill>
              <a:latin typeface="+mj-lt"/>
            </a:endParaRPr>
          </a:p>
        </p:txBody>
      </p:sp>
      <p:sp>
        <p:nvSpPr>
          <p:cNvPr id="21" name="Rectángulo 20">
            <a:extLst>
              <a:ext uri="{FF2B5EF4-FFF2-40B4-BE49-F238E27FC236}">
                <a16:creationId xmlns:a16="http://schemas.microsoft.com/office/drawing/2014/main" id="{F5928C01-1735-4454-B4B6-6AC9E67F8199}"/>
              </a:ext>
            </a:extLst>
          </p:cNvPr>
          <p:cNvSpPr/>
          <p:nvPr/>
        </p:nvSpPr>
        <p:spPr>
          <a:xfrm>
            <a:off x="184731" y="1573635"/>
            <a:ext cx="1435008" cy="461665"/>
          </a:xfrm>
          <a:prstGeom prst="rect">
            <a:avLst/>
          </a:prstGeom>
        </p:spPr>
        <p:txBody>
          <a:bodyPr wrap="none">
            <a:spAutoFit/>
          </a:bodyPr>
          <a:lstStyle/>
          <a:p>
            <a:r>
              <a:rPr lang="es-CO" sz="2400" b="1" dirty="0">
                <a:solidFill>
                  <a:srgbClr val="FF0000"/>
                </a:solidFill>
                <a:latin typeface="+mj-lt"/>
              </a:rPr>
              <a:t>Solución 1</a:t>
            </a:r>
            <a:endParaRPr lang="es-ES" sz="2400" b="1" dirty="0">
              <a:solidFill>
                <a:srgbClr val="FF0000"/>
              </a:solidFill>
              <a:latin typeface="+mj-lt"/>
            </a:endParaRPr>
          </a:p>
        </p:txBody>
      </p:sp>
      <mc:AlternateContent xmlns:mc="http://schemas.openxmlformats.org/markup-compatibility/2006" xmlns:a14="http://schemas.microsoft.com/office/drawing/2010/main">
        <mc:Choice Requires="a14">
          <p:sp>
            <p:nvSpPr>
              <p:cNvPr id="22" name="Rectángulo 21">
                <a:extLst>
                  <a:ext uri="{FF2B5EF4-FFF2-40B4-BE49-F238E27FC236}">
                    <a16:creationId xmlns:a16="http://schemas.microsoft.com/office/drawing/2014/main" id="{910883FD-F418-4678-ABC3-C7C7A586B9BD}"/>
                  </a:ext>
                </a:extLst>
              </p:cNvPr>
              <p:cNvSpPr/>
              <p:nvPr/>
            </p:nvSpPr>
            <p:spPr>
              <a:xfrm>
                <a:off x="346601" y="3952971"/>
                <a:ext cx="2900987" cy="572849"/>
              </a:xfrm>
              <a:prstGeom prst="rect">
                <a:avLst/>
              </a:prstGeom>
            </p:spPr>
            <p:txBody>
              <a:bodyPr wrap="none">
                <a:spAutoFit/>
              </a:bodyPr>
              <a:lstStyle/>
              <a:p>
                <a:r>
                  <a:rPr lang="es-CO" sz="2200" dirty="0"/>
                  <a:t>Despejando </a:t>
                </a:r>
                <a14:m>
                  <m:oMath xmlns:m="http://schemas.openxmlformats.org/officeDocument/2006/math">
                    <m:r>
                      <a:rPr lang="es-CO" sz="2200" i="1" dirty="0" smtClean="0">
                        <a:latin typeface="Cambria Math" panose="02040503050406030204" pitchFamily="18" charset="0"/>
                      </a:rPr>
                      <m:t>𝑛</m:t>
                    </m:r>
                    <m:r>
                      <a:rPr lang="es-CO" sz="2200" b="0" i="0" dirty="0" smtClean="0">
                        <a:latin typeface="Cambria Math" panose="02040503050406030204" pitchFamily="18" charset="0"/>
                      </a:rPr>
                      <m:t>=</m:t>
                    </m:r>
                    <m:f>
                      <m:fPr>
                        <m:ctrlPr>
                          <a:rPr lang="es-CO" sz="2200" b="0" i="1" dirty="0" smtClean="0">
                            <a:latin typeface="Cambria Math" panose="02040503050406030204" pitchFamily="18" charset="0"/>
                          </a:rPr>
                        </m:ctrlPr>
                      </m:fPr>
                      <m:num>
                        <m:r>
                          <a:rPr lang="es-CO" sz="2200" b="0" i="1" dirty="0" smtClean="0">
                            <a:latin typeface="Cambria Math" panose="02040503050406030204" pitchFamily="18" charset="0"/>
                          </a:rPr>
                          <m:t>18</m:t>
                        </m:r>
                      </m:num>
                      <m:den>
                        <m:r>
                          <a:rPr lang="es-CO" sz="2200" b="0" i="1" dirty="0" smtClean="0">
                            <a:latin typeface="Cambria Math" panose="02040503050406030204" pitchFamily="18" charset="0"/>
                          </a:rPr>
                          <m:t>3</m:t>
                        </m:r>
                      </m:den>
                    </m:f>
                    <m:r>
                      <a:rPr lang="es-CO" sz="2200" b="0" i="1" dirty="0" smtClean="0">
                        <a:latin typeface="Cambria Math" panose="02040503050406030204" pitchFamily="18" charset="0"/>
                      </a:rPr>
                      <m:t>=6</m:t>
                    </m:r>
                  </m:oMath>
                </a14:m>
                <a:endParaRPr lang="es-ES" sz="2200" dirty="0"/>
              </a:p>
            </p:txBody>
          </p:sp>
        </mc:Choice>
        <mc:Fallback xmlns="">
          <p:sp>
            <p:nvSpPr>
              <p:cNvPr id="22" name="Rectángulo 21">
                <a:extLst>
                  <a:ext uri="{FF2B5EF4-FFF2-40B4-BE49-F238E27FC236}">
                    <a16:creationId xmlns:a16="http://schemas.microsoft.com/office/drawing/2014/main" id="{910883FD-F418-4678-ABC3-C7C7A586B9BD}"/>
                  </a:ext>
                </a:extLst>
              </p:cNvPr>
              <p:cNvSpPr>
                <a:spLocks noRot="1" noChangeAspect="1" noMove="1" noResize="1" noEditPoints="1" noAdjustHandles="1" noChangeArrowheads="1" noChangeShapeType="1" noTextEdit="1"/>
              </p:cNvSpPr>
              <p:nvPr/>
            </p:nvSpPr>
            <p:spPr>
              <a:xfrm>
                <a:off x="346601" y="3952971"/>
                <a:ext cx="2900987" cy="572849"/>
              </a:xfrm>
              <a:prstGeom prst="rect">
                <a:avLst/>
              </a:prstGeom>
              <a:blipFill>
                <a:blip r:embed="rId12"/>
                <a:stretch>
                  <a:fillRect l="-2731" b="-957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3" name="Rectángulo 22">
                <a:extLst>
                  <a:ext uri="{FF2B5EF4-FFF2-40B4-BE49-F238E27FC236}">
                    <a16:creationId xmlns:a16="http://schemas.microsoft.com/office/drawing/2014/main" id="{4C4D3B3B-5B4C-4CDC-832E-65D0B9BBD0D5}"/>
                  </a:ext>
                </a:extLst>
              </p:cNvPr>
              <p:cNvSpPr/>
              <p:nvPr/>
            </p:nvSpPr>
            <p:spPr>
              <a:xfrm>
                <a:off x="398001" y="5246111"/>
                <a:ext cx="4042966" cy="430887"/>
              </a:xfrm>
              <a:prstGeom prst="rect">
                <a:avLst/>
              </a:prstGeom>
            </p:spPr>
            <p:txBody>
              <a:bodyPr wrap="none">
                <a:spAutoFit/>
              </a:bodyPr>
              <a:lstStyle/>
              <a:p>
                <a:r>
                  <a:rPr lang="es-CO" sz="2200" dirty="0"/>
                  <a:t>Y el segundo número es </a:t>
                </a:r>
                <a14:m>
                  <m:oMath xmlns:m="http://schemas.openxmlformats.org/officeDocument/2006/math">
                    <m:r>
                      <a:rPr lang="es-CO" sz="2200" i="1" dirty="0" smtClean="0">
                        <a:latin typeface="Cambria Math" panose="02040503050406030204" pitchFamily="18" charset="0"/>
                      </a:rPr>
                      <m:t>2</m:t>
                    </m:r>
                    <m:r>
                      <a:rPr lang="es-CO" sz="2200" i="1" dirty="0" smtClean="0">
                        <a:latin typeface="Cambria Math" panose="02040503050406030204" pitchFamily="18" charset="0"/>
                      </a:rPr>
                      <m:t>𝑛</m:t>
                    </m:r>
                    <m:r>
                      <a:rPr lang="es-CO" sz="2200" i="1" dirty="0" smtClean="0">
                        <a:latin typeface="Cambria Math" panose="02040503050406030204" pitchFamily="18" charset="0"/>
                      </a:rPr>
                      <m:t>= 12</m:t>
                    </m:r>
                  </m:oMath>
                </a14:m>
                <a:endParaRPr lang="es-ES" sz="2200" dirty="0"/>
              </a:p>
            </p:txBody>
          </p:sp>
        </mc:Choice>
        <mc:Fallback xmlns="">
          <p:sp>
            <p:nvSpPr>
              <p:cNvPr id="23" name="Rectángulo 22">
                <a:extLst>
                  <a:ext uri="{FF2B5EF4-FFF2-40B4-BE49-F238E27FC236}">
                    <a16:creationId xmlns:a16="http://schemas.microsoft.com/office/drawing/2014/main" id="{4C4D3B3B-5B4C-4CDC-832E-65D0B9BBD0D5}"/>
                  </a:ext>
                </a:extLst>
              </p:cNvPr>
              <p:cNvSpPr>
                <a:spLocks noRot="1" noChangeAspect="1" noMove="1" noResize="1" noEditPoints="1" noAdjustHandles="1" noChangeArrowheads="1" noChangeShapeType="1" noTextEdit="1"/>
              </p:cNvSpPr>
              <p:nvPr/>
            </p:nvSpPr>
            <p:spPr>
              <a:xfrm>
                <a:off x="398001" y="5246111"/>
                <a:ext cx="4042966" cy="430887"/>
              </a:xfrm>
              <a:prstGeom prst="rect">
                <a:avLst/>
              </a:prstGeom>
              <a:blipFill>
                <a:blip r:embed="rId13"/>
                <a:stretch>
                  <a:fillRect l="-1958" t="-10000" b="-28571"/>
                </a:stretch>
              </a:blipFill>
            </p:spPr>
            <p:txBody>
              <a:bodyPr/>
              <a:lstStyle/>
              <a:p>
                <a:r>
                  <a:rPr lang="es-ES">
                    <a:noFill/>
                  </a:rPr>
                  <a:t> </a:t>
                </a:r>
              </a:p>
            </p:txBody>
          </p:sp>
        </mc:Fallback>
      </mc:AlternateContent>
    </p:spTree>
    <p:extLst>
      <p:ext uri="{BB962C8B-B14F-4D97-AF65-F5344CB8AC3E}">
        <p14:creationId xmlns:p14="http://schemas.microsoft.com/office/powerpoint/2010/main" val="15069736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3" name="Rectángulo 12">
            <a:extLst>
              <a:ext uri="{FF2B5EF4-FFF2-40B4-BE49-F238E27FC236}">
                <a16:creationId xmlns:a16="http://schemas.microsoft.com/office/drawing/2014/main" id="{52044B0A-86AA-4E68-BD3E-CA1BD2D9DF9E}"/>
              </a:ext>
            </a:extLst>
          </p:cNvPr>
          <p:cNvSpPr/>
          <p:nvPr/>
        </p:nvSpPr>
        <p:spPr>
          <a:xfrm>
            <a:off x="400675" y="622012"/>
            <a:ext cx="11181623" cy="646331"/>
          </a:xfrm>
          <a:prstGeom prst="rect">
            <a:avLst/>
          </a:prstGeom>
          <a:ln w="25400">
            <a:solidFill>
              <a:schemeClr val="accent1"/>
            </a:solidFill>
          </a:ln>
        </p:spPr>
        <p:txBody>
          <a:bodyPr wrap="square">
            <a:spAutoFit/>
          </a:bodyPr>
          <a:lstStyle/>
          <a:p>
            <a:pPr algn="just"/>
            <a:r>
              <a:rPr lang="es-ES" dirty="0"/>
              <a:t>Un vehículo viaja en línea recta a velocidad constante de 36 km/h durante 90 minutos. ¿Qué distancia recorre el vehículo?</a:t>
            </a:r>
            <a:endParaRPr lang="es-CO" sz="2200" dirty="0">
              <a:solidFill>
                <a:schemeClr val="tx1"/>
              </a:solidFill>
            </a:endParaRPr>
          </a:p>
        </p:txBody>
      </p:sp>
      <p:sp>
        <p:nvSpPr>
          <p:cNvPr id="8" name="Rectángulo 7">
            <a:extLst>
              <a:ext uri="{FF2B5EF4-FFF2-40B4-BE49-F238E27FC236}">
                <a16:creationId xmlns:a16="http://schemas.microsoft.com/office/drawing/2014/main" id="{FDCF2687-52CF-4E9B-AD2A-6798F1C8DFBB}"/>
              </a:ext>
            </a:extLst>
          </p:cNvPr>
          <p:cNvSpPr/>
          <p:nvPr/>
        </p:nvSpPr>
        <p:spPr>
          <a:xfrm>
            <a:off x="340616" y="2134505"/>
            <a:ext cx="11181623" cy="769441"/>
          </a:xfrm>
          <a:prstGeom prst="rect">
            <a:avLst/>
          </a:prstGeom>
        </p:spPr>
        <p:txBody>
          <a:bodyPr wrap="square">
            <a:spAutoFit/>
          </a:bodyPr>
          <a:lstStyle/>
          <a:p>
            <a:pPr algn="just"/>
            <a:r>
              <a:rPr lang="es-CO" altLang="es-ES" sz="2200" dirty="0"/>
              <a:t>Si el vehículo viaja a velocidad contante, entonces describe un movimiento rectilíneo uniforme y la ecuación de movimiento esta dada por: </a:t>
            </a:r>
            <a:endParaRPr lang="es-CO" sz="2200" dirty="0">
              <a:solidFill>
                <a:schemeClr val="tx1"/>
              </a:solidFill>
            </a:endParaRPr>
          </a:p>
        </p:txBody>
      </p:sp>
      <mc:AlternateContent xmlns:mc="http://schemas.openxmlformats.org/markup-compatibility/2006" xmlns:a14="http://schemas.microsoft.com/office/drawing/2010/main">
        <mc:Choice Requires="a14">
          <p:sp>
            <p:nvSpPr>
              <p:cNvPr id="11" name="Rectángulo 10">
                <a:extLst>
                  <a:ext uri="{FF2B5EF4-FFF2-40B4-BE49-F238E27FC236}">
                    <a16:creationId xmlns:a16="http://schemas.microsoft.com/office/drawing/2014/main" id="{82684EA8-E0FD-492F-88FF-70201AD7D04A}"/>
                  </a:ext>
                </a:extLst>
              </p:cNvPr>
              <p:cNvSpPr/>
              <p:nvPr/>
            </p:nvSpPr>
            <p:spPr>
              <a:xfrm>
                <a:off x="2998213" y="3994420"/>
                <a:ext cx="6122797" cy="571118"/>
              </a:xfrm>
              <a:prstGeom prst="rect">
                <a:avLst/>
              </a:prstGeom>
            </p:spPr>
            <p:txBody>
              <a:bodyPr wrap="square">
                <a:spAutoFit/>
              </a:bodyPr>
              <a:lstStyle/>
              <a:p>
                <a:pPr algn="just"/>
                <a:r>
                  <a:rPr lang="es-CO" sz="2200" dirty="0"/>
                  <a:t>recordemos que 90 minutos son </a:t>
                </a:r>
                <a14:m>
                  <m:oMath xmlns:m="http://schemas.openxmlformats.org/officeDocument/2006/math">
                    <m:r>
                      <a:rPr lang="es-CO" sz="2200" i="1" dirty="0" smtClean="0">
                        <a:latin typeface="Cambria Math" panose="02040503050406030204" pitchFamily="18" charset="0"/>
                      </a:rPr>
                      <m:t>1,5= </m:t>
                    </m:r>
                    <m:f>
                      <m:fPr>
                        <m:ctrlPr>
                          <a:rPr lang="es-CO" sz="2200" i="1" dirty="0" smtClean="0">
                            <a:latin typeface="Cambria Math" panose="02040503050406030204" pitchFamily="18" charset="0"/>
                          </a:rPr>
                        </m:ctrlPr>
                      </m:fPr>
                      <m:num>
                        <m:r>
                          <a:rPr lang="es-CO" sz="2200" b="0" i="1" dirty="0" smtClean="0">
                            <a:latin typeface="Cambria Math" panose="02040503050406030204" pitchFamily="18" charset="0"/>
                          </a:rPr>
                          <m:t>3</m:t>
                        </m:r>
                      </m:num>
                      <m:den>
                        <m:r>
                          <a:rPr lang="es-CO" sz="2200" b="0" i="1" dirty="0" smtClean="0">
                            <a:latin typeface="Cambria Math" panose="02040503050406030204" pitchFamily="18" charset="0"/>
                          </a:rPr>
                          <m:t>2</m:t>
                        </m:r>
                      </m:den>
                    </m:f>
                    <m:r>
                      <a:rPr lang="es-CO" sz="2200" i="1" dirty="0" smtClean="0">
                        <a:latin typeface="Cambria Math" panose="02040503050406030204" pitchFamily="18" charset="0"/>
                      </a:rPr>
                      <m:t> </m:t>
                    </m:r>
                  </m:oMath>
                </a14:m>
                <a:r>
                  <a:rPr lang="es-CO" sz="2200" dirty="0"/>
                  <a:t>horas</a:t>
                </a:r>
              </a:p>
            </p:txBody>
          </p:sp>
        </mc:Choice>
        <mc:Fallback xmlns="">
          <p:sp>
            <p:nvSpPr>
              <p:cNvPr id="11" name="Rectángulo 10">
                <a:extLst>
                  <a:ext uri="{FF2B5EF4-FFF2-40B4-BE49-F238E27FC236}">
                    <a16:creationId xmlns:a16="http://schemas.microsoft.com/office/drawing/2014/main" id="{82684EA8-E0FD-492F-88FF-70201AD7D04A}"/>
                  </a:ext>
                </a:extLst>
              </p:cNvPr>
              <p:cNvSpPr>
                <a:spLocks noRot="1" noChangeAspect="1" noMove="1" noResize="1" noEditPoints="1" noAdjustHandles="1" noChangeArrowheads="1" noChangeShapeType="1" noTextEdit="1"/>
              </p:cNvSpPr>
              <p:nvPr/>
            </p:nvSpPr>
            <p:spPr>
              <a:xfrm>
                <a:off x="2998213" y="3994420"/>
                <a:ext cx="6122797" cy="571118"/>
              </a:xfrm>
              <a:prstGeom prst="rect">
                <a:avLst/>
              </a:prstGeom>
              <a:blipFill>
                <a:blip r:embed="rId2"/>
                <a:stretch>
                  <a:fillRect l="-1295" b="-957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42BC686A-311B-463B-A907-D265BD568694}"/>
                  </a:ext>
                </a:extLst>
              </p:cNvPr>
              <p:cNvSpPr txBox="1"/>
              <p:nvPr/>
            </p:nvSpPr>
            <p:spPr>
              <a:xfrm>
                <a:off x="5241952" y="2874460"/>
                <a:ext cx="817660" cy="63248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400" b="0" i="1" dirty="0" smtClean="0">
                          <a:latin typeface="Cambria Math" panose="02040503050406030204" pitchFamily="18" charset="0"/>
                        </a:rPr>
                        <m:t>𝑣</m:t>
                      </m:r>
                      <m:r>
                        <a:rPr lang="es-CO" sz="2400" b="0" i="1" dirty="0" smtClean="0">
                          <a:latin typeface="Cambria Math" panose="02040503050406030204" pitchFamily="18" charset="0"/>
                        </a:rPr>
                        <m:t>=</m:t>
                      </m:r>
                      <m:f>
                        <m:fPr>
                          <m:ctrlPr>
                            <a:rPr lang="es-CO" sz="2400" b="0" i="1" dirty="0" smtClean="0">
                              <a:latin typeface="Cambria Math" panose="02040503050406030204" pitchFamily="18" charset="0"/>
                            </a:rPr>
                          </m:ctrlPr>
                        </m:fPr>
                        <m:num>
                          <m:r>
                            <a:rPr lang="es-CO" sz="2400" b="0" i="1" dirty="0" smtClean="0">
                              <a:latin typeface="Cambria Math" panose="02040503050406030204" pitchFamily="18" charset="0"/>
                            </a:rPr>
                            <m:t>𝑥</m:t>
                          </m:r>
                        </m:num>
                        <m:den>
                          <m:r>
                            <a:rPr lang="es-CO" sz="2400" b="0" i="1" dirty="0" smtClean="0">
                              <a:latin typeface="Cambria Math" panose="02040503050406030204" pitchFamily="18" charset="0"/>
                            </a:rPr>
                            <m:t>𝑡</m:t>
                          </m:r>
                        </m:den>
                      </m:f>
                    </m:oMath>
                  </m:oMathPara>
                </a14:m>
                <a:endParaRPr lang="es-ES" sz="2400" dirty="0"/>
              </a:p>
            </p:txBody>
          </p:sp>
        </mc:Choice>
        <mc:Fallback xmlns="">
          <p:sp>
            <p:nvSpPr>
              <p:cNvPr id="12" name="CuadroTexto 11">
                <a:extLst>
                  <a:ext uri="{FF2B5EF4-FFF2-40B4-BE49-F238E27FC236}">
                    <a16:creationId xmlns:a16="http://schemas.microsoft.com/office/drawing/2014/main" id="{42BC686A-311B-463B-A907-D265BD568694}"/>
                  </a:ext>
                </a:extLst>
              </p:cNvPr>
              <p:cNvSpPr txBox="1">
                <a:spLocks noRot="1" noChangeAspect="1" noMove="1" noResize="1" noEditPoints="1" noAdjustHandles="1" noChangeArrowheads="1" noChangeShapeType="1" noTextEdit="1"/>
              </p:cNvSpPr>
              <p:nvPr/>
            </p:nvSpPr>
            <p:spPr>
              <a:xfrm>
                <a:off x="5241952" y="2874460"/>
                <a:ext cx="817660" cy="632481"/>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Marcador de contenido 2">
                <a:extLst>
                  <a:ext uri="{FF2B5EF4-FFF2-40B4-BE49-F238E27FC236}">
                    <a16:creationId xmlns:a16="http://schemas.microsoft.com/office/drawing/2014/main" id="{59387E24-D7E3-4218-976A-9019ED1AF035}"/>
                  </a:ext>
                </a:extLst>
              </p:cNvPr>
              <p:cNvSpPr txBox="1">
                <a:spLocks/>
              </p:cNvSpPr>
              <p:nvPr/>
            </p:nvSpPr>
            <p:spPr>
              <a:xfrm>
                <a:off x="2083565" y="5377113"/>
                <a:ext cx="2060786"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14:m>
                  <m:oMath xmlns:m="http://schemas.openxmlformats.org/officeDocument/2006/math">
                    <m:r>
                      <a:rPr lang="es-CO" sz="2400" b="0" i="1" dirty="0" smtClean="0">
                        <a:latin typeface="Cambria Math" panose="02040503050406030204" pitchFamily="18" charset="0"/>
                        <a:sym typeface="Symbol" panose="05050102010706020507" pitchFamily="18" charset="2"/>
                      </a:rPr>
                      <m:t>𝑥</m:t>
                    </m:r>
                    <m:r>
                      <a:rPr lang="es-CO" sz="2400" b="0" i="1" dirty="0" smtClean="0">
                        <a:latin typeface="Cambria Math" panose="02040503050406030204" pitchFamily="18" charset="0"/>
                        <a:sym typeface="Symbol" panose="05050102010706020507" pitchFamily="18" charset="2"/>
                      </a:rPr>
                      <m:t>=54 </m:t>
                    </m:r>
                  </m:oMath>
                </a14:m>
                <a:r>
                  <a:rPr lang="es-CO" sz="2400" dirty="0"/>
                  <a:t>km</a:t>
                </a:r>
              </a:p>
              <a:p>
                <a:pPr marL="0" indent="0">
                  <a:buNone/>
                </a:pPr>
                <a:endParaRPr lang="es-CO" sz="2200" dirty="0"/>
              </a:p>
            </p:txBody>
          </p:sp>
        </mc:Choice>
        <mc:Fallback xmlns="">
          <p:sp>
            <p:nvSpPr>
              <p:cNvPr id="14" name="Marcador de contenido 2">
                <a:extLst>
                  <a:ext uri="{FF2B5EF4-FFF2-40B4-BE49-F238E27FC236}">
                    <a16:creationId xmlns:a16="http://schemas.microsoft.com/office/drawing/2014/main" id="{59387E24-D7E3-4218-976A-9019ED1AF035}"/>
                  </a:ext>
                </a:extLst>
              </p:cNvPr>
              <p:cNvSpPr txBox="1">
                <a:spLocks noRot="1" noChangeAspect="1" noMove="1" noResize="1" noEditPoints="1" noAdjustHandles="1" noChangeArrowheads="1" noChangeShapeType="1" noTextEdit="1"/>
              </p:cNvSpPr>
              <p:nvPr/>
            </p:nvSpPr>
            <p:spPr>
              <a:xfrm>
                <a:off x="2083565" y="5377113"/>
                <a:ext cx="2060786" cy="395852"/>
              </a:xfrm>
              <a:prstGeom prst="rect">
                <a:avLst/>
              </a:prstGeom>
              <a:blipFill>
                <a:blip r:embed="rId4"/>
                <a:stretch>
                  <a:fillRect t="-21538" b="-4153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Rectángulo 14">
                <a:extLst>
                  <a:ext uri="{FF2B5EF4-FFF2-40B4-BE49-F238E27FC236}">
                    <a16:creationId xmlns:a16="http://schemas.microsoft.com/office/drawing/2014/main" id="{3F222818-634C-4705-B5EE-057C03F469EA}"/>
                  </a:ext>
                </a:extLst>
              </p:cNvPr>
              <p:cNvSpPr/>
              <p:nvPr/>
            </p:nvSpPr>
            <p:spPr>
              <a:xfrm>
                <a:off x="340616" y="3478314"/>
                <a:ext cx="6745244" cy="430887"/>
              </a:xfrm>
              <a:prstGeom prst="rect">
                <a:avLst/>
              </a:prstGeom>
            </p:spPr>
            <p:txBody>
              <a:bodyPr wrap="none">
                <a:spAutoFit/>
              </a:bodyPr>
              <a:lstStyle/>
              <a:p>
                <a:r>
                  <a:rPr lang="es-CO" sz="2200" dirty="0"/>
                  <a:t>Donde </a:t>
                </a:r>
                <a14:m>
                  <m:oMath xmlns:m="http://schemas.openxmlformats.org/officeDocument/2006/math">
                    <m:r>
                      <a:rPr lang="es-CO" sz="2200" i="1" dirty="0" smtClean="0">
                        <a:latin typeface="Cambria Math" panose="02040503050406030204" pitchFamily="18" charset="0"/>
                      </a:rPr>
                      <m:t>𝑥</m:t>
                    </m:r>
                  </m:oMath>
                </a14:m>
                <a:r>
                  <a:rPr lang="es-CO" sz="2200" dirty="0"/>
                  <a:t> es la distancia recorrida y </a:t>
                </a:r>
                <a14:m>
                  <m:oMath xmlns:m="http://schemas.openxmlformats.org/officeDocument/2006/math">
                    <m:r>
                      <a:rPr lang="es-CO" sz="2200" i="1" dirty="0" smtClean="0">
                        <a:latin typeface="Cambria Math" panose="02040503050406030204" pitchFamily="18" charset="0"/>
                      </a:rPr>
                      <m:t>𝑡</m:t>
                    </m:r>
                  </m:oMath>
                </a14:m>
                <a:r>
                  <a:rPr lang="es-CO" sz="2200" dirty="0"/>
                  <a:t> el tiempo empleado:</a:t>
                </a:r>
                <a:endParaRPr lang="es-ES" sz="2200" dirty="0"/>
              </a:p>
            </p:txBody>
          </p:sp>
        </mc:Choice>
        <mc:Fallback xmlns="">
          <p:sp>
            <p:nvSpPr>
              <p:cNvPr id="15" name="Rectángulo 14">
                <a:extLst>
                  <a:ext uri="{FF2B5EF4-FFF2-40B4-BE49-F238E27FC236}">
                    <a16:creationId xmlns:a16="http://schemas.microsoft.com/office/drawing/2014/main" id="{3F222818-634C-4705-B5EE-057C03F469EA}"/>
                  </a:ext>
                </a:extLst>
              </p:cNvPr>
              <p:cNvSpPr>
                <a:spLocks noRot="1" noChangeAspect="1" noMove="1" noResize="1" noEditPoints="1" noAdjustHandles="1" noChangeArrowheads="1" noChangeShapeType="1" noTextEdit="1"/>
              </p:cNvSpPr>
              <p:nvPr/>
            </p:nvSpPr>
            <p:spPr>
              <a:xfrm>
                <a:off x="340616" y="3478314"/>
                <a:ext cx="6745244" cy="430887"/>
              </a:xfrm>
              <a:prstGeom prst="rect">
                <a:avLst/>
              </a:prstGeom>
              <a:blipFill>
                <a:blip r:embed="rId5"/>
                <a:stretch>
                  <a:fillRect l="-1175" t="-10000" r="-362" b="-28571"/>
                </a:stretch>
              </a:blipFill>
            </p:spPr>
            <p:txBody>
              <a:bodyPr/>
              <a:lstStyle/>
              <a:p>
                <a:r>
                  <a:rPr lang="es-ES">
                    <a:noFill/>
                  </a:rPr>
                  <a:t> </a:t>
                </a:r>
              </a:p>
            </p:txBody>
          </p:sp>
        </mc:Fallback>
      </mc:AlternateContent>
      <p:sp>
        <p:nvSpPr>
          <p:cNvPr id="20" name="Rectángulo 19">
            <a:extLst>
              <a:ext uri="{FF2B5EF4-FFF2-40B4-BE49-F238E27FC236}">
                <a16:creationId xmlns:a16="http://schemas.microsoft.com/office/drawing/2014/main" id="{40116A1A-2241-4165-BF94-2A04E9910201}"/>
              </a:ext>
            </a:extLst>
          </p:cNvPr>
          <p:cNvSpPr/>
          <p:nvPr/>
        </p:nvSpPr>
        <p:spPr>
          <a:xfrm>
            <a:off x="184731" y="0"/>
            <a:ext cx="3070841" cy="461665"/>
          </a:xfrm>
          <a:prstGeom prst="rect">
            <a:avLst/>
          </a:prstGeom>
        </p:spPr>
        <p:txBody>
          <a:bodyPr wrap="none">
            <a:spAutoFit/>
          </a:bodyPr>
          <a:lstStyle/>
          <a:p>
            <a:r>
              <a:rPr lang="es-CO" sz="2400" b="1" dirty="0">
                <a:solidFill>
                  <a:srgbClr val="00B050"/>
                </a:solidFill>
                <a:latin typeface="+mj-lt"/>
              </a:rPr>
              <a:t>Problema de aplicación </a:t>
            </a:r>
            <a:endParaRPr lang="es-ES" sz="2400" b="1" dirty="0">
              <a:solidFill>
                <a:srgbClr val="00B050"/>
              </a:solidFill>
              <a:latin typeface="+mj-lt"/>
            </a:endParaRPr>
          </a:p>
        </p:txBody>
      </p:sp>
      <p:sp>
        <p:nvSpPr>
          <p:cNvPr id="21" name="Rectángulo 20">
            <a:extLst>
              <a:ext uri="{FF2B5EF4-FFF2-40B4-BE49-F238E27FC236}">
                <a16:creationId xmlns:a16="http://schemas.microsoft.com/office/drawing/2014/main" id="{F5928C01-1735-4454-B4B6-6AC9E67F8199}"/>
              </a:ext>
            </a:extLst>
          </p:cNvPr>
          <p:cNvSpPr/>
          <p:nvPr/>
        </p:nvSpPr>
        <p:spPr>
          <a:xfrm>
            <a:off x="184731" y="1573635"/>
            <a:ext cx="1435008" cy="461665"/>
          </a:xfrm>
          <a:prstGeom prst="rect">
            <a:avLst/>
          </a:prstGeom>
        </p:spPr>
        <p:txBody>
          <a:bodyPr wrap="none">
            <a:spAutoFit/>
          </a:bodyPr>
          <a:lstStyle/>
          <a:p>
            <a:r>
              <a:rPr lang="es-CO" sz="2400" b="1" dirty="0">
                <a:solidFill>
                  <a:srgbClr val="FF0000"/>
                </a:solidFill>
                <a:latin typeface="+mj-lt"/>
              </a:rPr>
              <a:t>Solución 1</a:t>
            </a:r>
            <a:endParaRPr lang="es-ES" sz="2400" b="1" dirty="0">
              <a:solidFill>
                <a:srgbClr val="FF0000"/>
              </a:solidFill>
              <a:latin typeface="+mj-lt"/>
            </a:endParaRPr>
          </a:p>
        </p:txBody>
      </p:sp>
      <mc:AlternateContent xmlns:mc="http://schemas.openxmlformats.org/markup-compatibility/2006" xmlns:a14="http://schemas.microsoft.com/office/drawing/2010/main">
        <mc:Choice Requires="a14">
          <p:sp>
            <p:nvSpPr>
              <p:cNvPr id="22" name="Rectángulo 21">
                <a:extLst>
                  <a:ext uri="{FF2B5EF4-FFF2-40B4-BE49-F238E27FC236}">
                    <a16:creationId xmlns:a16="http://schemas.microsoft.com/office/drawing/2014/main" id="{910883FD-F418-4678-ABC3-C7C7A586B9BD}"/>
                  </a:ext>
                </a:extLst>
              </p:cNvPr>
              <p:cNvSpPr/>
              <p:nvPr/>
            </p:nvSpPr>
            <p:spPr>
              <a:xfrm>
                <a:off x="417038" y="4064536"/>
                <a:ext cx="2405402" cy="430887"/>
              </a:xfrm>
              <a:prstGeom prst="rect">
                <a:avLst/>
              </a:prstGeom>
            </p:spPr>
            <p:txBody>
              <a:bodyPr wrap="none">
                <a:spAutoFit/>
              </a:bodyPr>
              <a:lstStyle/>
              <a:p>
                <a:r>
                  <a:rPr lang="es-CO" sz="2200" dirty="0"/>
                  <a:t>Despejando </a:t>
                </a:r>
                <a14:m>
                  <m:oMath xmlns:m="http://schemas.openxmlformats.org/officeDocument/2006/math">
                    <m:r>
                      <a:rPr lang="es-CO" sz="2200" b="0" i="1" dirty="0" smtClean="0">
                        <a:latin typeface="Cambria Math" panose="02040503050406030204" pitchFamily="18" charset="0"/>
                      </a:rPr>
                      <m:t>𝑥</m:t>
                    </m:r>
                    <m:r>
                      <a:rPr lang="es-CO" sz="2200" b="0" i="1" dirty="0" smtClean="0">
                        <a:latin typeface="Cambria Math" panose="02040503050406030204" pitchFamily="18" charset="0"/>
                      </a:rPr>
                      <m:t>=</m:t>
                    </m:r>
                    <m:r>
                      <a:rPr lang="es-CO" sz="2200" b="0" i="1" dirty="0" smtClean="0">
                        <a:latin typeface="Cambria Math" panose="02040503050406030204" pitchFamily="18" charset="0"/>
                      </a:rPr>
                      <m:t>𝑣𝑡</m:t>
                    </m:r>
                  </m:oMath>
                </a14:m>
                <a:endParaRPr lang="es-ES" sz="2200" dirty="0"/>
              </a:p>
            </p:txBody>
          </p:sp>
        </mc:Choice>
        <mc:Fallback xmlns="">
          <p:sp>
            <p:nvSpPr>
              <p:cNvPr id="22" name="Rectángulo 21">
                <a:extLst>
                  <a:ext uri="{FF2B5EF4-FFF2-40B4-BE49-F238E27FC236}">
                    <a16:creationId xmlns:a16="http://schemas.microsoft.com/office/drawing/2014/main" id="{910883FD-F418-4678-ABC3-C7C7A586B9BD}"/>
                  </a:ext>
                </a:extLst>
              </p:cNvPr>
              <p:cNvSpPr>
                <a:spLocks noRot="1" noChangeAspect="1" noMove="1" noResize="1" noEditPoints="1" noAdjustHandles="1" noChangeArrowheads="1" noChangeShapeType="1" noTextEdit="1"/>
              </p:cNvSpPr>
              <p:nvPr/>
            </p:nvSpPr>
            <p:spPr>
              <a:xfrm>
                <a:off x="417038" y="4064536"/>
                <a:ext cx="2405402" cy="430887"/>
              </a:xfrm>
              <a:prstGeom prst="rect">
                <a:avLst/>
              </a:prstGeom>
              <a:blipFill>
                <a:blip r:embed="rId6"/>
                <a:stretch>
                  <a:fillRect l="-3291" t="-10000" b="-2857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3" name="Rectángulo 22">
                <a:extLst>
                  <a:ext uri="{FF2B5EF4-FFF2-40B4-BE49-F238E27FC236}">
                    <a16:creationId xmlns:a16="http://schemas.microsoft.com/office/drawing/2014/main" id="{4C4D3B3B-5B4C-4CDC-832E-65D0B9BBD0D5}"/>
                  </a:ext>
                </a:extLst>
              </p:cNvPr>
              <p:cNvSpPr/>
              <p:nvPr/>
            </p:nvSpPr>
            <p:spPr>
              <a:xfrm>
                <a:off x="417038" y="4650757"/>
                <a:ext cx="3855030" cy="599010"/>
              </a:xfrm>
              <a:prstGeom prst="rect">
                <a:avLst/>
              </a:prstGeom>
            </p:spPr>
            <p:txBody>
              <a:bodyPr wrap="none">
                <a:spAutoFit/>
              </a:bodyPr>
              <a:lstStyle/>
              <a:p>
                <a:r>
                  <a:rPr lang="es-CO" sz="2200" dirty="0"/>
                  <a:t>De esta forma  </a:t>
                </a:r>
                <a14:m>
                  <m:oMath xmlns:m="http://schemas.openxmlformats.org/officeDocument/2006/math">
                    <m:r>
                      <a:rPr lang="es-CO" sz="2200" b="0" i="1" dirty="0" smtClean="0">
                        <a:latin typeface="Cambria Math" panose="02040503050406030204" pitchFamily="18" charset="0"/>
                      </a:rPr>
                      <m:t>𝑥</m:t>
                    </m:r>
                    <m:r>
                      <a:rPr lang="es-CO" sz="2200" i="1" dirty="0" smtClean="0">
                        <a:latin typeface="Cambria Math" panose="02040503050406030204" pitchFamily="18" charset="0"/>
                      </a:rPr>
                      <m:t>=</m:t>
                    </m:r>
                    <m:r>
                      <a:rPr lang="es-CO" sz="2200" b="0" i="1" dirty="0" smtClean="0">
                        <a:latin typeface="Cambria Math" panose="02040503050406030204" pitchFamily="18" charset="0"/>
                      </a:rPr>
                      <m:t>36</m:t>
                    </m:r>
                    <m:d>
                      <m:dPr>
                        <m:ctrlPr>
                          <a:rPr lang="es-CO" sz="2200" b="0" i="1" dirty="0" smtClean="0">
                            <a:latin typeface="Cambria Math" panose="02040503050406030204" pitchFamily="18" charset="0"/>
                          </a:rPr>
                        </m:ctrlPr>
                      </m:dPr>
                      <m:e>
                        <m:f>
                          <m:fPr>
                            <m:ctrlPr>
                              <a:rPr lang="es-CO" sz="2200" b="0" i="1" dirty="0" smtClean="0">
                                <a:latin typeface="Cambria Math" panose="02040503050406030204" pitchFamily="18" charset="0"/>
                              </a:rPr>
                            </m:ctrlPr>
                          </m:fPr>
                          <m:num>
                            <m:r>
                              <a:rPr lang="es-CO" sz="2200" b="0" i="1" dirty="0" smtClean="0">
                                <a:latin typeface="Cambria Math" panose="02040503050406030204" pitchFamily="18" charset="0"/>
                              </a:rPr>
                              <m:t>3</m:t>
                            </m:r>
                          </m:num>
                          <m:den>
                            <m:r>
                              <a:rPr lang="es-CO" sz="2200" b="0" i="1" dirty="0" smtClean="0">
                                <a:latin typeface="Cambria Math" panose="02040503050406030204" pitchFamily="18" charset="0"/>
                              </a:rPr>
                              <m:t>2</m:t>
                            </m:r>
                          </m:den>
                        </m:f>
                      </m:e>
                    </m:d>
                  </m:oMath>
                </a14:m>
                <a:r>
                  <a:rPr lang="es-ES" sz="2200" dirty="0"/>
                  <a:t>  </a:t>
                </a:r>
                <a14:m>
                  <m:oMath xmlns:m="http://schemas.openxmlformats.org/officeDocument/2006/math">
                    <m:f>
                      <m:fPr>
                        <m:ctrlPr>
                          <a:rPr lang="es-ES" sz="2200" i="1" dirty="0" smtClean="0">
                            <a:latin typeface="Cambria Math" panose="02040503050406030204" pitchFamily="18" charset="0"/>
                          </a:rPr>
                        </m:ctrlPr>
                      </m:fPr>
                      <m:num>
                        <m:r>
                          <a:rPr lang="es-CO" sz="2200" b="0" i="1" dirty="0" smtClean="0">
                            <a:latin typeface="Cambria Math" panose="02040503050406030204" pitchFamily="18" charset="0"/>
                          </a:rPr>
                          <m:t>𝑘𝑚</m:t>
                        </m:r>
                      </m:num>
                      <m:den>
                        <m:r>
                          <a:rPr lang="es-CO" sz="2200" b="0" i="1" dirty="0" smtClean="0">
                            <a:latin typeface="Cambria Math" panose="02040503050406030204" pitchFamily="18" charset="0"/>
                          </a:rPr>
                          <m:t>h</m:t>
                        </m:r>
                      </m:den>
                    </m:f>
                    <m:r>
                      <a:rPr lang="es-CO" sz="2200" b="0" i="1" dirty="0" smtClean="0">
                        <a:latin typeface="Cambria Math" panose="02040503050406030204" pitchFamily="18" charset="0"/>
                      </a:rPr>
                      <m:t>h</m:t>
                    </m:r>
                  </m:oMath>
                </a14:m>
                <a:endParaRPr lang="es-ES" sz="2200" dirty="0"/>
              </a:p>
            </p:txBody>
          </p:sp>
        </mc:Choice>
        <mc:Fallback xmlns="">
          <p:sp>
            <p:nvSpPr>
              <p:cNvPr id="23" name="Rectángulo 22">
                <a:extLst>
                  <a:ext uri="{FF2B5EF4-FFF2-40B4-BE49-F238E27FC236}">
                    <a16:creationId xmlns:a16="http://schemas.microsoft.com/office/drawing/2014/main" id="{4C4D3B3B-5B4C-4CDC-832E-65D0B9BBD0D5}"/>
                  </a:ext>
                </a:extLst>
              </p:cNvPr>
              <p:cNvSpPr>
                <a:spLocks noRot="1" noChangeAspect="1" noMove="1" noResize="1" noEditPoints="1" noAdjustHandles="1" noChangeArrowheads="1" noChangeShapeType="1" noTextEdit="1"/>
              </p:cNvSpPr>
              <p:nvPr/>
            </p:nvSpPr>
            <p:spPr>
              <a:xfrm>
                <a:off x="417038" y="4650757"/>
                <a:ext cx="3855030" cy="599010"/>
              </a:xfrm>
              <a:prstGeom prst="rect">
                <a:avLst/>
              </a:prstGeom>
              <a:blipFill>
                <a:blip r:embed="rId7"/>
                <a:stretch>
                  <a:fillRect l="-2054" b="-714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B02BCDCB-1303-42C0-A523-195B03AB4AF6}"/>
                  </a:ext>
                </a:extLst>
              </p:cNvPr>
              <p:cNvSpPr/>
              <p:nvPr/>
            </p:nvSpPr>
            <p:spPr>
              <a:xfrm>
                <a:off x="400675" y="5851267"/>
                <a:ext cx="11121564" cy="769441"/>
              </a:xfrm>
              <a:prstGeom prst="rect">
                <a:avLst/>
              </a:prstGeom>
            </p:spPr>
            <p:txBody>
              <a:bodyPr wrap="square">
                <a:spAutoFit/>
              </a:bodyPr>
              <a:lstStyle/>
              <a:p>
                <a:r>
                  <a:rPr lang="es-CO" sz="2200" dirty="0"/>
                  <a:t>Por lo tanto la distancia recorrida por el vehículo </a:t>
                </a:r>
                <a14:m>
                  <m:oMath xmlns:m="http://schemas.openxmlformats.org/officeDocument/2006/math">
                    <m:r>
                      <a:rPr lang="es-CO" sz="2200" i="1" dirty="0" smtClean="0">
                        <a:latin typeface="Cambria Math" panose="02040503050406030204" pitchFamily="18" charset="0"/>
                      </a:rPr>
                      <m:t>𝑥</m:t>
                    </m:r>
                  </m:oMath>
                </a14:m>
                <a:r>
                  <a:rPr lang="es-CO" sz="2200" dirty="0"/>
                  <a:t> durante los 90 minutos es de 54 km, viajando a una velocidad constante de 36 km/h</a:t>
                </a:r>
                <a:endParaRPr lang="es-ES" sz="2200" dirty="0"/>
              </a:p>
            </p:txBody>
          </p:sp>
        </mc:Choice>
        <mc:Fallback xmlns="">
          <p:sp>
            <p:nvSpPr>
              <p:cNvPr id="16" name="Rectángulo 15">
                <a:extLst>
                  <a:ext uri="{FF2B5EF4-FFF2-40B4-BE49-F238E27FC236}">
                    <a16:creationId xmlns:a16="http://schemas.microsoft.com/office/drawing/2014/main" id="{B02BCDCB-1303-42C0-A523-195B03AB4AF6}"/>
                  </a:ext>
                </a:extLst>
              </p:cNvPr>
              <p:cNvSpPr>
                <a:spLocks noRot="1" noChangeAspect="1" noMove="1" noResize="1" noEditPoints="1" noAdjustHandles="1" noChangeArrowheads="1" noChangeShapeType="1" noTextEdit="1"/>
              </p:cNvSpPr>
              <p:nvPr/>
            </p:nvSpPr>
            <p:spPr>
              <a:xfrm>
                <a:off x="400675" y="5851267"/>
                <a:ext cx="11121564" cy="769441"/>
              </a:xfrm>
              <a:prstGeom prst="rect">
                <a:avLst/>
              </a:prstGeom>
              <a:blipFill>
                <a:blip r:embed="rId8"/>
                <a:stretch>
                  <a:fillRect l="-713" t="-5556" r="-877" b="-15079"/>
                </a:stretch>
              </a:blipFill>
            </p:spPr>
            <p:txBody>
              <a:bodyPr/>
              <a:lstStyle/>
              <a:p>
                <a:r>
                  <a:rPr lang="es-ES">
                    <a:noFill/>
                  </a:rPr>
                  <a:t> </a:t>
                </a:r>
              </a:p>
            </p:txBody>
          </p:sp>
        </mc:Fallback>
      </mc:AlternateContent>
    </p:spTree>
    <p:extLst>
      <p:ext uri="{BB962C8B-B14F-4D97-AF65-F5344CB8AC3E}">
        <p14:creationId xmlns:p14="http://schemas.microsoft.com/office/powerpoint/2010/main" val="41405082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3029110" cy="1325563"/>
          </a:xfrm>
        </p:spPr>
        <p:txBody>
          <a:bodyPr>
            <a:normAutofit/>
          </a:bodyPr>
          <a:lstStyle/>
          <a:p>
            <a:r>
              <a:rPr lang="es-CO" sz="2800" b="1" dirty="0">
                <a:solidFill>
                  <a:srgbClr val="00B050"/>
                </a:solidFill>
              </a:rPr>
              <a:t>Actividad</a:t>
            </a:r>
            <a:endParaRPr lang="es-ES" sz="2800" b="1" dirty="0">
              <a:solidFill>
                <a:srgbClr val="00B050"/>
              </a:solidFill>
            </a:endParaRPr>
          </a:p>
        </p:txBody>
      </p:sp>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307003341"/>
              </p:ext>
            </p:extLst>
          </p:nvPr>
        </p:nvGraphicFramePr>
        <p:xfrm>
          <a:off x="559141" y="1020747"/>
          <a:ext cx="11275305" cy="4870108"/>
        </p:xfrm>
        <a:graphic>
          <a:graphicData uri="http://schemas.openxmlformats.org/drawingml/2006/table">
            <a:tbl>
              <a:tblPr firstRow="1" bandRow="1">
                <a:tableStyleId>{5940675A-B579-460E-94D1-54222C63F5DA}</a:tableStyleId>
              </a:tblPr>
              <a:tblGrid>
                <a:gridCol w="9171794">
                  <a:extLst>
                    <a:ext uri="{9D8B030D-6E8A-4147-A177-3AD203B41FA5}">
                      <a16:colId xmlns:a16="http://schemas.microsoft.com/office/drawing/2014/main" val="4288522529"/>
                    </a:ext>
                  </a:extLst>
                </a:gridCol>
                <a:gridCol w="2103511">
                  <a:extLst>
                    <a:ext uri="{9D8B030D-6E8A-4147-A177-3AD203B41FA5}">
                      <a16:colId xmlns:a16="http://schemas.microsoft.com/office/drawing/2014/main" val="939841074"/>
                    </a:ext>
                  </a:extLst>
                </a:gridCol>
              </a:tblGrid>
              <a:tr h="1023885">
                <a:tc>
                  <a:txBody>
                    <a:bodyPr/>
                    <a:lstStyle/>
                    <a:p>
                      <a:r>
                        <a:rPr lang="es-CO" sz="2200" b="0" i="0" dirty="0">
                          <a:latin typeface="+mn-lt"/>
                        </a:rPr>
                        <a:t>El perímetro de un círculo mide 20 cm. ¿Cuál es su radio?</a:t>
                      </a:r>
                      <a:endParaRPr lang="es-ES" sz="2200" b="0" i="0" dirty="0">
                        <a:latin typeface="+mn-lt"/>
                      </a:endParaRPr>
                    </a:p>
                  </a:txBody>
                  <a:tcPr anchor="ctr"/>
                </a:tc>
                <a:tc>
                  <a:txBody>
                    <a:bodyPr/>
                    <a:lstStyle/>
                    <a:p>
                      <a:endParaRPr lang="es-ES" sz="2200" dirty="0">
                        <a:latin typeface="+mn-lt"/>
                      </a:endParaRPr>
                    </a:p>
                  </a:txBody>
                  <a:tcPr anchor="ctr"/>
                </a:tc>
                <a:extLst>
                  <a:ext uri="{0D108BD9-81ED-4DB2-BD59-A6C34878D82A}">
                    <a16:rowId xmlns:a16="http://schemas.microsoft.com/office/drawing/2014/main" val="500955976"/>
                  </a:ext>
                </a:extLst>
              </a:tr>
              <a:tr h="981103">
                <a:tc>
                  <a:txBody>
                    <a:bodyPr/>
                    <a:lstStyle/>
                    <a:p>
                      <a:pPr algn="l"/>
                      <a:r>
                        <a:rPr lang="es-CO" sz="2200" dirty="0">
                          <a:latin typeface="+mn-lt"/>
                        </a:rPr>
                        <a:t>El largo de un rectángulo es dos veces el ancho. Si el perímetro del rectángulo es 60 cm. ¿Cuál es el largo y cuál es el ancho del rectángulo?</a:t>
                      </a:r>
                      <a:endParaRPr lang="es-ES" sz="2200" dirty="0">
                        <a:latin typeface="+mn-lt"/>
                      </a:endParaRPr>
                    </a:p>
                  </a:txBody>
                  <a:tcPr anchor="ctr"/>
                </a:tc>
                <a:tc>
                  <a:txBody>
                    <a:bodyPr/>
                    <a:lstStyle/>
                    <a:p>
                      <a:endParaRPr lang="es-ES" sz="2200" dirty="0">
                        <a:latin typeface="+mn-lt"/>
                      </a:endParaRPr>
                    </a:p>
                  </a:txBody>
                  <a:tcPr anchor="ctr"/>
                </a:tc>
                <a:extLst>
                  <a:ext uri="{0D108BD9-81ED-4DB2-BD59-A6C34878D82A}">
                    <a16:rowId xmlns:a16="http://schemas.microsoft.com/office/drawing/2014/main" val="1443126123"/>
                  </a:ext>
                </a:extLst>
              </a:tr>
              <a:tr h="15367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200" dirty="0">
                          <a:latin typeface="+mn-lt"/>
                        </a:rPr>
                        <a:t>Un meteorito, inicialmente está a 200 millones de millas de distancia de la tierra. El mismo está viajando hacia la Tierra a con una velocidad de 3 millones de millas por semana. ¿Cuántas semanas deben pasar antes de que el meteoro este a 100 millones de millas de la tierra?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latin typeface="+mn-lt"/>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latin typeface="+mn-lt"/>
                      </a:endParaRPr>
                    </a:p>
                  </a:txBody>
                  <a:tcPr anchor="ctr"/>
                </a:tc>
                <a:extLst>
                  <a:ext uri="{0D108BD9-81ED-4DB2-BD59-A6C34878D82A}">
                    <a16:rowId xmlns:a16="http://schemas.microsoft.com/office/drawing/2014/main" val="2600680675"/>
                  </a:ext>
                </a:extLst>
              </a:tr>
              <a:tr h="888763">
                <a:tc>
                  <a:txBody>
                    <a:bodyPr/>
                    <a:lstStyle/>
                    <a:p>
                      <a:pPr algn="l"/>
                      <a:r>
                        <a:rPr lang="es-CO" sz="2200" b="0" i="0" kern="1200" dirty="0">
                          <a:solidFill>
                            <a:schemeClr val="tx1"/>
                          </a:solidFill>
                          <a:effectLst/>
                          <a:latin typeface="+mn-lt"/>
                          <a:ea typeface="+mn-ea"/>
                          <a:cs typeface="+mn-cs"/>
                        </a:rPr>
                        <a:t>En un salón de clase la tercera parte son niños y las niñas exceden la mitad del salón en cinco. ¿Cuántos estudiantes en total tiene el salón?</a:t>
                      </a:r>
                    </a:p>
                    <a:p>
                      <a:pPr algn="l"/>
                      <a:endParaRPr lang="es-ES" sz="2200" dirty="0">
                        <a:latin typeface="+mn-lt"/>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latin typeface="+mn-lt"/>
                      </a:endParaRPr>
                    </a:p>
                  </a:txBody>
                  <a:tcPr anchor="ctr"/>
                </a:tc>
                <a:extLst>
                  <a:ext uri="{0D108BD9-81ED-4DB2-BD59-A6C34878D82A}">
                    <a16:rowId xmlns:a16="http://schemas.microsoft.com/office/drawing/2014/main" val="3103913501"/>
                  </a:ext>
                </a:extLst>
              </a:tr>
            </a:tbl>
          </a:graphicData>
        </a:graphic>
      </p:graphicFrame>
      <p:sp>
        <p:nvSpPr>
          <p:cNvPr id="9" name="CuadroTexto 8">
            <a:extLst>
              <a:ext uri="{FF2B5EF4-FFF2-40B4-BE49-F238E27FC236}">
                <a16:creationId xmlns:a16="http://schemas.microsoft.com/office/drawing/2014/main" id="{4DF36F18-AB49-440B-8F12-16C3DF8E275A}"/>
              </a:ext>
            </a:extLst>
          </p:cNvPr>
          <p:cNvSpPr txBox="1"/>
          <p:nvPr/>
        </p:nvSpPr>
        <p:spPr>
          <a:xfrm>
            <a:off x="3509206" y="383004"/>
            <a:ext cx="5652317" cy="430887"/>
          </a:xfrm>
          <a:prstGeom prst="rect">
            <a:avLst/>
          </a:prstGeom>
          <a:noFill/>
        </p:spPr>
        <p:txBody>
          <a:bodyPr wrap="none" rtlCol="0">
            <a:spAutoFit/>
          </a:bodyPr>
          <a:lstStyle/>
          <a:p>
            <a:r>
              <a:rPr lang="es-CO" sz="2200" b="1" dirty="0">
                <a:solidFill>
                  <a:srgbClr val="FF0000"/>
                </a:solidFill>
              </a:rPr>
              <a:t>Resuelva los siguiente problemas de aplicación</a:t>
            </a:r>
            <a:endParaRPr lang="es-ES" sz="2200" b="1" dirty="0">
              <a:solidFill>
                <a:srgbClr val="FF0000"/>
              </a:solidFill>
            </a:endParaRPr>
          </a:p>
        </p:txBody>
      </p:sp>
    </p:spTree>
    <p:extLst>
      <p:ext uri="{BB962C8B-B14F-4D97-AF65-F5344CB8AC3E}">
        <p14:creationId xmlns:p14="http://schemas.microsoft.com/office/powerpoint/2010/main" val="5622286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3029110" cy="1325563"/>
          </a:xfrm>
        </p:spPr>
        <p:txBody>
          <a:bodyPr>
            <a:normAutofit/>
          </a:bodyPr>
          <a:lstStyle/>
          <a:p>
            <a:r>
              <a:rPr lang="es-CO" sz="2800" b="1" dirty="0">
                <a:solidFill>
                  <a:srgbClr val="00B050"/>
                </a:solidFill>
              </a:rPr>
              <a:t>Retroalimentación</a:t>
            </a:r>
            <a:endParaRPr lang="es-ES" sz="2800" b="1" dirty="0">
              <a:solidFill>
                <a:srgbClr val="00B050"/>
              </a:solidFill>
            </a:endParaRPr>
          </a:p>
        </p:txBody>
      </p:sp>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nvPr>
        </p:nvGraphicFramePr>
        <p:xfrm>
          <a:off x="559141" y="1020747"/>
          <a:ext cx="11275305" cy="4870108"/>
        </p:xfrm>
        <a:graphic>
          <a:graphicData uri="http://schemas.openxmlformats.org/drawingml/2006/table">
            <a:tbl>
              <a:tblPr firstRow="1" bandRow="1">
                <a:tableStyleId>{5940675A-B579-460E-94D1-54222C63F5DA}</a:tableStyleId>
              </a:tblPr>
              <a:tblGrid>
                <a:gridCol w="9171794">
                  <a:extLst>
                    <a:ext uri="{9D8B030D-6E8A-4147-A177-3AD203B41FA5}">
                      <a16:colId xmlns:a16="http://schemas.microsoft.com/office/drawing/2014/main" val="4288522529"/>
                    </a:ext>
                  </a:extLst>
                </a:gridCol>
                <a:gridCol w="2103511">
                  <a:extLst>
                    <a:ext uri="{9D8B030D-6E8A-4147-A177-3AD203B41FA5}">
                      <a16:colId xmlns:a16="http://schemas.microsoft.com/office/drawing/2014/main" val="939841074"/>
                    </a:ext>
                  </a:extLst>
                </a:gridCol>
              </a:tblGrid>
              <a:tr h="1023885">
                <a:tc>
                  <a:txBody>
                    <a:bodyPr/>
                    <a:lstStyle/>
                    <a:p>
                      <a:r>
                        <a:rPr lang="es-CO" sz="2200" b="0" i="0" dirty="0">
                          <a:latin typeface="+mn-lt"/>
                        </a:rPr>
                        <a:t>El perímetro de un círculo mide 20 cm. ¿Cuál es su radio?</a:t>
                      </a:r>
                      <a:endParaRPr lang="es-ES" sz="2200" b="0" i="0" dirty="0">
                        <a:latin typeface="+mn-lt"/>
                      </a:endParaRPr>
                    </a:p>
                  </a:txBody>
                  <a:tcPr anchor="ctr"/>
                </a:tc>
                <a:tc>
                  <a:txBody>
                    <a:bodyPr/>
                    <a:lstStyle/>
                    <a:p>
                      <a:endParaRPr lang="es-ES" sz="2200" dirty="0">
                        <a:latin typeface="+mn-lt"/>
                      </a:endParaRPr>
                    </a:p>
                  </a:txBody>
                  <a:tcPr anchor="ctr"/>
                </a:tc>
                <a:extLst>
                  <a:ext uri="{0D108BD9-81ED-4DB2-BD59-A6C34878D82A}">
                    <a16:rowId xmlns:a16="http://schemas.microsoft.com/office/drawing/2014/main" val="500955976"/>
                  </a:ext>
                </a:extLst>
              </a:tr>
              <a:tr h="981103">
                <a:tc>
                  <a:txBody>
                    <a:bodyPr/>
                    <a:lstStyle/>
                    <a:p>
                      <a:pPr algn="l"/>
                      <a:r>
                        <a:rPr lang="es-CO" sz="2200" dirty="0">
                          <a:latin typeface="+mn-lt"/>
                        </a:rPr>
                        <a:t>El largo de un rectángulo es dos veces el ancho. Si el perímetro del rectángulo es 60 cm. ¿Cuál es el largo y cuál es el ancho del </a:t>
                      </a:r>
                      <a:r>
                        <a:rPr lang="es-CO" sz="2200" dirty="0" err="1">
                          <a:latin typeface="+mn-lt"/>
                        </a:rPr>
                        <a:t>rectangulo</a:t>
                      </a:r>
                      <a:r>
                        <a:rPr lang="es-CO" sz="2200" dirty="0">
                          <a:latin typeface="+mn-lt"/>
                        </a:rPr>
                        <a:t>?</a:t>
                      </a:r>
                      <a:endParaRPr lang="es-ES" sz="2200" dirty="0">
                        <a:latin typeface="+mn-lt"/>
                      </a:endParaRPr>
                    </a:p>
                  </a:txBody>
                  <a:tcPr anchor="ctr"/>
                </a:tc>
                <a:tc>
                  <a:txBody>
                    <a:bodyPr/>
                    <a:lstStyle/>
                    <a:p>
                      <a:endParaRPr lang="es-ES" sz="2200" dirty="0">
                        <a:latin typeface="+mn-lt"/>
                      </a:endParaRPr>
                    </a:p>
                  </a:txBody>
                  <a:tcPr anchor="ctr"/>
                </a:tc>
                <a:extLst>
                  <a:ext uri="{0D108BD9-81ED-4DB2-BD59-A6C34878D82A}">
                    <a16:rowId xmlns:a16="http://schemas.microsoft.com/office/drawing/2014/main" val="1443126123"/>
                  </a:ext>
                </a:extLst>
              </a:tr>
              <a:tr h="15367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200" dirty="0">
                          <a:latin typeface="+mn-lt"/>
                        </a:rPr>
                        <a:t>Un meteorito, inicialmente está a 200 millones de millas de distancia de la tierra. El mismo está viajando hacia la Tierra a con una velocidad de 3 millones de millas por semana. ¿Cuántas semanas deben pasar antes de que el meteoro este a 100 millones de millas de la tierra?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latin typeface="+mn-lt"/>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latin typeface="+mn-lt"/>
                      </a:endParaRPr>
                    </a:p>
                  </a:txBody>
                  <a:tcPr anchor="ctr"/>
                </a:tc>
                <a:extLst>
                  <a:ext uri="{0D108BD9-81ED-4DB2-BD59-A6C34878D82A}">
                    <a16:rowId xmlns:a16="http://schemas.microsoft.com/office/drawing/2014/main" val="2600680675"/>
                  </a:ext>
                </a:extLst>
              </a:tr>
              <a:tr h="888763">
                <a:tc>
                  <a:txBody>
                    <a:bodyPr/>
                    <a:lstStyle/>
                    <a:p>
                      <a:pPr algn="l"/>
                      <a:r>
                        <a:rPr lang="es-CO" sz="2200" b="0" i="0" kern="1200" dirty="0">
                          <a:solidFill>
                            <a:schemeClr val="tx1"/>
                          </a:solidFill>
                          <a:effectLst/>
                          <a:latin typeface="+mn-lt"/>
                          <a:ea typeface="+mn-ea"/>
                          <a:cs typeface="+mn-cs"/>
                        </a:rPr>
                        <a:t>En un salón de clase la tercera parte son niños y las niñas exceden la mitad del salón en cinco. ¿Cuántos estudiantes en total tiene el salón?</a:t>
                      </a:r>
                    </a:p>
                    <a:p>
                      <a:pPr algn="l"/>
                      <a:endParaRPr lang="es-ES" sz="2200" dirty="0">
                        <a:latin typeface="+mn-lt"/>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latin typeface="+mn-lt"/>
                      </a:endParaRPr>
                    </a:p>
                  </a:txBody>
                  <a:tcPr anchor="ctr"/>
                </a:tc>
                <a:extLst>
                  <a:ext uri="{0D108BD9-81ED-4DB2-BD59-A6C34878D82A}">
                    <a16:rowId xmlns:a16="http://schemas.microsoft.com/office/drawing/2014/main" val="3103913501"/>
                  </a:ext>
                </a:extLst>
              </a:tr>
            </a:tbl>
          </a:graphicData>
        </a:graphic>
      </p:graphicFrame>
      <p:sp>
        <p:nvSpPr>
          <p:cNvPr id="9" name="CuadroTexto 8">
            <a:extLst>
              <a:ext uri="{FF2B5EF4-FFF2-40B4-BE49-F238E27FC236}">
                <a16:creationId xmlns:a16="http://schemas.microsoft.com/office/drawing/2014/main" id="{4DF36F18-AB49-440B-8F12-16C3DF8E275A}"/>
              </a:ext>
            </a:extLst>
          </p:cNvPr>
          <p:cNvSpPr txBox="1"/>
          <p:nvPr/>
        </p:nvSpPr>
        <p:spPr>
          <a:xfrm>
            <a:off x="3509206" y="383004"/>
            <a:ext cx="5652317" cy="430887"/>
          </a:xfrm>
          <a:prstGeom prst="rect">
            <a:avLst/>
          </a:prstGeom>
          <a:noFill/>
        </p:spPr>
        <p:txBody>
          <a:bodyPr wrap="none" rtlCol="0">
            <a:spAutoFit/>
          </a:bodyPr>
          <a:lstStyle/>
          <a:p>
            <a:r>
              <a:rPr lang="es-CO" sz="2200" b="1" dirty="0">
                <a:solidFill>
                  <a:srgbClr val="FF0000"/>
                </a:solidFill>
              </a:rPr>
              <a:t>Resuelva los siguiente problemas de aplicación</a:t>
            </a:r>
            <a:endParaRPr lang="es-ES" sz="2200" b="1" dirty="0">
              <a:solidFill>
                <a:srgbClr val="FF0000"/>
              </a:solidFill>
            </a:endParaRP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4840D55D-DF12-4FE1-BADA-CBDAA4E3C53F}"/>
                  </a:ext>
                </a:extLst>
              </p:cNvPr>
              <p:cNvSpPr txBox="1"/>
              <p:nvPr/>
            </p:nvSpPr>
            <p:spPr>
              <a:xfrm>
                <a:off x="9944031" y="1280455"/>
                <a:ext cx="1688828" cy="696153"/>
              </a:xfrm>
              <a:prstGeom prst="rect">
                <a:avLst/>
              </a:prstGeom>
              <a:noFill/>
              <a:ln>
                <a:solidFill>
                  <a:srgbClr val="00B0F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b="0" i="1" smtClean="0">
                          <a:latin typeface="Cambria Math" panose="02040503050406030204" pitchFamily="18" charset="0"/>
                        </a:rPr>
                        <m:t>𝑥</m:t>
                      </m:r>
                      <m:r>
                        <a:rPr lang="es-CO" sz="2400" i="1">
                          <a:latin typeface="Cambria Math" panose="02040503050406030204" pitchFamily="18" charset="0"/>
                        </a:rPr>
                        <m:t>=</m:t>
                      </m:r>
                      <m:f>
                        <m:fPr>
                          <m:ctrlPr>
                            <a:rPr lang="es-CO" sz="2400" i="1" smtClean="0">
                              <a:latin typeface="Cambria Math" panose="02040503050406030204" pitchFamily="18" charset="0"/>
                            </a:rPr>
                          </m:ctrlPr>
                        </m:fPr>
                        <m:num>
                          <m:r>
                            <a:rPr lang="es-CO" sz="2400" b="0" i="1" smtClean="0">
                              <a:latin typeface="Cambria Math" panose="02040503050406030204" pitchFamily="18" charset="0"/>
                            </a:rPr>
                            <m:t>10</m:t>
                          </m:r>
                        </m:num>
                        <m:den>
                          <m:r>
                            <a:rPr lang="es-CO" sz="2400" i="1" smtClean="0">
                              <a:latin typeface="Cambria Math" panose="02040503050406030204" pitchFamily="18" charset="0"/>
                              <a:sym typeface="Symbol" panose="05050102010706020507" pitchFamily="18" charset="2"/>
                            </a:rPr>
                            <m:t></m:t>
                          </m:r>
                        </m:den>
                      </m:f>
                      <m:r>
                        <a:rPr lang="es-CO" sz="2400" b="0" i="1" smtClean="0">
                          <a:latin typeface="Cambria Math" panose="02040503050406030204" pitchFamily="18" charset="0"/>
                        </a:rPr>
                        <m:t> </m:t>
                      </m:r>
                      <m:r>
                        <m:rPr>
                          <m:sty m:val="p"/>
                        </m:rPr>
                        <a:rPr lang="es-CO" sz="2400" b="0" i="0" smtClean="0">
                          <a:latin typeface="Cambria Math" panose="02040503050406030204" pitchFamily="18" charset="0"/>
                        </a:rPr>
                        <m:t>cm</m:t>
                      </m:r>
                    </m:oMath>
                  </m:oMathPara>
                </a14:m>
                <a:endParaRPr lang="es-ES" sz="2400" dirty="0"/>
              </a:p>
            </p:txBody>
          </p:sp>
        </mc:Choice>
        <mc:Fallback xmlns="">
          <p:sp>
            <p:nvSpPr>
              <p:cNvPr id="5" name="CuadroTexto 4">
                <a:extLst>
                  <a:ext uri="{FF2B5EF4-FFF2-40B4-BE49-F238E27FC236}">
                    <a16:creationId xmlns:a16="http://schemas.microsoft.com/office/drawing/2014/main" id="{4840D55D-DF12-4FE1-BADA-CBDAA4E3C53F}"/>
                  </a:ext>
                </a:extLst>
              </p:cNvPr>
              <p:cNvSpPr txBox="1">
                <a:spLocks noRot="1" noChangeAspect="1" noMove="1" noResize="1" noEditPoints="1" noAdjustHandles="1" noChangeArrowheads="1" noChangeShapeType="1" noTextEdit="1"/>
              </p:cNvSpPr>
              <p:nvPr/>
            </p:nvSpPr>
            <p:spPr>
              <a:xfrm>
                <a:off x="9944031" y="1280455"/>
                <a:ext cx="1688828" cy="696153"/>
              </a:xfrm>
              <a:prstGeom prst="rect">
                <a:avLst/>
              </a:prstGeom>
              <a:blipFill>
                <a:blip r:embed="rId2"/>
                <a:stretch>
                  <a:fillRect/>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39C924B0-2EBA-4041-BC63-DA27F664206D}"/>
                  </a:ext>
                </a:extLst>
              </p:cNvPr>
              <p:cNvSpPr txBox="1"/>
              <p:nvPr/>
            </p:nvSpPr>
            <p:spPr>
              <a:xfrm>
                <a:off x="9902205" y="2183464"/>
                <a:ext cx="1772480" cy="738664"/>
              </a:xfrm>
              <a:prstGeom prst="rect">
                <a:avLst/>
              </a:prstGeom>
              <a:noFill/>
              <a:ln>
                <a:solidFill>
                  <a:srgbClr val="00B0F0"/>
                </a:solidFill>
              </a:ln>
            </p:spPr>
            <p:txBody>
              <a:bodyPr wrap="square" lIns="0" tIns="0" rIns="0" bIns="0" rtlCol="0">
                <a:spAutoFit/>
              </a:bodyPr>
              <a:lstStyle/>
              <a:p>
                <a14:m>
                  <m:oMath xmlns:m="http://schemas.openxmlformats.org/officeDocument/2006/math">
                    <m:r>
                      <a:rPr lang="es-CO" sz="2400" b="0" i="1" smtClean="0">
                        <a:latin typeface="Cambria Math" panose="02040503050406030204" pitchFamily="18" charset="0"/>
                      </a:rPr>
                      <m:t> </m:t>
                    </m:r>
                    <m:r>
                      <a:rPr lang="es-CO" sz="2400" b="0" i="1" smtClean="0">
                        <a:latin typeface="Cambria Math" panose="02040503050406030204" pitchFamily="18" charset="0"/>
                      </a:rPr>
                      <m:t>𝐿</m:t>
                    </m:r>
                    <m:r>
                      <a:rPr lang="es-CO" sz="2400" b="0" i="1" smtClean="0">
                        <a:latin typeface="Cambria Math" panose="02040503050406030204" pitchFamily="18" charset="0"/>
                      </a:rPr>
                      <m:t>=20 </m:t>
                    </m:r>
                    <m:r>
                      <a:rPr lang="es-CO" sz="2400" b="0" i="0" smtClean="0">
                        <a:latin typeface="Cambria Math" panose="02040503050406030204" pitchFamily="18" charset="0"/>
                      </a:rPr>
                      <m:t> </m:t>
                    </m:r>
                    <m:r>
                      <m:rPr>
                        <m:sty m:val="p"/>
                      </m:rPr>
                      <a:rPr lang="es-CO" sz="2400" b="0" i="0" smtClean="0">
                        <a:latin typeface="Cambria Math" panose="02040503050406030204" pitchFamily="18" charset="0"/>
                      </a:rPr>
                      <m:t>cm</m:t>
                    </m:r>
                    <m:r>
                      <a:rPr lang="es-CO" sz="2400" b="0" i="1" smtClean="0">
                        <a:latin typeface="Cambria Math" panose="02040503050406030204" pitchFamily="18" charset="0"/>
                      </a:rPr>
                      <m:t> </m:t>
                    </m:r>
                  </m:oMath>
                </a14:m>
                <a:r>
                  <a:rPr lang="es-ES" sz="2400" dirty="0"/>
                  <a:t>  </a:t>
                </a:r>
              </a:p>
              <a:p>
                <a:r>
                  <a:rPr lang="es-ES" sz="2400" dirty="0"/>
                  <a:t> </a:t>
                </a:r>
                <a14:m>
                  <m:oMath xmlns:m="http://schemas.openxmlformats.org/officeDocument/2006/math">
                    <m:r>
                      <m:rPr>
                        <m:sty m:val="p"/>
                      </m:rPr>
                      <a:rPr lang="es-CO" sz="2400" b="0" i="0" smtClean="0">
                        <a:latin typeface="Cambria Math" panose="02040503050406030204" pitchFamily="18" charset="0"/>
                      </a:rPr>
                      <m:t>A</m:t>
                    </m:r>
                    <m:r>
                      <a:rPr lang="es-CO" sz="2400" i="1">
                        <a:latin typeface="Cambria Math" panose="02040503050406030204" pitchFamily="18" charset="0"/>
                      </a:rPr>
                      <m:t>=</m:t>
                    </m:r>
                    <m:r>
                      <a:rPr lang="es-CO" sz="2400" b="0" i="1" smtClean="0">
                        <a:latin typeface="Cambria Math" panose="02040503050406030204" pitchFamily="18" charset="0"/>
                      </a:rPr>
                      <m:t>10</m:t>
                    </m:r>
                  </m:oMath>
                </a14:m>
                <a:r>
                  <a:rPr lang="es-ES" sz="2400" dirty="0"/>
                  <a:t>  cm</a:t>
                </a:r>
              </a:p>
            </p:txBody>
          </p:sp>
        </mc:Choice>
        <mc:Fallback xmlns="">
          <p:sp>
            <p:nvSpPr>
              <p:cNvPr id="6" name="CuadroTexto 5">
                <a:extLst>
                  <a:ext uri="{FF2B5EF4-FFF2-40B4-BE49-F238E27FC236}">
                    <a16:creationId xmlns:a16="http://schemas.microsoft.com/office/drawing/2014/main" id="{39C924B0-2EBA-4041-BC63-DA27F664206D}"/>
                  </a:ext>
                </a:extLst>
              </p:cNvPr>
              <p:cNvSpPr txBox="1">
                <a:spLocks noRot="1" noChangeAspect="1" noMove="1" noResize="1" noEditPoints="1" noAdjustHandles="1" noChangeArrowheads="1" noChangeShapeType="1" noTextEdit="1"/>
              </p:cNvSpPr>
              <p:nvPr/>
            </p:nvSpPr>
            <p:spPr>
              <a:xfrm>
                <a:off x="9902205" y="2183464"/>
                <a:ext cx="1772480" cy="738664"/>
              </a:xfrm>
              <a:prstGeom prst="rect">
                <a:avLst/>
              </a:prstGeom>
              <a:blipFill>
                <a:blip r:embed="rId3"/>
                <a:stretch>
                  <a:fillRect l="-1706" b="-23577"/>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D41F5E95-9A8F-4BCF-96C8-CADA09A8C692}"/>
                  </a:ext>
                </a:extLst>
              </p:cNvPr>
              <p:cNvSpPr txBox="1"/>
              <p:nvPr/>
            </p:nvSpPr>
            <p:spPr>
              <a:xfrm>
                <a:off x="9882416" y="3435198"/>
                <a:ext cx="1750443" cy="693844"/>
              </a:xfrm>
              <a:prstGeom prst="rect">
                <a:avLst/>
              </a:prstGeom>
              <a:noFill/>
              <a:ln>
                <a:solidFill>
                  <a:srgbClr val="00B0F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b="0" i="1" smtClean="0">
                          <a:latin typeface="Cambria Math" panose="02040503050406030204" pitchFamily="18" charset="0"/>
                        </a:rPr>
                        <m:t>𝑥</m:t>
                      </m:r>
                      <m:r>
                        <a:rPr lang="es-CO" sz="2400" i="1">
                          <a:latin typeface="Cambria Math" panose="02040503050406030204" pitchFamily="18" charset="0"/>
                        </a:rPr>
                        <m:t>=</m:t>
                      </m:r>
                      <m:f>
                        <m:fPr>
                          <m:ctrlPr>
                            <a:rPr lang="es-CO" sz="2400" i="1" smtClean="0">
                              <a:latin typeface="Cambria Math" panose="02040503050406030204" pitchFamily="18" charset="0"/>
                            </a:rPr>
                          </m:ctrlPr>
                        </m:fPr>
                        <m:num>
                          <m:r>
                            <a:rPr lang="es-CO" sz="2400" b="0" i="1" smtClean="0">
                              <a:latin typeface="Cambria Math" panose="02040503050406030204" pitchFamily="18" charset="0"/>
                            </a:rPr>
                            <m:t>100</m:t>
                          </m:r>
                        </m:num>
                        <m:den>
                          <m:r>
                            <a:rPr lang="es-CO" sz="2400" b="0" i="1" smtClean="0">
                              <a:latin typeface="Cambria Math" panose="02040503050406030204" pitchFamily="18" charset="0"/>
                            </a:rPr>
                            <m:t>3</m:t>
                          </m:r>
                        </m:den>
                      </m:f>
                    </m:oMath>
                  </m:oMathPara>
                </a14:m>
                <a:endParaRPr lang="es-ES" sz="2400" dirty="0"/>
              </a:p>
            </p:txBody>
          </p:sp>
        </mc:Choice>
        <mc:Fallback xmlns="">
          <p:sp>
            <p:nvSpPr>
              <p:cNvPr id="7" name="CuadroTexto 6">
                <a:extLst>
                  <a:ext uri="{FF2B5EF4-FFF2-40B4-BE49-F238E27FC236}">
                    <a16:creationId xmlns:a16="http://schemas.microsoft.com/office/drawing/2014/main" id="{D41F5E95-9A8F-4BCF-96C8-CADA09A8C692}"/>
                  </a:ext>
                </a:extLst>
              </p:cNvPr>
              <p:cNvSpPr txBox="1">
                <a:spLocks noRot="1" noChangeAspect="1" noMove="1" noResize="1" noEditPoints="1" noAdjustHandles="1" noChangeArrowheads="1" noChangeShapeType="1" noTextEdit="1"/>
              </p:cNvSpPr>
              <p:nvPr/>
            </p:nvSpPr>
            <p:spPr>
              <a:xfrm>
                <a:off x="9882416" y="3435198"/>
                <a:ext cx="1750443" cy="693844"/>
              </a:xfrm>
              <a:prstGeom prst="rect">
                <a:avLst/>
              </a:prstGeom>
              <a:blipFill>
                <a:blip r:embed="rId4"/>
                <a:stretch>
                  <a:fillRect/>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20EA54BF-F667-4396-BB29-D702FB8E9CF9}"/>
                  </a:ext>
                </a:extLst>
              </p:cNvPr>
              <p:cNvSpPr txBox="1"/>
              <p:nvPr/>
            </p:nvSpPr>
            <p:spPr>
              <a:xfrm>
                <a:off x="9924242" y="5151913"/>
                <a:ext cx="1750443" cy="369332"/>
              </a:xfrm>
              <a:prstGeom prst="rect">
                <a:avLst/>
              </a:prstGeom>
              <a:noFill/>
              <a:ln>
                <a:solidFill>
                  <a:srgbClr val="00B0F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b="0" i="1" smtClean="0">
                          <a:latin typeface="Cambria Math" panose="02040503050406030204" pitchFamily="18" charset="0"/>
                        </a:rPr>
                        <m:t>𝑥</m:t>
                      </m:r>
                      <m:r>
                        <a:rPr lang="es-CO" sz="2400" b="0" i="1" smtClean="0">
                          <a:latin typeface="Cambria Math" panose="02040503050406030204" pitchFamily="18" charset="0"/>
                        </a:rPr>
                        <m:t>=30</m:t>
                      </m:r>
                    </m:oMath>
                  </m:oMathPara>
                </a14:m>
                <a:endParaRPr lang="es-ES" sz="2400" dirty="0"/>
              </a:p>
            </p:txBody>
          </p:sp>
        </mc:Choice>
        <mc:Fallback xmlns="">
          <p:sp>
            <p:nvSpPr>
              <p:cNvPr id="8" name="CuadroTexto 7">
                <a:extLst>
                  <a:ext uri="{FF2B5EF4-FFF2-40B4-BE49-F238E27FC236}">
                    <a16:creationId xmlns:a16="http://schemas.microsoft.com/office/drawing/2014/main" id="{20EA54BF-F667-4396-BB29-D702FB8E9CF9}"/>
                  </a:ext>
                </a:extLst>
              </p:cNvPr>
              <p:cNvSpPr txBox="1">
                <a:spLocks noRot="1" noChangeAspect="1" noMove="1" noResize="1" noEditPoints="1" noAdjustHandles="1" noChangeArrowheads="1" noChangeShapeType="1" noTextEdit="1"/>
              </p:cNvSpPr>
              <p:nvPr/>
            </p:nvSpPr>
            <p:spPr>
              <a:xfrm>
                <a:off x="9924242" y="5151913"/>
                <a:ext cx="1750443" cy="369332"/>
              </a:xfrm>
              <a:prstGeom prst="rect">
                <a:avLst/>
              </a:prstGeom>
              <a:blipFill>
                <a:blip r:embed="rId5"/>
                <a:stretch>
                  <a:fillRect b="-4762"/>
                </a:stretch>
              </a:blipFill>
              <a:ln>
                <a:solidFill>
                  <a:srgbClr val="00B0F0"/>
                </a:solidFill>
              </a:ln>
            </p:spPr>
            <p:txBody>
              <a:bodyPr/>
              <a:lstStyle/>
              <a:p>
                <a:r>
                  <a:rPr lang="es-ES">
                    <a:noFill/>
                  </a:rPr>
                  <a:t> </a:t>
                </a:r>
              </a:p>
            </p:txBody>
          </p:sp>
        </mc:Fallback>
      </mc:AlternateContent>
    </p:spTree>
    <p:extLst>
      <p:ext uri="{BB962C8B-B14F-4D97-AF65-F5344CB8AC3E}">
        <p14:creationId xmlns:p14="http://schemas.microsoft.com/office/powerpoint/2010/main" val="15561548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2235200"/>
            <a:ext cx="9144000" cy="2387600"/>
          </a:xfrm>
        </p:spPr>
        <p:txBody>
          <a:bodyPr/>
          <a:lstStyle/>
          <a:p>
            <a:r>
              <a:rPr lang="es-CO" b="1" dirty="0">
                <a:solidFill>
                  <a:srgbClr val="FF0000"/>
                </a:solidFill>
              </a:rPr>
              <a:t>Ecuaciones Cuadráticas</a:t>
            </a:r>
            <a:br>
              <a:rPr lang="es-ES" b="1" dirty="0">
                <a:solidFill>
                  <a:srgbClr val="FF0000"/>
                </a:solidFill>
              </a:rPr>
            </a:br>
            <a:endParaRPr lang="es-CO" dirty="0"/>
          </a:p>
        </p:txBody>
      </p:sp>
    </p:spTree>
    <p:extLst>
      <p:ext uri="{BB962C8B-B14F-4D97-AF65-F5344CB8AC3E}">
        <p14:creationId xmlns:p14="http://schemas.microsoft.com/office/powerpoint/2010/main" val="1482202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r>
              <a:rPr lang="es-CO" sz="2000" dirty="0"/>
              <a:t>En el Objeto Virtual de aprendizaje se presentan los conceptos necesarios para la identificación de ecuaciones lineales y cuadráticas, además de un refuerzo en la estructura conceptual, se exponen las propiedades de las ecuaciones y en cada una de ellas se presentan una serie de ejemplos que facilitan su comprensión. Se abordan las ecuaciones lineales y cuadrática presentando un procedimiento apropiado a través de diversos métodos con  ejemplos y ejercicios resueltos paso a paso, cada tema va acompañado de actividades interactivas con retroalimentación.</a:t>
            </a:r>
          </a:p>
        </p:txBody>
      </p:sp>
    </p:spTree>
    <p:extLst>
      <p:ext uri="{BB962C8B-B14F-4D97-AF65-F5344CB8AC3E}">
        <p14:creationId xmlns:p14="http://schemas.microsoft.com/office/powerpoint/2010/main" val="222689376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559904" y="526912"/>
                <a:ext cx="10515600" cy="1540427"/>
              </a:xfrm>
            </p:spPr>
            <p:txBody>
              <a:bodyPr>
                <a:noAutofit/>
              </a:bodyPr>
              <a:lstStyle/>
              <a:p>
                <a:pPr marL="0" indent="0">
                  <a:buNone/>
                </a:pPr>
                <a:r>
                  <a:rPr lang="es-CO" sz="3200" b="1" dirty="0">
                    <a:solidFill>
                      <a:schemeClr val="accent1"/>
                    </a:solidFill>
                  </a:rPr>
                  <a:t>Conceptos</a:t>
                </a:r>
              </a:p>
              <a:p>
                <a:r>
                  <a:rPr lang="es-CO" sz="2200" dirty="0">
                    <a:solidFill>
                      <a:srgbClr val="FF0000"/>
                    </a:solidFill>
                  </a:rPr>
                  <a:t>Ecuación cuadrática: </a:t>
                </a:r>
                <a:r>
                  <a:rPr lang="es-CO" sz="2200" dirty="0"/>
                  <a:t>Una ecuación cuadrática es una ecuación de segundo grado, es una ecuación polinómica donde el mayor exponente de la incógnita </a:t>
                </a:r>
                <a14:m>
                  <m:oMath xmlns:m="http://schemas.openxmlformats.org/officeDocument/2006/math">
                    <m:r>
                      <a:rPr lang="es-CO" sz="2200" i="1" dirty="0" smtClean="0">
                        <a:latin typeface="Cambria Math" panose="02040503050406030204" pitchFamily="18" charset="0"/>
                      </a:rPr>
                      <m:t>𝑥</m:t>
                    </m:r>
                  </m:oMath>
                </a14:m>
                <a:r>
                  <a:rPr lang="es-CO" sz="2200" dirty="0"/>
                  <a:t> es igual a dos. La forma más común en la que se expresa es: </a:t>
                </a: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559904" y="526912"/>
                <a:ext cx="10515600" cy="1540427"/>
              </a:xfrm>
              <a:blipFill>
                <a:blip r:embed="rId2"/>
                <a:stretch>
                  <a:fillRect l="-1507" t="-8300" r="-1101" b="-948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 name="Marcador de contenido 2">
                <a:extLst>
                  <a:ext uri="{FF2B5EF4-FFF2-40B4-BE49-F238E27FC236}">
                    <a16:creationId xmlns:a16="http://schemas.microsoft.com/office/drawing/2014/main" id="{C5FDC9A8-C9A5-484B-BDBE-D1C2C575F6E6}"/>
                  </a:ext>
                </a:extLst>
              </p:cNvPr>
              <p:cNvSpPr txBox="1">
                <a:spLocks/>
              </p:cNvSpPr>
              <p:nvPr/>
            </p:nvSpPr>
            <p:spPr>
              <a:xfrm>
                <a:off x="559904" y="2966055"/>
                <a:ext cx="10515600" cy="11088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CO" sz="2200" dirty="0"/>
                  <a:t>con </a:t>
                </a:r>
                <a14:m>
                  <m:oMath xmlns:m="http://schemas.openxmlformats.org/officeDocument/2006/math">
                    <m:r>
                      <a:rPr lang="es-CO" sz="2200" i="1" dirty="0" smtClean="0">
                        <a:latin typeface="Cambria Math" panose="02040503050406030204" pitchFamily="18" charset="0"/>
                      </a:rPr>
                      <m:t>𝑎</m:t>
                    </m:r>
                    <m:r>
                      <a:rPr lang="es-CO" sz="2200" i="1" dirty="0" smtClean="0">
                        <a:latin typeface="Cambria Math" panose="02040503050406030204" pitchFamily="18" charset="0"/>
                      </a:rPr>
                      <m:t>, </m:t>
                    </m:r>
                    <m:r>
                      <a:rPr lang="es-CO" sz="2200" i="1" dirty="0" smtClean="0">
                        <a:latin typeface="Cambria Math" panose="02040503050406030204" pitchFamily="18" charset="0"/>
                      </a:rPr>
                      <m:t>𝑏</m:t>
                    </m:r>
                    <m:r>
                      <a:rPr lang="es-CO" sz="2200" i="1" dirty="0" smtClean="0">
                        <a:latin typeface="Cambria Math" panose="02040503050406030204" pitchFamily="18" charset="0"/>
                      </a:rPr>
                      <m:t>, </m:t>
                    </m:r>
                    <m:r>
                      <a:rPr lang="es-CO" sz="2200" i="1" dirty="0" smtClean="0">
                        <a:latin typeface="Cambria Math" panose="02040503050406030204" pitchFamily="18" charset="0"/>
                      </a:rPr>
                      <m:t>𝑐</m:t>
                    </m:r>
                    <m:r>
                      <a:rPr lang="es-CO" sz="2200" b="0" i="1" dirty="0" smtClean="0">
                        <a:latin typeface="Cambria Math" panose="02040503050406030204" pitchFamily="18" charset="0"/>
                      </a:rPr>
                      <m:t> </m:t>
                    </m:r>
                    <m:r>
                      <a:rPr lang="es-CO" sz="2400" i="1">
                        <a:latin typeface="Cambria Math" panose="02040503050406030204" pitchFamily="18" charset="0"/>
                        <a:ea typeface="Cambria Math" panose="02040503050406030204" pitchFamily="18" charset="0"/>
                      </a:rPr>
                      <m:t>𝜖</m:t>
                    </m:r>
                    <m:r>
                      <a:rPr lang="es-CO" sz="2400" b="0" i="1" smtClean="0">
                        <a:latin typeface="Cambria Math" panose="02040503050406030204" pitchFamily="18" charset="0"/>
                        <a:ea typeface="Cambria Math" panose="02040503050406030204" pitchFamily="18" charset="0"/>
                      </a:rPr>
                      <m:t> </m:t>
                    </m:r>
                    <m:r>
                      <a:rPr lang="es-CO" sz="2400" i="1">
                        <a:latin typeface="Cambria Math" panose="02040503050406030204" pitchFamily="18" charset="0"/>
                        <a:ea typeface="Cambria Math" panose="02040503050406030204" pitchFamily="18" charset="0"/>
                      </a:rPr>
                      <m:t>ℝ</m:t>
                    </m:r>
                    <m:r>
                      <a:rPr lang="es-CO" sz="2400" i="1">
                        <a:latin typeface="Cambria Math" panose="02040503050406030204" pitchFamily="18" charset="0"/>
                        <a:ea typeface="Cambria Math" panose="02040503050406030204" pitchFamily="18" charset="0"/>
                      </a:rPr>
                      <m:t> </m:t>
                    </m:r>
                  </m:oMath>
                </a14:m>
                <a:r>
                  <a:rPr lang="es-CO" sz="2200" dirty="0"/>
                  <a:t>y </a:t>
                </a:r>
                <a14:m>
                  <m:oMath xmlns:m="http://schemas.openxmlformats.org/officeDocument/2006/math">
                    <m:r>
                      <a:rPr lang="es-CO" sz="2200" i="1" dirty="0" smtClean="0">
                        <a:latin typeface="Cambria Math" panose="02040503050406030204" pitchFamily="18" charset="0"/>
                      </a:rPr>
                      <m:t>𝑎</m:t>
                    </m:r>
                    <m:r>
                      <a:rPr lang="es-CO" sz="2200" i="1" dirty="0" smtClean="0">
                        <a:latin typeface="Cambria Math" panose="02040503050406030204" pitchFamily="18" charset="0"/>
                        <a:ea typeface="Cambria Math" panose="02040503050406030204" pitchFamily="18" charset="0"/>
                      </a:rPr>
                      <m:t>≠</m:t>
                    </m:r>
                    <m:r>
                      <a:rPr lang="es-CO" sz="2200" b="0" i="1" dirty="0" smtClean="0">
                        <a:latin typeface="Cambria Math" panose="02040503050406030204" pitchFamily="18" charset="0"/>
                        <a:ea typeface="Cambria Math" panose="02040503050406030204" pitchFamily="18" charset="0"/>
                      </a:rPr>
                      <m:t>0</m:t>
                    </m:r>
                  </m:oMath>
                </a14:m>
                <a:r>
                  <a:rPr lang="es-CO" sz="2200" dirty="0"/>
                  <a:t>. donde </a:t>
                </a:r>
                <a14:m>
                  <m:oMath xmlns:m="http://schemas.openxmlformats.org/officeDocument/2006/math">
                    <m:r>
                      <a:rPr lang="es-CO" sz="2200" i="1" dirty="0" smtClean="0">
                        <a:solidFill>
                          <a:srgbClr val="FF0000"/>
                        </a:solidFill>
                        <a:latin typeface="Cambria Math" panose="02040503050406030204" pitchFamily="18" charset="0"/>
                      </a:rPr>
                      <m:t>𝑎</m:t>
                    </m:r>
                    <m:r>
                      <a:rPr lang="es-CO" sz="2200" i="1" dirty="0" smtClean="0">
                        <a:latin typeface="Cambria Math" panose="02040503050406030204" pitchFamily="18" charset="0"/>
                      </a:rPr>
                      <m:t> </m:t>
                    </m:r>
                  </m:oMath>
                </a14:m>
                <a:r>
                  <a:rPr lang="es-CO" sz="2200" dirty="0"/>
                  <a:t>es el coeficiente cuadrático o de segundo grado, </a:t>
                </a:r>
                <a14:m>
                  <m:oMath xmlns:m="http://schemas.openxmlformats.org/officeDocument/2006/math">
                    <m:r>
                      <a:rPr lang="es-CO" sz="2200" i="1" dirty="0" smtClean="0">
                        <a:solidFill>
                          <a:srgbClr val="00B0F0"/>
                        </a:solidFill>
                        <a:latin typeface="Cambria Math" panose="02040503050406030204" pitchFamily="18" charset="0"/>
                      </a:rPr>
                      <m:t>𝑏</m:t>
                    </m:r>
                  </m:oMath>
                </a14:m>
                <a:r>
                  <a:rPr lang="es-CO" sz="2200" dirty="0"/>
                  <a:t> es el coeficiente lineal o de primer grado y </a:t>
                </a:r>
                <a14:m>
                  <m:oMath xmlns:m="http://schemas.openxmlformats.org/officeDocument/2006/math">
                    <m:r>
                      <a:rPr lang="es-CO" sz="2200" i="1" dirty="0" smtClean="0">
                        <a:solidFill>
                          <a:srgbClr val="00B050"/>
                        </a:solidFill>
                        <a:latin typeface="Cambria Math" panose="02040503050406030204" pitchFamily="18" charset="0"/>
                      </a:rPr>
                      <m:t>𝑐</m:t>
                    </m:r>
                  </m:oMath>
                </a14:m>
                <a:r>
                  <a:rPr lang="es-CO" sz="2200" dirty="0"/>
                  <a:t> es el término independiente. </a:t>
                </a:r>
              </a:p>
            </p:txBody>
          </p:sp>
        </mc:Choice>
        <mc:Fallback xmlns="">
          <p:sp>
            <p:nvSpPr>
              <p:cNvPr id="4" name="Marcador de contenido 2">
                <a:extLst>
                  <a:ext uri="{FF2B5EF4-FFF2-40B4-BE49-F238E27FC236}">
                    <a16:creationId xmlns:a16="http://schemas.microsoft.com/office/drawing/2014/main" id="{C5FDC9A8-C9A5-484B-BDBE-D1C2C575F6E6}"/>
                  </a:ext>
                </a:extLst>
              </p:cNvPr>
              <p:cNvSpPr txBox="1">
                <a:spLocks noRot="1" noChangeAspect="1" noMove="1" noResize="1" noEditPoints="1" noAdjustHandles="1" noChangeArrowheads="1" noChangeShapeType="1" noTextEdit="1"/>
              </p:cNvSpPr>
              <p:nvPr/>
            </p:nvSpPr>
            <p:spPr>
              <a:xfrm>
                <a:off x="559904" y="2966055"/>
                <a:ext cx="10515600" cy="1108868"/>
              </a:xfrm>
              <a:prstGeom prst="rect">
                <a:avLst/>
              </a:prstGeom>
              <a:blipFill>
                <a:blip r:embed="rId3"/>
                <a:stretch>
                  <a:fillRect l="-696" t="-6630" r="-5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5DD49BB-A4C5-4FDA-B8DC-8F88C27AB753}"/>
                  </a:ext>
                </a:extLst>
              </p:cNvPr>
              <p:cNvSpPr txBox="1"/>
              <p:nvPr/>
            </p:nvSpPr>
            <p:spPr>
              <a:xfrm>
                <a:off x="3565663" y="2311192"/>
                <a:ext cx="3969026" cy="43088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800" b="0" i="1" dirty="0" smtClean="0">
                          <a:solidFill>
                            <a:srgbClr val="FF0000"/>
                          </a:solidFill>
                          <a:latin typeface="Cambria Math" panose="02040503050406030204" pitchFamily="18" charset="0"/>
                        </a:rPr>
                        <m:t>𝑎</m:t>
                      </m:r>
                      <m:sSup>
                        <m:sSupPr>
                          <m:ctrlPr>
                            <a:rPr lang="es-CO" sz="2800" b="0" i="1" dirty="0" smtClean="0">
                              <a:latin typeface="Cambria Math" panose="02040503050406030204" pitchFamily="18" charset="0"/>
                            </a:rPr>
                          </m:ctrlPr>
                        </m:sSupPr>
                        <m:e>
                          <m:r>
                            <a:rPr lang="es-CO" sz="2800" b="0" i="1" dirty="0" smtClean="0">
                              <a:latin typeface="Cambria Math" panose="02040503050406030204" pitchFamily="18" charset="0"/>
                            </a:rPr>
                            <m:t>𝑥</m:t>
                          </m:r>
                        </m:e>
                        <m:sup>
                          <m:r>
                            <a:rPr lang="es-CO" sz="2800" b="0" i="1" dirty="0" smtClean="0">
                              <a:latin typeface="Cambria Math" panose="02040503050406030204" pitchFamily="18" charset="0"/>
                            </a:rPr>
                            <m:t>2</m:t>
                          </m:r>
                        </m:sup>
                      </m:sSup>
                      <m:r>
                        <a:rPr lang="es-ES" sz="2800" i="1" dirty="0" smtClean="0">
                          <a:latin typeface="Cambria Math" panose="02040503050406030204" pitchFamily="18" charset="0"/>
                        </a:rPr>
                        <m:t>+</m:t>
                      </m:r>
                      <m:r>
                        <a:rPr lang="es-ES" sz="2800" i="1" dirty="0" smtClean="0">
                          <a:solidFill>
                            <a:srgbClr val="00B0F0"/>
                          </a:solidFill>
                          <a:latin typeface="Cambria Math" panose="02040503050406030204" pitchFamily="18" charset="0"/>
                        </a:rPr>
                        <m:t>𝑏</m:t>
                      </m:r>
                      <m:r>
                        <a:rPr lang="es-ES" sz="2800" i="1" dirty="0" smtClean="0">
                          <a:latin typeface="Cambria Math" panose="02040503050406030204" pitchFamily="18" charset="0"/>
                        </a:rPr>
                        <m:t>𝑥</m:t>
                      </m:r>
                      <m:r>
                        <a:rPr lang="es-ES" sz="2800" i="1" dirty="0" smtClean="0">
                          <a:latin typeface="Cambria Math" panose="02040503050406030204" pitchFamily="18" charset="0"/>
                        </a:rPr>
                        <m:t> +</m:t>
                      </m:r>
                      <m:r>
                        <a:rPr lang="es-ES" sz="2800" i="1" dirty="0" smtClean="0">
                          <a:solidFill>
                            <a:srgbClr val="00B050"/>
                          </a:solidFill>
                          <a:latin typeface="Cambria Math" panose="02040503050406030204" pitchFamily="18" charset="0"/>
                        </a:rPr>
                        <m:t>𝑐</m:t>
                      </m:r>
                      <m:r>
                        <a:rPr lang="es-ES" sz="2800" i="1" dirty="0" smtClean="0">
                          <a:latin typeface="Cambria Math" panose="02040503050406030204" pitchFamily="18" charset="0"/>
                        </a:rPr>
                        <m:t>=0</m:t>
                      </m:r>
                    </m:oMath>
                  </m:oMathPara>
                </a14:m>
                <a:endParaRPr lang="es-ES" sz="2800" dirty="0"/>
              </a:p>
            </p:txBody>
          </p:sp>
        </mc:Choice>
        <mc:Fallback xmlns="">
          <p:sp>
            <p:nvSpPr>
              <p:cNvPr id="5" name="CuadroTexto 4">
                <a:extLst>
                  <a:ext uri="{FF2B5EF4-FFF2-40B4-BE49-F238E27FC236}">
                    <a16:creationId xmlns:a16="http://schemas.microsoft.com/office/drawing/2014/main" id="{65DD49BB-A4C5-4FDA-B8DC-8F88C27AB753}"/>
                  </a:ext>
                </a:extLst>
              </p:cNvPr>
              <p:cNvSpPr txBox="1">
                <a:spLocks noRot="1" noChangeAspect="1" noMove="1" noResize="1" noEditPoints="1" noAdjustHandles="1" noChangeArrowheads="1" noChangeShapeType="1" noTextEdit="1"/>
              </p:cNvSpPr>
              <p:nvPr/>
            </p:nvSpPr>
            <p:spPr>
              <a:xfrm>
                <a:off x="3565663" y="2311192"/>
                <a:ext cx="3969026" cy="430887"/>
              </a:xfrm>
              <a:prstGeom prst="rect">
                <a:avLst/>
              </a:prstGeom>
              <a:blipFill>
                <a:blip r:embed="rId7"/>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Marcador de contenido 2">
                <a:extLst>
                  <a:ext uri="{FF2B5EF4-FFF2-40B4-BE49-F238E27FC236}">
                    <a16:creationId xmlns:a16="http://schemas.microsoft.com/office/drawing/2014/main" id="{C9124242-FDD7-4DDB-8D2B-5FA607327976}"/>
                  </a:ext>
                </a:extLst>
              </p:cNvPr>
              <p:cNvSpPr txBox="1">
                <a:spLocks/>
              </p:cNvSpPr>
              <p:nvPr/>
            </p:nvSpPr>
            <p:spPr>
              <a:xfrm>
                <a:off x="2015366" y="4295779"/>
                <a:ext cx="4354996" cy="223468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14:m>
                  <m:oMathPara xmlns:m="http://schemas.openxmlformats.org/officeDocument/2006/math">
                    <m:oMathParaPr>
                      <m:jc m:val="centerGroup"/>
                    </m:oMathParaPr>
                    <m:oMath xmlns:m="http://schemas.openxmlformats.org/officeDocument/2006/math">
                      <m:sSup>
                        <m:sSupPr>
                          <m:ctrlPr>
                            <a:rPr lang="es-CO" sz="2400" i="1" dirty="0" smtClean="0">
                              <a:latin typeface="Cambria Math" panose="02040503050406030204" pitchFamily="18" charset="0"/>
                            </a:rPr>
                          </m:ctrlPr>
                        </m:sSupPr>
                        <m:e>
                          <m:r>
                            <a:rPr lang="es-CO" sz="2400" b="0" i="1" dirty="0" smtClean="0">
                              <a:solidFill>
                                <a:srgbClr val="FF0000"/>
                              </a:solidFill>
                              <a:latin typeface="Cambria Math" panose="02040503050406030204" pitchFamily="18" charset="0"/>
                            </a:rPr>
                            <m:t>8</m:t>
                          </m:r>
                          <m:r>
                            <a:rPr lang="es-CO" sz="2400" i="1" dirty="0">
                              <a:latin typeface="Cambria Math" panose="02040503050406030204" pitchFamily="18" charset="0"/>
                            </a:rPr>
                            <m:t>𝑥</m:t>
                          </m:r>
                        </m:e>
                        <m:sup>
                          <m:r>
                            <a:rPr lang="es-CO" sz="2400" i="1" dirty="0">
                              <a:latin typeface="Cambria Math" panose="02040503050406030204" pitchFamily="18" charset="0"/>
                            </a:rPr>
                            <m:t>2</m:t>
                          </m:r>
                        </m:sup>
                      </m:sSup>
                      <m:r>
                        <a:rPr lang="es-CO" sz="2400" b="0" i="1" dirty="0" smtClean="0">
                          <a:latin typeface="Cambria Math" panose="02040503050406030204" pitchFamily="18" charset="0"/>
                        </a:rPr>
                        <m:t>−</m:t>
                      </m:r>
                      <m:r>
                        <a:rPr lang="es-CO" sz="2400" b="0" i="1" dirty="0" smtClean="0">
                          <a:solidFill>
                            <a:srgbClr val="00B0F0"/>
                          </a:solidFill>
                          <a:latin typeface="Cambria Math" panose="02040503050406030204" pitchFamily="18" charset="0"/>
                        </a:rPr>
                        <m:t>4</m:t>
                      </m:r>
                      <m:r>
                        <a:rPr lang="es-ES" sz="2400" i="1" dirty="0">
                          <a:latin typeface="Cambria Math" panose="02040503050406030204" pitchFamily="18" charset="0"/>
                        </a:rPr>
                        <m:t>𝑥</m:t>
                      </m:r>
                      <m:r>
                        <a:rPr lang="es-ES" sz="2400" i="1" dirty="0">
                          <a:latin typeface="Cambria Math" panose="02040503050406030204" pitchFamily="18" charset="0"/>
                        </a:rPr>
                        <m:t> −5=0</m:t>
                      </m:r>
                    </m:oMath>
                  </m:oMathPara>
                </a14:m>
                <a:endParaRPr lang="es-CO" sz="2400" dirty="0"/>
              </a:p>
              <a:p>
                <a:pPr marL="0" indent="0" algn="ctr">
                  <a:lnSpc>
                    <a:spcPct val="150000"/>
                  </a:lnSpc>
                  <a:buNone/>
                </a:pPr>
                <a:r>
                  <a:rPr lang="es-CO" sz="2400" dirty="0"/>
                  <a:t>     </a:t>
                </a:r>
                <a14:m>
                  <m:oMath xmlns:m="http://schemas.openxmlformats.org/officeDocument/2006/math">
                    <m:r>
                      <a:rPr lang="es-CO" sz="2400" i="1" dirty="0" smtClean="0">
                        <a:latin typeface="Cambria Math" panose="02040503050406030204" pitchFamily="18" charset="0"/>
                      </a:rPr>
                      <m:t>−</m:t>
                    </m:r>
                    <m:r>
                      <a:rPr lang="es-CO" sz="2400" i="1" dirty="0" smtClean="0">
                        <a:solidFill>
                          <a:srgbClr val="FF0000"/>
                        </a:solidFill>
                        <a:latin typeface="Cambria Math" panose="02040503050406030204" pitchFamily="18" charset="0"/>
                      </a:rPr>
                      <m:t>2</m:t>
                    </m:r>
                    <m:sSup>
                      <m:sSupPr>
                        <m:ctrlPr>
                          <a:rPr lang="es-CO" sz="240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CO" sz="2400" b="0" i="1" dirty="0" smtClean="0">
                            <a:latin typeface="Cambria Math" panose="02040503050406030204" pitchFamily="18" charset="0"/>
                          </a:rPr>
                          <m:t>2</m:t>
                        </m:r>
                      </m:sup>
                    </m:sSup>
                    <m:r>
                      <a:rPr lang="es-CO" sz="2400" b="0" i="1" dirty="0" smtClean="0">
                        <a:latin typeface="Cambria Math" panose="02040503050406030204" pitchFamily="18" charset="0"/>
                      </a:rPr>
                      <m:t>+</m:t>
                    </m:r>
                    <m:r>
                      <a:rPr lang="es-CO" sz="2400" b="0" i="1" dirty="0" smtClean="0">
                        <a:solidFill>
                          <a:srgbClr val="00B0F0"/>
                        </a:solidFill>
                        <a:latin typeface="Cambria Math" panose="02040503050406030204" pitchFamily="18" charset="0"/>
                      </a:rPr>
                      <m:t>5</m:t>
                    </m:r>
                    <m:r>
                      <a:rPr lang="es-CO" sz="2400" b="0" i="1" dirty="0" smtClean="0">
                        <a:latin typeface="Cambria Math" panose="02040503050406030204" pitchFamily="18" charset="0"/>
                      </a:rPr>
                      <m:t>𝑥</m:t>
                    </m:r>
                    <m:r>
                      <a:rPr lang="es-CO" sz="2400" b="0" i="1" dirty="0" smtClean="0">
                        <a:latin typeface="Cambria Math" panose="02040503050406030204" pitchFamily="18" charset="0"/>
                      </a:rPr>
                      <m:t>=0</m:t>
                    </m:r>
                  </m:oMath>
                </a14:m>
                <a:endParaRPr lang="es-CO" sz="2400" b="0" i="1" dirty="0">
                  <a:latin typeface="Cambria Math" panose="02040503050406030204" pitchFamily="18" charset="0"/>
                </a:endParaRPr>
              </a:p>
              <a:p>
                <a:pPr marL="0" indent="0" algn="ctr">
                  <a:lnSpc>
                    <a:spcPct val="150000"/>
                  </a:lnSpc>
                  <a:buNone/>
                </a:pPr>
                <a:r>
                  <a:rPr lang="es-CO" sz="2400" dirty="0">
                    <a:solidFill>
                      <a:srgbClr val="00B0F0"/>
                    </a:solidFill>
                  </a:rPr>
                  <a:t>           </a:t>
                </a:r>
                <a14:m>
                  <m:oMath xmlns:m="http://schemas.openxmlformats.org/officeDocument/2006/math">
                    <m:r>
                      <a:rPr lang="es-CO" sz="2400" i="1" dirty="0" smtClean="0">
                        <a:solidFill>
                          <a:srgbClr val="00B0F0"/>
                        </a:solidFill>
                        <a:latin typeface="Cambria Math" panose="02040503050406030204" pitchFamily="18" charset="0"/>
                      </a:rPr>
                      <m:t>4</m:t>
                    </m:r>
                    <m:r>
                      <a:rPr lang="es-ES" sz="2400" i="1" dirty="0">
                        <a:latin typeface="Cambria Math" panose="02040503050406030204" pitchFamily="18" charset="0"/>
                      </a:rPr>
                      <m:t>𝑥</m:t>
                    </m:r>
                    <m:r>
                      <a:rPr lang="es-CO" sz="2400" b="0" i="1" dirty="0" smtClean="0">
                        <a:latin typeface="Cambria Math" panose="02040503050406030204" pitchFamily="18" charset="0"/>
                      </a:rPr>
                      <m:t> −</m:t>
                    </m:r>
                    <m:r>
                      <a:rPr lang="es-CO" sz="2400" b="0" i="1" dirty="0" smtClean="0">
                        <a:solidFill>
                          <a:srgbClr val="FF0000"/>
                        </a:solidFill>
                        <a:latin typeface="Cambria Math" panose="02040503050406030204" pitchFamily="18" charset="0"/>
                      </a:rPr>
                      <m:t>3</m:t>
                    </m:r>
                    <m:sSup>
                      <m:sSupPr>
                        <m:ctrlPr>
                          <a:rPr lang="es-CO" sz="2400" i="1" dirty="0">
                            <a:latin typeface="Cambria Math" panose="02040503050406030204" pitchFamily="18" charset="0"/>
                          </a:rPr>
                        </m:ctrlPr>
                      </m:sSupPr>
                      <m:e>
                        <m:r>
                          <a:rPr lang="es-CO" sz="2400" i="1" dirty="0">
                            <a:latin typeface="Cambria Math" panose="02040503050406030204" pitchFamily="18" charset="0"/>
                          </a:rPr>
                          <m:t>𝑥</m:t>
                        </m:r>
                      </m:e>
                      <m:sup>
                        <m:r>
                          <a:rPr lang="es-CO" sz="2400" i="1" dirty="0">
                            <a:latin typeface="Cambria Math" panose="02040503050406030204" pitchFamily="18" charset="0"/>
                          </a:rPr>
                          <m:t>2</m:t>
                        </m:r>
                      </m:sup>
                    </m:sSup>
                  </m:oMath>
                </a14:m>
                <a:r>
                  <a:rPr lang="es-ES" sz="2400" dirty="0"/>
                  <a:t> </a:t>
                </a:r>
                <a14:m>
                  <m:oMath xmlns:m="http://schemas.openxmlformats.org/officeDocument/2006/math">
                    <m:r>
                      <a:rPr lang="es-ES" sz="2400" i="1" dirty="0" smtClean="0">
                        <a:latin typeface="Cambria Math" panose="02040503050406030204" pitchFamily="18" charset="0"/>
                      </a:rPr>
                      <m:t>= </m:t>
                    </m:r>
                    <m:r>
                      <a:rPr lang="es-ES" sz="2400" i="1" dirty="0" smtClean="0">
                        <a:solidFill>
                          <a:srgbClr val="00B050"/>
                        </a:solidFill>
                        <a:latin typeface="Cambria Math" panose="02040503050406030204" pitchFamily="18" charset="0"/>
                      </a:rPr>
                      <m:t>10</m:t>
                    </m:r>
                  </m:oMath>
                </a14:m>
                <a:endParaRPr lang="es-ES" sz="2400" dirty="0">
                  <a:solidFill>
                    <a:srgbClr val="00B050"/>
                  </a:solidFill>
                </a:endParaRPr>
              </a:p>
            </p:txBody>
          </p:sp>
        </mc:Choice>
        <mc:Fallback xmlns="">
          <p:sp>
            <p:nvSpPr>
              <p:cNvPr id="6" name="Marcador de contenido 2">
                <a:extLst>
                  <a:ext uri="{FF2B5EF4-FFF2-40B4-BE49-F238E27FC236}">
                    <a16:creationId xmlns:a16="http://schemas.microsoft.com/office/drawing/2014/main" id="{C9124242-FDD7-4DDB-8D2B-5FA607327976}"/>
                  </a:ext>
                </a:extLst>
              </p:cNvPr>
              <p:cNvSpPr txBox="1">
                <a:spLocks noRot="1" noChangeAspect="1" noMove="1" noResize="1" noEditPoints="1" noAdjustHandles="1" noChangeArrowheads="1" noChangeShapeType="1" noTextEdit="1"/>
              </p:cNvSpPr>
              <p:nvPr/>
            </p:nvSpPr>
            <p:spPr>
              <a:xfrm>
                <a:off x="2015366" y="4295779"/>
                <a:ext cx="4354996" cy="2234680"/>
              </a:xfrm>
              <a:prstGeom prst="rect">
                <a:avLst/>
              </a:prstGeom>
              <a:blipFill>
                <a:blip r:embed="rId5"/>
                <a:stretch>
                  <a:fillRect/>
                </a:stretch>
              </a:blipFill>
            </p:spPr>
            <p:txBody>
              <a:bodyPr/>
              <a:lstStyle/>
              <a:p>
                <a:r>
                  <a:rPr lang="es-ES">
                    <a:noFill/>
                  </a:rPr>
                  <a:t> </a:t>
                </a:r>
              </a:p>
            </p:txBody>
          </p:sp>
        </mc:Fallback>
      </mc:AlternateContent>
      <p:sp>
        <p:nvSpPr>
          <p:cNvPr id="8" name="Marcador de contenido 2">
            <a:extLst>
              <a:ext uri="{FF2B5EF4-FFF2-40B4-BE49-F238E27FC236}">
                <a16:creationId xmlns:a16="http://schemas.microsoft.com/office/drawing/2014/main" id="{79E94114-0B99-4202-A069-6BFC44126A92}"/>
              </a:ext>
            </a:extLst>
          </p:cNvPr>
          <p:cNvSpPr txBox="1">
            <a:spLocks/>
          </p:cNvSpPr>
          <p:nvPr/>
        </p:nvSpPr>
        <p:spPr>
          <a:xfrm>
            <a:off x="838200" y="3744465"/>
            <a:ext cx="10515600" cy="11088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CO" sz="2600" dirty="0">
                <a:solidFill>
                  <a:srgbClr val="00B050"/>
                </a:solidFill>
              </a:rPr>
              <a:t>Ejemplos:</a:t>
            </a:r>
          </a:p>
        </p:txBody>
      </p:sp>
      <mc:AlternateContent xmlns:mc="http://schemas.openxmlformats.org/markup-compatibility/2006" xmlns:a14="http://schemas.microsoft.com/office/drawing/2010/main">
        <mc:Choice Requires="a14">
          <p:sp>
            <p:nvSpPr>
              <p:cNvPr id="9" name="Marcador de contenido 2">
                <a:extLst>
                  <a:ext uri="{FF2B5EF4-FFF2-40B4-BE49-F238E27FC236}">
                    <a16:creationId xmlns:a16="http://schemas.microsoft.com/office/drawing/2014/main" id="{A2CF4CE6-0B6E-4B50-9C09-21CF04145606}"/>
                  </a:ext>
                </a:extLst>
              </p:cNvPr>
              <p:cNvSpPr txBox="1">
                <a:spLocks/>
              </p:cNvSpPr>
              <p:nvPr/>
            </p:nvSpPr>
            <p:spPr>
              <a:xfrm>
                <a:off x="6653212" y="4096408"/>
                <a:ext cx="5257800" cy="223468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14:m>
                  <m:oMathPara xmlns:m="http://schemas.openxmlformats.org/officeDocument/2006/math">
                    <m:oMathParaPr>
                      <m:jc m:val="centerGroup"/>
                    </m:oMathParaPr>
                    <m:oMath xmlns:m="http://schemas.openxmlformats.org/officeDocument/2006/math">
                      <m:sSup>
                        <m:sSupPr>
                          <m:ctrlPr>
                            <a:rPr lang="es-CO" sz="2400" i="1" dirty="0" smtClean="0">
                              <a:latin typeface="Cambria Math" panose="02040503050406030204" pitchFamily="18" charset="0"/>
                            </a:rPr>
                          </m:ctrlPr>
                        </m:sSupPr>
                        <m:e>
                          <m:r>
                            <a:rPr lang="es-CO" sz="2400" i="1" dirty="0">
                              <a:latin typeface="Cambria Math" panose="02040503050406030204" pitchFamily="18" charset="0"/>
                            </a:rPr>
                            <m:t>𝑥</m:t>
                          </m:r>
                        </m:e>
                        <m:sup>
                          <m:r>
                            <a:rPr lang="es-CO" sz="2400" i="1" dirty="0">
                              <a:latin typeface="Cambria Math" panose="02040503050406030204" pitchFamily="18" charset="0"/>
                            </a:rPr>
                            <m:t>2</m:t>
                          </m:r>
                        </m:sup>
                      </m:sSup>
                      <m:r>
                        <a:rPr lang="es-CO" sz="2400" b="0" i="1" dirty="0" smtClean="0">
                          <a:latin typeface="Cambria Math" panose="02040503050406030204" pitchFamily="18" charset="0"/>
                        </a:rPr>
                        <m:t>+</m:t>
                      </m:r>
                      <m:r>
                        <a:rPr lang="es-CO" sz="2400" b="0" i="1" dirty="0" smtClean="0">
                          <a:solidFill>
                            <a:srgbClr val="00B0F0"/>
                          </a:solidFill>
                          <a:latin typeface="Cambria Math" panose="02040503050406030204" pitchFamily="18" charset="0"/>
                        </a:rPr>
                        <m:t>16</m:t>
                      </m:r>
                      <m:r>
                        <a:rPr lang="es-ES" sz="2400" i="1" dirty="0">
                          <a:latin typeface="Cambria Math" panose="02040503050406030204" pitchFamily="18" charset="0"/>
                        </a:rPr>
                        <m:t>𝑥</m:t>
                      </m:r>
                      <m:r>
                        <a:rPr lang="es-ES" sz="2400" i="1" dirty="0">
                          <a:latin typeface="Cambria Math" panose="02040503050406030204" pitchFamily="18" charset="0"/>
                        </a:rPr>
                        <m:t> −8=0</m:t>
                      </m:r>
                    </m:oMath>
                  </m:oMathPara>
                </a14:m>
                <a:endParaRPr lang="es-CO" sz="2400" dirty="0"/>
              </a:p>
              <a:p>
                <a:pPr marL="0" indent="0" algn="ctr">
                  <a:lnSpc>
                    <a:spcPct val="150000"/>
                  </a:lnSpc>
                  <a:buNone/>
                </a:pPr>
                <a:r>
                  <a:rPr lang="es-CO" sz="2400" dirty="0"/>
                  <a:t>     </a:t>
                </a:r>
                <a14:m>
                  <m:oMath xmlns:m="http://schemas.openxmlformats.org/officeDocument/2006/math">
                    <m:sSup>
                      <m:sSupPr>
                        <m:ctrlPr>
                          <a:rPr lang="es-CO" sz="2400" i="1" dirty="0" smtClean="0">
                            <a:solidFill>
                              <a:schemeClr val="tx1"/>
                            </a:solidFill>
                            <a:latin typeface="Cambria Math" panose="02040503050406030204" pitchFamily="18" charset="0"/>
                          </a:rPr>
                        </m:ctrlPr>
                      </m:sSupPr>
                      <m:e>
                        <m:d>
                          <m:dPr>
                            <m:ctrlPr>
                              <a:rPr lang="es-CO" sz="2400" i="1" dirty="0">
                                <a:solidFill>
                                  <a:schemeClr val="tx1"/>
                                </a:solidFill>
                                <a:latin typeface="Cambria Math" panose="02040503050406030204" pitchFamily="18" charset="0"/>
                              </a:rPr>
                            </m:ctrlPr>
                          </m:dPr>
                          <m:e>
                            <m:r>
                              <a:rPr lang="es-CO" sz="2400" i="1" dirty="0">
                                <a:solidFill>
                                  <a:schemeClr val="tx1"/>
                                </a:solidFill>
                                <a:latin typeface="Cambria Math" panose="02040503050406030204" pitchFamily="18" charset="0"/>
                              </a:rPr>
                              <m:t>𝑥</m:t>
                            </m:r>
                            <m:r>
                              <a:rPr lang="es-CO" sz="2400" i="1" dirty="0">
                                <a:solidFill>
                                  <a:schemeClr val="tx1"/>
                                </a:solidFill>
                                <a:latin typeface="Cambria Math" panose="02040503050406030204" pitchFamily="18" charset="0"/>
                              </a:rPr>
                              <m:t>+1</m:t>
                            </m:r>
                          </m:e>
                        </m:d>
                      </m:e>
                      <m:sup>
                        <m:r>
                          <a:rPr lang="es-CO" sz="2400" b="0" i="1" dirty="0" smtClean="0">
                            <a:solidFill>
                              <a:schemeClr val="tx1"/>
                            </a:solidFill>
                            <a:latin typeface="Cambria Math" panose="02040503050406030204" pitchFamily="18" charset="0"/>
                          </a:rPr>
                          <m:t>2</m:t>
                        </m:r>
                      </m:sup>
                    </m:sSup>
                    <m:r>
                      <a:rPr lang="es-CO" sz="2400" b="0" i="1" dirty="0" smtClean="0">
                        <a:latin typeface="Cambria Math" panose="02040503050406030204" pitchFamily="18" charset="0"/>
                      </a:rPr>
                      <m:t>=</m:t>
                    </m:r>
                    <m:r>
                      <a:rPr lang="es-CO" sz="2400" b="0" i="1" dirty="0" smtClean="0">
                        <a:solidFill>
                          <a:schemeClr val="tx1"/>
                        </a:solidFill>
                        <a:latin typeface="Cambria Math" panose="02040503050406030204" pitchFamily="18" charset="0"/>
                      </a:rPr>
                      <m:t>81</m:t>
                    </m:r>
                  </m:oMath>
                </a14:m>
                <a:endParaRPr lang="es-CO" sz="2400" b="0" i="1" dirty="0">
                  <a:latin typeface="Cambria Math" panose="02040503050406030204" pitchFamily="18" charset="0"/>
                </a:endParaRPr>
              </a:p>
              <a:p>
                <a:pPr marL="0" indent="0" algn="ctr">
                  <a:lnSpc>
                    <a:spcPct val="150000"/>
                  </a:lnSpc>
                  <a:buNone/>
                </a:pPr>
                <a14:m>
                  <m:oMathPara xmlns:m="http://schemas.openxmlformats.org/officeDocument/2006/math">
                    <m:oMathParaPr>
                      <m:jc m:val="centerGroup"/>
                    </m:oMathParaPr>
                    <m:oMath xmlns:m="http://schemas.openxmlformats.org/officeDocument/2006/math">
                      <m:r>
                        <a:rPr lang="es-CO" sz="2400" b="0" i="1" dirty="0" smtClean="0">
                          <a:latin typeface="Cambria Math" panose="02040503050406030204" pitchFamily="18" charset="0"/>
                        </a:rPr>
                        <m:t>𝑥</m:t>
                      </m:r>
                      <m:d>
                        <m:dPr>
                          <m:ctrlPr>
                            <a:rPr lang="es-CO" sz="2400" i="1" dirty="0">
                              <a:latin typeface="Cambria Math" panose="02040503050406030204" pitchFamily="18" charset="0"/>
                            </a:rPr>
                          </m:ctrlPr>
                        </m:dPr>
                        <m:e>
                          <m:r>
                            <a:rPr lang="es-CO" sz="2400" i="1" dirty="0">
                              <a:latin typeface="Cambria Math" panose="02040503050406030204" pitchFamily="18" charset="0"/>
                            </a:rPr>
                            <m:t>𝑥</m:t>
                          </m:r>
                          <m:r>
                            <a:rPr lang="es-CO" sz="2400" i="1" dirty="0">
                              <a:latin typeface="Cambria Math" panose="02040503050406030204" pitchFamily="18" charset="0"/>
                            </a:rPr>
                            <m:t>+1</m:t>
                          </m:r>
                        </m:e>
                      </m:d>
                      <m:r>
                        <a:rPr lang="es-CO" sz="2400" i="1" dirty="0">
                          <a:latin typeface="Cambria Math" panose="02040503050406030204" pitchFamily="18" charset="0"/>
                        </a:rPr>
                        <m:t> </m:t>
                      </m:r>
                      <m:r>
                        <a:rPr lang="es-ES" sz="2400" i="1" dirty="0" smtClean="0">
                          <a:latin typeface="Cambria Math" panose="02040503050406030204" pitchFamily="18" charset="0"/>
                        </a:rPr>
                        <m:t>=</m:t>
                      </m:r>
                      <m:r>
                        <a:rPr lang="es-CO" sz="2400" b="0" i="1" dirty="0" smtClean="0">
                          <a:solidFill>
                            <a:schemeClr val="tx1"/>
                          </a:solidFill>
                          <a:latin typeface="Cambria Math" panose="02040503050406030204" pitchFamily="18" charset="0"/>
                        </a:rPr>
                        <m:t>56</m:t>
                      </m:r>
                    </m:oMath>
                  </m:oMathPara>
                </a14:m>
                <a:endParaRPr lang="es-ES" sz="2400" dirty="0">
                  <a:solidFill>
                    <a:srgbClr val="00B050"/>
                  </a:solidFill>
                </a:endParaRPr>
              </a:p>
              <a:p>
                <a:pPr marL="0" indent="0" algn="ctr">
                  <a:lnSpc>
                    <a:spcPct val="150000"/>
                  </a:lnSpc>
                  <a:buNone/>
                </a:pPr>
                <a14:m>
                  <m:oMathPara xmlns:m="http://schemas.openxmlformats.org/officeDocument/2006/math">
                    <m:oMathParaPr>
                      <m:jc m:val="centerGroup"/>
                    </m:oMathParaPr>
                    <m:oMath xmlns:m="http://schemas.openxmlformats.org/officeDocument/2006/math">
                      <m:r>
                        <a:rPr lang="es-ES" sz="2400" i="1" dirty="0" smtClean="0">
                          <a:solidFill>
                            <a:schemeClr val="tx1"/>
                          </a:solidFill>
                          <a:latin typeface="Cambria Math" panose="02040503050406030204" pitchFamily="18" charset="0"/>
                        </a:rPr>
                        <m:t>3</m:t>
                      </m:r>
                      <m:r>
                        <a:rPr lang="es-ES" sz="2400" i="1" dirty="0" smtClean="0">
                          <a:solidFill>
                            <a:schemeClr val="tx1"/>
                          </a:solidFill>
                          <a:latin typeface="Cambria Math" panose="02040503050406030204" pitchFamily="18" charset="0"/>
                        </a:rPr>
                        <m:t>𝑥</m:t>
                      </m:r>
                      <m:r>
                        <a:rPr lang="es-ES" sz="2400" i="1" dirty="0" smtClean="0">
                          <a:solidFill>
                            <a:schemeClr val="tx1"/>
                          </a:solidFill>
                          <a:latin typeface="Cambria Math" panose="02040503050406030204" pitchFamily="18" charset="0"/>
                        </a:rPr>
                        <m:t>(</m:t>
                      </m:r>
                      <m:r>
                        <a:rPr lang="es-ES" sz="2400" i="1" dirty="0" smtClean="0">
                          <a:solidFill>
                            <a:schemeClr val="tx1"/>
                          </a:solidFill>
                          <a:latin typeface="Cambria Math" panose="02040503050406030204" pitchFamily="18" charset="0"/>
                        </a:rPr>
                        <m:t>𝑥</m:t>
                      </m:r>
                      <m:r>
                        <a:rPr lang="es-ES" sz="2400" i="1" dirty="0" smtClean="0">
                          <a:solidFill>
                            <a:schemeClr val="tx1"/>
                          </a:solidFill>
                          <a:latin typeface="Cambria Math" panose="02040503050406030204" pitchFamily="18" charset="0"/>
                        </a:rPr>
                        <m:t> + 4) = </m:t>
                      </m:r>
                      <m:sSup>
                        <m:sSupPr>
                          <m:ctrlPr>
                            <a:rPr lang="es-CO" sz="2400" b="0" i="1" dirty="0" smtClean="0">
                              <a:solidFill>
                                <a:schemeClr val="tx1"/>
                              </a:solidFill>
                              <a:latin typeface="Cambria Math" panose="02040503050406030204" pitchFamily="18" charset="0"/>
                            </a:rPr>
                          </m:ctrlPr>
                        </m:sSupPr>
                        <m:e>
                          <m:r>
                            <a:rPr lang="es-CO" sz="2400" b="0" i="1" dirty="0" smtClean="0">
                              <a:solidFill>
                                <a:schemeClr val="tx1"/>
                              </a:solidFill>
                              <a:latin typeface="Cambria Math" panose="02040503050406030204" pitchFamily="18" charset="0"/>
                            </a:rPr>
                            <m:t>𝑥</m:t>
                          </m:r>
                        </m:e>
                        <m:sup>
                          <m:r>
                            <a:rPr lang="es-CO" sz="2400" b="0" i="1" dirty="0" smtClean="0">
                              <a:solidFill>
                                <a:schemeClr val="tx1"/>
                              </a:solidFill>
                              <a:latin typeface="Cambria Math" panose="02040503050406030204" pitchFamily="18" charset="0"/>
                            </a:rPr>
                            <m:t>2</m:t>
                          </m:r>
                        </m:sup>
                      </m:sSup>
                      <m:r>
                        <a:rPr lang="es-ES" sz="2400" i="1" dirty="0" smtClean="0">
                          <a:solidFill>
                            <a:schemeClr val="tx1"/>
                          </a:solidFill>
                          <a:latin typeface="Cambria Math" panose="02040503050406030204" pitchFamily="18" charset="0"/>
                        </a:rPr>
                        <m:t>– 5</m:t>
                      </m:r>
                      <m:r>
                        <a:rPr lang="es-ES" sz="2400" i="1" dirty="0" smtClean="0">
                          <a:solidFill>
                            <a:schemeClr val="tx1"/>
                          </a:solidFill>
                          <a:latin typeface="Cambria Math" panose="02040503050406030204" pitchFamily="18" charset="0"/>
                        </a:rPr>
                        <m:t>𝑥</m:t>
                      </m:r>
                      <m:r>
                        <a:rPr lang="es-ES" sz="2400" i="1" dirty="0" smtClean="0">
                          <a:solidFill>
                            <a:schemeClr val="tx1"/>
                          </a:solidFill>
                          <a:latin typeface="Cambria Math" panose="02040503050406030204" pitchFamily="18" charset="0"/>
                        </a:rPr>
                        <m:t> + 3</m:t>
                      </m:r>
                    </m:oMath>
                  </m:oMathPara>
                </a14:m>
                <a:endParaRPr lang="es-ES" sz="2400" dirty="0">
                  <a:solidFill>
                    <a:schemeClr val="tx1"/>
                  </a:solidFill>
                </a:endParaRPr>
              </a:p>
            </p:txBody>
          </p:sp>
        </mc:Choice>
        <mc:Fallback xmlns="">
          <p:sp>
            <p:nvSpPr>
              <p:cNvPr id="9" name="Marcador de contenido 2">
                <a:extLst>
                  <a:ext uri="{FF2B5EF4-FFF2-40B4-BE49-F238E27FC236}">
                    <a16:creationId xmlns:a16="http://schemas.microsoft.com/office/drawing/2014/main" id="{A2CF4CE6-0B6E-4B50-9C09-21CF04145606}"/>
                  </a:ext>
                </a:extLst>
              </p:cNvPr>
              <p:cNvSpPr txBox="1">
                <a:spLocks noRot="1" noChangeAspect="1" noMove="1" noResize="1" noEditPoints="1" noAdjustHandles="1" noChangeArrowheads="1" noChangeShapeType="1" noTextEdit="1"/>
              </p:cNvSpPr>
              <p:nvPr/>
            </p:nvSpPr>
            <p:spPr>
              <a:xfrm>
                <a:off x="6653212" y="4096408"/>
                <a:ext cx="5257800" cy="2234680"/>
              </a:xfrm>
              <a:prstGeom prst="rect">
                <a:avLst/>
              </a:prstGeom>
              <a:blipFill>
                <a:blip r:embed="rId6"/>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10224011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59904" y="526912"/>
            <a:ext cx="10515600" cy="1540427"/>
          </a:xfrm>
        </p:spPr>
        <p:txBody>
          <a:bodyPr>
            <a:noAutofit/>
          </a:bodyPr>
          <a:lstStyle/>
          <a:p>
            <a:pPr marL="0" indent="0">
              <a:buNone/>
            </a:pPr>
            <a:r>
              <a:rPr lang="es-CO" sz="3200" b="1" dirty="0">
                <a:solidFill>
                  <a:schemeClr val="accent1"/>
                </a:solidFill>
              </a:rPr>
              <a:t>Conceptos</a:t>
            </a:r>
          </a:p>
          <a:p>
            <a:pPr marL="0" indent="0">
              <a:buNone/>
            </a:pPr>
            <a:endParaRPr lang="es-CO" sz="2200" dirty="0">
              <a:solidFill>
                <a:srgbClr val="FF0000"/>
              </a:solidFill>
            </a:endParaRPr>
          </a:p>
          <a:p>
            <a:pPr marL="0" indent="0">
              <a:buNone/>
            </a:pPr>
            <a:r>
              <a:rPr lang="es-CO" sz="2200" dirty="0"/>
              <a:t>Una ecuación de segundo orden puede ser </a:t>
            </a:r>
            <a:r>
              <a:rPr lang="es-CO" sz="2200" dirty="0">
                <a:solidFill>
                  <a:srgbClr val="7030A0"/>
                </a:solidFill>
              </a:rPr>
              <a:t>completa</a:t>
            </a:r>
            <a:r>
              <a:rPr lang="es-CO" sz="2200" dirty="0"/>
              <a:t> o </a:t>
            </a:r>
            <a:r>
              <a:rPr lang="es-CO" sz="2200" dirty="0">
                <a:solidFill>
                  <a:srgbClr val="FFC000"/>
                </a:solidFill>
              </a:rPr>
              <a:t>incompleta</a:t>
            </a:r>
          </a:p>
          <a:p>
            <a:r>
              <a:rPr lang="es-CO" sz="2200" dirty="0"/>
              <a:t>Una ecuación de la forma</a:t>
            </a:r>
          </a:p>
        </p:txBody>
      </p:sp>
      <mc:AlternateContent xmlns:mc="http://schemas.openxmlformats.org/markup-compatibility/2006" xmlns:a14="http://schemas.microsoft.com/office/drawing/2010/main">
        <mc:Choice Requires="a14">
          <p:sp>
            <p:nvSpPr>
              <p:cNvPr id="4" name="Marcador de contenido 2">
                <a:extLst>
                  <a:ext uri="{FF2B5EF4-FFF2-40B4-BE49-F238E27FC236}">
                    <a16:creationId xmlns:a16="http://schemas.microsoft.com/office/drawing/2014/main" id="{C5FDC9A8-C9A5-484B-BDBE-D1C2C575F6E6}"/>
                  </a:ext>
                </a:extLst>
              </p:cNvPr>
              <p:cNvSpPr txBox="1">
                <a:spLocks/>
              </p:cNvSpPr>
              <p:nvPr/>
            </p:nvSpPr>
            <p:spPr>
              <a:xfrm>
                <a:off x="559904" y="2966055"/>
                <a:ext cx="10515600" cy="46294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CO" sz="2200" dirty="0"/>
                  <a:t>con </a:t>
                </a:r>
                <a14:m>
                  <m:oMath xmlns:m="http://schemas.openxmlformats.org/officeDocument/2006/math">
                    <m:r>
                      <a:rPr lang="es-CO" sz="2200" i="1" dirty="0" smtClean="0">
                        <a:latin typeface="Cambria Math" panose="02040503050406030204" pitchFamily="18" charset="0"/>
                      </a:rPr>
                      <m:t>𝑎</m:t>
                    </m:r>
                    <m:r>
                      <a:rPr lang="es-CO" sz="2200" i="1" dirty="0" smtClean="0">
                        <a:latin typeface="Cambria Math" panose="02040503050406030204" pitchFamily="18" charset="0"/>
                      </a:rPr>
                      <m:t>, </m:t>
                    </m:r>
                    <m:r>
                      <a:rPr lang="es-CO" sz="2200" i="1" dirty="0" smtClean="0">
                        <a:latin typeface="Cambria Math" panose="02040503050406030204" pitchFamily="18" charset="0"/>
                      </a:rPr>
                      <m:t>𝑏</m:t>
                    </m:r>
                    <m:r>
                      <a:rPr lang="es-CO" sz="2200" i="1" dirty="0" smtClean="0">
                        <a:latin typeface="Cambria Math" panose="02040503050406030204" pitchFamily="18" charset="0"/>
                      </a:rPr>
                      <m:t>, </m:t>
                    </m:r>
                    <m:r>
                      <a:rPr lang="es-CO" sz="2200" i="1" dirty="0" smtClean="0">
                        <a:latin typeface="Cambria Math" panose="02040503050406030204" pitchFamily="18" charset="0"/>
                      </a:rPr>
                      <m:t>𝑐</m:t>
                    </m:r>
                    <m:r>
                      <a:rPr lang="es-CO" sz="2200" b="0" i="1" dirty="0" smtClean="0">
                        <a:latin typeface="Cambria Math" panose="02040503050406030204" pitchFamily="18" charset="0"/>
                      </a:rPr>
                      <m:t> </m:t>
                    </m:r>
                    <m:r>
                      <a:rPr lang="es-CO" sz="2400" i="1">
                        <a:latin typeface="Cambria Math" panose="02040503050406030204" pitchFamily="18" charset="0"/>
                        <a:ea typeface="Cambria Math" panose="02040503050406030204" pitchFamily="18" charset="0"/>
                      </a:rPr>
                      <m:t>𝜖</m:t>
                    </m:r>
                    <m:r>
                      <a:rPr lang="es-CO" sz="2400" b="0" i="1" smtClean="0">
                        <a:latin typeface="Cambria Math" panose="02040503050406030204" pitchFamily="18" charset="0"/>
                        <a:ea typeface="Cambria Math" panose="02040503050406030204" pitchFamily="18" charset="0"/>
                      </a:rPr>
                      <m:t> </m:t>
                    </m:r>
                    <m:r>
                      <a:rPr lang="es-CO" sz="2400" i="1">
                        <a:latin typeface="Cambria Math" panose="02040503050406030204" pitchFamily="18" charset="0"/>
                        <a:ea typeface="Cambria Math" panose="02040503050406030204" pitchFamily="18" charset="0"/>
                      </a:rPr>
                      <m:t>ℝ</m:t>
                    </m:r>
                    <m:r>
                      <a:rPr lang="es-CO" sz="2400" i="1">
                        <a:latin typeface="Cambria Math" panose="02040503050406030204" pitchFamily="18" charset="0"/>
                        <a:ea typeface="Cambria Math" panose="02040503050406030204" pitchFamily="18" charset="0"/>
                      </a:rPr>
                      <m:t> </m:t>
                    </m:r>
                  </m:oMath>
                </a14:m>
                <a:r>
                  <a:rPr lang="es-CO" sz="2200" dirty="0"/>
                  <a:t>y </a:t>
                </a:r>
                <a14:m>
                  <m:oMath xmlns:m="http://schemas.openxmlformats.org/officeDocument/2006/math">
                    <m:r>
                      <a:rPr lang="es-CO" sz="2200" i="1" dirty="0" smtClean="0">
                        <a:solidFill>
                          <a:srgbClr val="FF0000"/>
                        </a:solidFill>
                        <a:latin typeface="Cambria Math" panose="02040503050406030204" pitchFamily="18" charset="0"/>
                      </a:rPr>
                      <m:t>𝑎</m:t>
                    </m:r>
                    <m:r>
                      <a:rPr lang="es-CO" sz="2200" i="1" dirty="0" smtClean="0">
                        <a:latin typeface="Cambria Math" panose="02040503050406030204" pitchFamily="18" charset="0"/>
                        <a:ea typeface="Cambria Math" panose="02040503050406030204" pitchFamily="18" charset="0"/>
                      </a:rPr>
                      <m:t>≠</m:t>
                    </m:r>
                    <m:r>
                      <a:rPr lang="es-CO" sz="2200" b="0" i="1" dirty="0" smtClean="0">
                        <a:latin typeface="Cambria Math" panose="02040503050406030204" pitchFamily="18" charset="0"/>
                        <a:ea typeface="Cambria Math" panose="02040503050406030204" pitchFamily="18" charset="0"/>
                      </a:rPr>
                      <m:t>0</m:t>
                    </m:r>
                    <m:r>
                      <a:rPr lang="es-CO" sz="2200" i="1" dirty="0">
                        <a:latin typeface="Cambria Math" panose="02040503050406030204" pitchFamily="18" charset="0"/>
                      </a:rPr>
                      <m:t>, </m:t>
                    </m:r>
                    <m:r>
                      <a:rPr lang="es-CO" sz="2200" i="1" dirty="0" smtClean="0">
                        <a:solidFill>
                          <a:srgbClr val="00B0F0"/>
                        </a:solidFill>
                        <a:latin typeface="Cambria Math" panose="02040503050406030204" pitchFamily="18" charset="0"/>
                      </a:rPr>
                      <m:t>𝑏</m:t>
                    </m:r>
                    <m:r>
                      <a:rPr lang="es-CO" sz="2200" i="1" dirty="0" smtClean="0">
                        <a:latin typeface="Cambria Math" panose="02040503050406030204" pitchFamily="18" charset="0"/>
                        <a:ea typeface="Cambria Math" panose="02040503050406030204" pitchFamily="18" charset="0"/>
                      </a:rPr>
                      <m:t>≠0</m:t>
                    </m:r>
                    <m:r>
                      <a:rPr lang="es-CO" sz="2200" i="1" dirty="0" smtClean="0">
                        <a:latin typeface="Cambria Math" panose="02040503050406030204" pitchFamily="18" charset="0"/>
                      </a:rPr>
                      <m:t>, </m:t>
                    </m:r>
                    <m:r>
                      <a:rPr lang="es-ES" sz="2200" b="0" i="1" dirty="0" smtClean="0">
                        <a:solidFill>
                          <a:srgbClr val="00B050"/>
                        </a:solidFill>
                        <a:latin typeface="Cambria Math" panose="02040503050406030204" pitchFamily="18" charset="0"/>
                        <a:ea typeface="Cambria Math" panose="02040503050406030204" pitchFamily="18" charset="0"/>
                      </a:rPr>
                      <m:t>𝑐</m:t>
                    </m:r>
                    <m:r>
                      <a:rPr lang="es-CO" sz="2200" i="1" dirty="0" smtClean="0">
                        <a:latin typeface="Cambria Math" panose="02040503050406030204" pitchFamily="18" charset="0"/>
                        <a:ea typeface="Cambria Math" panose="02040503050406030204" pitchFamily="18" charset="0"/>
                      </a:rPr>
                      <m:t>≠0</m:t>
                    </m:r>
                    <m:r>
                      <a:rPr lang="es-CO" sz="2200" i="1" dirty="0">
                        <a:latin typeface="Cambria Math" panose="02040503050406030204" pitchFamily="18" charset="0"/>
                      </a:rPr>
                      <m:t> </m:t>
                    </m:r>
                  </m:oMath>
                </a14:m>
                <a:r>
                  <a:rPr lang="es-CO" sz="2200" dirty="0">
                    <a:solidFill>
                      <a:srgbClr val="7030A0"/>
                    </a:solidFill>
                  </a:rPr>
                  <a:t>es una ecuación de segundo orden completa</a:t>
                </a:r>
              </a:p>
            </p:txBody>
          </p:sp>
        </mc:Choice>
        <mc:Fallback xmlns="">
          <p:sp>
            <p:nvSpPr>
              <p:cNvPr id="4" name="Marcador de contenido 2">
                <a:extLst>
                  <a:ext uri="{FF2B5EF4-FFF2-40B4-BE49-F238E27FC236}">
                    <a16:creationId xmlns:a16="http://schemas.microsoft.com/office/drawing/2014/main" id="{C5FDC9A8-C9A5-484B-BDBE-D1C2C575F6E6}"/>
                  </a:ext>
                </a:extLst>
              </p:cNvPr>
              <p:cNvSpPr txBox="1">
                <a:spLocks noRot="1" noChangeAspect="1" noMove="1" noResize="1" noEditPoints="1" noAdjustHandles="1" noChangeArrowheads="1" noChangeShapeType="1" noTextEdit="1"/>
              </p:cNvSpPr>
              <p:nvPr/>
            </p:nvSpPr>
            <p:spPr>
              <a:xfrm>
                <a:off x="559904" y="2966055"/>
                <a:ext cx="10515600" cy="462945"/>
              </a:xfrm>
              <a:prstGeom prst="rect">
                <a:avLst/>
              </a:prstGeom>
              <a:blipFill>
                <a:blip r:embed="rId2"/>
                <a:stretch>
                  <a:fillRect l="-696" t="-15789" b="-1184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5DD49BB-A4C5-4FDA-B8DC-8F88C27AB753}"/>
                  </a:ext>
                </a:extLst>
              </p:cNvPr>
              <p:cNvSpPr txBox="1"/>
              <p:nvPr/>
            </p:nvSpPr>
            <p:spPr>
              <a:xfrm>
                <a:off x="3565663" y="2311192"/>
                <a:ext cx="3969026" cy="43088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800" b="0" i="1" dirty="0" smtClean="0">
                          <a:solidFill>
                            <a:srgbClr val="FF0000"/>
                          </a:solidFill>
                          <a:latin typeface="Cambria Math" panose="02040503050406030204" pitchFamily="18" charset="0"/>
                        </a:rPr>
                        <m:t>𝑎</m:t>
                      </m:r>
                      <m:sSup>
                        <m:sSupPr>
                          <m:ctrlPr>
                            <a:rPr lang="es-CO" sz="2800" b="0" i="1" dirty="0" smtClean="0">
                              <a:latin typeface="Cambria Math" panose="02040503050406030204" pitchFamily="18" charset="0"/>
                            </a:rPr>
                          </m:ctrlPr>
                        </m:sSupPr>
                        <m:e>
                          <m:r>
                            <a:rPr lang="es-CO" sz="2800" b="0" i="1" dirty="0" smtClean="0">
                              <a:latin typeface="Cambria Math" panose="02040503050406030204" pitchFamily="18" charset="0"/>
                            </a:rPr>
                            <m:t>𝑥</m:t>
                          </m:r>
                        </m:e>
                        <m:sup>
                          <m:r>
                            <a:rPr lang="es-CO" sz="2800" b="0" i="1" dirty="0" smtClean="0">
                              <a:latin typeface="Cambria Math" panose="02040503050406030204" pitchFamily="18" charset="0"/>
                            </a:rPr>
                            <m:t>2</m:t>
                          </m:r>
                        </m:sup>
                      </m:sSup>
                      <m:r>
                        <a:rPr lang="es-ES" sz="2800" i="1" dirty="0" smtClean="0">
                          <a:latin typeface="Cambria Math" panose="02040503050406030204" pitchFamily="18" charset="0"/>
                        </a:rPr>
                        <m:t>+</m:t>
                      </m:r>
                      <m:r>
                        <a:rPr lang="es-ES" sz="2800" i="1" dirty="0" smtClean="0">
                          <a:solidFill>
                            <a:srgbClr val="00B0F0"/>
                          </a:solidFill>
                          <a:latin typeface="Cambria Math" panose="02040503050406030204" pitchFamily="18" charset="0"/>
                        </a:rPr>
                        <m:t>𝑏</m:t>
                      </m:r>
                      <m:r>
                        <a:rPr lang="es-CO" sz="2800" b="0" i="1" dirty="0" smtClean="0">
                          <a:latin typeface="Cambria Math" panose="02040503050406030204" pitchFamily="18" charset="0"/>
                        </a:rPr>
                        <m:t> </m:t>
                      </m:r>
                      <m:r>
                        <a:rPr lang="es-ES" sz="2800" i="1" dirty="0" smtClean="0">
                          <a:latin typeface="Cambria Math" panose="02040503050406030204" pitchFamily="18" charset="0"/>
                        </a:rPr>
                        <m:t>𝑥</m:t>
                      </m:r>
                      <m:r>
                        <a:rPr lang="es-ES" sz="2800" i="1" dirty="0" smtClean="0">
                          <a:latin typeface="Cambria Math" panose="02040503050406030204" pitchFamily="18" charset="0"/>
                        </a:rPr>
                        <m:t> +</m:t>
                      </m:r>
                      <m:r>
                        <a:rPr lang="es-ES" sz="2800" i="1" dirty="0" smtClean="0">
                          <a:solidFill>
                            <a:srgbClr val="00B050"/>
                          </a:solidFill>
                          <a:latin typeface="Cambria Math" panose="02040503050406030204" pitchFamily="18" charset="0"/>
                        </a:rPr>
                        <m:t>𝑐</m:t>
                      </m:r>
                      <m:r>
                        <a:rPr lang="es-ES" sz="2800" i="1" dirty="0" smtClean="0">
                          <a:latin typeface="Cambria Math" panose="02040503050406030204" pitchFamily="18" charset="0"/>
                        </a:rPr>
                        <m:t>=0</m:t>
                      </m:r>
                    </m:oMath>
                  </m:oMathPara>
                </a14:m>
                <a:endParaRPr lang="es-ES" sz="2800" dirty="0"/>
              </a:p>
            </p:txBody>
          </p:sp>
        </mc:Choice>
        <mc:Fallback xmlns="">
          <p:sp>
            <p:nvSpPr>
              <p:cNvPr id="5" name="CuadroTexto 4">
                <a:extLst>
                  <a:ext uri="{FF2B5EF4-FFF2-40B4-BE49-F238E27FC236}">
                    <a16:creationId xmlns:a16="http://schemas.microsoft.com/office/drawing/2014/main" id="{65DD49BB-A4C5-4FDA-B8DC-8F88C27AB753}"/>
                  </a:ext>
                </a:extLst>
              </p:cNvPr>
              <p:cNvSpPr txBox="1">
                <a:spLocks noRot="1" noChangeAspect="1" noMove="1" noResize="1" noEditPoints="1" noAdjustHandles="1" noChangeArrowheads="1" noChangeShapeType="1" noTextEdit="1"/>
              </p:cNvSpPr>
              <p:nvPr/>
            </p:nvSpPr>
            <p:spPr>
              <a:xfrm>
                <a:off x="3565663" y="2311192"/>
                <a:ext cx="3969026" cy="430887"/>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Marcador de contenido 2">
                <a:extLst>
                  <a:ext uri="{FF2B5EF4-FFF2-40B4-BE49-F238E27FC236}">
                    <a16:creationId xmlns:a16="http://schemas.microsoft.com/office/drawing/2014/main" id="{C9124242-FDD7-4DDB-8D2B-5FA607327976}"/>
                  </a:ext>
                </a:extLst>
              </p:cNvPr>
              <p:cNvSpPr txBox="1">
                <a:spLocks/>
              </p:cNvSpPr>
              <p:nvPr/>
            </p:nvSpPr>
            <p:spPr>
              <a:xfrm>
                <a:off x="2686929" y="4096408"/>
                <a:ext cx="7287065" cy="165727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14:m>
                  <m:oMathPara xmlns:m="http://schemas.openxmlformats.org/officeDocument/2006/math">
                    <m:oMathParaPr>
                      <m:jc m:val="left"/>
                    </m:oMathParaPr>
                    <m:oMath xmlns:m="http://schemas.openxmlformats.org/officeDocument/2006/math">
                      <m:r>
                        <a:rPr lang="es-CO" sz="2400" i="1" dirty="0" smtClean="0">
                          <a:solidFill>
                            <a:srgbClr val="00B0F0"/>
                          </a:solidFill>
                          <a:latin typeface="Cambria Math" panose="02040503050406030204" pitchFamily="18" charset="0"/>
                        </a:rPr>
                        <m:t>𝑏</m:t>
                      </m:r>
                      <m:r>
                        <a:rPr lang="es-CO" sz="2400" i="1" dirty="0">
                          <a:latin typeface="Cambria Math" panose="02040503050406030204" pitchFamily="18" charset="0"/>
                          <a:ea typeface="Cambria Math" panose="02040503050406030204" pitchFamily="18" charset="0"/>
                        </a:rPr>
                        <m:t>≠0</m:t>
                      </m:r>
                      <m:r>
                        <a:rPr lang="es-ES" sz="2400" b="0" i="1" dirty="0" smtClean="0">
                          <a:latin typeface="Cambria Math" panose="02040503050406030204" pitchFamily="18" charset="0"/>
                          <a:ea typeface="Cambria Math" panose="02040503050406030204" pitchFamily="18" charset="0"/>
                        </a:rPr>
                        <m:t>,  </m:t>
                      </m:r>
                      <m:r>
                        <a:rPr lang="es-ES" sz="2400" i="1" dirty="0">
                          <a:solidFill>
                            <a:srgbClr val="00B050"/>
                          </a:solidFill>
                          <a:latin typeface="Cambria Math" panose="02040503050406030204" pitchFamily="18" charset="0"/>
                          <a:ea typeface="Cambria Math" panose="02040503050406030204" pitchFamily="18" charset="0"/>
                        </a:rPr>
                        <m:t>𝑐</m:t>
                      </m:r>
                      <m:r>
                        <a:rPr lang="es-ES" sz="2400" b="0" i="1" dirty="0" smtClean="0">
                          <a:solidFill>
                            <a:srgbClr val="00B050"/>
                          </a:solidFill>
                          <a:latin typeface="Cambria Math" panose="02040503050406030204" pitchFamily="18" charset="0"/>
                          <a:ea typeface="Cambria Math" panose="02040503050406030204" pitchFamily="18" charset="0"/>
                        </a:rPr>
                        <m:t>=</m:t>
                      </m:r>
                      <m:r>
                        <a:rPr lang="es-CO" sz="2400" i="1" dirty="0">
                          <a:latin typeface="Cambria Math" panose="02040503050406030204" pitchFamily="18" charset="0"/>
                          <a:ea typeface="Cambria Math" panose="02040503050406030204" pitchFamily="18" charset="0"/>
                        </a:rPr>
                        <m:t>0 </m:t>
                      </m:r>
                      <m:r>
                        <a:rPr lang="es-ES" sz="2400" b="0" i="1" dirty="0" smtClean="0">
                          <a:latin typeface="Cambria Math" panose="02040503050406030204" pitchFamily="18" charset="0"/>
                          <a:ea typeface="Cambria Math" panose="02040503050406030204" pitchFamily="18" charset="0"/>
                        </a:rPr>
                        <m:t>     </m:t>
                      </m:r>
                      <m:r>
                        <a:rPr lang="es-ES" sz="2400" b="0" i="1" dirty="0" smtClean="0">
                          <a:latin typeface="Cambria Math" panose="02040503050406030204" pitchFamily="18" charset="0"/>
                          <a:ea typeface="Cambria Math" panose="02040503050406030204" pitchFamily="18" charset="0"/>
                        </a:rPr>
                        <m:t>𝑑𝑒</m:t>
                      </m:r>
                      <m:r>
                        <a:rPr lang="es-ES" sz="2400" b="0" i="1" dirty="0" smtClean="0">
                          <a:latin typeface="Cambria Math" panose="02040503050406030204" pitchFamily="18" charset="0"/>
                          <a:ea typeface="Cambria Math" panose="02040503050406030204" pitchFamily="18" charset="0"/>
                        </a:rPr>
                        <m:t> </m:t>
                      </m:r>
                      <m:r>
                        <a:rPr lang="es-ES" sz="2400" b="0" i="1" dirty="0" smtClean="0">
                          <a:latin typeface="Cambria Math" panose="02040503050406030204" pitchFamily="18" charset="0"/>
                          <a:ea typeface="Cambria Math" panose="02040503050406030204" pitchFamily="18" charset="0"/>
                        </a:rPr>
                        <m:t>𝑓𝑜𝑟𝑚𝑎</m:t>
                      </m:r>
                      <m:r>
                        <a:rPr lang="es-ES" sz="2400" b="0" i="1" dirty="0" smtClean="0">
                          <a:latin typeface="Cambria Math" panose="02040503050406030204" pitchFamily="18" charset="0"/>
                          <a:ea typeface="Cambria Math" panose="02040503050406030204" pitchFamily="18" charset="0"/>
                        </a:rPr>
                        <m:t>   </m:t>
                      </m:r>
                      <m:sSup>
                        <m:sSupPr>
                          <m:ctrlPr>
                            <a:rPr lang="es-CO" sz="2400" i="1" dirty="0" smtClean="0">
                              <a:latin typeface="Cambria Math" panose="02040503050406030204" pitchFamily="18" charset="0"/>
                            </a:rPr>
                          </m:ctrlPr>
                        </m:sSupPr>
                        <m:e>
                          <m:r>
                            <a:rPr lang="es-ES" sz="2400" b="0" i="1" dirty="0" smtClean="0">
                              <a:latin typeface="Cambria Math" panose="02040503050406030204" pitchFamily="18" charset="0"/>
                            </a:rPr>
                            <m:t>  </m:t>
                          </m:r>
                          <m:r>
                            <a:rPr lang="es-ES" sz="2400" b="0" i="1" dirty="0" smtClean="0">
                              <a:solidFill>
                                <a:srgbClr val="FF0000"/>
                              </a:solidFill>
                              <a:latin typeface="Cambria Math" panose="02040503050406030204" pitchFamily="18" charset="0"/>
                            </a:rPr>
                            <m:t>𝑎</m:t>
                          </m:r>
                          <m:r>
                            <a:rPr lang="es-CO" sz="2400" i="1" dirty="0">
                              <a:latin typeface="Cambria Math" panose="02040503050406030204" pitchFamily="18" charset="0"/>
                            </a:rPr>
                            <m:t>𝑥</m:t>
                          </m:r>
                        </m:e>
                        <m:sup>
                          <m:r>
                            <a:rPr lang="es-CO" sz="2400" i="1" dirty="0">
                              <a:latin typeface="Cambria Math" panose="02040503050406030204" pitchFamily="18" charset="0"/>
                            </a:rPr>
                            <m:t>2</m:t>
                          </m:r>
                        </m:sup>
                      </m:sSup>
                      <m:r>
                        <a:rPr lang="es-CO" sz="2400" b="0" i="1" dirty="0" smtClean="0">
                          <a:latin typeface="Cambria Math" panose="02040503050406030204" pitchFamily="18" charset="0"/>
                        </a:rPr>
                        <m:t>−</m:t>
                      </m:r>
                      <m:r>
                        <a:rPr lang="es-ES" sz="2400" b="0" i="1" dirty="0" smtClean="0">
                          <a:solidFill>
                            <a:srgbClr val="00B0F0"/>
                          </a:solidFill>
                          <a:latin typeface="Cambria Math" panose="02040503050406030204" pitchFamily="18" charset="0"/>
                        </a:rPr>
                        <m:t>𝑏</m:t>
                      </m:r>
                      <m:r>
                        <a:rPr lang="es-ES" sz="2400" i="1" dirty="0">
                          <a:latin typeface="Cambria Math" panose="02040503050406030204" pitchFamily="18" charset="0"/>
                        </a:rPr>
                        <m:t>𝑥</m:t>
                      </m:r>
                      <m:r>
                        <a:rPr lang="es-ES" sz="2400" i="1" dirty="0">
                          <a:latin typeface="Cambria Math" panose="02040503050406030204" pitchFamily="18" charset="0"/>
                        </a:rPr>
                        <m:t>=0 </m:t>
                      </m:r>
                    </m:oMath>
                  </m:oMathPara>
                </a14:m>
                <a:endParaRPr lang="es-ES" sz="2400" b="0" i="1" dirty="0">
                  <a:latin typeface="Cambria Math" panose="02040503050406030204" pitchFamily="18" charset="0"/>
                </a:endParaRPr>
              </a:p>
              <a:p>
                <a:pPr marL="0" indent="0">
                  <a:lnSpc>
                    <a:spcPct val="150000"/>
                  </a:lnSpc>
                  <a:buNone/>
                </a:pPr>
                <a14:m>
                  <m:oMathPara xmlns:m="http://schemas.openxmlformats.org/officeDocument/2006/math">
                    <m:oMathParaPr>
                      <m:jc m:val="left"/>
                    </m:oMathParaPr>
                    <m:oMath xmlns:m="http://schemas.openxmlformats.org/officeDocument/2006/math">
                      <m:r>
                        <a:rPr lang="es-CO" sz="2400" i="1" dirty="0">
                          <a:solidFill>
                            <a:srgbClr val="00B0F0"/>
                          </a:solidFill>
                          <a:latin typeface="Cambria Math" panose="02040503050406030204" pitchFamily="18" charset="0"/>
                        </a:rPr>
                        <m:t>𝑏</m:t>
                      </m:r>
                      <m:r>
                        <a:rPr lang="es-ES" sz="2400" b="0" i="1" dirty="0" smtClean="0">
                          <a:latin typeface="Cambria Math" panose="02040503050406030204" pitchFamily="18" charset="0"/>
                          <a:ea typeface="Cambria Math" panose="02040503050406030204" pitchFamily="18" charset="0"/>
                        </a:rPr>
                        <m:t>=</m:t>
                      </m:r>
                      <m:r>
                        <a:rPr lang="es-CO" sz="2400" i="1" dirty="0">
                          <a:latin typeface="Cambria Math" panose="02040503050406030204" pitchFamily="18" charset="0"/>
                          <a:ea typeface="Cambria Math" panose="02040503050406030204" pitchFamily="18" charset="0"/>
                        </a:rPr>
                        <m:t>0</m:t>
                      </m:r>
                      <m:r>
                        <a:rPr lang="es-ES" sz="2400" i="1" dirty="0">
                          <a:latin typeface="Cambria Math" panose="02040503050406030204" pitchFamily="18" charset="0"/>
                          <a:ea typeface="Cambria Math" panose="02040503050406030204" pitchFamily="18" charset="0"/>
                        </a:rPr>
                        <m:t>,  </m:t>
                      </m:r>
                      <m:r>
                        <a:rPr lang="es-ES" sz="2400" i="1" dirty="0">
                          <a:solidFill>
                            <a:srgbClr val="00B050"/>
                          </a:solidFill>
                          <a:latin typeface="Cambria Math" panose="02040503050406030204" pitchFamily="18" charset="0"/>
                          <a:ea typeface="Cambria Math" panose="02040503050406030204" pitchFamily="18" charset="0"/>
                        </a:rPr>
                        <m:t>𝑐</m:t>
                      </m:r>
                      <m:r>
                        <a:rPr lang="es-CO" sz="2400" i="1" dirty="0">
                          <a:latin typeface="Cambria Math" panose="02040503050406030204" pitchFamily="18" charset="0"/>
                          <a:ea typeface="Cambria Math" panose="02040503050406030204" pitchFamily="18" charset="0"/>
                        </a:rPr>
                        <m:t>≠0</m:t>
                      </m:r>
                      <m:r>
                        <a:rPr lang="es-ES" sz="2400" b="0" i="1" dirty="0" smtClean="0">
                          <a:latin typeface="Cambria Math" panose="02040503050406030204" pitchFamily="18" charset="0"/>
                          <a:ea typeface="Cambria Math" panose="02040503050406030204" pitchFamily="18" charset="0"/>
                        </a:rPr>
                        <m:t>      </m:t>
                      </m:r>
                      <m:r>
                        <a:rPr lang="es-ES" sz="2400" i="1" dirty="0">
                          <a:latin typeface="Cambria Math" panose="02040503050406030204" pitchFamily="18" charset="0"/>
                          <a:ea typeface="Cambria Math" panose="02040503050406030204" pitchFamily="18" charset="0"/>
                        </a:rPr>
                        <m:t>𝑑𝑒</m:t>
                      </m:r>
                      <m:r>
                        <a:rPr lang="es-ES" sz="2400" i="1" dirty="0">
                          <a:latin typeface="Cambria Math" panose="02040503050406030204" pitchFamily="18" charset="0"/>
                          <a:ea typeface="Cambria Math" panose="02040503050406030204" pitchFamily="18" charset="0"/>
                        </a:rPr>
                        <m:t> </m:t>
                      </m:r>
                      <m:r>
                        <a:rPr lang="es-ES" sz="2400" i="1" dirty="0">
                          <a:latin typeface="Cambria Math" panose="02040503050406030204" pitchFamily="18" charset="0"/>
                          <a:ea typeface="Cambria Math" panose="02040503050406030204" pitchFamily="18" charset="0"/>
                        </a:rPr>
                        <m:t>𝑓𝑜𝑟𝑚𝑎</m:t>
                      </m:r>
                      <m:sSup>
                        <m:sSupPr>
                          <m:ctrlPr>
                            <a:rPr lang="es-CO" sz="2400" i="1" dirty="0">
                              <a:latin typeface="Cambria Math" panose="02040503050406030204" pitchFamily="18" charset="0"/>
                            </a:rPr>
                          </m:ctrlPr>
                        </m:sSupPr>
                        <m:e>
                          <m:r>
                            <a:rPr lang="es-ES" sz="2400" b="0" i="1" dirty="0" smtClean="0">
                              <a:latin typeface="Cambria Math" panose="02040503050406030204" pitchFamily="18" charset="0"/>
                            </a:rPr>
                            <m:t>   </m:t>
                          </m:r>
                          <m:r>
                            <a:rPr lang="es-ES" sz="2400" i="1" dirty="0">
                              <a:latin typeface="Cambria Math" panose="02040503050406030204" pitchFamily="18" charset="0"/>
                            </a:rPr>
                            <m:t> </m:t>
                          </m:r>
                          <m:r>
                            <a:rPr lang="es-ES" sz="2400" b="0" i="1" dirty="0" smtClean="0">
                              <a:latin typeface="Cambria Math" panose="02040503050406030204" pitchFamily="18" charset="0"/>
                            </a:rPr>
                            <m:t> </m:t>
                          </m:r>
                          <m:r>
                            <a:rPr lang="es-ES" sz="2400" i="1" dirty="0">
                              <a:solidFill>
                                <a:srgbClr val="FF0000"/>
                              </a:solidFill>
                              <a:latin typeface="Cambria Math" panose="02040503050406030204" pitchFamily="18" charset="0"/>
                            </a:rPr>
                            <m:t>𝑎</m:t>
                          </m:r>
                          <m:r>
                            <a:rPr lang="es-CO" sz="2400" i="1" dirty="0">
                              <a:latin typeface="Cambria Math" panose="02040503050406030204" pitchFamily="18" charset="0"/>
                            </a:rPr>
                            <m:t>𝑥</m:t>
                          </m:r>
                        </m:e>
                        <m:sup>
                          <m:r>
                            <a:rPr lang="es-CO" sz="2400" i="1" dirty="0">
                              <a:latin typeface="Cambria Math" panose="02040503050406030204" pitchFamily="18" charset="0"/>
                            </a:rPr>
                            <m:t>2</m:t>
                          </m:r>
                        </m:sup>
                      </m:sSup>
                      <m:r>
                        <a:rPr lang="es-CO" sz="2400" i="1" dirty="0">
                          <a:latin typeface="Cambria Math" panose="02040503050406030204" pitchFamily="18" charset="0"/>
                        </a:rPr>
                        <m:t>−</m:t>
                      </m:r>
                      <m:r>
                        <a:rPr lang="es-ES" sz="2400" b="0" i="1" dirty="0" smtClean="0">
                          <a:solidFill>
                            <a:srgbClr val="00B050"/>
                          </a:solidFill>
                          <a:latin typeface="Cambria Math" panose="02040503050406030204" pitchFamily="18" charset="0"/>
                        </a:rPr>
                        <m:t>𝑐</m:t>
                      </m:r>
                      <m:r>
                        <a:rPr lang="es-ES" sz="2400" i="1" dirty="0">
                          <a:latin typeface="Cambria Math" panose="02040503050406030204" pitchFamily="18" charset="0"/>
                        </a:rPr>
                        <m:t>=0</m:t>
                      </m:r>
                    </m:oMath>
                  </m:oMathPara>
                </a14:m>
                <a:endParaRPr lang="es-CO" sz="2400" dirty="0"/>
              </a:p>
              <a:p>
                <a:pPr marL="0" indent="0">
                  <a:lnSpc>
                    <a:spcPct val="150000"/>
                  </a:lnSpc>
                  <a:buNone/>
                </a:pPr>
                <a14:m>
                  <m:oMathPara xmlns:m="http://schemas.openxmlformats.org/officeDocument/2006/math">
                    <m:oMathParaPr>
                      <m:jc m:val="left"/>
                    </m:oMathParaPr>
                    <m:oMath xmlns:m="http://schemas.openxmlformats.org/officeDocument/2006/math">
                      <m:r>
                        <a:rPr lang="es-CO" sz="2400" i="1" dirty="0">
                          <a:solidFill>
                            <a:srgbClr val="00B0F0"/>
                          </a:solidFill>
                          <a:latin typeface="Cambria Math" panose="02040503050406030204" pitchFamily="18" charset="0"/>
                        </a:rPr>
                        <m:t>𝑏</m:t>
                      </m:r>
                      <m:r>
                        <a:rPr lang="es-ES" sz="2400" i="1" dirty="0">
                          <a:latin typeface="Cambria Math" panose="02040503050406030204" pitchFamily="18" charset="0"/>
                          <a:ea typeface="Cambria Math" panose="02040503050406030204" pitchFamily="18" charset="0"/>
                        </a:rPr>
                        <m:t>=</m:t>
                      </m:r>
                      <m:r>
                        <a:rPr lang="es-CO" sz="2400" i="1" dirty="0">
                          <a:latin typeface="Cambria Math" panose="02040503050406030204" pitchFamily="18" charset="0"/>
                          <a:ea typeface="Cambria Math" panose="02040503050406030204" pitchFamily="18" charset="0"/>
                        </a:rPr>
                        <m:t>0</m:t>
                      </m:r>
                      <m:r>
                        <a:rPr lang="es-ES" sz="2400" i="1" dirty="0">
                          <a:latin typeface="Cambria Math" panose="02040503050406030204" pitchFamily="18" charset="0"/>
                          <a:ea typeface="Cambria Math" panose="02040503050406030204" pitchFamily="18" charset="0"/>
                        </a:rPr>
                        <m:t>,  </m:t>
                      </m:r>
                      <m:r>
                        <a:rPr lang="es-ES" sz="2400" i="1" dirty="0">
                          <a:solidFill>
                            <a:srgbClr val="00B050"/>
                          </a:solidFill>
                          <a:latin typeface="Cambria Math" panose="02040503050406030204" pitchFamily="18" charset="0"/>
                          <a:ea typeface="Cambria Math" panose="02040503050406030204" pitchFamily="18" charset="0"/>
                        </a:rPr>
                        <m:t>𝑐</m:t>
                      </m:r>
                      <m:r>
                        <a:rPr lang="es-ES" sz="2400" b="0" i="1" dirty="0" smtClean="0">
                          <a:latin typeface="Cambria Math" panose="02040503050406030204" pitchFamily="18" charset="0"/>
                          <a:ea typeface="Cambria Math" panose="02040503050406030204" pitchFamily="18" charset="0"/>
                        </a:rPr>
                        <m:t>=</m:t>
                      </m:r>
                      <m:r>
                        <a:rPr lang="es-CO" sz="2400" i="1" dirty="0">
                          <a:latin typeface="Cambria Math" panose="02040503050406030204" pitchFamily="18" charset="0"/>
                          <a:ea typeface="Cambria Math" panose="02040503050406030204" pitchFamily="18" charset="0"/>
                        </a:rPr>
                        <m:t>0</m:t>
                      </m:r>
                      <m:r>
                        <a:rPr lang="es-ES" sz="2400" b="0" i="1" dirty="0" smtClean="0">
                          <a:latin typeface="Cambria Math" panose="02040503050406030204" pitchFamily="18" charset="0"/>
                          <a:ea typeface="Cambria Math" panose="02040503050406030204" pitchFamily="18" charset="0"/>
                        </a:rPr>
                        <m:t>      </m:t>
                      </m:r>
                      <m:r>
                        <a:rPr lang="es-ES" sz="2400" i="1" dirty="0">
                          <a:latin typeface="Cambria Math" panose="02040503050406030204" pitchFamily="18" charset="0"/>
                          <a:ea typeface="Cambria Math" panose="02040503050406030204" pitchFamily="18" charset="0"/>
                        </a:rPr>
                        <m:t>𝑑𝑒</m:t>
                      </m:r>
                      <m:r>
                        <a:rPr lang="es-ES" sz="2400" i="1" dirty="0">
                          <a:latin typeface="Cambria Math" panose="02040503050406030204" pitchFamily="18" charset="0"/>
                          <a:ea typeface="Cambria Math" panose="02040503050406030204" pitchFamily="18" charset="0"/>
                        </a:rPr>
                        <m:t> </m:t>
                      </m:r>
                      <m:r>
                        <a:rPr lang="es-ES" sz="2400" i="1" dirty="0">
                          <a:latin typeface="Cambria Math" panose="02040503050406030204" pitchFamily="18" charset="0"/>
                          <a:ea typeface="Cambria Math" panose="02040503050406030204" pitchFamily="18" charset="0"/>
                        </a:rPr>
                        <m:t>𝑓𝑜𝑟𝑚𝑎</m:t>
                      </m:r>
                      <m:sSup>
                        <m:sSupPr>
                          <m:ctrlPr>
                            <a:rPr lang="es-CO" sz="2400" i="1" dirty="0">
                              <a:latin typeface="Cambria Math" panose="02040503050406030204" pitchFamily="18" charset="0"/>
                            </a:rPr>
                          </m:ctrlPr>
                        </m:sSupPr>
                        <m:e>
                          <m:r>
                            <a:rPr lang="es-ES" sz="2400" b="0" i="1" dirty="0" smtClean="0">
                              <a:latin typeface="Cambria Math" panose="02040503050406030204" pitchFamily="18" charset="0"/>
                            </a:rPr>
                            <m:t>    </m:t>
                          </m:r>
                          <m:r>
                            <a:rPr lang="es-ES" sz="2400" i="1" dirty="0">
                              <a:latin typeface="Cambria Math" panose="02040503050406030204" pitchFamily="18" charset="0"/>
                            </a:rPr>
                            <m:t> </m:t>
                          </m:r>
                          <m:r>
                            <a:rPr lang="es-ES" sz="2400" i="1" dirty="0">
                              <a:solidFill>
                                <a:srgbClr val="FF0000"/>
                              </a:solidFill>
                              <a:latin typeface="Cambria Math" panose="02040503050406030204" pitchFamily="18" charset="0"/>
                            </a:rPr>
                            <m:t>𝑎</m:t>
                          </m:r>
                          <m:r>
                            <a:rPr lang="es-CO" sz="2400" i="1" dirty="0">
                              <a:latin typeface="Cambria Math" panose="02040503050406030204" pitchFamily="18" charset="0"/>
                            </a:rPr>
                            <m:t>𝑥</m:t>
                          </m:r>
                        </m:e>
                        <m:sup>
                          <m:r>
                            <a:rPr lang="es-CO" sz="2400" i="1" dirty="0">
                              <a:latin typeface="Cambria Math" panose="02040503050406030204" pitchFamily="18" charset="0"/>
                            </a:rPr>
                            <m:t>2</m:t>
                          </m:r>
                        </m:sup>
                      </m:sSup>
                      <m:r>
                        <a:rPr lang="es-ES" sz="2400" i="1" dirty="0">
                          <a:latin typeface="Cambria Math" panose="02040503050406030204" pitchFamily="18" charset="0"/>
                        </a:rPr>
                        <m:t>=0</m:t>
                      </m:r>
                    </m:oMath>
                  </m:oMathPara>
                </a14:m>
                <a:endParaRPr lang="es-CO" sz="2400" dirty="0"/>
              </a:p>
              <a:p>
                <a:pPr marL="0" indent="0">
                  <a:lnSpc>
                    <a:spcPct val="150000"/>
                  </a:lnSpc>
                  <a:buNone/>
                </a:pPr>
                <a:endParaRPr lang="es-CO" sz="2400" dirty="0"/>
              </a:p>
              <a:p>
                <a:pPr marL="0" indent="0" algn="ctr">
                  <a:lnSpc>
                    <a:spcPct val="150000"/>
                  </a:lnSpc>
                  <a:buNone/>
                </a:pPr>
                <a:endParaRPr lang="es-ES" sz="2400" dirty="0">
                  <a:solidFill>
                    <a:srgbClr val="00B050"/>
                  </a:solidFill>
                </a:endParaRPr>
              </a:p>
            </p:txBody>
          </p:sp>
        </mc:Choice>
        <mc:Fallback xmlns="">
          <p:sp>
            <p:nvSpPr>
              <p:cNvPr id="6" name="Marcador de contenido 2">
                <a:extLst>
                  <a:ext uri="{FF2B5EF4-FFF2-40B4-BE49-F238E27FC236}">
                    <a16:creationId xmlns:a16="http://schemas.microsoft.com/office/drawing/2014/main" id="{C9124242-FDD7-4DDB-8D2B-5FA607327976}"/>
                  </a:ext>
                </a:extLst>
              </p:cNvPr>
              <p:cNvSpPr txBox="1">
                <a:spLocks noRot="1" noChangeAspect="1" noMove="1" noResize="1" noEditPoints="1" noAdjustHandles="1" noChangeArrowheads="1" noChangeShapeType="1" noTextEdit="1"/>
              </p:cNvSpPr>
              <p:nvPr/>
            </p:nvSpPr>
            <p:spPr>
              <a:xfrm>
                <a:off x="2686929" y="4096408"/>
                <a:ext cx="7287065" cy="1657278"/>
              </a:xfrm>
              <a:prstGeom prst="rect">
                <a:avLst/>
              </a:prstGeom>
              <a:blipFill>
                <a:blip r:embed="rId5"/>
                <a:stretch>
                  <a:fillRect/>
                </a:stretch>
              </a:blipFill>
            </p:spPr>
            <p:txBody>
              <a:bodyPr/>
              <a:lstStyle/>
              <a:p>
                <a:r>
                  <a:rPr lang="es-ES">
                    <a:noFill/>
                  </a:rPr>
                  <a:t> </a:t>
                </a:r>
              </a:p>
            </p:txBody>
          </p:sp>
        </mc:Fallback>
      </mc:AlternateContent>
      <p:sp>
        <p:nvSpPr>
          <p:cNvPr id="10" name="Marcador de contenido 2">
            <a:extLst>
              <a:ext uri="{FF2B5EF4-FFF2-40B4-BE49-F238E27FC236}">
                <a16:creationId xmlns:a16="http://schemas.microsoft.com/office/drawing/2014/main" id="{D349366E-0CE1-4889-AF0B-95B9FA3FE153}"/>
              </a:ext>
            </a:extLst>
          </p:cNvPr>
          <p:cNvSpPr txBox="1">
            <a:spLocks/>
          </p:cNvSpPr>
          <p:nvPr/>
        </p:nvSpPr>
        <p:spPr>
          <a:xfrm>
            <a:off x="559904" y="3703163"/>
            <a:ext cx="10515600" cy="46294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CO" sz="2200" dirty="0"/>
              <a:t>Ecuaciones de la forma</a:t>
            </a:r>
          </a:p>
          <a:p>
            <a:pPr marL="0" indent="0">
              <a:buFont typeface="Arial" panose="020B0604020202020204" pitchFamily="34" charset="0"/>
              <a:buNone/>
            </a:pPr>
            <a:endParaRPr lang="es-CO" sz="2200" dirty="0"/>
          </a:p>
        </p:txBody>
      </p:sp>
      <p:sp>
        <p:nvSpPr>
          <p:cNvPr id="11" name="Marcador de contenido 2">
            <a:extLst>
              <a:ext uri="{FF2B5EF4-FFF2-40B4-BE49-F238E27FC236}">
                <a16:creationId xmlns:a16="http://schemas.microsoft.com/office/drawing/2014/main" id="{8F73D58F-E48A-4F73-8850-22DD923F7A26}"/>
              </a:ext>
            </a:extLst>
          </p:cNvPr>
          <p:cNvSpPr txBox="1">
            <a:spLocks/>
          </p:cNvSpPr>
          <p:nvPr/>
        </p:nvSpPr>
        <p:spPr>
          <a:xfrm>
            <a:off x="559904" y="5863009"/>
            <a:ext cx="10515600" cy="46294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CO" sz="2200" dirty="0">
                <a:solidFill>
                  <a:srgbClr val="FFC000"/>
                </a:solidFill>
              </a:rPr>
              <a:t>Son ecuaciones de segundo grado incompletas</a:t>
            </a:r>
          </a:p>
          <a:p>
            <a:pPr marL="0" indent="0">
              <a:buFont typeface="Arial" panose="020B0604020202020204" pitchFamily="34" charset="0"/>
              <a:buNone/>
            </a:pPr>
            <a:endParaRPr lang="es-CO" sz="2200" dirty="0">
              <a:solidFill>
                <a:srgbClr val="FFC000"/>
              </a:solidFill>
            </a:endParaRPr>
          </a:p>
        </p:txBody>
      </p:sp>
    </p:spTree>
    <p:extLst>
      <p:ext uri="{BB962C8B-B14F-4D97-AF65-F5344CB8AC3E}">
        <p14:creationId xmlns:p14="http://schemas.microsoft.com/office/powerpoint/2010/main" val="34360634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531421" y="465640"/>
                <a:ext cx="10515600" cy="1392048"/>
              </a:xfrm>
            </p:spPr>
            <p:txBody>
              <a:bodyPr>
                <a:noAutofit/>
              </a:bodyPr>
              <a:lstStyle/>
              <a:p>
                <a:pPr marL="0" indent="0">
                  <a:buNone/>
                </a:pPr>
                <a:r>
                  <a:rPr lang="es-CO" sz="2400" dirty="0">
                    <a:solidFill>
                      <a:srgbClr val="FF0000"/>
                    </a:solidFill>
                  </a:rPr>
                  <a:t>Raíces o soluciones de una ecuación de segundo orden</a:t>
                </a:r>
              </a:p>
              <a:p>
                <a:pPr algn="just"/>
                <a:r>
                  <a:rPr lang="es-CO" sz="2400" dirty="0"/>
                  <a:t>Resolver una ecuación de segundo grado es hallar el valor o valores de la incógnita </a:t>
                </a:r>
                <a14:m>
                  <m:oMath xmlns:m="http://schemas.openxmlformats.org/officeDocument/2006/math">
                    <m:r>
                      <a:rPr lang="es-CO" sz="2400" i="1" dirty="0" smtClean="0">
                        <a:latin typeface="Cambria Math" panose="02040503050406030204" pitchFamily="18" charset="0"/>
                      </a:rPr>
                      <m:t>𝑥</m:t>
                    </m:r>
                  </m:oMath>
                </a14:m>
                <a:r>
                  <a:rPr lang="es-CO" sz="2400" dirty="0"/>
                  <a:t> que hace que se cumpla la igualdad que establece la propia ecuación. </a:t>
                </a:r>
              </a:p>
              <a:p>
                <a:endParaRPr lang="es-CO" dirty="0"/>
              </a:p>
              <a:p>
                <a:endParaRPr lang="es-CO" dirty="0"/>
              </a:p>
              <a:p>
                <a:endParaRPr lang="es-CO"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531421" y="465640"/>
                <a:ext cx="10515600" cy="1392048"/>
              </a:xfrm>
              <a:blipFill>
                <a:blip r:embed="rId8"/>
                <a:stretch>
                  <a:fillRect l="-870" t="-6114" r="-92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5DD49BB-A4C5-4FDA-B8DC-8F88C27AB753}"/>
                  </a:ext>
                </a:extLst>
              </p:cNvPr>
              <p:cNvSpPr txBox="1"/>
              <p:nvPr/>
            </p:nvSpPr>
            <p:spPr>
              <a:xfrm>
                <a:off x="1594105" y="2614801"/>
                <a:ext cx="3969026" cy="43088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800" b="0" i="1" dirty="0" smtClean="0">
                          <a:solidFill>
                            <a:srgbClr val="FF0000"/>
                          </a:solidFill>
                          <a:latin typeface="Cambria Math" panose="02040503050406030204" pitchFamily="18" charset="0"/>
                        </a:rPr>
                        <m:t>𝑎</m:t>
                      </m:r>
                      <m:sSup>
                        <m:sSupPr>
                          <m:ctrlPr>
                            <a:rPr lang="es-CO" sz="2800" b="0" i="1" dirty="0" smtClean="0">
                              <a:latin typeface="Cambria Math" panose="02040503050406030204" pitchFamily="18" charset="0"/>
                            </a:rPr>
                          </m:ctrlPr>
                        </m:sSupPr>
                        <m:e>
                          <m:r>
                            <a:rPr lang="es-CO" sz="2800" b="0" i="1" dirty="0" smtClean="0">
                              <a:latin typeface="Cambria Math" panose="02040503050406030204" pitchFamily="18" charset="0"/>
                            </a:rPr>
                            <m:t>𝑥</m:t>
                          </m:r>
                        </m:e>
                        <m:sup>
                          <m:r>
                            <a:rPr lang="es-CO" sz="2800" b="0" i="1" dirty="0" smtClean="0">
                              <a:latin typeface="Cambria Math" panose="02040503050406030204" pitchFamily="18" charset="0"/>
                            </a:rPr>
                            <m:t>2</m:t>
                          </m:r>
                        </m:sup>
                      </m:sSup>
                      <m:r>
                        <a:rPr lang="es-ES" sz="2800" i="1" dirty="0" smtClean="0">
                          <a:latin typeface="Cambria Math" panose="02040503050406030204" pitchFamily="18" charset="0"/>
                        </a:rPr>
                        <m:t>+</m:t>
                      </m:r>
                      <m:r>
                        <a:rPr lang="es-ES" sz="2800" i="1" dirty="0" smtClean="0">
                          <a:solidFill>
                            <a:srgbClr val="00B0F0"/>
                          </a:solidFill>
                          <a:latin typeface="Cambria Math" panose="02040503050406030204" pitchFamily="18" charset="0"/>
                        </a:rPr>
                        <m:t>𝑏</m:t>
                      </m:r>
                      <m:r>
                        <a:rPr lang="es-CO" sz="2800" b="0" i="1" dirty="0" smtClean="0">
                          <a:latin typeface="Cambria Math" panose="02040503050406030204" pitchFamily="18" charset="0"/>
                        </a:rPr>
                        <m:t> </m:t>
                      </m:r>
                      <m:r>
                        <a:rPr lang="es-ES" sz="2800" i="1" dirty="0" smtClean="0">
                          <a:latin typeface="Cambria Math" panose="02040503050406030204" pitchFamily="18" charset="0"/>
                        </a:rPr>
                        <m:t>𝑥</m:t>
                      </m:r>
                      <m:r>
                        <a:rPr lang="es-ES" sz="2800" i="1" dirty="0" smtClean="0">
                          <a:latin typeface="Cambria Math" panose="02040503050406030204" pitchFamily="18" charset="0"/>
                        </a:rPr>
                        <m:t> +</m:t>
                      </m:r>
                      <m:r>
                        <a:rPr lang="es-ES" sz="2800" i="1" dirty="0" smtClean="0">
                          <a:solidFill>
                            <a:srgbClr val="00B050"/>
                          </a:solidFill>
                          <a:latin typeface="Cambria Math" panose="02040503050406030204" pitchFamily="18" charset="0"/>
                        </a:rPr>
                        <m:t>𝑐</m:t>
                      </m:r>
                      <m:r>
                        <a:rPr lang="es-ES" sz="2800" i="1" dirty="0" smtClean="0">
                          <a:latin typeface="Cambria Math" panose="02040503050406030204" pitchFamily="18" charset="0"/>
                        </a:rPr>
                        <m:t>=0</m:t>
                      </m:r>
                    </m:oMath>
                  </m:oMathPara>
                </a14:m>
                <a:endParaRPr lang="es-ES" sz="2800" dirty="0"/>
              </a:p>
            </p:txBody>
          </p:sp>
        </mc:Choice>
        <mc:Fallback xmlns="">
          <p:sp>
            <p:nvSpPr>
              <p:cNvPr id="5" name="CuadroTexto 4">
                <a:extLst>
                  <a:ext uri="{FF2B5EF4-FFF2-40B4-BE49-F238E27FC236}">
                    <a16:creationId xmlns:a16="http://schemas.microsoft.com/office/drawing/2014/main" id="{65DD49BB-A4C5-4FDA-B8DC-8F88C27AB753}"/>
                  </a:ext>
                </a:extLst>
              </p:cNvPr>
              <p:cNvSpPr txBox="1">
                <a:spLocks noRot="1" noChangeAspect="1" noMove="1" noResize="1" noEditPoints="1" noAdjustHandles="1" noChangeArrowheads="1" noChangeShapeType="1" noTextEdit="1"/>
              </p:cNvSpPr>
              <p:nvPr/>
            </p:nvSpPr>
            <p:spPr>
              <a:xfrm>
                <a:off x="1594105" y="2614801"/>
                <a:ext cx="3969026" cy="430887"/>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E5886C03-00F9-4759-AE8D-710BA8B250AF}"/>
                  </a:ext>
                </a:extLst>
              </p:cNvPr>
              <p:cNvSpPr txBox="1"/>
              <p:nvPr/>
            </p:nvSpPr>
            <p:spPr>
              <a:xfrm>
                <a:off x="5563131" y="2349664"/>
                <a:ext cx="6227188" cy="1392048"/>
              </a:xfrm>
              <a:prstGeom prst="rect">
                <a:avLst/>
              </a:prstGeom>
              <a:noFill/>
            </p:spPr>
            <p:txBody>
              <a:bodyPr wrap="square" lIns="0" tIns="0" rIns="0" bIns="0" rtlCol="0">
                <a:spAutoFit/>
              </a:bodyPr>
              <a:lstStyle/>
              <a:p>
                <a14:m>
                  <m:oMath xmlns:m="http://schemas.openxmlformats.org/officeDocument/2006/math">
                    <m:d>
                      <m:dPr>
                        <m:begChr m:val="{"/>
                        <m:endChr m:val=""/>
                        <m:ctrlPr>
                          <a:rPr lang="es-CO" sz="2800" b="0" i="1" dirty="0" smtClean="0">
                            <a:solidFill>
                              <a:schemeClr val="accent2">
                                <a:lumMod val="75000"/>
                              </a:schemeClr>
                            </a:solidFill>
                            <a:latin typeface="Cambria Math" panose="02040503050406030204" pitchFamily="18" charset="0"/>
                          </a:rPr>
                        </m:ctrlPr>
                      </m:dPr>
                      <m:e>
                        <m:eqArr>
                          <m:eqArrPr>
                            <m:ctrlPr>
                              <a:rPr lang="es-CO" sz="2800" b="0" i="1" dirty="0" smtClean="0">
                                <a:solidFill>
                                  <a:schemeClr val="accent2">
                                    <a:lumMod val="75000"/>
                                  </a:schemeClr>
                                </a:solidFill>
                                <a:latin typeface="Cambria Math" panose="02040503050406030204" pitchFamily="18" charset="0"/>
                              </a:rPr>
                            </m:ctrlPr>
                          </m:eqArrPr>
                          <m:e>
                            <m:sSub>
                              <m:sSubPr>
                                <m:ctrlPr>
                                  <a:rPr lang="es-CO" sz="2800" b="0" i="1" dirty="0" smtClean="0">
                                    <a:solidFill>
                                      <a:schemeClr val="accent2">
                                        <a:lumMod val="75000"/>
                                      </a:schemeClr>
                                    </a:solidFill>
                                    <a:latin typeface="Cambria Math" panose="02040503050406030204" pitchFamily="18" charset="0"/>
                                  </a:rPr>
                                </m:ctrlPr>
                              </m:sSubPr>
                              <m:e>
                                <m:r>
                                  <a:rPr lang="es-ES" sz="2800" b="0" i="1" dirty="0" smtClean="0">
                                    <a:solidFill>
                                      <a:schemeClr val="accent2">
                                        <a:lumMod val="75000"/>
                                      </a:schemeClr>
                                    </a:solidFill>
                                    <a:latin typeface="Cambria Math" panose="02040503050406030204" pitchFamily="18" charset="0"/>
                                  </a:rPr>
                                  <m:t>𝑥</m:t>
                                </m:r>
                              </m:e>
                              <m:sub>
                                <m:r>
                                  <a:rPr lang="es-ES" sz="2800" b="0" i="1" dirty="0" smtClean="0">
                                    <a:solidFill>
                                      <a:schemeClr val="accent2">
                                        <a:lumMod val="75000"/>
                                      </a:schemeClr>
                                    </a:solidFill>
                                    <a:latin typeface="Cambria Math" panose="02040503050406030204" pitchFamily="18" charset="0"/>
                                  </a:rPr>
                                  <m:t>1</m:t>
                                </m:r>
                              </m:sub>
                            </m:sSub>
                          </m:e>
                          <m:e>
                            <m:sSub>
                              <m:sSubPr>
                                <m:ctrlPr>
                                  <a:rPr lang="es-CO" sz="2800" b="0" i="1" dirty="0" smtClean="0">
                                    <a:solidFill>
                                      <a:schemeClr val="accent2">
                                        <a:lumMod val="75000"/>
                                      </a:schemeClr>
                                    </a:solidFill>
                                    <a:latin typeface="Cambria Math" panose="02040503050406030204" pitchFamily="18" charset="0"/>
                                  </a:rPr>
                                </m:ctrlPr>
                              </m:sSubPr>
                              <m:e>
                                <m:r>
                                  <a:rPr lang="es-ES" sz="2800" b="0" i="1" dirty="0" smtClean="0">
                                    <a:solidFill>
                                      <a:schemeClr val="accent2">
                                        <a:lumMod val="75000"/>
                                      </a:schemeClr>
                                    </a:solidFill>
                                    <a:latin typeface="Cambria Math" panose="02040503050406030204" pitchFamily="18" charset="0"/>
                                  </a:rPr>
                                  <m:t>𝑥</m:t>
                                </m:r>
                              </m:e>
                              <m:sub>
                                <m:r>
                                  <a:rPr lang="es-ES" sz="2800" b="0" i="1" dirty="0" smtClean="0">
                                    <a:solidFill>
                                      <a:schemeClr val="accent2">
                                        <a:lumMod val="75000"/>
                                      </a:schemeClr>
                                    </a:solidFill>
                                    <a:latin typeface="Cambria Math" panose="02040503050406030204" pitchFamily="18" charset="0"/>
                                  </a:rPr>
                                  <m:t>2</m:t>
                                </m:r>
                              </m:sub>
                            </m:sSub>
                          </m:e>
                        </m:eqArr>
                      </m:e>
                    </m:d>
                  </m:oMath>
                </a14:m>
                <a:r>
                  <a:rPr lang="es-ES" sz="2800" dirty="0">
                    <a:solidFill>
                      <a:schemeClr val="accent2">
                        <a:lumMod val="75000"/>
                      </a:schemeClr>
                    </a:solidFill>
                  </a:rPr>
                  <a:t>       Soluciones de la ecuación </a:t>
                </a:r>
              </a:p>
              <a:p>
                <a:endParaRPr lang="es-ES" sz="2800" dirty="0">
                  <a:solidFill>
                    <a:srgbClr val="7030A0"/>
                  </a:solidFill>
                </a:endParaRPr>
              </a:p>
            </p:txBody>
          </p:sp>
        </mc:Choice>
        <mc:Fallback xmlns="">
          <p:sp>
            <p:nvSpPr>
              <p:cNvPr id="8" name="CuadroTexto 7">
                <a:extLst>
                  <a:ext uri="{FF2B5EF4-FFF2-40B4-BE49-F238E27FC236}">
                    <a16:creationId xmlns:a16="http://schemas.microsoft.com/office/drawing/2014/main" id="{E5886C03-00F9-4759-AE8D-710BA8B250AF}"/>
                  </a:ext>
                </a:extLst>
              </p:cNvPr>
              <p:cNvSpPr txBox="1">
                <a:spLocks noRot="1" noChangeAspect="1" noMove="1" noResize="1" noEditPoints="1" noAdjustHandles="1" noChangeArrowheads="1" noChangeShapeType="1" noTextEdit="1"/>
              </p:cNvSpPr>
              <p:nvPr/>
            </p:nvSpPr>
            <p:spPr>
              <a:xfrm>
                <a:off x="5563131" y="2349664"/>
                <a:ext cx="6227188" cy="1392048"/>
              </a:xfrm>
              <a:prstGeom prst="rect">
                <a:avLst/>
              </a:prstGeom>
              <a:blipFill>
                <a:blip r:embed="rId4"/>
                <a:stretch>
                  <a:fillRect/>
                </a:stretch>
              </a:blipFill>
            </p:spPr>
            <p:txBody>
              <a:bodyPr/>
              <a:lstStyle/>
              <a:p>
                <a:r>
                  <a:rPr lang="es-ES">
                    <a:noFill/>
                  </a:rPr>
                  <a:t> </a:t>
                </a:r>
              </a:p>
            </p:txBody>
          </p:sp>
        </mc:Fallback>
      </mc:AlternateContent>
      <p:sp>
        <p:nvSpPr>
          <p:cNvPr id="7" name="Rectángulo 6">
            <a:extLst>
              <a:ext uri="{FF2B5EF4-FFF2-40B4-BE49-F238E27FC236}">
                <a16:creationId xmlns:a16="http://schemas.microsoft.com/office/drawing/2014/main" id="{1EEEFD82-422D-45BE-9260-A08232C72765}"/>
              </a:ext>
            </a:extLst>
          </p:cNvPr>
          <p:cNvSpPr/>
          <p:nvPr/>
        </p:nvSpPr>
        <p:spPr>
          <a:xfrm>
            <a:off x="636103" y="3736083"/>
            <a:ext cx="10410917" cy="830997"/>
          </a:xfrm>
          <a:prstGeom prst="rect">
            <a:avLst/>
          </a:prstGeom>
        </p:spPr>
        <p:txBody>
          <a:bodyPr wrap="square">
            <a:spAutoFit/>
          </a:bodyPr>
          <a:lstStyle/>
          <a:p>
            <a:r>
              <a:rPr lang="es-CO" sz="2400" dirty="0"/>
              <a:t>Las ecuaciones de segundo grado pueden tener una, dos o ninguna solución posible en los reales.</a:t>
            </a:r>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E62BB45A-E9EB-430C-BED8-C2B2994DA706}"/>
                  </a:ext>
                </a:extLst>
              </p:cNvPr>
              <p:cNvSpPr txBox="1"/>
              <p:nvPr/>
            </p:nvSpPr>
            <p:spPr>
              <a:xfrm>
                <a:off x="3277264" y="4758332"/>
                <a:ext cx="6131779" cy="1723549"/>
              </a:xfrm>
              <a:prstGeom prst="rect">
                <a:avLst/>
              </a:prstGeom>
              <a:noFill/>
            </p:spPr>
            <p:txBody>
              <a:bodyPr wrap="square" lIns="0" tIns="0" rIns="0" bIns="0" rtlCol="0">
                <a:spAutoFit/>
              </a:bodyPr>
              <a:lstStyle/>
              <a:p>
                <a14:m>
                  <m:oMath xmlns:m="http://schemas.openxmlformats.org/officeDocument/2006/math">
                    <m:sSub>
                      <m:sSubPr>
                        <m:ctrlPr>
                          <a:rPr lang="es-CO" sz="2800" i="1" dirty="0" smtClean="0">
                            <a:solidFill>
                              <a:schemeClr val="accent2">
                                <a:lumMod val="75000"/>
                              </a:schemeClr>
                            </a:solidFill>
                            <a:latin typeface="Cambria Math" panose="02040503050406030204" pitchFamily="18" charset="0"/>
                          </a:rPr>
                        </m:ctrlPr>
                      </m:sSubPr>
                      <m:e>
                        <m:r>
                          <a:rPr lang="es-ES" sz="2800" i="1" dirty="0">
                            <a:solidFill>
                              <a:schemeClr val="accent2">
                                <a:lumMod val="75000"/>
                              </a:schemeClr>
                            </a:solidFill>
                            <a:latin typeface="Cambria Math" panose="02040503050406030204" pitchFamily="18" charset="0"/>
                          </a:rPr>
                          <m:t>𝑥</m:t>
                        </m:r>
                      </m:e>
                      <m:sub>
                        <m:r>
                          <a:rPr lang="es-ES" sz="2800" i="1" dirty="0">
                            <a:solidFill>
                              <a:schemeClr val="accent2">
                                <a:lumMod val="75000"/>
                              </a:schemeClr>
                            </a:solidFill>
                            <a:latin typeface="Cambria Math" panose="02040503050406030204" pitchFamily="18" charset="0"/>
                          </a:rPr>
                          <m:t>1</m:t>
                        </m:r>
                      </m:sub>
                    </m:sSub>
                  </m:oMath>
                </a14:m>
                <a:r>
                  <a:rPr lang="es-CO" sz="2800" dirty="0">
                    <a:ea typeface="Cambria Math" panose="02040503050406030204" pitchFamily="18" charset="0"/>
                  </a:rPr>
                  <a:t> </a:t>
                </a:r>
                <a14:m>
                  <m:oMath xmlns:m="http://schemas.openxmlformats.org/officeDocument/2006/math">
                    <m:r>
                      <a:rPr lang="es-CO" sz="2800" i="1" dirty="0">
                        <a:latin typeface="Cambria Math" panose="02040503050406030204" pitchFamily="18" charset="0"/>
                        <a:ea typeface="Cambria Math" panose="02040503050406030204" pitchFamily="18" charset="0"/>
                      </a:rPr>
                      <m:t>≠</m:t>
                    </m:r>
                    <m:sSub>
                      <m:sSubPr>
                        <m:ctrlPr>
                          <a:rPr lang="es-CO" sz="2800" i="1" dirty="0">
                            <a:solidFill>
                              <a:schemeClr val="accent2">
                                <a:lumMod val="75000"/>
                              </a:schemeClr>
                            </a:solidFill>
                            <a:latin typeface="Cambria Math" panose="02040503050406030204" pitchFamily="18" charset="0"/>
                          </a:rPr>
                        </m:ctrlPr>
                      </m:sSubPr>
                      <m:e>
                        <m:r>
                          <a:rPr lang="es-ES" sz="2800" i="1" dirty="0">
                            <a:solidFill>
                              <a:schemeClr val="accent2">
                                <a:lumMod val="75000"/>
                              </a:schemeClr>
                            </a:solidFill>
                            <a:latin typeface="Cambria Math" panose="02040503050406030204" pitchFamily="18" charset="0"/>
                          </a:rPr>
                          <m:t>𝑥</m:t>
                        </m:r>
                      </m:e>
                      <m:sub>
                        <m:r>
                          <a:rPr lang="es-ES" sz="2800" i="1" dirty="0">
                            <a:solidFill>
                              <a:schemeClr val="accent2">
                                <a:lumMod val="75000"/>
                              </a:schemeClr>
                            </a:solidFill>
                            <a:latin typeface="Cambria Math" panose="02040503050406030204" pitchFamily="18" charset="0"/>
                          </a:rPr>
                          <m:t>2</m:t>
                        </m:r>
                      </m:sub>
                    </m:sSub>
                  </m:oMath>
                </a14:m>
                <a:r>
                  <a:rPr lang="es-ES" sz="2800" dirty="0"/>
                  <a:t>                Raíces diferentes</a:t>
                </a:r>
              </a:p>
              <a:p>
                <a14:m>
                  <m:oMath xmlns:m="http://schemas.openxmlformats.org/officeDocument/2006/math">
                    <m:sSub>
                      <m:sSubPr>
                        <m:ctrlPr>
                          <a:rPr lang="es-CO" sz="2800" i="1" dirty="0">
                            <a:solidFill>
                              <a:schemeClr val="accent2">
                                <a:lumMod val="75000"/>
                              </a:schemeClr>
                            </a:solidFill>
                            <a:latin typeface="Cambria Math" panose="02040503050406030204" pitchFamily="18" charset="0"/>
                          </a:rPr>
                        </m:ctrlPr>
                      </m:sSubPr>
                      <m:e>
                        <m:r>
                          <a:rPr lang="es-ES" sz="2800" i="1" dirty="0">
                            <a:solidFill>
                              <a:schemeClr val="accent2">
                                <a:lumMod val="75000"/>
                              </a:schemeClr>
                            </a:solidFill>
                            <a:latin typeface="Cambria Math" panose="02040503050406030204" pitchFamily="18" charset="0"/>
                          </a:rPr>
                          <m:t>𝑥</m:t>
                        </m:r>
                      </m:e>
                      <m:sub>
                        <m:r>
                          <a:rPr lang="es-ES" sz="2800" i="1" dirty="0">
                            <a:solidFill>
                              <a:schemeClr val="accent2">
                                <a:lumMod val="75000"/>
                              </a:schemeClr>
                            </a:solidFill>
                            <a:latin typeface="Cambria Math" panose="02040503050406030204" pitchFamily="18" charset="0"/>
                          </a:rPr>
                          <m:t>1</m:t>
                        </m:r>
                      </m:sub>
                    </m:sSub>
                  </m:oMath>
                </a14:m>
                <a:r>
                  <a:rPr lang="es-CO" sz="2800" dirty="0">
                    <a:ea typeface="Cambria Math" panose="02040503050406030204" pitchFamily="18" charset="0"/>
                  </a:rPr>
                  <a:t> </a:t>
                </a:r>
                <a14:m>
                  <m:oMath xmlns:m="http://schemas.openxmlformats.org/officeDocument/2006/math">
                    <m:r>
                      <a:rPr lang="es-CO" sz="2800" i="1" dirty="0">
                        <a:latin typeface="Cambria Math" panose="02040503050406030204" pitchFamily="18" charset="0"/>
                        <a:ea typeface="Cambria Math" panose="02040503050406030204" pitchFamily="18" charset="0"/>
                      </a:rPr>
                      <m:t>=</m:t>
                    </m:r>
                    <m:sSub>
                      <m:sSubPr>
                        <m:ctrlPr>
                          <a:rPr lang="es-CO" sz="2800" i="1" dirty="0">
                            <a:solidFill>
                              <a:schemeClr val="accent2">
                                <a:lumMod val="75000"/>
                              </a:schemeClr>
                            </a:solidFill>
                            <a:latin typeface="Cambria Math" panose="02040503050406030204" pitchFamily="18" charset="0"/>
                          </a:rPr>
                        </m:ctrlPr>
                      </m:sSubPr>
                      <m:e>
                        <m:r>
                          <a:rPr lang="es-ES" sz="2800" i="1" dirty="0">
                            <a:solidFill>
                              <a:schemeClr val="accent2">
                                <a:lumMod val="75000"/>
                              </a:schemeClr>
                            </a:solidFill>
                            <a:latin typeface="Cambria Math" panose="02040503050406030204" pitchFamily="18" charset="0"/>
                          </a:rPr>
                          <m:t>𝑥</m:t>
                        </m:r>
                      </m:e>
                      <m:sub>
                        <m:r>
                          <a:rPr lang="es-ES" sz="2800" i="1" dirty="0">
                            <a:solidFill>
                              <a:schemeClr val="accent2">
                                <a:lumMod val="75000"/>
                              </a:schemeClr>
                            </a:solidFill>
                            <a:latin typeface="Cambria Math" panose="02040503050406030204" pitchFamily="18" charset="0"/>
                          </a:rPr>
                          <m:t>2</m:t>
                        </m:r>
                      </m:sub>
                    </m:sSub>
                  </m:oMath>
                </a14:m>
                <a:r>
                  <a:rPr lang="es-ES" sz="2800" dirty="0"/>
                  <a:t>                Raíces iguales</a:t>
                </a:r>
              </a:p>
              <a:p>
                <a14:m>
                  <m:oMath xmlns:m="http://schemas.openxmlformats.org/officeDocument/2006/math">
                    <m:sSub>
                      <m:sSubPr>
                        <m:ctrlPr>
                          <a:rPr lang="es-CO" sz="2800" i="1" dirty="0">
                            <a:solidFill>
                              <a:schemeClr val="accent2">
                                <a:lumMod val="75000"/>
                              </a:schemeClr>
                            </a:solidFill>
                            <a:latin typeface="Cambria Math" panose="02040503050406030204" pitchFamily="18" charset="0"/>
                          </a:rPr>
                        </m:ctrlPr>
                      </m:sSubPr>
                      <m:e>
                        <m:r>
                          <a:rPr lang="es-ES" sz="2800" i="1" dirty="0">
                            <a:solidFill>
                              <a:schemeClr val="accent2">
                                <a:lumMod val="75000"/>
                              </a:schemeClr>
                            </a:solidFill>
                            <a:latin typeface="Cambria Math" panose="02040503050406030204" pitchFamily="18" charset="0"/>
                          </a:rPr>
                          <m:t>𝑥</m:t>
                        </m:r>
                      </m:e>
                      <m:sub>
                        <m:r>
                          <a:rPr lang="es-ES" sz="2800" i="1" dirty="0">
                            <a:solidFill>
                              <a:schemeClr val="accent2">
                                <a:lumMod val="75000"/>
                              </a:schemeClr>
                            </a:solidFill>
                            <a:latin typeface="Cambria Math" panose="02040503050406030204" pitchFamily="18" charset="0"/>
                          </a:rPr>
                          <m:t>1</m:t>
                        </m:r>
                      </m:sub>
                    </m:sSub>
                  </m:oMath>
                </a14:m>
                <a:r>
                  <a:rPr lang="es-CO" sz="2800" dirty="0">
                    <a:ea typeface="Cambria Math" panose="02040503050406030204" pitchFamily="18" charset="0"/>
                  </a:rPr>
                  <a:t> </a:t>
                </a:r>
                <a14:m>
                  <m:oMath xmlns:m="http://schemas.openxmlformats.org/officeDocument/2006/math">
                    <m:r>
                      <a:rPr lang="es-CO" sz="2800" i="1" dirty="0">
                        <a:latin typeface="Cambria Math" panose="02040503050406030204" pitchFamily="18" charset="0"/>
                        <a:ea typeface="Cambria Math" panose="02040503050406030204" pitchFamily="18" charset="0"/>
                      </a:rPr>
                      <m:t>,</m:t>
                    </m:r>
                    <m:r>
                      <a:rPr lang="es-ES" sz="2800" b="0" i="1" dirty="0" smtClean="0">
                        <a:latin typeface="Cambria Math" panose="02040503050406030204" pitchFamily="18" charset="0"/>
                        <a:ea typeface="Cambria Math" panose="02040503050406030204" pitchFamily="18" charset="0"/>
                      </a:rPr>
                      <m:t> </m:t>
                    </m:r>
                    <m:sSub>
                      <m:sSubPr>
                        <m:ctrlPr>
                          <a:rPr lang="es-CO" sz="2800" i="1" dirty="0">
                            <a:solidFill>
                              <a:schemeClr val="accent2">
                                <a:lumMod val="75000"/>
                              </a:schemeClr>
                            </a:solidFill>
                            <a:latin typeface="Cambria Math" panose="02040503050406030204" pitchFamily="18" charset="0"/>
                          </a:rPr>
                        </m:ctrlPr>
                      </m:sSubPr>
                      <m:e>
                        <m:r>
                          <a:rPr lang="es-ES" sz="2800" i="1" dirty="0">
                            <a:solidFill>
                              <a:schemeClr val="accent2">
                                <a:lumMod val="75000"/>
                              </a:schemeClr>
                            </a:solidFill>
                            <a:latin typeface="Cambria Math" panose="02040503050406030204" pitchFamily="18" charset="0"/>
                          </a:rPr>
                          <m:t>𝑥</m:t>
                        </m:r>
                      </m:e>
                      <m:sub>
                        <m:r>
                          <a:rPr lang="es-ES" sz="2800" i="1" dirty="0">
                            <a:solidFill>
                              <a:schemeClr val="accent2">
                                <a:lumMod val="75000"/>
                              </a:schemeClr>
                            </a:solidFill>
                            <a:latin typeface="Cambria Math" panose="02040503050406030204" pitchFamily="18" charset="0"/>
                          </a:rPr>
                          <m:t>2</m:t>
                        </m:r>
                      </m:sub>
                    </m:sSub>
                  </m:oMath>
                </a14:m>
                <a:r>
                  <a:rPr lang="es-ES" sz="2800" dirty="0"/>
                  <a:t> </a:t>
                </a:r>
                <a:r>
                  <a:rPr lang="es-ES" sz="2800" dirty="0">
                    <a:ea typeface="Cambria Math" panose="02040503050406030204" pitchFamily="18" charset="0"/>
                    <a:sym typeface="Symbol" panose="05050102010706020507" pitchFamily="18" charset="2"/>
                  </a:rPr>
                  <a:t></a:t>
                </a:r>
                <a14:m>
                  <m:oMath xmlns:m="http://schemas.openxmlformats.org/officeDocument/2006/math">
                    <m:r>
                      <a:rPr lang="es-CO" sz="2800" i="1">
                        <a:latin typeface="Cambria Math" panose="02040503050406030204" pitchFamily="18" charset="0"/>
                        <a:ea typeface="Cambria Math" panose="02040503050406030204" pitchFamily="18" charset="0"/>
                      </a:rPr>
                      <m:t> </m:t>
                    </m:r>
                    <m:r>
                      <a:rPr lang="es-CO" sz="2800" i="1">
                        <a:latin typeface="Cambria Math" panose="02040503050406030204" pitchFamily="18" charset="0"/>
                        <a:ea typeface="Cambria Math" panose="02040503050406030204" pitchFamily="18" charset="0"/>
                      </a:rPr>
                      <m:t>ℝ</m:t>
                    </m:r>
                  </m:oMath>
                </a14:m>
                <a:r>
                  <a:rPr lang="es-ES" sz="2800" dirty="0"/>
                  <a:t>          Raíces reales</a:t>
                </a:r>
              </a:p>
              <a:p>
                <a14:m>
                  <m:oMath xmlns:m="http://schemas.openxmlformats.org/officeDocument/2006/math">
                    <m:sSub>
                      <m:sSubPr>
                        <m:ctrlPr>
                          <a:rPr lang="es-CO" sz="2800" i="1" dirty="0">
                            <a:solidFill>
                              <a:schemeClr val="accent2">
                                <a:lumMod val="75000"/>
                              </a:schemeClr>
                            </a:solidFill>
                            <a:latin typeface="Cambria Math" panose="02040503050406030204" pitchFamily="18" charset="0"/>
                          </a:rPr>
                        </m:ctrlPr>
                      </m:sSubPr>
                      <m:e>
                        <m:r>
                          <a:rPr lang="es-ES" sz="2800" i="1" dirty="0">
                            <a:solidFill>
                              <a:schemeClr val="accent2">
                                <a:lumMod val="75000"/>
                              </a:schemeClr>
                            </a:solidFill>
                            <a:latin typeface="Cambria Math" panose="02040503050406030204" pitchFamily="18" charset="0"/>
                          </a:rPr>
                          <m:t>𝑥</m:t>
                        </m:r>
                      </m:e>
                      <m:sub>
                        <m:r>
                          <a:rPr lang="es-ES" sz="2800" i="1" dirty="0">
                            <a:solidFill>
                              <a:schemeClr val="accent2">
                                <a:lumMod val="75000"/>
                              </a:schemeClr>
                            </a:solidFill>
                            <a:latin typeface="Cambria Math" panose="02040503050406030204" pitchFamily="18" charset="0"/>
                          </a:rPr>
                          <m:t>1</m:t>
                        </m:r>
                      </m:sub>
                    </m:sSub>
                  </m:oMath>
                </a14:m>
                <a:r>
                  <a:rPr lang="es-CO" sz="2800" dirty="0">
                    <a:ea typeface="Cambria Math" panose="02040503050406030204" pitchFamily="18" charset="0"/>
                  </a:rPr>
                  <a:t> </a:t>
                </a:r>
                <a14:m>
                  <m:oMath xmlns:m="http://schemas.openxmlformats.org/officeDocument/2006/math">
                    <m:r>
                      <a:rPr lang="es-CO" sz="2800" i="1" dirty="0">
                        <a:latin typeface="Cambria Math" panose="02040503050406030204" pitchFamily="18" charset="0"/>
                        <a:ea typeface="Cambria Math" panose="02040503050406030204" pitchFamily="18" charset="0"/>
                      </a:rPr>
                      <m:t>,</m:t>
                    </m:r>
                    <m:r>
                      <a:rPr lang="es-ES" sz="2800" i="1" dirty="0">
                        <a:latin typeface="Cambria Math" panose="02040503050406030204" pitchFamily="18" charset="0"/>
                        <a:ea typeface="Cambria Math" panose="02040503050406030204" pitchFamily="18" charset="0"/>
                      </a:rPr>
                      <m:t> </m:t>
                    </m:r>
                    <m:sSub>
                      <m:sSubPr>
                        <m:ctrlPr>
                          <a:rPr lang="es-CO" sz="2800" i="1" dirty="0">
                            <a:solidFill>
                              <a:schemeClr val="accent2">
                                <a:lumMod val="75000"/>
                              </a:schemeClr>
                            </a:solidFill>
                            <a:latin typeface="Cambria Math" panose="02040503050406030204" pitchFamily="18" charset="0"/>
                          </a:rPr>
                        </m:ctrlPr>
                      </m:sSubPr>
                      <m:e>
                        <m:r>
                          <a:rPr lang="es-ES" sz="2800" i="1" dirty="0">
                            <a:solidFill>
                              <a:schemeClr val="accent2">
                                <a:lumMod val="75000"/>
                              </a:schemeClr>
                            </a:solidFill>
                            <a:latin typeface="Cambria Math" panose="02040503050406030204" pitchFamily="18" charset="0"/>
                          </a:rPr>
                          <m:t>𝑥</m:t>
                        </m:r>
                      </m:e>
                      <m:sub>
                        <m:r>
                          <a:rPr lang="es-ES" sz="2800" i="1" dirty="0">
                            <a:solidFill>
                              <a:schemeClr val="accent2">
                                <a:lumMod val="75000"/>
                              </a:schemeClr>
                            </a:solidFill>
                            <a:latin typeface="Cambria Math" panose="02040503050406030204" pitchFamily="18" charset="0"/>
                          </a:rPr>
                          <m:t>2</m:t>
                        </m:r>
                      </m:sub>
                    </m:sSub>
                  </m:oMath>
                </a14:m>
                <a:r>
                  <a:rPr lang="es-ES" sz="2800" dirty="0"/>
                  <a:t> </a:t>
                </a:r>
                <a:r>
                  <a:rPr lang="es-ES" sz="2800" dirty="0">
                    <a:ea typeface="Cambria Math" panose="02040503050406030204" pitchFamily="18" charset="0"/>
                    <a:sym typeface="Symbol" panose="05050102010706020507" pitchFamily="18" charset="2"/>
                  </a:rPr>
                  <a:t></a:t>
                </a:r>
                <a14:m>
                  <m:oMath xmlns:m="http://schemas.openxmlformats.org/officeDocument/2006/math">
                    <m:r>
                      <a:rPr lang="es-ES" sz="2800" b="0" i="0" smtClean="0">
                        <a:latin typeface="Cambria Math" panose="02040503050406030204" pitchFamily="18" charset="0"/>
                        <a:ea typeface="Cambria Math" panose="02040503050406030204" pitchFamily="18" charset="0"/>
                      </a:rPr>
                      <m:t> </m:t>
                    </m:r>
                    <m:r>
                      <a:rPr lang="es-CO" sz="2800" i="1" smtClean="0">
                        <a:latin typeface="Cambria Math" panose="02040503050406030204" pitchFamily="18" charset="0"/>
                        <a:ea typeface="Cambria Math" panose="02040503050406030204" pitchFamily="18" charset="0"/>
                      </a:rPr>
                      <m:t>ℂ</m:t>
                    </m:r>
                  </m:oMath>
                </a14:m>
                <a:r>
                  <a:rPr lang="es-ES" sz="2800" dirty="0"/>
                  <a:t>           Raíces complejas</a:t>
                </a:r>
              </a:p>
            </p:txBody>
          </p:sp>
        </mc:Choice>
        <mc:Fallback xmlns="">
          <p:sp>
            <p:nvSpPr>
              <p:cNvPr id="12" name="CuadroTexto 11">
                <a:extLst>
                  <a:ext uri="{FF2B5EF4-FFF2-40B4-BE49-F238E27FC236}">
                    <a16:creationId xmlns:a16="http://schemas.microsoft.com/office/drawing/2014/main" id="{E62BB45A-E9EB-430C-BED8-C2B2994DA706}"/>
                  </a:ext>
                </a:extLst>
              </p:cNvPr>
              <p:cNvSpPr txBox="1">
                <a:spLocks noRot="1" noChangeAspect="1" noMove="1" noResize="1" noEditPoints="1" noAdjustHandles="1" noChangeArrowheads="1" noChangeShapeType="1" noTextEdit="1"/>
              </p:cNvSpPr>
              <p:nvPr/>
            </p:nvSpPr>
            <p:spPr>
              <a:xfrm>
                <a:off x="3277264" y="4758332"/>
                <a:ext cx="6131779" cy="1723549"/>
              </a:xfrm>
              <a:prstGeom prst="rect">
                <a:avLst/>
              </a:prstGeom>
              <a:blipFill>
                <a:blip r:embed="rId7"/>
                <a:stretch>
                  <a:fillRect t="-6028" b="-12057"/>
                </a:stretch>
              </a:blipFill>
            </p:spPr>
            <p:txBody>
              <a:bodyPr/>
              <a:lstStyle/>
              <a:p>
                <a:r>
                  <a:rPr lang="es-ES">
                    <a:noFill/>
                  </a:rPr>
                  <a:t> </a:t>
                </a:r>
              </a:p>
            </p:txBody>
          </p:sp>
        </mc:Fallback>
      </mc:AlternateContent>
    </p:spTree>
    <p:extLst>
      <p:ext uri="{BB962C8B-B14F-4D97-AF65-F5344CB8AC3E}">
        <p14:creationId xmlns:p14="http://schemas.microsoft.com/office/powerpoint/2010/main" val="315920142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06904" y="311175"/>
            <a:ext cx="10515600" cy="2277555"/>
          </a:xfrm>
        </p:spPr>
        <p:txBody>
          <a:bodyPr>
            <a:noAutofit/>
          </a:bodyPr>
          <a:lstStyle/>
          <a:p>
            <a:pPr marL="0" indent="0">
              <a:buNone/>
            </a:pPr>
            <a:r>
              <a:rPr lang="es-CO" sz="2400" b="1" dirty="0">
                <a:solidFill>
                  <a:schemeClr val="accent1"/>
                </a:solidFill>
              </a:rPr>
              <a:t>Solución de ecuaciones cuadrática </a:t>
            </a:r>
          </a:p>
          <a:p>
            <a:r>
              <a:rPr lang="es-CO" sz="2200" dirty="0">
                <a:solidFill>
                  <a:srgbClr val="FF0000"/>
                </a:solidFill>
              </a:rPr>
              <a:t>Solución por Factorización Simple: </a:t>
            </a:r>
            <a:r>
              <a:rPr lang="es-CO" sz="2200" dirty="0"/>
              <a:t>si una ecuación de la forma </a:t>
            </a:r>
          </a:p>
          <a:p>
            <a:endParaRPr lang="es-CO" sz="2200" dirty="0"/>
          </a:p>
          <a:p>
            <a:endParaRPr lang="es-CO" dirty="0"/>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5DD49BB-A4C5-4FDA-B8DC-8F88C27AB753}"/>
                  </a:ext>
                </a:extLst>
              </p:cNvPr>
              <p:cNvSpPr txBox="1"/>
              <p:nvPr/>
            </p:nvSpPr>
            <p:spPr>
              <a:xfrm>
                <a:off x="3857048" y="1388972"/>
                <a:ext cx="3969026" cy="43088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800" b="0" i="1" dirty="0" smtClean="0">
                          <a:solidFill>
                            <a:srgbClr val="FF0000"/>
                          </a:solidFill>
                          <a:latin typeface="Cambria Math" panose="02040503050406030204" pitchFamily="18" charset="0"/>
                        </a:rPr>
                        <m:t>𝑎</m:t>
                      </m:r>
                      <m:sSup>
                        <m:sSupPr>
                          <m:ctrlPr>
                            <a:rPr lang="es-CO" sz="2800" b="0" i="1" dirty="0" smtClean="0">
                              <a:latin typeface="Cambria Math" panose="02040503050406030204" pitchFamily="18" charset="0"/>
                            </a:rPr>
                          </m:ctrlPr>
                        </m:sSupPr>
                        <m:e>
                          <m:r>
                            <a:rPr lang="es-CO" sz="2800" b="0" i="1" dirty="0" smtClean="0">
                              <a:latin typeface="Cambria Math" panose="02040503050406030204" pitchFamily="18" charset="0"/>
                            </a:rPr>
                            <m:t>𝑥</m:t>
                          </m:r>
                        </m:e>
                        <m:sup>
                          <m:r>
                            <a:rPr lang="es-CO" sz="2800" b="0" i="1" dirty="0" smtClean="0">
                              <a:latin typeface="Cambria Math" panose="02040503050406030204" pitchFamily="18" charset="0"/>
                            </a:rPr>
                            <m:t>2</m:t>
                          </m:r>
                        </m:sup>
                      </m:sSup>
                      <m:r>
                        <a:rPr lang="es-ES" sz="2800" i="1" dirty="0" smtClean="0">
                          <a:latin typeface="Cambria Math" panose="02040503050406030204" pitchFamily="18" charset="0"/>
                        </a:rPr>
                        <m:t>+</m:t>
                      </m:r>
                      <m:r>
                        <a:rPr lang="es-ES" sz="2800" i="1" dirty="0" smtClean="0">
                          <a:solidFill>
                            <a:srgbClr val="00B0F0"/>
                          </a:solidFill>
                          <a:latin typeface="Cambria Math" panose="02040503050406030204" pitchFamily="18" charset="0"/>
                        </a:rPr>
                        <m:t>𝑏</m:t>
                      </m:r>
                      <m:r>
                        <a:rPr lang="es-CO" sz="2800" b="0" i="1" dirty="0" smtClean="0">
                          <a:latin typeface="Cambria Math" panose="02040503050406030204" pitchFamily="18" charset="0"/>
                        </a:rPr>
                        <m:t> </m:t>
                      </m:r>
                      <m:r>
                        <a:rPr lang="es-ES" sz="2800" i="1" dirty="0" smtClean="0">
                          <a:latin typeface="Cambria Math" panose="02040503050406030204" pitchFamily="18" charset="0"/>
                        </a:rPr>
                        <m:t>𝑥</m:t>
                      </m:r>
                      <m:r>
                        <a:rPr lang="es-ES" sz="2800" i="1" dirty="0" smtClean="0">
                          <a:latin typeface="Cambria Math" panose="02040503050406030204" pitchFamily="18" charset="0"/>
                        </a:rPr>
                        <m:t> +</m:t>
                      </m:r>
                      <m:r>
                        <a:rPr lang="es-ES" sz="2800" i="1" dirty="0" smtClean="0">
                          <a:solidFill>
                            <a:srgbClr val="00B050"/>
                          </a:solidFill>
                          <a:latin typeface="Cambria Math" panose="02040503050406030204" pitchFamily="18" charset="0"/>
                        </a:rPr>
                        <m:t>𝑐</m:t>
                      </m:r>
                      <m:r>
                        <a:rPr lang="es-ES" sz="2800" i="1" dirty="0" smtClean="0">
                          <a:latin typeface="Cambria Math" panose="02040503050406030204" pitchFamily="18" charset="0"/>
                        </a:rPr>
                        <m:t>=0</m:t>
                      </m:r>
                    </m:oMath>
                  </m:oMathPara>
                </a14:m>
                <a:endParaRPr lang="es-ES" sz="2800" dirty="0"/>
              </a:p>
            </p:txBody>
          </p:sp>
        </mc:Choice>
        <mc:Fallback xmlns="">
          <p:sp>
            <p:nvSpPr>
              <p:cNvPr id="5" name="CuadroTexto 4">
                <a:extLst>
                  <a:ext uri="{FF2B5EF4-FFF2-40B4-BE49-F238E27FC236}">
                    <a16:creationId xmlns:a16="http://schemas.microsoft.com/office/drawing/2014/main" id="{65DD49BB-A4C5-4FDA-B8DC-8F88C27AB753}"/>
                  </a:ext>
                </a:extLst>
              </p:cNvPr>
              <p:cNvSpPr txBox="1">
                <a:spLocks noRot="1" noChangeAspect="1" noMove="1" noResize="1" noEditPoints="1" noAdjustHandles="1" noChangeArrowheads="1" noChangeShapeType="1" noTextEdit="1"/>
              </p:cNvSpPr>
              <p:nvPr/>
            </p:nvSpPr>
            <p:spPr>
              <a:xfrm>
                <a:off x="3857048" y="1388972"/>
                <a:ext cx="3969026" cy="430887"/>
              </a:xfrm>
              <a:prstGeom prst="rect">
                <a:avLst/>
              </a:prstGeom>
              <a:blipFill>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1EEEFD82-422D-45BE-9260-A08232C72765}"/>
                  </a:ext>
                </a:extLst>
              </p:cNvPr>
              <p:cNvSpPr/>
              <p:nvPr/>
            </p:nvSpPr>
            <p:spPr>
              <a:xfrm>
                <a:off x="636102" y="1903619"/>
                <a:ext cx="10410917" cy="2154436"/>
              </a:xfrm>
              <a:prstGeom prst="rect">
                <a:avLst/>
              </a:prstGeom>
            </p:spPr>
            <p:txBody>
              <a:bodyPr wrap="square">
                <a:spAutoFit/>
              </a:bodyPr>
              <a:lstStyle/>
              <a:p>
                <a:r>
                  <a:rPr lang="es-CO" sz="2200" dirty="0"/>
                  <a:t>puede expresarse como un producto de polinomios de primer grado, entonces puede decirse que es una </a:t>
                </a:r>
                <a:r>
                  <a:rPr lang="es-CO" sz="2200" dirty="0">
                    <a:solidFill>
                      <a:srgbClr val="FF0000"/>
                    </a:solidFill>
                  </a:rPr>
                  <a:t>ecuación factorizable</a:t>
                </a:r>
                <a:r>
                  <a:rPr lang="es-CO" sz="2200" dirty="0"/>
                  <a:t>.</a:t>
                </a:r>
              </a:p>
              <a:p>
                <a:endParaRPr lang="es-CO" sz="2400" dirty="0"/>
              </a:p>
              <a:p>
                <a:r>
                  <a:rPr lang="es-CO" sz="2200" dirty="0">
                    <a:solidFill>
                      <a:schemeClr val="accent2"/>
                    </a:solidFill>
                  </a:rPr>
                  <a:t>La Propiedad Cero de la Multiplicación:  </a:t>
                </a:r>
                <a:r>
                  <a:rPr lang="es-CO" sz="2200" dirty="0"/>
                  <a:t>Si  </a:t>
                </a:r>
                <a14:m>
                  <m:oMath xmlns:m="http://schemas.openxmlformats.org/officeDocument/2006/math">
                    <m:r>
                      <a:rPr lang="es-CO" sz="2200" i="1" dirty="0" smtClean="0">
                        <a:latin typeface="Cambria Math" panose="02040503050406030204" pitchFamily="18" charset="0"/>
                      </a:rPr>
                      <m:t>𝐴𝐵</m:t>
                    </m:r>
                  </m:oMath>
                </a14:m>
                <a:r>
                  <a:rPr lang="es-CO" sz="2200" dirty="0"/>
                  <a:t> </a:t>
                </a:r>
                <a14:m>
                  <m:oMath xmlns:m="http://schemas.openxmlformats.org/officeDocument/2006/math">
                    <m:r>
                      <a:rPr lang="es-CO" sz="2200" i="1" dirty="0" smtClean="0">
                        <a:latin typeface="Cambria Math" panose="02040503050406030204" pitchFamily="18" charset="0"/>
                      </a:rPr>
                      <m:t>= 0</m:t>
                    </m:r>
                  </m:oMath>
                </a14:m>
                <a:r>
                  <a:rPr lang="es-CO" sz="2200" dirty="0"/>
                  <a:t>, entonces ya sea </a:t>
                </a:r>
                <a14:m>
                  <m:oMath xmlns:m="http://schemas.openxmlformats.org/officeDocument/2006/math">
                    <m:r>
                      <a:rPr lang="es-CO" sz="2200" i="1" dirty="0" smtClean="0">
                        <a:latin typeface="Cambria Math" panose="02040503050406030204" pitchFamily="18" charset="0"/>
                      </a:rPr>
                      <m:t>𝐴</m:t>
                    </m:r>
                    <m:r>
                      <a:rPr lang="es-CO" sz="2200" i="1" dirty="0" smtClean="0">
                        <a:latin typeface="Cambria Math" panose="02040503050406030204" pitchFamily="18" charset="0"/>
                      </a:rPr>
                      <m:t> = </m:t>
                    </m:r>
                  </m:oMath>
                </a14:m>
                <a:r>
                  <a:rPr lang="es-CO" sz="2200" i="0" dirty="0">
                    <a:latin typeface="+mj-lt"/>
                  </a:rPr>
                  <a:t>0</a:t>
                </a:r>
                <a14:m>
                  <m:oMath xmlns:m="http://schemas.openxmlformats.org/officeDocument/2006/math">
                    <m:r>
                      <a:rPr lang="es-CO" sz="2200" i="1" dirty="0" smtClean="0">
                        <a:latin typeface="Cambria Math" panose="02040503050406030204" pitchFamily="18" charset="0"/>
                      </a:rPr>
                      <m:t> </m:t>
                    </m:r>
                  </m:oMath>
                </a14:m>
                <a:r>
                  <a:rPr lang="es-CO" sz="2200" dirty="0"/>
                  <a:t>o </a:t>
                </a:r>
                <a14:m>
                  <m:oMath xmlns:m="http://schemas.openxmlformats.org/officeDocument/2006/math">
                    <m:r>
                      <a:rPr lang="es-CO" sz="2200" i="1" dirty="0" smtClean="0">
                        <a:latin typeface="Cambria Math" panose="02040503050406030204" pitchFamily="18" charset="0"/>
                      </a:rPr>
                      <m:t>𝐵</m:t>
                    </m:r>
                    <m:r>
                      <a:rPr lang="es-CO" sz="2200" i="1" dirty="0" smtClean="0">
                        <a:latin typeface="Cambria Math" panose="02040503050406030204" pitchFamily="18" charset="0"/>
                      </a:rPr>
                      <m:t> = 0</m:t>
                    </m:r>
                  </m:oMath>
                </a14:m>
                <a:r>
                  <a:rPr lang="es-CO" sz="2200" dirty="0"/>
                  <a:t>, o ambos </a:t>
                </a:r>
                <a14:m>
                  <m:oMath xmlns:m="http://schemas.openxmlformats.org/officeDocument/2006/math">
                    <m:r>
                      <a:rPr lang="es-CO" sz="2200" i="1" dirty="0" smtClean="0">
                        <a:latin typeface="Cambria Math" panose="02040503050406030204" pitchFamily="18" charset="0"/>
                      </a:rPr>
                      <m:t>𝐴</m:t>
                    </m:r>
                  </m:oMath>
                </a14:m>
                <a:r>
                  <a:rPr lang="es-CO" sz="2200" dirty="0"/>
                  <a:t> y </a:t>
                </a:r>
                <a14:m>
                  <m:oMath xmlns:m="http://schemas.openxmlformats.org/officeDocument/2006/math">
                    <m:r>
                      <a:rPr lang="es-CO" sz="2200" i="1" dirty="0" smtClean="0">
                        <a:latin typeface="Cambria Math" panose="02040503050406030204" pitchFamily="18" charset="0"/>
                      </a:rPr>
                      <m:t>𝐵</m:t>
                    </m:r>
                  </m:oMath>
                </a14:m>
                <a:r>
                  <a:rPr lang="es-CO" sz="2200" dirty="0"/>
                  <a:t> son </a:t>
                </a:r>
                <a14:m>
                  <m:oMath xmlns:m="http://schemas.openxmlformats.org/officeDocument/2006/math">
                    <m:r>
                      <a:rPr lang="es-CO" sz="2200" i="1" dirty="0" smtClean="0">
                        <a:latin typeface="Cambria Math" panose="02040503050406030204" pitchFamily="18" charset="0"/>
                      </a:rPr>
                      <m:t>0</m:t>
                    </m:r>
                  </m:oMath>
                </a14:m>
                <a:r>
                  <a:rPr lang="es-CO" sz="2200" dirty="0"/>
                  <a:t>.  Un producto de factores es cero si y solo si uno o más de los factores es cero.</a:t>
                </a:r>
              </a:p>
            </p:txBody>
          </p:sp>
        </mc:Choice>
        <mc:Fallback xmlns="">
          <p:sp>
            <p:nvSpPr>
              <p:cNvPr id="7" name="Rectángulo 6">
                <a:extLst>
                  <a:ext uri="{FF2B5EF4-FFF2-40B4-BE49-F238E27FC236}">
                    <a16:creationId xmlns:a16="http://schemas.microsoft.com/office/drawing/2014/main" id="{1EEEFD82-422D-45BE-9260-A08232C72765}"/>
                  </a:ext>
                </a:extLst>
              </p:cNvPr>
              <p:cNvSpPr>
                <a:spLocks noRot="1" noChangeAspect="1" noMove="1" noResize="1" noEditPoints="1" noAdjustHandles="1" noChangeArrowheads="1" noChangeShapeType="1" noTextEdit="1"/>
              </p:cNvSpPr>
              <p:nvPr/>
            </p:nvSpPr>
            <p:spPr>
              <a:xfrm>
                <a:off x="636102" y="1903619"/>
                <a:ext cx="10410917" cy="2154436"/>
              </a:xfrm>
              <a:prstGeom prst="rect">
                <a:avLst/>
              </a:prstGeom>
              <a:blipFill>
                <a:blip r:embed="rId3"/>
                <a:stretch>
                  <a:fillRect l="-761" t="-1695" r="-59" b="-4802"/>
                </a:stretch>
              </a:blipFill>
            </p:spPr>
            <p:txBody>
              <a:bodyPr/>
              <a:lstStyle/>
              <a:p>
                <a:r>
                  <a:rPr lang="es-ES">
                    <a:noFill/>
                  </a:rPr>
                  <a:t> </a:t>
                </a:r>
              </a:p>
            </p:txBody>
          </p:sp>
        </mc:Fallback>
      </mc:AlternateContent>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grpSp>
        <p:nvGrpSpPr>
          <p:cNvPr id="16" name="Grupo 15">
            <a:extLst>
              <a:ext uri="{FF2B5EF4-FFF2-40B4-BE49-F238E27FC236}">
                <a16:creationId xmlns:a16="http://schemas.microsoft.com/office/drawing/2014/main" id="{40785028-F483-469C-B136-F7195CD24AFE}"/>
              </a:ext>
            </a:extLst>
          </p:cNvPr>
          <p:cNvGrpSpPr/>
          <p:nvPr/>
        </p:nvGrpSpPr>
        <p:grpSpPr>
          <a:xfrm>
            <a:off x="2674606" y="4106548"/>
            <a:ext cx="7658262" cy="916148"/>
            <a:chOff x="1514726" y="4965761"/>
            <a:chExt cx="7658262" cy="916148"/>
          </a:xfrm>
        </p:grpSpPr>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E62BB45A-E9EB-430C-BED8-C2B2994DA706}"/>
                    </a:ext>
                  </a:extLst>
                </p:cNvPr>
                <p:cNvSpPr txBox="1"/>
                <p:nvPr/>
              </p:nvSpPr>
              <p:spPr>
                <a:xfrm>
                  <a:off x="1514726" y="5253584"/>
                  <a:ext cx="3150040" cy="369332"/>
                </a:xfrm>
                <a:prstGeom prst="rect">
                  <a:avLst/>
                </a:prstGeom>
                <a:noFill/>
              </p:spPr>
              <p:txBody>
                <a:bodyPr wrap="square" lIns="0" tIns="0" rIns="0" bIns="0" rtlCol="0">
                  <a:spAutoFit/>
                </a:bodyPr>
                <a:lstStyle/>
                <a:p>
                  <a14:m>
                    <m:oMath xmlns:m="http://schemas.openxmlformats.org/officeDocument/2006/math">
                      <m:r>
                        <a:rPr lang="es-ES" sz="2400" i="1" dirty="0" smtClean="0">
                          <a:latin typeface="Cambria Math" panose="02040503050406030204" pitchFamily="18" charset="0"/>
                        </a:rPr>
                        <m:t>(</m:t>
                      </m:r>
                      <m:r>
                        <a:rPr lang="es-ES" sz="2400" i="1" dirty="0" smtClean="0">
                          <a:latin typeface="Cambria Math" panose="02040503050406030204" pitchFamily="18" charset="0"/>
                        </a:rPr>
                        <m:t>𝑥</m:t>
                      </m:r>
                      <m:r>
                        <a:rPr lang="es-ES" sz="2400" i="1" dirty="0" smtClean="0">
                          <a:latin typeface="Cambria Math" panose="02040503050406030204" pitchFamily="18" charset="0"/>
                        </a:rPr>
                        <m:t>−2)(</m:t>
                      </m:r>
                      <m:r>
                        <a:rPr lang="es-ES" sz="2400" i="1" dirty="0" smtClean="0">
                          <a:latin typeface="Cambria Math" panose="02040503050406030204" pitchFamily="18" charset="0"/>
                        </a:rPr>
                        <m:t>𝑥</m:t>
                      </m:r>
                      <m:r>
                        <a:rPr lang="es-ES" sz="2400" i="1" dirty="0" smtClean="0">
                          <a:latin typeface="Cambria Math" panose="02040503050406030204" pitchFamily="18" charset="0"/>
                        </a:rPr>
                        <m:t>+5)=0</m:t>
                      </m:r>
                    </m:oMath>
                  </a14:m>
                  <a:r>
                    <a:rPr lang="es-ES" sz="2400" dirty="0"/>
                    <a:t>  </a:t>
                  </a:r>
                </a:p>
              </p:txBody>
            </p:sp>
          </mc:Choice>
          <mc:Fallback xmlns="">
            <p:sp>
              <p:nvSpPr>
                <p:cNvPr id="12" name="CuadroTexto 11">
                  <a:extLst>
                    <a:ext uri="{FF2B5EF4-FFF2-40B4-BE49-F238E27FC236}">
                      <a16:creationId xmlns:a16="http://schemas.microsoft.com/office/drawing/2014/main" id="{E62BB45A-E9EB-430C-BED8-C2B2994DA706}"/>
                    </a:ext>
                  </a:extLst>
                </p:cNvPr>
                <p:cNvSpPr txBox="1">
                  <a:spLocks noRot="1" noChangeAspect="1" noMove="1" noResize="1" noEditPoints="1" noAdjustHandles="1" noChangeArrowheads="1" noChangeShapeType="1" noTextEdit="1"/>
                </p:cNvSpPr>
                <p:nvPr/>
              </p:nvSpPr>
              <p:spPr>
                <a:xfrm>
                  <a:off x="1514726" y="5253584"/>
                  <a:ext cx="3150040" cy="369332"/>
                </a:xfrm>
                <a:prstGeom prst="rect">
                  <a:avLst/>
                </a:prstGeom>
                <a:blipFill>
                  <a:blip r:embed="rId6"/>
                  <a:stretch>
                    <a:fillRect l="-4651" b="-35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Rectángulo 14">
                  <a:extLst>
                    <a:ext uri="{FF2B5EF4-FFF2-40B4-BE49-F238E27FC236}">
                      <a16:creationId xmlns:a16="http://schemas.microsoft.com/office/drawing/2014/main" id="{4D43F3C5-7C18-4553-A724-FA345D61CCAC}"/>
                    </a:ext>
                  </a:extLst>
                </p:cNvPr>
                <p:cNvSpPr/>
                <p:nvPr/>
              </p:nvSpPr>
              <p:spPr>
                <a:xfrm>
                  <a:off x="4664766" y="4965761"/>
                  <a:ext cx="4508222" cy="916148"/>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d>
                          <m:dPr>
                            <m:begChr m:val="{"/>
                            <m:endChr m:val=""/>
                            <m:ctrlPr>
                              <a:rPr lang="es-CO" sz="2400" i="1" dirty="0" smtClean="0">
                                <a:solidFill>
                                  <a:schemeClr val="accent2">
                                    <a:lumMod val="75000"/>
                                  </a:schemeClr>
                                </a:solidFill>
                                <a:latin typeface="Cambria Math" panose="02040503050406030204" pitchFamily="18" charset="0"/>
                              </a:rPr>
                            </m:ctrlPr>
                          </m:dPr>
                          <m:e>
                            <m:eqArr>
                              <m:eqArrPr>
                                <m:ctrlPr>
                                  <a:rPr lang="es-CO" sz="2400" i="1" dirty="0">
                                    <a:solidFill>
                                      <a:schemeClr val="accent2">
                                        <a:lumMod val="75000"/>
                                      </a:schemeClr>
                                    </a:solidFill>
                                    <a:latin typeface="Cambria Math" panose="02040503050406030204" pitchFamily="18" charset="0"/>
                                  </a:rPr>
                                </m:ctrlPr>
                              </m:eqArrPr>
                              <m:e>
                                <m:r>
                                  <a:rPr lang="es-ES" sz="2400" b="0" i="1" dirty="0" smtClean="0">
                                    <a:solidFill>
                                      <a:schemeClr val="accent2">
                                        <a:lumMod val="75000"/>
                                      </a:schemeClr>
                                    </a:solidFill>
                                    <a:latin typeface="Cambria Math" panose="02040503050406030204" pitchFamily="18" charset="0"/>
                                  </a:rPr>
                                  <m:t>𝑥</m:t>
                                </m:r>
                                <m:r>
                                  <a:rPr lang="es-ES" sz="2400" b="0" i="1" dirty="0" smtClean="0">
                                    <a:solidFill>
                                      <a:schemeClr val="accent2">
                                        <a:lumMod val="75000"/>
                                      </a:schemeClr>
                                    </a:solidFill>
                                    <a:latin typeface="Cambria Math" panose="02040503050406030204" pitchFamily="18" charset="0"/>
                                  </a:rPr>
                                  <m:t>−2=0    </m:t>
                                </m:r>
                                <m:r>
                                  <m:rPr>
                                    <m:sty m:val="p"/>
                                  </m:rPr>
                                  <a:rPr lang="es-ES" sz="2400" b="0" i="0" dirty="0" smtClean="0">
                                    <a:solidFill>
                                      <a:schemeClr val="accent2">
                                        <a:lumMod val="75000"/>
                                      </a:schemeClr>
                                    </a:solidFill>
                                    <a:latin typeface="Cambria Math" panose="02040503050406030204" pitchFamily="18" charset="0"/>
                                  </a:rPr>
                                  <m:t>entonces</m:t>
                                </m:r>
                                <m:sSub>
                                  <m:sSubPr>
                                    <m:ctrlPr>
                                      <a:rPr lang="es-CO" sz="2400" i="1" dirty="0">
                                        <a:solidFill>
                                          <a:schemeClr val="accent2">
                                            <a:lumMod val="75000"/>
                                          </a:schemeClr>
                                        </a:solidFill>
                                        <a:latin typeface="Cambria Math" panose="02040503050406030204" pitchFamily="18" charset="0"/>
                                      </a:rPr>
                                    </m:ctrlPr>
                                  </m:sSubPr>
                                  <m:e>
                                    <m:r>
                                      <a:rPr lang="es-ES" sz="2400" b="0" i="1" dirty="0" smtClean="0">
                                        <a:solidFill>
                                          <a:schemeClr val="accent2">
                                            <a:lumMod val="75000"/>
                                          </a:schemeClr>
                                        </a:solidFill>
                                        <a:latin typeface="Cambria Math" panose="02040503050406030204" pitchFamily="18" charset="0"/>
                                      </a:rPr>
                                      <m:t>    </m:t>
                                    </m:r>
                                    <m:r>
                                      <a:rPr lang="es-ES" sz="2400" i="1" dirty="0">
                                        <a:solidFill>
                                          <a:schemeClr val="accent2">
                                            <a:lumMod val="75000"/>
                                          </a:schemeClr>
                                        </a:solidFill>
                                        <a:latin typeface="Cambria Math" panose="02040503050406030204" pitchFamily="18" charset="0"/>
                                      </a:rPr>
                                      <m:t>𝑥</m:t>
                                    </m:r>
                                  </m:e>
                                  <m:sub>
                                    <m:r>
                                      <a:rPr lang="es-ES" sz="2400" i="1" dirty="0">
                                        <a:solidFill>
                                          <a:schemeClr val="accent2">
                                            <a:lumMod val="75000"/>
                                          </a:schemeClr>
                                        </a:solidFill>
                                        <a:latin typeface="Cambria Math" panose="02040503050406030204" pitchFamily="18" charset="0"/>
                                      </a:rPr>
                                      <m:t>1</m:t>
                                    </m:r>
                                  </m:sub>
                                </m:sSub>
                                <m:r>
                                  <a:rPr lang="es-ES" sz="2400" b="0" i="1" dirty="0" smtClean="0">
                                    <a:solidFill>
                                      <a:schemeClr val="accent2">
                                        <a:lumMod val="75000"/>
                                      </a:schemeClr>
                                    </a:solidFill>
                                    <a:latin typeface="Cambria Math" panose="02040503050406030204" pitchFamily="18" charset="0"/>
                                  </a:rPr>
                                  <m:t>=2</m:t>
                                </m:r>
                              </m:e>
                              <m:e>
                                <m:r>
                                  <a:rPr lang="es-ES" sz="2400" b="0" i="1" dirty="0" smtClean="0">
                                    <a:solidFill>
                                      <a:schemeClr val="accent2">
                                        <a:lumMod val="75000"/>
                                      </a:schemeClr>
                                    </a:solidFill>
                                    <a:latin typeface="Cambria Math" panose="02040503050406030204" pitchFamily="18" charset="0"/>
                                  </a:rPr>
                                  <m:t>𝑥</m:t>
                                </m:r>
                                <m:r>
                                  <a:rPr lang="es-ES" sz="2400" b="0" i="1" dirty="0" smtClean="0">
                                    <a:solidFill>
                                      <a:schemeClr val="accent2">
                                        <a:lumMod val="75000"/>
                                      </a:schemeClr>
                                    </a:solidFill>
                                    <a:latin typeface="Cambria Math" panose="02040503050406030204" pitchFamily="18" charset="0"/>
                                  </a:rPr>
                                  <m:t>+5=0    </m:t>
                                </m:r>
                                <m:r>
                                  <m:rPr>
                                    <m:sty m:val="p"/>
                                  </m:rPr>
                                  <a:rPr lang="es-ES" sz="2400" i="0" dirty="0">
                                    <a:solidFill>
                                      <a:schemeClr val="accent2">
                                        <a:lumMod val="75000"/>
                                      </a:schemeClr>
                                    </a:solidFill>
                                    <a:latin typeface="Cambria Math" panose="02040503050406030204" pitchFamily="18" charset="0"/>
                                  </a:rPr>
                                  <m:t>entonces</m:t>
                                </m:r>
                                <m:sSub>
                                  <m:sSubPr>
                                    <m:ctrlPr>
                                      <a:rPr lang="es-CO" sz="2400" i="1" dirty="0">
                                        <a:solidFill>
                                          <a:schemeClr val="accent2">
                                            <a:lumMod val="75000"/>
                                          </a:schemeClr>
                                        </a:solidFill>
                                        <a:latin typeface="Cambria Math" panose="02040503050406030204" pitchFamily="18" charset="0"/>
                                      </a:rPr>
                                    </m:ctrlPr>
                                  </m:sSubPr>
                                  <m:e>
                                    <m:r>
                                      <a:rPr lang="es-ES" sz="2400" i="1" dirty="0">
                                        <a:solidFill>
                                          <a:schemeClr val="accent2">
                                            <a:lumMod val="75000"/>
                                          </a:schemeClr>
                                        </a:solidFill>
                                        <a:latin typeface="Cambria Math" panose="02040503050406030204" pitchFamily="18" charset="0"/>
                                      </a:rPr>
                                      <m:t>  </m:t>
                                    </m:r>
                                    <m:r>
                                      <a:rPr lang="es-ES" sz="2400" b="0" i="1" dirty="0" smtClean="0">
                                        <a:solidFill>
                                          <a:schemeClr val="accent2">
                                            <a:lumMod val="75000"/>
                                          </a:schemeClr>
                                        </a:solidFill>
                                        <a:latin typeface="Cambria Math" panose="02040503050406030204" pitchFamily="18" charset="0"/>
                                      </a:rPr>
                                      <m:t> </m:t>
                                    </m:r>
                                    <m:r>
                                      <a:rPr lang="es-ES" sz="2400" i="1" dirty="0">
                                        <a:solidFill>
                                          <a:schemeClr val="accent2">
                                            <a:lumMod val="75000"/>
                                          </a:schemeClr>
                                        </a:solidFill>
                                        <a:latin typeface="Cambria Math" panose="02040503050406030204" pitchFamily="18" charset="0"/>
                                      </a:rPr>
                                      <m:t> </m:t>
                                    </m:r>
                                    <m:r>
                                      <a:rPr lang="es-ES" sz="2400" i="1" dirty="0">
                                        <a:solidFill>
                                          <a:schemeClr val="accent2">
                                            <a:lumMod val="75000"/>
                                          </a:schemeClr>
                                        </a:solidFill>
                                        <a:latin typeface="Cambria Math" panose="02040503050406030204" pitchFamily="18" charset="0"/>
                                      </a:rPr>
                                      <m:t>𝑥</m:t>
                                    </m:r>
                                  </m:e>
                                  <m:sub>
                                    <m:r>
                                      <a:rPr lang="es-ES" sz="2400" b="0" i="1" dirty="0" smtClean="0">
                                        <a:solidFill>
                                          <a:schemeClr val="accent2">
                                            <a:lumMod val="75000"/>
                                          </a:schemeClr>
                                        </a:solidFill>
                                        <a:latin typeface="Cambria Math" panose="02040503050406030204" pitchFamily="18" charset="0"/>
                                      </a:rPr>
                                      <m:t>2</m:t>
                                    </m:r>
                                  </m:sub>
                                </m:sSub>
                                <m:r>
                                  <a:rPr lang="es-ES" sz="2400" i="1" dirty="0">
                                    <a:solidFill>
                                      <a:schemeClr val="accent2">
                                        <a:lumMod val="75000"/>
                                      </a:schemeClr>
                                    </a:solidFill>
                                    <a:latin typeface="Cambria Math" panose="02040503050406030204" pitchFamily="18" charset="0"/>
                                  </a:rPr>
                                  <m:t>=</m:t>
                                </m:r>
                                <m:r>
                                  <a:rPr lang="es-ES" sz="2400" b="0" i="1" dirty="0" smtClean="0">
                                    <a:solidFill>
                                      <a:schemeClr val="accent2">
                                        <a:lumMod val="75000"/>
                                      </a:schemeClr>
                                    </a:solidFill>
                                    <a:latin typeface="Cambria Math" panose="02040503050406030204" pitchFamily="18" charset="0"/>
                                  </a:rPr>
                                  <m:t>−5</m:t>
                                </m:r>
                              </m:e>
                            </m:eqArr>
                          </m:e>
                        </m:d>
                      </m:oMath>
                    </m:oMathPara>
                  </a14:m>
                  <a:endParaRPr lang="es-ES" sz="2400" dirty="0"/>
                </a:p>
              </p:txBody>
            </p:sp>
          </mc:Choice>
          <mc:Fallback xmlns="">
            <p:sp>
              <p:nvSpPr>
                <p:cNvPr id="15" name="Rectángulo 14">
                  <a:extLst>
                    <a:ext uri="{FF2B5EF4-FFF2-40B4-BE49-F238E27FC236}">
                      <a16:creationId xmlns:a16="http://schemas.microsoft.com/office/drawing/2014/main" id="{4D43F3C5-7C18-4553-A724-FA345D61CCAC}"/>
                    </a:ext>
                  </a:extLst>
                </p:cNvPr>
                <p:cNvSpPr>
                  <a:spLocks noRot="1" noChangeAspect="1" noMove="1" noResize="1" noEditPoints="1" noAdjustHandles="1" noChangeArrowheads="1" noChangeShapeType="1" noTextEdit="1"/>
                </p:cNvSpPr>
                <p:nvPr/>
              </p:nvSpPr>
              <p:spPr>
                <a:xfrm>
                  <a:off x="4664766" y="4965761"/>
                  <a:ext cx="4508222" cy="916148"/>
                </a:xfrm>
                <a:prstGeom prst="rect">
                  <a:avLst/>
                </a:prstGeom>
                <a:blipFill>
                  <a:blip r:embed="rId7"/>
                  <a:stretch>
                    <a:fillRect/>
                  </a:stretch>
                </a:blipFill>
              </p:spPr>
              <p:txBody>
                <a:bodyPr/>
                <a:lstStyle/>
                <a:p>
                  <a:r>
                    <a:rPr lang="es-ES">
                      <a:noFill/>
                    </a:rPr>
                    <a:t> </a:t>
                  </a:r>
                </a:p>
              </p:txBody>
            </p:sp>
          </mc:Fallback>
        </mc:AlternateContent>
      </p:grpSp>
      <p:grpSp>
        <p:nvGrpSpPr>
          <p:cNvPr id="20" name="Grupo 19">
            <a:extLst>
              <a:ext uri="{FF2B5EF4-FFF2-40B4-BE49-F238E27FC236}">
                <a16:creationId xmlns:a16="http://schemas.microsoft.com/office/drawing/2014/main" id="{2F6878A3-6AAF-4FED-92FD-0D887E2A7E07}"/>
              </a:ext>
            </a:extLst>
          </p:cNvPr>
          <p:cNvGrpSpPr/>
          <p:nvPr/>
        </p:nvGrpSpPr>
        <p:grpSpPr>
          <a:xfrm>
            <a:off x="2588959" y="5269201"/>
            <a:ext cx="7743909" cy="916148"/>
            <a:chOff x="1421961" y="4965761"/>
            <a:chExt cx="7743909" cy="916148"/>
          </a:xfrm>
        </p:grpSpPr>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6028D4D0-A596-44C4-9603-D88F9A428C39}"/>
                    </a:ext>
                  </a:extLst>
                </p:cNvPr>
                <p:cNvSpPr txBox="1"/>
                <p:nvPr/>
              </p:nvSpPr>
              <p:spPr>
                <a:xfrm>
                  <a:off x="1421961" y="5277064"/>
                  <a:ext cx="3150040" cy="524182"/>
                </a:xfrm>
                <a:prstGeom prst="rect">
                  <a:avLst/>
                </a:prstGeom>
                <a:noFill/>
              </p:spPr>
              <p:txBody>
                <a:bodyPr wrap="square" lIns="0" tIns="0" rIns="0" bIns="0" rtlCol="0">
                  <a:spAutoFit/>
                </a:bodyPr>
                <a:lstStyle/>
                <a:p>
                  <a14:m>
                    <m:oMath xmlns:m="http://schemas.openxmlformats.org/officeDocument/2006/math">
                      <m:f>
                        <m:fPr>
                          <m:ctrlPr>
                            <a:rPr lang="es-ES" sz="2400" b="0" i="1" dirty="0" smtClean="0">
                              <a:latin typeface="Cambria Math" panose="02040503050406030204" pitchFamily="18" charset="0"/>
                            </a:rPr>
                          </m:ctrlPr>
                        </m:fPr>
                        <m:num>
                          <m:r>
                            <a:rPr lang="es-ES" sz="2400" b="0" i="1" dirty="0" smtClean="0">
                              <a:latin typeface="Cambria Math" panose="02040503050406030204" pitchFamily="18" charset="0"/>
                            </a:rPr>
                            <m:t>2</m:t>
                          </m:r>
                        </m:num>
                        <m:den>
                          <m:r>
                            <a:rPr lang="es-ES" sz="2400" b="0" i="1" dirty="0" smtClean="0">
                              <a:latin typeface="Cambria Math" panose="02040503050406030204" pitchFamily="18" charset="0"/>
                            </a:rPr>
                            <m:t>3</m:t>
                          </m:r>
                        </m:den>
                      </m:f>
                      <m:r>
                        <a:rPr lang="es-ES" sz="2400" i="1" dirty="0" smtClean="0">
                          <a:latin typeface="Cambria Math" panose="02040503050406030204" pitchFamily="18" charset="0"/>
                        </a:rPr>
                        <m:t>(</m:t>
                      </m:r>
                      <m:r>
                        <a:rPr lang="es-ES" sz="2400" i="1" dirty="0" smtClean="0">
                          <a:latin typeface="Cambria Math" panose="02040503050406030204" pitchFamily="18" charset="0"/>
                        </a:rPr>
                        <m:t>𝑥</m:t>
                      </m:r>
                      <m:r>
                        <a:rPr lang="es-ES" sz="2400" b="0" i="1" dirty="0" smtClean="0">
                          <a:latin typeface="Cambria Math" panose="02040503050406030204" pitchFamily="18" charset="0"/>
                        </a:rPr>
                        <m:t>+1</m:t>
                      </m:r>
                      <m:r>
                        <a:rPr lang="es-ES" sz="2400" i="1" dirty="0" smtClean="0">
                          <a:latin typeface="Cambria Math" panose="02040503050406030204" pitchFamily="18" charset="0"/>
                        </a:rPr>
                        <m:t>)(</m:t>
                      </m:r>
                      <m:r>
                        <a:rPr lang="es-ES" sz="2400" i="1" dirty="0" smtClean="0">
                          <a:latin typeface="Cambria Math" panose="02040503050406030204" pitchFamily="18" charset="0"/>
                        </a:rPr>
                        <m:t>𝑥</m:t>
                      </m:r>
                      <m:r>
                        <a:rPr lang="es-ES" sz="2400" b="0" i="1" dirty="0" smtClean="0">
                          <a:latin typeface="Cambria Math" panose="02040503050406030204" pitchFamily="18" charset="0"/>
                        </a:rPr>
                        <m:t>−4</m:t>
                      </m:r>
                      <m:r>
                        <a:rPr lang="es-ES" sz="2400" i="1" dirty="0" smtClean="0">
                          <a:latin typeface="Cambria Math" panose="02040503050406030204" pitchFamily="18" charset="0"/>
                        </a:rPr>
                        <m:t>)=0</m:t>
                      </m:r>
                    </m:oMath>
                  </a14:m>
                  <a:r>
                    <a:rPr lang="es-ES" sz="2400" dirty="0"/>
                    <a:t>  </a:t>
                  </a:r>
                </a:p>
              </p:txBody>
            </p:sp>
          </mc:Choice>
          <mc:Fallback xmlns="">
            <p:sp>
              <p:nvSpPr>
                <p:cNvPr id="21" name="CuadroTexto 20">
                  <a:extLst>
                    <a:ext uri="{FF2B5EF4-FFF2-40B4-BE49-F238E27FC236}">
                      <a16:creationId xmlns:a16="http://schemas.microsoft.com/office/drawing/2014/main" id="{6028D4D0-A596-44C4-9603-D88F9A428C39}"/>
                    </a:ext>
                  </a:extLst>
                </p:cNvPr>
                <p:cNvSpPr txBox="1">
                  <a:spLocks noRot="1" noChangeAspect="1" noMove="1" noResize="1" noEditPoints="1" noAdjustHandles="1" noChangeArrowheads="1" noChangeShapeType="1" noTextEdit="1"/>
                </p:cNvSpPr>
                <p:nvPr/>
              </p:nvSpPr>
              <p:spPr>
                <a:xfrm>
                  <a:off x="1421961" y="5277064"/>
                  <a:ext cx="3150040" cy="524182"/>
                </a:xfrm>
                <a:prstGeom prst="rect">
                  <a:avLst/>
                </a:prstGeom>
                <a:blipFill>
                  <a:blip r:embed="rId8"/>
                  <a:stretch>
                    <a:fillRect l="-19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2" name="Rectángulo 21">
                  <a:extLst>
                    <a:ext uri="{FF2B5EF4-FFF2-40B4-BE49-F238E27FC236}">
                      <a16:creationId xmlns:a16="http://schemas.microsoft.com/office/drawing/2014/main" id="{910B4506-CBCE-4570-A3B3-666080BCB1BC}"/>
                    </a:ext>
                  </a:extLst>
                </p:cNvPr>
                <p:cNvSpPr/>
                <p:nvPr/>
              </p:nvSpPr>
              <p:spPr>
                <a:xfrm>
                  <a:off x="4664766" y="4965761"/>
                  <a:ext cx="4501104" cy="916148"/>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d>
                          <m:dPr>
                            <m:begChr m:val="{"/>
                            <m:endChr m:val=""/>
                            <m:ctrlPr>
                              <a:rPr lang="es-CO" sz="2400" i="1" dirty="0" smtClean="0">
                                <a:solidFill>
                                  <a:schemeClr val="accent2">
                                    <a:lumMod val="75000"/>
                                  </a:schemeClr>
                                </a:solidFill>
                                <a:latin typeface="Cambria Math" panose="02040503050406030204" pitchFamily="18" charset="0"/>
                              </a:rPr>
                            </m:ctrlPr>
                          </m:dPr>
                          <m:e>
                            <m:eqArr>
                              <m:eqArrPr>
                                <m:ctrlPr>
                                  <a:rPr lang="es-CO" sz="2400" i="1" dirty="0">
                                    <a:solidFill>
                                      <a:schemeClr val="accent2">
                                        <a:lumMod val="75000"/>
                                      </a:schemeClr>
                                    </a:solidFill>
                                    <a:latin typeface="Cambria Math" panose="02040503050406030204" pitchFamily="18" charset="0"/>
                                  </a:rPr>
                                </m:ctrlPr>
                              </m:eqArrPr>
                              <m:e>
                                <m:r>
                                  <a:rPr lang="es-ES" sz="2400" b="0" i="1" dirty="0" smtClean="0">
                                    <a:solidFill>
                                      <a:schemeClr val="accent2">
                                        <a:lumMod val="75000"/>
                                      </a:schemeClr>
                                    </a:solidFill>
                                    <a:latin typeface="Cambria Math" panose="02040503050406030204" pitchFamily="18" charset="0"/>
                                  </a:rPr>
                                  <m:t>𝑥</m:t>
                                </m:r>
                                <m:r>
                                  <a:rPr lang="es-ES" sz="2400" b="0" i="1" dirty="0" smtClean="0">
                                    <a:solidFill>
                                      <a:schemeClr val="accent2">
                                        <a:lumMod val="75000"/>
                                      </a:schemeClr>
                                    </a:solidFill>
                                    <a:latin typeface="Cambria Math" panose="02040503050406030204" pitchFamily="18" charset="0"/>
                                  </a:rPr>
                                  <m:t>+1=0    </m:t>
                                </m:r>
                                <m:r>
                                  <m:rPr>
                                    <m:sty m:val="p"/>
                                  </m:rPr>
                                  <a:rPr lang="es-ES" sz="2400" b="0" i="0" dirty="0" smtClean="0">
                                    <a:solidFill>
                                      <a:schemeClr val="accent2">
                                        <a:lumMod val="75000"/>
                                      </a:schemeClr>
                                    </a:solidFill>
                                    <a:latin typeface="Cambria Math" panose="02040503050406030204" pitchFamily="18" charset="0"/>
                                  </a:rPr>
                                  <m:t>entonces</m:t>
                                </m:r>
                                <m:sSub>
                                  <m:sSubPr>
                                    <m:ctrlPr>
                                      <a:rPr lang="es-CO" sz="2400" i="1" dirty="0">
                                        <a:solidFill>
                                          <a:schemeClr val="accent2">
                                            <a:lumMod val="75000"/>
                                          </a:schemeClr>
                                        </a:solidFill>
                                        <a:latin typeface="Cambria Math" panose="02040503050406030204" pitchFamily="18" charset="0"/>
                                      </a:rPr>
                                    </m:ctrlPr>
                                  </m:sSubPr>
                                  <m:e>
                                    <m:r>
                                      <a:rPr lang="es-ES" sz="2400" b="0" i="1" dirty="0" smtClean="0">
                                        <a:solidFill>
                                          <a:schemeClr val="accent2">
                                            <a:lumMod val="75000"/>
                                          </a:schemeClr>
                                        </a:solidFill>
                                        <a:latin typeface="Cambria Math" panose="02040503050406030204" pitchFamily="18" charset="0"/>
                                      </a:rPr>
                                      <m:t>    </m:t>
                                    </m:r>
                                    <m:r>
                                      <a:rPr lang="es-ES" sz="2400" i="1" dirty="0">
                                        <a:solidFill>
                                          <a:schemeClr val="accent2">
                                            <a:lumMod val="75000"/>
                                          </a:schemeClr>
                                        </a:solidFill>
                                        <a:latin typeface="Cambria Math" panose="02040503050406030204" pitchFamily="18" charset="0"/>
                                      </a:rPr>
                                      <m:t>𝑥</m:t>
                                    </m:r>
                                  </m:e>
                                  <m:sub>
                                    <m:r>
                                      <a:rPr lang="es-ES" sz="2400" i="1" dirty="0">
                                        <a:solidFill>
                                          <a:schemeClr val="accent2">
                                            <a:lumMod val="75000"/>
                                          </a:schemeClr>
                                        </a:solidFill>
                                        <a:latin typeface="Cambria Math" panose="02040503050406030204" pitchFamily="18" charset="0"/>
                                      </a:rPr>
                                      <m:t>1</m:t>
                                    </m:r>
                                  </m:sub>
                                </m:sSub>
                                <m:r>
                                  <a:rPr lang="es-ES" sz="2400" b="0" i="1" dirty="0" smtClean="0">
                                    <a:solidFill>
                                      <a:schemeClr val="accent2">
                                        <a:lumMod val="75000"/>
                                      </a:schemeClr>
                                    </a:solidFill>
                                    <a:latin typeface="Cambria Math" panose="02040503050406030204" pitchFamily="18" charset="0"/>
                                  </a:rPr>
                                  <m:t>=−1</m:t>
                                </m:r>
                              </m:e>
                              <m:e>
                                <m:r>
                                  <a:rPr lang="es-ES" sz="2400" b="0" i="1" dirty="0" smtClean="0">
                                    <a:solidFill>
                                      <a:schemeClr val="accent2">
                                        <a:lumMod val="75000"/>
                                      </a:schemeClr>
                                    </a:solidFill>
                                    <a:latin typeface="Cambria Math" panose="02040503050406030204" pitchFamily="18" charset="0"/>
                                  </a:rPr>
                                  <m:t>𝑥</m:t>
                                </m:r>
                                <m:r>
                                  <a:rPr lang="es-ES" sz="2400" b="0" i="1" dirty="0" smtClean="0">
                                    <a:solidFill>
                                      <a:schemeClr val="accent2">
                                        <a:lumMod val="75000"/>
                                      </a:schemeClr>
                                    </a:solidFill>
                                    <a:latin typeface="Cambria Math" panose="02040503050406030204" pitchFamily="18" charset="0"/>
                                  </a:rPr>
                                  <m:t>−4=0    </m:t>
                                </m:r>
                                <m:r>
                                  <m:rPr>
                                    <m:sty m:val="p"/>
                                  </m:rPr>
                                  <a:rPr lang="es-ES" sz="2400" i="0" dirty="0">
                                    <a:solidFill>
                                      <a:schemeClr val="accent2">
                                        <a:lumMod val="75000"/>
                                      </a:schemeClr>
                                    </a:solidFill>
                                    <a:latin typeface="Cambria Math" panose="02040503050406030204" pitchFamily="18" charset="0"/>
                                  </a:rPr>
                                  <m:t>entonces</m:t>
                                </m:r>
                                <m:sSub>
                                  <m:sSubPr>
                                    <m:ctrlPr>
                                      <a:rPr lang="es-CO" sz="2400" i="1" dirty="0">
                                        <a:solidFill>
                                          <a:schemeClr val="accent2">
                                            <a:lumMod val="75000"/>
                                          </a:schemeClr>
                                        </a:solidFill>
                                        <a:latin typeface="Cambria Math" panose="02040503050406030204" pitchFamily="18" charset="0"/>
                                      </a:rPr>
                                    </m:ctrlPr>
                                  </m:sSubPr>
                                  <m:e>
                                    <m:r>
                                      <a:rPr lang="es-ES" sz="2400" i="1" dirty="0">
                                        <a:solidFill>
                                          <a:schemeClr val="accent2">
                                            <a:lumMod val="75000"/>
                                          </a:schemeClr>
                                        </a:solidFill>
                                        <a:latin typeface="Cambria Math" panose="02040503050406030204" pitchFamily="18" charset="0"/>
                                      </a:rPr>
                                      <m:t>  </m:t>
                                    </m:r>
                                    <m:r>
                                      <a:rPr lang="es-ES" sz="2400" b="0" i="1" dirty="0" smtClean="0">
                                        <a:solidFill>
                                          <a:schemeClr val="accent2">
                                            <a:lumMod val="75000"/>
                                          </a:schemeClr>
                                        </a:solidFill>
                                        <a:latin typeface="Cambria Math" panose="02040503050406030204" pitchFamily="18" charset="0"/>
                                      </a:rPr>
                                      <m:t> </m:t>
                                    </m:r>
                                    <m:r>
                                      <a:rPr lang="es-ES" sz="2400" i="1" dirty="0">
                                        <a:solidFill>
                                          <a:schemeClr val="accent2">
                                            <a:lumMod val="75000"/>
                                          </a:schemeClr>
                                        </a:solidFill>
                                        <a:latin typeface="Cambria Math" panose="02040503050406030204" pitchFamily="18" charset="0"/>
                                      </a:rPr>
                                      <m:t> </m:t>
                                    </m:r>
                                    <m:r>
                                      <a:rPr lang="es-ES" sz="2400" i="1" dirty="0">
                                        <a:solidFill>
                                          <a:schemeClr val="accent2">
                                            <a:lumMod val="75000"/>
                                          </a:schemeClr>
                                        </a:solidFill>
                                        <a:latin typeface="Cambria Math" panose="02040503050406030204" pitchFamily="18" charset="0"/>
                                      </a:rPr>
                                      <m:t>𝑥</m:t>
                                    </m:r>
                                  </m:e>
                                  <m:sub>
                                    <m:r>
                                      <a:rPr lang="es-ES" sz="2400" b="0" i="1" dirty="0" smtClean="0">
                                        <a:solidFill>
                                          <a:schemeClr val="accent2">
                                            <a:lumMod val="75000"/>
                                          </a:schemeClr>
                                        </a:solidFill>
                                        <a:latin typeface="Cambria Math" panose="02040503050406030204" pitchFamily="18" charset="0"/>
                                      </a:rPr>
                                      <m:t>2</m:t>
                                    </m:r>
                                  </m:sub>
                                </m:sSub>
                                <m:r>
                                  <a:rPr lang="es-ES" sz="2400" i="1" dirty="0">
                                    <a:solidFill>
                                      <a:schemeClr val="accent2">
                                        <a:lumMod val="75000"/>
                                      </a:schemeClr>
                                    </a:solidFill>
                                    <a:latin typeface="Cambria Math" panose="02040503050406030204" pitchFamily="18" charset="0"/>
                                  </a:rPr>
                                  <m:t>=</m:t>
                                </m:r>
                                <m:r>
                                  <a:rPr lang="es-ES" sz="2400" b="0" i="1" dirty="0" smtClean="0">
                                    <a:solidFill>
                                      <a:schemeClr val="accent2">
                                        <a:lumMod val="75000"/>
                                      </a:schemeClr>
                                    </a:solidFill>
                                    <a:latin typeface="Cambria Math" panose="02040503050406030204" pitchFamily="18" charset="0"/>
                                  </a:rPr>
                                  <m:t>4</m:t>
                                </m:r>
                              </m:e>
                            </m:eqArr>
                          </m:e>
                        </m:d>
                      </m:oMath>
                    </m:oMathPara>
                  </a14:m>
                  <a:endParaRPr lang="es-ES" sz="2400" dirty="0"/>
                </a:p>
              </p:txBody>
            </p:sp>
          </mc:Choice>
          <mc:Fallback xmlns="">
            <p:sp>
              <p:nvSpPr>
                <p:cNvPr id="22" name="Rectángulo 21">
                  <a:extLst>
                    <a:ext uri="{FF2B5EF4-FFF2-40B4-BE49-F238E27FC236}">
                      <a16:creationId xmlns:a16="http://schemas.microsoft.com/office/drawing/2014/main" id="{910B4506-CBCE-4570-A3B3-666080BCB1BC}"/>
                    </a:ext>
                  </a:extLst>
                </p:cNvPr>
                <p:cNvSpPr>
                  <a:spLocks noRot="1" noChangeAspect="1" noMove="1" noResize="1" noEditPoints="1" noAdjustHandles="1" noChangeArrowheads="1" noChangeShapeType="1" noTextEdit="1"/>
                </p:cNvSpPr>
                <p:nvPr/>
              </p:nvSpPr>
              <p:spPr>
                <a:xfrm>
                  <a:off x="4664766" y="4965761"/>
                  <a:ext cx="4501104" cy="916148"/>
                </a:xfrm>
                <a:prstGeom prst="rect">
                  <a:avLst/>
                </a:prstGeom>
                <a:blipFill>
                  <a:blip r:embed="rId9"/>
                  <a:stretch>
                    <a:fillRect/>
                  </a:stretch>
                </a:blipFill>
              </p:spPr>
              <p:txBody>
                <a:bodyPr/>
                <a:lstStyle/>
                <a:p>
                  <a:r>
                    <a:rPr lang="es-ES">
                      <a:noFill/>
                    </a:rPr>
                    <a:t> </a:t>
                  </a:r>
                </a:p>
              </p:txBody>
            </p:sp>
          </mc:Fallback>
        </mc:AlternateContent>
      </p:grpSp>
      <p:sp>
        <p:nvSpPr>
          <p:cNvPr id="17" name="Rectángulo 16">
            <a:extLst>
              <a:ext uri="{FF2B5EF4-FFF2-40B4-BE49-F238E27FC236}">
                <a16:creationId xmlns:a16="http://schemas.microsoft.com/office/drawing/2014/main" id="{427F2DFA-5C88-41D2-860B-BA6A06C4BA09}"/>
              </a:ext>
            </a:extLst>
          </p:cNvPr>
          <p:cNvSpPr/>
          <p:nvPr/>
        </p:nvSpPr>
        <p:spPr>
          <a:xfrm>
            <a:off x="397310" y="3939445"/>
            <a:ext cx="1404552" cy="461665"/>
          </a:xfrm>
          <a:prstGeom prst="rect">
            <a:avLst/>
          </a:prstGeom>
        </p:spPr>
        <p:txBody>
          <a:bodyPr wrap="none">
            <a:spAutoFit/>
          </a:bodyPr>
          <a:lstStyle/>
          <a:p>
            <a:r>
              <a:rPr lang="es-CO" sz="2400" dirty="0">
                <a:solidFill>
                  <a:srgbClr val="00B050"/>
                </a:solidFill>
              </a:rPr>
              <a:t>Ejemplos:</a:t>
            </a:r>
          </a:p>
        </p:txBody>
      </p:sp>
    </p:spTree>
    <p:extLst>
      <p:ext uri="{BB962C8B-B14F-4D97-AF65-F5344CB8AC3E}">
        <p14:creationId xmlns:p14="http://schemas.microsoft.com/office/powerpoint/2010/main" val="10517098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476005" y="949987"/>
                <a:ext cx="10515600" cy="3589511"/>
              </a:xfrm>
            </p:spPr>
            <p:txBody>
              <a:bodyPr>
                <a:noAutofit/>
              </a:bodyPr>
              <a:lstStyle/>
              <a:p>
                <a:pPr marL="0" indent="0">
                  <a:buNone/>
                </a:pPr>
                <a:r>
                  <a:rPr lang="es-CO" sz="2200" dirty="0"/>
                  <a:t>Para resolver una ecuación mediante </a:t>
                </a:r>
                <a:r>
                  <a:rPr lang="es-CO" sz="2200" dirty="0">
                    <a:solidFill>
                      <a:srgbClr val="FF0000"/>
                    </a:solidFill>
                  </a:rPr>
                  <a:t>Factorización Simple, </a:t>
                </a:r>
                <a:r>
                  <a:rPr lang="es-CO" sz="2200" dirty="0"/>
                  <a:t>se siguen los siguientes pasos:</a:t>
                </a:r>
              </a:p>
              <a:p>
                <a:pPr marL="0" indent="0">
                  <a:buNone/>
                </a:pPr>
                <a:endParaRPr lang="es-CO" sz="2200" dirty="0"/>
              </a:p>
              <a:p>
                <a:pPr marL="457200" indent="-457200">
                  <a:buFont typeface="+mj-lt"/>
                  <a:buAutoNum type="arabicPeriod"/>
                </a:pPr>
                <a:r>
                  <a:rPr lang="es-CO" sz="2200" dirty="0"/>
                  <a:t>Primero se escribe la ecuación en la forma</a:t>
                </a:r>
              </a:p>
              <a:p>
                <a:pPr marL="0" indent="0">
                  <a:buNone/>
                </a:pPr>
                <a:r>
                  <a:rPr lang="es-CO" sz="2200" dirty="0"/>
                  <a:t> </a:t>
                </a:r>
              </a:p>
              <a:p>
                <a:pPr marL="0" indent="0">
                  <a:buNone/>
                </a:pPr>
                <a:r>
                  <a:rPr lang="es-CO" sz="2200" dirty="0"/>
                  <a:t>2.   Luego se factoriza la expresión en factores lineales </a:t>
                </a:r>
              </a:p>
              <a:p>
                <a:pPr marL="0" indent="0">
                  <a:buNone/>
                </a:pPr>
                <a:r>
                  <a:rPr lang="es-CO" sz="2200" dirty="0"/>
                  <a:t> </a:t>
                </a:r>
              </a:p>
              <a:p>
                <a:pPr marL="0" indent="0">
                  <a:buNone/>
                </a:pPr>
                <a:r>
                  <a:rPr lang="es-CO" sz="2200" dirty="0"/>
                  <a:t>3.   Se iguala cada factor a cero </a:t>
                </a:r>
              </a:p>
              <a:p>
                <a:pPr marL="0" indent="0">
                  <a:buNone/>
                </a:pPr>
                <a:r>
                  <a:rPr lang="es-CO" sz="2200" dirty="0"/>
                  <a:t>  </a:t>
                </a:r>
              </a:p>
              <a:p>
                <a:pPr marL="0" indent="0">
                  <a:buNone/>
                </a:pPr>
                <a:r>
                  <a:rPr lang="es-CO" sz="2200" dirty="0"/>
                  <a:t>4.   Se determina el valor o los valores de </a:t>
                </a:r>
                <a14:m>
                  <m:oMath xmlns:m="http://schemas.openxmlformats.org/officeDocument/2006/math">
                    <m:r>
                      <a:rPr lang="es-CO" sz="2200" i="1" dirty="0" smtClean="0">
                        <a:latin typeface="Cambria Math" panose="02040503050406030204" pitchFamily="18" charset="0"/>
                      </a:rPr>
                      <m:t>𝑥</m:t>
                    </m:r>
                  </m:oMath>
                </a14:m>
                <a:r>
                  <a:rPr lang="es-CO" sz="2200" dirty="0"/>
                  <a:t> .</a:t>
                </a:r>
              </a:p>
              <a:p>
                <a:endParaRPr lang="es-CO" sz="22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476005" y="949987"/>
                <a:ext cx="10515600" cy="3589511"/>
              </a:xfrm>
              <a:blipFill>
                <a:blip r:embed="rId9"/>
                <a:stretch>
                  <a:fillRect l="-754" t="-2207" b="-98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5DD49BB-A4C5-4FDA-B8DC-8F88C27AB753}"/>
                  </a:ext>
                </a:extLst>
              </p:cNvPr>
              <p:cNvSpPr txBox="1"/>
              <p:nvPr/>
            </p:nvSpPr>
            <p:spPr>
              <a:xfrm>
                <a:off x="3749292" y="2162383"/>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b="0" i="1" dirty="0" smtClean="0">
                          <a:solidFill>
                            <a:srgbClr val="FF0000"/>
                          </a:solidFill>
                          <a:latin typeface="Cambria Math" panose="02040503050406030204" pitchFamily="18" charset="0"/>
                        </a:rPr>
                        <m:t>𝑎</m:t>
                      </m:r>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CO" sz="2400" b="0" i="1" dirty="0" smtClean="0">
                              <a:latin typeface="Cambria Math" panose="02040503050406030204" pitchFamily="18" charset="0"/>
                            </a:rPr>
                            <m:t>2</m:t>
                          </m:r>
                        </m:sup>
                      </m:sSup>
                      <m:r>
                        <a:rPr lang="es-ES" sz="2400" i="1" dirty="0" smtClean="0">
                          <a:latin typeface="Cambria Math" panose="02040503050406030204" pitchFamily="18" charset="0"/>
                        </a:rPr>
                        <m:t>+</m:t>
                      </m:r>
                      <m:r>
                        <a:rPr lang="es-ES" sz="2400" i="1" dirty="0" smtClean="0">
                          <a:solidFill>
                            <a:srgbClr val="00B0F0"/>
                          </a:solidFill>
                          <a:latin typeface="Cambria Math" panose="02040503050406030204" pitchFamily="18" charset="0"/>
                        </a:rPr>
                        <m:t>𝑏</m:t>
                      </m:r>
                      <m:r>
                        <a:rPr lang="es-ES" sz="2400" i="1" dirty="0" smtClean="0">
                          <a:latin typeface="Cambria Math" panose="02040503050406030204" pitchFamily="18" charset="0"/>
                        </a:rPr>
                        <m:t>𝑥</m:t>
                      </m:r>
                      <m:r>
                        <a:rPr lang="es-ES" sz="2400" i="1" dirty="0" smtClean="0">
                          <a:latin typeface="Cambria Math" panose="02040503050406030204" pitchFamily="18" charset="0"/>
                        </a:rPr>
                        <m:t> +</m:t>
                      </m:r>
                      <m:r>
                        <a:rPr lang="es-ES" sz="2400" i="1" dirty="0" smtClean="0">
                          <a:solidFill>
                            <a:srgbClr val="00B050"/>
                          </a:solidFill>
                          <a:latin typeface="Cambria Math" panose="02040503050406030204" pitchFamily="18" charset="0"/>
                        </a:rPr>
                        <m:t>𝑐</m:t>
                      </m:r>
                      <m:r>
                        <a:rPr lang="es-ES" sz="2400" i="1" dirty="0" smtClean="0">
                          <a:latin typeface="Cambria Math" panose="02040503050406030204" pitchFamily="18" charset="0"/>
                        </a:rPr>
                        <m:t>=0</m:t>
                      </m:r>
                    </m:oMath>
                  </m:oMathPara>
                </a14:m>
                <a:endParaRPr lang="es-ES" sz="2400" dirty="0"/>
              </a:p>
            </p:txBody>
          </p:sp>
        </mc:Choice>
        <mc:Fallback xmlns="">
          <p:sp>
            <p:nvSpPr>
              <p:cNvPr id="5" name="CuadroTexto 4">
                <a:extLst>
                  <a:ext uri="{FF2B5EF4-FFF2-40B4-BE49-F238E27FC236}">
                    <a16:creationId xmlns:a16="http://schemas.microsoft.com/office/drawing/2014/main" id="{65DD49BB-A4C5-4FDA-B8DC-8F88C27AB753}"/>
                  </a:ext>
                </a:extLst>
              </p:cNvPr>
              <p:cNvSpPr txBox="1">
                <a:spLocks noRot="1" noChangeAspect="1" noMove="1" noResize="1" noEditPoints="1" noAdjustHandles="1" noChangeArrowheads="1" noChangeShapeType="1" noTextEdit="1"/>
              </p:cNvSpPr>
              <p:nvPr/>
            </p:nvSpPr>
            <p:spPr>
              <a:xfrm>
                <a:off x="3749292" y="2162383"/>
                <a:ext cx="3969026" cy="369332"/>
              </a:xfrm>
              <a:prstGeom prst="rect">
                <a:avLst/>
              </a:prstGeom>
              <a:blipFill>
                <a:blip r:embed="rId10"/>
                <a:stretch>
                  <a:fillRect t="-1667" b="-8333"/>
                </a:stretch>
              </a:blipFill>
            </p:spPr>
            <p:txBody>
              <a:bodyPr/>
              <a:lstStyle/>
              <a:p>
                <a:r>
                  <a:rPr lang="es-ES">
                    <a:noFill/>
                  </a:rPr>
                  <a:t> </a:t>
                </a:r>
              </a:p>
            </p:txBody>
          </p:sp>
        </mc:Fallback>
      </mc:AlternateContent>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D0248B73-5C0C-48CC-A897-5D3611A393B4}"/>
                  </a:ext>
                </a:extLst>
              </p:cNvPr>
              <p:cNvSpPr txBox="1"/>
              <p:nvPr/>
            </p:nvSpPr>
            <p:spPr>
              <a:xfrm>
                <a:off x="4259912" y="3059668"/>
                <a:ext cx="3150040" cy="369332"/>
              </a:xfrm>
              <a:prstGeom prst="rect">
                <a:avLst/>
              </a:prstGeom>
              <a:noFill/>
            </p:spPr>
            <p:txBody>
              <a:bodyPr wrap="square" lIns="0" tIns="0" rIns="0" bIns="0" rtlCol="0">
                <a:spAutoFit/>
              </a:bodyPr>
              <a:lstStyle/>
              <a:p>
                <a14:m>
                  <m:oMath xmlns:m="http://schemas.openxmlformats.org/officeDocument/2006/math">
                    <m:r>
                      <a:rPr lang="es-ES" sz="2400" i="1" dirty="0">
                        <a:latin typeface="Cambria Math" panose="02040503050406030204" pitchFamily="18" charset="0"/>
                      </a:rPr>
                      <m:t>(</m:t>
                    </m:r>
                    <m:r>
                      <a:rPr lang="es-ES" sz="2400" i="1" dirty="0">
                        <a:latin typeface="Cambria Math" panose="02040503050406030204" pitchFamily="18" charset="0"/>
                      </a:rPr>
                      <m:t>𝑥</m:t>
                    </m:r>
                    <m:r>
                      <a:rPr lang="es-ES" sz="2400" i="1" dirty="0">
                        <a:latin typeface="Cambria Math" panose="02040503050406030204" pitchFamily="18" charset="0"/>
                      </a:rPr>
                      <m:t>±</m:t>
                    </m:r>
                    <m:r>
                      <a:rPr lang="es-ES" sz="2400" i="1" dirty="0">
                        <a:latin typeface="Cambria Math" panose="02040503050406030204" pitchFamily="18" charset="0"/>
                      </a:rPr>
                      <m:t>𝛼</m:t>
                    </m:r>
                    <m:r>
                      <a:rPr lang="es-ES" sz="2400" i="1" dirty="0">
                        <a:latin typeface="Cambria Math" panose="02040503050406030204" pitchFamily="18" charset="0"/>
                      </a:rPr>
                      <m:t>)(</m:t>
                    </m:r>
                    <m:r>
                      <a:rPr lang="es-ES" sz="2400" i="1" dirty="0">
                        <a:latin typeface="Cambria Math" panose="02040503050406030204" pitchFamily="18" charset="0"/>
                      </a:rPr>
                      <m:t>𝑥</m:t>
                    </m:r>
                    <m:r>
                      <a:rPr lang="es-ES" sz="2400" i="1" dirty="0">
                        <a:latin typeface="Cambria Math" panose="02040503050406030204" pitchFamily="18" charset="0"/>
                      </a:rPr>
                      <m:t>±</m:t>
                    </m:r>
                    <m:r>
                      <a:rPr lang="es-ES" sz="2400" i="1" dirty="0">
                        <a:latin typeface="Cambria Math" panose="02040503050406030204" pitchFamily="18" charset="0"/>
                      </a:rPr>
                      <m:t>𝛽</m:t>
                    </m:r>
                    <m:r>
                      <a:rPr lang="es-ES" sz="2400" i="1" dirty="0">
                        <a:latin typeface="Cambria Math" panose="02040503050406030204" pitchFamily="18" charset="0"/>
                      </a:rPr>
                      <m:t>)=0</m:t>
                    </m:r>
                  </m:oMath>
                </a14:m>
                <a:r>
                  <a:rPr lang="es-ES" sz="2400" dirty="0"/>
                  <a:t>  </a:t>
                </a:r>
              </a:p>
            </p:txBody>
          </p:sp>
        </mc:Choice>
        <mc:Fallback xmlns="">
          <p:sp>
            <p:nvSpPr>
              <p:cNvPr id="13" name="CuadroTexto 12">
                <a:extLst>
                  <a:ext uri="{FF2B5EF4-FFF2-40B4-BE49-F238E27FC236}">
                    <a16:creationId xmlns:a16="http://schemas.microsoft.com/office/drawing/2014/main" id="{D0248B73-5C0C-48CC-A897-5D3611A393B4}"/>
                  </a:ext>
                </a:extLst>
              </p:cNvPr>
              <p:cNvSpPr txBox="1">
                <a:spLocks noRot="1" noChangeAspect="1" noMove="1" noResize="1" noEditPoints="1" noAdjustHandles="1" noChangeArrowheads="1" noChangeShapeType="1" noTextEdit="1"/>
              </p:cNvSpPr>
              <p:nvPr/>
            </p:nvSpPr>
            <p:spPr>
              <a:xfrm>
                <a:off x="4259912" y="3059668"/>
                <a:ext cx="3150040" cy="369332"/>
              </a:xfrm>
              <a:prstGeom prst="rect">
                <a:avLst/>
              </a:prstGeom>
              <a:blipFill>
                <a:blip r:embed="rId11"/>
                <a:stretch>
                  <a:fillRect l="-4642" b="-3278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0C095170-3F6F-491A-A877-48D28895FD27}"/>
                  </a:ext>
                </a:extLst>
              </p:cNvPr>
              <p:cNvSpPr txBox="1"/>
              <p:nvPr/>
            </p:nvSpPr>
            <p:spPr>
              <a:xfrm>
                <a:off x="3238154" y="3876895"/>
                <a:ext cx="204351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2400" i="1" dirty="0" smtClean="0">
                          <a:latin typeface="Cambria Math" panose="02040503050406030204" pitchFamily="18" charset="0"/>
                        </a:rPr>
                        <m:t>𝑥</m:t>
                      </m:r>
                      <m:r>
                        <a:rPr lang="es-ES" sz="2400" i="1" dirty="0" smtClean="0">
                          <a:latin typeface="Cambria Math" panose="02040503050406030204" pitchFamily="18" charset="0"/>
                        </a:rPr>
                        <m:t>±</m:t>
                      </m:r>
                      <m:r>
                        <a:rPr lang="es-ES" sz="2400" i="1" dirty="0" smtClean="0">
                          <a:latin typeface="Cambria Math" panose="02040503050406030204" pitchFamily="18" charset="0"/>
                        </a:rPr>
                        <m:t>𝛼</m:t>
                      </m:r>
                      <m:r>
                        <a:rPr lang="es-ES" sz="2400" i="1" dirty="0" smtClean="0">
                          <a:latin typeface="Cambria Math" panose="02040503050406030204" pitchFamily="18" charset="0"/>
                        </a:rPr>
                        <m:t>=0</m:t>
                      </m:r>
                    </m:oMath>
                  </m:oMathPara>
                </a14:m>
                <a:endParaRPr lang="es-ES" sz="2400" dirty="0"/>
              </a:p>
            </p:txBody>
          </p:sp>
        </mc:Choice>
        <mc:Fallback xmlns="">
          <p:sp>
            <p:nvSpPr>
              <p:cNvPr id="14" name="CuadroTexto 13">
                <a:extLst>
                  <a:ext uri="{FF2B5EF4-FFF2-40B4-BE49-F238E27FC236}">
                    <a16:creationId xmlns:a16="http://schemas.microsoft.com/office/drawing/2014/main" id="{0C095170-3F6F-491A-A877-48D28895FD27}"/>
                  </a:ext>
                </a:extLst>
              </p:cNvPr>
              <p:cNvSpPr txBox="1">
                <a:spLocks noRot="1" noChangeAspect="1" noMove="1" noResize="1" noEditPoints="1" noAdjustHandles="1" noChangeArrowheads="1" noChangeShapeType="1" noTextEdit="1"/>
              </p:cNvSpPr>
              <p:nvPr/>
            </p:nvSpPr>
            <p:spPr>
              <a:xfrm>
                <a:off x="3238154" y="3876895"/>
                <a:ext cx="2043516" cy="369332"/>
              </a:xfrm>
              <a:prstGeom prst="rect">
                <a:avLst/>
              </a:prstGeom>
              <a:blipFill>
                <a:blip r:embed="rId12"/>
                <a:stretch>
                  <a:fillRect b="-1475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2DC8FB0A-F3AA-4476-87A2-5C8AA610D6B9}"/>
                  </a:ext>
                </a:extLst>
              </p:cNvPr>
              <p:cNvSpPr txBox="1"/>
              <p:nvPr/>
            </p:nvSpPr>
            <p:spPr>
              <a:xfrm>
                <a:off x="5960530" y="3876895"/>
                <a:ext cx="1449422" cy="369332"/>
              </a:xfrm>
              <a:prstGeom prst="rect">
                <a:avLst/>
              </a:prstGeom>
              <a:noFill/>
            </p:spPr>
            <p:txBody>
              <a:bodyPr wrap="square" lIns="0" tIns="0" rIns="0" bIns="0" rtlCol="0">
                <a:spAutoFit/>
              </a:bodyPr>
              <a:lstStyle/>
              <a:p>
                <a14:m>
                  <m:oMath xmlns:m="http://schemas.openxmlformats.org/officeDocument/2006/math">
                    <m:r>
                      <a:rPr lang="es-ES" sz="2400" i="1" dirty="0" smtClean="0">
                        <a:latin typeface="Cambria Math" panose="02040503050406030204" pitchFamily="18" charset="0"/>
                      </a:rPr>
                      <m:t>𝑥</m:t>
                    </m:r>
                    <m:r>
                      <a:rPr lang="es-ES" sz="2400" i="1" dirty="0" smtClean="0">
                        <a:latin typeface="Cambria Math" panose="02040503050406030204" pitchFamily="18" charset="0"/>
                      </a:rPr>
                      <m:t>±</m:t>
                    </m:r>
                    <m:r>
                      <a:rPr lang="es-ES" sz="2400" i="1" dirty="0">
                        <a:latin typeface="Cambria Math" panose="02040503050406030204" pitchFamily="18" charset="0"/>
                      </a:rPr>
                      <m:t>𝛽</m:t>
                    </m:r>
                    <m:r>
                      <a:rPr lang="es-ES" sz="2400" i="1" dirty="0" smtClean="0">
                        <a:latin typeface="Cambria Math" panose="02040503050406030204" pitchFamily="18" charset="0"/>
                      </a:rPr>
                      <m:t>=</m:t>
                    </m:r>
                  </m:oMath>
                </a14:m>
                <a:r>
                  <a:rPr lang="es-ES" sz="2400" dirty="0"/>
                  <a:t>0</a:t>
                </a:r>
              </a:p>
            </p:txBody>
          </p:sp>
        </mc:Choice>
        <mc:Fallback xmlns="">
          <p:sp>
            <p:nvSpPr>
              <p:cNvPr id="18" name="CuadroTexto 17">
                <a:extLst>
                  <a:ext uri="{FF2B5EF4-FFF2-40B4-BE49-F238E27FC236}">
                    <a16:creationId xmlns:a16="http://schemas.microsoft.com/office/drawing/2014/main" id="{2DC8FB0A-F3AA-4476-87A2-5C8AA610D6B9}"/>
                  </a:ext>
                </a:extLst>
              </p:cNvPr>
              <p:cNvSpPr txBox="1">
                <a:spLocks noRot="1" noChangeAspect="1" noMove="1" noResize="1" noEditPoints="1" noAdjustHandles="1" noChangeArrowheads="1" noChangeShapeType="1" noTextEdit="1"/>
              </p:cNvSpPr>
              <p:nvPr/>
            </p:nvSpPr>
            <p:spPr>
              <a:xfrm>
                <a:off x="5960530" y="3876895"/>
                <a:ext cx="1449422" cy="369332"/>
              </a:xfrm>
              <a:prstGeom prst="rect">
                <a:avLst/>
              </a:prstGeom>
              <a:blipFill>
                <a:blip r:embed="rId13"/>
                <a:stretch>
                  <a:fillRect l="-5462" t="-26230" b="-47541"/>
                </a:stretch>
              </a:blipFill>
            </p:spPr>
            <p:txBody>
              <a:bodyPr/>
              <a:lstStyle/>
              <a:p>
                <a:r>
                  <a:rPr lang="es-ES">
                    <a:noFill/>
                  </a:rPr>
                  <a:t> </a:t>
                </a:r>
              </a:p>
            </p:txBody>
          </p:sp>
        </mc:Fallback>
      </mc:AlternateContent>
      <p:grpSp>
        <p:nvGrpSpPr>
          <p:cNvPr id="4" name="Grupo 3">
            <a:extLst>
              <a:ext uri="{FF2B5EF4-FFF2-40B4-BE49-F238E27FC236}">
                <a16:creationId xmlns:a16="http://schemas.microsoft.com/office/drawing/2014/main" id="{9A1F3165-B8AE-46F7-A8AD-B904E2580EA9}"/>
              </a:ext>
            </a:extLst>
          </p:cNvPr>
          <p:cNvGrpSpPr/>
          <p:nvPr/>
        </p:nvGrpSpPr>
        <p:grpSpPr>
          <a:xfrm>
            <a:off x="611154" y="5020842"/>
            <a:ext cx="6074087" cy="807113"/>
            <a:chOff x="611154" y="5020842"/>
            <a:chExt cx="6074087" cy="807113"/>
          </a:xfrm>
        </p:grpSpPr>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E1CD3B53-02CA-4CEA-8325-78741F1EA227}"/>
                    </a:ext>
                  </a:extLst>
                </p:cNvPr>
                <p:cNvSpPr txBox="1"/>
                <p:nvPr/>
              </p:nvSpPr>
              <p:spPr>
                <a:xfrm>
                  <a:off x="1200395" y="5020842"/>
                  <a:ext cx="5484846" cy="369332"/>
                </a:xfrm>
                <a:prstGeom prst="rect">
                  <a:avLst/>
                </a:prstGeom>
                <a:noFill/>
              </p:spPr>
              <p:txBody>
                <a:bodyPr wrap="square" lIns="0" tIns="0" rIns="0" bIns="0" rtlCol="0">
                  <a:spAutoFit/>
                </a:bodyPr>
                <a:lstStyle/>
                <a:p>
                  <a14:m>
                    <m:oMath xmlns:m="http://schemas.openxmlformats.org/officeDocument/2006/math">
                      <m:r>
                        <a:rPr lang="es-ES" sz="2400" i="1" dirty="0" smtClean="0">
                          <a:latin typeface="Cambria Math" panose="02040503050406030204" pitchFamily="18" charset="0"/>
                        </a:rPr>
                        <m:t>𝑥</m:t>
                      </m:r>
                      <m:r>
                        <a:rPr lang="es-ES" sz="2400" i="1" dirty="0" smtClean="0">
                          <a:latin typeface="Cambria Math" panose="02040503050406030204" pitchFamily="18" charset="0"/>
                        </a:rPr>
                        <m:t>±</m:t>
                      </m:r>
                      <m:r>
                        <a:rPr lang="es-ES" sz="2400" i="1" dirty="0" smtClean="0">
                          <a:latin typeface="Cambria Math" panose="02040503050406030204" pitchFamily="18" charset="0"/>
                        </a:rPr>
                        <m:t>𝛼</m:t>
                      </m:r>
                      <m:r>
                        <a:rPr lang="es-ES" sz="2400" i="1" dirty="0" smtClean="0">
                          <a:latin typeface="Cambria Math" panose="02040503050406030204" pitchFamily="18" charset="0"/>
                        </a:rPr>
                        <m:t>=0</m:t>
                      </m:r>
                      <m:r>
                        <a:rPr lang="es-ES" sz="2400" b="0" i="0" dirty="0" smtClean="0">
                          <a:latin typeface="Cambria Math" panose="02040503050406030204" pitchFamily="18" charset="0"/>
                        </a:rPr>
                        <m:t>     </m:t>
                      </m:r>
                      <m:r>
                        <m:rPr>
                          <m:sty m:val="p"/>
                        </m:rPr>
                        <a:rPr lang="es-ES" sz="2400" dirty="0">
                          <a:solidFill>
                            <a:schemeClr val="accent2">
                              <a:lumMod val="75000"/>
                            </a:schemeClr>
                          </a:solidFill>
                          <a:latin typeface="Cambria Math" panose="02040503050406030204" pitchFamily="18" charset="0"/>
                        </a:rPr>
                        <m:t>entonces</m:t>
                      </m:r>
                      <m:sSub>
                        <m:sSubPr>
                          <m:ctrlPr>
                            <a:rPr lang="es-CO" sz="2400" i="1" dirty="0" smtClean="0">
                              <a:solidFill>
                                <a:schemeClr val="accent2"/>
                              </a:solidFill>
                              <a:latin typeface="Cambria Math" panose="02040503050406030204" pitchFamily="18" charset="0"/>
                            </a:rPr>
                          </m:ctrlPr>
                        </m:sSubPr>
                        <m:e>
                          <m:r>
                            <a:rPr lang="es-ES" sz="2400" i="1" dirty="0">
                              <a:solidFill>
                                <a:schemeClr val="accent2"/>
                              </a:solidFill>
                              <a:latin typeface="Cambria Math" panose="02040503050406030204" pitchFamily="18" charset="0"/>
                            </a:rPr>
                            <m:t>    </m:t>
                          </m:r>
                          <m:r>
                            <a:rPr lang="es-ES" sz="2400" i="1" dirty="0">
                              <a:solidFill>
                                <a:schemeClr val="accent2"/>
                              </a:solidFill>
                              <a:latin typeface="Cambria Math" panose="02040503050406030204" pitchFamily="18" charset="0"/>
                            </a:rPr>
                            <m:t>𝑥</m:t>
                          </m:r>
                        </m:e>
                        <m:sub>
                          <m:r>
                            <a:rPr lang="es-ES" sz="2400" i="1" dirty="0">
                              <a:solidFill>
                                <a:schemeClr val="accent2"/>
                              </a:solidFill>
                              <a:latin typeface="Cambria Math" panose="02040503050406030204" pitchFamily="18" charset="0"/>
                            </a:rPr>
                            <m:t>1</m:t>
                          </m:r>
                        </m:sub>
                      </m:sSub>
                      <m:r>
                        <a:rPr lang="es-ES" sz="2400" i="1" dirty="0">
                          <a:solidFill>
                            <a:schemeClr val="accent2"/>
                          </a:solidFill>
                          <a:latin typeface="Cambria Math" panose="02040503050406030204" pitchFamily="18" charset="0"/>
                        </a:rPr>
                        <m:t>=</m:t>
                      </m:r>
                      <m:r>
                        <a:rPr lang="es-ES" sz="2400" i="1" dirty="0" smtClean="0">
                          <a:solidFill>
                            <a:schemeClr val="accent2"/>
                          </a:solidFill>
                          <a:latin typeface="Cambria Math" panose="02040503050406030204" pitchFamily="18" charset="0"/>
                        </a:rPr>
                        <m:t>∓</m:t>
                      </m:r>
                    </m:oMath>
                  </a14:m>
                  <a:r>
                    <a:rPr lang="es-ES" sz="2400" dirty="0">
                      <a:solidFill>
                        <a:schemeClr val="accent2"/>
                      </a:solidFill>
                    </a:rPr>
                    <a:t> </a:t>
                  </a:r>
                  <a14:m>
                    <m:oMath xmlns:m="http://schemas.openxmlformats.org/officeDocument/2006/math">
                      <m:r>
                        <a:rPr lang="es-ES" sz="2400" i="1" dirty="0">
                          <a:solidFill>
                            <a:schemeClr val="accent2"/>
                          </a:solidFill>
                          <a:latin typeface="Cambria Math" panose="02040503050406030204" pitchFamily="18" charset="0"/>
                        </a:rPr>
                        <m:t>𝛼</m:t>
                      </m:r>
                    </m:oMath>
                  </a14:m>
                  <a:endParaRPr lang="es-ES" sz="2400" dirty="0"/>
                </a:p>
              </p:txBody>
            </p:sp>
          </mc:Choice>
          <mc:Fallback xmlns="">
            <p:sp>
              <p:nvSpPr>
                <p:cNvPr id="19" name="CuadroTexto 18">
                  <a:extLst>
                    <a:ext uri="{FF2B5EF4-FFF2-40B4-BE49-F238E27FC236}">
                      <a16:creationId xmlns:a16="http://schemas.microsoft.com/office/drawing/2014/main" id="{E1CD3B53-02CA-4CEA-8325-78741F1EA227}"/>
                    </a:ext>
                  </a:extLst>
                </p:cNvPr>
                <p:cNvSpPr txBox="1">
                  <a:spLocks noRot="1" noChangeAspect="1" noMove="1" noResize="1" noEditPoints="1" noAdjustHandles="1" noChangeArrowheads="1" noChangeShapeType="1" noTextEdit="1"/>
                </p:cNvSpPr>
                <p:nvPr/>
              </p:nvSpPr>
              <p:spPr>
                <a:xfrm>
                  <a:off x="1200395" y="5020842"/>
                  <a:ext cx="5484846" cy="369332"/>
                </a:xfrm>
                <a:prstGeom prst="rect">
                  <a:avLst/>
                </a:prstGeom>
                <a:blipFill>
                  <a:blip r:embed="rId14"/>
                  <a:stretch>
                    <a:fillRect l="-1444" b="-16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3" name="CuadroTexto 22">
                  <a:extLst>
                    <a:ext uri="{FF2B5EF4-FFF2-40B4-BE49-F238E27FC236}">
                      <a16:creationId xmlns:a16="http://schemas.microsoft.com/office/drawing/2014/main" id="{2E3985E4-CA97-46C5-957C-653D894EC2F1}"/>
                    </a:ext>
                  </a:extLst>
                </p:cNvPr>
                <p:cNvSpPr txBox="1"/>
                <p:nvPr/>
              </p:nvSpPr>
              <p:spPr>
                <a:xfrm>
                  <a:off x="611154" y="5458623"/>
                  <a:ext cx="548484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2400" i="1" dirty="0" smtClean="0">
                            <a:latin typeface="Cambria Math" panose="02040503050406030204" pitchFamily="18" charset="0"/>
                          </a:rPr>
                          <m:t>𝑥</m:t>
                        </m:r>
                        <m:r>
                          <a:rPr lang="es-ES" sz="2400" i="1" dirty="0" smtClean="0">
                            <a:latin typeface="Cambria Math" panose="02040503050406030204" pitchFamily="18" charset="0"/>
                          </a:rPr>
                          <m:t>±</m:t>
                        </m:r>
                        <m:r>
                          <a:rPr lang="es-ES" sz="2400" i="1" dirty="0">
                            <a:latin typeface="Cambria Math" panose="02040503050406030204" pitchFamily="18" charset="0"/>
                          </a:rPr>
                          <m:t>𝛽</m:t>
                        </m:r>
                        <m:r>
                          <a:rPr lang="es-ES" sz="2400" i="1" dirty="0" smtClean="0">
                            <a:latin typeface="Cambria Math" panose="02040503050406030204" pitchFamily="18" charset="0"/>
                          </a:rPr>
                          <m:t>=0</m:t>
                        </m:r>
                        <m:r>
                          <a:rPr lang="es-ES" sz="2400" b="0" i="0" dirty="0" smtClean="0">
                            <a:latin typeface="Cambria Math" panose="02040503050406030204" pitchFamily="18" charset="0"/>
                          </a:rPr>
                          <m:t>     </m:t>
                        </m:r>
                        <m:r>
                          <m:rPr>
                            <m:sty m:val="p"/>
                          </m:rPr>
                          <a:rPr lang="es-ES" sz="2400" dirty="0">
                            <a:solidFill>
                              <a:schemeClr val="accent2">
                                <a:lumMod val="75000"/>
                              </a:schemeClr>
                            </a:solidFill>
                            <a:latin typeface="Cambria Math" panose="02040503050406030204" pitchFamily="18" charset="0"/>
                          </a:rPr>
                          <m:t>entonces</m:t>
                        </m:r>
                        <m:sSub>
                          <m:sSubPr>
                            <m:ctrlPr>
                              <a:rPr lang="es-CO" sz="2400" i="1" dirty="0" smtClean="0">
                                <a:solidFill>
                                  <a:schemeClr val="accent2"/>
                                </a:solidFill>
                                <a:latin typeface="Cambria Math" panose="02040503050406030204" pitchFamily="18" charset="0"/>
                              </a:rPr>
                            </m:ctrlPr>
                          </m:sSubPr>
                          <m:e>
                            <m:r>
                              <a:rPr lang="es-ES" sz="2400" i="1" dirty="0">
                                <a:solidFill>
                                  <a:schemeClr val="accent2"/>
                                </a:solidFill>
                                <a:latin typeface="Cambria Math" panose="02040503050406030204" pitchFamily="18" charset="0"/>
                              </a:rPr>
                              <m:t>    </m:t>
                            </m:r>
                            <m:r>
                              <a:rPr lang="es-ES" sz="2400" i="1" dirty="0">
                                <a:solidFill>
                                  <a:schemeClr val="accent2"/>
                                </a:solidFill>
                                <a:latin typeface="Cambria Math" panose="02040503050406030204" pitchFamily="18" charset="0"/>
                              </a:rPr>
                              <m:t>𝑥</m:t>
                            </m:r>
                          </m:e>
                          <m:sub>
                            <m:r>
                              <a:rPr lang="es-ES" sz="2400" b="0" i="1" dirty="0" smtClean="0">
                                <a:solidFill>
                                  <a:schemeClr val="accent2"/>
                                </a:solidFill>
                                <a:latin typeface="Cambria Math" panose="02040503050406030204" pitchFamily="18" charset="0"/>
                              </a:rPr>
                              <m:t>2</m:t>
                            </m:r>
                          </m:sub>
                        </m:sSub>
                        <m:r>
                          <a:rPr lang="es-ES" sz="2400" i="1" dirty="0">
                            <a:solidFill>
                              <a:schemeClr val="accent2"/>
                            </a:solidFill>
                            <a:latin typeface="Cambria Math" panose="02040503050406030204" pitchFamily="18" charset="0"/>
                          </a:rPr>
                          <m:t>=</m:t>
                        </m:r>
                        <m:r>
                          <a:rPr lang="es-ES" sz="2400" i="1" dirty="0" smtClean="0">
                            <a:solidFill>
                              <a:schemeClr val="accent2"/>
                            </a:solidFill>
                            <a:latin typeface="Cambria Math" panose="02040503050406030204" pitchFamily="18" charset="0"/>
                          </a:rPr>
                          <m:t>∓</m:t>
                        </m:r>
                        <m:r>
                          <a:rPr lang="es-ES" sz="2400" b="0" i="1" dirty="0" smtClean="0">
                            <a:solidFill>
                              <a:schemeClr val="accent2"/>
                            </a:solidFill>
                            <a:latin typeface="Cambria Math" panose="02040503050406030204" pitchFamily="18" charset="0"/>
                          </a:rPr>
                          <m:t> </m:t>
                        </m:r>
                        <m:r>
                          <a:rPr lang="es-ES" sz="2400" i="1" dirty="0">
                            <a:solidFill>
                              <a:schemeClr val="accent2"/>
                            </a:solidFill>
                            <a:latin typeface="Cambria Math" panose="02040503050406030204" pitchFamily="18" charset="0"/>
                          </a:rPr>
                          <m:t>𝛽</m:t>
                        </m:r>
                      </m:oMath>
                    </m:oMathPara>
                  </a14:m>
                  <a:endParaRPr lang="es-ES" sz="2400" dirty="0"/>
                </a:p>
              </p:txBody>
            </p:sp>
          </mc:Choice>
          <mc:Fallback xmlns="">
            <p:sp>
              <p:nvSpPr>
                <p:cNvPr id="23" name="CuadroTexto 22">
                  <a:extLst>
                    <a:ext uri="{FF2B5EF4-FFF2-40B4-BE49-F238E27FC236}">
                      <a16:creationId xmlns:a16="http://schemas.microsoft.com/office/drawing/2014/main" id="{2E3985E4-CA97-46C5-957C-653D894EC2F1}"/>
                    </a:ext>
                  </a:extLst>
                </p:cNvPr>
                <p:cNvSpPr txBox="1">
                  <a:spLocks noRot="1" noChangeAspect="1" noMove="1" noResize="1" noEditPoints="1" noAdjustHandles="1" noChangeArrowheads="1" noChangeShapeType="1" noTextEdit="1"/>
                </p:cNvSpPr>
                <p:nvPr/>
              </p:nvSpPr>
              <p:spPr>
                <a:xfrm>
                  <a:off x="611154" y="5458623"/>
                  <a:ext cx="5484846" cy="369332"/>
                </a:xfrm>
                <a:prstGeom prst="rect">
                  <a:avLst/>
                </a:prstGeom>
                <a:blipFill>
                  <a:blip r:embed="rId15"/>
                  <a:stretch>
                    <a:fillRect b="-34426"/>
                  </a:stretch>
                </a:blipFill>
              </p:spPr>
              <p:txBody>
                <a:bodyPr/>
                <a:lstStyle/>
                <a:p>
                  <a:r>
                    <a:rPr lang="es-ES">
                      <a:noFill/>
                    </a:rPr>
                    <a:t> </a:t>
                  </a:r>
                </a:p>
              </p:txBody>
            </p:sp>
          </mc:Fallback>
        </mc:AlternateContent>
      </p:grpSp>
    </p:spTree>
    <p:extLst>
      <p:ext uri="{BB962C8B-B14F-4D97-AF65-F5344CB8AC3E}">
        <p14:creationId xmlns:p14="http://schemas.microsoft.com/office/powerpoint/2010/main" val="373852137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5DD49BB-A4C5-4FDA-B8DC-8F88C27AB753}"/>
                  </a:ext>
                </a:extLst>
              </p:cNvPr>
              <p:cNvSpPr txBox="1"/>
              <p:nvPr/>
            </p:nvSpPr>
            <p:spPr>
              <a:xfrm>
                <a:off x="3760785" y="1066660"/>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CO" sz="2400" b="0" i="1" dirty="0" smtClean="0">
                              <a:latin typeface="Cambria Math" panose="02040503050406030204" pitchFamily="18" charset="0"/>
                            </a:rPr>
                            <m:t>2</m:t>
                          </m:r>
                        </m:sup>
                      </m:sSup>
                      <m:r>
                        <a:rPr lang="es-ES" sz="2400" i="1" dirty="0" smtClean="0">
                          <a:latin typeface="Cambria Math" panose="02040503050406030204" pitchFamily="18" charset="0"/>
                        </a:rPr>
                        <m:t>+</m:t>
                      </m:r>
                      <m:r>
                        <a:rPr lang="es-ES" sz="2400" b="0" i="1" dirty="0" smtClean="0">
                          <a:latin typeface="Cambria Math" panose="02040503050406030204" pitchFamily="18" charset="0"/>
                        </a:rPr>
                        <m:t>8</m:t>
                      </m:r>
                      <m:r>
                        <a:rPr lang="es-CO" sz="2400" b="0" i="1" dirty="0" smtClean="0">
                          <a:latin typeface="Cambria Math" panose="02040503050406030204" pitchFamily="18" charset="0"/>
                        </a:rPr>
                        <m:t> </m:t>
                      </m:r>
                      <m:r>
                        <a:rPr lang="es-ES" sz="2400" i="1" dirty="0" smtClean="0">
                          <a:latin typeface="Cambria Math" panose="02040503050406030204" pitchFamily="18" charset="0"/>
                        </a:rPr>
                        <m:t>𝑥</m:t>
                      </m:r>
                      <m:r>
                        <a:rPr lang="es-ES" sz="2400" b="0" i="1" dirty="0" smtClean="0">
                          <a:latin typeface="Cambria Math" panose="02040503050406030204" pitchFamily="18" charset="0"/>
                        </a:rPr>
                        <m:t>=−15</m:t>
                      </m:r>
                    </m:oMath>
                  </m:oMathPara>
                </a14:m>
                <a:endParaRPr lang="es-ES" sz="2400" dirty="0"/>
              </a:p>
            </p:txBody>
          </p:sp>
        </mc:Choice>
        <mc:Fallback xmlns="">
          <p:sp>
            <p:nvSpPr>
              <p:cNvPr id="5" name="CuadroTexto 4">
                <a:extLst>
                  <a:ext uri="{FF2B5EF4-FFF2-40B4-BE49-F238E27FC236}">
                    <a16:creationId xmlns:a16="http://schemas.microsoft.com/office/drawing/2014/main" id="{65DD49BB-A4C5-4FDA-B8DC-8F88C27AB753}"/>
                  </a:ext>
                </a:extLst>
              </p:cNvPr>
              <p:cNvSpPr txBox="1">
                <a:spLocks noRot="1" noChangeAspect="1" noMove="1" noResize="1" noEditPoints="1" noAdjustHandles="1" noChangeArrowheads="1" noChangeShapeType="1" noTextEdit="1"/>
              </p:cNvSpPr>
              <p:nvPr/>
            </p:nvSpPr>
            <p:spPr>
              <a:xfrm>
                <a:off x="3760785" y="1066660"/>
                <a:ext cx="3969026" cy="369332"/>
              </a:xfrm>
              <a:prstGeom prst="rect">
                <a:avLst/>
              </a:prstGeom>
              <a:blipFill>
                <a:blip r:embed="rId12"/>
                <a:stretch>
                  <a:fillRect b="-6557"/>
                </a:stretch>
              </a:blipFill>
            </p:spPr>
            <p:txBody>
              <a:bodyPr/>
              <a:lstStyle/>
              <a:p>
                <a:r>
                  <a:rPr lang="es-ES">
                    <a:noFill/>
                  </a:rPr>
                  <a:t> </a:t>
                </a:r>
              </a:p>
            </p:txBody>
          </p:sp>
        </mc:Fallback>
      </mc:AlternateContent>
      <p:sp>
        <p:nvSpPr>
          <p:cNvPr id="7" name="Rectángulo 6">
            <a:extLst>
              <a:ext uri="{FF2B5EF4-FFF2-40B4-BE49-F238E27FC236}">
                <a16:creationId xmlns:a16="http://schemas.microsoft.com/office/drawing/2014/main" id="{1EEEFD82-422D-45BE-9260-A08232C72765}"/>
              </a:ext>
            </a:extLst>
          </p:cNvPr>
          <p:cNvSpPr/>
          <p:nvPr/>
        </p:nvSpPr>
        <p:spPr>
          <a:xfrm>
            <a:off x="539839" y="559337"/>
            <a:ext cx="10410917" cy="430887"/>
          </a:xfrm>
          <a:prstGeom prst="rect">
            <a:avLst/>
          </a:prstGeom>
        </p:spPr>
        <p:txBody>
          <a:bodyPr wrap="square">
            <a:spAutoFit/>
          </a:bodyPr>
          <a:lstStyle/>
          <a:p>
            <a:r>
              <a:rPr lang="es-CO" sz="2200" dirty="0">
                <a:solidFill>
                  <a:schemeClr val="accent2"/>
                </a:solidFill>
              </a:rPr>
              <a:t>Suponga que desea resolver la ecuación</a:t>
            </a:r>
            <a:endParaRPr lang="es-CO" sz="2200" dirty="0"/>
          </a:p>
        </p:txBody>
      </p:sp>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E62BB45A-E9EB-430C-BED8-C2B2994DA706}"/>
                  </a:ext>
                </a:extLst>
              </p:cNvPr>
              <p:cNvSpPr txBox="1"/>
              <p:nvPr/>
            </p:nvSpPr>
            <p:spPr>
              <a:xfrm>
                <a:off x="3234448" y="4374328"/>
                <a:ext cx="4204146" cy="369332"/>
              </a:xfrm>
              <a:prstGeom prst="rect">
                <a:avLst/>
              </a:prstGeom>
              <a:noFill/>
            </p:spPr>
            <p:txBody>
              <a:bodyPr wrap="square" lIns="0" tIns="0" rIns="0" bIns="0" rtlCol="0">
                <a:spAutoFit/>
              </a:bodyPr>
              <a:lstStyle/>
              <a:p>
                <a14:m>
                  <m:oMath xmlns:m="http://schemas.openxmlformats.org/officeDocument/2006/math">
                    <m:d>
                      <m:dPr>
                        <m:ctrlPr>
                          <a:rPr lang="es-ES" sz="2400" i="1" dirty="0" smtClean="0">
                            <a:latin typeface="Cambria Math" panose="02040503050406030204" pitchFamily="18" charset="0"/>
                          </a:rPr>
                        </m:ctrlPr>
                      </m:dPr>
                      <m:e>
                        <m:r>
                          <a:rPr lang="es-ES" sz="2400" i="1" dirty="0" smtClean="0">
                            <a:latin typeface="Cambria Math" panose="02040503050406030204" pitchFamily="18" charset="0"/>
                          </a:rPr>
                          <m:t>𝑥</m:t>
                        </m:r>
                        <m:r>
                          <a:rPr lang="es-ES" sz="2400" b="0" i="1" dirty="0" smtClean="0">
                            <a:latin typeface="Cambria Math" panose="02040503050406030204" pitchFamily="18" charset="0"/>
                          </a:rPr>
                          <m:t>+5</m:t>
                        </m:r>
                      </m:e>
                    </m:d>
                    <m:r>
                      <a:rPr lang="es-ES" sz="2400" b="0" i="1" dirty="0" smtClean="0">
                        <a:latin typeface="Cambria Math" panose="02040503050406030204" pitchFamily="18" charset="0"/>
                      </a:rPr>
                      <m:t>=0             </m:t>
                    </m:r>
                    <m:r>
                      <a:rPr lang="es-ES" sz="2400" i="1" dirty="0" smtClean="0">
                        <a:latin typeface="Cambria Math" panose="02040503050406030204" pitchFamily="18" charset="0"/>
                      </a:rPr>
                      <m:t>(</m:t>
                    </m:r>
                    <m:r>
                      <a:rPr lang="es-ES" sz="2400" i="1" dirty="0" smtClean="0">
                        <a:latin typeface="Cambria Math" panose="02040503050406030204" pitchFamily="18" charset="0"/>
                      </a:rPr>
                      <m:t>𝑥</m:t>
                    </m:r>
                    <m:r>
                      <a:rPr lang="es-ES" sz="2400" i="1" dirty="0" smtClean="0">
                        <a:latin typeface="Cambria Math" panose="02040503050406030204" pitchFamily="18" charset="0"/>
                      </a:rPr>
                      <m:t>+3)=0</m:t>
                    </m:r>
                  </m:oMath>
                </a14:m>
                <a:r>
                  <a:rPr lang="es-ES" sz="2400" dirty="0"/>
                  <a:t>  </a:t>
                </a:r>
              </a:p>
            </p:txBody>
          </p:sp>
        </mc:Choice>
        <mc:Fallback xmlns="">
          <p:sp>
            <p:nvSpPr>
              <p:cNvPr id="12" name="CuadroTexto 11">
                <a:extLst>
                  <a:ext uri="{FF2B5EF4-FFF2-40B4-BE49-F238E27FC236}">
                    <a16:creationId xmlns:a16="http://schemas.microsoft.com/office/drawing/2014/main" id="{E62BB45A-E9EB-430C-BED8-C2B2994DA706}"/>
                  </a:ext>
                </a:extLst>
              </p:cNvPr>
              <p:cNvSpPr txBox="1">
                <a:spLocks noRot="1" noChangeAspect="1" noMove="1" noResize="1" noEditPoints="1" noAdjustHandles="1" noChangeArrowheads="1" noChangeShapeType="1" noTextEdit="1"/>
              </p:cNvSpPr>
              <p:nvPr/>
            </p:nvSpPr>
            <p:spPr>
              <a:xfrm>
                <a:off x="3234448" y="4374328"/>
                <a:ext cx="4204146" cy="369332"/>
              </a:xfrm>
              <a:prstGeom prst="rect">
                <a:avLst/>
              </a:prstGeom>
              <a:blipFill>
                <a:blip r:embed="rId13"/>
                <a:stretch>
                  <a:fillRect b="-35000"/>
                </a:stretch>
              </a:blipFill>
            </p:spPr>
            <p:txBody>
              <a:bodyPr/>
              <a:lstStyle/>
              <a:p>
                <a:r>
                  <a:rPr lang="es-ES">
                    <a:noFill/>
                  </a:rPr>
                  <a:t> </a:t>
                </a:r>
              </a:p>
            </p:txBody>
          </p:sp>
        </mc:Fallback>
      </mc:AlternateContent>
      <p:sp>
        <p:nvSpPr>
          <p:cNvPr id="17" name="Rectángulo 16">
            <a:extLst>
              <a:ext uri="{FF2B5EF4-FFF2-40B4-BE49-F238E27FC236}">
                <a16:creationId xmlns:a16="http://schemas.microsoft.com/office/drawing/2014/main" id="{427F2DFA-5C88-41D2-860B-BA6A06C4BA09}"/>
              </a:ext>
            </a:extLst>
          </p:cNvPr>
          <p:cNvSpPr/>
          <p:nvPr/>
        </p:nvSpPr>
        <p:spPr>
          <a:xfrm>
            <a:off x="184731" y="37088"/>
            <a:ext cx="1284326" cy="461665"/>
          </a:xfrm>
          <a:prstGeom prst="rect">
            <a:avLst/>
          </a:prstGeom>
        </p:spPr>
        <p:txBody>
          <a:bodyPr wrap="none">
            <a:spAutoFit/>
          </a:bodyPr>
          <a:lstStyle/>
          <a:p>
            <a:r>
              <a:rPr lang="es-CO" sz="2400" dirty="0">
                <a:solidFill>
                  <a:srgbClr val="00B050"/>
                </a:solidFill>
              </a:rPr>
              <a:t>Ejemplo:</a:t>
            </a:r>
          </a:p>
        </p:txBody>
      </p:sp>
      <p:sp>
        <p:nvSpPr>
          <p:cNvPr id="6" name="Rectángulo 5">
            <a:extLst>
              <a:ext uri="{FF2B5EF4-FFF2-40B4-BE49-F238E27FC236}">
                <a16:creationId xmlns:a16="http://schemas.microsoft.com/office/drawing/2014/main" id="{4916326B-74B5-4764-BF6C-D79C10C92D6A}"/>
              </a:ext>
            </a:extLst>
          </p:cNvPr>
          <p:cNvSpPr/>
          <p:nvPr/>
        </p:nvSpPr>
        <p:spPr>
          <a:xfrm>
            <a:off x="533540" y="1532470"/>
            <a:ext cx="4176656" cy="430887"/>
          </a:xfrm>
          <a:prstGeom prst="rect">
            <a:avLst/>
          </a:prstGeom>
        </p:spPr>
        <p:txBody>
          <a:bodyPr wrap="none">
            <a:spAutoFit/>
          </a:bodyPr>
          <a:lstStyle/>
          <a:p>
            <a:r>
              <a:rPr lang="es-CO" sz="2200" dirty="0"/>
              <a:t>se escribe la ecuación en la forma </a:t>
            </a:r>
            <a:endParaRPr lang="es-ES" sz="2200" dirty="0"/>
          </a:p>
        </p:txBody>
      </p:sp>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F3048F8E-B4F4-4DE7-8B86-6715231987EF}"/>
                  </a:ext>
                </a:extLst>
              </p:cNvPr>
              <p:cNvSpPr txBox="1"/>
              <p:nvPr/>
            </p:nvSpPr>
            <p:spPr>
              <a:xfrm>
                <a:off x="4303441" y="2194781"/>
                <a:ext cx="3969026" cy="369332"/>
              </a:xfrm>
              <a:prstGeom prst="rect">
                <a:avLst/>
              </a:prstGeom>
              <a:noFill/>
            </p:spPr>
            <p:txBody>
              <a:bodyPr wrap="square" lIns="0" tIns="0" rIns="0" bIns="0" rtlCol="0">
                <a:spAutoFit/>
              </a:bodyPr>
              <a:lstStyle/>
              <a:p>
                <a14:m>
                  <m:oMath xmlns:m="http://schemas.openxmlformats.org/officeDocument/2006/math">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CO" sz="2400" b="0" i="1" dirty="0" smtClean="0">
                            <a:latin typeface="Cambria Math" panose="02040503050406030204" pitchFamily="18" charset="0"/>
                          </a:rPr>
                          <m:t>2</m:t>
                        </m:r>
                      </m:sup>
                    </m:sSup>
                    <m:r>
                      <a:rPr lang="es-ES" sz="2400" i="1" dirty="0" smtClean="0">
                        <a:latin typeface="Cambria Math" panose="02040503050406030204" pitchFamily="18" charset="0"/>
                      </a:rPr>
                      <m:t>+</m:t>
                    </m:r>
                    <m:r>
                      <a:rPr lang="es-ES" sz="2400" b="0" i="1" dirty="0" smtClean="0">
                        <a:latin typeface="Cambria Math" panose="02040503050406030204" pitchFamily="18" charset="0"/>
                      </a:rPr>
                      <m:t>8</m:t>
                    </m:r>
                    <m:r>
                      <a:rPr lang="es-CO" sz="2400" b="0" i="1" dirty="0" smtClean="0">
                        <a:latin typeface="Cambria Math" panose="02040503050406030204" pitchFamily="18" charset="0"/>
                      </a:rPr>
                      <m:t> </m:t>
                    </m:r>
                    <m:r>
                      <a:rPr lang="es-ES" sz="2400" i="1" dirty="0" smtClean="0">
                        <a:latin typeface="Cambria Math" panose="02040503050406030204" pitchFamily="18" charset="0"/>
                      </a:rPr>
                      <m:t>𝑥</m:t>
                    </m:r>
                    <m:r>
                      <a:rPr lang="es-ES" sz="2400" b="0" i="1" dirty="0" smtClean="0">
                        <a:latin typeface="Cambria Math" panose="02040503050406030204" pitchFamily="18" charset="0"/>
                      </a:rPr>
                      <m:t>+15=</m:t>
                    </m:r>
                  </m:oMath>
                </a14:m>
                <a:r>
                  <a:rPr lang="es-ES" sz="2400" dirty="0"/>
                  <a:t>0</a:t>
                </a:r>
              </a:p>
            </p:txBody>
          </p:sp>
        </mc:Choice>
        <mc:Fallback xmlns="">
          <p:sp>
            <p:nvSpPr>
              <p:cNvPr id="18" name="CuadroTexto 17">
                <a:extLst>
                  <a:ext uri="{FF2B5EF4-FFF2-40B4-BE49-F238E27FC236}">
                    <a16:creationId xmlns:a16="http://schemas.microsoft.com/office/drawing/2014/main" id="{F3048F8E-B4F4-4DE7-8B86-6715231987EF}"/>
                  </a:ext>
                </a:extLst>
              </p:cNvPr>
              <p:cNvSpPr txBox="1">
                <a:spLocks noRot="1" noChangeAspect="1" noMove="1" noResize="1" noEditPoints="1" noAdjustHandles="1" noChangeArrowheads="1" noChangeShapeType="1" noTextEdit="1"/>
              </p:cNvSpPr>
              <p:nvPr/>
            </p:nvSpPr>
            <p:spPr>
              <a:xfrm>
                <a:off x="4303441" y="2194781"/>
                <a:ext cx="3969026" cy="369332"/>
              </a:xfrm>
              <a:prstGeom prst="rect">
                <a:avLst/>
              </a:prstGeom>
              <a:blipFill>
                <a:blip r:embed="rId14"/>
                <a:stretch>
                  <a:fillRect l="-1997" t="-24590" b="-49180"/>
                </a:stretch>
              </a:blipFill>
            </p:spPr>
            <p:txBody>
              <a:bodyPr/>
              <a:lstStyle/>
              <a:p>
                <a:r>
                  <a:rPr lang="es-ES">
                    <a:noFill/>
                  </a:rPr>
                  <a:t> </a:t>
                </a:r>
              </a:p>
            </p:txBody>
          </p:sp>
        </mc:Fallback>
      </mc:AlternateContent>
      <p:sp>
        <p:nvSpPr>
          <p:cNvPr id="8" name="Rectángulo 7">
            <a:extLst>
              <a:ext uri="{FF2B5EF4-FFF2-40B4-BE49-F238E27FC236}">
                <a16:creationId xmlns:a16="http://schemas.microsoft.com/office/drawing/2014/main" id="{E648E2D5-B5E3-47EA-88FD-3025AAA52FAC}"/>
              </a:ext>
            </a:extLst>
          </p:cNvPr>
          <p:cNvSpPr/>
          <p:nvPr/>
        </p:nvSpPr>
        <p:spPr>
          <a:xfrm>
            <a:off x="533540" y="2797394"/>
            <a:ext cx="5252464" cy="430887"/>
          </a:xfrm>
          <a:prstGeom prst="rect">
            <a:avLst/>
          </a:prstGeom>
        </p:spPr>
        <p:txBody>
          <a:bodyPr wrap="none">
            <a:spAutoFit/>
          </a:bodyPr>
          <a:lstStyle/>
          <a:p>
            <a:r>
              <a:rPr lang="es-CO" sz="2200" dirty="0"/>
              <a:t>se factoriza la expresión en factores lineales </a:t>
            </a:r>
            <a:endParaRPr lang="es-ES" sz="2200" dirty="0"/>
          </a:p>
        </p:txBody>
      </p:sp>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FF7251DE-1757-41B6-9A5A-537B763B6538}"/>
                  </a:ext>
                </a:extLst>
              </p:cNvPr>
              <p:cNvSpPr txBox="1"/>
              <p:nvPr/>
            </p:nvSpPr>
            <p:spPr>
              <a:xfrm>
                <a:off x="4210984" y="3340828"/>
                <a:ext cx="3150040" cy="369332"/>
              </a:xfrm>
              <a:prstGeom prst="rect">
                <a:avLst/>
              </a:prstGeom>
              <a:noFill/>
            </p:spPr>
            <p:txBody>
              <a:bodyPr wrap="square" lIns="0" tIns="0" rIns="0" bIns="0" rtlCol="0">
                <a:spAutoFit/>
              </a:bodyPr>
              <a:lstStyle/>
              <a:p>
                <a14:m>
                  <m:oMath xmlns:m="http://schemas.openxmlformats.org/officeDocument/2006/math">
                    <m:r>
                      <a:rPr lang="es-ES" sz="2400" i="1" dirty="0" smtClean="0">
                        <a:latin typeface="Cambria Math" panose="02040503050406030204" pitchFamily="18" charset="0"/>
                      </a:rPr>
                      <m:t>(</m:t>
                    </m:r>
                    <m:r>
                      <a:rPr lang="es-ES" sz="2400" i="1" dirty="0" smtClean="0">
                        <a:latin typeface="Cambria Math" panose="02040503050406030204" pitchFamily="18" charset="0"/>
                      </a:rPr>
                      <m:t>𝑥</m:t>
                    </m:r>
                    <m:r>
                      <a:rPr lang="es-ES" sz="2400" b="0" i="1" dirty="0" smtClean="0">
                        <a:latin typeface="Cambria Math" panose="02040503050406030204" pitchFamily="18" charset="0"/>
                      </a:rPr>
                      <m:t>+5</m:t>
                    </m:r>
                    <m:r>
                      <a:rPr lang="es-ES" sz="2400" i="1" dirty="0" smtClean="0">
                        <a:latin typeface="Cambria Math" panose="02040503050406030204" pitchFamily="18" charset="0"/>
                      </a:rPr>
                      <m:t>)(</m:t>
                    </m:r>
                    <m:r>
                      <a:rPr lang="es-ES" sz="2400" i="1" dirty="0" smtClean="0">
                        <a:latin typeface="Cambria Math" panose="02040503050406030204" pitchFamily="18" charset="0"/>
                      </a:rPr>
                      <m:t>𝑥</m:t>
                    </m:r>
                    <m:r>
                      <a:rPr lang="es-ES" sz="2400" i="1" dirty="0" smtClean="0">
                        <a:latin typeface="Cambria Math" panose="02040503050406030204" pitchFamily="18" charset="0"/>
                      </a:rPr>
                      <m:t>+3)=0</m:t>
                    </m:r>
                  </m:oMath>
                </a14:m>
                <a:r>
                  <a:rPr lang="es-ES" sz="2400" dirty="0"/>
                  <a:t>  </a:t>
                </a:r>
              </a:p>
            </p:txBody>
          </p:sp>
        </mc:Choice>
        <mc:Fallback xmlns="">
          <p:sp>
            <p:nvSpPr>
              <p:cNvPr id="19" name="CuadroTexto 18">
                <a:extLst>
                  <a:ext uri="{FF2B5EF4-FFF2-40B4-BE49-F238E27FC236}">
                    <a16:creationId xmlns:a16="http://schemas.microsoft.com/office/drawing/2014/main" id="{FF7251DE-1757-41B6-9A5A-537B763B6538}"/>
                  </a:ext>
                </a:extLst>
              </p:cNvPr>
              <p:cNvSpPr txBox="1">
                <a:spLocks noRot="1" noChangeAspect="1" noMove="1" noResize="1" noEditPoints="1" noAdjustHandles="1" noChangeArrowheads="1" noChangeShapeType="1" noTextEdit="1"/>
              </p:cNvSpPr>
              <p:nvPr/>
            </p:nvSpPr>
            <p:spPr>
              <a:xfrm>
                <a:off x="4210984" y="3340828"/>
                <a:ext cx="3150040" cy="369332"/>
              </a:xfrm>
              <a:prstGeom prst="rect">
                <a:avLst/>
              </a:prstGeom>
              <a:blipFill>
                <a:blip r:embed="rId15"/>
                <a:stretch>
                  <a:fillRect l="-4642" b="-34426"/>
                </a:stretch>
              </a:blipFill>
            </p:spPr>
            <p:txBody>
              <a:bodyPr/>
              <a:lstStyle/>
              <a:p>
                <a:r>
                  <a:rPr lang="es-ES">
                    <a:noFill/>
                  </a:rPr>
                  <a:t> </a:t>
                </a:r>
              </a:p>
            </p:txBody>
          </p:sp>
        </mc:Fallback>
      </mc:AlternateContent>
      <p:sp>
        <p:nvSpPr>
          <p:cNvPr id="9" name="Rectángulo 8">
            <a:extLst>
              <a:ext uri="{FF2B5EF4-FFF2-40B4-BE49-F238E27FC236}">
                <a16:creationId xmlns:a16="http://schemas.microsoft.com/office/drawing/2014/main" id="{A0D86EE0-A645-4683-8FB2-B5FE699E5D48}"/>
              </a:ext>
            </a:extLst>
          </p:cNvPr>
          <p:cNvSpPr/>
          <p:nvPr/>
        </p:nvSpPr>
        <p:spPr>
          <a:xfrm>
            <a:off x="533540" y="3770527"/>
            <a:ext cx="3277692" cy="430887"/>
          </a:xfrm>
          <a:prstGeom prst="rect">
            <a:avLst/>
          </a:prstGeom>
        </p:spPr>
        <p:txBody>
          <a:bodyPr wrap="none">
            <a:spAutoFit/>
          </a:bodyPr>
          <a:lstStyle/>
          <a:p>
            <a:r>
              <a:rPr lang="es-CO" sz="2200" dirty="0"/>
              <a:t>se iguala cada factor a cero</a:t>
            </a:r>
            <a:endParaRPr lang="es-ES" sz="2200" dirty="0"/>
          </a:p>
        </p:txBody>
      </p:sp>
      <mc:AlternateContent xmlns:mc="http://schemas.openxmlformats.org/markup-compatibility/2006" xmlns:a14="http://schemas.microsoft.com/office/drawing/2010/main">
        <mc:Choice Requires="a14">
          <p:sp>
            <p:nvSpPr>
              <p:cNvPr id="23" name="Rectángulo 22">
                <a:extLst>
                  <a:ext uri="{FF2B5EF4-FFF2-40B4-BE49-F238E27FC236}">
                    <a16:creationId xmlns:a16="http://schemas.microsoft.com/office/drawing/2014/main" id="{08B058BD-9501-4A98-B3C6-71A30C1D2B6F}"/>
                  </a:ext>
                </a:extLst>
              </p:cNvPr>
              <p:cNvSpPr/>
              <p:nvPr/>
            </p:nvSpPr>
            <p:spPr>
              <a:xfrm>
                <a:off x="2049330" y="5791340"/>
                <a:ext cx="4508222" cy="916148"/>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d>
                        <m:dPr>
                          <m:begChr m:val="{"/>
                          <m:endChr m:val=""/>
                          <m:ctrlPr>
                            <a:rPr lang="es-CO" sz="2400" i="1" dirty="0" smtClean="0">
                              <a:solidFill>
                                <a:schemeClr val="accent2">
                                  <a:lumMod val="75000"/>
                                </a:schemeClr>
                              </a:solidFill>
                              <a:latin typeface="Cambria Math" panose="02040503050406030204" pitchFamily="18" charset="0"/>
                            </a:rPr>
                          </m:ctrlPr>
                        </m:dPr>
                        <m:e>
                          <m:eqArr>
                            <m:eqArrPr>
                              <m:ctrlPr>
                                <a:rPr lang="es-CO" sz="2400" i="1" dirty="0">
                                  <a:solidFill>
                                    <a:schemeClr val="accent2">
                                      <a:lumMod val="75000"/>
                                    </a:schemeClr>
                                  </a:solidFill>
                                  <a:latin typeface="Cambria Math" panose="02040503050406030204" pitchFamily="18" charset="0"/>
                                </a:rPr>
                              </m:ctrlPr>
                            </m:eqArrPr>
                            <m:e>
                              <m:r>
                                <a:rPr lang="es-ES" sz="2400" b="0" i="1" dirty="0" smtClean="0">
                                  <a:solidFill>
                                    <a:schemeClr val="accent2">
                                      <a:lumMod val="75000"/>
                                    </a:schemeClr>
                                  </a:solidFill>
                                  <a:latin typeface="Cambria Math" panose="02040503050406030204" pitchFamily="18" charset="0"/>
                                </a:rPr>
                                <m:t>𝑥</m:t>
                              </m:r>
                              <m:r>
                                <a:rPr lang="es-ES" sz="2400" b="0" i="1" dirty="0" smtClean="0">
                                  <a:solidFill>
                                    <a:schemeClr val="accent2">
                                      <a:lumMod val="75000"/>
                                    </a:schemeClr>
                                  </a:solidFill>
                                  <a:latin typeface="Cambria Math" panose="02040503050406030204" pitchFamily="18" charset="0"/>
                                </a:rPr>
                                <m:t>+5=0    </m:t>
                              </m:r>
                              <m:r>
                                <m:rPr>
                                  <m:sty m:val="p"/>
                                </m:rPr>
                                <a:rPr lang="es-ES" sz="2400" b="0" i="0" dirty="0" smtClean="0">
                                  <a:solidFill>
                                    <a:schemeClr val="accent2">
                                      <a:lumMod val="75000"/>
                                    </a:schemeClr>
                                  </a:solidFill>
                                  <a:latin typeface="Cambria Math" panose="02040503050406030204" pitchFamily="18" charset="0"/>
                                </a:rPr>
                                <m:t>entonces</m:t>
                              </m:r>
                              <m:sSub>
                                <m:sSubPr>
                                  <m:ctrlPr>
                                    <a:rPr lang="es-CO" sz="2400" i="1" dirty="0">
                                      <a:solidFill>
                                        <a:schemeClr val="accent2">
                                          <a:lumMod val="75000"/>
                                        </a:schemeClr>
                                      </a:solidFill>
                                      <a:latin typeface="Cambria Math" panose="02040503050406030204" pitchFamily="18" charset="0"/>
                                    </a:rPr>
                                  </m:ctrlPr>
                                </m:sSubPr>
                                <m:e>
                                  <m:r>
                                    <a:rPr lang="es-ES" sz="2400" b="0" i="1" dirty="0" smtClean="0">
                                      <a:solidFill>
                                        <a:schemeClr val="accent2">
                                          <a:lumMod val="75000"/>
                                        </a:schemeClr>
                                      </a:solidFill>
                                      <a:latin typeface="Cambria Math" panose="02040503050406030204" pitchFamily="18" charset="0"/>
                                    </a:rPr>
                                    <m:t>    </m:t>
                                  </m:r>
                                  <m:r>
                                    <a:rPr lang="es-ES" sz="2400" i="1" dirty="0">
                                      <a:solidFill>
                                        <a:schemeClr val="accent2">
                                          <a:lumMod val="75000"/>
                                        </a:schemeClr>
                                      </a:solidFill>
                                      <a:latin typeface="Cambria Math" panose="02040503050406030204" pitchFamily="18" charset="0"/>
                                    </a:rPr>
                                    <m:t>𝑥</m:t>
                                  </m:r>
                                </m:e>
                                <m:sub>
                                  <m:r>
                                    <a:rPr lang="es-ES" sz="2400" i="1" dirty="0">
                                      <a:solidFill>
                                        <a:schemeClr val="accent2">
                                          <a:lumMod val="75000"/>
                                        </a:schemeClr>
                                      </a:solidFill>
                                      <a:latin typeface="Cambria Math" panose="02040503050406030204" pitchFamily="18" charset="0"/>
                                    </a:rPr>
                                    <m:t>1</m:t>
                                  </m:r>
                                </m:sub>
                              </m:sSub>
                              <m:r>
                                <a:rPr lang="es-ES" sz="2400" b="0" i="1" dirty="0" smtClean="0">
                                  <a:solidFill>
                                    <a:schemeClr val="accent2">
                                      <a:lumMod val="75000"/>
                                    </a:schemeClr>
                                  </a:solidFill>
                                  <a:latin typeface="Cambria Math" panose="02040503050406030204" pitchFamily="18" charset="0"/>
                                </a:rPr>
                                <m:t>=−5</m:t>
                              </m:r>
                            </m:e>
                            <m:e>
                              <m:r>
                                <a:rPr lang="es-ES" sz="2400" b="0" i="1" dirty="0" smtClean="0">
                                  <a:solidFill>
                                    <a:schemeClr val="accent2">
                                      <a:lumMod val="75000"/>
                                    </a:schemeClr>
                                  </a:solidFill>
                                  <a:latin typeface="Cambria Math" panose="02040503050406030204" pitchFamily="18" charset="0"/>
                                </a:rPr>
                                <m:t>𝑥</m:t>
                              </m:r>
                              <m:r>
                                <a:rPr lang="es-ES" sz="2400" b="0" i="1" dirty="0" smtClean="0">
                                  <a:solidFill>
                                    <a:schemeClr val="accent2">
                                      <a:lumMod val="75000"/>
                                    </a:schemeClr>
                                  </a:solidFill>
                                  <a:latin typeface="Cambria Math" panose="02040503050406030204" pitchFamily="18" charset="0"/>
                                </a:rPr>
                                <m:t>+3=0    </m:t>
                              </m:r>
                              <m:r>
                                <m:rPr>
                                  <m:sty m:val="p"/>
                                </m:rPr>
                                <a:rPr lang="es-ES" sz="2400" i="0" dirty="0">
                                  <a:solidFill>
                                    <a:schemeClr val="accent2">
                                      <a:lumMod val="75000"/>
                                    </a:schemeClr>
                                  </a:solidFill>
                                  <a:latin typeface="Cambria Math" panose="02040503050406030204" pitchFamily="18" charset="0"/>
                                </a:rPr>
                                <m:t>entonces</m:t>
                              </m:r>
                              <m:sSub>
                                <m:sSubPr>
                                  <m:ctrlPr>
                                    <a:rPr lang="es-CO" sz="2400" i="1" dirty="0">
                                      <a:solidFill>
                                        <a:schemeClr val="accent2">
                                          <a:lumMod val="75000"/>
                                        </a:schemeClr>
                                      </a:solidFill>
                                      <a:latin typeface="Cambria Math" panose="02040503050406030204" pitchFamily="18" charset="0"/>
                                    </a:rPr>
                                  </m:ctrlPr>
                                </m:sSubPr>
                                <m:e>
                                  <m:r>
                                    <a:rPr lang="es-ES" sz="2400" i="1" dirty="0">
                                      <a:solidFill>
                                        <a:schemeClr val="accent2">
                                          <a:lumMod val="75000"/>
                                        </a:schemeClr>
                                      </a:solidFill>
                                      <a:latin typeface="Cambria Math" panose="02040503050406030204" pitchFamily="18" charset="0"/>
                                    </a:rPr>
                                    <m:t>  </m:t>
                                  </m:r>
                                  <m:r>
                                    <a:rPr lang="es-ES" sz="2400" b="0" i="1" dirty="0" smtClean="0">
                                      <a:solidFill>
                                        <a:schemeClr val="accent2">
                                          <a:lumMod val="75000"/>
                                        </a:schemeClr>
                                      </a:solidFill>
                                      <a:latin typeface="Cambria Math" panose="02040503050406030204" pitchFamily="18" charset="0"/>
                                    </a:rPr>
                                    <m:t> </m:t>
                                  </m:r>
                                  <m:r>
                                    <a:rPr lang="es-ES" sz="2400" i="1" dirty="0">
                                      <a:solidFill>
                                        <a:schemeClr val="accent2">
                                          <a:lumMod val="75000"/>
                                        </a:schemeClr>
                                      </a:solidFill>
                                      <a:latin typeface="Cambria Math" panose="02040503050406030204" pitchFamily="18" charset="0"/>
                                    </a:rPr>
                                    <m:t> </m:t>
                                  </m:r>
                                  <m:r>
                                    <a:rPr lang="es-ES" sz="2400" i="1" dirty="0">
                                      <a:solidFill>
                                        <a:schemeClr val="accent2">
                                          <a:lumMod val="75000"/>
                                        </a:schemeClr>
                                      </a:solidFill>
                                      <a:latin typeface="Cambria Math" panose="02040503050406030204" pitchFamily="18" charset="0"/>
                                    </a:rPr>
                                    <m:t>𝑥</m:t>
                                  </m:r>
                                </m:e>
                                <m:sub>
                                  <m:r>
                                    <a:rPr lang="es-ES" sz="2400" b="0" i="1" dirty="0" smtClean="0">
                                      <a:solidFill>
                                        <a:schemeClr val="accent2">
                                          <a:lumMod val="75000"/>
                                        </a:schemeClr>
                                      </a:solidFill>
                                      <a:latin typeface="Cambria Math" panose="02040503050406030204" pitchFamily="18" charset="0"/>
                                    </a:rPr>
                                    <m:t>2</m:t>
                                  </m:r>
                                </m:sub>
                              </m:sSub>
                              <m:r>
                                <a:rPr lang="es-ES" sz="2400" i="1" dirty="0">
                                  <a:solidFill>
                                    <a:schemeClr val="accent2">
                                      <a:lumMod val="75000"/>
                                    </a:schemeClr>
                                  </a:solidFill>
                                  <a:latin typeface="Cambria Math" panose="02040503050406030204" pitchFamily="18" charset="0"/>
                                </a:rPr>
                                <m:t>=</m:t>
                              </m:r>
                              <m:r>
                                <a:rPr lang="es-ES" sz="2400" b="0" i="1" dirty="0" smtClean="0">
                                  <a:solidFill>
                                    <a:schemeClr val="accent2">
                                      <a:lumMod val="75000"/>
                                    </a:schemeClr>
                                  </a:solidFill>
                                  <a:latin typeface="Cambria Math" panose="02040503050406030204" pitchFamily="18" charset="0"/>
                                </a:rPr>
                                <m:t>−3</m:t>
                              </m:r>
                            </m:e>
                          </m:eqArr>
                        </m:e>
                      </m:d>
                    </m:oMath>
                  </m:oMathPara>
                </a14:m>
                <a:endParaRPr lang="es-ES" sz="2400" dirty="0"/>
              </a:p>
            </p:txBody>
          </p:sp>
        </mc:Choice>
        <mc:Fallback xmlns="">
          <p:sp>
            <p:nvSpPr>
              <p:cNvPr id="23" name="Rectángulo 22">
                <a:extLst>
                  <a:ext uri="{FF2B5EF4-FFF2-40B4-BE49-F238E27FC236}">
                    <a16:creationId xmlns:a16="http://schemas.microsoft.com/office/drawing/2014/main" id="{08B058BD-9501-4A98-B3C6-71A30C1D2B6F}"/>
                  </a:ext>
                </a:extLst>
              </p:cNvPr>
              <p:cNvSpPr>
                <a:spLocks noRot="1" noChangeAspect="1" noMove="1" noResize="1" noEditPoints="1" noAdjustHandles="1" noChangeArrowheads="1" noChangeShapeType="1" noTextEdit="1"/>
              </p:cNvSpPr>
              <p:nvPr/>
            </p:nvSpPr>
            <p:spPr>
              <a:xfrm>
                <a:off x="2049330" y="5791340"/>
                <a:ext cx="4508222" cy="916148"/>
              </a:xfrm>
              <a:prstGeom prst="rect">
                <a:avLst/>
              </a:prstGeom>
              <a:blipFill>
                <a:blip r:embed="rId1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D05B6CE7-A872-4815-9F5A-88B7518B4A3A}"/>
                  </a:ext>
                </a:extLst>
              </p:cNvPr>
              <p:cNvSpPr/>
              <p:nvPr/>
            </p:nvSpPr>
            <p:spPr>
              <a:xfrm>
                <a:off x="533540" y="5152060"/>
                <a:ext cx="4802981" cy="430887"/>
              </a:xfrm>
              <a:prstGeom prst="rect">
                <a:avLst/>
              </a:prstGeom>
            </p:spPr>
            <p:txBody>
              <a:bodyPr wrap="none">
                <a:spAutoFit/>
              </a:bodyPr>
              <a:lstStyle/>
              <a:p>
                <a:r>
                  <a:rPr lang="es-CO" sz="2200" dirty="0"/>
                  <a:t>se determina el valor o los valores de </a:t>
                </a:r>
                <a14:m>
                  <m:oMath xmlns:m="http://schemas.openxmlformats.org/officeDocument/2006/math">
                    <m:r>
                      <a:rPr lang="es-CO" sz="2200" i="1" dirty="0">
                        <a:latin typeface="Cambria Math" panose="02040503050406030204" pitchFamily="18" charset="0"/>
                      </a:rPr>
                      <m:t>𝑥</m:t>
                    </m:r>
                  </m:oMath>
                </a14:m>
                <a:r>
                  <a:rPr lang="es-CO" sz="2200" dirty="0"/>
                  <a:t> .</a:t>
                </a:r>
              </a:p>
            </p:txBody>
          </p:sp>
        </mc:Choice>
        <mc:Fallback xmlns="">
          <p:sp>
            <p:nvSpPr>
              <p:cNvPr id="10" name="Rectángulo 9">
                <a:extLst>
                  <a:ext uri="{FF2B5EF4-FFF2-40B4-BE49-F238E27FC236}">
                    <a16:creationId xmlns:a16="http://schemas.microsoft.com/office/drawing/2014/main" id="{D05B6CE7-A872-4815-9F5A-88B7518B4A3A}"/>
                  </a:ext>
                </a:extLst>
              </p:cNvPr>
              <p:cNvSpPr>
                <a:spLocks noRot="1" noChangeAspect="1" noMove="1" noResize="1" noEditPoints="1" noAdjustHandles="1" noChangeArrowheads="1" noChangeShapeType="1" noTextEdit="1"/>
              </p:cNvSpPr>
              <p:nvPr/>
            </p:nvSpPr>
            <p:spPr>
              <a:xfrm>
                <a:off x="533540" y="5152060"/>
                <a:ext cx="4802981" cy="430887"/>
              </a:xfrm>
              <a:prstGeom prst="rect">
                <a:avLst/>
              </a:prstGeom>
              <a:blipFill>
                <a:blip r:embed="rId17"/>
                <a:stretch>
                  <a:fillRect l="-1652" t="-9859" r="-508" b="-2816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4" name="Rectángulo 23">
                <a:extLst>
                  <a:ext uri="{FF2B5EF4-FFF2-40B4-BE49-F238E27FC236}">
                    <a16:creationId xmlns:a16="http://schemas.microsoft.com/office/drawing/2014/main" id="{CB9397BE-7075-4905-A8B8-08C5034526D1}"/>
                  </a:ext>
                </a:extLst>
              </p:cNvPr>
              <p:cNvSpPr/>
              <p:nvPr/>
            </p:nvSpPr>
            <p:spPr>
              <a:xfrm>
                <a:off x="7361024" y="6029841"/>
                <a:ext cx="4058932" cy="430887"/>
              </a:xfrm>
              <a:prstGeom prst="rect">
                <a:avLst/>
              </a:prstGeom>
            </p:spPr>
            <p:txBody>
              <a:bodyPr wrap="none">
                <a:spAutoFit/>
              </a:bodyPr>
              <a:lstStyle/>
              <a:p>
                <a14:m>
                  <m:oMath xmlns:m="http://schemas.openxmlformats.org/officeDocument/2006/math">
                    <m:sSub>
                      <m:sSubPr>
                        <m:ctrlPr>
                          <a:rPr lang="es-CO" sz="2200" i="1" dirty="0" smtClean="0">
                            <a:solidFill>
                              <a:schemeClr val="accent2">
                                <a:lumMod val="75000"/>
                              </a:schemeClr>
                            </a:solidFill>
                            <a:latin typeface="Cambria Math" panose="02040503050406030204" pitchFamily="18" charset="0"/>
                          </a:rPr>
                        </m:ctrlPr>
                      </m:sSubPr>
                      <m:e>
                        <m:r>
                          <a:rPr lang="es-ES" sz="2200" b="0" i="1" dirty="0" smtClean="0">
                            <a:solidFill>
                              <a:schemeClr val="accent2">
                                <a:lumMod val="75000"/>
                              </a:schemeClr>
                            </a:solidFill>
                            <a:latin typeface="Cambria Math" panose="02040503050406030204" pitchFamily="18" charset="0"/>
                          </a:rPr>
                          <m:t>𝑥</m:t>
                        </m:r>
                      </m:e>
                      <m:sub>
                        <m:r>
                          <a:rPr lang="es-ES" sz="2200" i="1" dirty="0">
                            <a:solidFill>
                              <a:schemeClr val="accent2">
                                <a:lumMod val="75000"/>
                              </a:schemeClr>
                            </a:solidFill>
                            <a:latin typeface="Cambria Math" panose="02040503050406030204" pitchFamily="18" charset="0"/>
                          </a:rPr>
                          <m:t>1</m:t>
                        </m:r>
                      </m:sub>
                    </m:sSub>
                    <m:r>
                      <a:rPr lang="es-CO" sz="2400" i="1" dirty="0">
                        <a:latin typeface="Cambria Math" panose="02040503050406030204" pitchFamily="18" charset="0"/>
                        <a:ea typeface="Cambria Math" panose="02040503050406030204" pitchFamily="18" charset="0"/>
                      </a:rPr>
                      <m:t>≠</m:t>
                    </m:r>
                    <m:sSub>
                      <m:sSubPr>
                        <m:ctrlPr>
                          <a:rPr lang="es-CO" sz="2200" i="1" dirty="0">
                            <a:solidFill>
                              <a:schemeClr val="accent2">
                                <a:lumMod val="75000"/>
                              </a:schemeClr>
                            </a:solidFill>
                            <a:latin typeface="Cambria Math" panose="02040503050406030204" pitchFamily="18" charset="0"/>
                          </a:rPr>
                        </m:ctrlPr>
                      </m:sSubPr>
                      <m:e>
                        <m:r>
                          <a:rPr lang="es-ES" sz="2200" b="0" i="1" dirty="0" smtClean="0">
                            <a:solidFill>
                              <a:schemeClr val="accent2">
                                <a:lumMod val="75000"/>
                              </a:schemeClr>
                            </a:solidFill>
                            <a:latin typeface="Cambria Math" panose="02040503050406030204" pitchFamily="18" charset="0"/>
                          </a:rPr>
                          <m:t>𝑥</m:t>
                        </m:r>
                      </m:e>
                      <m:sub>
                        <m:r>
                          <a:rPr lang="es-ES" sz="2200" b="0" i="1" dirty="0" smtClean="0">
                            <a:solidFill>
                              <a:schemeClr val="accent2">
                                <a:lumMod val="75000"/>
                              </a:schemeClr>
                            </a:solidFill>
                            <a:latin typeface="Cambria Math" panose="02040503050406030204" pitchFamily="18" charset="0"/>
                          </a:rPr>
                          <m:t>2</m:t>
                        </m:r>
                      </m:sub>
                    </m:sSub>
                    <m:r>
                      <a:rPr lang="es-ES" sz="2200" i="1" dirty="0">
                        <a:solidFill>
                          <a:schemeClr val="accent2">
                            <a:lumMod val="75000"/>
                          </a:schemeClr>
                        </a:solidFill>
                        <a:latin typeface="Cambria Math" panose="02040503050406030204" pitchFamily="18" charset="0"/>
                      </a:rPr>
                      <m:t> </m:t>
                    </m:r>
                  </m:oMath>
                </a14:m>
                <a:r>
                  <a:rPr lang="es-CO" sz="2200" dirty="0"/>
                  <a:t> Raíces reales diferentes</a:t>
                </a:r>
              </a:p>
            </p:txBody>
          </p:sp>
        </mc:Choice>
        <mc:Fallback xmlns="">
          <p:sp>
            <p:nvSpPr>
              <p:cNvPr id="24" name="Rectángulo 23">
                <a:extLst>
                  <a:ext uri="{FF2B5EF4-FFF2-40B4-BE49-F238E27FC236}">
                    <a16:creationId xmlns:a16="http://schemas.microsoft.com/office/drawing/2014/main" id="{CB9397BE-7075-4905-A8B8-08C5034526D1}"/>
                  </a:ext>
                </a:extLst>
              </p:cNvPr>
              <p:cNvSpPr>
                <a:spLocks noRot="1" noChangeAspect="1" noMove="1" noResize="1" noEditPoints="1" noAdjustHandles="1" noChangeArrowheads="1" noChangeShapeType="1" noTextEdit="1"/>
              </p:cNvSpPr>
              <p:nvPr/>
            </p:nvSpPr>
            <p:spPr>
              <a:xfrm>
                <a:off x="7361024" y="6029841"/>
                <a:ext cx="4058932" cy="430887"/>
              </a:xfrm>
              <a:prstGeom prst="rect">
                <a:avLst/>
              </a:prstGeom>
              <a:blipFill>
                <a:blip r:embed="rId19"/>
                <a:stretch>
                  <a:fillRect t="-9859" b="-28169"/>
                </a:stretch>
              </a:blipFill>
            </p:spPr>
            <p:txBody>
              <a:bodyPr/>
              <a:lstStyle/>
              <a:p>
                <a:r>
                  <a:rPr lang="es-ES">
                    <a:noFill/>
                  </a:rPr>
                  <a:t> </a:t>
                </a:r>
              </a:p>
            </p:txBody>
          </p:sp>
        </mc:Fallback>
      </mc:AlternateContent>
    </p:spTree>
    <p:extLst>
      <p:ext uri="{BB962C8B-B14F-4D97-AF65-F5344CB8AC3E}">
        <p14:creationId xmlns:p14="http://schemas.microsoft.com/office/powerpoint/2010/main" val="333232803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5DD49BB-A4C5-4FDA-B8DC-8F88C27AB753}"/>
                  </a:ext>
                </a:extLst>
              </p:cNvPr>
              <p:cNvSpPr txBox="1"/>
              <p:nvPr/>
            </p:nvSpPr>
            <p:spPr>
              <a:xfrm>
                <a:off x="3760785" y="1066660"/>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CO" sz="2400" b="0" i="1" dirty="0" smtClean="0">
                              <a:latin typeface="Cambria Math" panose="02040503050406030204" pitchFamily="18" charset="0"/>
                            </a:rPr>
                          </m:ctrlPr>
                        </m:sSupPr>
                        <m:e>
                          <m:r>
                            <a:rPr lang="es-ES" sz="2400" b="0" i="1" dirty="0" smtClean="0">
                              <a:latin typeface="Cambria Math" panose="02040503050406030204" pitchFamily="18" charset="0"/>
                            </a:rPr>
                            <m:t>4</m:t>
                          </m:r>
                          <m:r>
                            <a:rPr lang="es-ES" sz="2400" b="0" i="1" dirty="0" smtClean="0">
                              <a:latin typeface="Cambria Math" panose="02040503050406030204" pitchFamily="18" charset="0"/>
                            </a:rPr>
                            <m:t>𝑡</m:t>
                          </m:r>
                        </m:e>
                        <m:sup>
                          <m:r>
                            <a:rPr lang="es-CO" sz="2400" b="0" i="1" dirty="0" smtClean="0">
                              <a:latin typeface="Cambria Math" panose="02040503050406030204" pitchFamily="18" charset="0"/>
                            </a:rPr>
                            <m:t>2</m:t>
                          </m:r>
                        </m:sup>
                      </m:sSup>
                      <m:r>
                        <a:rPr lang="es-ES" sz="2400" b="0" i="1" dirty="0" smtClean="0">
                          <a:latin typeface="Cambria Math" panose="02040503050406030204" pitchFamily="18" charset="0"/>
                        </a:rPr>
                        <m:t>−</m:t>
                      </m:r>
                      <m:r>
                        <a:rPr lang="es-ES" sz="2400" b="0" i="1" dirty="0" smtClean="0">
                          <a:latin typeface="Cambria Math" panose="02040503050406030204" pitchFamily="18" charset="0"/>
                        </a:rPr>
                        <m:t>𝑡</m:t>
                      </m:r>
                      <m:r>
                        <a:rPr lang="es-ES" sz="2400" b="0" i="1" dirty="0" smtClean="0">
                          <a:latin typeface="Cambria Math" panose="02040503050406030204" pitchFamily="18" charset="0"/>
                        </a:rPr>
                        <m:t>+6=6+</m:t>
                      </m:r>
                      <m:r>
                        <a:rPr lang="es-ES" sz="2400" b="0" i="1" dirty="0" smtClean="0">
                          <a:latin typeface="Cambria Math" panose="02040503050406030204" pitchFamily="18" charset="0"/>
                        </a:rPr>
                        <m:t>𝑡</m:t>
                      </m:r>
                    </m:oMath>
                  </m:oMathPara>
                </a14:m>
                <a:endParaRPr lang="es-ES" sz="2400" dirty="0"/>
              </a:p>
            </p:txBody>
          </p:sp>
        </mc:Choice>
        <mc:Fallback xmlns="">
          <p:sp>
            <p:nvSpPr>
              <p:cNvPr id="5" name="CuadroTexto 4">
                <a:extLst>
                  <a:ext uri="{FF2B5EF4-FFF2-40B4-BE49-F238E27FC236}">
                    <a16:creationId xmlns:a16="http://schemas.microsoft.com/office/drawing/2014/main" id="{65DD49BB-A4C5-4FDA-B8DC-8F88C27AB753}"/>
                  </a:ext>
                </a:extLst>
              </p:cNvPr>
              <p:cNvSpPr txBox="1">
                <a:spLocks noRot="1" noChangeAspect="1" noMove="1" noResize="1" noEditPoints="1" noAdjustHandles="1" noChangeArrowheads="1" noChangeShapeType="1" noTextEdit="1"/>
              </p:cNvSpPr>
              <p:nvPr/>
            </p:nvSpPr>
            <p:spPr>
              <a:xfrm>
                <a:off x="3760785" y="1066660"/>
                <a:ext cx="3969026" cy="369332"/>
              </a:xfrm>
              <a:prstGeom prst="rect">
                <a:avLst/>
              </a:prstGeom>
              <a:blipFill>
                <a:blip r:embed="rId2"/>
                <a:stretch>
                  <a:fillRect b="-4918"/>
                </a:stretch>
              </a:blipFill>
            </p:spPr>
            <p:txBody>
              <a:bodyPr/>
              <a:lstStyle/>
              <a:p>
                <a:r>
                  <a:rPr lang="es-ES">
                    <a:noFill/>
                  </a:rPr>
                  <a:t> </a:t>
                </a:r>
              </a:p>
            </p:txBody>
          </p:sp>
        </mc:Fallback>
      </mc:AlternateContent>
      <p:sp>
        <p:nvSpPr>
          <p:cNvPr id="7" name="Rectángulo 6">
            <a:extLst>
              <a:ext uri="{FF2B5EF4-FFF2-40B4-BE49-F238E27FC236}">
                <a16:creationId xmlns:a16="http://schemas.microsoft.com/office/drawing/2014/main" id="{1EEEFD82-422D-45BE-9260-A08232C72765}"/>
              </a:ext>
            </a:extLst>
          </p:cNvPr>
          <p:cNvSpPr/>
          <p:nvPr/>
        </p:nvSpPr>
        <p:spPr>
          <a:xfrm>
            <a:off x="539839" y="559337"/>
            <a:ext cx="10410917" cy="430887"/>
          </a:xfrm>
          <a:prstGeom prst="rect">
            <a:avLst/>
          </a:prstGeom>
        </p:spPr>
        <p:txBody>
          <a:bodyPr wrap="square">
            <a:spAutoFit/>
          </a:bodyPr>
          <a:lstStyle/>
          <a:p>
            <a:r>
              <a:rPr lang="es-CO" sz="2200" dirty="0">
                <a:solidFill>
                  <a:schemeClr val="accent2"/>
                </a:solidFill>
              </a:rPr>
              <a:t>Se desea resolver la ecuación</a:t>
            </a:r>
            <a:endParaRPr lang="es-CO" sz="2200" dirty="0"/>
          </a:p>
        </p:txBody>
      </p:sp>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E62BB45A-E9EB-430C-BED8-C2B2994DA706}"/>
                  </a:ext>
                </a:extLst>
              </p:cNvPr>
              <p:cNvSpPr txBox="1"/>
              <p:nvPr/>
            </p:nvSpPr>
            <p:spPr>
              <a:xfrm>
                <a:off x="3993927" y="4366576"/>
                <a:ext cx="420414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2400" b="0" i="1" dirty="0" smtClean="0">
                          <a:latin typeface="Cambria Math" panose="02040503050406030204" pitchFamily="18" charset="0"/>
                        </a:rPr>
                        <m:t>2</m:t>
                      </m:r>
                      <m:r>
                        <a:rPr lang="es-ES" sz="2400" b="0" i="1" dirty="0" smtClean="0">
                          <a:latin typeface="Cambria Math" panose="02040503050406030204" pitchFamily="18" charset="0"/>
                        </a:rPr>
                        <m:t>𝑡</m:t>
                      </m:r>
                      <m:r>
                        <a:rPr lang="es-ES" sz="2400" i="1" dirty="0">
                          <a:latin typeface="Cambria Math" panose="02040503050406030204" pitchFamily="18" charset="0"/>
                        </a:rPr>
                        <m:t>=0</m:t>
                      </m:r>
                      <m:r>
                        <a:rPr lang="es-ES" sz="2400" b="0" i="1" dirty="0" smtClean="0">
                          <a:latin typeface="Cambria Math" panose="02040503050406030204" pitchFamily="18" charset="0"/>
                        </a:rPr>
                        <m:t>          (</m:t>
                      </m:r>
                      <m:r>
                        <a:rPr lang="es-ES" sz="2400" i="1" dirty="0">
                          <a:latin typeface="Cambria Math" panose="02040503050406030204" pitchFamily="18" charset="0"/>
                        </a:rPr>
                        <m:t>2</m:t>
                      </m:r>
                      <m:r>
                        <a:rPr lang="es-ES" sz="2400" b="0" i="1" dirty="0" smtClean="0">
                          <a:latin typeface="Cambria Math" panose="02040503050406030204" pitchFamily="18" charset="0"/>
                        </a:rPr>
                        <m:t>𝑡</m:t>
                      </m:r>
                      <m:r>
                        <a:rPr lang="es-ES" sz="2400" b="0" i="1" dirty="0" smtClean="0">
                          <a:latin typeface="Cambria Math" panose="02040503050406030204" pitchFamily="18" charset="0"/>
                        </a:rPr>
                        <m:t>−1)=0</m:t>
                      </m:r>
                    </m:oMath>
                  </m:oMathPara>
                </a14:m>
                <a:endParaRPr lang="es-ES" sz="2400" dirty="0"/>
              </a:p>
            </p:txBody>
          </p:sp>
        </mc:Choice>
        <mc:Fallback xmlns="">
          <p:sp>
            <p:nvSpPr>
              <p:cNvPr id="12" name="CuadroTexto 11">
                <a:extLst>
                  <a:ext uri="{FF2B5EF4-FFF2-40B4-BE49-F238E27FC236}">
                    <a16:creationId xmlns:a16="http://schemas.microsoft.com/office/drawing/2014/main" id="{E62BB45A-E9EB-430C-BED8-C2B2994DA706}"/>
                  </a:ext>
                </a:extLst>
              </p:cNvPr>
              <p:cNvSpPr txBox="1">
                <a:spLocks noRot="1" noChangeAspect="1" noMove="1" noResize="1" noEditPoints="1" noAdjustHandles="1" noChangeArrowheads="1" noChangeShapeType="1" noTextEdit="1"/>
              </p:cNvSpPr>
              <p:nvPr/>
            </p:nvSpPr>
            <p:spPr>
              <a:xfrm>
                <a:off x="3993927" y="4366576"/>
                <a:ext cx="4204146" cy="369332"/>
              </a:xfrm>
              <a:prstGeom prst="rect">
                <a:avLst/>
              </a:prstGeom>
              <a:blipFill>
                <a:blip r:embed="rId3"/>
                <a:stretch>
                  <a:fillRect b="-34426"/>
                </a:stretch>
              </a:blipFill>
            </p:spPr>
            <p:txBody>
              <a:bodyPr/>
              <a:lstStyle/>
              <a:p>
                <a:r>
                  <a:rPr lang="es-ES">
                    <a:noFill/>
                  </a:rPr>
                  <a:t> </a:t>
                </a:r>
              </a:p>
            </p:txBody>
          </p:sp>
        </mc:Fallback>
      </mc:AlternateContent>
      <p:sp>
        <p:nvSpPr>
          <p:cNvPr id="17" name="Rectángulo 16">
            <a:extLst>
              <a:ext uri="{FF2B5EF4-FFF2-40B4-BE49-F238E27FC236}">
                <a16:creationId xmlns:a16="http://schemas.microsoft.com/office/drawing/2014/main" id="{427F2DFA-5C88-41D2-860B-BA6A06C4BA09}"/>
              </a:ext>
            </a:extLst>
          </p:cNvPr>
          <p:cNvSpPr/>
          <p:nvPr/>
        </p:nvSpPr>
        <p:spPr>
          <a:xfrm>
            <a:off x="184731" y="37088"/>
            <a:ext cx="1284326" cy="461665"/>
          </a:xfrm>
          <a:prstGeom prst="rect">
            <a:avLst/>
          </a:prstGeom>
        </p:spPr>
        <p:txBody>
          <a:bodyPr wrap="none">
            <a:spAutoFit/>
          </a:bodyPr>
          <a:lstStyle/>
          <a:p>
            <a:r>
              <a:rPr lang="es-CO" sz="2400" dirty="0">
                <a:solidFill>
                  <a:srgbClr val="00B050"/>
                </a:solidFill>
              </a:rPr>
              <a:t>Ejemplo:</a:t>
            </a:r>
          </a:p>
        </p:txBody>
      </p:sp>
      <p:sp>
        <p:nvSpPr>
          <p:cNvPr id="6" name="Rectángulo 5">
            <a:extLst>
              <a:ext uri="{FF2B5EF4-FFF2-40B4-BE49-F238E27FC236}">
                <a16:creationId xmlns:a16="http://schemas.microsoft.com/office/drawing/2014/main" id="{4916326B-74B5-4764-BF6C-D79C10C92D6A}"/>
              </a:ext>
            </a:extLst>
          </p:cNvPr>
          <p:cNvSpPr/>
          <p:nvPr/>
        </p:nvSpPr>
        <p:spPr>
          <a:xfrm>
            <a:off x="533540" y="1532470"/>
            <a:ext cx="4176656" cy="430887"/>
          </a:xfrm>
          <a:prstGeom prst="rect">
            <a:avLst/>
          </a:prstGeom>
        </p:spPr>
        <p:txBody>
          <a:bodyPr wrap="none">
            <a:spAutoFit/>
          </a:bodyPr>
          <a:lstStyle/>
          <a:p>
            <a:r>
              <a:rPr lang="es-CO" sz="2200" dirty="0"/>
              <a:t>se escribe la ecuación en la forma </a:t>
            </a:r>
            <a:endParaRPr lang="es-ES" sz="2200" dirty="0"/>
          </a:p>
        </p:txBody>
      </p:sp>
      <p:sp>
        <p:nvSpPr>
          <p:cNvPr id="8" name="Rectángulo 7">
            <a:extLst>
              <a:ext uri="{FF2B5EF4-FFF2-40B4-BE49-F238E27FC236}">
                <a16:creationId xmlns:a16="http://schemas.microsoft.com/office/drawing/2014/main" id="{E648E2D5-B5E3-47EA-88FD-3025AAA52FAC}"/>
              </a:ext>
            </a:extLst>
          </p:cNvPr>
          <p:cNvSpPr/>
          <p:nvPr/>
        </p:nvSpPr>
        <p:spPr>
          <a:xfrm>
            <a:off x="533540" y="2797394"/>
            <a:ext cx="5252464" cy="430887"/>
          </a:xfrm>
          <a:prstGeom prst="rect">
            <a:avLst/>
          </a:prstGeom>
        </p:spPr>
        <p:txBody>
          <a:bodyPr wrap="none">
            <a:spAutoFit/>
          </a:bodyPr>
          <a:lstStyle/>
          <a:p>
            <a:r>
              <a:rPr lang="es-CO" sz="2200" dirty="0"/>
              <a:t>se factoriza la expresión en factores lineales </a:t>
            </a:r>
            <a:endParaRPr lang="es-ES" sz="2200" dirty="0"/>
          </a:p>
        </p:txBody>
      </p:sp>
      <p:sp>
        <p:nvSpPr>
          <p:cNvPr id="9" name="Rectángulo 8">
            <a:extLst>
              <a:ext uri="{FF2B5EF4-FFF2-40B4-BE49-F238E27FC236}">
                <a16:creationId xmlns:a16="http://schemas.microsoft.com/office/drawing/2014/main" id="{A0D86EE0-A645-4683-8FB2-B5FE699E5D48}"/>
              </a:ext>
            </a:extLst>
          </p:cNvPr>
          <p:cNvSpPr/>
          <p:nvPr/>
        </p:nvSpPr>
        <p:spPr>
          <a:xfrm>
            <a:off x="533540" y="3770527"/>
            <a:ext cx="3277692" cy="430887"/>
          </a:xfrm>
          <a:prstGeom prst="rect">
            <a:avLst/>
          </a:prstGeom>
        </p:spPr>
        <p:txBody>
          <a:bodyPr wrap="none">
            <a:spAutoFit/>
          </a:bodyPr>
          <a:lstStyle/>
          <a:p>
            <a:r>
              <a:rPr lang="es-CO" sz="2200" dirty="0"/>
              <a:t>se iguala cada factor a cero</a:t>
            </a:r>
            <a:endParaRPr lang="es-ES" sz="2200" dirty="0"/>
          </a:p>
        </p:txBody>
      </p:sp>
      <mc:AlternateContent xmlns:mc="http://schemas.openxmlformats.org/markup-compatibility/2006" xmlns:a14="http://schemas.microsoft.com/office/drawing/2010/main">
        <mc:Choice Requires="a14">
          <p:sp>
            <p:nvSpPr>
              <p:cNvPr id="23" name="Rectángulo 22">
                <a:extLst>
                  <a:ext uri="{FF2B5EF4-FFF2-40B4-BE49-F238E27FC236}">
                    <a16:creationId xmlns:a16="http://schemas.microsoft.com/office/drawing/2014/main" id="{08B058BD-9501-4A98-B3C6-71A30C1D2B6F}"/>
                  </a:ext>
                </a:extLst>
              </p:cNvPr>
              <p:cNvSpPr/>
              <p:nvPr/>
            </p:nvSpPr>
            <p:spPr>
              <a:xfrm>
                <a:off x="2982417" y="5277328"/>
                <a:ext cx="4632294" cy="1173206"/>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d>
                        <m:dPr>
                          <m:begChr m:val="{"/>
                          <m:endChr m:val=""/>
                          <m:ctrlPr>
                            <a:rPr lang="es-CO" sz="2200" i="1" dirty="0" smtClean="0">
                              <a:solidFill>
                                <a:schemeClr val="accent2">
                                  <a:lumMod val="75000"/>
                                </a:schemeClr>
                              </a:solidFill>
                              <a:latin typeface="Cambria Math" panose="02040503050406030204" pitchFamily="18" charset="0"/>
                            </a:rPr>
                          </m:ctrlPr>
                        </m:dPr>
                        <m:e>
                          <m:eqArr>
                            <m:eqArrPr>
                              <m:ctrlPr>
                                <a:rPr lang="es-ES" sz="2200" i="1" dirty="0">
                                  <a:solidFill>
                                    <a:schemeClr val="accent2">
                                      <a:lumMod val="75000"/>
                                    </a:schemeClr>
                                  </a:solidFill>
                                  <a:latin typeface="Cambria Math" panose="02040503050406030204" pitchFamily="18" charset="0"/>
                                </a:rPr>
                              </m:ctrlPr>
                            </m:eqArrPr>
                            <m:e>
                              <m:r>
                                <a:rPr lang="es-ES" sz="2200" b="0" i="1" dirty="0" smtClean="0">
                                  <a:solidFill>
                                    <a:schemeClr val="accent2">
                                      <a:lumMod val="75000"/>
                                    </a:schemeClr>
                                  </a:solidFill>
                                  <a:latin typeface="Cambria Math" panose="02040503050406030204" pitchFamily="18" charset="0"/>
                                </a:rPr>
                                <m:t>2</m:t>
                              </m:r>
                              <m:r>
                                <a:rPr lang="es-ES" sz="2200" b="0" i="1" dirty="0" smtClean="0">
                                  <a:solidFill>
                                    <a:schemeClr val="accent2">
                                      <a:lumMod val="75000"/>
                                    </a:schemeClr>
                                  </a:solidFill>
                                  <a:latin typeface="Cambria Math" panose="02040503050406030204" pitchFamily="18" charset="0"/>
                                </a:rPr>
                                <m:t>𝑡</m:t>
                              </m:r>
                              <m:r>
                                <a:rPr lang="es-ES" sz="2200" i="1" dirty="0">
                                  <a:latin typeface="Cambria Math" panose="02040503050406030204" pitchFamily="18" charset="0"/>
                                </a:rPr>
                                <m:t>=0      </m:t>
                              </m:r>
                              <m:r>
                                <m:rPr>
                                  <m:sty m:val="p"/>
                                </m:rPr>
                                <a:rPr lang="es-ES" sz="2200" dirty="0">
                                  <a:solidFill>
                                    <a:schemeClr val="accent2">
                                      <a:lumMod val="75000"/>
                                    </a:schemeClr>
                                  </a:solidFill>
                                  <a:latin typeface="Cambria Math" panose="02040503050406030204" pitchFamily="18" charset="0"/>
                                </a:rPr>
                                <m:t>entonces</m:t>
                              </m:r>
                              <m:r>
                                <a:rPr lang="es-ES" sz="2200" dirty="0">
                                  <a:solidFill>
                                    <a:schemeClr val="accent2">
                                      <a:lumMod val="75000"/>
                                    </a:schemeClr>
                                  </a:solidFill>
                                  <a:latin typeface="Cambria Math" panose="02040503050406030204" pitchFamily="18" charset="0"/>
                                </a:rPr>
                                <m:t>      </m:t>
                              </m:r>
                              <m:sSub>
                                <m:sSubPr>
                                  <m:ctrlPr>
                                    <a:rPr lang="es-CO" sz="2200" i="1" dirty="0">
                                      <a:solidFill>
                                        <a:schemeClr val="accent2">
                                          <a:lumMod val="75000"/>
                                        </a:schemeClr>
                                      </a:solidFill>
                                      <a:latin typeface="Cambria Math" panose="02040503050406030204" pitchFamily="18" charset="0"/>
                                    </a:rPr>
                                  </m:ctrlPr>
                                </m:sSubPr>
                                <m:e>
                                  <m:r>
                                    <a:rPr lang="es-ES" sz="2200" b="0" i="1" dirty="0" smtClean="0">
                                      <a:solidFill>
                                        <a:schemeClr val="accent2">
                                          <a:lumMod val="75000"/>
                                        </a:schemeClr>
                                      </a:solidFill>
                                      <a:latin typeface="Cambria Math" panose="02040503050406030204" pitchFamily="18" charset="0"/>
                                    </a:rPr>
                                    <m:t>𝑡</m:t>
                                  </m:r>
                                </m:e>
                                <m:sub>
                                  <m:r>
                                    <a:rPr lang="es-ES" sz="2200" i="1" dirty="0">
                                      <a:solidFill>
                                        <a:schemeClr val="accent2">
                                          <a:lumMod val="75000"/>
                                        </a:schemeClr>
                                      </a:solidFill>
                                      <a:latin typeface="Cambria Math" panose="02040503050406030204" pitchFamily="18" charset="0"/>
                                    </a:rPr>
                                    <m:t>1</m:t>
                                  </m:r>
                                </m:sub>
                              </m:sSub>
                              <m:r>
                                <a:rPr lang="es-ES" sz="2200" i="1" dirty="0">
                                  <a:solidFill>
                                    <a:schemeClr val="accent2">
                                      <a:lumMod val="75000"/>
                                    </a:schemeClr>
                                  </a:solidFill>
                                  <a:latin typeface="Cambria Math" panose="02040503050406030204" pitchFamily="18" charset="0"/>
                                </a:rPr>
                                <m:t>=</m:t>
                              </m:r>
                              <m:r>
                                <a:rPr lang="es-ES" sz="2200" b="0" i="1" dirty="0" smtClean="0">
                                  <a:solidFill>
                                    <a:schemeClr val="accent2">
                                      <a:lumMod val="75000"/>
                                    </a:schemeClr>
                                  </a:solidFill>
                                  <a:latin typeface="Cambria Math" panose="02040503050406030204" pitchFamily="18" charset="0"/>
                                </a:rPr>
                                <m:t>0</m:t>
                              </m:r>
                            </m:e>
                            <m:e>
                              <m:d>
                                <m:dPr>
                                  <m:ctrlPr>
                                    <a:rPr lang="es-ES" sz="2200" i="1" dirty="0">
                                      <a:solidFill>
                                        <a:schemeClr val="accent2">
                                          <a:lumMod val="75000"/>
                                        </a:schemeClr>
                                      </a:solidFill>
                                      <a:latin typeface="Cambria Math" panose="02040503050406030204" pitchFamily="18" charset="0"/>
                                    </a:rPr>
                                  </m:ctrlPr>
                                </m:dPr>
                                <m:e>
                                  <m:r>
                                    <a:rPr lang="es-ES" sz="2200" i="1" dirty="0">
                                      <a:latin typeface="Cambria Math" panose="02040503050406030204" pitchFamily="18" charset="0"/>
                                    </a:rPr>
                                    <m:t>2</m:t>
                                  </m:r>
                                  <m:r>
                                    <a:rPr lang="es-ES" sz="2200" b="0" i="1" dirty="0" smtClean="0">
                                      <a:latin typeface="Cambria Math" panose="02040503050406030204" pitchFamily="18" charset="0"/>
                                    </a:rPr>
                                    <m:t>𝑡</m:t>
                                  </m:r>
                                  <m:r>
                                    <a:rPr lang="es-ES" sz="2200" b="0" i="1" dirty="0" smtClean="0">
                                      <a:latin typeface="Cambria Math" panose="02040503050406030204" pitchFamily="18" charset="0"/>
                                    </a:rPr>
                                    <m:t>−1</m:t>
                                  </m:r>
                                </m:e>
                              </m:d>
                              <m:r>
                                <a:rPr lang="es-ES" sz="2200" i="1" dirty="0">
                                  <a:latin typeface="Cambria Math" panose="02040503050406030204" pitchFamily="18" charset="0"/>
                                </a:rPr>
                                <m:t>=0      </m:t>
                              </m:r>
                              <m:r>
                                <m:rPr>
                                  <m:sty m:val="p"/>
                                </m:rPr>
                                <a:rPr lang="es-ES" sz="2200" dirty="0">
                                  <a:solidFill>
                                    <a:schemeClr val="accent2">
                                      <a:lumMod val="75000"/>
                                    </a:schemeClr>
                                  </a:solidFill>
                                  <a:latin typeface="Cambria Math" panose="02040503050406030204" pitchFamily="18" charset="0"/>
                                </a:rPr>
                                <m:t>entonces</m:t>
                              </m:r>
                              <m:r>
                                <a:rPr lang="es-ES" sz="2200" dirty="0">
                                  <a:solidFill>
                                    <a:schemeClr val="accent2">
                                      <a:lumMod val="75000"/>
                                    </a:schemeClr>
                                  </a:solidFill>
                                  <a:latin typeface="Cambria Math" panose="02040503050406030204" pitchFamily="18" charset="0"/>
                                </a:rPr>
                                <m:t>      </m:t>
                              </m:r>
                              <m:sSub>
                                <m:sSubPr>
                                  <m:ctrlPr>
                                    <a:rPr lang="es-CO" sz="2200" i="1" dirty="0">
                                      <a:solidFill>
                                        <a:schemeClr val="accent2">
                                          <a:lumMod val="75000"/>
                                        </a:schemeClr>
                                      </a:solidFill>
                                      <a:latin typeface="Cambria Math" panose="02040503050406030204" pitchFamily="18" charset="0"/>
                                    </a:rPr>
                                  </m:ctrlPr>
                                </m:sSubPr>
                                <m:e>
                                  <m:r>
                                    <a:rPr lang="es-ES" sz="2200" b="0" i="1" dirty="0" smtClean="0">
                                      <a:solidFill>
                                        <a:schemeClr val="accent2">
                                          <a:lumMod val="75000"/>
                                        </a:schemeClr>
                                      </a:solidFill>
                                      <a:latin typeface="Cambria Math" panose="02040503050406030204" pitchFamily="18" charset="0"/>
                                    </a:rPr>
                                    <m:t>𝑡</m:t>
                                  </m:r>
                                </m:e>
                                <m:sub>
                                  <m:r>
                                    <a:rPr lang="es-ES" sz="2200" b="0" i="1" dirty="0" smtClean="0">
                                      <a:solidFill>
                                        <a:schemeClr val="accent2">
                                          <a:lumMod val="75000"/>
                                        </a:schemeClr>
                                      </a:solidFill>
                                      <a:latin typeface="Cambria Math" panose="02040503050406030204" pitchFamily="18" charset="0"/>
                                    </a:rPr>
                                    <m:t>2</m:t>
                                  </m:r>
                                </m:sub>
                              </m:sSub>
                              <m:r>
                                <a:rPr lang="es-ES" sz="2200" i="1" dirty="0">
                                  <a:solidFill>
                                    <a:schemeClr val="accent2">
                                      <a:lumMod val="75000"/>
                                    </a:schemeClr>
                                  </a:solidFill>
                                  <a:latin typeface="Cambria Math" panose="02040503050406030204" pitchFamily="18" charset="0"/>
                                </a:rPr>
                                <m:t>=</m:t>
                              </m:r>
                              <m:f>
                                <m:fPr>
                                  <m:ctrlPr>
                                    <a:rPr lang="es-ES" sz="2200" i="1" dirty="0">
                                      <a:solidFill>
                                        <a:schemeClr val="accent2">
                                          <a:lumMod val="75000"/>
                                        </a:schemeClr>
                                      </a:solidFill>
                                      <a:latin typeface="Cambria Math" panose="02040503050406030204" pitchFamily="18" charset="0"/>
                                    </a:rPr>
                                  </m:ctrlPr>
                                </m:fPr>
                                <m:num>
                                  <m:r>
                                    <a:rPr lang="es-ES" sz="2200" b="0" i="1" dirty="0" smtClean="0">
                                      <a:solidFill>
                                        <a:schemeClr val="accent2">
                                          <a:lumMod val="75000"/>
                                        </a:schemeClr>
                                      </a:solidFill>
                                      <a:latin typeface="Cambria Math" panose="02040503050406030204" pitchFamily="18" charset="0"/>
                                    </a:rPr>
                                    <m:t>1</m:t>
                                  </m:r>
                                </m:num>
                                <m:den>
                                  <m:r>
                                    <a:rPr lang="es-ES" sz="2200" b="0" i="1" dirty="0" smtClean="0">
                                      <a:solidFill>
                                        <a:schemeClr val="accent2">
                                          <a:lumMod val="75000"/>
                                        </a:schemeClr>
                                      </a:solidFill>
                                      <a:latin typeface="Cambria Math" panose="02040503050406030204" pitchFamily="18" charset="0"/>
                                    </a:rPr>
                                    <m:t>2</m:t>
                                  </m:r>
                                </m:den>
                              </m:f>
                            </m:e>
                          </m:eqArr>
                        </m:e>
                      </m:d>
                    </m:oMath>
                  </m:oMathPara>
                </a14:m>
                <a:endParaRPr lang="es-ES" sz="2200" dirty="0"/>
              </a:p>
            </p:txBody>
          </p:sp>
        </mc:Choice>
        <mc:Fallback xmlns="">
          <p:sp>
            <p:nvSpPr>
              <p:cNvPr id="23" name="Rectángulo 22">
                <a:extLst>
                  <a:ext uri="{FF2B5EF4-FFF2-40B4-BE49-F238E27FC236}">
                    <a16:creationId xmlns:a16="http://schemas.microsoft.com/office/drawing/2014/main" id="{08B058BD-9501-4A98-B3C6-71A30C1D2B6F}"/>
                  </a:ext>
                </a:extLst>
              </p:cNvPr>
              <p:cNvSpPr>
                <a:spLocks noRot="1" noChangeAspect="1" noMove="1" noResize="1" noEditPoints="1" noAdjustHandles="1" noChangeArrowheads="1" noChangeShapeType="1" noTextEdit="1"/>
              </p:cNvSpPr>
              <p:nvPr/>
            </p:nvSpPr>
            <p:spPr>
              <a:xfrm>
                <a:off x="2982417" y="5277328"/>
                <a:ext cx="4632294" cy="1173206"/>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D05B6CE7-A872-4815-9F5A-88B7518B4A3A}"/>
                  </a:ext>
                </a:extLst>
              </p:cNvPr>
              <p:cNvSpPr/>
              <p:nvPr/>
            </p:nvSpPr>
            <p:spPr>
              <a:xfrm>
                <a:off x="542552" y="4860255"/>
                <a:ext cx="4802981" cy="430887"/>
              </a:xfrm>
              <a:prstGeom prst="rect">
                <a:avLst/>
              </a:prstGeom>
            </p:spPr>
            <p:txBody>
              <a:bodyPr wrap="none">
                <a:spAutoFit/>
              </a:bodyPr>
              <a:lstStyle/>
              <a:p>
                <a:r>
                  <a:rPr lang="es-CO" sz="2200" dirty="0"/>
                  <a:t>se determina el valor o los valores de </a:t>
                </a:r>
                <a14:m>
                  <m:oMath xmlns:m="http://schemas.openxmlformats.org/officeDocument/2006/math">
                    <m:r>
                      <a:rPr lang="es-CO" sz="2200" i="1" dirty="0">
                        <a:latin typeface="Cambria Math" panose="02040503050406030204" pitchFamily="18" charset="0"/>
                      </a:rPr>
                      <m:t>𝑥</m:t>
                    </m:r>
                  </m:oMath>
                </a14:m>
                <a:r>
                  <a:rPr lang="es-CO" sz="2200" dirty="0"/>
                  <a:t> .</a:t>
                </a:r>
              </a:p>
            </p:txBody>
          </p:sp>
        </mc:Choice>
        <mc:Fallback xmlns="">
          <p:sp>
            <p:nvSpPr>
              <p:cNvPr id="10" name="Rectángulo 9">
                <a:extLst>
                  <a:ext uri="{FF2B5EF4-FFF2-40B4-BE49-F238E27FC236}">
                    <a16:creationId xmlns:a16="http://schemas.microsoft.com/office/drawing/2014/main" id="{D05B6CE7-A872-4815-9F5A-88B7518B4A3A}"/>
                  </a:ext>
                </a:extLst>
              </p:cNvPr>
              <p:cNvSpPr>
                <a:spLocks noRot="1" noChangeAspect="1" noMove="1" noResize="1" noEditPoints="1" noAdjustHandles="1" noChangeArrowheads="1" noChangeShapeType="1" noTextEdit="1"/>
              </p:cNvSpPr>
              <p:nvPr/>
            </p:nvSpPr>
            <p:spPr>
              <a:xfrm>
                <a:off x="542552" y="4860255"/>
                <a:ext cx="4802981" cy="430887"/>
              </a:xfrm>
              <a:prstGeom prst="rect">
                <a:avLst/>
              </a:prstGeom>
              <a:blipFill>
                <a:blip r:embed="rId5"/>
                <a:stretch>
                  <a:fillRect l="-1650" t="-8451" r="-381" b="-2816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CDAD9FEB-FB3C-4503-9ECD-4FCDF6D81ECE}"/>
                  </a:ext>
                </a:extLst>
              </p:cNvPr>
              <p:cNvSpPr txBox="1"/>
              <p:nvPr/>
            </p:nvSpPr>
            <p:spPr>
              <a:xfrm>
                <a:off x="4141620" y="3367199"/>
                <a:ext cx="4939951" cy="369332"/>
              </a:xfrm>
              <a:prstGeom prst="rect">
                <a:avLst/>
              </a:prstGeom>
              <a:noFill/>
            </p:spPr>
            <p:txBody>
              <a:bodyPr wrap="square" lIns="0" tIns="0" rIns="0" bIns="0" rtlCol="0">
                <a:spAutoFit/>
              </a:bodyPr>
              <a:lstStyle/>
              <a:p>
                <a14:m>
                  <m:oMath xmlns:m="http://schemas.openxmlformats.org/officeDocument/2006/math">
                    <m:r>
                      <a:rPr lang="es-ES" sz="2400" b="0" i="1" dirty="0" smtClean="0">
                        <a:latin typeface="Cambria Math" panose="02040503050406030204" pitchFamily="18" charset="0"/>
                      </a:rPr>
                      <m:t>2</m:t>
                    </m:r>
                    <m:r>
                      <a:rPr lang="es-ES" sz="2400" b="0" i="1" dirty="0" smtClean="0">
                        <a:latin typeface="Cambria Math" panose="02040503050406030204" pitchFamily="18" charset="0"/>
                      </a:rPr>
                      <m:t>𝑡</m:t>
                    </m:r>
                    <m:r>
                      <a:rPr lang="es-ES" sz="2400" b="0" i="1" dirty="0" smtClean="0">
                        <a:latin typeface="Cambria Math" panose="02040503050406030204" pitchFamily="18" charset="0"/>
                      </a:rPr>
                      <m:t>(2</m:t>
                    </m:r>
                    <m:r>
                      <a:rPr lang="es-ES" sz="2400" b="0" i="1" dirty="0" smtClean="0">
                        <a:latin typeface="Cambria Math" panose="02040503050406030204" pitchFamily="18" charset="0"/>
                      </a:rPr>
                      <m:t>𝑡</m:t>
                    </m:r>
                    <m:r>
                      <a:rPr lang="es-ES" sz="2400" b="0" i="1" dirty="0" smtClean="0">
                        <a:latin typeface="Cambria Math" panose="02040503050406030204" pitchFamily="18" charset="0"/>
                      </a:rPr>
                      <m:t>−1)=</m:t>
                    </m:r>
                  </m:oMath>
                </a14:m>
                <a:r>
                  <a:rPr lang="es-ES" sz="2400" dirty="0"/>
                  <a:t> 0</a:t>
                </a:r>
              </a:p>
            </p:txBody>
          </p:sp>
        </mc:Choice>
        <mc:Fallback xmlns="">
          <p:sp>
            <p:nvSpPr>
              <p:cNvPr id="14" name="CuadroTexto 13">
                <a:extLst>
                  <a:ext uri="{FF2B5EF4-FFF2-40B4-BE49-F238E27FC236}">
                    <a16:creationId xmlns:a16="http://schemas.microsoft.com/office/drawing/2014/main" id="{CDAD9FEB-FB3C-4503-9ECD-4FCDF6D81ECE}"/>
                  </a:ext>
                </a:extLst>
              </p:cNvPr>
              <p:cNvSpPr txBox="1">
                <a:spLocks noRot="1" noChangeAspect="1" noMove="1" noResize="1" noEditPoints="1" noAdjustHandles="1" noChangeArrowheads="1" noChangeShapeType="1" noTextEdit="1"/>
              </p:cNvSpPr>
              <p:nvPr/>
            </p:nvSpPr>
            <p:spPr>
              <a:xfrm>
                <a:off x="4141620" y="3367199"/>
                <a:ext cx="4939951" cy="369332"/>
              </a:xfrm>
              <a:prstGeom prst="rect">
                <a:avLst/>
              </a:prstGeom>
              <a:blipFill>
                <a:blip r:embed="rId6"/>
                <a:stretch>
                  <a:fillRect l="-2096" t="-24590" b="-4918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1B4DD04F-DBA8-4AB1-8C62-155ADA832517}"/>
                  </a:ext>
                </a:extLst>
              </p:cNvPr>
              <p:cNvSpPr txBox="1"/>
              <p:nvPr/>
            </p:nvSpPr>
            <p:spPr>
              <a:xfrm>
                <a:off x="3910309" y="2154964"/>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CO" sz="2400" i="1" dirty="0" smtClean="0">
                              <a:latin typeface="Cambria Math" panose="02040503050406030204" pitchFamily="18" charset="0"/>
                            </a:rPr>
                          </m:ctrlPr>
                        </m:sSupPr>
                        <m:e>
                          <m:r>
                            <a:rPr lang="es-ES" sz="2400" i="1" dirty="0">
                              <a:latin typeface="Cambria Math" panose="02040503050406030204" pitchFamily="18" charset="0"/>
                            </a:rPr>
                            <m:t>4</m:t>
                          </m:r>
                          <m:r>
                            <a:rPr lang="es-ES" sz="2400" i="1" dirty="0">
                              <a:latin typeface="Cambria Math" panose="02040503050406030204" pitchFamily="18" charset="0"/>
                            </a:rPr>
                            <m:t>𝑡</m:t>
                          </m:r>
                        </m:e>
                        <m:sup>
                          <m:r>
                            <a:rPr lang="es-CO" sz="2400" i="1" dirty="0">
                              <a:latin typeface="Cambria Math" panose="02040503050406030204" pitchFamily="18" charset="0"/>
                            </a:rPr>
                            <m:t>2</m:t>
                          </m:r>
                        </m:sup>
                      </m:sSup>
                      <m:r>
                        <a:rPr lang="es-ES" sz="2400" b="0" i="1" dirty="0" smtClean="0">
                          <a:latin typeface="Cambria Math" panose="02040503050406030204" pitchFamily="18" charset="0"/>
                        </a:rPr>
                        <m:t>−2</m:t>
                      </m:r>
                      <m:r>
                        <a:rPr lang="es-ES" sz="2400" i="1" dirty="0">
                          <a:latin typeface="Cambria Math" panose="02040503050406030204" pitchFamily="18" charset="0"/>
                        </a:rPr>
                        <m:t>𝑡</m:t>
                      </m:r>
                      <m:r>
                        <a:rPr lang="es-ES" sz="2400" i="1" dirty="0">
                          <a:latin typeface="Cambria Math" panose="02040503050406030204" pitchFamily="18" charset="0"/>
                        </a:rPr>
                        <m:t>=</m:t>
                      </m:r>
                      <m:r>
                        <a:rPr lang="es-ES" sz="2400" b="0" i="0" dirty="0" smtClean="0">
                          <a:latin typeface="Cambria Math" panose="02040503050406030204" pitchFamily="18" charset="0"/>
                        </a:rPr>
                        <m:t>0</m:t>
                      </m:r>
                    </m:oMath>
                  </m:oMathPara>
                </a14:m>
                <a:endParaRPr lang="es-ES" sz="2400" dirty="0"/>
              </a:p>
            </p:txBody>
          </p:sp>
        </mc:Choice>
        <mc:Fallback xmlns="">
          <p:sp>
            <p:nvSpPr>
              <p:cNvPr id="16" name="CuadroTexto 15">
                <a:extLst>
                  <a:ext uri="{FF2B5EF4-FFF2-40B4-BE49-F238E27FC236}">
                    <a16:creationId xmlns:a16="http://schemas.microsoft.com/office/drawing/2014/main" id="{1B4DD04F-DBA8-4AB1-8C62-155ADA832517}"/>
                  </a:ext>
                </a:extLst>
              </p:cNvPr>
              <p:cNvSpPr txBox="1">
                <a:spLocks noRot="1" noChangeAspect="1" noMove="1" noResize="1" noEditPoints="1" noAdjustHandles="1" noChangeArrowheads="1" noChangeShapeType="1" noTextEdit="1"/>
              </p:cNvSpPr>
              <p:nvPr/>
            </p:nvSpPr>
            <p:spPr>
              <a:xfrm>
                <a:off x="3910309" y="2154964"/>
                <a:ext cx="3969026" cy="369332"/>
              </a:xfrm>
              <a:prstGeom prst="rect">
                <a:avLst/>
              </a:prstGeom>
              <a:blipFill>
                <a:blip r:embed="rId7"/>
                <a:stretch>
                  <a:fillRect t="-1667" b="-6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C64F6D4A-ED1F-428D-8483-80F68031DB17}"/>
                  </a:ext>
                </a:extLst>
              </p:cNvPr>
              <p:cNvSpPr/>
              <p:nvPr/>
            </p:nvSpPr>
            <p:spPr>
              <a:xfrm>
                <a:off x="7879335" y="5555721"/>
                <a:ext cx="3991927" cy="430887"/>
              </a:xfrm>
              <a:prstGeom prst="rect">
                <a:avLst/>
              </a:prstGeom>
            </p:spPr>
            <p:txBody>
              <a:bodyPr wrap="none">
                <a:spAutoFit/>
              </a:bodyPr>
              <a:lstStyle/>
              <a:p>
                <a14:m>
                  <m:oMath xmlns:m="http://schemas.openxmlformats.org/officeDocument/2006/math">
                    <m:sSub>
                      <m:sSubPr>
                        <m:ctrlPr>
                          <a:rPr lang="es-CO" sz="2200" i="1" dirty="0" smtClean="0">
                            <a:solidFill>
                              <a:schemeClr val="accent2">
                                <a:lumMod val="75000"/>
                              </a:schemeClr>
                            </a:solidFill>
                            <a:latin typeface="Cambria Math" panose="02040503050406030204" pitchFamily="18" charset="0"/>
                          </a:rPr>
                        </m:ctrlPr>
                      </m:sSubPr>
                      <m:e>
                        <m:r>
                          <a:rPr lang="es-ES" sz="2200" b="0" i="1" dirty="0" smtClean="0">
                            <a:solidFill>
                              <a:schemeClr val="accent2">
                                <a:lumMod val="75000"/>
                              </a:schemeClr>
                            </a:solidFill>
                            <a:latin typeface="Cambria Math" panose="02040503050406030204" pitchFamily="18" charset="0"/>
                          </a:rPr>
                          <m:t>𝑡</m:t>
                        </m:r>
                      </m:e>
                      <m:sub>
                        <m:r>
                          <a:rPr lang="es-ES" sz="2200" i="1" dirty="0">
                            <a:solidFill>
                              <a:schemeClr val="accent2">
                                <a:lumMod val="75000"/>
                              </a:schemeClr>
                            </a:solidFill>
                            <a:latin typeface="Cambria Math" panose="02040503050406030204" pitchFamily="18" charset="0"/>
                          </a:rPr>
                          <m:t>1</m:t>
                        </m:r>
                      </m:sub>
                    </m:sSub>
                    <m:r>
                      <a:rPr lang="es-CO" sz="2000" i="1" dirty="0">
                        <a:latin typeface="Cambria Math" panose="02040503050406030204" pitchFamily="18" charset="0"/>
                        <a:ea typeface="Cambria Math" panose="02040503050406030204" pitchFamily="18" charset="0"/>
                      </a:rPr>
                      <m:t>≠</m:t>
                    </m:r>
                    <m:sSub>
                      <m:sSubPr>
                        <m:ctrlPr>
                          <a:rPr lang="es-CO" sz="2200" i="1" dirty="0">
                            <a:solidFill>
                              <a:schemeClr val="accent2">
                                <a:lumMod val="75000"/>
                              </a:schemeClr>
                            </a:solidFill>
                            <a:latin typeface="Cambria Math" panose="02040503050406030204" pitchFamily="18" charset="0"/>
                          </a:rPr>
                        </m:ctrlPr>
                      </m:sSubPr>
                      <m:e>
                        <m:r>
                          <a:rPr lang="es-ES" sz="2200" b="0" i="1" dirty="0" smtClean="0">
                            <a:solidFill>
                              <a:schemeClr val="accent2">
                                <a:lumMod val="75000"/>
                              </a:schemeClr>
                            </a:solidFill>
                            <a:latin typeface="Cambria Math" panose="02040503050406030204" pitchFamily="18" charset="0"/>
                          </a:rPr>
                          <m:t>𝑡</m:t>
                        </m:r>
                      </m:e>
                      <m:sub>
                        <m:r>
                          <a:rPr lang="es-ES" sz="2200" b="0" i="1" dirty="0" smtClean="0">
                            <a:solidFill>
                              <a:schemeClr val="accent2">
                                <a:lumMod val="75000"/>
                              </a:schemeClr>
                            </a:solidFill>
                            <a:latin typeface="Cambria Math" panose="02040503050406030204" pitchFamily="18" charset="0"/>
                          </a:rPr>
                          <m:t>2</m:t>
                        </m:r>
                      </m:sub>
                    </m:sSub>
                    <m:r>
                      <a:rPr lang="es-ES" sz="2200" i="1" dirty="0">
                        <a:solidFill>
                          <a:schemeClr val="accent2">
                            <a:lumMod val="75000"/>
                          </a:schemeClr>
                        </a:solidFill>
                        <a:latin typeface="Cambria Math" panose="02040503050406030204" pitchFamily="18" charset="0"/>
                      </a:rPr>
                      <m:t> </m:t>
                    </m:r>
                  </m:oMath>
                </a14:m>
                <a:r>
                  <a:rPr lang="es-CO" sz="2200" dirty="0"/>
                  <a:t>   Raíces reales diferentes</a:t>
                </a:r>
              </a:p>
            </p:txBody>
          </p:sp>
        </mc:Choice>
        <mc:Fallback xmlns="">
          <p:sp>
            <p:nvSpPr>
              <p:cNvPr id="20" name="Rectángulo 19">
                <a:extLst>
                  <a:ext uri="{FF2B5EF4-FFF2-40B4-BE49-F238E27FC236}">
                    <a16:creationId xmlns:a16="http://schemas.microsoft.com/office/drawing/2014/main" id="{C64F6D4A-ED1F-428D-8483-80F68031DB17}"/>
                  </a:ext>
                </a:extLst>
              </p:cNvPr>
              <p:cNvSpPr>
                <a:spLocks noRot="1" noChangeAspect="1" noMove="1" noResize="1" noEditPoints="1" noAdjustHandles="1" noChangeArrowheads="1" noChangeShapeType="1" noTextEdit="1"/>
              </p:cNvSpPr>
              <p:nvPr/>
            </p:nvSpPr>
            <p:spPr>
              <a:xfrm>
                <a:off x="7879335" y="5555721"/>
                <a:ext cx="3991927" cy="430887"/>
              </a:xfrm>
              <a:prstGeom prst="rect">
                <a:avLst/>
              </a:prstGeom>
              <a:blipFill>
                <a:blip r:embed="rId9"/>
                <a:stretch>
                  <a:fillRect t="-8451" r="-153" b="-28169"/>
                </a:stretch>
              </a:blipFill>
            </p:spPr>
            <p:txBody>
              <a:bodyPr/>
              <a:lstStyle/>
              <a:p>
                <a:r>
                  <a:rPr lang="es-ES">
                    <a:noFill/>
                  </a:rPr>
                  <a:t> </a:t>
                </a:r>
              </a:p>
            </p:txBody>
          </p:sp>
        </mc:Fallback>
      </mc:AlternateContent>
    </p:spTree>
    <p:extLst>
      <p:ext uri="{BB962C8B-B14F-4D97-AF65-F5344CB8AC3E}">
        <p14:creationId xmlns:p14="http://schemas.microsoft.com/office/powerpoint/2010/main" val="427635051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5DD49BB-A4C5-4FDA-B8DC-8F88C27AB753}"/>
                  </a:ext>
                </a:extLst>
              </p:cNvPr>
              <p:cNvSpPr txBox="1"/>
              <p:nvPr/>
            </p:nvSpPr>
            <p:spPr>
              <a:xfrm>
                <a:off x="4001982" y="1161032"/>
                <a:ext cx="4505913" cy="369332"/>
              </a:xfrm>
              <a:prstGeom prst="rect">
                <a:avLst/>
              </a:prstGeom>
              <a:noFill/>
            </p:spPr>
            <p:txBody>
              <a:bodyPr wrap="square" lIns="0" tIns="0" rIns="0" bIns="0" rtlCol="0">
                <a:spAutoFit/>
              </a:bodyPr>
              <a:lstStyle/>
              <a:p>
                <a:pPr algn="ctr"/>
                <a14:m>
                  <m:oMathPara xmlns:m="http://schemas.openxmlformats.org/officeDocument/2006/math">
                    <m:oMathParaPr>
                      <m:jc m:val="centerGroup"/>
                    </m:oMathParaPr>
                    <m:oMath xmlns:m="http://schemas.openxmlformats.org/officeDocument/2006/math">
                      <m:r>
                        <a:rPr lang="es-ES" sz="2400" b="0" i="1" dirty="0" smtClean="0">
                          <a:latin typeface="Cambria Math" panose="02040503050406030204" pitchFamily="18" charset="0"/>
                        </a:rPr>
                        <m:t>10</m:t>
                      </m:r>
                      <m:sSup>
                        <m:sSupPr>
                          <m:ctrlPr>
                            <a:rPr lang="es-ES" sz="2400" b="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=11</m:t>
                      </m:r>
                      <m:r>
                        <a:rPr lang="es-ES" sz="2400" b="0" i="1" dirty="0" smtClean="0">
                          <a:latin typeface="Cambria Math" panose="02040503050406030204" pitchFamily="18" charset="0"/>
                        </a:rPr>
                        <m:t>𝑥</m:t>
                      </m:r>
                      <m:r>
                        <a:rPr lang="es-ES" sz="2400" b="0" i="1" dirty="0" smtClean="0">
                          <a:latin typeface="Cambria Math" panose="02040503050406030204" pitchFamily="18" charset="0"/>
                        </a:rPr>
                        <m:t>+2</m:t>
                      </m:r>
                      <m:r>
                        <a:rPr lang="es-ES" sz="2400" b="0" i="1" dirty="0" smtClean="0">
                          <a:latin typeface="Cambria Math" panose="02040503050406030204" pitchFamily="18" charset="0"/>
                        </a:rPr>
                        <m:t>𝑥</m:t>
                      </m:r>
                      <m:r>
                        <a:rPr lang="es-ES" sz="2400" b="0" i="1" dirty="0" smtClean="0">
                          <a:latin typeface="Cambria Math" panose="02040503050406030204" pitchFamily="18" charset="0"/>
                        </a:rPr>
                        <m:t>(5</m:t>
                      </m:r>
                      <m:r>
                        <a:rPr lang="es-ES" sz="2400" b="0" i="1" dirty="0" smtClean="0">
                          <a:latin typeface="Cambria Math" panose="02040503050406030204" pitchFamily="18" charset="0"/>
                        </a:rPr>
                        <m:t>𝑥</m:t>
                      </m:r>
                      <m:r>
                        <a:rPr lang="es-ES" sz="2400" i="1" dirty="0" smtClean="0">
                          <a:latin typeface="Cambria Math" panose="02040503050406030204" pitchFamily="18" charset="0"/>
                        </a:rPr>
                        <m:t> +8+</m:t>
                      </m:r>
                      <m:r>
                        <a:rPr lang="es-ES" sz="2400" b="0" i="1" dirty="0" smtClean="0">
                          <a:latin typeface="Cambria Math" panose="02040503050406030204" pitchFamily="18" charset="0"/>
                        </a:rPr>
                        <m:t>7/</m:t>
                      </m:r>
                      <m:r>
                        <a:rPr lang="es-ES" sz="2400" b="0" i="1" dirty="0" smtClean="0">
                          <a:latin typeface="Cambria Math" panose="02040503050406030204" pitchFamily="18" charset="0"/>
                        </a:rPr>
                        <m:t>𝑥</m:t>
                      </m:r>
                      <m:r>
                        <a:rPr lang="es-ES" sz="2400" i="1" dirty="0" smtClean="0">
                          <a:latin typeface="Cambria Math" panose="02040503050406030204" pitchFamily="18" charset="0"/>
                        </a:rPr>
                        <m:t>)</m:t>
                      </m:r>
                    </m:oMath>
                  </m:oMathPara>
                </a14:m>
                <a:endParaRPr lang="es-ES" sz="2400" dirty="0"/>
              </a:p>
            </p:txBody>
          </p:sp>
        </mc:Choice>
        <mc:Fallback xmlns="">
          <p:sp>
            <p:nvSpPr>
              <p:cNvPr id="5" name="CuadroTexto 4">
                <a:extLst>
                  <a:ext uri="{FF2B5EF4-FFF2-40B4-BE49-F238E27FC236}">
                    <a16:creationId xmlns:a16="http://schemas.microsoft.com/office/drawing/2014/main" id="{65DD49BB-A4C5-4FDA-B8DC-8F88C27AB753}"/>
                  </a:ext>
                </a:extLst>
              </p:cNvPr>
              <p:cNvSpPr txBox="1">
                <a:spLocks noRot="1" noChangeAspect="1" noMove="1" noResize="1" noEditPoints="1" noAdjustHandles="1" noChangeArrowheads="1" noChangeShapeType="1" noTextEdit="1"/>
              </p:cNvSpPr>
              <p:nvPr/>
            </p:nvSpPr>
            <p:spPr>
              <a:xfrm>
                <a:off x="4001982" y="1161032"/>
                <a:ext cx="4505913" cy="369332"/>
              </a:xfrm>
              <a:prstGeom prst="rect">
                <a:avLst/>
              </a:prstGeom>
              <a:blipFill>
                <a:blip r:embed="rId14"/>
                <a:stretch>
                  <a:fillRect l="-946" r="-135" b="-34426"/>
                </a:stretch>
              </a:blipFill>
            </p:spPr>
            <p:txBody>
              <a:bodyPr/>
              <a:lstStyle/>
              <a:p>
                <a:r>
                  <a:rPr lang="es-ES">
                    <a:noFill/>
                  </a:rPr>
                  <a:t> </a:t>
                </a:r>
              </a:p>
            </p:txBody>
          </p:sp>
        </mc:Fallback>
      </mc:AlternateContent>
      <p:sp>
        <p:nvSpPr>
          <p:cNvPr id="7" name="Rectángulo 6">
            <a:extLst>
              <a:ext uri="{FF2B5EF4-FFF2-40B4-BE49-F238E27FC236}">
                <a16:creationId xmlns:a16="http://schemas.microsoft.com/office/drawing/2014/main" id="{1EEEFD82-422D-45BE-9260-A08232C72765}"/>
              </a:ext>
            </a:extLst>
          </p:cNvPr>
          <p:cNvSpPr/>
          <p:nvPr/>
        </p:nvSpPr>
        <p:spPr>
          <a:xfrm>
            <a:off x="539839" y="559337"/>
            <a:ext cx="10410917" cy="430887"/>
          </a:xfrm>
          <a:prstGeom prst="rect">
            <a:avLst/>
          </a:prstGeom>
        </p:spPr>
        <p:txBody>
          <a:bodyPr wrap="square">
            <a:spAutoFit/>
          </a:bodyPr>
          <a:lstStyle/>
          <a:p>
            <a:r>
              <a:rPr lang="es-CO" sz="2200" dirty="0">
                <a:solidFill>
                  <a:schemeClr val="accent2"/>
                </a:solidFill>
              </a:rPr>
              <a:t>Resolver la ecuación</a:t>
            </a:r>
            <a:endParaRPr lang="es-CO" sz="2200" dirty="0"/>
          </a:p>
        </p:txBody>
      </p:sp>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E62BB45A-E9EB-430C-BED8-C2B2994DA706}"/>
                  </a:ext>
                </a:extLst>
              </p:cNvPr>
              <p:cNvSpPr txBox="1"/>
              <p:nvPr/>
            </p:nvSpPr>
            <p:spPr>
              <a:xfrm>
                <a:off x="3957030" y="4509083"/>
                <a:ext cx="420414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s-ES" sz="2400" i="1" dirty="0" smtClean="0">
                              <a:latin typeface="Cambria Math" panose="02040503050406030204" pitchFamily="18" charset="0"/>
                            </a:rPr>
                          </m:ctrlPr>
                        </m:dPr>
                        <m:e>
                          <m:r>
                            <a:rPr lang="es-ES" sz="2400" i="1" dirty="0">
                              <a:latin typeface="Cambria Math" panose="02040503050406030204" pitchFamily="18" charset="0"/>
                            </a:rPr>
                            <m:t>4</m:t>
                          </m:r>
                          <m:r>
                            <a:rPr lang="es-ES" sz="2400" i="1" dirty="0">
                              <a:latin typeface="Cambria Math" panose="02040503050406030204" pitchFamily="18" charset="0"/>
                            </a:rPr>
                            <m:t>𝑥</m:t>
                          </m:r>
                          <m:r>
                            <a:rPr lang="es-ES" sz="2400" b="0" i="1" dirty="0" smtClean="0">
                              <a:latin typeface="Cambria Math" panose="02040503050406030204" pitchFamily="18" charset="0"/>
                            </a:rPr>
                            <m:t>−</m:t>
                          </m:r>
                          <m:r>
                            <a:rPr lang="es-ES" sz="2400" i="1" dirty="0">
                              <a:latin typeface="Cambria Math" panose="02040503050406030204" pitchFamily="18" charset="0"/>
                            </a:rPr>
                            <m:t>7</m:t>
                          </m:r>
                        </m:e>
                      </m:d>
                      <m:r>
                        <a:rPr lang="es-ES" sz="2400" b="0" i="1" dirty="0" smtClean="0">
                          <a:latin typeface="Cambria Math" panose="02040503050406030204" pitchFamily="18" charset="0"/>
                        </a:rPr>
                        <m:t>=0            </m:t>
                      </m:r>
                      <m:d>
                        <m:dPr>
                          <m:ctrlPr>
                            <a:rPr lang="es-ES" sz="2400" i="1" dirty="0">
                              <a:latin typeface="Cambria Math" panose="02040503050406030204" pitchFamily="18" charset="0"/>
                            </a:rPr>
                          </m:ctrlPr>
                        </m:dPr>
                        <m:e>
                          <m:r>
                            <a:rPr lang="es-ES" sz="2400" i="1" dirty="0">
                              <a:latin typeface="Cambria Math" panose="02040503050406030204" pitchFamily="18" charset="0"/>
                            </a:rPr>
                            <m:t>5</m:t>
                          </m:r>
                          <m:r>
                            <a:rPr lang="es-ES" sz="2400" i="1" dirty="0">
                              <a:latin typeface="Cambria Math" panose="02040503050406030204" pitchFamily="18" charset="0"/>
                            </a:rPr>
                            <m:t>𝑥</m:t>
                          </m:r>
                          <m:r>
                            <a:rPr lang="es-ES" sz="2400" i="1" dirty="0">
                              <a:latin typeface="Cambria Math" panose="02040503050406030204" pitchFamily="18" charset="0"/>
                            </a:rPr>
                            <m:t>+2</m:t>
                          </m:r>
                        </m:e>
                      </m:d>
                      <m:r>
                        <a:rPr lang="es-ES" sz="2400" i="1" dirty="0">
                          <a:latin typeface="Cambria Math" panose="02040503050406030204" pitchFamily="18" charset="0"/>
                        </a:rPr>
                        <m:t>=0</m:t>
                      </m:r>
                    </m:oMath>
                  </m:oMathPara>
                </a14:m>
                <a:endParaRPr lang="es-ES" sz="2400" dirty="0"/>
              </a:p>
            </p:txBody>
          </p:sp>
        </mc:Choice>
        <mc:Fallback xmlns="">
          <p:sp>
            <p:nvSpPr>
              <p:cNvPr id="12" name="CuadroTexto 11">
                <a:extLst>
                  <a:ext uri="{FF2B5EF4-FFF2-40B4-BE49-F238E27FC236}">
                    <a16:creationId xmlns:a16="http://schemas.microsoft.com/office/drawing/2014/main" id="{E62BB45A-E9EB-430C-BED8-C2B2994DA706}"/>
                  </a:ext>
                </a:extLst>
              </p:cNvPr>
              <p:cNvSpPr txBox="1">
                <a:spLocks noRot="1" noChangeAspect="1" noMove="1" noResize="1" noEditPoints="1" noAdjustHandles="1" noChangeArrowheads="1" noChangeShapeType="1" noTextEdit="1"/>
              </p:cNvSpPr>
              <p:nvPr/>
            </p:nvSpPr>
            <p:spPr>
              <a:xfrm>
                <a:off x="3957030" y="4509083"/>
                <a:ext cx="4204146" cy="369332"/>
              </a:xfrm>
              <a:prstGeom prst="rect">
                <a:avLst/>
              </a:prstGeom>
              <a:blipFill>
                <a:blip r:embed="rId15"/>
                <a:stretch>
                  <a:fillRect r="-2319" b="-8333"/>
                </a:stretch>
              </a:blipFill>
            </p:spPr>
            <p:txBody>
              <a:bodyPr/>
              <a:lstStyle/>
              <a:p>
                <a:r>
                  <a:rPr lang="es-ES">
                    <a:noFill/>
                  </a:rPr>
                  <a:t> </a:t>
                </a:r>
              </a:p>
            </p:txBody>
          </p:sp>
        </mc:Fallback>
      </mc:AlternateContent>
      <p:sp>
        <p:nvSpPr>
          <p:cNvPr id="17" name="Rectángulo 16">
            <a:extLst>
              <a:ext uri="{FF2B5EF4-FFF2-40B4-BE49-F238E27FC236}">
                <a16:creationId xmlns:a16="http://schemas.microsoft.com/office/drawing/2014/main" id="{427F2DFA-5C88-41D2-860B-BA6A06C4BA09}"/>
              </a:ext>
            </a:extLst>
          </p:cNvPr>
          <p:cNvSpPr/>
          <p:nvPr/>
        </p:nvSpPr>
        <p:spPr>
          <a:xfrm>
            <a:off x="184731" y="37088"/>
            <a:ext cx="1284326" cy="461665"/>
          </a:xfrm>
          <a:prstGeom prst="rect">
            <a:avLst/>
          </a:prstGeom>
        </p:spPr>
        <p:txBody>
          <a:bodyPr wrap="none">
            <a:spAutoFit/>
          </a:bodyPr>
          <a:lstStyle/>
          <a:p>
            <a:r>
              <a:rPr lang="es-CO" sz="2400" dirty="0">
                <a:solidFill>
                  <a:srgbClr val="00B050"/>
                </a:solidFill>
              </a:rPr>
              <a:t>Ejemplo:</a:t>
            </a:r>
          </a:p>
        </p:txBody>
      </p:sp>
      <p:sp>
        <p:nvSpPr>
          <p:cNvPr id="6" name="Rectángulo 5">
            <a:extLst>
              <a:ext uri="{FF2B5EF4-FFF2-40B4-BE49-F238E27FC236}">
                <a16:creationId xmlns:a16="http://schemas.microsoft.com/office/drawing/2014/main" id="{4916326B-74B5-4764-BF6C-D79C10C92D6A}"/>
              </a:ext>
            </a:extLst>
          </p:cNvPr>
          <p:cNvSpPr/>
          <p:nvPr/>
        </p:nvSpPr>
        <p:spPr>
          <a:xfrm>
            <a:off x="533540" y="1532470"/>
            <a:ext cx="4176656" cy="430887"/>
          </a:xfrm>
          <a:prstGeom prst="rect">
            <a:avLst/>
          </a:prstGeom>
        </p:spPr>
        <p:txBody>
          <a:bodyPr wrap="none">
            <a:spAutoFit/>
          </a:bodyPr>
          <a:lstStyle/>
          <a:p>
            <a:r>
              <a:rPr lang="es-CO" sz="2200" dirty="0"/>
              <a:t>se escribe la ecuación en la forma </a:t>
            </a:r>
            <a:endParaRPr lang="es-ES" sz="2200" dirty="0"/>
          </a:p>
        </p:txBody>
      </p:sp>
      <p:sp>
        <p:nvSpPr>
          <p:cNvPr id="8" name="Rectángulo 7">
            <a:extLst>
              <a:ext uri="{FF2B5EF4-FFF2-40B4-BE49-F238E27FC236}">
                <a16:creationId xmlns:a16="http://schemas.microsoft.com/office/drawing/2014/main" id="{E648E2D5-B5E3-47EA-88FD-3025AAA52FAC}"/>
              </a:ext>
            </a:extLst>
          </p:cNvPr>
          <p:cNvSpPr/>
          <p:nvPr/>
        </p:nvSpPr>
        <p:spPr>
          <a:xfrm>
            <a:off x="533540" y="2797394"/>
            <a:ext cx="5252464" cy="430887"/>
          </a:xfrm>
          <a:prstGeom prst="rect">
            <a:avLst/>
          </a:prstGeom>
        </p:spPr>
        <p:txBody>
          <a:bodyPr wrap="none">
            <a:spAutoFit/>
          </a:bodyPr>
          <a:lstStyle/>
          <a:p>
            <a:r>
              <a:rPr lang="es-CO" sz="2200" dirty="0"/>
              <a:t>se factoriza la expresión en factores lineales </a:t>
            </a:r>
            <a:endParaRPr lang="es-ES" sz="2200" dirty="0"/>
          </a:p>
        </p:txBody>
      </p:sp>
      <p:sp>
        <p:nvSpPr>
          <p:cNvPr id="9" name="Rectángulo 8">
            <a:extLst>
              <a:ext uri="{FF2B5EF4-FFF2-40B4-BE49-F238E27FC236}">
                <a16:creationId xmlns:a16="http://schemas.microsoft.com/office/drawing/2014/main" id="{A0D86EE0-A645-4683-8FB2-B5FE699E5D48}"/>
              </a:ext>
            </a:extLst>
          </p:cNvPr>
          <p:cNvSpPr/>
          <p:nvPr/>
        </p:nvSpPr>
        <p:spPr>
          <a:xfrm>
            <a:off x="533540" y="4233469"/>
            <a:ext cx="3277692" cy="430887"/>
          </a:xfrm>
          <a:prstGeom prst="rect">
            <a:avLst/>
          </a:prstGeom>
        </p:spPr>
        <p:txBody>
          <a:bodyPr wrap="none">
            <a:spAutoFit/>
          </a:bodyPr>
          <a:lstStyle/>
          <a:p>
            <a:r>
              <a:rPr lang="es-CO" sz="2200" dirty="0"/>
              <a:t>se iguala cada factor a cero</a:t>
            </a:r>
            <a:endParaRPr lang="es-ES" sz="2200" dirty="0"/>
          </a:p>
        </p:txBody>
      </p:sp>
      <mc:AlternateContent xmlns:mc="http://schemas.openxmlformats.org/markup-compatibility/2006" xmlns:a14="http://schemas.microsoft.com/office/drawing/2010/main">
        <mc:Choice Requires="a14">
          <p:sp>
            <p:nvSpPr>
              <p:cNvPr id="23" name="Rectángulo 22">
                <a:extLst>
                  <a:ext uri="{FF2B5EF4-FFF2-40B4-BE49-F238E27FC236}">
                    <a16:creationId xmlns:a16="http://schemas.microsoft.com/office/drawing/2014/main" id="{08B058BD-9501-4A98-B3C6-71A30C1D2B6F}"/>
                  </a:ext>
                </a:extLst>
              </p:cNvPr>
              <p:cNvSpPr/>
              <p:nvPr/>
            </p:nvSpPr>
            <p:spPr>
              <a:xfrm>
                <a:off x="2982417" y="5277328"/>
                <a:ext cx="5005345" cy="1618585"/>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d>
                        <m:dPr>
                          <m:begChr m:val="{"/>
                          <m:endChr m:val=""/>
                          <m:ctrlPr>
                            <a:rPr lang="es-CO" sz="2200" i="1" dirty="0" smtClean="0">
                              <a:solidFill>
                                <a:schemeClr val="accent2">
                                  <a:lumMod val="75000"/>
                                </a:schemeClr>
                              </a:solidFill>
                              <a:latin typeface="Cambria Math" panose="02040503050406030204" pitchFamily="18" charset="0"/>
                            </a:rPr>
                          </m:ctrlPr>
                        </m:dPr>
                        <m:e>
                          <m:eqArr>
                            <m:eqArrPr>
                              <m:ctrlPr>
                                <a:rPr lang="es-ES" sz="2200" i="1" dirty="0">
                                  <a:solidFill>
                                    <a:schemeClr val="accent2">
                                      <a:lumMod val="75000"/>
                                    </a:schemeClr>
                                  </a:solidFill>
                                  <a:latin typeface="Cambria Math" panose="02040503050406030204" pitchFamily="18" charset="0"/>
                                </a:rPr>
                              </m:ctrlPr>
                            </m:eqArrPr>
                            <m:e>
                              <m:d>
                                <m:dPr>
                                  <m:ctrlPr>
                                    <a:rPr lang="es-ES" sz="2000" i="1" dirty="0">
                                      <a:latin typeface="Cambria Math" panose="02040503050406030204" pitchFamily="18" charset="0"/>
                                    </a:rPr>
                                  </m:ctrlPr>
                                </m:dPr>
                                <m:e>
                                  <m:r>
                                    <a:rPr lang="es-ES" sz="2000" i="1" dirty="0">
                                      <a:latin typeface="Cambria Math" panose="02040503050406030204" pitchFamily="18" charset="0"/>
                                    </a:rPr>
                                    <m:t>4</m:t>
                                  </m:r>
                                  <m:r>
                                    <a:rPr lang="es-ES" sz="2000" i="1" dirty="0">
                                      <a:latin typeface="Cambria Math" panose="02040503050406030204" pitchFamily="18" charset="0"/>
                                    </a:rPr>
                                    <m:t>𝑥</m:t>
                                  </m:r>
                                  <m:r>
                                    <a:rPr lang="es-ES" sz="2000" b="0" i="1" dirty="0" smtClean="0">
                                      <a:latin typeface="Cambria Math" panose="02040503050406030204" pitchFamily="18" charset="0"/>
                                    </a:rPr>
                                    <m:t>−</m:t>
                                  </m:r>
                                  <m:r>
                                    <a:rPr lang="es-ES" sz="2000" i="1" dirty="0">
                                      <a:latin typeface="Cambria Math" panose="02040503050406030204" pitchFamily="18" charset="0"/>
                                    </a:rPr>
                                    <m:t>7</m:t>
                                  </m:r>
                                </m:e>
                              </m:d>
                              <m:r>
                                <a:rPr lang="es-ES" sz="2000" i="1" dirty="0">
                                  <a:latin typeface="Cambria Math" panose="02040503050406030204" pitchFamily="18" charset="0"/>
                                </a:rPr>
                                <m:t>=0</m:t>
                              </m:r>
                              <m:r>
                                <a:rPr lang="es-ES" sz="2000" b="0" i="0" dirty="0" smtClean="0">
                                  <a:latin typeface="Cambria Math" panose="02040503050406030204" pitchFamily="18" charset="0"/>
                                </a:rPr>
                                <m:t>       </m:t>
                              </m:r>
                              <m:r>
                                <m:rPr>
                                  <m:sty m:val="p"/>
                                </m:rPr>
                                <a:rPr lang="es-ES" sz="2200" dirty="0">
                                  <a:solidFill>
                                    <a:schemeClr val="accent2">
                                      <a:lumMod val="75000"/>
                                    </a:schemeClr>
                                  </a:solidFill>
                                  <a:latin typeface="Cambria Math" panose="02040503050406030204" pitchFamily="18" charset="0"/>
                                </a:rPr>
                                <m:t>entonces</m:t>
                              </m:r>
                              <m:r>
                                <a:rPr lang="es-ES" sz="2200" dirty="0">
                                  <a:solidFill>
                                    <a:schemeClr val="accent2">
                                      <a:lumMod val="75000"/>
                                    </a:schemeClr>
                                  </a:solidFill>
                                  <a:latin typeface="Cambria Math" panose="02040503050406030204" pitchFamily="18" charset="0"/>
                                </a:rPr>
                                <m:t>      </m:t>
                              </m:r>
                              <m:sSub>
                                <m:sSubPr>
                                  <m:ctrlPr>
                                    <a:rPr lang="es-CO" sz="2200" i="1" dirty="0" smtClean="0">
                                      <a:solidFill>
                                        <a:schemeClr val="accent2">
                                          <a:lumMod val="75000"/>
                                        </a:schemeClr>
                                      </a:solidFill>
                                      <a:latin typeface="Cambria Math" panose="02040503050406030204" pitchFamily="18" charset="0"/>
                                    </a:rPr>
                                  </m:ctrlPr>
                                </m:sSubPr>
                                <m:e>
                                  <m:r>
                                    <a:rPr lang="es-ES" sz="2200" b="0" i="1" dirty="0" smtClean="0">
                                      <a:solidFill>
                                        <a:schemeClr val="accent2">
                                          <a:lumMod val="75000"/>
                                        </a:schemeClr>
                                      </a:solidFill>
                                      <a:latin typeface="Cambria Math" panose="02040503050406030204" pitchFamily="18" charset="0"/>
                                    </a:rPr>
                                    <m:t>𝑥</m:t>
                                  </m:r>
                                </m:e>
                                <m:sub>
                                  <m:r>
                                    <a:rPr lang="es-ES" sz="2200" i="1" dirty="0">
                                      <a:solidFill>
                                        <a:schemeClr val="accent2">
                                          <a:lumMod val="75000"/>
                                        </a:schemeClr>
                                      </a:solidFill>
                                      <a:latin typeface="Cambria Math" panose="02040503050406030204" pitchFamily="18" charset="0"/>
                                    </a:rPr>
                                    <m:t>1</m:t>
                                  </m:r>
                                </m:sub>
                              </m:sSub>
                              <m:r>
                                <a:rPr lang="es-ES" sz="2200" i="1" dirty="0">
                                  <a:solidFill>
                                    <a:schemeClr val="accent2">
                                      <a:lumMod val="75000"/>
                                    </a:schemeClr>
                                  </a:solidFill>
                                  <a:latin typeface="Cambria Math" panose="02040503050406030204" pitchFamily="18" charset="0"/>
                                </a:rPr>
                                <m:t>=</m:t>
                              </m:r>
                              <m:f>
                                <m:fPr>
                                  <m:ctrlPr>
                                    <a:rPr lang="es-ES" sz="2200" i="1" dirty="0">
                                      <a:solidFill>
                                        <a:schemeClr val="accent2">
                                          <a:lumMod val="75000"/>
                                        </a:schemeClr>
                                      </a:solidFill>
                                      <a:latin typeface="Cambria Math" panose="02040503050406030204" pitchFamily="18" charset="0"/>
                                    </a:rPr>
                                  </m:ctrlPr>
                                </m:fPr>
                                <m:num>
                                  <m:r>
                                    <a:rPr lang="es-ES" sz="2200" b="0" i="1" dirty="0" smtClean="0">
                                      <a:solidFill>
                                        <a:schemeClr val="accent2">
                                          <a:lumMod val="75000"/>
                                        </a:schemeClr>
                                      </a:solidFill>
                                      <a:latin typeface="Cambria Math" panose="02040503050406030204" pitchFamily="18" charset="0"/>
                                    </a:rPr>
                                    <m:t>7</m:t>
                                  </m:r>
                                </m:num>
                                <m:den>
                                  <m:r>
                                    <a:rPr lang="es-ES" sz="2200" b="0" i="1" dirty="0" smtClean="0">
                                      <a:solidFill>
                                        <a:schemeClr val="accent2">
                                          <a:lumMod val="75000"/>
                                        </a:schemeClr>
                                      </a:solidFill>
                                      <a:latin typeface="Cambria Math" panose="02040503050406030204" pitchFamily="18" charset="0"/>
                                    </a:rPr>
                                    <m:t>4</m:t>
                                  </m:r>
                                </m:den>
                              </m:f>
                            </m:e>
                            <m:e>
                              <m:d>
                                <m:dPr>
                                  <m:ctrlPr>
                                    <a:rPr lang="es-ES" sz="2200" i="1" dirty="0">
                                      <a:solidFill>
                                        <a:schemeClr val="accent2">
                                          <a:lumMod val="75000"/>
                                        </a:schemeClr>
                                      </a:solidFill>
                                      <a:latin typeface="Cambria Math" panose="02040503050406030204" pitchFamily="18" charset="0"/>
                                    </a:rPr>
                                  </m:ctrlPr>
                                </m:dPr>
                                <m:e>
                                  <m:r>
                                    <a:rPr lang="es-ES" sz="2200" b="0" i="1" dirty="0" smtClean="0">
                                      <a:solidFill>
                                        <a:schemeClr val="accent2">
                                          <a:lumMod val="75000"/>
                                        </a:schemeClr>
                                      </a:solidFill>
                                      <a:latin typeface="Cambria Math" panose="02040503050406030204" pitchFamily="18" charset="0"/>
                                    </a:rPr>
                                    <m:t>5</m:t>
                                  </m:r>
                                  <m:r>
                                    <a:rPr lang="es-ES" sz="2200" b="0" i="1" dirty="0" smtClean="0">
                                      <a:solidFill>
                                        <a:schemeClr val="accent2">
                                          <a:lumMod val="75000"/>
                                        </a:schemeClr>
                                      </a:solidFill>
                                      <a:latin typeface="Cambria Math" panose="02040503050406030204" pitchFamily="18" charset="0"/>
                                    </a:rPr>
                                    <m:t>𝑥</m:t>
                                  </m:r>
                                  <m:r>
                                    <a:rPr lang="es-ES" sz="2200" i="1" dirty="0">
                                      <a:latin typeface="Cambria Math" panose="02040503050406030204" pitchFamily="18" charset="0"/>
                                    </a:rPr>
                                    <m:t>+</m:t>
                                  </m:r>
                                  <m:r>
                                    <a:rPr lang="es-ES" sz="2200" b="0" i="1" dirty="0" smtClean="0">
                                      <a:latin typeface="Cambria Math" panose="02040503050406030204" pitchFamily="18" charset="0"/>
                                    </a:rPr>
                                    <m:t>2</m:t>
                                  </m:r>
                                </m:e>
                              </m:d>
                              <m:r>
                                <a:rPr lang="es-ES" sz="2200" i="1" dirty="0">
                                  <a:latin typeface="Cambria Math" panose="02040503050406030204" pitchFamily="18" charset="0"/>
                                </a:rPr>
                                <m:t>=0      </m:t>
                              </m:r>
                              <m:r>
                                <m:rPr>
                                  <m:sty m:val="p"/>
                                </m:rPr>
                                <a:rPr lang="es-ES" sz="2200" dirty="0">
                                  <a:solidFill>
                                    <a:schemeClr val="accent2">
                                      <a:lumMod val="75000"/>
                                    </a:schemeClr>
                                  </a:solidFill>
                                  <a:latin typeface="Cambria Math" panose="02040503050406030204" pitchFamily="18" charset="0"/>
                                </a:rPr>
                                <m:t>entonces</m:t>
                              </m:r>
                              <m:r>
                                <a:rPr lang="es-ES" sz="2200" dirty="0">
                                  <a:solidFill>
                                    <a:schemeClr val="accent2">
                                      <a:lumMod val="75000"/>
                                    </a:schemeClr>
                                  </a:solidFill>
                                  <a:latin typeface="Cambria Math" panose="02040503050406030204" pitchFamily="18" charset="0"/>
                                </a:rPr>
                                <m:t>      </m:t>
                              </m:r>
                              <m:sSub>
                                <m:sSubPr>
                                  <m:ctrlPr>
                                    <a:rPr lang="es-CO" sz="2200" i="1" dirty="0">
                                      <a:solidFill>
                                        <a:schemeClr val="accent2">
                                          <a:lumMod val="75000"/>
                                        </a:schemeClr>
                                      </a:solidFill>
                                      <a:latin typeface="Cambria Math" panose="02040503050406030204" pitchFamily="18" charset="0"/>
                                    </a:rPr>
                                  </m:ctrlPr>
                                </m:sSubPr>
                                <m:e>
                                  <m:r>
                                    <a:rPr lang="es-ES" sz="2200" b="0" i="1" dirty="0" smtClean="0">
                                      <a:solidFill>
                                        <a:schemeClr val="accent2">
                                          <a:lumMod val="75000"/>
                                        </a:schemeClr>
                                      </a:solidFill>
                                      <a:latin typeface="Cambria Math" panose="02040503050406030204" pitchFamily="18" charset="0"/>
                                    </a:rPr>
                                    <m:t>𝑥</m:t>
                                  </m:r>
                                </m:e>
                                <m:sub>
                                  <m:r>
                                    <a:rPr lang="es-ES" sz="2200" b="0" i="1" dirty="0" smtClean="0">
                                      <a:solidFill>
                                        <a:schemeClr val="accent2">
                                          <a:lumMod val="75000"/>
                                        </a:schemeClr>
                                      </a:solidFill>
                                      <a:latin typeface="Cambria Math" panose="02040503050406030204" pitchFamily="18" charset="0"/>
                                    </a:rPr>
                                    <m:t>2</m:t>
                                  </m:r>
                                </m:sub>
                              </m:sSub>
                              <m:r>
                                <a:rPr lang="es-ES" sz="2200" i="1" dirty="0">
                                  <a:solidFill>
                                    <a:schemeClr val="accent2">
                                      <a:lumMod val="75000"/>
                                    </a:schemeClr>
                                  </a:solidFill>
                                  <a:latin typeface="Cambria Math" panose="02040503050406030204" pitchFamily="18" charset="0"/>
                                </a:rPr>
                                <m:t>=−</m:t>
                              </m:r>
                              <m:f>
                                <m:fPr>
                                  <m:ctrlPr>
                                    <a:rPr lang="es-ES" sz="2200" i="1" dirty="0">
                                      <a:solidFill>
                                        <a:schemeClr val="accent2">
                                          <a:lumMod val="75000"/>
                                        </a:schemeClr>
                                      </a:solidFill>
                                      <a:latin typeface="Cambria Math" panose="02040503050406030204" pitchFamily="18" charset="0"/>
                                    </a:rPr>
                                  </m:ctrlPr>
                                </m:fPr>
                                <m:num>
                                  <m:r>
                                    <a:rPr lang="es-ES" sz="2200" i="1" dirty="0">
                                      <a:solidFill>
                                        <a:schemeClr val="accent2">
                                          <a:lumMod val="75000"/>
                                        </a:schemeClr>
                                      </a:solidFill>
                                      <a:latin typeface="Cambria Math" panose="02040503050406030204" pitchFamily="18" charset="0"/>
                                    </a:rPr>
                                    <m:t>2</m:t>
                                  </m:r>
                                </m:num>
                                <m:den>
                                  <m:r>
                                    <a:rPr lang="es-ES" sz="2200" b="0" i="1" dirty="0" smtClean="0">
                                      <a:solidFill>
                                        <a:schemeClr val="accent2">
                                          <a:lumMod val="75000"/>
                                        </a:schemeClr>
                                      </a:solidFill>
                                      <a:latin typeface="Cambria Math" panose="02040503050406030204" pitchFamily="18" charset="0"/>
                                    </a:rPr>
                                    <m:t>5</m:t>
                                  </m:r>
                                </m:den>
                              </m:f>
                            </m:e>
                          </m:eqArr>
                        </m:e>
                      </m:d>
                    </m:oMath>
                  </m:oMathPara>
                </a14:m>
                <a:endParaRPr lang="es-ES" sz="2200" dirty="0"/>
              </a:p>
            </p:txBody>
          </p:sp>
        </mc:Choice>
        <mc:Fallback xmlns="">
          <p:sp>
            <p:nvSpPr>
              <p:cNvPr id="23" name="Rectángulo 22">
                <a:extLst>
                  <a:ext uri="{FF2B5EF4-FFF2-40B4-BE49-F238E27FC236}">
                    <a16:creationId xmlns:a16="http://schemas.microsoft.com/office/drawing/2014/main" id="{08B058BD-9501-4A98-B3C6-71A30C1D2B6F}"/>
                  </a:ext>
                </a:extLst>
              </p:cNvPr>
              <p:cNvSpPr>
                <a:spLocks noRot="1" noChangeAspect="1" noMove="1" noResize="1" noEditPoints="1" noAdjustHandles="1" noChangeArrowheads="1" noChangeShapeType="1" noTextEdit="1"/>
              </p:cNvSpPr>
              <p:nvPr/>
            </p:nvSpPr>
            <p:spPr>
              <a:xfrm>
                <a:off x="2982417" y="5277328"/>
                <a:ext cx="5005345" cy="1618585"/>
              </a:xfrm>
              <a:prstGeom prst="rect">
                <a:avLst/>
              </a:prstGeom>
              <a:blipFill>
                <a:blip r:embed="rId1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D05B6CE7-A872-4815-9F5A-88B7518B4A3A}"/>
                  </a:ext>
                </a:extLst>
              </p:cNvPr>
              <p:cNvSpPr/>
              <p:nvPr/>
            </p:nvSpPr>
            <p:spPr>
              <a:xfrm>
                <a:off x="533540" y="4935066"/>
                <a:ext cx="4802981" cy="430887"/>
              </a:xfrm>
              <a:prstGeom prst="rect">
                <a:avLst/>
              </a:prstGeom>
            </p:spPr>
            <p:txBody>
              <a:bodyPr wrap="none">
                <a:spAutoFit/>
              </a:bodyPr>
              <a:lstStyle/>
              <a:p>
                <a:r>
                  <a:rPr lang="es-CO" sz="2200" dirty="0"/>
                  <a:t>se determina el valor o los valores de </a:t>
                </a:r>
                <a14:m>
                  <m:oMath xmlns:m="http://schemas.openxmlformats.org/officeDocument/2006/math">
                    <m:r>
                      <a:rPr lang="es-CO" sz="2200" i="1" dirty="0">
                        <a:latin typeface="Cambria Math" panose="02040503050406030204" pitchFamily="18" charset="0"/>
                      </a:rPr>
                      <m:t>𝑥</m:t>
                    </m:r>
                  </m:oMath>
                </a14:m>
                <a:r>
                  <a:rPr lang="es-CO" sz="2200" dirty="0"/>
                  <a:t> .</a:t>
                </a:r>
              </a:p>
            </p:txBody>
          </p:sp>
        </mc:Choice>
        <mc:Fallback xmlns="">
          <p:sp>
            <p:nvSpPr>
              <p:cNvPr id="10" name="Rectángulo 9">
                <a:extLst>
                  <a:ext uri="{FF2B5EF4-FFF2-40B4-BE49-F238E27FC236}">
                    <a16:creationId xmlns:a16="http://schemas.microsoft.com/office/drawing/2014/main" id="{D05B6CE7-A872-4815-9F5A-88B7518B4A3A}"/>
                  </a:ext>
                </a:extLst>
              </p:cNvPr>
              <p:cNvSpPr>
                <a:spLocks noRot="1" noChangeAspect="1" noMove="1" noResize="1" noEditPoints="1" noAdjustHandles="1" noChangeArrowheads="1" noChangeShapeType="1" noTextEdit="1"/>
              </p:cNvSpPr>
              <p:nvPr/>
            </p:nvSpPr>
            <p:spPr>
              <a:xfrm>
                <a:off x="533540" y="4935066"/>
                <a:ext cx="4802981" cy="430887"/>
              </a:xfrm>
              <a:prstGeom prst="rect">
                <a:avLst/>
              </a:prstGeom>
              <a:blipFill>
                <a:blip r:embed="rId5"/>
                <a:stretch>
                  <a:fillRect l="-1652" t="-10000" r="-508" b="-2857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C64F6D4A-ED1F-428D-8483-80F68031DB17}"/>
                  </a:ext>
                </a:extLst>
              </p:cNvPr>
              <p:cNvSpPr/>
              <p:nvPr/>
            </p:nvSpPr>
            <p:spPr>
              <a:xfrm>
                <a:off x="8198073" y="5874203"/>
                <a:ext cx="3947812" cy="430887"/>
              </a:xfrm>
              <a:prstGeom prst="rect">
                <a:avLst/>
              </a:prstGeom>
            </p:spPr>
            <p:txBody>
              <a:bodyPr wrap="none">
                <a:spAutoFit/>
              </a:bodyPr>
              <a:lstStyle/>
              <a:p>
                <a14:m>
                  <m:oMath xmlns:m="http://schemas.openxmlformats.org/officeDocument/2006/math">
                    <m:sSub>
                      <m:sSubPr>
                        <m:ctrlPr>
                          <a:rPr lang="es-CO" sz="2200" i="1" dirty="0" smtClean="0">
                            <a:solidFill>
                              <a:schemeClr val="accent2">
                                <a:lumMod val="75000"/>
                              </a:schemeClr>
                            </a:solidFill>
                            <a:latin typeface="Cambria Math" panose="02040503050406030204" pitchFamily="18" charset="0"/>
                          </a:rPr>
                        </m:ctrlPr>
                      </m:sSubPr>
                      <m:e>
                        <m:r>
                          <a:rPr lang="es-ES" sz="2200" i="1" dirty="0">
                            <a:solidFill>
                              <a:schemeClr val="accent2">
                                <a:lumMod val="75000"/>
                              </a:schemeClr>
                            </a:solidFill>
                            <a:latin typeface="Cambria Math" panose="02040503050406030204" pitchFamily="18" charset="0"/>
                          </a:rPr>
                          <m:t>𝑦</m:t>
                        </m:r>
                      </m:e>
                      <m:sub>
                        <m:r>
                          <a:rPr lang="es-ES" sz="2200" i="1" dirty="0">
                            <a:solidFill>
                              <a:schemeClr val="accent2">
                                <a:lumMod val="75000"/>
                              </a:schemeClr>
                            </a:solidFill>
                            <a:latin typeface="Cambria Math" panose="02040503050406030204" pitchFamily="18" charset="0"/>
                          </a:rPr>
                          <m:t>1</m:t>
                        </m:r>
                      </m:sub>
                    </m:sSub>
                    <m:r>
                      <a:rPr lang="es-CO" sz="2000" i="1" dirty="0">
                        <a:latin typeface="Cambria Math" panose="02040503050406030204" pitchFamily="18" charset="0"/>
                        <a:ea typeface="Cambria Math" panose="02040503050406030204" pitchFamily="18" charset="0"/>
                      </a:rPr>
                      <m:t>≠</m:t>
                    </m:r>
                    <m:sSub>
                      <m:sSubPr>
                        <m:ctrlPr>
                          <a:rPr lang="es-CO" sz="2200" i="1" dirty="0">
                            <a:solidFill>
                              <a:schemeClr val="accent2">
                                <a:lumMod val="75000"/>
                              </a:schemeClr>
                            </a:solidFill>
                            <a:latin typeface="Cambria Math" panose="02040503050406030204" pitchFamily="18" charset="0"/>
                          </a:rPr>
                        </m:ctrlPr>
                      </m:sSubPr>
                      <m:e>
                        <m:r>
                          <a:rPr lang="es-ES" sz="2200" i="1" dirty="0">
                            <a:solidFill>
                              <a:schemeClr val="accent2">
                                <a:lumMod val="75000"/>
                              </a:schemeClr>
                            </a:solidFill>
                            <a:latin typeface="Cambria Math" panose="02040503050406030204" pitchFamily="18" charset="0"/>
                          </a:rPr>
                          <m:t>𝑦</m:t>
                        </m:r>
                      </m:e>
                      <m:sub>
                        <m:r>
                          <a:rPr lang="es-ES" sz="2200" b="0" i="1" dirty="0" smtClean="0">
                            <a:solidFill>
                              <a:schemeClr val="accent2">
                                <a:lumMod val="75000"/>
                              </a:schemeClr>
                            </a:solidFill>
                            <a:latin typeface="Cambria Math" panose="02040503050406030204" pitchFamily="18" charset="0"/>
                          </a:rPr>
                          <m:t>2</m:t>
                        </m:r>
                      </m:sub>
                    </m:sSub>
                    <m:r>
                      <a:rPr lang="es-ES" sz="2200" i="1" dirty="0">
                        <a:solidFill>
                          <a:schemeClr val="accent2">
                            <a:lumMod val="75000"/>
                          </a:schemeClr>
                        </a:solidFill>
                        <a:latin typeface="Cambria Math" panose="02040503050406030204" pitchFamily="18" charset="0"/>
                      </a:rPr>
                      <m:t> </m:t>
                    </m:r>
                  </m:oMath>
                </a14:m>
                <a:r>
                  <a:rPr lang="es-CO" sz="2200" dirty="0"/>
                  <a:t> Raíces reales diferentes</a:t>
                </a:r>
              </a:p>
            </p:txBody>
          </p:sp>
        </mc:Choice>
        <mc:Fallback xmlns="">
          <p:sp>
            <p:nvSpPr>
              <p:cNvPr id="20" name="Rectángulo 19">
                <a:extLst>
                  <a:ext uri="{FF2B5EF4-FFF2-40B4-BE49-F238E27FC236}">
                    <a16:creationId xmlns:a16="http://schemas.microsoft.com/office/drawing/2014/main" id="{C64F6D4A-ED1F-428D-8483-80F68031DB17}"/>
                  </a:ext>
                </a:extLst>
              </p:cNvPr>
              <p:cNvSpPr>
                <a:spLocks noRot="1" noChangeAspect="1" noMove="1" noResize="1" noEditPoints="1" noAdjustHandles="1" noChangeArrowheads="1" noChangeShapeType="1" noTextEdit="1"/>
              </p:cNvSpPr>
              <p:nvPr/>
            </p:nvSpPr>
            <p:spPr>
              <a:xfrm>
                <a:off x="8198073" y="5874203"/>
                <a:ext cx="3947812" cy="430887"/>
              </a:xfrm>
              <a:prstGeom prst="rect">
                <a:avLst/>
              </a:prstGeom>
              <a:blipFill>
                <a:blip r:embed="rId17"/>
                <a:stretch>
                  <a:fillRect l="-309" t="-10000" b="-2857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3B87D41C-52DA-4205-AC4C-30820E35CEA1}"/>
                  </a:ext>
                </a:extLst>
              </p:cNvPr>
              <p:cNvSpPr txBox="1"/>
              <p:nvPr/>
            </p:nvSpPr>
            <p:spPr>
              <a:xfrm>
                <a:off x="3811232" y="2266446"/>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CO" sz="2400" b="0" i="1" dirty="0" smtClean="0">
                              <a:latin typeface="Cambria Math" panose="02040503050406030204" pitchFamily="18" charset="0"/>
                            </a:rPr>
                          </m:ctrlPr>
                        </m:sSupPr>
                        <m:e>
                          <m:r>
                            <a:rPr lang="es-ES" sz="2400" b="0" i="1" dirty="0" smtClean="0">
                              <a:latin typeface="Cambria Math" panose="02040503050406030204" pitchFamily="18" charset="0"/>
                            </a:rPr>
                            <m:t>20</m:t>
                          </m:r>
                          <m:r>
                            <a:rPr lang="es-ES" sz="2400" b="0" i="1" dirty="0" smtClean="0">
                              <a:latin typeface="Cambria Math" panose="02040503050406030204" pitchFamily="18" charset="0"/>
                            </a:rPr>
                            <m:t>𝑥</m:t>
                          </m:r>
                        </m:e>
                        <m:sup>
                          <m:r>
                            <a:rPr lang="es-CO" sz="2400" b="0" i="1" dirty="0" smtClean="0">
                              <a:latin typeface="Cambria Math" panose="02040503050406030204" pitchFamily="18" charset="0"/>
                            </a:rPr>
                            <m:t>2</m:t>
                          </m:r>
                        </m:sup>
                      </m:sSup>
                      <m:r>
                        <a:rPr lang="es-ES" sz="2400" b="0" i="1" dirty="0" smtClean="0">
                          <a:latin typeface="Cambria Math" panose="02040503050406030204" pitchFamily="18" charset="0"/>
                        </a:rPr>
                        <m:t>−27</m:t>
                      </m:r>
                      <m:r>
                        <a:rPr lang="es-ES" sz="2400" b="0" i="1" dirty="0" smtClean="0">
                          <a:latin typeface="Cambria Math" panose="02040503050406030204" pitchFamily="18" charset="0"/>
                        </a:rPr>
                        <m:t>𝑥</m:t>
                      </m:r>
                      <m:r>
                        <a:rPr lang="es-ES" sz="2400" b="0" i="1" dirty="0" smtClean="0">
                          <a:latin typeface="Cambria Math" panose="02040503050406030204" pitchFamily="18" charset="0"/>
                        </a:rPr>
                        <m:t>−14=0</m:t>
                      </m:r>
                    </m:oMath>
                  </m:oMathPara>
                </a14:m>
                <a:endParaRPr lang="es-ES" sz="2400" dirty="0"/>
              </a:p>
            </p:txBody>
          </p:sp>
        </mc:Choice>
        <mc:Fallback xmlns="">
          <p:sp>
            <p:nvSpPr>
              <p:cNvPr id="15" name="CuadroTexto 14">
                <a:extLst>
                  <a:ext uri="{FF2B5EF4-FFF2-40B4-BE49-F238E27FC236}">
                    <a16:creationId xmlns:a16="http://schemas.microsoft.com/office/drawing/2014/main" id="{3B87D41C-52DA-4205-AC4C-30820E35CEA1}"/>
                  </a:ext>
                </a:extLst>
              </p:cNvPr>
              <p:cNvSpPr txBox="1">
                <a:spLocks noRot="1" noChangeAspect="1" noMove="1" noResize="1" noEditPoints="1" noAdjustHandles="1" noChangeArrowheads="1" noChangeShapeType="1" noTextEdit="1"/>
              </p:cNvSpPr>
              <p:nvPr/>
            </p:nvSpPr>
            <p:spPr>
              <a:xfrm>
                <a:off x="3811232" y="2266446"/>
                <a:ext cx="3969026" cy="369332"/>
              </a:xfrm>
              <a:prstGeom prst="rect">
                <a:avLst/>
              </a:prstGeom>
              <a:blipFill>
                <a:blip r:embed="rId18"/>
                <a:stretch>
                  <a:fillRect b="-6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B9F3E8B7-949D-4F29-AF3C-D654C12FF812}"/>
                  </a:ext>
                </a:extLst>
              </p:cNvPr>
              <p:cNvSpPr txBox="1"/>
              <p:nvPr/>
            </p:nvSpPr>
            <p:spPr>
              <a:xfrm>
                <a:off x="-238539" y="3334965"/>
                <a:ext cx="12667848" cy="67935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s-CO" sz="2200" b="0" i="1" dirty="0" smtClean="0">
                              <a:latin typeface="Cambria Math" panose="02040503050406030204" pitchFamily="18" charset="0"/>
                            </a:rPr>
                          </m:ctrlPr>
                        </m:fPr>
                        <m:num>
                          <m:sSup>
                            <m:sSupPr>
                              <m:ctrlPr>
                                <a:rPr lang="es-CO" sz="2200" i="1" dirty="0">
                                  <a:latin typeface="Cambria Math" panose="02040503050406030204" pitchFamily="18" charset="0"/>
                                </a:rPr>
                              </m:ctrlPr>
                            </m:sSupPr>
                            <m:e>
                              <m:r>
                                <a:rPr lang="es-ES" sz="2200" b="0" i="1" dirty="0" smtClean="0">
                                  <a:latin typeface="Cambria Math" panose="02040503050406030204" pitchFamily="18" charset="0"/>
                                </a:rPr>
                                <m:t>(</m:t>
                              </m:r>
                              <m:r>
                                <a:rPr lang="es-ES" sz="2200" i="1" dirty="0">
                                  <a:latin typeface="Cambria Math" panose="02040503050406030204" pitchFamily="18" charset="0"/>
                                </a:rPr>
                                <m:t>20</m:t>
                              </m:r>
                              <m:r>
                                <a:rPr lang="es-ES" sz="2200" i="1" dirty="0">
                                  <a:latin typeface="Cambria Math" panose="02040503050406030204" pitchFamily="18" charset="0"/>
                                </a:rPr>
                                <m:t>𝑥</m:t>
                              </m:r>
                              <m:r>
                                <a:rPr lang="es-ES" sz="2200" b="0" i="1" dirty="0" smtClean="0">
                                  <a:latin typeface="Cambria Math" panose="02040503050406030204" pitchFamily="18" charset="0"/>
                                </a:rPr>
                                <m:t>)</m:t>
                              </m:r>
                            </m:e>
                            <m:sup>
                              <m:r>
                                <a:rPr lang="es-CO" sz="2200" i="1" dirty="0">
                                  <a:latin typeface="Cambria Math" panose="02040503050406030204" pitchFamily="18" charset="0"/>
                                </a:rPr>
                                <m:t>2</m:t>
                              </m:r>
                            </m:sup>
                          </m:sSup>
                          <m:r>
                            <a:rPr lang="es-ES" sz="2200" i="1" dirty="0">
                              <a:latin typeface="Cambria Math" panose="02040503050406030204" pitchFamily="18" charset="0"/>
                            </a:rPr>
                            <m:t>−27</m:t>
                          </m:r>
                          <m:r>
                            <a:rPr lang="es-ES" sz="2200" i="1" dirty="0">
                              <a:latin typeface="Cambria Math" panose="02040503050406030204" pitchFamily="18" charset="0"/>
                            </a:rPr>
                            <m:t>𝑥</m:t>
                          </m:r>
                          <m:r>
                            <a:rPr lang="es-ES" sz="2200" b="0" i="1" dirty="0" smtClean="0">
                              <a:latin typeface="Cambria Math" panose="02040503050406030204" pitchFamily="18" charset="0"/>
                            </a:rPr>
                            <m:t>(20)</m:t>
                          </m:r>
                          <m:r>
                            <a:rPr lang="es-ES" sz="2200" i="1" dirty="0">
                              <a:latin typeface="Cambria Math" panose="02040503050406030204" pitchFamily="18" charset="0"/>
                            </a:rPr>
                            <m:t>−</m:t>
                          </m:r>
                          <m:r>
                            <a:rPr lang="es-ES" sz="2200" b="0" i="1" dirty="0" smtClean="0">
                              <a:latin typeface="Cambria Math" panose="02040503050406030204" pitchFamily="18" charset="0"/>
                            </a:rPr>
                            <m:t>280</m:t>
                          </m:r>
                        </m:num>
                        <m:den>
                          <m:r>
                            <a:rPr lang="es-ES" sz="2200" b="0" i="1" dirty="0" smtClean="0">
                              <a:latin typeface="Cambria Math" panose="02040503050406030204" pitchFamily="18" charset="0"/>
                            </a:rPr>
                            <m:t>20</m:t>
                          </m:r>
                        </m:den>
                      </m:f>
                      <m:r>
                        <a:rPr lang="es-ES" sz="2200" b="0" i="1" dirty="0" smtClean="0">
                          <a:latin typeface="Cambria Math" panose="02040503050406030204" pitchFamily="18" charset="0"/>
                        </a:rPr>
                        <m:t>=</m:t>
                      </m:r>
                      <m:f>
                        <m:fPr>
                          <m:ctrlPr>
                            <a:rPr lang="es-CO" sz="2200" i="1" dirty="0">
                              <a:latin typeface="Cambria Math" panose="02040503050406030204" pitchFamily="18" charset="0"/>
                            </a:rPr>
                          </m:ctrlPr>
                        </m:fPr>
                        <m:num>
                          <m:r>
                            <a:rPr lang="es-ES" sz="2200" i="1" dirty="0">
                              <a:latin typeface="Cambria Math" panose="02040503050406030204" pitchFamily="18" charset="0"/>
                            </a:rPr>
                            <m:t>(20</m:t>
                          </m:r>
                          <m:r>
                            <a:rPr lang="es-ES" sz="2200" i="1" dirty="0">
                              <a:latin typeface="Cambria Math" panose="02040503050406030204" pitchFamily="18" charset="0"/>
                            </a:rPr>
                            <m:t>𝑥</m:t>
                          </m:r>
                          <m:r>
                            <a:rPr lang="es-ES" sz="2200" b="0" i="1" dirty="0" smtClean="0">
                              <a:latin typeface="Cambria Math" panose="02040503050406030204" pitchFamily="18" charset="0"/>
                            </a:rPr>
                            <m:t>−</m:t>
                          </m:r>
                          <m:r>
                            <a:rPr lang="es-ES" sz="2200" i="1" dirty="0">
                              <a:latin typeface="Cambria Math" panose="02040503050406030204" pitchFamily="18" charset="0"/>
                            </a:rPr>
                            <m:t>35)(20</m:t>
                          </m:r>
                          <m:r>
                            <a:rPr lang="es-ES" sz="2200" i="1" dirty="0">
                              <a:latin typeface="Cambria Math" panose="02040503050406030204" pitchFamily="18" charset="0"/>
                            </a:rPr>
                            <m:t>𝑥</m:t>
                          </m:r>
                          <m:r>
                            <a:rPr lang="es-ES" sz="2200" i="1" dirty="0">
                              <a:latin typeface="Cambria Math" panose="02040503050406030204" pitchFamily="18" charset="0"/>
                            </a:rPr>
                            <m:t>+8)</m:t>
                          </m:r>
                        </m:num>
                        <m:den>
                          <m:r>
                            <a:rPr lang="es-ES" sz="2200" b="0" i="1" dirty="0" smtClean="0">
                              <a:latin typeface="Cambria Math" panose="02040503050406030204" pitchFamily="18" charset="0"/>
                            </a:rPr>
                            <m:t>5</m:t>
                          </m:r>
                          <m:r>
                            <a:rPr lang="es-ES" sz="2200" i="1" dirty="0">
                              <a:latin typeface="Cambria Math" panose="02040503050406030204" pitchFamily="18" charset="0"/>
                              <a:sym typeface="Symbol" panose="05050102010706020507" pitchFamily="18" charset="2"/>
                            </a:rPr>
                            <m:t></m:t>
                          </m:r>
                          <m:r>
                            <a:rPr lang="es-ES" sz="2200" b="0" i="1" dirty="0" smtClean="0">
                              <a:latin typeface="Cambria Math" panose="02040503050406030204" pitchFamily="18" charset="0"/>
                            </a:rPr>
                            <m:t>4</m:t>
                          </m:r>
                        </m:den>
                      </m:f>
                      <m:r>
                        <a:rPr lang="es-ES" sz="2200" b="0" i="1" dirty="0" smtClean="0">
                          <a:latin typeface="Cambria Math" panose="02040503050406030204" pitchFamily="18" charset="0"/>
                        </a:rPr>
                        <m:t>=</m:t>
                      </m:r>
                      <m:f>
                        <m:fPr>
                          <m:ctrlPr>
                            <a:rPr lang="es-CO" sz="2200" i="1" dirty="0">
                              <a:latin typeface="Cambria Math" panose="02040503050406030204" pitchFamily="18" charset="0"/>
                            </a:rPr>
                          </m:ctrlPr>
                        </m:fPr>
                        <m:num>
                          <m:r>
                            <a:rPr lang="es-ES" sz="2200" b="0" i="1" dirty="0" smtClean="0">
                              <a:latin typeface="Cambria Math" panose="02040503050406030204" pitchFamily="18" charset="0"/>
                            </a:rPr>
                            <m:t>5</m:t>
                          </m:r>
                          <m:d>
                            <m:dPr>
                              <m:ctrlPr>
                                <a:rPr lang="es-ES" sz="2200" b="0" i="1" dirty="0" smtClean="0">
                                  <a:latin typeface="Cambria Math" panose="02040503050406030204" pitchFamily="18" charset="0"/>
                                </a:rPr>
                              </m:ctrlPr>
                            </m:dPr>
                            <m:e>
                              <m:r>
                                <a:rPr lang="es-ES" sz="2200" b="0" i="1" dirty="0" smtClean="0">
                                  <a:latin typeface="Cambria Math" panose="02040503050406030204" pitchFamily="18" charset="0"/>
                                </a:rPr>
                                <m:t>4</m:t>
                              </m:r>
                              <m:r>
                                <a:rPr lang="es-ES" sz="2200" i="1" dirty="0">
                                  <a:latin typeface="Cambria Math" panose="02040503050406030204" pitchFamily="18" charset="0"/>
                                </a:rPr>
                                <m:t>𝑥</m:t>
                              </m:r>
                              <m:r>
                                <a:rPr lang="es-ES" sz="2200" b="0" i="1" dirty="0" smtClean="0">
                                  <a:latin typeface="Cambria Math" panose="02040503050406030204" pitchFamily="18" charset="0"/>
                                </a:rPr>
                                <m:t>−7</m:t>
                              </m:r>
                            </m:e>
                          </m:d>
                          <m:r>
                            <a:rPr lang="es-ES" sz="2200" b="0" i="1" dirty="0" smtClean="0">
                              <a:latin typeface="Cambria Math" panose="02040503050406030204" pitchFamily="18" charset="0"/>
                            </a:rPr>
                            <m:t> </m:t>
                          </m:r>
                          <m:r>
                            <a:rPr lang="es-ES" sz="2200" i="1" dirty="0">
                              <a:latin typeface="Cambria Math" panose="02040503050406030204" pitchFamily="18" charset="0"/>
                              <a:sym typeface="Symbol" panose="05050102010706020507" pitchFamily="18" charset="2"/>
                            </a:rPr>
                            <m:t></m:t>
                          </m:r>
                          <m:r>
                            <a:rPr lang="es-ES" sz="2200" b="0" i="1" dirty="0" smtClean="0">
                              <a:latin typeface="Cambria Math" panose="02040503050406030204" pitchFamily="18" charset="0"/>
                              <a:sym typeface="Symbol" panose="05050102010706020507" pitchFamily="18" charset="2"/>
                            </a:rPr>
                            <m:t> </m:t>
                          </m:r>
                          <m:r>
                            <a:rPr lang="es-ES" sz="2200" b="0" i="1" dirty="0" smtClean="0">
                              <a:latin typeface="Cambria Math" panose="02040503050406030204" pitchFamily="18" charset="0"/>
                            </a:rPr>
                            <m:t>4</m:t>
                          </m:r>
                          <m:r>
                            <a:rPr lang="es-ES" sz="2200" i="1" dirty="0">
                              <a:latin typeface="Cambria Math" panose="02040503050406030204" pitchFamily="18" charset="0"/>
                            </a:rPr>
                            <m:t>(</m:t>
                          </m:r>
                          <m:r>
                            <a:rPr lang="es-ES" sz="2200" b="0" i="1" dirty="0" smtClean="0">
                              <a:latin typeface="Cambria Math" panose="02040503050406030204" pitchFamily="18" charset="0"/>
                            </a:rPr>
                            <m:t>5</m:t>
                          </m:r>
                          <m:r>
                            <a:rPr lang="es-ES" sz="2200" i="1" dirty="0">
                              <a:latin typeface="Cambria Math" panose="02040503050406030204" pitchFamily="18" charset="0"/>
                            </a:rPr>
                            <m:t>𝑥</m:t>
                          </m:r>
                          <m:r>
                            <a:rPr lang="es-ES" sz="2200" i="1" dirty="0">
                              <a:latin typeface="Cambria Math" panose="02040503050406030204" pitchFamily="18" charset="0"/>
                            </a:rPr>
                            <m:t>+2)</m:t>
                          </m:r>
                        </m:num>
                        <m:den>
                          <m:r>
                            <a:rPr lang="es-ES" sz="2200" b="0" i="1" dirty="0" smtClean="0">
                              <a:latin typeface="Cambria Math" panose="02040503050406030204" pitchFamily="18" charset="0"/>
                            </a:rPr>
                            <m:t>5</m:t>
                          </m:r>
                          <m:r>
                            <a:rPr lang="es-ES" sz="2200" b="0" i="1" dirty="0" smtClean="0">
                              <a:latin typeface="Cambria Math" panose="02040503050406030204" pitchFamily="18" charset="0"/>
                              <a:sym typeface="Symbol" panose="05050102010706020507" pitchFamily="18" charset="2"/>
                            </a:rPr>
                            <m:t></m:t>
                          </m:r>
                          <m:r>
                            <a:rPr lang="es-ES" sz="2200" b="0" i="1" dirty="0" smtClean="0">
                              <a:latin typeface="Cambria Math" panose="02040503050406030204" pitchFamily="18" charset="0"/>
                            </a:rPr>
                            <m:t>4</m:t>
                          </m:r>
                        </m:den>
                      </m:f>
                      <m:r>
                        <a:rPr lang="es-ES" sz="2200" b="0" i="1" dirty="0" smtClean="0">
                          <a:latin typeface="Cambria Math" panose="02040503050406030204" pitchFamily="18" charset="0"/>
                        </a:rPr>
                        <m:t>=</m:t>
                      </m:r>
                      <m:d>
                        <m:dPr>
                          <m:ctrlPr>
                            <a:rPr lang="es-ES" sz="2200" i="1" dirty="0">
                              <a:latin typeface="Cambria Math" panose="02040503050406030204" pitchFamily="18" charset="0"/>
                            </a:rPr>
                          </m:ctrlPr>
                        </m:dPr>
                        <m:e>
                          <m:r>
                            <a:rPr lang="es-ES" sz="2200" i="1" dirty="0">
                              <a:latin typeface="Cambria Math" panose="02040503050406030204" pitchFamily="18" charset="0"/>
                            </a:rPr>
                            <m:t>4</m:t>
                          </m:r>
                          <m:r>
                            <a:rPr lang="es-ES" sz="2200" i="1" dirty="0">
                              <a:latin typeface="Cambria Math" panose="02040503050406030204" pitchFamily="18" charset="0"/>
                            </a:rPr>
                            <m:t>𝑥</m:t>
                          </m:r>
                          <m:r>
                            <a:rPr lang="es-ES" sz="2200" b="0" i="1" dirty="0" smtClean="0">
                              <a:latin typeface="Cambria Math" panose="02040503050406030204" pitchFamily="18" charset="0"/>
                            </a:rPr>
                            <m:t>−</m:t>
                          </m:r>
                          <m:r>
                            <a:rPr lang="es-ES" sz="2200" i="1" dirty="0">
                              <a:latin typeface="Cambria Math" panose="02040503050406030204" pitchFamily="18" charset="0"/>
                            </a:rPr>
                            <m:t>7</m:t>
                          </m:r>
                        </m:e>
                      </m:d>
                      <m:r>
                        <a:rPr lang="es-ES" sz="2200" i="1" dirty="0">
                          <a:latin typeface="Cambria Math" panose="02040503050406030204" pitchFamily="18" charset="0"/>
                        </a:rPr>
                        <m:t> </m:t>
                      </m:r>
                      <m:d>
                        <m:dPr>
                          <m:ctrlPr>
                            <a:rPr lang="es-ES" sz="2200" i="1" dirty="0">
                              <a:latin typeface="Cambria Math" panose="02040503050406030204" pitchFamily="18" charset="0"/>
                            </a:rPr>
                          </m:ctrlPr>
                        </m:dPr>
                        <m:e>
                          <m:r>
                            <a:rPr lang="es-ES" sz="2200" i="1" dirty="0">
                              <a:latin typeface="Cambria Math" panose="02040503050406030204" pitchFamily="18" charset="0"/>
                            </a:rPr>
                            <m:t>5</m:t>
                          </m:r>
                          <m:r>
                            <a:rPr lang="es-ES" sz="2200" i="1" dirty="0">
                              <a:latin typeface="Cambria Math" panose="02040503050406030204" pitchFamily="18" charset="0"/>
                            </a:rPr>
                            <m:t>𝑥</m:t>
                          </m:r>
                          <m:r>
                            <a:rPr lang="es-ES" sz="2200" i="1" dirty="0">
                              <a:latin typeface="Cambria Math" panose="02040503050406030204" pitchFamily="18" charset="0"/>
                            </a:rPr>
                            <m:t>+2</m:t>
                          </m:r>
                        </m:e>
                      </m:d>
                      <m:r>
                        <a:rPr lang="es-ES" sz="2200" b="0" i="1" dirty="0" smtClean="0">
                          <a:latin typeface="Cambria Math" panose="02040503050406030204" pitchFamily="18" charset="0"/>
                        </a:rPr>
                        <m:t>=0</m:t>
                      </m:r>
                    </m:oMath>
                  </m:oMathPara>
                </a14:m>
                <a:endParaRPr lang="es-ES" sz="2200" dirty="0"/>
              </a:p>
            </p:txBody>
          </p:sp>
        </mc:Choice>
        <mc:Fallback xmlns="">
          <p:sp>
            <p:nvSpPr>
              <p:cNvPr id="18" name="CuadroTexto 17">
                <a:extLst>
                  <a:ext uri="{FF2B5EF4-FFF2-40B4-BE49-F238E27FC236}">
                    <a16:creationId xmlns:a16="http://schemas.microsoft.com/office/drawing/2014/main" id="{B9F3E8B7-949D-4F29-AF3C-D654C12FF812}"/>
                  </a:ext>
                </a:extLst>
              </p:cNvPr>
              <p:cNvSpPr txBox="1">
                <a:spLocks noRot="1" noChangeAspect="1" noMove="1" noResize="1" noEditPoints="1" noAdjustHandles="1" noChangeArrowheads="1" noChangeShapeType="1" noTextEdit="1"/>
              </p:cNvSpPr>
              <p:nvPr/>
            </p:nvSpPr>
            <p:spPr>
              <a:xfrm>
                <a:off x="-238539" y="3334965"/>
                <a:ext cx="12667848" cy="679353"/>
              </a:xfrm>
              <a:prstGeom prst="rect">
                <a:avLst/>
              </a:prstGeom>
              <a:blipFill>
                <a:blip r:embed="rId19"/>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30613195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5DD49BB-A4C5-4FDA-B8DC-8F88C27AB753}"/>
                  </a:ext>
                </a:extLst>
              </p:cNvPr>
              <p:cNvSpPr txBox="1"/>
              <p:nvPr/>
            </p:nvSpPr>
            <p:spPr>
              <a:xfrm>
                <a:off x="3760785" y="1066660"/>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CO" sz="2400" b="0" i="1" dirty="0" smtClean="0">
                              <a:latin typeface="Cambria Math" panose="02040503050406030204" pitchFamily="18" charset="0"/>
                            </a:rPr>
                            <m:t>2</m:t>
                          </m:r>
                        </m:sup>
                      </m:sSup>
                      <m:r>
                        <a:rPr lang="es-ES" sz="2400" i="1" dirty="0" smtClean="0">
                          <a:latin typeface="Cambria Math" panose="02040503050406030204" pitchFamily="18" charset="0"/>
                        </a:rPr>
                        <m:t>+</m:t>
                      </m:r>
                      <m:r>
                        <a:rPr lang="es-CO" sz="2400" b="0" i="1" dirty="0" smtClean="0">
                          <a:latin typeface="Cambria Math" panose="02040503050406030204" pitchFamily="18" charset="0"/>
                        </a:rPr>
                        <m:t> </m:t>
                      </m:r>
                      <m:r>
                        <a:rPr lang="es-ES" sz="2400" i="1" dirty="0" smtClean="0">
                          <a:latin typeface="Cambria Math" panose="02040503050406030204" pitchFamily="18" charset="0"/>
                        </a:rPr>
                        <m:t>𝑥</m:t>
                      </m:r>
                      <m:r>
                        <a:rPr lang="es-ES" sz="2400" b="0" i="1" dirty="0" smtClean="0">
                          <a:latin typeface="Cambria Math" panose="02040503050406030204" pitchFamily="18" charset="0"/>
                        </a:rPr>
                        <m:t>=20</m:t>
                      </m:r>
                    </m:oMath>
                  </m:oMathPara>
                </a14:m>
                <a:endParaRPr lang="es-ES" sz="2400" dirty="0"/>
              </a:p>
            </p:txBody>
          </p:sp>
        </mc:Choice>
        <mc:Fallback xmlns="">
          <p:sp>
            <p:nvSpPr>
              <p:cNvPr id="5" name="CuadroTexto 4">
                <a:extLst>
                  <a:ext uri="{FF2B5EF4-FFF2-40B4-BE49-F238E27FC236}">
                    <a16:creationId xmlns:a16="http://schemas.microsoft.com/office/drawing/2014/main" id="{65DD49BB-A4C5-4FDA-B8DC-8F88C27AB753}"/>
                  </a:ext>
                </a:extLst>
              </p:cNvPr>
              <p:cNvSpPr txBox="1">
                <a:spLocks noRot="1" noChangeAspect="1" noMove="1" noResize="1" noEditPoints="1" noAdjustHandles="1" noChangeArrowheads="1" noChangeShapeType="1" noTextEdit="1"/>
              </p:cNvSpPr>
              <p:nvPr/>
            </p:nvSpPr>
            <p:spPr>
              <a:xfrm>
                <a:off x="3760785" y="1066660"/>
                <a:ext cx="3969026" cy="369332"/>
              </a:xfrm>
              <a:prstGeom prst="rect">
                <a:avLst/>
              </a:prstGeom>
              <a:blipFill>
                <a:blip r:embed="rId2"/>
                <a:stretch>
                  <a:fillRect b="-4918"/>
                </a:stretch>
              </a:blipFill>
            </p:spPr>
            <p:txBody>
              <a:bodyPr/>
              <a:lstStyle/>
              <a:p>
                <a:r>
                  <a:rPr lang="es-ES">
                    <a:noFill/>
                  </a:rPr>
                  <a:t> </a:t>
                </a:r>
              </a:p>
            </p:txBody>
          </p:sp>
        </mc:Fallback>
      </mc:AlternateContent>
      <p:sp>
        <p:nvSpPr>
          <p:cNvPr id="7" name="Rectángulo 6">
            <a:extLst>
              <a:ext uri="{FF2B5EF4-FFF2-40B4-BE49-F238E27FC236}">
                <a16:creationId xmlns:a16="http://schemas.microsoft.com/office/drawing/2014/main" id="{1EEEFD82-422D-45BE-9260-A08232C72765}"/>
              </a:ext>
            </a:extLst>
          </p:cNvPr>
          <p:cNvSpPr/>
          <p:nvPr/>
        </p:nvSpPr>
        <p:spPr>
          <a:xfrm>
            <a:off x="539839" y="559337"/>
            <a:ext cx="10410917" cy="430887"/>
          </a:xfrm>
          <a:prstGeom prst="rect">
            <a:avLst/>
          </a:prstGeom>
        </p:spPr>
        <p:txBody>
          <a:bodyPr wrap="square">
            <a:spAutoFit/>
          </a:bodyPr>
          <a:lstStyle/>
          <a:p>
            <a:r>
              <a:rPr lang="es-CO" sz="2200" dirty="0">
                <a:solidFill>
                  <a:schemeClr val="accent2"/>
                </a:solidFill>
              </a:rPr>
              <a:t>Resolver la ecuación</a:t>
            </a:r>
            <a:endParaRPr lang="es-CO" sz="2200" dirty="0"/>
          </a:p>
        </p:txBody>
      </p:sp>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E62BB45A-E9EB-430C-BED8-C2B2994DA706}"/>
                  </a:ext>
                </a:extLst>
              </p:cNvPr>
              <p:cNvSpPr txBox="1"/>
              <p:nvPr/>
            </p:nvSpPr>
            <p:spPr>
              <a:xfrm>
                <a:off x="3234448" y="4374328"/>
                <a:ext cx="4204146" cy="369332"/>
              </a:xfrm>
              <a:prstGeom prst="rect">
                <a:avLst/>
              </a:prstGeom>
              <a:noFill/>
            </p:spPr>
            <p:txBody>
              <a:bodyPr wrap="square" lIns="0" tIns="0" rIns="0" bIns="0" rtlCol="0">
                <a:spAutoFit/>
              </a:bodyPr>
              <a:lstStyle/>
              <a:p>
                <a14:m>
                  <m:oMath xmlns:m="http://schemas.openxmlformats.org/officeDocument/2006/math">
                    <m:d>
                      <m:dPr>
                        <m:ctrlPr>
                          <a:rPr lang="es-ES" sz="2400" i="1" dirty="0" smtClean="0">
                            <a:latin typeface="Cambria Math" panose="02040503050406030204" pitchFamily="18" charset="0"/>
                          </a:rPr>
                        </m:ctrlPr>
                      </m:dPr>
                      <m:e>
                        <m:r>
                          <a:rPr lang="es-ES" sz="2400" i="1" dirty="0" smtClean="0">
                            <a:latin typeface="Cambria Math" panose="02040503050406030204" pitchFamily="18" charset="0"/>
                          </a:rPr>
                          <m:t>𝑥</m:t>
                        </m:r>
                        <m:r>
                          <a:rPr lang="es-ES" sz="2400" b="0" i="1" dirty="0" smtClean="0">
                            <a:latin typeface="Cambria Math" panose="02040503050406030204" pitchFamily="18" charset="0"/>
                          </a:rPr>
                          <m:t>+5</m:t>
                        </m:r>
                      </m:e>
                    </m:d>
                    <m:r>
                      <a:rPr lang="es-ES" sz="2400" b="0" i="1" dirty="0" smtClean="0">
                        <a:latin typeface="Cambria Math" panose="02040503050406030204" pitchFamily="18" charset="0"/>
                      </a:rPr>
                      <m:t>=0             </m:t>
                    </m:r>
                    <m:r>
                      <a:rPr lang="es-ES" sz="2400" i="1" dirty="0" smtClean="0">
                        <a:latin typeface="Cambria Math" panose="02040503050406030204" pitchFamily="18" charset="0"/>
                      </a:rPr>
                      <m:t>(</m:t>
                    </m:r>
                    <m:r>
                      <a:rPr lang="es-ES" sz="2400" i="1" dirty="0" smtClean="0">
                        <a:latin typeface="Cambria Math" panose="02040503050406030204" pitchFamily="18" charset="0"/>
                      </a:rPr>
                      <m:t>𝑥</m:t>
                    </m:r>
                    <m:r>
                      <a:rPr lang="es-ES" sz="2400" b="0" i="1" dirty="0" smtClean="0">
                        <a:latin typeface="Cambria Math" panose="02040503050406030204" pitchFamily="18" charset="0"/>
                      </a:rPr>
                      <m:t>−4</m:t>
                    </m:r>
                    <m:r>
                      <a:rPr lang="es-ES" sz="2400" i="1" dirty="0" smtClean="0">
                        <a:latin typeface="Cambria Math" panose="02040503050406030204" pitchFamily="18" charset="0"/>
                      </a:rPr>
                      <m:t>)=0</m:t>
                    </m:r>
                  </m:oMath>
                </a14:m>
                <a:r>
                  <a:rPr lang="es-ES" sz="2400" dirty="0"/>
                  <a:t>  </a:t>
                </a:r>
              </a:p>
            </p:txBody>
          </p:sp>
        </mc:Choice>
        <mc:Fallback xmlns="">
          <p:sp>
            <p:nvSpPr>
              <p:cNvPr id="12" name="CuadroTexto 11">
                <a:extLst>
                  <a:ext uri="{FF2B5EF4-FFF2-40B4-BE49-F238E27FC236}">
                    <a16:creationId xmlns:a16="http://schemas.microsoft.com/office/drawing/2014/main" id="{E62BB45A-E9EB-430C-BED8-C2B2994DA706}"/>
                  </a:ext>
                </a:extLst>
              </p:cNvPr>
              <p:cNvSpPr txBox="1">
                <a:spLocks noRot="1" noChangeAspect="1" noMove="1" noResize="1" noEditPoints="1" noAdjustHandles="1" noChangeArrowheads="1" noChangeShapeType="1" noTextEdit="1"/>
              </p:cNvSpPr>
              <p:nvPr/>
            </p:nvSpPr>
            <p:spPr>
              <a:xfrm>
                <a:off x="3234448" y="4374328"/>
                <a:ext cx="4204146" cy="369332"/>
              </a:xfrm>
              <a:prstGeom prst="rect">
                <a:avLst/>
              </a:prstGeom>
              <a:blipFill>
                <a:blip r:embed="rId3"/>
                <a:stretch>
                  <a:fillRect b="-35000"/>
                </a:stretch>
              </a:blipFill>
            </p:spPr>
            <p:txBody>
              <a:bodyPr/>
              <a:lstStyle/>
              <a:p>
                <a:r>
                  <a:rPr lang="es-ES">
                    <a:noFill/>
                  </a:rPr>
                  <a:t> </a:t>
                </a:r>
              </a:p>
            </p:txBody>
          </p:sp>
        </mc:Fallback>
      </mc:AlternateContent>
      <p:sp>
        <p:nvSpPr>
          <p:cNvPr id="17" name="Rectángulo 16">
            <a:extLst>
              <a:ext uri="{FF2B5EF4-FFF2-40B4-BE49-F238E27FC236}">
                <a16:creationId xmlns:a16="http://schemas.microsoft.com/office/drawing/2014/main" id="{427F2DFA-5C88-41D2-860B-BA6A06C4BA09}"/>
              </a:ext>
            </a:extLst>
          </p:cNvPr>
          <p:cNvSpPr/>
          <p:nvPr/>
        </p:nvSpPr>
        <p:spPr>
          <a:xfrm>
            <a:off x="184731" y="37088"/>
            <a:ext cx="1404552" cy="461665"/>
          </a:xfrm>
          <a:prstGeom prst="rect">
            <a:avLst/>
          </a:prstGeom>
        </p:spPr>
        <p:txBody>
          <a:bodyPr wrap="none">
            <a:spAutoFit/>
          </a:bodyPr>
          <a:lstStyle/>
          <a:p>
            <a:r>
              <a:rPr lang="es-CO" sz="2400" dirty="0">
                <a:solidFill>
                  <a:srgbClr val="00B050"/>
                </a:solidFill>
              </a:rPr>
              <a:t>Ejemplos:</a:t>
            </a:r>
          </a:p>
        </p:txBody>
      </p:sp>
      <p:sp>
        <p:nvSpPr>
          <p:cNvPr id="6" name="Rectángulo 5">
            <a:extLst>
              <a:ext uri="{FF2B5EF4-FFF2-40B4-BE49-F238E27FC236}">
                <a16:creationId xmlns:a16="http://schemas.microsoft.com/office/drawing/2014/main" id="{4916326B-74B5-4764-BF6C-D79C10C92D6A}"/>
              </a:ext>
            </a:extLst>
          </p:cNvPr>
          <p:cNvSpPr/>
          <p:nvPr/>
        </p:nvSpPr>
        <p:spPr>
          <a:xfrm>
            <a:off x="533540" y="1532470"/>
            <a:ext cx="4176656" cy="430887"/>
          </a:xfrm>
          <a:prstGeom prst="rect">
            <a:avLst/>
          </a:prstGeom>
        </p:spPr>
        <p:txBody>
          <a:bodyPr wrap="none">
            <a:spAutoFit/>
          </a:bodyPr>
          <a:lstStyle/>
          <a:p>
            <a:r>
              <a:rPr lang="es-CO" sz="2200" dirty="0"/>
              <a:t>se escribe la ecuación en la forma </a:t>
            </a:r>
            <a:endParaRPr lang="es-ES" sz="2200" dirty="0"/>
          </a:p>
        </p:txBody>
      </p:sp>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F3048F8E-B4F4-4DE7-8B86-6715231987EF}"/>
                  </a:ext>
                </a:extLst>
              </p:cNvPr>
              <p:cNvSpPr txBox="1"/>
              <p:nvPr/>
            </p:nvSpPr>
            <p:spPr>
              <a:xfrm>
                <a:off x="4303441" y="2194781"/>
                <a:ext cx="3969026" cy="369332"/>
              </a:xfrm>
              <a:prstGeom prst="rect">
                <a:avLst/>
              </a:prstGeom>
              <a:noFill/>
            </p:spPr>
            <p:txBody>
              <a:bodyPr wrap="square" lIns="0" tIns="0" rIns="0" bIns="0" rtlCol="0">
                <a:spAutoFit/>
              </a:bodyPr>
              <a:lstStyle/>
              <a:p>
                <a14:m>
                  <m:oMath xmlns:m="http://schemas.openxmlformats.org/officeDocument/2006/math">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CO" sz="2400" b="0" i="1" dirty="0" smtClean="0">
                            <a:latin typeface="Cambria Math" panose="02040503050406030204" pitchFamily="18" charset="0"/>
                          </a:rPr>
                          <m:t>2</m:t>
                        </m:r>
                      </m:sup>
                    </m:sSup>
                    <m:r>
                      <a:rPr lang="es-ES" sz="2400" i="1" dirty="0" smtClean="0">
                        <a:latin typeface="Cambria Math" panose="02040503050406030204" pitchFamily="18" charset="0"/>
                      </a:rPr>
                      <m:t>+</m:t>
                    </m:r>
                    <m:r>
                      <a:rPr lang="es-ES" sz="2400" i="1" dirty="0" smtClean="0">
                        <a:latin typeface="Cambria Math" panose="02040503050406030204" pitchFamily="18" charset="0"/>
                      </a:rPr>
                      <m:t>𝑥</m:t>
                    </m:r>
                    <m:r>
                      <a:rPr lang="es-ES" sz="2400" b="0" i="1" dirty="0" smtClean="0">
                        <a:latin typeface="Cambria Math" panose="02040503050406030204" pitchFamily="18" charset="0"/>
                      </a:rPr>
                      <m:t>−20=</m:t>
                    </m:r>
                  </m:oMath>
                </a14:m>
                <a:r>
                  <a:rPr lang="es-ES" sz="2400" dirty="0"/>
                  <a:t>0</a:t>
                </a:r>
              </a:p>
            </p:txBody>
          </p:sp>
        </mc:Choice>
        <mc:Fallback xmlns="">
          <p:sp>
            <p:nvSpPr>
              <p:cNvPr id="18" name="CuadroTexto 17">
                <a:extLst>
                  <a:ext uri="{FF2B5EF4-FFF2-40B4-BE49-F238E27FC236}">
                    <a16:creationId xmlns:a16="http://schemas.microsoft.com/office/drawing/2014/main" id="{F3048F8E-B4F4-4DE7-8B86-6715231987EF}"/>
                  </a:ext>
                </a:extLst>
              </p:cNvPr>
              <p:cNvSpPr txBox="1">
                <a:spLocks noRot="1" noChangeAspect="1" noMove="1" noResize="1" noEditPoints="1" noAdjustHandles="1" noChangeArrowheads="1" noChangeShapeType="1" noTextEdit="1"/>
              </p:cNvSpPr>
              <p:nvPr/>
            </p:nvSpPr>
            <p:spPr>
              <a:xfrm>
                <a:off x="4303441" y="2194781"/>
                <a:ext cx="3969026" cy="369332"/>
              </a:xfrm>
              <a:prstGeom prst="rect">
                <a:avLst/>
              </a:prstGeom>
              <a:blipFill>
                <a:blip r:embed="rId4"/>
                <a:stretch>
                  <a:fillRect l="-1997" t="-24590" b="-49180"/>
                </a:stretch>
              </a:blipFill>
            </p:spPr>
            <p:txBody>
              <a:bodyPr/>
              <a:lstStyle/>
              <a:p>
                <a:r>
                  <a:rPr lang="es-ES">
                    <a:noFill/>
                  </a:rPr>
                  <a:t> </a:t>
                </a:r>
              </a:p>
            </p:txBody>
          </p:sp>
        </mc:Fallback>
      </mc:AlternateContent>
      <p:sp>
        <p:nvSpPr>
          <p:cNvPr id="8" name="Rectángulo 7">
            <a:extLst>
              <a:ext uri="{FF2B5EF4-FFF2-40B4-BE49-F238E27FC236}">
                <a16:creationId xmlns:a16="http://schemas.microsoft.com/office/drawing/2014/main" id="{E648E2D5-B5E3-47EA-88FD-3025AAA52FAC}"/>
              </a:ext>
            </a:extLst>
          </p:cNvPr>
          <p:cNvSpPr/>
          <p:nvPr/>
        </p:nvSpPr>
        <p:spPr>
          <a:xfrm>
            <a:off x="533540" y="2797394"/>
            <a:ext cx="5252464" cy="430887"/>
          </a:xfrm>
          <a:prstGeom prst="rect">
            <a:avLst/>
          </a:prstGeom>
        </p:spPr>
        <p:txBody>
          <a:bodyPr wrap="none">
            <a:spAutoFit/>
          </a:bodyPr>
          <a:lstStyle/>
          <a:p>
            <a:r>
              <a:rPr lang="es-CO" sz="2200" dirty="0"/>
              <a:t>se factoriza la expresión en factores lineales </a:t>
            </a:r>
            <a:endParaRPr lang="es-ES" sz="2200" dirty="0"/>
          </a:p>
        </p:txBody>
      </p:sp>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FF7251DE-1757-41B6-9A5A-537B763B6538}"/>
                  </a:ext>
                </a:extLst>
              </p:cNvPr>
              <p:cNvSpPr txBox="1"/>
              <p:nvPr/>
            </p:nvSpPr>
            <p:spPr>
              <a:xfrm>
                <a:off x="4210984" y="3340828"/>
                <a:ext cx="3150040" cy="369332"/>
              </a:xfrm>
              <a:prstGeom prst="rect">
                <a:avLst/>
              </a:prstGeom>
              <a:noFill/>
            </p:spPr>
            <p:txBody>
              <a:bodyPr wrap="square" lIns="0" tIns="0" rIns="0" bIns="0" rtlCol="0">
                <a:spAutoFit/>
              </a:bodyPr>
              <a:lstStyle/>
              <a:p>
                <a14:m>
                  <m:oMath xmlns:m="http://schemas.openxmlformats.org/officeDocument/2006/math">
                    <m:r>
                      <a:rPr lang="es-ES" sz="2400" i="1" dirty="0" smtClean="0">
                        <a:latin typeface="Cambria Math" panose="02040503050406030204" pitchFamily="18" charset="0"/>
                      </a:rPr>
                      <m:t>(</m:t>
                    </m:r>
                    <m:r>
                      <a:rPr lang="es-ES" sz="2400" i="1" dirty="0" smtClean="0">
                        <a:latin typeface="Cambria Math" panose="02040503050406030204" pitchFamily="18" charset="0"/>
                      </a:rPr>
                      <m:t>𝑥</m:t>
                    </m:r>
                    <m:r>
                      <a:rPr lang="es-ES" sz="2400" b="0" i="1" dirty="0" smtClean="0">
                        <a:latin typeface="Cambria Math" panose="02040503050406030204" pitchFamily="18" charset="0"/>
                      </a:rPr>
                      <m:t>+5</m:t>
                    </m:r>
                    <m:r>
                      <a:rPr lang="es-ES" sz="2400" i="1" dirty="0" smtClean="0">
                        <a:latin typeface="Cambria Math" panose="02040503050406030204" pitchFamily="18" charset="0"/>
                      </a:rPr>
                      <m:t>)(</m:t>
                    </m:r>
                    <m:r>
                      <a:rPr lang="es-ES" sz="2400" i="1" dirty="0" smtClean="0">
                        <a:latin typeface="Cambria Math" panose="02040503050406030204" pitchFamily="18" charset="0"/>
                      </a:rPr>
                      <m:t>𝑥</m:t>
                    </m:r>
                    <m:r>
                      <a:rPr lang="es-ES" sz="2400" b="0" i="1" dirty="0" smtClean="0">
                        <a:latin typeface="Cambria Math" panose="02040503050406030204" pitchFamily="18" charset="0"/>
                      </a:rPr>
                      <m:t>−4</m:t>
                    </m:r>
                    <m:r>
                      <a:rPr lang="es-ES" sz="2400" i="1" dirty="0" smtClean="0">
                        <a:latin typeface="Cambria Math" panose="02040503050406030204" pitchFamily="18" charset="0"/>
                      </a:rPr>
                      <m:t>)=0</m:t>
                    </m:r>
                  </m:oMath>
                </a14:m>
                <a:r>
                  <a:rPr lang="es-ES" sz="2400" dirty="0"/>
                  <a:t>  </a:t>
                </a:r>
              </a:p>
            </p:txBody>
          </p:sp>
        </mc:Choice>
        <mc:Fallback xmlns="">
          <p:sp>
            <p:nvSpPr>
              <p:cNvPr id="19" name="CuadroTexto 18">
                <a:extLst>
                  <a:ext uri="{FF2B5EF4-FFF2-40B4-BE49-F238E27FC236}">
                    <a16:creationId xmlns:a16="http://schemas.microsoft.com/office/drawing/2014/main" id="{FF7251DE-1757-41B6-9A5A-537B763B6538}"/>
                  </a:ext>
                </a:extLst>
              </p:cNvPr>
              <p:cNvSpPr txBox="1">
                <a:spLocks noRot="1" noChangeAspect="1" noMove="1" noResize="1" noEditPoints="1" noAdjustHandles="1" noChangeArrowheads="1" noChangeShapeType="1" noTextEdit="1"/>
              </p:cNvSpPr>
              <p:nvPr/>
            </p:nvSpPr>
            <p:spPr>
              <a:xfrm>
                <a:off x="4210984" y="3340828"/>
                <a:ext cx="3150040" cy="369332"/>
              </a:xfrm>
              <a:prstGeom prst="rect">
                <a:avLst/>
              </a:prstGeom>
              <a:blipFill>
                <a:blip r:embed="rId5"/>
                <a:stretch>
                  <a:fillRect l="-4642" b="-34426"/>
                </a:stretch>
              </a:blipFill>
            </p:spPr>
            <p:txBody>
              <a:bodyPr/>
              <a:lstStyle/>
              <a:p>
                <a:r>
                  <a:rPr lang="es-ES">
                    <a:noFill/>
                  </a:rPr>
                  <a:t> </a:t>
                </a:r>
              </a:p>
            </p:txBody>
          </p:sp>
        </mc:Fallback>
      </mc:AlternateContent>
      <p:sp>
        <p:nvSpPr>
          <p:cNvPr id="9" name="Rectángulo 8">
            <a:extLst>
              <a:ext uri="{FF2B5EF4-FFF2-40B4-BE49-F238E27FC236}">
                <a16:creationId xmlns:a16="http://schemas.microsoft.com/office/drawing/2014/main" id="{A0D86EE0-A645-4683-8FB2-B5FE699E5D48}"/>
              </a:ext>
            </a:extLst>
          </p:cNvPr>
          <p:cNvSpPr/>
          <p:nvPr/>
        </p:nvSpPr>
        <p:spPr>
          <a:xfrm>
            <a:off x="533540" y="3770527"/>
            <a:ext cx="3277692" cy="430887"/>
          </a:xfrm>
          <a:prstGeom prst="rect">
            <a:avLst/>
          </a:prstGeom>
        </p:spPr>
        <p:txBody>
          <a:bodyPr wrap="none">
            <a:spAutoFit/>
          </a:bodyPr>
          <a:lstStyle/>
          <a:p>
            <a:r>
              <a:rPr lang="es-CO" sz="2200" dirty="0"/>
              <a:t>se iguala cada factor a cero</a:t>
            </a:r>
            <a:endParaRPr lang="es-ES" sz="2200" dirty="0"/>
          </a:p>
        </p:txBody>
      </p:sp>
      <mc:AlternateContent xmlns:mc="http://schemas.openxmlformats.org/markup-compatibility/2006" xmlns:a14="http://schemas.microsoft.com/office/drawing/2010/main">
        <mc:Choice Requires="a14">
          <p:sp>
            <p:nvSpPr>
              <p:cNvPr id="23" name="Rectángulo 22">
                <a:extLst>
                  <a:ext uri="{FF2B5EF4-FFF2-40B4-BE49-F238E27FC236}">
                    <a16:creationId xmlns:a16="http://schemas.microsoft.com/office/drawing/2014/main" id="{08B058BD-9501-4A98-B3C6-71A30C1D2B6F}"/>
                  </a:ext>
                </a:extLst>
              </p:cNvPr>
              <p:cNvSpPr/>
              <p:nvPr/>
            </p:nvSpPr>
            <p:spPr>
              <a:xfrm>
                <a:off x="2172386" y="5787211"/>
                <a:ext cx="4508222" cy="916148"/>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d>
                        <m:dPr>
                          <m:begChr m:val="{"/>
                          <m:endChr m:val=""/>
                          <m:ctrlPr>
                            <a:rPr lang="es-CO" sz="2400" i="1" dirty="0" smtClean="0">
                              <a:solidFill>
                                <a:schemeClr val="accent2">
                                  <a:lumMod val="75000"/>
                                </a:schemeClr>
                              </a:solidFill>
                              <a:latin typeface="Cambria Math" panose="02040503050406030204" pitchFamily="18" charset="0"/>
                            </a:rPr>
                          </m:ctrlPr>
                        </m:dPr>
                        <m:e>
                          <m:eqArr>
                            <m:eqArrPr>
                              <m:ctrlPr>
                                <a:rPr lang="es-CO" sz="2400" i="1" dirty="0">
                                  <a:solidFill>
                                    <a:schemeClr val="accent2">
                                      <a:lumMod val="75000"/>
                                    </a:schemeClr>
                                  </a:solidFill>
                                  <a:latin typeface="Cambria Math" panose="02040503050406030204" pitchFamily="18" charset="0"/>
                                </a:rPr>
                              </m:ctrlPr>
                            </m:eqArrPr>
                            <m:e>
                              <m:r>
                                <a:rPr lang="es-ES" sz="2400" b="0" i="1" dirty="0" smtClean="0">
                                  <a:solidFill>
                                    <a:schemeClr val="accent2">
                                      <a:lumMod val="75000"/>
                                    </a:schemeClr>
                                  </a:solidFill>
                                  <a:latin typeface="Cambria Math" panose="02040503050406030204" pitchFamily="18" charset="0"/>
                                </a:rPr>
                                <m:t>𝑥</m:t>
                              </m:r>
                              <m:r>
                                <a:rPr lang="es-ES" sz="2400" b="0" i="1" dirty="0" smtClean="0">
                                  <a:solidFill>
                                    <a:schemeClr val="accent2">
                                      <a:lumMod val="75000"/>
                                    </a:schemeClr>
                                  </a:solidFill>
                                  <a:latin typeface="Cambria Math" panose="02040503050406030204" pitchFamily="18" charset="0"/>
                                </a:rPr>
                                <m:t>+5=0    </m:t>
                              </m:r>
                              <m:r>
                                <m:rPr>
                                  <m:sty m:val="p"/>
                                </m:rPr>
                                <a:rPr lang="es-ES" sz="2400" b="0" i="0" dirty="0" smtClean="0">
                                  <a:solidFill>
                                    <a:schemeClr val="accent2">
                                      <a:lumMod val="75000"/>
                                    </a:schemeClr>
                                  </a:solidFill>
                                  <a:latin typeface="Cambria Math" panose="02040503050406030204" pitchFamily="18" charset="0"/>
                                </a:rPr>
                                <m:t>entonces</m:t>
                              </m:r>
                              <m:sSub>
                                <m:sSubPr>
                                  <m:ctrlPr>
                                    <a:rPr lang="es-CO" sz="2400" i="1" dirty="0">
                                      <a:solidFill>
                                        <a:schemeClr val="accent2">
                                          <a:lumMod val="75000"/>
                                        </a:schemeClr>
                                      </a:solidFill>
                                      <a:latin typeface="Cambria Math" panose="02040503050406030204" pitchFamily="18" charset="0"/>
                                    </a:rPr>
                                  </m:ctrlPr>
                                </m:sSubPr>
                                <m:e>
                                  <m:r>
                                    <a:rPr lang="es-ES" sz="2400" b="0" i="1" dirty="0" smtClean="0">
                                      <a:solidFill>
                                        <a:schemeClr val="accent2">
                                          <a:lumMod val="75000"/>
                                        </a:schemeClr>
                                      </a:solidFill>
                                      <a:latin typeface="Cambria Math" panose="02040503050406030204" pitchFamily="18" charset="0"/>
                                    </a:rPr>
                                    <m:t>    </m:t>
                                  </m:r>
                                  <m:r>
                                    <a:rPr lang="es-ES" sz="2400" i="1" dirty="0">
                                      <a:solidFill>
                                        <a:schemeClr val="accent2">
                                          <a:lumMod val="75000"/>
                                        </a:schemeClr>
                                      </a:solidFill>
                                      <a:latin typeface="Cambria Math" panose="02040503050406030204" pitchFamily="18" charset="0"/>
                                    </a:rPr>
                                    <m:t>𝑥</m:t>
                                  </m:r>
                                </m:e>
                                <m:sub>
                                  <m:r>
                                    <a:rPr lang="es-ES" sz="2400" i="1" dirty="0">
                                      <a:solidFill>
                                        <a:schemeClr val="accent2">
                                          <a:lumMod val="75000"/>
                                        </a:schemeClr>
                                      </a:solidFill>
                                      <a:latin typeface="Cambria Math" panose="02040503050406030204" pitchFamily="18" charset="0"/>
                                    </a:rPr>
                                    <m:t>1</m:t>
                                  </m:r>
                                </m:sub>
                              </m:sSub>
                              <m:r>
                                <a:rPr lang="es-ES" sz="2400" b="0" i="1" dirty="0" smtClean="0">
                                  <a:solidFill>
                                    <a:schemeClr val="accent2">
                                      <a:lumMod val="75000"/>
                                    </a:schemeClr>
                                  </a:solidFill>
                                  <a:latin typeface="Cambria Math" panose="02040503050406030204" pitchFamily="18" charset="0"/>
                                </a:rPr>
                                <m:t>=−5</m:t>
                              </m:r>
                            </m:e>
                            <m:e>
                              <m:r>
                                <a:rPr lang="es-ES" sz="2400" b="0" i="1" dirty="0" smtClean="0">
                                  <a:solidFill>
                                    <a:schemeClr val="accent2">
                                      <a:lumMod val="75000"/>
                                    </a:schemeClr>
                                  </a:solidFill>
                                  <a:latin typeface="Cambria Math" panose="02040503050406030204" pitchFamily="18" charset="0"/>
                                </a:rPr>
                                <m:t>𝑥</m:t>
                              </m:r>
                              <m:r>
                                <a:rPr lang="es-ES" sz="2400" b="0" i="1" dirty="0" smtClean="0">
                                  <a:solidFill>
                                    <a:schemeClr val="accent2">
                                      <a:lumMod val="75000"/>
                                    </a:schemeClr>
                                  </a:solidFill>
                                  <a:latin typeface="Cambria Math" panose="02040503050406030204" pitchFamily="18" charset="0"/>
                                </a:rPr>
                                <m:t>−4=0    </m:t>
                              </m:r>
                              <m:r>
                                <m:rPr>
                                  <m:sty m:val="p"/>
                                </m:rPr>
                                <a:rPr lang="es-ES" sz="2400" i="0" dirty="0">
                                  <a:solidFill>
                                    <a:schemeClr val="accent2">
                                      <a:lumMod val="75000"/>
                                    </a:schemeClr>
                                  </a:solidFill>
                                  <a:latin typeface="Cambria Math" panose="02040503050406030204" pitchFamily="18" charset="0"/>
                                </a:rPr>
                                <m:t>entonces</m:t>
                              </m:r>
                              <m:sSub>
                                <m:sSubPr>
                                  <m:ctrlPr>
                                    <a:rPr lang="es-CO" sz="2400" i="1" dirty="0">
                                      <a:solidFill>
                                        <a:schemeClr val="accent2">
                                          <a:lumMod val="75000"/>
                                        </a:schemeClr>
                                      </a:solidFill>
                                      <a:latin typeface="Cambria Math" panose="02040503050406030204" pitchFamily="18" charset="0"/>
                                    </a:rPr>
                                  </m:ctrlPr>
                                </m:sSubPr>
                                <m:e>
                                  <m:r>
                                    <a:rPr lang="es-ES" sz="2400" i="1" dirty="0">
                                      <a:solidFill>
                                        <a:schemeClr val="accent2">
                                          <a:lumMod val="75000"/>
                                        </a:schemeClr>
                                      </a:solidFill>
                                      <a:latin typeface="Cambria Math" panose="02040503050406030204" pitchFamily="18" charset="0"/>
                                    </a:rPr>
                                    <m:t>  </m:t>
                                  </m:r>
                                  <m:r>
                                    <a:rPr lang="es-ES" sz="2400" b="0" i="1" dirty="0" smtClean="0">
                                      <a:solidFill>
                                        <a:schemeClr val="accent2">
                                          <a:lumMod val="75000"/>
                                        </a:schemeClr>
                                      </a:solidFill>
                                      <a:latin typeface="Cambria Math" panose="02040503050406030204" pitchFamily="18" charset="0"/>
                                    </a:rPr>
                                    <m:t> </m:t>
                                  </m:r>
                                  <m:r>
                                    <a:rPr lang="es-ES" sz="2400" i="1" dirty="0">
                                      <a:solidFill>
                                        <a:schemeClr val="accent2">
                                          <a:lumMod val="75000"/>
                                        </a:schemeClr>
                                      </a:solidFill>
                                      <a:latin typeface="Cambria Math" panose="02040503050406030204" pitchFamily="18" charset="0"/>
                                    </a:rPr>
                                    <m:t> </m:t>
                                  </m:r>
                                  <m:r>
                                    <a:rPr lang="es-ES" sz="2400" i="1" dirty="0">
                                      <a:solidFill>
                                        <a:schemeClr val="accent2">
                                          <a:lumMod val="75000"/>
                                        </a:schemeClr>
                                      </a:solidFill>
                                      <a:latin typeface="Cambria Math" panose="02040503050406030204" pitchFamily="18" charset="0"/>
                                    </a:rPr>
                                    <m:t>𝑥</m:t>
                                  </m:r>
                                </m:e>
                                <m:sub>
                                  <m:r>
                                    <a:rPr lang="es-ES" sz="2400" b="0" i="1" dirty="0" smtClean="0">
                                      <a:solidFill>
                                        <a:schemeClr val="accent2">
                                          <a:lumMod val="75000"/>
                                        </a:schemeClr>
                                      </a:solidFill>
                                      <a:latin typeface="Cambria Math" panose="02040503050406030204" pitchFamily="18" charset="0"/>
                                    </a:rPr>
                                    <m:t>2</m:t>
                                  </m:r>
                                </m:sub>
                              </m:sSub>
                              <m:r>
                                <a:rPr lang="es-ES" sz="2400" i="1" dirty="0">
                                  <a:solidFill>
                                    <a:schemeClr val="accent2">
                                      <a:lumMod val="75000"/>
                                    </a:schemeClr>
                                  </a:solidFill>
                                  <a:latin typeface="Cambria Math" panose="02040503050406030204" pitchFamily="18" charset="0"/>
                                </a:rPr>
                                <m:t>=</m:t>
                              </m:r>
                              <m:r>
                                <a:rPr lang="es-ES" sz="2400" b="0" i="1" dirty="0" smtClean="0">
                                  <a:solidFill>
                                    <a:schemeClr val="accent2">
                                      <a:lumMod val="75000"/>
                                    </a:schemeClr>
                                  </a:solidFill>
                                  <a:latin typeface="Cambria Math" panose="02040503050406030204" pitchFamily="18" charset="0"/>
                                </a:rPr>
                                <m:t>4</m:t>
                              </m:r>
                            </m:e>
                          </m:eqArr>
                        </m:e>
                      </m:d>
                    </m:oMath>
                  </m:oMathPara>
                </a14:m>
                <a:endParaRPr lang="es-ES" sz="2400" dirty="0"/>
              </a:p>
            </p:txBody>
          </p:sp>
        </mc:Choice>
        <mc:Fallback xmlns="">
          <p:sp>
            <p:nvSpPr>
              <p:cNvPr id="23" name="Rectángulo 22">
                <a:extLst>
                  <a:ext uri="{FF2B5EF4-FFF2-40B4-BE49-F238E27FC236}">
                    <a16:creationId xmlns:a16="http://schemas.microsoft.com/office/drawing/2014/main" id="{08B058BD-9501-4A98-B3C6-71A30C1D2B6F}"/>
                  </a:ext>
                </a:extLst>
              </p:cNvPr>
              <p:cNvSpPr>
                <a:spLocks noRot="1" noChangeAspect="1" noMove="1" noResize="1" noEditPoints="1" noAdjustHandles="1" noChangeArrowheads="1" noChangeShapeType="1" noTextEdit="1"/>
              </p:cNvSpPr>
              <p:nvPr/>
            </p:nvSpPr>
            <p:spPr>
              <a:xfrm>
                <a:off x="2172386" y="5787211"/>
                <a:ext cx="4508222" cy="916148"/>
              </a:xfrm>
              <a:prstGeom prst="rect">
                <a:avLst/>
              </a:prstGeom>
              <a:blipFill>
                <a:blip r:embed="rId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D05B6CE7-A872-4815-9F5A-88B7518B4A3A}"/>
                  </a:ext>
                </a:extLst>
              </p:cNvPr>
              <p:cNvSpPr/>
              <p:nvPr/>
            </p:nvSpPr>
            <p:spPr>
              <a:xfrm>
                <a:off x="533540" y="5152060"/>
                <a:ext cx="4802981" cy="430887"/>
              </a:xfrm>
              <a:prstGeom prst="rect">
                <a:avLst/>
              </a:prstGeom>
            </p:spPr>
            <p:txBody>
              <a:bodyPr wrap="none">
                <a:spAutoFit/>
              </a:bodyPr>
              <a:lstStyle/>
              <a:p>
                <a:r>
                  <a:rPr lang="es-CO" sz="2200" dirty="0"/>
                  <a:t>se determina el valor o los valores de </a:t>
                </a:r>
                <a14:m>
                  <m:oMath xmlns:m="http://schemas.openxmlformats.org/officeDocument/2006/math">
                    <m:r>
                      <a:rPr lang="es-CO" sz="2200" i="1" dirty="0">
                        <a:latin typeface="Cambria Math" panose="02040503050406030204" pitchFamily="18" charset="0"/>
                      </a:rPr>
                      <m:t>𝑥</m:t>
                    </m:r>
                  </m:oMath>
                </a14:m>
                <a:r>
                  <a:rPr lang="es-CO" sz="2200" dirty="0"/>
                  <a:t> .</a:t>
                </a:r>
              </a:p>
            </p:txBody>
          </p:sp>
        </mc:Choice>
        <mc:Fallback xmlns="">
          <p:sp>
            <p:nvSpPr>
              <p:cNvPr id="10" name="Rectángulo 9">
                <a:extLst>
                  <a:ext uri="{FF2B5EF4-FFF2-40B4-BE49-F238E27FC236}">
                    <a16:creationId xmlns:a16="http://schemas.microsoft.com/office/drawing/2014/main" id="{D05B6CE7-A872-4815-9F5A-88B7518B4A3A}"/>
                  </a:ext>
                </a:extLst>
              </p:cNvPr>
              <p:cNvSpPr>
                <a:spLocks noRot="1" noChangeAspect="1" noMove="1" noResize="1" noEditPoints="1" noAdjustHandles="1" noChangeArrowheads="1" noChangeShapeType="1" noTextEdit="1"/>
              </p:cNvSpPr>
              <p:nvPr/>
            </p:nvSpPr>
            <p:spPr>
              <a:xfrm>
                <a:off x="533540" y="5152060"/>
                <a:ext cx="4802981" cy="430887"/>
              </a:xfrm>
              <a:prstGeom prst="rect">
                <a:avLst/>
              </a:prstGeom>
              <a:blipFill>
                <a:blip r:embed="rId7"/>
                <a:stretch>
                  <a:fillRect l="-1652" t="-9859" r="-508" b="-2816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Rectángulo 13">
                <a:extLst>
                  <a:ext uri="{FF2B5EF4-FFF2-40B4-BE49-F238E27FC236}">
                    <a16:creationId xmlns:a16="http://schemas.microsoft.com/office/drawing/2014/main" id="{EDAD7D8B-5DE8-4138-93F9-52833FD45852}"/>
                  </a:ext>
                </a:extLst>
              </p:cNvPr>
              <p:cNvSpPr/>
              <p:nvPr/>
            </p:nvSpPr>
            <p:spPr>
              <a:xfrm>
                <a:off x="7361024" y="6029841"/>
                <a:ext cx="4058932" cy="430887"/>
              </a:xfrm>
              <a:prstGeom prst="rect">
                <a:avLst/>
              </a:prstGeom>
            </p:spPr>
            <p:txBody>
              <a:bodyPr wrap="none">
                <a:spAutoFit/>
              </a:bodyPr>
              <a:lstStyle/>
              <a:p>
                <a14:m>
                  <m:oMath xmlns:m="http://schemas.openxmlformats.org/officeDocument/2006/math">
                    <m:sSub>
                      <m:sSubPr>
                        <m:ctrlPr>
                          <a:rPr lang="es-CO" sz="2200" i="1" dirty="0" smtClean="0">
                            <a:solidFill>
                              <a:schemeClr val="accent2">
                                <a:lumMod val="75000"/>
                              </a:schemeClr>
                            </a:solidFill>
                            <a:latin typeface="Cambria Math" panose="02040503050406030204" pitchFamily="18" charset="0"/>
                          </a:rPr>
                        </m:ctrlPr>
                      </m:sSubPr>
                      <m:e>
                        <m:r>
                          <a:rPr lang="es-ES" sz="2200" b="0" i="1" dirty="0" smtClean="0">
                            <a:solidFill>
                              <a:schemeClr val="accent2">
                                <a:lumMod val="75000"/>
                              </a:schemeClr>
                            </a:solidFill>
                            <a:latin typeface="Cambria Math" panose="02040503050406030204" pitchFamily="18" charset="0"/>
                          </a:rPr>
                          <m:t>𝑥</m:t>
                        </m:r>
                      </m:e>
                      <m:sub>
                        <m:r>
                          <a:rPr lang="es-ES" sz="2200" i="1" dirty="0">
                            <a:solidFill>
                              <a:schemeClr val="accent2">
                                <a:lumMod val="75000"/>
                              </a:schemeClr>
                            </a:solidFill>
                            <a:latin typeface="Cambria Math" panose="02040503050406030204" pitchFamily="18" charset="0"/>
                          </a:rPr>
                          <m:t>1</m:t>
                        </m:r>
                      </m:sub>
                    </m:sSub>
                    <m:r>
                      <a:rPr lang="es-CO" sz="2400" i="1" dirty="0">
                        <a:latin typeface="Cambria Math" panose="02040503050406030204" pitchFamily="18" charset="0"/>
                        <a:ea typeface="Cambria Math" panose="02040503050406030204" pitchFamily="18" charset="0"/>
                      </a:rPr>
                      <m:t>≠</m:t>
                    </m:r>
                    <m:sSub>
                      <m:sSubPr>
                        <m:ctrlPr>
                          <a:rPr lang="es-CO" sz="2200" i="1" dirty="0">
                            <a:solidFill>
                              <a:schemeClr val="accent2">
                                <a:lumMod val="75000"/>
                              </a:schemeClr>
                            </a:solidFill>
                            <a:latin typeface="Cambria Math" panose="02040503050406030204" pitchFamily="18" charset="0"/>
                          </a:rPr>
                        </m:ctrlPr>
                      </m:sSubPr>
                      <m:e>
                        <m:r>
                          <a:rPr lang="es-ES" sz="2200" b="0" i="1" dirty="0" smtClean="0">
                            <a:solidFill>
                              <a:schemeClr val="accent2">
                                <a:lumMod val="75000"/>
                              </a:schemeClr>
                            </a:solidFill>
                            <a:latin typeface="Cambria Math" panose="02040503050406030204" pitchFamily="18" charset="0"/>
                          </a:rPr>
                          <m:t>𝑥</m:t>
                        </m:r>
                      </m:e>
                      <m:sub>
                        <m:r>
                          <a:rPr lang="es-ES" sz="2200" b="0" i="1" dirty="0" smtClean="0">
                            <a:solidFill>
                              <a:schemeClr val="accent2">
                                <a:lumMod val="75000"/>
                              </a:schemeClr>
                            </a:solidFill>
                            <a:latin typeface="Cambria Math" panose="02040503050406030204" pitchFamily="18" charset="0"/>
                          </a:rPr>
                          <m:t>2</m:t>
                        </m:r>
                      </m:sub>
                    </m:sSub>
                    <m:r>
                      <a:rPr lang="es-ES" sz="2200" i="1" dirty="0">
                        <a:solidFill>
                          <a:schemeClr val="accent2">
                            <a:lumMod val="75000"/>
                          </a:schemeClr>
                        </a:solidFill>
                        <a:latin typeface="Cambria Math" panose="02040503050406030204" pitchFamily="18" charset="0"/>
                      </a:rPr>
                      <m:t> </m:t>
                    </m:r>
                  </m:oMath>
                </a14:m>
                <a:r>
                  <a:rPr lang="es-CO" sz="2200" dirty="0"/>
                  <a:t> Raíces reales diferentes</a:t>
                </a:r>
              </a:p>
            </p:txBody>
          </p:sp>
        </mc:Choice>
        <mc:Fallback xmlns="">
          <p:sp>
            <p:nvSpPr>
              <p:cNvPr id="14" name="Rectángulo 13">
                <a:extLst>
                  <a:ext uri="{FF2B5EF4-FFF2-40B4-BE49-F238E27FC236}">
                    <a16:creationId xmlns:a16="http://schemas.microsoft.com/office/drawing/2014/main" id="{EDAD7D8B-5DE8-4138-93F9-52833FD45852}"/>
                  </a:ext>
                </a:extLst>
              </p:cNvPr>
              <p:cNvSpPr>
                <a:spLocks noRot="1" noChangeAspect="1" noMove="1" noResize="1" noEditPoints="1" noAdjustHandles="1" noChangeArrowheads="1" noChangeShapeType="1" noTextEdit="1"/>
              </p:cNvSpPr>
              <p:nvPr/>
            </p:nvSpPr>
            <p:spPr>
              <a:xfrm>
                <a:off x="7361024" y="6029841"/>
                <a:ext cx="4058932" cy="430887"/>
              </a:xfrm>
              <a:prstGeom prst="rect">
                <a:avLst/>
              </a:prstGeom>
              <a:blipFill>
                <a:blip r:embed="rId9"/>
                <a:stretch>
                  <a:fillRect t="-9859" b="-28169"/>
                </a:stretch>
              </a:blipFill>
            </p:spPr>
            <p:txBody>
              <a:bodyPr/>
              <a:lstStyle/>
              <a:p>
                <a:r>
                  <a:rPr lang="es-ES">
                    <a:noFill/>
                  </a:rPr>
                  <a:t> </a:t>
                </a:r>
              </a:p>
            </p:txBody>
          </p:sp>
        </mc:Fallback>
      </mc:AlternateContent>
    </p:spTree>
    <p:extLst>
      <p:ext uri="{BB962C8B-B14F-4D97-AF65-F5344CB8AC3E}">
        <p14:creationId xmlns:p14="http://schemas.microsoft.com/office/powerpoint/2010/main" val="6603150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5DD49BB-A4C5-4FDA-B8DC-8F88C27AB753}"/>
                  </a:ext>
                </a:extLst>
              </p:cNvPr>
              <p:cNvSpPr txBox="1"/>
              <p:nvPr/>
            </p:nvSpPr>
            <p:spPr>
              <a:xfrm>
                <a:off x="3760785" y="1066660"/>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CO" sz="2400" b="0" i="1" dirty="0" smtClean="0">
                              <a:latin typeface="Cambria Math" panose="02040503050406030204" pitchFamily="18" charset="0"/>
                            </a:rPr>
                          </m:ctrlPr>
                        </m:sSupPr>
                        <m:e>
                          <m:r>
                            <a:rPr lang="es-ES" sz="2400" b="0" i="1" dirty="0" smtClean="0">
                              <a:latin typeface="Cambria Math" panose="02040503050406030204" pitchFamily="18" charset="0"/>
                            </a:rPr>
                            <m:t>4</m:t>
                          </m:r>
                          <m:r>
                            <a:rPr lang="es-ES" sz="2400" b="0" i="1" dirty="0" smtClean="0">
                              <a:latin typeface="Cambria Math" panose="02040503050406030204" pitchFamily="18" charset="0"/>
                            </a:rPr>
                            <m:t>𝑦</m:t>
                          </m:r>
                        </m:e>
                        <m:sup>
                          <m:r>
                            <a:rPr lang="es-CO" sz="2400" b="0" i="1" dirty="0" smtClean="0">
                              <a:latin typeface="Cambria Math" panose="02040503050406030204" pitchFamily="18" charset="0"/>
                            </a:rPr>
                            <m:t>2</m:t>
                          </m:r>
                        </m:sup>
                      </m:sSup>
                      <m:r>
                        <a:rPr lang="es-ES" sz="2400" i="1" dirty="0" smtClean="0">
                          <a:latin typeface="Cambria Math" panose="02040503050406030204" pitchFamily="18" charset="0"/>
                        </a:rPr>
                        <m:t>+</m:t>
                      </m:r>
                      <m:r>
                        <a:rPr lang="es-ES" sz="2400" b="0" i="1" dirty="0" smtClean="0">
                          <a:latin typeface="Cambria Math" panose="02040503050406030204" pitchFamily="18" charset="0"/>
                        </a:rPr>
                        <m:t>5</m:t>
                      </m:r>
                      <m:r>
                        <a:rPr lang="es-ES" sz="2400" b="0" i="1" dirty="0" smtClean="0">
                          <a:latin typeface="Cambria Math" panose="02040503050406030204" pitchFamily="18" charset="0"/>
                        </a:rPr>
                        <m:t>𝑦</m:t>
                      </m:r>
                      <m:r>
                        <a:rPr lang="es-ES" sz="2400" b="0" i="1" dirty="0" smtClean="0">
                          <a:latin typeface="Cambria Math" panose="02040503050406030204" pitchFamily="18" charset="0"/>
                        </a:rPr>
                        <m:t>+19=10−7</m:t>
                      </m:r>
                      <m:r>
                        <a:rPr lang="es-ES" sz="2400" b="0" i="1" dirty="0" smtClean="0">
                          <a:latin typeface="Cambria Math" panose="02040503050406030204" pitchFamily="18" charset="0"/>
                        </a:rPr>
                        <m:t>𝑦</m:t>
                      </m:r>
                    </m:oMath>
                  </m:oMathPara>
                </a14:m>
                <a:endParaRPr lang="es-ES" sz="2400" dirty="0"/>
              </a:p>
            </p:txBody>
          </p:sp>
        </mc:Choice>
        <mc:Fallback xmlns="">
          <p:sp>
            <p:nvSpPr>
              <p:cNvPr id="5" name="CuadroTexto 4">
                <a:extLst>
                  <a:ext uri="{FF2B5EF4-FFF2-40B4-BE49-F238E27FC236}">
                    <a16:creationId xmlns:a16="http://schemas.microsoft.com/office/drawing/2014/main" id="{65DD49BB-A4C5-4FDA-B8DC-8F88C27AB753}"/>
                  </a:ext>
                </a:extLst>
              </p:cNvPr>
              <p:cNvSpPr txBox="1">
                <a:spLocks noRot="1" noChangeAspect="1" noMove="1" noResize="1" noEditPoints="1" noAdjustHandles="1" noChangeArrowheads="1" noChangeShapeType="1" noTextEdit="1"/>
              </p:cNvSpPr>
              <p:nvPr/>
            </p:nvSpPr>
            <p:spPr>
              <a:xfrm>
                <a:off x="3760785" y="1066660"/>
                <a:ext cx="3969026" cy="369332"/>
              </a:xfrm>
              <a:prstGeom prst="rect">
                <a:avLst/>
              </a:prstGeom>
              <a:blipFill>
                <a:blip r:embed="rId8"/>
                <a:stretch>
                  <a:fillRect t="-1639" b="-34426"/>
                </a:stretch>
              </a:blipFill>
            </p:spPr>
            <p:txBody>
              <a:bodyPr/>
              <a:lstStyle/>
              <a:p>
                <a:r>
                  <a:rPr lang="es-ES">
                    <a:noFill/>
                  </a:rPr>
                  <a:t> </a:t>
                </a:r>
              </a:p>
            </p:txBody>
          </p:sp>
        </mc:Fallback>
      </mc:AlternateContent>
      <p:sp>
        <p:nvSpPr>
          <p:cNvPr id="7" name="Rectángulo 6">
            <a:extLst>
              <a:ext uri="{FF2B5EF4-FFF2-40B4-BE49-F238E27FC236}">
                <a16:creationId xmlns:a16="http://schemas.microsoft.com/office/drawing/2014/main" id="{1EEEFD82-422D-45BE-9260-A08232C72765}"/>
              </a:ext>
            </a:extLst>
          </p:cNvPr>
          <p:cNvSpPr/>
          <p:nvPr/>
        </p:nvSpPr>
        <p:spPr>
          <a:xfrm>
            <a:off x="539839" y="559337"/>
            <a:ext cx="10410917" cy="430887"/>
          </a:xfrm>
          <a:prstGeom prst="rect">
            <a:avLst/>
          </a:prstGeom>
        </p:spPr>
        <p:txBody>
          <a:bodyPr wrap="square">
            <a:spAutoFit/>
          </a:bodyPr>
          <a:lstStyle/>
          <a:p>
            <a:r>
              <a:rPr lang="es-CO" sz="2200" dirty="0">
                <a:solidFill>
                  <a:schemeClr val="accent2"/>
                </a:solidFill>
              </a:rPr>
              <a:t>Resolver la ecuación</a:t>
            </a:r>
            <a:endParaRPr lang="es-CO" sz="2200" dirty="0"/>
          </a:p>
        </p:txBody>
      </p:sp>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E62BB45A-E9EB-430C-BED8-C2B2994DA706}"/>
                  </a:ext>
                </a:extLst>
              </p:cNvPr>
              <p:cNvSpPr txBox="1"/>
              <p:nvPr/>
            </p:nvSpPr>
            <p:spPr>
              <a:xfrm>
                <a:off x="3993927" y="4366576"/>
                <a:ext cx="420414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s-ES" sz="2400" b="0" i="1" dirty="0" smtClean="0">
                              <a:latin typeface="Cambria Math" panose="02040503050406030204" pitchFamily="18" charset="0"/>
                            </a:rPr>
                          </m:ctrlPr>
                        </m:dPr>
                        <m:e>
                          <m:r>
                            <a:rPr lang="es-ES" sz="2400" i="1" dirty="0">
                              <a:latin typeface="Cambria Math" panose="02040503050406030204" pitchFamily="18" charset="0"/>
                            </a:rPr>
                            <m:t>2</m:t>
                          </m:r>
                          <m:r>
                            <a:rPr lang="es-ES" sz="2400" i="1" dirty="0">
                              <a:latin typeface="Cambria Math" panose="02040503050406030204" pitchFamily="18" charset="0"/>
                            </a:rPr>
                            <m:t>𝑦</m:t>
                          </m:r>
                          <m:r>
                            <a:rPr lang="es-ES" sz="2400" i="1" dirty="0">
                              <a:latin typeface="Cambria Math" panose="02040503050406030204" pitchFamily="18" charset="0"/>
                            </a:rPr>
                            <m:t>+3</m:t>
                          </m:r>
                        </m:e>
                      </m:d>
                      <m:r>
                        <a:rPr lang="es-ES" sz="2400" i="1" dirty="0">
                          <a:latin typeface="Cambria Math" panose="02040503050406030204" pitchFamily="18" charset="0"/>
                        </a:rPr>
                        <m:t>=0</m:t>
                      </m:r>
                      <m:r>
                        <a:rPr lang="es-ES" sz="2400" b="0" i="1" dirty="0" smtClean="0">
                          <a:latin typeface="Cambria Math" panose="02040503050406030204" pitchFamily="18" charset="0"/>
                        </a:rPr>
                        <m:t>          (</m:t>
                      </m:r>
                      <m:r>
                        <a:rPr lang="es-ES" sz="2400" i="1" dirty="0">
                          <a:latin typeface="Cambria Math" panose="02040503050406030204" pitchFamily="18" charset="0"/>
                        </a:rPr>
                        <m:t>2</m:t>
                      </m:r>
                      <m:r>
                        <a:rPr lang="es-ES" sz="2400" i="1" dirty="0">
                          <a:latin typeface="Cambria Math" panose="02040503050406030204" pitchFamily="18" charset="0"/>
                        </a:rPr>
                        <m:t>𝑦</m:t>
                      </m:r>
                      <m:r>
                        <a:rPr lang="es-ES" sz="2400" i="1" dirty="0">
                          <a:latin typeface="Cambria Math" panose="02040503050406030204" pitchFamily="18" charset="0"/>
                        </a:rPr>
                        <m:t>+3)=0</m:t>
                      </m:r>
                    </m:oMath>
                  </m:oMathPara>
                </a14:m>
                <a:endParaRPr lang="es-ES" sz="2400" dirty="0"/>
              </a:p>
            </p:txBody>
          </p:sp>
        </mc:Choice>
        <mc:Fallback xmlns="">
          <p:sp>
            <p:nvSpPr>
              <p:cNvPr id="12" name="CuadroTexto 11">
                <a:extLst>
                  <a:ext uri="{FF2B5EF4-FFF2-40B4-BE49-F238E27FC236}">
                    <a16:creationId xmlns:a16="http://schemas.microsoft.com/office/drawing/2014/main" id="{E62BB45A-E9EB-430C-BED8-C2B2994DA706}"/>
                  </a:ext>
                </a:extLst>
              </p:cNvPr>
              <p:cNvSpPr txBox="1">
                <a:spLocks noRot="1" noChangeAspect="1" noMove="1" noResize="1" noEditPoints="1" noAdjustHandles="1" noChangeArrowheads="1" noChangeShapeType="1" noTextEdit="1"/>
              </p:cNvSpPr>
              <p:nvPr/>
            </p:nvSpPr>
            <p:spPr>
              <a:xfrm>
                <a:off x="3993927" y="4366576"/>
                <a:ext cx="4204146" cy="369332"/>
              </a:xfrm>
              <a:prstGeom prst="rect">
                <a:avLst/>
              </a:prstGeom>
              <a:blipFill>
                <a:blip r:embed="rId9"/>
                <a:stretch>
                  <a:fillRect r="-725" b="-34426"/>
                </a:stretch>
              </a:blipFill>
            </p:spPr>
            <p:txBody>
              <a:bodyPr/>
              <a:lstStyle/>
              <a:p>
                <a:r>
                  <a:rPr lang="es-ES">
                    <a:noFill/>
                  </a:rPr>
                  <a:t> </a:t>
                </a:r>
              </a:p>
            </p:txBody>
          </p:sp>
        </mc:Fallback>
      </mc:AlternateContent>
      <p:sp>
        <p:nvSpPr>
          <p:cNvPr id="17" name="Rectángulo 16">
            <a:extLst>
              <a:ext uri="{FF2B5EF4-FFF2-40B4-BE49-F238E27FC236}">
                <a16:creationId xmlns:a16="http://schemas.microsoft.com/office/drawing/2014/main" id="{427F2DFA-5C88-41D2-860B-BA6A06C4BA09}"/>
              </a:ext>
            </a:extLst>
          </p:cNvPr>
          <p:cNvSpPr/>
          <p:nvPr/>
        </p:nvSpPr>
        <p:spPr>
          <a:xfrm>
            <a:off x="184731" y="37088"/>
            <a:ext cx="1404552" cy="461665"/>
          </a:xfrm>
          <a:prstGeom prst="rect">
            <a:avLst/>
          </a:prstGeom>
        </p:spPr>
        <p:txBody>
          <a:bodyPr wrap="none">
            <a:spAutoFit/>
          </a:bodyPr>
          <a:lstStyle/>
          <a:p>
            <a:r>
              <a:rPr lang="es-CO" sz="2400" dirty="0">
                <a:solidFill>
                  <a:srgbClr val="00B050"/>
                </a:solidFill>
              </a:rPr>
              <a:t>Ejemplos:</a:t>
            </a:r>
          </a:p>
        </p:txBody>
      </p:sp>
      <p:sp>
        <p:nvSpPr>
          <p:cNvPr id="6" name="Rectángulo 5">
            <a:extLst>
              <a:ext uri="{FF2B5EF4-FFF2-40B4-BE49-F238E27FC236}">
                <a16:creationId xmlns:a16="http://schemas.microsoft.com/office/drawing/2014/main" id="{4916326B-74B5-4764-BF6C-D79C10C92D6A}"/>
              </a:ext>
            </a:extLst>
          </p:cNvPr>
          <p:cNvSpPr/>
          <p:nvPr/>
        </p:nvSpPr>
        <p:spPr>
          <a:xfrm>
            <a:off x="533540" y="1532470"/>
            <a:ext cx="4176656" cy="430887"/>
          </a:xfrm>
          <a:prstGeom prst="rect">
            <a:avLst/>
          </a:prstGeom>
        </p:spPr>
        <p:txBody>
          <a:bodyPr wrap="none">
            <a:spAutoFit/>
          </a:bodyPr>
          <a:lstStyle/>
          <a:p>
            <a:r>
              <a:rPr lang="es-CO" sz="2200" dirty="0"/>
              <a:t>se escribe la ecuación en la forma </a:t>
            </a:r>
            <a:endParaRPr lang="es-ES" sz="2200" dirty="0"/>
          </a:p>
        </p:txBody>
      </p:sp>
      <p:sp>
        <p:nvSpPr>
          <p:cNvPr id="8" name="Rectángulo 7">
            <a:extLst>
              <a:ext uri="{FF2B5EF4-FFF2-40B4-BE49-F238E27FC236}">
                <a16:creationId xmlns:a16="http://schemas.microsoft.com/office/drawing/2014/main" id="{E648E2D5-B5E3-47EA-88FD-3025AAA52FAC}"/>
              </a:ext>
            </a:extLst>
          </p:cNvPr>
          <p:cNvSpPr/>
          <p:nvPr/>
        </p:nvSpPr>
        <p:spPr>
          <a:xfrm>
            <a:off x="533540" y="2797394"/>
            <a:ext cx="5252464" cy="430887"/>
          </a:xfrm>
          <a:prstGeom prst="rect">
            <a:avLst/>
          </a:prstGeom>
        </p:spPr>
        <p:txBody>
          <a:bodyPr wrap="none">
            <a:spAutoFit/>
          </a:bodyPr>
          <a:lstStyle/>
          <a:p>
            <a:r>
              <a:rPr lang="es-CO" sz="2200" dirty="0"/>
              <a:t>se factoriza la expresión en factores lineales </a:t>
            </a:r>
            <a:endParaRPr lang="es-ES" sz="2200" dirty="0"/>
          </a:p>
        </p:txBody>
      </p:sp>
      <p:sp>
        <p:nvSpPr>
          <p:cNvPr id="9" name="Rectángulo 8">
            <a:extLst>
              <a:ext uri="{FF2B5EF4-FFF2-40B4-BE49-F238E27FC236}">
                <a16:creationId xmlns:a16="http://schemas.microsoft.com/office/drawing/2014/main" id="{A0D86EE0-A645-4683-8FB2-B5FE699E5D48}"/>
              </a:ext>
            </a:extLst>
          </p:cNvPr>
          <p:cNvSpPr/>
          <p:nvPr/>
        </p:nvSpPr>
        <p:spPr>
          <a:xfrm>
            <a:off x="533540" y="3770527"/>
            <a:ext cx="3277692" cy="430887"/>
          </a:xfrm>
          <a:prstGeom prst="rect">
            <a:avLst/>
          </a:prstGeom>
        </p:spPr>
        <p:txBody>
          <a:bodyPr wrap="none">
            <a:spAutoFit/>
          </a:bodyPr>
          <a:lstStyle/>
          <a:p>
            <a:r>
              <a:rPr lang="es-CO" sz="2200" dirty="0"/>
              <a:t>se iguala cada factor a cero</a:t>
            </a:r>
            <a:endParaRPr lang="es-ES" sz="2200" dirty="0"/>
          </a:p>
        </p:txBody>
      </p:sp>
      <mc:AlternateContent xmlns:mc="http://schemas.openxmlformats.org/markup-compatibility/2006" xmlns:a14="http://schemas.microsoft.com/office/drawing/2010/main">
        <mc:Choice Requires="a14">
          <p:sp>
            <p:nvSpPr>
              <p:cNvPr id="23" name="Rectángulo 22">
                <a:extLst>
                  <a:ext uri="{FF2B5EF4-FFF2-40B4-BE49-F238E27FC236}">
                    <a16:creationId xmlns:a16="http://schemas.microsoft.com/office/drawing/2014/main" id="{08B058BD-9501-4A98-B3C6-71A30C1D2B6F}"/>
                  </a:ext>
                </a:extLst>
              </p:cNvPr>
              <p:cNvSpPr/>
              <p:nvPr/>
            </p:nvSpPr>
            <p:spPr>
              <a:xfrm>
                <a:off x="2982417" y="5277328"/>
                <a:ext cx="4896918" cy="1618585"/>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d>
                        <m:dPr>
                          <m:begChr m:val="{"/>
                          <m:endChr m:val=""/>
                          <m:ctrlPr>
                            <a:rPr lang="es-CO" sz="2200" i="1" dirty="0" smtClean="0">
                              <a:solidFill>
                                <a:schemeClr val="accent2">
                                  <a:lumMod val="75000"/>
                                </a:schemeClr>
                              </a:solidFill>
                              <a:latin typeface="Cambria Math" panose="02040503050406030204" pitchFamily="18" charset="0"/>
                            </a:rPr>
                          </m:ctrlPr>
                        </m:dPr>
                        <m:e>
                          <m:eqArr>
                            <m:eqArrPr>
                              <m:ctrlPr>
                                <a:rPr lang="es-ES" sz="2200" i="1" dirty="0">
                                  <a:solidFill>
                                    <a:schemeClr val="accent2">
                                      <a:lumMod val="75000"/>
                                    </a:schemeClr>
                                  </a:solidFill>
                                  <a:latin typeface="Cambria Math" panose="02040503050406030204" pitchFamily="18" charset="0"/>
                                </a:rPr>
                              </m:ctrlPr>
                            </m:eqArrPr>
                            <m:e>
                              <m:d>
                                <m:dPr>
                                  <m:ctrlPr>
                                    <a:rPr lang="es-ES" sz="2200" i="1" dirty="0">
                                      <a:solidFill>
                                        <a:schemeClr val="accent2">
                                          <a:lumMod val="75000"/>
                                        </a:schemeClr>
                                      </a:solidFill>
                                      <a:latin typeface="Cambria Math" panose="02040503050406030204" pitchFamily="18" charset="0"/>
                                    </a:rPr>
                                  </m:ctrlPr>
                                </m:dPr>
                                <m:e>
                                  <m:r>
                                    <a:rPr lang="es-ES" sz="2200" i="1" dirty="0">
                                      <a:latin typeface="Cambria Math" panose="02040503050406030204" pitchFamily="18" charset="0"/>
                                    </a:rPr>
                                    <m:t>2</m:t>
                                  </m:r>
                                  <m:r>
                                    <a:rPr lang="es-ES" sz="2200" i="1" dirty="0">
                                      <a:latin typeface="Cambria Math" panose="02040503050406030204" pitchFamily="18" charset="0"/>
                                    </a:rPr>
                                    <m:t>𝑦</m:t>
                                  </m:r>
                                  <m:r>
                                    <a:rPr lang="es-ES" sz="2200" i="1" dirty="0">
                                      <a:latin typeface="Cambria Math" panose="02040503050406030204" pitchFamily="18" charset="0"/>
                                    </a:rPr>
                                    <m:t>+3</m:t>
                                  </m:r>
                                </m:e>
                              </m:d>
                              <m:r>
                                <a:rPr lang="es-ES" sz="2200" i="1" dirty="0">
                                  <a:latin typeface="Cambria Math" panose="02040503050406030204" pitchFamily="18" charset="0"/>
                                </a:rPr>
                                <m:t>=0      </m:t>
                              </m:r>
                              <m:r>
                                <m:rPr>
                                  <m:sty m:val="p"/>
                                </m:rPr>
                                <a:rPr lang="es-ES" sz="2200" dirty="0">
                                  <a:solidFill>
                                    <a:schemeClr val="accent2">
                                      <a:lumMod val="75000"/>
                                    </a:schemeClr>
                                  </a:solidFill>
                                  <a:latin typeface="Cambria Math" panose="02040503050406030204" pitchFamily="18" charset="0"/>
                                </a:rPr>
                                <m:t>entonces</m:t>
                              </m:r>
                              <m:r>
                                <a:rPr lang="es-ES" sz="2200" dirty="0">
                                  <a:solidFill>
                                    <a:schemeClr val="accent2">
                                      <a:lumMod val="75000"/>
                                    </a:schemeClr>
                                  </a:solidFill>
                                  <a:latin typeface="Cambria Math" panose="02040503050406030204" pitchFamily="18" charset="0"/>
                                </a:rPr>
                                <m:t>      </m:t>
                              </m:r>
                              <m:sSub>
                                <m:sSubPr>
                                  <m:ctrlPr>
                                    <a:rPr lang="es-CO" sz="2200" i="1" dirty="0">
                                      <a:solidFill>
                                        <a:schemeClr val="accent2">
                                          <a:lumMod val="75000"/>
                                        </a:schemeClr>
                                      </a:solidFill>
                                      <a:latin typeface="Cambria Math" panose="02040503050406030204" pitchFamily="18" charset="0"/>
                                    </a:rPr>
                                  </m:ctrlPr>
                                </m:sSubPr>
                                <m:e>
                                  <m:r>
                                    <a:rPr lang="es-ES" sz="2200" i="1" dirty="0">
                                      <a:solidFill>
                                        <a:schemeClr val="accent2">
                                          <a:lumMod val="75000"/>
                                        </a:schemeClr>
                                      </a:solidFill>
                                      <a:latin typeface="Cambria Math" panose="02040503050406030204" pitchFamily="18" charset="0"/>
                                    </a:rPr>
                                    <m:t>𝑦</m:t>
                                  </m:r>
                                </m:e>
                                <m:sub>
                                  <m:r>
                                    <a:rPr lang="es-ES" sz="2200" i="1" dirty="0">
                                      <a:solidFill>
                                        <a:schemeClr val="accent2">
                                          <a:lumMod val="75000"/>
                                        </a:schemeClr>
                                      </a:solidFill>
                                      <a:latin typeface="Cambria Math" panose="02040503050406030204" pitchFamily="18" charset="0"/>
                                    </a:rPr>
                                    <m:t>1</m:t>
                                  </m:r>
                                </m:sub>
                              </m:sSub>
                              <m:r>
                                <a:rPr lang="es-ES" sz="2200" i="1" dirty="0">
                                  <a:solidFill>
                                    <a:schemeClr val="accent2">
                                      <a:lumMod val="75000"/>
                                    </a:schemeClr>
                                  </a:solidFill>
                                  <a:latin typeface="Cambria Math" panose="02040503050406030204" pitchFamily="18" charset="0"/>
                                </a:rPr>
                                <m:t>=−</m:t>
                              </m:r>
                              <m:f>
                                <m:fPr>
                                  <m:ctrlPr>
                                    <a:rPr lang="es-ES" sz="2200" i="1" dirty="0">
                                      <a:solidFill>
                                        <a:schemeClr val="accent2">
                                          <a:lumMod val="75000"/>
                                        </a:schemeClr>
                                      </a:solidFill>
                                      <a:latin typeface="Cambria Math" panose="02040503050406030204" pitchFamily="18" charset="0"/>
                                    </a:rPr>
                                  </m:ctrlPr>
                                </m:fPr>
                                <m:num>
                                  <m:r>
                                    <a:rPr lang="es-ES" sz="2200" i="1" dirty="0">
                                      <a:solidFill>
                                        <a:schemeClr val="accent2">
                                          <a:lumMod val="75000"/>
                                        </a:schemeClr>
                                      </a:solidFill>
                                      <a:latin typeface="Cambria Math" panose="02040503050406030204" pitchFamily="18" charset="0"/>
                                    </a:rPr>
                                    <m:t>2</m:t>
                                  </m:r>
                                </m:num>
                                <m:den>
                                  <m:r>
                                    <a:rPr lang="es-ES" sz="2200" i="1" dirty="0">
                                      <a:solidFill>
                                        <a:schemeClr val="accent2">
                                          <a:lumMod val="75000"/>
                                        </a:schemeClr>
                                      </a:solidFill>
                                      <a:latin typeface="Cambria Math" panose="02040503050406030204" pitchFamily="18" charset="0"/>
                                    </a:rPr>
                                    <m:t>3</m:t>
                                  </m:r>
                                </m:den>
                              </m:f>
                            </m:e>
                            <m:e>
                              <m:d>
                                <m:dPr>
                                  <m:ctrlPr>
                                    <a:rPr lang="es-ES" sz="2200" i="1" dirty="0">
                                      <a:solidFill>
                                        <a:schemeClr val="accent2">
                                          <a:lumMod val="75000"/>
                                        </a:schemeClr>
                                      </a:solidFill>
                                      <a:latin typeface="Cambria Math" panose="02040503050406030204" pitchFamily="18" charset="0"/>
                                    </a:rPr>
                                  </m:ctrlPr>
                                </m:dPr>
                                <m:e>
                                  <m:r>
                                    <a:rPr lang="es-ES" sz="2200" i="1" dirty="0">
                                      <a:latin typeface="Cambria Math" panose="02040503050406030204" pitchFamily="18" charset="0"/>
                                    </a:rPr>
                                    <m:t>2</m:t>
                                  </m:r>
                                  <m:r>
                                    <a:rPr lang="es-ES" sz="2200" i="1" dirty="0">
                                      <a:latin typeface="Cambria Math" panose="02040503050406030204" pitchFamily="18" charset="0"/>
                                    </a:rPr>
                                    <m:t>𝑦</m:t>
                                  </m:r>
                                  <m:r>
                                    <a:rPr lang="es-ES" sz="2200" i="1" dirty="0">
                                      <a:latin typeface="Cambria Math" panose="02040503050406030204" pitchFamily="18" charset="0"/>
                                    </a:rPr>
                                    <m:t>+3</m:t>
                                  </m:r>
                                </m:e>
                              </m:d>
                              <m:r>
                                <a:rPr lang="es-ES" sz="2200" i="1" dirty="0">
                                  <a:latin typeface="Cambria Math" panose="02040503050406030204" pitchFamily="18" charset="0"/>
                                </a:rPr>
                                <m:t>=0      </m:t>
                              </m:r>
                              <m:r>
                                <m:rPr>
                                  <m:sty m:val="p"/>
                                </m:rPr>
                                <a:rPr lang="es-ES" sz="2200" dirty="0">
                                  <a:solidFill>
                                    <a:schemeClr val="accent2">
                                      <a:lumMod val="75000"/>
                                    </a:schemeClr>
                                  </a:solidFill>
                                  <a:latin typeface="Cambria Math" panose="02040503050406030204" pitchFamily="18" charset="0"/>
                                </a:rPr>
                                <m:t>entonces</m:t>
                              </m:r>
                              <m:r>
                                <a:rPr lang="es-ES" sz="2200" dirty="0">
                                  <a:solidFill>
                                    <a:schemeClr val="accent2">
                                      <a:lumMod val="75000"/>
                                    </a:schemeClr>
                                  </a:solidFill>
                                  <a:latin typeface="Cambria Math" panose="02040503050406030204" pitchFamily="18" charset="0"/>
                                </a:rPr>
                                <m:t>      </m:t>
                              </m:r>
                              <m:sSub>
                                <m:sSubPr>
                                  <m:ctrlPr>
                                    <a:rPr lang="es-CO" sz="2200" i="1" dirty="0">
                                      <a:solidFill>
                                        <a:schemeClr val="accent2">
                                          <a:lumMod val="75000"/>
                                        </a:schemeClr>
                                      </a:solidFill>
                                      <a:latin typeface="Cambria Math" panose="02040503050406030204" pitchFamily="18" charset="0"/>
                                    </a:rPr>
                                  </m:ctrlPr>
                                </m:sSubPr>
                                <m:e>
                                  <m:r>
                                    <a:rPr lang="es-ES" sz="2200" i="1" dirty="0">
                                      <a:solidFill>
                                        <a:schemeClr val="accent2">
                                          <a:lumMod val="75000"/>
                                        </a:schemeClr>
                                      </a:solidFill>
                                      <a:latin typeface="Cambria Math" panose="02040503050406030204" pitchFamily="18" charset="0"/>
                                    </a:rPr>
                                    <m:t>𝑦</m:t>
                                  </m:r>
                                </m:e>
                                <m:sub>
                                  <m:r>
                                    <a:rPr lang="es-ES" sz="2200" b="0" i="1" dirty="0" smtClean="0">
                                      <a:solidFill>
                                        <a:schemeClr val="accent2">
                                          <a:lumMod val="75000"/>
                                        </a:schemeClr>
                                      </a:solidFill>
                                      <a:latin typeface="Cambria Math" panose="02040503050406030204" pitchFamily="18" charset="0"/>
                                    </a:rPr>
                                    <m:t>2</m:t>
                                  </m:r>
                                </m:sub>
                              </m:sSub>
                              <m:r>
                                <a:rPr lang="es-ES" sz="2200" i="1" dirty="0">
                                  <a:solidFill>
                                    <a:schemeClr val="accent2">
                                      <a:lumMod val="75000"/>
                                    </a:schemeClr>
                                  </a:solidFill>
                                  <a:latin typeface="Cambria Math" panose="02040503050406030204" pitchFamily="18" charset="0"/>
                                </a:rPr>
                                <m:t>=−</m:t>
                              </m:r>
                              <m:f>
                                <m:fPr>
                                  <m:ctrlPr>
                                    <a:rPr lang="es-ES" sz="2200" i="1" dirty="0">
                                      <a:solidFill>
                                        <a:schemeClr val="accent2">
                                          <a:lumMod val="75000"/>
                                        </a:schemeClr>
                                      </a:solidFill>
                                      <a:latin typeface="Cambria Math" panose="02040503050406030204" pitchFamily="18" charset="0"/>
                                    </a:rPr>
                                  </m:ctrlPr>
                                </m:fPr>
                                <m:num>
                                  <m:r>
                                    <a:rPr lang="es-ES" sz="2200" i="1" dirty="0">
                                      <a:solidFill>
                                        <a:schemeClr val="accent2">
                                          <a:lumMod val="75000"/>
                                        </a:schemeClr>
                                      </a:solidFill>
                                      <a:latin typeface="Cambria Math" panose="02040503050406030204" pitchFamily="18" charset="0"/>
                                    </a:rPr>
                                    <m:t>2</m:t>
                                  </m:r>
                                </m:num>
                                <m:den>
                                  <m:r>
                                    <a:rPr lang="es-ES" sz="2200" i="1" dirty="0">
                                      <a:solidFill>
                                        <a:schemeClr val="accent2">
                                          <a:lumMod val="75000"/>
                                        </a:schemeClr>
                                      </a:solidFill>
                                      <a:latin typeface="Cambria Math" panose="02040503050406030204" pitchFamily="18" charset="0"/>
                                    </a:rPr>
                                    <m:t>3</m:t>
                                  </m:r>
                                </m:den>
                              </m:f>
                            </m:e>
                          </m:eqArr>
                        </m:e>
                      </m:d>
                    </m:oMath>
                  </m:oMathPara>
                </a14:m>
                <a:endParaRPr lang="es-ES" sz="2200" dirty="0"/>
              </a:p>
            </p:txBody>
          </p:sp>
        </mc:Choice>
        <mc:Fallback xmlns="">
          <p:sp>
            <p:nvSpPr>
              <p:cNvPr id="23" name="Rectángulo 22">
                <a:extLst>
                  <a:ext uri="{FF2B5EF4-FFF2-40B4-BE49-F238E27FC236}">
                    <a16:creationId xmlns:a16="http://schemas.microsoft.com/office/drawing/2014/main" id="{08B058BD-9501-4A98-B3C6-71A30C1D2B6F}"/>
                  </a:ext>
                </a:extLst>
              </p:cNvPr>
              <p:cNvSpPr>
                <a:spLocks noRot="1" noChangeAspect="1" noMove="1" noResize="1" noEditPoints="1" noAdjustHandles="1" noChangeArrowheads="1" noChangeShapeType="1" noTextEdit="1"/>
              </p:cNvSpPr>
              <p:nvPr/>
            </p:nvSpPr>
            <p:spPr>
              <a:xfrm>
                <a:off x="2982417" y="5277328"/>
                <a:ext cx="4896918" cy="1618585"/>
              </a:xfrm>
              <a:prstGeom prst="rect">
                <a:avLst/>
              </a:prstGeom>
              <a:blipFill>
                <a:blip r:embed="rId1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D05B6CE7-A872-4815-9F5A-88B7518B4A3A}"/>
                  </a:ext>
                </a:extLst>
              </p:cNvPr>
              <p:cNvSpPr/>
              <p:nvPr/>
            </p:nvSpPr>
            <p:spPr>
              <a:xfrm>
                <a:off x="533540" y="4935066"/>
                <a:ext cx="4802981" cy="430887"/>
              </a:xfrm>
              <a:prstGeom prst="rect">
                <a:avLst/>
              </a:prstGeom>
            </p:spPr>
            <p:txBody>
              <a:bodyPr wrap="none">
                <a:spAutoFit/>
              </a:bodyPr>
              <a:lstStyle/>
              <a:p>
                <a:r>
                  <a:rPr lang="es-CO" sz="2200" dirty="0"/>
                  <a:t>se determina el valor o los valores de </a:t>
                </a:r>
                <a14:m>
                  <m:oMath xmlns:m="http://schemas.openxmlformats.org/officeDocument/2006/math">
                    <m:r>
                      <a:rPr lang="es-CO" sz="2200" i="1" dirty="0">
                        <a:latin typeface="Cambria Math" panose="02040503050406030204" pitchFamily="18" charset="0"/>
                      </a:rPr>
                      <m:t>𝑥</m:t>
                    </m:r>
                  </m:oMath>
                </a14:m>
                <a:r>
                  <a:rPr lang="es-CO" sz="2200" dirty="0"/>
                  <a:t> .</a:t>
                </a:r>
              </a:p>
            </p:txBody>
          </p:sp>
        </mc:Choice>
        <mc:Fallback xmlns="">
          <p:sp>
            <p:nvSpPr>
              <p:cNvPr id="10" name="Rectángulo 9">
                <a:extLst>
                  <a:ext uri="{FF2B5EF4-FFF2-40B4-BE49-F238E27FC236}">
                    <a16:creationId xmlns:a16="http://schemas.microsoft.com/office/drawing/2014/main" id="{D05B6CE7-A872-4815-9F5A-88B7518B4A3A}"/>
                  </a:ext>
                </a:extLst>
              </p:cNvPr>
              <p:cNvSpPr>
                <a:spLocks noRot="1" noChangeAspect="1" noMove="1" noResize="1" noEditPoints="1" noAdjustHandles="1" noChangeArrowheads="1" noChangeShapeType="1" noTextEdit="1"/>
              </p:cNvSpPr>
              <p:nvPr/>
            </p:nvSpPr>
            <p:spPr>
              <a:xfrm>
                <a:off x="533540" y="4935066"/>
                <a:ext cx="4802981" cy="430887"/>
              </a:xfrm>
              <a:prstGeom prst="rect">
                <a:avLst/>
              </a:prstGeom>
              <a:blipFill>
                <a:blip r:embed="rId14"/>
                <a:stretch>
                  <a:fillRect l="-1652" t="-10000" r="-508" b="-2857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CDAD9FEB-FB3C-4503-9ECD-4FCDF6D81ECE}"/>
                  </a:ext>
                </a:extLst>
              </p:cNvPr>
              <p:cNvSpPr txBox="1"/>
              <p:nvPr/>
            </p:nvSpPr>
            <p:spPr>
              <a:xfrm>
                <a:off x="4141620" y="3367199"/>
                <a:ext cx="4939951" cy="369332"/>
              </a:xfrm>
              <a:prstGeom prst="rect">
                <a:avLst/>
              </a:prstGeom>
              <a:noFill/>
            </p:spPr>
            <p:txBody>
              <a:bodyPr wrap="square" lIns="0" tIns="0" rIns="0" bIns="0" rtlCol="0">
                <a:spAutoFit/>
              </a:bodyPr>
              <a:lstStyle/>
              <a:p>
                <a14:m>
                  <m:oMath xmlns:m="http://schemas.openxmlformats.org/officeDocument/2006/math">
                    <m:sSup>
                      <m:sSupPr>
                        <m:ctrlPr>
                          <a:rPr lang="es-ES" sz="2400" b="0" i="1" dirty="0" smtClean="0">
                            <a:latin typeface="Cambria Math" panose="02040503050406030204" pitchFamily="18" charset="0"/>
                          </a:rPr>
                        </m:ctrlPr>
                      </m:sSupPr>
                      <m:e>
                        <m:r>
                          <a:rPr lang="es-ES" sz="2400" i="1" dirty="0">
                            <a:latin typeface="Cambria Math" panose="02040503050406030204" pitchFamily="18" charset="0"/>
                          </a:rPr>
                          <m:t>(2</m:t>
                        </m:r>
                        <m:r>
                          <a:rPr lang="es-ES" sz="2400" i="1" dirty="0">
                            <a:latin typeface="Cambria Math" panose="02040503050406030204" pitchFamily="18" charset="0"/>
                          </a:rPr>
                          <m:t>𝑦</m:t>
                        </m:r>
                        <m:r>
                          <a:rPr lang="es-ES" sz="2400" i="1" dirty="0">
                            <a:latin typeface="Cambria Math" panose="02040503050406030204" pitchFamily="18" charset="0"/>
                          </a:rPr>
                          <m:t>+3)</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=(2</m:t>
                    </m:r>
                    <m:r>
                      <a:rPr lang="es-ES" sz="2400" b="0" i="1" dirty="0" smtClean="0">
                        <a:latin typeface="Cambria Math" panose="02040503050406030204" pitchFamily="18" charset="0"/>
                      </a:rPr>
                      <m:t>𝑦</m:t>
                    </m:r>
                    <m:r>
                      <a:rPr lang="es-ES" sz="2400" b="0" i="1" dirty="0" smtClean="0">
                        <a:latin typeface="Cambria Math" panose="02040503050406030204" pitchFamily="18" charset="0"/>
                      </a:rPr>
                      <m:t>+3)(2</m:t>
                    </m:r>
                    <m:r>
                      <a:rPr lang="es-ES" sz="2400" i="1" dirty="0">
                        <a:latin typeface="Cambria Math" panose="02040503050406030204" pitchFamily="18" charset="0"/>
                      </a:rPr>
                      <m:t>𝑦</m:t>
                    </m:r>
                    <m:r>
                      <a:rPr lang="es-ES" sz="2400" i="1" dirty="0">
                        <a:latin typeface="Cambria Math" panose="02040503050406030204" pitchFamily="18" charset="0"/>
                      </a:rPr>
                      <m:t>+3)=</m:t>
                    </m:r>
                  </m:oMath>
                </a14:m>
                <a:r>
                  <a:rPr lang="es-ES" sz="2400" dirty="0"/>
                  <a:t> 0</a:t>
                </a:r>
              </a:p>
            </p:txBody>
          </p:sp>
        </mc:Choice>
        <mc:Fallback xmlns="">
          <p:sp>
            <p:nvSpPr>
              <p:cNvPr id="14" name="CuadroTexto 13">
                <a:extLst>
                  <a:ext uri="{FF2B5EF4-FFF2-40B4-BE49-F238E27FC236}">
                    <a16:creationId xmlns:a16="http://schemas.microsoft.com/office/drawing/2014/main" id="{CDAD9FEB-FB3C-4503-9ECD-4FCDF6D81ECE}"/>
                  </a:ext>
                </a:extLst>
              </p:cNvPr>
              <p:cNvSpPr txBox="1">
                <a:spLocks noRot="1" noChangeAspect="1" noMove="1" noResize="1" noEditPoints="1" noAdjustHandles="1" noChangeArrowheads="1" noChangeShapeType="1" noTextEdit="1"/>
              </p:cNvSpPr>
              <p:nvPr/>
            </p:nvSpPr>
            <p:spPr>
              <a:xfrm>
                <a:off x="4141620" y="3367199"/>
                <a:ext cx="4939951" cy="369332"/>
              </a:xfrm>
              <a:prstGeom prst="rect">
                <a:avLst/>
              </a:prstGeom>
              <a:blipFill>
                <a:blip r:embed="rId11"/>
                <a:stretch>
                  <a:fillRect l="-2836" t="-24590" b="-4918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1B4DD04F-DBA8-4AB1-8C62-155ADA832517}"/>
                  </a:ext>
                </a:extLst>
              </p:cNvPr>
              <p:cNvSpPr txBox="1"/>
              <p:nvPr/>
            </p:nvSpPr>
            <p:spPr>
              <a:xfrm>
                <a:off x="3910309" y="2154964"/>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CO" sz="2400" b="0" i="1" dirty="0" smtClean="0">
                              <a:latin typeface="Cambria Math" panose="02040503050406030204" pitchFamily="18" charset="0"/>
                            </a:rPr>
                          </m:ctrlPr>
                        </m:sSupPr>
                        <m:e>
                          <m:r>
                            <a:rPr lang="es-ES" sz="2400" b="0" i="1" dirty="0" smtClean="0">
                              <a:latin typeface="Cambria Math" panose="02040503050406030204" pitchFamily="18" charset="0"/>
                            </a:rPr>
                            <m:t>4</m:t>
                          </m:r>
                          <m:r>
                            <a:rPr lang="es-ES" sz="2400" b="0" i="1" dirty="0" smtClean="0">
                              <a:latin typeface="Cambria Math" panose="02040503050406030204" pitchFamily="18" charset="0"/>
                            </a:rPr>
                            <m:t>𝑦</m:t>
                          </m:r>
                        </m:e>
                        <m:sup>
                          <m:r>
                            <a:rPr lang="es-CO" sz="2400" b="0" i="1" dirty="0" smtClean="0">
                              <a:latin typeface="Cambria Math" panose="02040503050406030204" pitchFamily="18" charset="0"/>
                            </a:rPr>
                            <m:t>2</m:t>
                          </m:r>
                        </m:sup>
                      </m:sSup>
                      <m:r>
                        <a:rPr lang="es-ES" sz="2400" i="1" dirty="0" smtClean="0">
                          <a:latin typeface="Cambria Math" panose="02040503050406030204" pitchFamily="18" charset="0"/>
                        </a:rPr>
                        <m:t>+</m:t>
                      </m:r>
                      <m:r>
                        <a:rPr lang="es-ES" sz="2400" b="0" i="1" dirty="0" smtClean="0">
                          <a:latin typeface="Cambria Math" panose="02040503050406030204" pitchFamily="18" charset="0"/>
                        </a:rPr>
                        <m:t>12</m:t>
                      </m:r>
                      <m:r>
                        <a:rPr lang="es-ES" sz="2400" b="0" i="1" dirty="0" smtClean="0">
                          <a:latin typeface="Cambria Math" panose="02040503050406030204" pitchFamily="18" charset="0"/>
                        </a:rPr>
                        <m:t>𝑦</m:t>
                      </m:r>
                      <m:r>
                        <a:rPr lang="es-ES" sz="2400" b="0" i="1" dirty="0" smtClean="0">
                          <a:latin typeface="Cambria Math" panose="02040503050406030204" pitchFamily="18" charset="0"/>
                        </a:rPr>
                        <m:t>+9=0</m:t>
                      </m:r>
                    </m:oMath>
                  </m:oMathPara>
                </a14:m>
                <a:endParaRPr lang="es-ES" sz="2400" dirty="0"/>
              </a:p>
            </p:txBody>
          </p:sp>
        </mc:Choice>
        <mc:Fallback xmlns="">
          <p:sp>
            <p:nvSpPr>
              <p:cNvPr id="16" name="CuadroTexto 15">
                <a:extLst>
                  <a:ext uri="{FF2B5EF4-FFF2-40B4-BE49-F238E27FC236}">
                    <a16:creationId xmlns:a16="http://schemas.microsoft.com/office/drawing/2014/main" id="{1B4DD04F-DBA8-4AB1-8C62-155ADA832517}"/>
                  </a:ext>
                </a:extLst>
              </p:cNvPr>
              <p:cNvSpPr txBox="1">
                <a:spLocks noRot="1" noChangeAspect="1" noMove="1" noResize="1" noEditPoints="1" noAdjustHandles="1" noChangeArrowheads="1" noChangeShapeType="1" noTextEdit="1"/>
              </p:cNvSpPr>
              <p:nvPr/>
            </p:nvSpPr>
            <p:spPr>
              <a:xfrm>
                <a:off x="3910309" y="2154964"/>
                <a:ext cx="3969026" cy="369332"/>
              </a:xfrm>
              <a:prstGeom prst="rect">
                <a:avLst/>
              </a:prstGeom>
              <a:blipFill>
                <a:blip r:embed="rId12"/>
                <a:stretch>
                  <a:fillRect t="-1667" b="-35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C64F6D4A-ED1F-428D-8483-80F68031DB17}"/>
                  </a:ext>
                </a:extLst>
              </p:cNvPr>
              <p:cNvSpPr/>
              <p:nvPr/>
            </p:nvSpPr>
            <p:spPr>
              <a:xfrm>
                <a:off x="8198073" y="5874203"/>
                <a:ext cx="3546933" cy="430887"/>
              </a:xfrm>
              <a:prstGeom prst="rect">
                <a:avLst/>
              </a:prstGeom>
            </p:spPr>
            <p:txBody>
              <a:bodyPr wrap="none">
                <a:spAutoFit/>
              </a:bodyPr>
              <a:lstStyle/>
              <a:p>
                <a14:m>
                  <m:oMath xmlns:m="http://schemas.openxmlformats.org/officeDocument/2006/math">
                    <m:sSub>
                      <m:sSubPr>
                        <m:ctrlPr>
                          <a:rPr lang="es-CO" sz="2200" i="1" dirty="0" smtClean="0">
                            <a:solidFill>
                              <a:schemeClr val="accent2">
                                <a:lumMod val="75000"/>
                              </a:schemeClr>
                            </a:solidFill>
                            <a:latin typeface="Cambria Math" panose="02040503050406030204" pitchFamily="18" charset="0"/>
                          </a:rPr>
                        </m:ctrlPr>
                      </m:sSubPr>
                      <m:e>
                        <m:r>
                          <a:rPr lang="es-ES" sz="2200" i="1" dirty="0">
                            <a:solidFill>
                              <a:schemeClr val="accent2">
                                <a:lumMod val="75000"/>
                              </a:schemeClr>
                            </a:solidFill>
                            <a:latin typeface="Cambria Math" panose="02040503050406030204" pitchFamily="18" charset="0"/>
                          </a:rPr>
                          <m:t>𝑦</m:t>
                        </m:r>
                      </m:e>
                      <m:sub>
                        <m:r>
                          <a:rPr lang="es-ES" sz="2200" i="1" dirty="0">
                            <a:solidFill>
                              <a:schemeClr val="accent2">
                                <a:lumMod val="75000"/>
                              </a:schemeClr>
                            </a:solidFill>
                            <a:latin typeface="Cambria Math" panose="02040503050406030204" pitchFamily="18" charset="0"/>
                          </a:rPr>
                          <m:t>1</m:t>
                        </m:r>
                      </m:sub>
                    </m:sSub>
                    <m:r>
                      <a:rPr lang="es-ES" sz="2200" b="0" i="1" dirty="0" smtClean="0">
                        <a:solidFill>
                          <a:schemeClr val="accent2">
                            <a:lumMod val="75000"/>
                          </a:schemeClr>
                        </a:solidFill>
                        <a:latin typeface="Cambria Math" panose="02040503050406030204" pitchFamily="18" charset="0"/>
                      </a:rPr>
                      <m:t>=</m:t>
                    </m:r>
                  </m:oMath>
                </a14:m>
                <a:r>
                  <a:rPr lang="es-CO" sz="2200" dirty="0"/>
                  <a:t> </a:t>
                </a:r>
                <a14:m>
                  <m:oMath xmlns:m="http://schemas.openxmlformats.org/officeDocument/2006/math">
                    <m:sSub>
                      <m:sSubPr>
                        <m:ctrlPr>
                          <a:rPr lang="es-CO" sz="2200" i="1" dirty="0">
                            <a:solidFill>
                              <a:schemeClr val="accent2">
                                <a:lumMod val="75000"/>
                              </a:schemeClr>
                            </a:solidFill>
                            <a:latin typeface="Cambria Math" panose="02040503050406030204" pitchFamily="18" charset="0"/>
                          </a:rPr>
                        </m:ctrlPr>
                      </m:sSubPr>
                      <m:e>
                        <m:r>
                          <a:rPr lang="es-ES" sz="2200" i="1" dirty="0">
                            <a:solidFill>
                              <a:schemeClr val="accent2">
                                <a:lumMod val="75000"/>
                              </a:schemeClr>
                            </a:solidFill>
                            <a:latin typeface="Cambria Math" panose="02040503050406030204" pitchFamily="18" charset="0"/>
                          </a:rPr>
                          <m:t>𝑦</m:t>
                        </m:r>
                      </m:e>
                      <m:sub>
                        <m:r>
                          <a:rPr lang="es-ES" sz="2200" b="0" i="1" dirty="0" smtClean="0">
                            <a:solidFill>
                              <a:schemeClr val="accent2">
                                <a:lumMod val="75000"/>
                              </a:schemeClr>
                            </a:solidFill>
                            <a:latin typeface="Cambria Math" panose="02040503050406030204" pitchFamily="18" charset="0"/>
                          </a:rPr>
                          <m:t>2</m:t>
                        </m:r>
                      </m:sub>
                    </m:sSub>
                    <m:r>
                      <a:rPr lang="es-ES" sz="2200" i="1" dirty="0">
                        <a:solidFill>
                          <a:schemeClr val="accent2">
                            <a:lumMod val="75000"/>
                          </a:schemeClr>
                        </a:solidFill>
                        <a:latin typeface="Cambria Math" panose="02040503050406030204" pitchFamily="18" charset="0"/>
                      </a:rPr>
                      <m:t> </m:t>
                    </m:r>
                  </m:oMath>
                </a14:m>
                <a:r>
                  <a:rPr lang="es-CO" sz="2200" dirty="0"/>
                  <a:t> Raíces reales iguales</a:t>
                </a:r>
              </a:p>
            </p:txBody>
          </p:sp>
        </mc:Choice>
        <mc:Fallback xmlns="">
          <p:sp>
            <p:nvSpPr>
              <p:cNvPr id="20" name="Rectángulo 19">
                <a:extLst>
                  <a:ext uri="{FF2B5EF4-FFF2-40B4-BE49-F238E27FC236}">
                    <a16:creationId xmlns:a16="http://schemas.microsoft.com/office/drawing/2014/main" id="{C64F6D4A-ED1F-428D-8483-80F68031DB17}"/>
                  </a:ext>
                </a:extLst>
              </p:cNvPr>
              <p:cNvSpPr>
                <a:spLocks noRot="1" noChangeAspect="1" noMove="1" noResize="1" noEditPoints="1" noAdjustHandles="1" noChangeArrowheads="1" noChangeShapeType="1" noTextEdit="1"/>
              </p:cNvSpPr>
              <p:nvPr/>
            </p:nvSpPr>
            <p:spPr>
              <a:xfrm>
                <a:off x="8198073" y="5874203"/>
                <a:ext cx="3546933" cy="430887"/>
              </a:xfrm>
              <a:prstGeom prst="rect">
                <a:avLst/>
              </a:prstGeom>
              <a:blipFill>
                <a:blip r:embed="rId15"/>
                <a:stretch>
                  <a:fillRect l="-344" t="-10000" r="-1375" b="-28571"/>
                </a:stretch>
              </a:blipFill>
            </p:spPr>
            <p:txBody>
              <a:bodyPr/>
              <a:lstStyle/>
              <a:p>
                <a:r>
                  <a:rPr lang="es-ES">
                    <a:noFill/>
                  </a:rPr>
                  <a:t> </a:t>
                </a:r>
              </a:p>
            </p:txBody>
          </p:sp>
        </mc:Fallback>
      </mc:AlternateContent>
    </p:spTree>
    <p:extLst>
      <p:ext uri="{BB962C8B-B14F-4D97-AF65-F5344CB8AC3E}">
        <p14:creationId xmlns:p14="http://schemas.microsoft.com/office/powerpoint/2010/main" val="1380272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r>
              <a:rPr lang="es-ES" sz="1400" dirty="0"/>
              <a:t>El núcleo </a:t>
            </a:r>
            <a:r>
              <a:rPr lang="es-ES" sz="1400" dirty="0" err="1"/>
              <a:t>problémico</a:t>
            </a:r>
            <a:r>
              <a:rPr lang="es-ES" sz="1400" dirty="0"/>
              <a:t> del Departamento de Ciencias Básicas y su articulación con este ambiente virtual de aprendizaje, conduce a que este curso de Nivelación brinde las herramientas para reforzar las competencias </a:t>
            </a:r>
            <a:r>
              <a:rPr lang="es-ES_tradnl" sz="1400" dirty="0"/>
              <a:t>básicas en matemáticas que los estudiantes requieren para abordar la educación Superior.</a:t>
            </a:r>
          </a:p>
          <a:p>
            <a:r>
              <a:rPr lang="es-ES_tradnl" sz="1400" dirty="0"/>
              <a:t>Se pretende que el estudiante en su entorno profesional, realice en un primer momento la interpretación de problemas de su contexto con base en el desarrollando de habilidades de tipo interpretativo y comunicativo, y en un segundo momento, apoyado en su fundamentación teórica realice un análisis matemático de la situación, que lo conducirá al planteamiento de  una posible  solución al problema mediante el uso de algoritmos matemáticos.</a:t>
            </a:r>
            <a:endParaRPr lang="es-CO" sz="1400" dirty="0"/>
          </a:p>
          <a:p>
            <a:r>
              <a:rPr lang="es-CO" sz="1400" dirty="0"/>
              <a:t>De acuerdo con lo anterior, se plantean los siguientes núcleos problémicos específicos para cálculo diferencial:</a:t>
            </a:r>
          </a:p>
          <a:p>
            <a:pPr lvl="0"/>
            <a:r>
              <a:rPr lang="es-ES" sz="1400" dirty="0"/>
              <a:t>¿Cómo logra el estudiante el fortalecimiento de sus competencias en álgebra básica?</a:t>
            </a:r>
          </a:p>
          <a:p>
            <a:r>
              <a:rPr lang="es-ES" sz="1400" dirty="0"/>
              <a:t>¿Cómo logra el estudiantes reconocer, diferenciar y operar elementos de los diferentes sistemas numéricos estableciendo relaciones entre ellos?</a:t>
            </a:r>
          </a:p>
          <a:p>
            <a:r>
              <a:rPr lang="es-ES" sz="1400" dirty="0"/>
              <a:t>¿Cómo logra dominio de los conceptos permitiendo abordar la solución de problemas desde diferentes tópicos conceptuales, además del manejo y la representación de datos.?</a:t>
            </a:r>
            <a:endParaRPr lang="es-CO" sz="1400" dirty="0"/>
          </a:p>
          <a:p>
            <a:pPr lvl="0"/>
            <a:r>
              <a:rPr lang="es-ES" sz="1400" dirty="0"/>
              <a:t>¿Cómo refleja el estudiante la significación y asimilación de conceptos propios de álgebra básica a través del uso de herramientas tecnológicas?</a:t>
            </a:r>
            <a:endParaRPr lang="es-CO" sz="1400" dirty="0"/>
          </a:p>
          <a:p>
            <a:pPr lvl="0"/>
            <a:r>
              <a:rPr lang="es-ES" sz="1400" dirty="0"/>
              <a:t>¿Cuáles son las formas de percibir la reflexión del estudiante sobre sí mismo y su crecimiento personal a través de su interacción con el aula virtual?</a:t>
            </a:r>
            <a:endParaRPr lang="es-CO" sz="1400" dirty="0"/>
          </a:p>
          <a:p>
            <a:endParaRPr lang="es-CO" dirty="0"/>
          </a:p>
        </p:txBody>
      </p:sp>
    </p:spTree>
    <p:extLst>
      <p:ext uri="{BB962C8B-B14F-4D97-AF65-F5344CB8AC3E}">
        <p14:creationId xmlns:p14="http://schemas.microsoft.com/office/powerpoint/2010/main" val="121398122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10515600" cy="1325563"/>
          </a:xfrm>
        </p:spPr>
        <p:txBody>
          <a:bodyPr>
            <a:normAutofit/>
          </a:bodyPr>
          <a:lstStyle/>
          <a:p>
            <a:r>
              <a:rPr lang="es-CO" sz="2800" b="1" dirty="0">
                <a:solidFill>
                  <a:srgbClr val="00B050"/>
                </a:solidFill>
              </a:rPr>
              <a:t>Actividad </a:t>
            </a:r>
            <a:endParaRPr lang="es-ES" sz="28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477290310"/>
                  </p:ext>
                </p:extLst>
              </p:nvPr>
            </p:nvGraphicFramePr>
            <p:xfrm>
              <a:off x="508549" y="949298"/>
              <a:ext cx="10515599" cy="3527854"/>
            </p:xfrm>
            <a:graphic>
              <a:graphicData uri="http://schemas.openxmlformats.org/drawingml/2006/table">
                <a:tbl>
                  <a:tblPr firstRow="1" bandRow="1">
                    <a:tableStyleId>{5940675A-B579-460E-94D1-54222C63F5DA}</a:tableStyleId>
                  </a:tblPr>
                  <a:tblGrid>
                    <a:gridCol w="6506400">
                      <a:extLst>
                        <a:ext uri="{9D8B030D-6E8A-4147-A177-3AD203B41FA5}">
                          <a16:colId xmlns:a16="http://schemas.microsoft.com/office/drawing/2014/main" val="4288522529"/>
                        </a:ext>
                      </a:extLst>
                    </a:gridCol>
                    <a:gridCol w="4009199">
                      <a:extLst>
                        <a:ext uri="{9D8B030D-6E8A-4147-A177-3AD203B41FA5}">
                          <a16:colId xmlns:a16="http://schemas.microsoft.com/office/drawing/2014/main" val="939841074"/>
                        </a:ext>
                      </a:extLst>
                    </a:gridCol>
                  </a:tblGrid>
                  <a:tr h="909543">
                    <a:tc>
                      <a:txBody>
                        <a:bodyPr/>
                        <a:lstStyle/>
                        <a:p>
                          <a:pPr/>
                          <a14:m>
                            <m:oMathPara xmlns:m="http://schemas.openxmlformats.org/officeDocument/2006/math">
                              <m:oMathParaPr>
                                <m:jc m:val="centerGroup"/>
                              </m:oMathParaPr>
                              <m:oMath xmlns:m="http://schemas.openxmlformats.org/officeDocument/2006/math">
                                <m:sSup>
                                  <m:sSupPr>
                                    <m:ctrlPr>
                                      <a:rPr lang="es-ES" sz="2400" b="0" i="1" kern="1200" dirty="0" smtClean="0">
                                        <a:solidFill>
                                          <a:schemeClr val="tx1"/>
                                        </a:solidFill>
                                        <a:effectLst/>
                                        <a:latin typeface="Cambria Math" panose="02040503050406030204" pitchFamily="18" charset="0"/>
                                        <a:ea typeface="+mn-ea"/>
                                        <a:cs typeface="+mn-cs"/>
                                      </a:rPr>
                                    </m:ctrlPr>
                                  </m:sSupPr>
                                  <m:e>
                                    <m:r>
                                      <a:rPr lang="es-ES" sz="2400" b="0" i="1" kern="1200" dirty="0" smtClean="0">
                                        <a:solidFill>
                                          <a:schemeClr val="tx1"/>
                                        </a:solidFill>
                                        <a:effectLst/>
                                        <a:latin typeface="Cambria Math" panose="02040503050406030204" pitchFamily="18" charset="0"/>
                                        <a:ea typeface="+mn-ea"/>
                                        <a:cs typeface="+mn-cs"/>
                                      </a:rPr>
                                      <m:t>𝑥</m:t>
                                    </m:r>
                                  </m:e>
                                  <m:sup>
                                    <m:r>
                                      <a:rPr lang="es-ES" sz="2400" b="0" i="1" kern="1200" dirty="0" smtClean="0">
                                        <a:solidFill>
                                          <a:schemeClr val="tx1"/>
                                        </a:solidFill>
                                        <a:effectLst/>
                                        <a:latin typeface="Cambria Math" panose="02040503050406030204" pitchFamily="18" charset="0"/>
                                        <a:ea typeface="+mn-ea"/>
                                        <a:cs typeface="+mn-cs"/>
                                      </a:rPr>
                                      <m:t>2</m:t>
                                    </m:r>
                                  </m:sup>
                                </m:sSup>
                                <m:r>
                                  <a:rPr lang="es-ES" sz="2400" b="0" i="1" kern="1200" dirty="0" smtClean="0">
                                    <a:solidFill>
                                      <a:schemeClr val="tx1"/>
                                    </a:solidFill>
                                    <a:effectLst/>
                                    <a:latin typeface="Cambria Math" panose="02040503050406030204" pitchFamily="18" charset="0"/>
                                    <a:ea typeface="+mn-ea"/>
                                    <a:cs typeface="+mn-cs"/>
                                  </a:rPr>
                                  <m:t>– 5</m:t>
                                </m:r>
                                <m:r>
                                  <a:rPr lang="es-ES" sz="2400" b="0" i="1" kern="1200" dirty="0" smtClean="0">
                                    <a:solidFill>
                                      <a:schemeClr val="tx1"/>
                                    </a:solidFill>
                                    <a:effectLst/>
                                    <a:latin typeface="Cambria Math" panose="02040503050406030204" pitchFamily="18" charset="0"/>
                                    <a:ea typeface="+mn-ea"/>
                                    <a:cs typeface="+mn-cs"/>
                                  </a:rPr>
                                  <m:t>𝑥</m:t>
                                </m:r>
                                <m:r>
                                  <a:rPr lang="es-ES" sz="2400" b="0" i="1" kern="1200" dirty="0" smtClean="0">
                                    <a:solidFill>
                                      <a:schemeClr val="tx1"/>
                                    </a:solidFill>
                                    <a:effectLst/>
                                    <a:latin typeface="Cambria Math" panose="02040503050406030204" pitchFamily="18" charset="0"/>
                                    <a:ea typeface="+mn-ea"/>
                                    <a:cs typeface="+mn-cs"/>
                                  </a:rPr>
                                  <m:t> + 6 = 0</m:t>
                                </m:r>
                              </m:oMath>
                            </m:oMathPara>
                          </a14:m>
                          <a:endParaRPr lang="es-ES" sz="2400" b="0" i="0" dirty="0"/>
                        </a:p>
                      </a:txBody>
                      <a:tcPr anchor="ct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sz="2400" i="1" dirty="0" smtClean="0">
                                    <a:latin typeface="Cambria Math" panose="02040503050406030204" pitchFamily="18" charset="0"/>
                                  </a:rPr>
                                  <m:t>5</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+4</m:t>
                                </m:r>
                                <m:r>
                                  <a:rPr lang="es-ES" sz="2400" i="1" dirty="0" smtClean="0">
                                    <a:latin typeface="Cambria Math" panose="02040503050406030204" pitchFamily="18" charset="0"/>
                                  </a:rPr>
                                  <m:t>=</m:t>
                                </m:r>
                                <m:r>
                                  <a:rPr lang="es-ES" sz="2400" b="0" i="1" dirty="0" smtClean="0">
                                    <a:latin typeface="Cambria Math" panose="02040503050406030204" pitchFamily="18" charset="0"/>
                                  </a:rPr>
                                  <m:t>−12</m:t>
                                </m:r>
                                <m:r>
                                  <a:rPr lang="es-ES" sz="2400" b="0" i="1" dirty="0" smtClean="0">
                                    <a:latin typeface="Cambria Math" panose="02040503050406030204" pitchFamily="18" charset="0"/>
                                  </a:rPr>
                                  <m:t>𝑥</m:t>
                                </m:r>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pPr algn="ctr"/>
                          <a14:m>
                            <m:oMathPara xmlns:m="http://schemas.openxmlformats.org/officeDocument/2006/math">
                              <m:oMathParaPr>
                                <m:jc m:val="centerGroup"/>
                              </m:oMathParaPr>
                              <m:oMath xmlns:m="http://schemas.openxmlformats.org/officeDocument/2006/math">
                                <m:r>
                                  <a:rPr lang="es-ES" sz="2400" i="1" dirty="0" smtClean="0">
                                    <a:latin typeface="Cambria Math" panose="02040503050406030204" pitchFamily="18" charset="0"/>
                                  </a:rPr>
                                  <m:t>2</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=48−10</m:t>
                                </m:r>
                                <m:r>
                                  <a:rPr lang="es-ES" sz="2400" b="0" i="1" dirty="0" smtClean="0">
                                    <a:latin typeface="Cambria Math" panose="02040503050406030204" pitchFamily="18" charset="0"/>
                                  </a:rPr>
                                  <m:t>𝑥</m:t>
                                </m:r>
                              </m:oMath>
                            </m:oMathPara>
                          </a14:m>
                          <a:endParaRPr lang="es-ES" sz="2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bl>
              </a:graphicData>
            </a:graphic>
          </p:graphicFrame>
        </mc:Choice>
        <mc:Fallback xmlns="">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477290310"/>
                  </p:ext>
                </p:extLst>
              </p:nvPr>
            </p:nvGraphicFramePr>
            <p:xfrm>
              <a:off x="508549" y="949298"/>
              <a:ext cx="10515599" cy="3527854"/>
            </p:xfrm>
            <a:graphic>
              <a:graphicData uri="http://schemas.openxmlformats.org/drawingml/2006/table">
                <a:tbl>
                  <a:tblPr firstRow="1" bandRow="1">
                    <a:tableStyleId>{5940675A-B579-460E-94D1-54222C63F5DA}</a:tableStyleId>
                  </a:tblPr>
                  <a:tblGrid>
                    <a:gridCol w="6506400">
                      <a:extLst>
                        <a:ext uri="{9D8B030D-6E8A-4147-A177-3AD203B41FA5}">
                          <a16:colId xmlns:a16="http://schemas.microsoft.com/office/drawing/2014/main" val="4288522529"/>
                        </a:ext>
                      </a:extLst>
                    </a:gridCol>
                    <a:gridCol w="4009199">
                      <a:extLst>
                        <a:ext uri="{9D8B030D-6E8A-4147-A177-3AD203B41FA5}">
                          <a16:colId xmlns:a16="http://schemas.microsoft.com/office/drawing/2014/main" val="939841074"/>
                        </a:ext>
                      </a:extLst>
                    </a:gridCol>
                  </a:tblGrid>
                  <a:tr h="909543">
                    <a:tc>
                      <a:txBody>
                        <a:bodyPr/>
                        <a:lstStyle/>
                        <a:p>
                          <a:endParaRPr lang="es-ES"/>
                        </a:p>
                      </a:txBody>
                      <a:tcPr anchor="ctr">
                        <a:blipFill>
                          <a:blip r:embed="rId9"/>
                          <a:stretch>
                            <a:fillRect l="-94" t="-667" r="-61798" b="-288000"/>
                          </a:stretch>
                        </a:blipFill>
                      </a:tcP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endParaRPr lang="es-ES"/>
                        </a:p>
                      </a:txBody>
                      <a:tcPr anchor="ctr">
                        <a:blipFill>
                          <a:blip r:embed="rId9"/>
                          <a:stretch>
                            <a:fillRect l="-94" t="-187261" r="-61798" b="-84076"/>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endParaRPr lang="es-ES"/>
                        </a:p>
                      </a:txBody>
                      <a:tcPr anchor="ctr">
                        <a:blipFill>
                          <a:blip r:embed="rId9"/>
                          <a:stretch>
                            <a:fillRect l="-94" t="-346923" r="-61798" b="-1538"/>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2475923" y="255244"/>
            <a:ext cx="2916183" cy="430887"/>
          </a:xfrm>
          <a:prstGeom prst="rect">
            <a:avLst/>
          </a:prstGeom>
          <a:noFill/>
        </p:spPr>
        <p:txBody>
          <a:bodyPr wrap="none" rtlCol="0">
            <a:spAutoFit/>
          </a:bodyPr>
          <a:lstStyle/>
          <a:p>
            <a:r>
              <a:rPr lang="es-CO" sz="2200" b="1" dirty="0">
                <a:solidFill>
                  <a:srgbClr val="FF0000"/>
                </a:solidFill>
              </a:rPr>
              <a:t>Solución de la ecuación</a:t>
            </a:r>
            <a:endParaRPr lang="es-ES" sz="2200" b="1" dirty="0">
              <a:solidFill>
                <a:srgbClr val="FF0000"/>
              </a:solidFill>
            </a:endParaRPr>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2A9538B3-1847-4A54-B0AF-D00017F8770C}"/>
                  </a:ext>
                </a:extLst>
              </p:cNvPr>
              <p:cNvSpPr txBox="1"/>
              <p:nvPr/>
            </p:nvSpPr>
            <p:spPr>
              <a:xfrm>
                <a:off x="2376442" y="2090195"/>
                <a:ext cx="2775756" cy="369332"/>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2400" i="1" dirty="0" smtClean="0">
                          <a:latin typeface="Cambria Math" panose="02040503050406030204" pitchFamily="18" charset="0"/>
                        </a:rPr>
                        <m:t>2</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+5</m:t>
                      </m:r>
                      <m:r>
                        <a:rPr lang="es-ES" sz="2400" b="0" i="1" dirty="0" smtClean="0">
                          <a:latin typeface="Cambria Math" panose="02040503050406030204" pitchFamily="18" charset="0"/>
                        </a:rPr>
                        <m:t>𝑥</m:t>
                      </m:r>
                      <m:r>
                        <a:rPr lang="es-ES" sz="2400" i="1" dirty="0" smtClean="0">
                          <a:latin typeface="Cambria Math" panose="02040503050406030204" pitchFamily="18" charset="0"/>
                        </a:rPr>
                        <m:t>= 0</m:t>
                      </m:r>
                    </m:oMath>
                  </m:oMathPara>
                </a14:m>
                <a:endParaRPr lang="es-ES" sz="2400" dirty="0"/>
              </a:p>
            </p:txBody>
          </p:sp>
        </mc:Choice>
        <mc:Fallback xmlns="">
          <p:sp>
            <p:nvSpPr>
              <p:cNvPr id="6" name="CuadroTexto 5">
                <a:extLst>
                  <a:ext uri="{FF2B5EF4-FFF2-40B4-BE49-F238E27FC236}">
                    <a16:creationId xmlns:a16="http://schemas.microsoft.com/office/drawing/2014/main" id="{2A9538B3-1847-4A54-B0AF-D00017F8770C}"/>
                  </a:ext>
                </a:extLst>
              </p:cNvPr>
              <p:cNvSpPr txBox="1">
                <a:spLocks noRot="1" noChangeAspect="1" noMove="1" noResize="1" noEditPoints="1" noAdjustHandles="1" noChangeArrowheads="1" noChangeShapeType="1" noTextEdit="1"/>
              </p:cNvSpPr>
              <p:nvPr/>
            </p:nvSpPr>
            <p:spPr>
              <a:xfrm>
                <a:off x="2376442" y="2090195"/>
                <a:ext cx="2775756" cy="369332"/>
              </a:xfrm>
              <a:prstGeom prst="rect">
                <a:avLst/>
              </a:prstGeom>
              <a:blipFill>
                <a:blip r:embed="rId10"/>
                <a:stretch>
                  <a:fillRect b="-8333"/>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30E6FD71-8BCC-4AED-8F6B-42E627BD1A7C}"/>
                  </a:ext>
                </a:extLst>
              </p:cNvPr>
              <p:cNvSpPr txBox="1"/>
              <p:nvPr/>
            </p:nvSpPr>
            <p:spPr>
              <a:xfrm>
                <a:off x="4248150" y="5395615"/>
                <a:ext cx="2562083" cy="369332"/>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 </m:t>
                    </m:r>
                    <m:r>
                      <a:rPr lang="es-ES" sz="2400" i="1" dirty="0" smtClean="0">
                        <a:latin typeface="Cambria Math" panose="02040503050406030204" pitchFamily="18" charset="0"/>
                      </a:rPr>
                      <m:t>3</m:t>
                    </m:r>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b="0" i="1" smtClean="0">
                        <a:latin typeface="Cambria Math" panose="02040503050406030204" pitchFamily="18" charset="0"/>
                      </a:rPr>
                      <m:t>2</m:t>
                    </m:r>
                    <m:r>
                      <a:rPr lang="es-CO" sz="2400" i="1">
                        <a:latin typeface="Cambria Math" panose="02040503050406030204" pitchFamily="18" charset="0"/>
                      </a:rPr>
                      <m:t> </m:t>
                    </m:r>
                  </m:oMath>
                </a14:m>
                <a:endParaRPr lang="es-ES" sz="2400" dirty="0"/>
              </a:p>
            </p:txBody>
          </p:sp>
        </mc:Choice>
        <mc:Fallback xmlns="">
          <p:sp>
            <p:nvSpPr>
              <p:cNvPr id="10" name="CuadroTexto 9">
                <a:extLst>
                  <a:ext uri="{FF2B5EF4-FFF2-40B4-BE49-F238E27FC236}">
                    <a16:creationId xmlns:a16="http://schemas.microsoft.com/office/drawing/2014/main" id="{30E6FD71-8BCC-4AED-8F6B-42E627BD1A7C}"/>
                  </a:ext>
                </a:extLst>
              </p:cNvPr>
              <p:cNvSpPr txBox="1">
                <a:spLocks noRot="1" noChangeAspect="1" noMove="1" noResize="1" noEditPoints="1" noAdjustHandles="1" noChangeArrowheads="1" noChangeShapeType="1" noTextEdit="1"/>
              </p:cNvSpPr>
              <p:nvPr/>
            </p:nvSpPr>
            <p:spPr>
              <a:xfrm>
                <a:off x="4248150" y="5395615"/>
                <a:ext cx="2562083" cy="369332"/>
              </a:xfrm>
              <a:prstGeom prst="rect">
                <a:avLst/>
              </a:prstGeom>
              <a:blipFill>
                <a:blip r:embed="rId15"/>
                <a:stretch>
                  <a:fillRect l="-2844" t="-22222" b="-46032"/>
                </a:stretch>
              </a:blipFill>
              <a:ln>
                <a:solidFill>
                  <a:srgbClr val="00B0F0"/>
                </a:solidFill>
              </a:ln>
            </p:spPr>
            <p:txBody>
              <a:bodyPr/>
              <a:lstStyle/>
              <a:p>
                <a:r>
                  <a:rPr lang="es-ES">
                    <a:noFill/>
                  </a:rPr>
                  <a:t> </a:t>
                </a:r>
              </a:p>
            </p:txBody>
          </p:sp>
        </mc:Fallback>
      </mc:AlternateContent>
      <p:sp>
        <p:nvSpPr>
          <p:cNvPr id="12" name="CuadroTexto 11">
            <a:extLst>
              <a:ext uri="{FF2B5EF4-FFF2-40B4-BE49-F238E27FC236}">
                <a16:creationId xmlns:a16="http://schemas.microsoft.com/office/drawing/2014/main" id="{3C5AA3CB-6B2B-441A-8698-FFA93FB3897D}"/>
              </a:ext>
            </a:extLst>
          </p:cNvPr>
          <p:cNvSpPr txBox="1"/>
          <p:nvPr/>
        </p:nvSpPr>
        <p:spPr>
          <a:xfrm>
            <a:off x="508549" y="4839634"/>
            <a:ext cx="6452344" cy="430887"/>
          </a:xfrm>
          <a:prstGeom prst="rect">
            <a:avLst/>
          </a:prstGeom>
          <a:noFill/>
        </p:spPr>
        <p:txBody>
          <a:bodyPr wrap="none" rtlCol="0">
            <a:spAutoFit/>
          </a:bodyPr>
          <a:lstStyle/>
          <a:p>
            <a:r>
              <a:rPr lang="es-CO" sz="2200" dirty="0">
                <a:solidFill>
                  <a:srgbClr val="7030A0"/>
                </a:solidFill>
              </a:rPr>
              <a:t>Selecciona y arrastra la respuesta correcta a cada celda</a:t>
            </a:r>
            <a:endParaRPr lang="es-ES" sz="2200" dirty="0">
              <a:solidFill>
                <a:srgbClr val="7030A0"/>
              </a:solidFill>
            </a:endParaRPr>
          </a:p>
        </p:txBody>
      </p:sp>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8F8CFA60-9014-4ED2-A7BD-0C8D3F225BF1}"/>
                  </a:ext>
                </a:extLst>
              </p:cNvPr>
              <p:cNvSpPr txBox="1"/>
              <p:nvPr/>
            </p:nvSpPr>
            <p:spPr>
              <a:xfrm>
                <a:off x="508549" y="5395615"/>
                <a:ext cx="3082132" cy="369332"/>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0</m:t>
                    </m:r>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b="0" i="1" smtClean="0">
                        <a:latin typeface="Cambria Math" panose="02040503050406030204" pitchFamily="18" charset="0"/>
                      </a:rPr>
                      <m:t>−2/5</m:t>
                    </m:r>
                    <m:r>
                      <a:rPr lang="es-CO" sz="2400" i="1">
                        <a:latin typeface="Cambria Math" panose="02040503050406030204" pitchFamily="18" charset="0"/>
                      </a:rPr>
                      <m:t> </m:t>
                    </m:r>
                  </m:oMath>
                </a14:m>
                <a:endParaRPr lang="es-ES" sz="2400" dirty="0"/>
              </a:p>
            </p:txBody>
          </p:sp>
        </mc:Choice>
        <mc:Fallback xmlns="">
          <p:sp>
            <p:nvSpPr>
              <p:cNvPr id="13" name="CuadroTexto 12">
                <a:extLst>
                  <a:ext uri="{FF2B5EF4-FFF2-40B4-BE49-F238E27FC236}">
                    <a16:creationId xmlns:a16="http://schemas.microsoft.com/office/drawing/2014/main" id="{8F8CFA60-9014-4ED2-A7BD-0C8D3F225BF1}"/>
                  </a:ext>
                </a:extLst>
              </p:cNvPr>
              <p:cNvSpPr txBox="1">
                <a:spLocks noRot="1" noChangeAspect="1" noMove="1" noResize="1" noEditPoints="1" noAdjustHandles="1" noChangeArrowheads="1" noChangeShapeType="1" noTextEdit="1"/>
              </p:cNvSpPr>
              <p:nvPr/>
            </p:nvSpPr>
            <p:spPr>
              <a:xfrm>
                <a:off x="508549" y="5395615"/>
                <a:ext cx="3082132" cy="369332"/>
              </a:xfrm>
              <a:prstGeom prst="rect">
                <a:avLst/>
              </a:prstGeom>
              <a:blipFill>
                <a:blip r:embed="rId16"/>
                <a:stretch>
                  <a:fillRect l="-2165" t="-22222" b="-46032"/>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9E278ECB-87A3-4E0F-8F6A-21CD054A2691}"/>
                  </a:ext>
                </a:extLst>
              </p:cNvPr>
              <p:cNvSpPr txBox="1"/>
              <p:nvPr/>
            </p:nvSpPr>
            <p:spPr>
              <a:xfrm>
                <a:off x="509789" y="6279117"/>
                <a:ext cx="3082132" cy="369332"/>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−2</m:t>
                    </m:r>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b="0" i="1" smtClean="0">
                        <a:latin typeface="Cambria Math" panose="02040503050406030204" pitchFamily="18" charset="0"/>
                      </a:rPr>
                      <m:t>−2/5</m:t>
                    </m:r>
                    <m:r>
                      <a:rPr lang="es-CO" sz="2400" i="1">
                        <a:latin typeface="Cambria Math" panose="02040503050406030204" pitchFamily="18" charset="0"/>
                      </a:rPr>
                      <m:t> </m:t>
                    </m:r>
                  </m:oMath>
                </a14:m>
                <a:endParaRPr lang="es-ES" sz="2400" dirty="0"/>
              </a:p>
            </p:txBody>
          </p:sp>
        </mc:Choice>
        <mc:Fallback xmlns="">
          <p:sp>
            <p:nvSpPr>
              <p:cNvPr id="14" name="CuadroTexto 13">
                <a:extLst>
                  <a:ext uri="{FF2B5EF4-FFF2-40B4-BE49-F238E27FC236}">
                    <a16:creationId xmlns:a16="http://schemas.microsoft.com/office/drawing/2014/main" id="{9E278ECB-87A3-4E0F-8F6A-21CD054A2691}"/>
                  </a:ext>
                </a:extLst>
              </p:cNvPr>
              <p:cNvSpPr txBox="1">
                <a:spLocks noRot="1" noChangeAspect="1" noMove="1" noResize="1" noEditPoints="1" noAdjustHandles="1" noChangeArrowheads="1" noChangeShapeType="1" noTextEdit="1"/>
              </p:cNvSpPr>
              <p:nvPr/>
            </p:nvSpPr>
            <p:spPr>
              <a:xfrm>
                <a:off x="509789" y="6279117"/>
                <a:ext cx="3082132" cy="369332"/>
              </a:xfrm>
              <a:prstGeom prst="rect">
                <a:avLst/>
              </a:prstGeom>
              <a:blipFill>
                <a:blip r:embed="rId17"/>
                <a:stretch>
                  <a:fillRect l="-2367" t="-22222" b="-46032"/>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63638D4F-A086-4C8A-8479-CA98B9F687D9}"/>
                  </a:ext>
                </a:extLst>
              </p:cNvPr>
              <p:cNvSpPr txBox="1"/>
              <p:nvPr/>
            </p:nvSpPr>
            <p:spPr>
              <a:xfrm>
                <a:off x="4248150" y="6281517"/>
                <a:ext cx="2562083" cy="369332"/>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 </m:t>
                    </m:r>
                    <m:r>
                      <a:rPr lang="es-ES" sz="2400" i="1" dirty="0" smtClean="0">
                        <a:latin typeface="Cambria Math" panose="02040503050406030204" pitchFamily="18" charset="0"/>
                      </a:rPr>
                      <m:t>3</m:t>
                    </m:r>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b="0" i="1" smtClean="0">
                        <a:latin typeface="Cambria Math" panose="02040503050406030204" pitchFamily="18" charset="0"/>
                      </a:rPr>
                      <m:t>−8</m:t>
                    </m:r>
                    <m:r>
                      <a:rPr lang="es-CO" sz="2400" i="1">
                        <a:latin typeface="Cambria Math" panose="02040503050406030204" pitchFamily="18" charset="0"/>
                      </a:rPr>
                      <m:t> </m:t>
                    </m:r>
                  </m:oMath>
                </a14:m>
                <a:endParaRPr lang="es-ES" sz="2400" dirty="0"/>
              </a:p>
            </p:txBody>
          </p:sp>
        </mc:Choice>
        <mc:Fallback xmlns="">
          <p:sp>
            <p:nvSpPr>
              <p:cNvPr id="15" name="CuadroTexto 14">
                <a:extLst>
                  <a:ext uri="{FF2B5EF4-FFF2-40B4-BE49-F238E27FC236}">
                    <a16:creationId xmlns:a16="http://schemas.microsoft.com/office/drawing/2014/main" id="{63638D4F-A086-4C8A-8479-CA98B9F687D9}"/>
                  </a:ext>
                </a:extLst>
              </p:cNvPr>
              <p:cNvSpPr txBox="1">
                <a:spLocks noRot="1" noChangeAspect="1" noMove="1" noResize="1" noEditPoints="1" noAdjustHandles="1" noChangeArrowheads="1" noChangeShapeType="1" noTextEdit="1"/>
              </p:cNvSpPr>
              <p:nvPr/>
            </p:nvSpPr>
            <p:spPr>
              <a:xfrm>
                <a:off x="4248150" y="6281517"/>
                <a:ext cx="2562083" cy="369332"/>
              </a:xfrm>
              <a:prstGeom prst="rect">
                <a:avLst/>
              </a:prstGeom>
              <a:blipFill>
                <a:blip r:embed="rId18"/>
                <a:stretch>
                  <a:fillRect l="-2844" t="-22222" b="-46032"/>
                </a:stretch>
              </a:blipFill>
              <a:ln>
                <a:solidFill>
                  <a:srgbClr val="00B0F0"/>
                </a:solidFill>
              </a:ln>
            </p:spPr>
            <p:txBody>
              <a:bodyPr/>
              <a:lstStyle/>
              <a:p>
                <a:r>
                  <a:rPr lang="es-ES">
                    <a:noFill/>
                  </a:rPr>
                  <a:t> </a:t>
                </a:r>
              </a:p>
            </p:txBody>
          </p:sp>
        </mc:Fallback>
      </mc:AlternateContent>
    </p:spTree>
    <p:extLst>
      <p:ext uri="{BB962C8B-B14F-4D97-AF65-F5344CB8AC3E}">
        <p14:creationId xmlns:p14="http://schemas.microsoft.com/office/powerpoint/2010/main" val="57697254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10515600" cy="1325563"/>
          </a:xfrm>
        </p:spPr>
        <p:txBody>
          <a:bodyPr>
            <a:normAutofit/>
          </a:bodyPr>
          <a:lstStyle/>
          <a:p>
            <a:r>
              <a:rPr lang="es-CO" sz="2800" b="1" dirty="0">
                <a:solidFill>
                  <a:srgbClr val="00B050"/>
                </a:solidFill>
              </a:rPr>
              <a:t>Retroalimentación   </a:t>
            </a:r>
            <a:endParaRPr lang="es-ES" sz="28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nvPr>
            </p:nvGraphicFramePr>
            <p:xfrm>
              <a:off x="508549" y="949298"/>
              <a:ext cx="10515599" cy="3527854"/>
            </p:xfrm>
            <a:graphic>
              <a:graphicData uri="http://schemas.openxmlformats.org/drawingml/2006/table">
                <a:tbl>
                  <a:tblPr firstRow="1" bandRow="1">
                    <a:tableStyleId>{5940675A-B579-460E-94D1-54222C63F5DA}</a:tableStyleId>
                  </a:tblPr>
                  <a:tblGrid>
                    <a:gridCol w="6506400">
                      <a:extLst>
                        <a:ext uri="{9D8B030D-6E8A-4147-A177-3AD203B41FA5}">
                          <a16:colId xmlns:a16="http://schemas.microsoft.com/office/drawing/2014/main" val="4288522529"/>
                        </a:ext>
                      </a:extLst>
                    </a:gridCol>
                    <a:gridCol w="4009199">
                      <a:extLst>
                        <a:ext uri="{9D8B030D-6E8A-4147-A177-3AD203B41FA5}">
                          <a16:colId xmlns:a16="http://schemas.microsoft.com/office/drawing/2014/main" val="939841074"/>
                        </a:ext>
                      </a:extLst>
                    </a:gridCol>
                  </a:tblGrid>
                  <a:tr h="909543">
                    <a:tc>
                      <a:txBody>
                        <a:bodyPr/>
                        <a:lstStyle/>
                        <a:p>
                          <a:pPr/>
                          <a14:m>
                            <m:oMathPara xmlns:m="http://schemas.openxmlformats.org/officeDocument/2006/math">
                              <m:oMathParaPr>
                                <m:jc m:val="centerGroup"/>
                              </m:oMathParaPr>
                              <m:oMath xmlns:m="http://schemas.openxmlformats.org/officeDocument/2006/math">
                                <m:sSup>
                                  <m:sSupPr>
                                    <m:ctrlPr>
                                      <a:rPr lang="es-ES" sz="2400" b="0" i="1" kern="1200" dirty="0" smtClean="0">
                                        <a:solidFill>
                                          <a:schemeClr val="tx1"/>
                                        </a:solidFill>
                                        <a:effectLst/>
                                        <a:latin typeface="Cambria Math" panose="02040503050406030204" pitchFamily="18" charset="0"/>
                                        <a:ea typeface="+mn-ea"/>
                                        <a:cs typeface="+mn-cs"/>
                                      </a:rPr>
                                    </m:ctrlPr>
                                  </m:sSupPr>
                                  <m:e>
                                    <m:r>
                                      <a:rPr lang="es-ES" sz="2400" b="0" i="1" kern="1200" dirty="0" smtClean="0">
                                        <a:solidFill>
                                          <a:schemeClr val="tx1"/>
                                        </a:solidFill>
                                        <a:effectLst/>
                                        <a:latin typeface="Cambria Math" panose="02040503050406030204" pitchFamily="18" charset="0"/>
                                        <a:ea typeface="+mn-ea"/>
                                        <a:cs typeface="+mn-cs"/>
                                      </a:rPr>
                                      <m:t>𝑥</m:t>
                                    </m:r>
                                  </m:e>
                                  <m:sup>
                                    <m:r>
                                      <a:rPr lang="es-ES" sz="2400" b="0" i="1" kern="1200" dirty="0" smtClean="0">
                                        <a:solidFill>
                                          <a:schemeClr val="tx1"/>
                                        </a:solidFill>
                                        <a:effectLst/>
                                        <a:latin typeface="Cambria Math" panose="02040503050406030204" pitchFamily="18" charset="0"/>
                                        <a:ea typeface="+mn-ea"/>
                                        <a:cs typeface="+mn-cs"/>
                                      </a:rPr>
                                      <m:t>2</m:t>
                                    </m:r>
                                  </m:sup>
                                </m:sSup>
                                <m:r>
                                  <a:rPr lang="es-ES" sz="2400" b="0" i="1" kern="1200" dirty="0" smtClean="0">
                                    <a:solidFill>
                                      <a:schemeClr val="tx1"/>
                                    </a:solidFill>
                                    <a:effectLst/>
                                    <a:latin typeface="Cambria Math" panose="02040503050406030204" pitchFamily="18" charset="0"/>
                                    <a:ea typeface="+mn-ea"/>
                                    <a:cs typeface="+mn-cs"/>
                                  </a:rPr>
                                  <m:t>– 5</m:t>
                                </m:r>
                                <m:r>
                                  <a:rPr lang="es-ES" sz="2400" b="0" i="1" kern="1200" dirty="0" smtClean="0">
                                    <a:solidFill>
                                      <a:schemeClr val="tx1"/>
                                    </a:solidFill>
                                    <a:effectLst/>
                                    <a:latin typeface="Cambria Math" panose="02040503050406030204" pitchFamily="18" charset="0"/>
                                    <a:ea typeface="+mn-ea"/>
                                    <a:cs typeface="+mn-cs"/>
                                  </a:rPr>
                                  <m:t>𝑥</m:t>
                                </m:r>
                                <m:r>
                                  <a:rPr lang="es-ES" sz="2400" b="0" i="1" kern="1200" dirty="0" smtClean="0">
                                    <a:solidFill>
                                      <a:schemeClr val="tx1"/>
                                    </a:solidFill>
                                    <a:effectLst/>
                                    <a:latin typeface="Cambria Math" panose="02040503050406030204" pitchFamily="18" charset="0"/>
                                    <a:ea typeface="+mn-ea"/>
                                    <a:cs typeface="+mn-cs"/>
                                  </a:rPr>
                                  <m:t> + 6 = 0</m:t>
                                </m:r>
                              </m:oMath>
                            </m:oMathPara>
                          </a14:m>
                          <a:endParaRPr lang="es-ES" sz="2400" b="0" i="0" dirty="0"/>
                        </a:p>
                      </a:txBody>
                      <a:tcPr anchor="ct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sz="2400" i="1" dirty="0" smtClean="0">
                                    <a:latin typeface="Cambria Math" panose="02040503050406030204" pitchFamily="18" charset="0"/>
                                  </a:rPr>
                                  <m:t>5</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+4</m:t>
                                </m:r>
                                <m:r>
                                  <a:rPr lang="es-ES" sz="2400" i="1" dirty="0" smtClean="0">
                                    <a:latin typeface="Cambria Math" panose="02040503050406030204" pitchFamily="18" charset="0"/>
                                  </a:rPr>
                                  <m:t>=</m:t>
                                </m:r>
                                <m:r>
                                  <a:rPr lang="es-ES" sz="2400" b="0" i="1" dirty="0" smtClean="0">
                                    <a:latin typeface="Cambria Math" panose="02040503050406030204" pitchFamily="18" charset="0"/>
                                  </a:rPr>
                                  <m:t>−12</m:t>
                                </m:r>
                                <m:r>
                                  <a:rPr lang="es-ES" sz="2400" b="0" i="1" dirty="0" smtClean="0">
                                    <a:latin typeface="Cambria Math" panose="02040503050406030204" pitchFamily="18" charset="0"/>
                                  </a:rPr>
                                  <m:t>𝑥</m:t>
                                </m:r>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pPr algn="ctr"/>
                          <a14:m>
                            <m:oMathPara xmlns:m="http://schemas.openxmlformats.org/officeDocument/2006/math">
                              <m:oMathParaPr>
                                <m:jc m:val="centerGroup"/>
                              </m:oMathParaPr>
                              <m:oMath xmlns:m="http://schemas.openxmlformats.org/officeDocument/2006/math">
                                <m:r>
                                  <a:rPr lang="es-ES" sz="2400" i="1" dirty="0" smtClean="0">
                                    <a:latin typeface="Cambria Math" panose="02040503050406030204" pitchFamily="18" charset="0"/>
                                  </a:rPr>
                                  <m:t>2</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=48−10</m:t>
                                </m:r>
                                <m:r>
                                  <a:rPr lang="es-ES" sz="2400" b="0" i="1" dirty="0" smtClean="0">
                                    <a:latin typeface="Cambria Math" panose="02040503050406030204" pitchFamily="18" charset="0"/>
                                  </a:rPr>
                                  <m:t>𝑥</m:t>
                                </m:r>
                              </m:oMath>
                            </m:oMathPara>
                          </a14:m>
                          <a:endParaRPr lang="es-ES" sz="2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bl>
              </a:graphicData>
            </a:graphic>
          </p:graphicFrame>
        </mc:Choice>
        <mc:Fallback xmlns="">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nvPr>
            </p:nvGraphicFramePr>
            <p:xfrm>
              <a:off x="508549" y="949298"/>
              <a:ext cx="10515599" cy="3527854"/>
            </p:xfrm>
            <a:graphic>
              <a:graphicData uri="http://schemas.openxmlformats.org/drawingml/2006/table">
                <a:tbl>
                  <a:tblPr firstRow="1" bandRow="1">
                    <a:tableStyleId>{5940675A-B579-460E-94D1-54222C63F5DA}</a:tableStyleId>
                  </a:tblPr>
                  <a:tblGrid>
                    <a:gridCol w="6506400">
                      <a:extLst>
                        <a:ext uri="{9D8B030D-6E8A-4147-A177-3AD203B41FA5}">
                          <a16:colId xmlns:a16="http://schemas.microsoft.com/office/drawing/2014/main" val="4288522529"/>
                        </a:ext>
                      </a:extLst>
                    </a:gridCol>
                    <a:gridCol w="4009199">
                      <a:extLst>
                        <a:ext uri="{9D8B030D-6E8A-4147-A177-3AD203B41FA5}">
                          <a16:colId xmlns:a16="http://schemas.microsoft.com/office/drawing/2014/main" val="939841074"/>
                        </a:ext>
                      </a:extLst>
                    </a:gridCol>
                  </a:tblGrid>
                  <a:tr h="909543">
                    <a:tc>
                      <a:txBody>
                        <a:bodyPr/>
                        <a:lstStyle/>
                        <a:p>
                          <a:endParaRPr lang="es-ES"/>
                        </a:p>
                      </a:txBody>
                      <a:tcPr anchor="ctr">
                        <a:blipFill>
                          <a:blip r:embed="rId2"/>
                          <a:stretch>
                            <a:fillRect l="-94" t="-667" r="-61798" b="-288000"/>
                          </a:stretch>
                        </a:blipFill>
                      </a:tcP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endParaRPr lang="es-ES"/>
                        </a:p>
                      </a:txBody>
                      <a:tcPr anchor="ctr">
                        <a:blipFill>
                          <a:blip r:embed="rId2"/>
                          <a:stretch>
                            <a:fillRect l="-94" t="-187261" r="-61798" b="-84076"/>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endParaRPr lang="es-ES"/>
                        </a:p>
                      </a:txBody>
                      <a:tcPr anchor="ctr">
                        <a:blipFill>
                          <a:blip r:embed="rId2"/>
                          <a:stretch>
                            <a:fillRect l="-94" t="-346923" r="-61798" b="-1538"/>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5355601" y="277512"/>
            <a:ext cx="2916183" cy="430887"/>
          </a:xfrm>
          <a:prstGeom prst="rect">
            <a:avLst/>
          </a:prstGeom>
          <a:noFill/>
        </p:spPr>
        <p:txBody>
          <a:bodyPr wrap="none" rtlCol="0">
            <a:spAutoFit/>
          </a:bodyPr>
          <a:lstStyle/>
          <a:p>
            <a:r>
              <a:rPr lang="es-CO" sz="2200" b="1" dirty="0">
                <a:solidFill>
                  <a:srgbClr val="FF0000"/>
                </a:solidFill>
              </a:rPr>
              <a:t>Solución de la ecuación</a:t>
            </a:r>
            <a:endParaRPr lang="es-ES" sz="2200" b="1" dirty="0">
              <a:solidFill>
                <a:srgbClr val="FF0000"/>
              </a:solidFill>
            </a:endParaRPr>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2A9538B3-1847-4A54-B0AF-D00017F8770C}"/>
                  </a:ext>
                </a:extLst>
              </p:cNvPr>
              <p:cNvSpPr txBox="1"/>
              <p:nvPr/>
            </p:nvSpPr>
            <p:spPr>
              <a:xfrm>
                <a:off x="2376442" y="2090195"/>
                <a:ext cx="2775756" cy="369332"/>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2400" i="1" dirty="0" smtClean="0">
                          <a:latin typeface="Cambria Math" panose="02040503050406030204" pitchFamily="18" charset="0"/>
                        </a:rPr>
                        <m:t>2</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+5</m:t>
                      </m:r>
                      <m:r>
                        <a:rPr lang="es-ES" sz="2400" b="0" i="1" dirty="0" smtClean="0">
                          <a:latin typeface="Cambria Math" panose="02040503050406030204" pitchFamily="18" charset="0"/>
                        </a:rPr>
                        <m:t>𝑥</m:t>
                      </m:r>
                      <m:r>
                        <a:rPr lang="es-ES" sz="2400" i="1" dirty="0" smtClean="0">
                          <a:latin typeface="Cambria Math" panose="02040503050406030204" pitchFamily="18" charset="0"/>
                        </a:rPr>
                        <m:t>= 0</m:t>
                      </m:r>
                    </m:oMath>
                  </m:oMathPara>
                </a14:m>
                <a:endParaRPr lang="es-ES" sz="2400" dirty="0"/>
              </a:p>
            </p:txBody>
          </p:sp>
        </mc:Choice>
        <mc:Fallback xmlns="">
          <p:sp>
            <p:nvSpPr>
              <p:cNvPr id="6" name="CuadroTexto 5">
                <a:extLst>
                  <a:ext uri="{FF2B5EF4-FFF2-40B4-BE49-F238E27FC236}">
                    <a16:creationId xmlns:a16="http://schemas.microsoft.com/office/drawing/2014/main" id="{2A9538B3-1847-4A54-B0AF-D00017F8770C}"/>
                  </a:ext>
                </a:extLst>
              </p:cNvPr>
              <p:cNvSpPr txBox="1">
                <a:spLocks noRot="1" noChangeAspect="1" noMove="1" noResize="1" noEditPoints="1" noAdjustHandles="1" noChangeArrowheads="1" noChangeShapeType="1" noTextEdit="1"/>
              </p:cNvSpPr>
              <p:nvPr/>
            </p:nvSpPr>
            <p:spPr>
              <a:xfrm>
                <a:off x="2376442" y="2090195"/>
                <a:ext cx="2775756" cy="369332"/>
              </a:xfrm>
              <a:prstGeom prst="rect">
                <a:avLst/>
              </a:prstGeom>
              <a:blipFill>
                <a:blip r:embed="rId3"/>
                <a:stretch>
                  <a:fillRect b="-8333"/>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30E6FD71-8BCC-4AED-8F6B-42E627BD1A7C}"/>
                  </a:ext>
                </a:extLst>
              </p:cNvPr>
              <p:cNvSpPr txBox="1"/>
              <p:nvPr/>
            </p:nvSpPr>
            <p:spPr>
              <a:xfrm>
                <a:off x="7767839" y="1184381"/>
                <a:ext cx="2430117" cy="369332"/>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 </m:t>
                    </m:r>
                    <m:r>
                      <a:rPr lang="es-ES" sz="2400" i="1" dirty="0" smtClean="0">
                        <a:latin typeface="Cambria Math" panose="02040503050406030204" pitchFamily="18" charset="0"/>
                      </a:rPr>
                      <m:t>3</m:t>
                    </m:r>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b="0" i="1" smtClean="0">
                        <a:latin typeface="Cambria Math" panose="02040503050406030204" pitchFamily="18" charset="0"/>
                      </a:rPr>
                      <m:t>2</m:t>
                    </m:r>
                    <m:r>
                      <a:rPr lang="es-CO" sz="2400" i="1">
                        <a:latin typeface="Cambria Math" panose="02040503050406030204" pitchFamily="18" charset="0"/>
                      </a:rPr>
                      <m:t> </m:t>
                    </m:r>
                  </m:oMath>
                </a14:m>
                <a:endParaRPr lang="es-ES" sz="2400" dirty="0"/>
              </a:p>
            </p:txBody>
          </p:sp>
        </mc:Choice>
        <mc:Fallback xmlns="">
          <p:sp>
            <p:nvSpPr>
              <p:cNvPr id="10" name="CuadroTexto 9">
                <a:extLst>
                  <a:ext uri="{FF2B5EF4-FFF2-40B4-BE49-F238E27FC236}">
                    <a16:creationId xmlns:a16="http://schemas.microsoft.com/office/drawing/2014/main" id="{30E6FD71-8BCC-4AED-8F6B-42E627BD1A7C}"/>
                  </a:ext>
                </a:extLst>
              </p:cNvPr>
              <p:cNvSpPr txBox="1">
                <a:spLocks noRot="1" noChangeAspect="1" noMove="1" noResize="1" noEditPoints="1" noAdjustHandles="1" noChangeArrowheads="1" noChangeShapeType="1" noTextEdit="1"/>
              </p:cNvSpPr>
              <p:nvPr/>
            </p:nvSpPr>
            <p:spPr>
              <a:xfrm>
                <a:off x="7767839" y="1184381"/>
                <a:ext cx="2430117" cy="369332"/>
              </a:xfrm>
              <a:prstGeom prst="rect">
                <a:avLst/>
              </a:prstGeom>
              <a:blipFill>
                <a:blip r:embed="rId4"/>
                <a:stretch>
                  <a:fillRect l="-2743" t="-22222" b="-46032"/>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8F8CFA60-9014-4ED2-A7BD-0C8D3F225BF1}"/>
                  </a:ext>
                </a:extLst>
              </p:cNvPr>
              <p:cNvSpPr txBox="1"/>
              <p:nvPr/>
            </p:nvSpPr>
            <p:spPr>
              <a:xfrm>
                <a:off x="7767838" y="2090195"/>
                <a:ext cx="2775756" cy="369332"/>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0</m:t>
                    </m:r>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b="0" i="1" smtClean="0">
                        <a:latin typeface="Cambria Math" panose="02040503050406030204" pitchFamily="18" charset="0"/>
                      </a:rPr>
                      <m:t>−2/5</m:t>
                    </m:r>
                    <m:r>
                      <a:rPr lang="es-CO" sz="2400" i="1">
                        <a:latin typeface="Cambria Math" panose="02040503050406030204" pitchFamily="18" charset="0"/>
                      </a:rPr>
                      <m:t> </m:t>
                    </m:r>
                  </m:oMath>
                </a14:m>
                <a:endParaRPr lang="es-ES" sz="2400" dirty="0"/>
              </a:p>
            </p:txBody>
          </p:sp>
        </mc:Choice>
        <mc:Fallback xmlns="">
          <p:sp>
            <p:nvSpPr>
              <p:cNvPr id="13" name="CuadroTexto 12">
                <a:extLst>
                  <a:ext uri="{FF2B5EF4-FFF2-40B4-BE49-F238E27FC236}">
                    <a16:creationId xmlns:a16="http://schemas.microsoft.com/office/drawing/2014/main" id="{8F8CFA60-9014-4ED2-A7BD-0C8D3F225BF1}"/>
                  </a:ext>
                </a:extLst>
              </p:cNvPr>
              <p:cNvSpPr txBox="1">
                <a:spLocks noRot="1" noChangeAspect="1" noMove="1" noResize="1" noEditPoints="1" noAdjustHandles="1" noChangeArrowheads="1" noChangeShapeType="1" noTextEdit="1"/>
              </p:cNvSpPr>
              <p:nvPr/>
            </p:nvSpPr>
            <p:spPr>
              <a:xfrm>
                <a:off x="7767838" y="2090195"/>
                <a:ext cx="2775756" cy="369332"/>
              </a:xfrm>
              <a:prstGeom prst="rect">
                <a:avLst/>
              </a:prstGeom>
              <a:blipFill>
                <a:blip r:embed="rId5"/>
                <a:stretch>
                  <a:fillRect l="-2402" t="-24194" r="-873" b="-46774"/>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9E278ECB-87A3-4E0F-8F6A-21CD054A2691}"/>
                  </a:ext>
                </a:extLst>
              </p:cNvPr>
              <p:cNvSpPr txBox="1"/>
              <p:nvPr/>
            </p:nvSpPr>
            <p:spPr>
              <a:xfrm>
                <a:off x="7638877" y="2996009"/>
                <a:ext cx="3082132" cy="369332"/>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−2</m:t>
                    </m:r>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b="0" i="1" smtClean="0">
                        <a:latin typeface="Cambria Math" panose="02040503050406030204" pitchFamily="18" charset="0"/>
                      </a:rPr>
                      <m:t>−2/5</m:t>
                    </m:r>
                    <m:r>
                      <a:rPr lang="es-CO" sz="2400" i="1">
                        <a:latin typeface="Cambria Math" panose="02040503050406030204" pitchFamily="18" charset="0"/>
                      </a:rPr>
                      <m:t> </m:t>
                    </m:r>
                  </m:oMath>
                </a14:m>
                <a:endParaRPr lang="es-ES" sz="2400" dirty="0"/>
              </a:p>
            </p:txBody>
          </p:sp>
        </mc:Choice>
        <mc:Fallback xmlns="">
          <p:sp>
            <p:nvSpPr>
              <p:cNvPr id="14" name="CuadroTexto 13">
                <a:extLst>
                  <a:ext uri="{FF2B5EF4-FFF2-40B4-BE49-F238E27FC236}">
                    <a16:creationId xmlns:a16="http://schemas.microsoft.com/office/drawing/2014/main" id="{9E278ECB-87A3-4E0F-8F6A-21CD054A2691}"/>
                  </a:ext>
                </a:extLst>
              </p:cNvPr>
              <p:cNvSpPr txBox="1">
                <a:spLocks noRot="1" noChangeAspect="1" noMove="1" noResize="1" noEditPoints="1" noAdjustHandles="1" noChangeArrowheads="1" noChangeShapeType="1" noTextEdit="1"/>
              </p:cNvSpPr>
              <p:nvPr/>
            </p:nvSpPr>
            <p:spPr>
              <a:xfrm>
                <a:off x="7638877" y="2996009"/>
                <a:ext cx="3082132" cy="369332"/>
              </a:xfrm>
              <a:prstGeom prst="rect">
                <a:avLst/>
              </a:prstGeom>
              <a:blipFill>
                <a:blip r:embed="rId6"/>
                <a:stretch>
                  <a:fillRect l="-2165" t="-22222" b="-46032"/>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63638D4F-A086-4C8A-8479-CA98B9F687D9}"/>
                  </a:ext>
                </a:extLst>
              </p:cNvPr>
              <p:cNvSpPr txBox="1"/>
              <p:nvPr/>
            </p:nvSpPr>
            <p:spPr>
              <a:xfrm>
                <a:off x="7638877" y="3891169"/>
                <a:ext cx="2904717" cy="369332"/>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 </m:t>
                    </m:r>
                    <m:r>
                      <a:rPr lang="es-ES" sz="2400" i="1" dirty="0" smtClean="0">
                        <a:latin typeface="Cambria Math" panose="02040503050406030204" pitchFamily="18" charset="0"/>
                      </a:rPr>
                      <m:t>3</m:t>
                    </m:r>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b="0" i="1" smtClean="0">
                        <a:latin typeface="Cambria Math" panose="02040503050406030204" pitchFamily="18" charset="0"/>
                      </a:rPr>
                      <m:t>−8</m:t>
                    </m:r>
                    <m:r>
                      <a:rPr lang="es-CO" sz="2400" i="1">
                        <a:latin typeface="Cambria Math" panose="02040503050406030204" pitchFamily="18" charset="0"/>
                      </a:rPr>
                      <m:t> </m:t>
                    </m:r>
                  </m:oMath>
                </a14:m>
                <a:endParaRPr lang="es-ES" sz="2400" dirty="0"/>
              </a:p>
            </p:txBody>
          </p:sp>
        </mc:Choice>
        <mc:Fallback xmlns="">
          <p:sp>
            <p:nvSpPr>
              <p:cNvPr id="15" name="CuadroTexto 14">
                <a:extLst>
                  <a:ext uri="{FF2B5EF4-FFF2-40B4-BE49-F238E27FC236}">
                    <a16:creationId xmlns:a16="http://schemas.microsoft.com/office/drawing/2014/main" id="{63638D4F-A086-4C8A-8479-CA98B9F687D9}"/>
                  </a:ext>
                </a:extLst>
              </p:cNvPr>
              <p:cNvSpPr txBox="1">
                <a:spLocks noRot="1" noChangeAspect="1" noMove="1" noResize="1" noEditPoints="1" noAdjustHandles="1" noChangeArrowheads="1" noChangeShapeType="1" noTextEdit="1"/>
              </p:cNvSpPr>
              <p:nvPr/>
            </p:nvSpPr>
            <p:spPr>
              <a:xfrm>
                <a:off x="7638877" y="3891169"/>
                <a:ext cx="2904717" cy="369332"/>
              </a:xfrm>
              <a:prstGeom prst="rect">
                <a:avLst/>
              </a:prstGeom>
              <a:blipFill>
                <a:blip r:embed="rId7"/>
                <a:stretch>
                  <a:fillRect l="-2296" t="-22222" b="-46032"/>
                </a:stretch>
              </a:blipFill>
              <a:ln>
                <a:solidFill>
                  <a:srgbClr val="00B0F0"/>
                </a:solidFill>
              </a:ln>
            </p:spPr>
            <p:txBody>
              <a:bodyPr/>
              <a:lstStyle/>
              <a:p>
                <a:r>
                  <a:rPr lang="es-ES">
                    <a:noFill/>
                  </a:rPr>
                  <a:t> </a:t>
                </a:r>
              </a:p>
            </p:txBody>
          </p:sp>
        </mc:Fallback>
      </mc:AlternateContent>
    </p:spTree>
    <p:extLst>
      <p:ext uri="{BB962C8B-B14F-4D97-AF65-F5344CB8AC3E}">
        <p14:creationId xmlns:p14="http://schemas.microsoft.com/office/powerpoint/2010/main" val="74631559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06904" y="311175"/>
            <a:ext cx="10515600" cy="923333"/>
          </a:xfrm>
        </p:spPr>
        <p:txBody>
          <a:bodyPr>
            <a:noAutofit/>
          </a:bodyPr>
          <a:lstStyle/>
          <a:p>
            <a:pPr marL="0" indent="0">
              <a:buNone/>
            </a:pPr>
            <a:r>
              <a:rPr lang="es-CO" sz="2400" b="1" dirty="0">
                <a:solidFill>
                  <a:schemeClr val="accent1"/>
                </a:solidFill>
              </a:rPr>
              <a:t>Solución de ecuaciones cuadrática </a:t>
            </a:r>
          </a:p>
          <a:p>
            <a:pPr marL="0" indent="0">
              <a:buNone/>
            </a:pPr>
            <a:endParaRPr lang="es-CO" sz="2400" b="1" dirty="0">
              <a:solidFill>
                <a:schemeClr val="accent1"/>
              </a:solidFill>
            </a:endParaRPr>
          </a:p>
          <a:p>
            <a:r>
              <a:rPr lang="es-CO" sz="2200" dirty="0">
                <a:solidFill>
                  <a:srgbClr val="FF0000"/>
                </a:solidFill>
              </a:rPr>
              <a:t>Solución completando el cuadrado: </a:t>
            </a:r>
            <a:r>
              <a:rPr lang="es-CO" sz="2200" dirty="0"/>
              <a:t>una ecuación de la forma </a:t>
            </a: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5DD49BB-A4C5-4FDA-B8DC-8F88C27AB753}"/>
                  </a:ext>
                </a:extLst>
              </p:cNvPr>
              <p:cNvSpPr txBox="1"/>
              <p:nvPr/>
            </p:nvSpPr>
            <p:spPr>
              <a:xfrm>
                <a:off x="3523454" y="1817691"/>
                <a:ext cx="3969026" cy="43088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800" b="0" i="1" dirty="0" smtClean="0">
                          <a:solidFill>
                            <a:srgbClr val="FF0000"/>
                          </a:solidFill>
                          <a:latin typeface="Cambria Math" panose="02040503050406030204" pitchFamily="18" charset="0"/>
                        </a:rPr>
                        <m:t>𝑎</m:t>
                      </m:r>
                      <m:sSup>
                        <m:sSupPr>
                          <m:ctrlPr>
                            <a:rPr lang="es-CO" sz="2800" b="0" i="1" dirty="0" smtClean="0">
                              <a:latin typeface="Cambria Math" panose="02040503050406030204" pitchFamily="18" charset="0"/>
                            </a:rPr>
                          </m:ctrlPr>
                        </m:sSupPr>
                        <m:e>
                          <m:r>
                            <a:rPr lang="es-CO" sz="2800" b="0" i="1" dirty="0" smtClean="0">
                              <a:latin typeface="Cambria Math" panose="02040503050406030204" pitchFamily="18" charset="0"/>
                            </a:rPr>
                            <m:t>𝑥</m:t>
                          </m:r>
                        </m:e>
                        <m:sup>
                          <m:r>
                            <a:rPr lang="es-CO" sz="2800" b="0" i="1" dirty="0" smtClean="0">
                              <a:latin typeface="Cambria Math" panose="02040503050406030204" pitchFamily="18" charset="0"/>
                            </a:rPr>
                            <m:t>2</m:t>
                          </m:r>
                        </m:sup>
                      </m:sSup>
                      <m:r>
                        <a:rPr lang="es-ES" sz="2800" i="1" dirty="0" smtClean="0">
                          <a:latin typeface="Cambria Math" panose="02040503050406030204" pitchFamily="18" charset="0"/>
                        </a:rPr>
                        <m:t>+</m:t>
                      </m:r>
                      <m:r>
                        <a:rPr lang="es-ES" sz="2800" i="1" dirty="0" smtClean="0">
                          <a:solidFill>
                            <a:srgbClr val="00B0F0"/>
                          </a:solidFill>
                          <a:latin typeface="Cambria Math" panose="02040503050406030204" pitchFamily="18" charset="0"/>
                        </a:rPr>
                        <m:t>𝑏</m:t>
                      </m:r>
                      <m:r>
                        <a:rPr lang="es-ES" sz="2800" i="1" dirty="0" smtClean="0">
                          <a:latin typeface="Cambria Math" panose="02040503050406030204" pitchFamily="18" charset="0"/>
                        </a:rPr>
                        <m:t>𝑥</m:t>
                      </m:r>
                      <m:r>
                        <a:rPr lang="es-ES" sz="2800" i="1" dirty="0" smtClean="0">
                          <a:latin typeface="Cambria Math" panose="02040503050406030204" pitchFamily="18" charset="0"/>
                        </a:rPr>
                        <m:t> +</m:t>
                      </m:r>
                      <m:r>
                        <a:rPr lang="es-ES" sz="2800" i="1" dirty="0" smtClean="0">
                          <a:solidFill>
                            <a:srgbClr val="00B050"/>
                          </a:solidFill>
                          <a:latin typeface="Cambria Math" panose="02040503050406030204" pitchFamily="18" charset="0"/>
                        </a:rPr>
                        <m:t>𝑐</m:t>
                      </m:r>
                      <m:r>
                        <a:rPr lang="es-ES" sz="2800" i="1" dirty="0" smtClean="0">
                          <a:latin typeface="Cambria Math" panose="02040503050406030204" pitchFamily="18" charset="0"/>
                        </a:rPr>
                        <m:t>=0</m:t>
                      </m:r>
                    </m:oMath>
                  </m:oMathPara>
                </a14:m>
                <a:endParaRPr lang="es-ES" sz="2800" dirty="0"/>
              </a:p>
            </p:txBody>
          </p:sp>
        </mc:Choice>
        <mc:Fallback xmlns="">
          <p:sp>
            <p:nvSpPr>
              <p:cNvPr id="5" name="CuadroTexto 4">
                <a:extLst>
                  <a:ext uri="{FF2B5EF4-FFF2-40B4-BE49-F238E27FC236}">
                    <a16:creationId xmlns:a16="http://schemas.microsoft.com/office/drawing/2014/main" id="{65DD49BB-A4C5-4FDA-B8DC-8F88C27AB753}"/>
                  </a:ext>
                </a:extLst>
              </p:cNvPr>
              <p:cNvSpPr txBox="1">
                <a:spLocks noRot="1" noChangeAspect="1" noMove="1" noResize="1" noEditPoints="1" noAdjustHandles="1" noChangeArrowheads="1" noChangeShapeType="1" noTextEdit="1"/>
              </p:cNvSpPr>
              <p:nvPr/>
            </p:nvSpPr>
            <p:spPr>
              <a:xfrm>
                <a:off x="3523454" y="1817691"/>
                <a:ext cx="3969026" cy="430887"/>
              </a:xfrm>
              <a:prstGeom prst="rect">
                <a:avLst/>
              </a:prstGeom>
              <a:blipFill>
                <a:blip r:embed="rId2"/>
                <a:stretch>
                  <a:fillRect/>
                </a:stretch>
              </a:blipFill>
            </p:spPr>
            <p:txBody>
              <a:bodyPr/>
              <a:lstStyle/>
              <a:p>
                <a:r>
                  <a:rPr lang="es-ES">
                    <a:noFill/>
                  </a:rPr>
                  <a:t> </a:t>
                </a:r>
              </a:p>
            </p:txBody>
          </p:sp>
        </mc:Fallback>
      </mc:AlternateContent>
      <p:sp>
        <p:nvSpPr>
          <p:cNvPr id="7" name="Rectángulo 6">
            <a:extLst>
              <a:ext uri="{FF2B5EF4-FFF2-40B4-BE49-F238E27FC236}">
                <a16:creationId xmlns:a16="http://schemas.microsoft.com/office/drawing/2014/main" id="{1EEEFD82-422D-45BE-9260-A08232C72765}"/>
              </a:ext>
            </a:extLst>
          </p:cNvPr>
          <p:cNvSpPr/>
          <p:nvPr/>
        </p:nvSpPr>
        <p:spPr>
          <a:xfrm>
            <a:off x="559245" y="2330958"/>
            <a:ext cx="10410917" cy="800219"/>
          </a:xfrm>
          <a:prstGeom prst="rect">
            <a:avLst/>
          </a:prstGeom>
        </p:spPr>
        <p:txBody>
          <a:bodyPr wrap="square">
            <a:spAutoFit/>
          </a:bodyPr>
          <a:lstStyle/>
          <a:p>
            <a:r>
              <a:rPr lang="es-CO" sz="2200" dirty="0"/>
              <a:t>puede expresarse como:</a:t>
            </a:r>
          </a:p>
          <a:p>
            <a:endParaRPr lang="es-CO" sz="2400" dirty="0"/>
          </a:p>
        </p:txBody>
      </p:sp>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E62BB45A-E9EB-430C-BED8-C2B2994DA706}"/>
                  </a:ext>
                </a:extLst>
              </p:cNvPr>
              <p:cNvSpPr txBox="1"/>
              <p:nvPr/>
            </p:nvSpPr>
            <p:spPr>
              <a:xfrm>
                <a:off x="3765351" y="4013995"/>
                <a:ext cx="1274130" cy="531940"/>
              </a:xfrm>
              <a:prstGeom prst="rect">
                <a:avLst/>
              </a:prstGeom>
              <a:noFill/>
            </p:spPr>
            <p:txBody>
              <a:bodyPr wrap="square" lIns="0" tIns="0" rIns="0" bIns="0" rtlCol="0">
                <a:spAutoFit/>
              </a:bodyPr>
              <a:lstStyle/>
              <a:p>
                <a14:m>
                  <m:oMath xmlns:m="http://schemas.openxmlformats.org/officeDocument/2006/math">
                    <m:r>
                      <a:rPr lang="es-ES" sz="2400" i="1" dirty="0" smtClean="0">
                        <a:solidFill>
                          <a:srgbClr val="C00000"/>
                        </a:solidFill>
                        <a:latin typeface="Cambria Math" panose="02040503050406030204" pitchFamily="18" charset="0"/>
                      </a:rPr>
                      <m:t>𝑑</m:t>
                    </m:r>
                    <m:r>
                      <a:rPr lang="es-ES" sz="2400" i="1" dirty="0" smtClean="0">
                        <a:latin typeface="Cambria Math" panose="02040503050406030204" pitchFamily="18" charset="0"/>
                      </a:rPr>
                      <m:t>=</m:t>
                    </m:r>
                    <m:f>
                      <m:fPr>
                        <m:ctrlPr>
                          <a:rPr lang="es-ES" sz="2400" i="1" dirty="0" smtClean="0">
                            <a:latin typeface="Cambria Math" panose="02040503050406030204" pitchFamily="18" charset="0"/>
                          </a:rPr>
                        </m:ctrlPr>
                      </m:fPr>
                      <m:num>
                        <m:r>
                          <a:rPr lang="es-ES" sz="2400" b="0" i="1" dirty="0" smtClean="0">
                            <a:solidFill>
                              <a:srgbClr val="00B0F0"/>
                            </a:solidFill>
                            <a:latin typeface="Cambria Math" panose="02040503050406030204" pitchFamily="18" charset="0"/>
                          </a:rPr>
                          <m:t>𝑏</m:t>
                        </m:r>
                      </m:num>
                      <m:den>
                        <m:r>
                          <a:rPr lang="es-ES" sz="2400" b="0" i="1" dirty="0" smtClean="0">
                            <a:latin typeface="Cambria Math" panose="02040503050406030204" pitchFamily="18" charset="0"/>
                          </a:rPr>
                          <m:t>2</m:t>
                        </m:r>
                        <m:r>
                          <a:rPr lang="es-ES" sz="2400" b="0" i="1" dirty="0" smtClean="0">
                            <a:solidFill>
                              <a:srgbClr val="FF0000"/>
                            </a:solidFill>
                            <a:latin typeface="Cambria Math" panose="02040503050406030204" pitchFamily="18" charset="0"/>
                          </a:rPr>
                          <m:t>𝑎</m:t>
                        </m:r>
                      </m:den>
                    </m:f>
                  </m:oMath>
                </a14:m>
                <a:r>
                  <a:rPr lang="es-ES" sz="2400" dirty="0"/>
                  <a:t>  </a:t>
                </a:r>
              </a:p>
            </p:txBody>
          </p:sp>
        </mc:Choice>
        <mc:Fallback xmlns="">
          <p:sp>
            <p:nvSpPr>
              <p:cNvPr id="12" name="CuadroTexto 11">
                <a:extLst>
                  <a:ext uri="{FF2B5EF4-FFF2-40B4-BE49-F238E27FC236}">
                    <a16:creationId xmlns:a16="http://schemas.microsoft.com/office/drawing/2014/main" id="{E62BB45A-E9EB-430C-BED8-C2B2994DA706}"/>
                  </a:ext>
                </a:extLst>
              </p:cNvPr>
              <p:cNvSpPr txBox="1">
                <a:spLocks noRot="1" noChangeAspect="1" noMove="1" noResize="1" noEditPoints="1" noAdjustHandles="1" noChangeArrowheads="1" noChangeShapeType="1" noTextEdit="1"/>
              </p:cNvSpPr>
              <p:nvPr/>
            </p:nvSpPr>
            <p:spPr>
              <a:xfrm>
                <a:off x="3765351" y="4013995"/>
                <a:ext cx="1274130" cy="531940"/>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5565F021-F18B-40F5-AB49-F48570CE3374}"/>
                  </a:ext>
                </a:extLst>
              </p:cNvPr>
              <p:cNvSpPr txBox="1"/>
              <p:nvPr/>
            </p:nvSpPr>
            <p:spPr>
              <a:xfrm>
                <a:off x="3661722" y="2731547"/>
                <a:ext cx="3969026" cy="43088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800" b="0" i="1" dirty="0" smtClean="0">
                          <a:solidFill>
                            <a:srgbClr val="FF0000"/>
                          </a:solidFill>
                          <a:latin typeface="Cambria Math" panose="02040503050406030204" pitchFamily="18" charset="0"/>
                        </a:rPr>
                        <m:t>𝑎</m:t>
                      </m:r>
                      <m:sSup>
                        <m:sSupPr>
                          <m:ctrlPr>
                            <a:rPr lang="es-ES" sz="2800" b="0" i="1" dirty="0" smtClean="0">
                              <a:solidFill>
                                <a:schemeClr val="tx1"/>
                              </a:solidFill>
                              <a:latin typeface="Cambria Math" panose="02040503050406030204" pitchFamily="18" charset="0"/>
                            </a:rPr>
                          </m:ctrlPr>
                        </m:sSupPr>
                        <m:e>
                          <m:r>
                            <a:rPr lang="es-ES" sz="2800" b="0" i="1" dirty="0" smtClean="0">
                              <a:solidFill>
                                <a:schemeClr val="tx1"/>
                              </a:solidFill>
                              <a:latin typeface="Cambria Math" panose="02040503050406030204" pitchFamily="18" charset="0"/>
                            </a:rPr>
                            <m:t>(</m:t>
                          </m:r>
                          <m:r>
                            <a:rPr lang="es-ES" sz="2800" b="0" i="1" dirty="0" smtClean="0">
                              <a:solidFill>
                                <a:schemeClr val="tx1"/>
                              </a:solidFill>
                              <a:latin typeface="Cambria Math" panose="02040503050406030204" pitchFamily="18" charset="0"/>
                            </a:rPr>
                            <m:t>𝑥</m:t>
                          </m:r>
                          <m:r>
                            <a:rPr lang="es-ES" sz="2800" b="0" i="1" dirty="0" smtClean="0">
                              <a:solidFill>
                                <a:schemeClr val="tx1"/>
                              </a:solidFill>
                              <a:latin typeface="Cambria Math" panose="02040503050406030204" pitchFamily="18" charset="0"/>
                            </a:rPr>
                            <m:t>+</m:t>
                          </m:r>
                          <m:r>
                            <a:rPr lang="es-ES" sz="2800" b="0" i="1" dirty="0" smtClean="0">
                              <a:solidFill>
                                <a:srgbClr val="C00000"/>
                              </a:solidFill>
                              <a:latin typeface="Cambria Math" panose="02040503050406030204" pitchFamily="18" charset="0"/>
                            </a:rPr>
                            <m:t>𝑑</m:t>
                          </m:r>
                          <m:r>
                            <a:rPr lang="es-ES" sz="2800" b="0" i="1" dirty="0" smtClean="0">
                              <a:solidFill>
                                <a:schemeClr val="tx1"/>
                              </a:solidFill>
                              <a:latin typeface="Cambria Math" panose="02040503050406030204" pitchFamily="18" charset="0"/>
                            </a:rPr>
                            <m:t>)</m:t>
                          </m:r>
                        </m:e>
                        <m:sup>
                          <m:r>
                            <a:rPr lang="es-ES" sz="2800" b="0" i="1" dirty="0" smtClean="0">
                              <a:solidFill>
                                <a:schemeClr val="tx1"/>
                              </a:solidFill>
                              <a:latin typeface="Cambria Math" panose="02040503050406030204" pitchFamily="18" charset="0"/>
                            </a:rPr>
                            <m:t>2</m:t>
                          </m:r>
                        </m:sup>
                      </m:sSup>
                      <m:r>
                        <a:rPr lang="es-ES" sz="2800" i="1" dirty="0" smtClean="0">
                          <a:solidFill>
                            <a:schemeClr val="tx1"/>
                          </a:solidFill>
                          <a:latin typeface="Cambria Math" panose="02040503050406030204" pitchFamily="18" charset="0"/>
                        </a:rPr>
                        <m:t> </m:t>
                      </m:r>
                      <m:r>
                        <a:rPr lang="es-ES" sz="2800" i="1" dirty="0" smtClean="0">
                          <a:latin typeface="Cambria Math" panose="02040503050406030204" pitchFamily="18" charset="0"/>
                        </a:rPr>
                        <m:t>+</m:t>
                      </m:r>
                      <m:r>
                        <a:rPr lang="es-ES" sz="2800" b="0" i="1" dirty="0" smtClean="0">
                          <a:latin typeface="Cambria Math" panose="02040503050406030204" pitchFamily="18" charset="0"/>
                        </a:rPr>
                        <m:t> </m:t>
                      </m:r>
                      <m:r>
                        <a:rPr lang="es-ES" sz="2800" b="0" i="1" dirty="0" smtClean="0">
                          <a:solidFill>
                            <a:srgbClr val="7030A0"/>
                          </a:solidFill>
                          <a:latin typeface="Cambria Math" panose="02040503050406030204" pitchFamily="18" charset="0"/>
                        </a:rPr>
                        <m:t>𝑒</m:t>
                      </m:r>
                      <m:r>
                        <a:rPr lang="es-ES" sz="2800" i="1" dirty="0" smtClean="0">
                          <a:latin typeface="Cambria Math" panose="02040503050406030204" pitchFamily="18" charset="0"/>
                        </a:rPr>
                        <m:t>=0</m:t>
                      </m:r>
                    </m:oMath>
                  </m:oMathPara>
                </a14:m>
                <a:endParaRPr lang="es-ES" sz="2800" dirty="0"/>
              </a:p>
            </p:txBody>
          </p:sp>
        </mc:Choice>
        <mc:Fallback xmlns="">
          <p:sp>
            <p:nvSpPr>
              <p:cNvPr id="18" name="CuadroTexto 17">
                <a:extLst>
                  <a:ext uri="{FF2B5EF4-FFF2-40B4-BE49-F238E27FC236}">
                    <a16:creationId xmlns:a16="http://schemas.microsoft.com/office/drawing/2014/main" id="{5565F021-F18B-40F5-AB49-F48570CE3374}"/>
                  </a:ext>
                </a:extLst>
              </p:cNvPr>
              <p:cNvSpPr txBox="1">
                <a:spLocks noRot="1" noChangeAspect="1" noMove="1" noResize="1" noEditPoints="1" noAdjustHandles="1" noChangeArrowheads="1" noChangeShapeType="1" noTextEdit="1"/>
              </p:cNvSpPr>
              <p:nvPr/>
            </p:nvSpPr>
            <p:spPr>
              <a:xfrm>
                <a:off x="3661722" y="2731547"/>
                <a:ext cx="3969026" cy="430887"/>
              </a:xfrm>
              <a:prstGeom prst="rect">
                <a:avLst/>
              </a:prstGeom>
              <a:blipFill>
                <a:blip r:embed="rId4"/>
                <a:stretch>
                  <a:fillRect/>
                </a:stretch>
              </a:blipFill>
            </p:spPr>
            <p:txBody>
              <a:bodyPr/>
              <a:lstStyle/>
              <a:p>
                <a:r>
                  <a:rPr lang="es-ES">
                    <a:noFill/>
                  </a:rPr>
                  <a:t> </a:t>
                </a:r>
              </a:p>
            </p:txBody>
          </p:sp>
        </mc:Fallback>
      </mc:AlternateContent>
      <p:sp>
        <p:nvSpPr>
          <p:cNvPr id="4" name="Rectángulo 3">
            <a:extLst>
              <a:ext uri="{FF2B5EF4-FFF2-40B4-BE49-F238E27FC236}">
                <a16:creationId xmlns:a16="http://schemas.microsoft.com/office/drawing/2014/main" id="{53647B9F-072B-4F8A-976D-F4B44BBCBA30}"/>
              </a:ext>
            </a:extLst>
          </p:cNvPr>
          <p:cNvSpPr/>
          <p:nvPr/>
        </p:nvSpPr>
        <p:spPr>
          <a:xfrm>
            <a:off x="559245" y="3429000"/>
            <a:ext cx="4311630" cy="430887"/>
          </a:xfrm>
          <a:prstGeom prst="rect">
            <a:avLst/>
          </a:prstGeom>
        </p:spPr>
        <p:txBody>
          <a:bodyPr wrap="none">
            <a:spAutoFit/>
          </a:bodyPr>
          <a:lstStyle/>
          <a:p>
            <a:r>
              <a:rPr lang="es-CO" sz="2200" dirty="0"/>
              <a:t>Donde cada termino esta dado por:</a:t>
            </a:r>
          </a:p>
        </p:txBody>
      </p:sp>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6D839D83-15DA-460E-8E18-429F310B8FCF}"/>
                  </a:ext>
                </a:extLst>
              </p:cNvPr>
              <p:cNvSpPr txBox="1"/>
              <p:nvPr/>
            </p:nvSpPr>
            <p:spPr>
              <a:xfrm>
                <a:off x="6308536" y="3991937"/>
                <a:ext cx="1987325" cy="576055"/>
              </a:xfrm>
              <a:prstGeom prst="rect">
                <a:avLst/>
              </a:prstGeom>
              <a:noFill/>
            </p:spPr>
            <p:txBody>
              <a:bodyPr wrap="square" lIns="0" tIns="0" rIns="0" bIns="0" rtlCol="0">
                <a:spAutoFit/>
              </a:bodyPr>
              <a:lstStyle/>
              <a:p>
                <a14:m>
                  <m:oMath xmlns:m="http://schemas.openxmlformats.org/officeDocument/2006/math">
                    <m:r>
                      <a:rPr lang="es-ES" sz="2400" i="1" dirty="0" smtClean="0">
                        <a:solidFill>
                          <a:srgbClr val="7030A0"/>
                        </a:solidFill>
                        <a:latin typeface="Cambria Math" panose="02040503050406030204" pitchFamily="18" charset="0"/>
                      </a:rPr>
                      <m:t>𝑒</m:t>
                    </m:r>
                    <m:r>
                      <a:rPr lang="es-ES" sz="2400" i="1" dirty="0" smtClean="0">
                        <a:latin typeface="Cambria Math" panose="02040503050406030204" pitchFamily="18" charset="0"/>
                      </a:rPr>
                      <m:t>=</m:t>
                    </m:r>
                    <m:r>
                      <a:rPr lang="es-ES" sz="2400" b="0" i="1" dirty="0" smtClean="0">
                        <a:solidFill>
                          <a:srgbClr val="00B050"/>
                        </a:solidFill>
                        <a:latin typeface="Cambria Math" panose="02040503050406030204" pitchFamily="18" charset="0"/>
                      </a:rPr>
                      <m:t>𝑐</m:t>
                    </m:r>
                    <m:r>
                      <a:rPr lang="es-ES" sz="2400" b="0" i="1" dirty="0" smtClean="0">
                        <a:latin typeface="Cambria Math" panose="02040503050406030204" pitchFamily="18" charset="0"/>
                      </a:rPr>
                      <m:t>−</m:t>
                    </m:r>
                    <m:f>
                      <m:fPr>
                        <m:ctrlPr>
                          <a:rPr lang="es-ES" sz="2400" i="1" dirty="0" smtClean="0">
                            <a:latin typeface="Cambria Math" panose="02040503050406030204" pitchFamily="18" charset="0"/>
                          </a:rPr>
                        </m:ctrlPr>
                      </m:fPr>
                      <m:num>
                        <m:sSup>
                          <m:sSupPr>
                            <m:ctrlPr>
                              <a:rPr lang="es-ES" sz="2400" i="1" dirty="0" smtClean="0">
                                <a:latin typeface="Cambria Math" panose="02040503050406030204" pitchFamily="18" charset="0"/>
                              </a:rPr>
                            </m:ctrlPr>
                          </m:sSupPr>
                          <m:e>
                            <m:r>
                              <a:rPr lang="es-ES" sz="2400" b="0" i="1" dirty="0" smtClean="0">
                                <a:solidFill>
                                  <a:srgbClr val="00B0F0"/>
                                </a:solidFill>
                                <a:latin typeface="Cambria Math" panose="02040503050406030204" pitchFamily="18" charset="0"/>
                              </a:rPr>
                              <m:t>𝑏</m:t>
                            </m:r>
                          </m:e>
                          <m:sup>
                            <m:r>
                              <a:rPr lang="es-ES" sz="2400" b="0" i="1" dirty="0" smtClean="0">
                                <a:latin typeface="Cambria Math" panose="02040503050406030204" pitchFamily="18" charset="0"/>
                              </a:rPr>
                              <m:t>2</m:t>
                            </m:r>
                          </m:sup>
                        </m:sSup>
                      </m:num>
                      <m:den>
                        <m:r>
                          <a:rPr lang="es-ES" sz="2400" b="0" i="1" dirty="0" smtClean="0">
                            <a:latin typeface="Cambria Math" panose="02040503050406030204" pitchFamily="18" charset="0"/>
                          </a:rPr>
                          <m:t>4</m:t>
                        </m:r>
                        <m:r>
                          <a:rPr lang="es-ES" sz="2400" b="0" i="1" dirty="0" smtClean="0">
                            <a:solidFill>
                              <a:srgbClr val="FF0000"/>
                            </a:solidFill>
                            <a:latin typeface="Cambria Math" panose="02040503050406030204" pitchFamily="18" charset="0"/>
                          </a:rPr>
                          <m:t>𝑎</m:t>
                        </m:r>
                      </m:den>
                    </m:f>
                  </m:oMath>
                </a14:m>
                <a:r>
                  <a:rPr lang="es-ES" sz="2400" dirty="0"/>
                  <a:t>  </a:t>
                </a:r>
              </a:p>
            </p:txBody>
          </p:sp>
        </mc:Choice>
        <mc:Fallback xmlns="">
          <p:sp>
            <p:nvSpPr>
              <p:cNvPr id="19" name="CuadroTexto 18">
                <a:extLst>
                  <a:ext uri="{FF2B5EF4-FFF2-40B4-BE49-F238E27FC236}">
                    <a16:creationId xmlns:a16="http://schemas.microsoft.com/office/drawing/2014/main" id="{6D839D83-15DA-460E-8E18-429F310B8FCF}"/>
                  </a:ext>
                </a:extLst>
              </p:cNvPr>
              <p:cNvSpPr txBox="1">
                <a:spLocks noRot="1" noChangeAspect="1" noMove="1" noResize="1" noEditPoints="1" noAdjustHandles="1" noChangeArrowheads="1" noChangeShapeType="1" noTextEdit="1"/>
              </p:cNvSpPr>
              <p:nvPr/>
            </p:nvSpPr>
            <p:spPr>
              <a:xfrm>
                <a:off x="6308536" y="3991937"/>
                <a:ext cx="1987325" cy="576055"/>
              </a:xfrm>
              <a:prstGeom prst="rect">
                <a:avLst/>
              </a:prstGeom>
              <a:blipFill>
                <a:blip r:embed="rId5"/>
                <a:stretch>
                  <a:fillRect/>
                </a:stretch>
              </a:blipFill>
            </p:spPr>
            <p:txBody>
              <a:bodyPr/>
              <a:lstStyle/>
              <a:p>
                <a:r>
                  <a:rPr lang="es-ES">
                    <a:noFill/>
                  </a:rPr>
                  <a:t> </a:t>
                </a:r>
              </a:p>
            </p:txBody>
          </p:sp>
        </mc:Fallback>
      </mc:AlternateContent>
      <p:sp>
        <p:nvSpPr>
          <p:cNvPr id="23" name="Rectángulo 22">
            <a:extLst>
              <a:ext uri="{FF2B5EF4-FFF2-40B4-BE49-F238E27FC236}">
                <a16:creationId xmlns:a16="http://schemas.microsoft.com/office/drawing/2014/main" id="{BDC9E128-59A4-4509-BB3D-24BD62B98D37}"/>
              </a:ext>
            </a:extLst>
          </p:cNvPr>
          <p:cNvSpPr/>
          <p:nvPr/>
        </p:nvSpPr>
        <p:spPr>
          <a:xfrm>
            <a:off x="506904" y="4966608"/>
            <a:ext cx="6945812" cy="430887"/>
          </a:xfrm>
          <a:prstGeom prst="rect">
            <a:avLst/>
          </a:prstGeom>
        </p:spPr>
        <p:txBody>
          <a:bodyPr wrap="none">
            <a:spAutoFit/>
          </a:bodyPr>
          <a:lstStyle/>
          <a:p>
            <a:r>
              <a:rPr lang="es-CO" sz="2200" dirty="0"/>
              <a:t>Este procedimiento se conoce como completar el cuadrado</a:t>
            </a:r>
          </a:p>
        </p:txBody>
      </p:sp>
    </p:spTree>
    <p:extLst>
      <p:ext uri="{BB962C8B-B14F-4D97-AF65-F5344CB8AC3E}">
        <p14:creationId xmlns:p14="http://schemas.microsoft.com/office/powerpoint/2010/main" val="204366358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5DD49BB-A4C5-4FDA-B8DC-8F88C27AB753}"/>
                  </a:ext>
                </a:extLst>
              </p:cNvPr>
              <p:cNvSpPr txBox="1"/>
              <p:nvPr/>
            </p:nvSpPr>
            <p:spPr>
              <a:xfrm>
                <a:off x="4573039" y="617632"/>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b="0" i="1" dirty="0" smtClean="0">
                          <a:latin typeface="Cambria Math" panose="02040503050406030204" pitchFamily="18" charset="0"/>
                        </a:rPr>
                        <m:t>3</m:t>
                      </m:r>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CO" sz="2400" b="0" i="1" dirty="0" smtClean="0">
                              <a:latin typeface="Cambria Math" panose="02040503050406030204" pitchFamily="18" charset="0"/>
                            </a:rPr>
                            <m:t>2</m:t>
                          </m:r>
                        </m:sup>
                      </m:sSup>
                      <m:r>
                        <a:rPr lang="es-ES" sz="2400" b="0" i="1" dirty="0" smtClean="0">
                          <a:latin typeface="Cambria Math" panose="02040503050406030204" pitchFamily="18" charset="0"/>
                        </a:rPr>
                        <m:t>=5</m:t>
                      </m:r>
                      <m:r>
                        <a:rPr lang="es-ES" sz="2400" i="1" dirty="0" smtClean="0">
                          <a:latin typeface="Cambria Math" panose="02040503050406030204" pitchFamily="18" charset="0"/>
                        </a:rPr>
                        <m:t>𝑥</m:t>
                      </m:r>
                      <m:r>
                        <a:rPr lang="es-ES" sz="2400" b="0" i="1" dirty="0" smtClean="0">
                          <a:latin typeface="Cambria Math" panose="02040503050406030204" pitchFamily="18" charset="0"/>
                        </a:rPr>
                        <m:t>−2</m:t>
                      </m:r>
                    </m:oMath>
                  </m:oMathPara>
                </a14:m>
                <a:endParaRPr lang="es-ES" sz="2400" dirty="0"/>
              </a:p>
            </p:txBody>
          </p:sp>
        </mc:Choice>
        <mc:Fallback xmlns="">
          <p:sp>
            <p:nvSpPr>
              <p:cNvPr id="5" name="CuadroTexto 4">
                <a:extLst>
                  <a:ext uri="{FF2B5EF4-FFF2-40B4-BE49-F238E27FC236}">
                    <a16:creationId xmlns:a16="http://schemas.microsoft.com/office/drawing/2014/main" id="{65DD49BB-A4C5-4FDA-B8DC-8F88C27AB753}"/>
                  </a:ext>
                </a:extLst>
              </p:cNvPr>
              <p:cNvSpPr txBox="1">
                <a:spLocks noRot="1" noChangeAspect="1" noMove="1" noResize="1" noEditPoints="1" noAdjustHandles="1" noChangeArrowheads="1" noChangeShapeType="1" noTextEdit="1"/>
              </p:cNvSpPr>
              <p:nvPr/>
            </p:nvSpPr>
            <p:spPr>
              <a:xfrm>
                <a:off x="4573039" y="617632"/>
                <a:ext cx="3969026" cy="369332"/>
              </a:xfrm>
              <a:prstGeom prst="rect">
                <a:avLst/>
              </a:prstGeom>
              <a:blipFill>
                <a:blip r:embed="rId2"/>
                <a:stretch>
                  <a:fillRect b="-8197"/>
                </a:stretch>
              </a:blipFill>
            </p:spPr>
            <p:txBody>
              <a:bodyPr/>
              <a:lstStyle/>
              <a:p>
                <a:r>
                  <a:rPr lang="es-ES">
                    <a:noFill/>
                  </a:rPr>
                  <a:t> </a:t>
                </a:r>
              </a:p>
            </p:txBody>
          </p:sp>
        </mc:Fallback>
      </mc:AlternateContent>
      <p:sp>
        <p:nvSpPr>
          <p:cNvPr id="7" name="Rectángulo 6">
            <a:extLst>
              <a:ext uri="{FF2B5EF4-FFF2-40B4-BE49-F238E27FC236}">
                <a16:creationId xmlns:a16="http://schemas.microsoft.com/office/drawing/2014/main" id="{1EEEFD82-422D-45BE-9260-A08232C72765}"/>
              </a:ext>
            </a:extLst>
          </p:cNvPr>
          <p:cNvSpPr/>
          <p:nvPr/>
        </p:nvSpPr>
        <p:spPr>
          <a:xfrm>
            <a:off x="539839" y="559337"/>
            <a:ext cx="10410917" cy="430887"/>
          </a:xfrm>
          <a:prstGeom prst="rect">
            <a:avLst/>
          </a:prstGeom>
        </p:spPr>
        <p:txBody>
          <a:bodyPr wrap="square">
            <a:spAutoFit/>
          </a:bodyPr>
          <a:lstStyle/>
          <a:p>
            <a:r>
              <a:rPr lang="es-CO" sz="2200" dirty="0">
                <a:solidFill>
                  <a:schemeClr val="accent2"/>
                </a:solidFill>
              </a:rPr>
              <a:t>Resolver la  siguiente ecuación</a:t>
            </a:r>
            <a:endParaRPr lang="es-CO" sz="2200" dirty="0"/>
          </a:p>
        </p:txBody>
      </p:sp>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7" name="Rectángulo 16">
            <a:extLst>
              <a:ext uri="{FF2B5EF4-FFF2-40B4-BE49-F238E27FC236}">
                <a16:creationId xmlns:a16="http://schemas.microsoft.com/office/drawing/2014/main" id="{427F2DFA-5C88-41D2-860B-BA6A06C4BA09}"/>
              </a:ext>
            </a:extLst>
          </p:cNvPr>
          <p:cNvSpPr/>
          <p:nvPr/>
        </p:nvSpPr>
        <p:spPr>
          <a:xfrm>
            <a:off x="184731" y="37088"/>
            <a:ext cx="1284326" cy="461665"/>
          </a:xfrm>
          <a:prstGeom prst="rect">
            <a:avLst/>
          </a:prstGeom>
        </p:spPr>
        <p:txBody>
          <a:bodyPr wrap="none">
            <a:spAutoFit/>
          </a:bodyPr>
          <a:lstStyle/>
          <a:p>
            <a:r>
              <a:rPr lang="es-CO" sz="2400" dirty="0">
                <a:solidFill>
                  <a:srgbClr val="00B050"/>
                </a:solidFill>
              </a:rPr>
              <a:t>Ejemplo:</a:t>
            </a:r>
          </a:p>
        </p:txBody>
      </p:sp>
      <p:sp>
        <p:nvSpPr>
          <p:cNvPr id="6" name="Rectángulo 5">
            <a:extLst>
              <a:ext uri="{FF2B5EF4-FFF2-40B4-BE49-F238E27FC236}">
                <a16:creationId xmlns:a16="http://schemas.microsoft.com/office/drawing/2014/main" id="{4916326B-74B5-4764-BF6C-D79C10C92D6A}"/>
              </a:ext>
            </a:extLst>
          </p:cNvPr>
          <p:cNvSpPr/>
          <p:nvPr/>
        </p:nvSpPr>
        <p:spPr>
          <a:xfrm>
            <a:off x="533540" y="1200567"/>
            <a:ext cx="4176656" cy="430887"/>
          </a:xfrm>
          <a:prstGeom prst="rect">
            <a:avLst/>
          </a:prstGeom>
        </p:spPr>
        <p:txBody>
          <a:bodyPr wrap="none">
            <a:spAutoFit/>
          </a:bodyPr>
          <a:lstStyle/>
          <a:p>
            <a:r>
              <a:rPr lang="es-CO" sz="2200" dirty="0"/>
              <a:t>se escribe la ecuación en la forma </a:t>
            </a:r>
            <a:endParaRPr lang="es-ES" sz="2200" dirty="0"/>
          </a:p>
        </p:txBody>
      </p:sp>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F3048F8E-B4F4-4DE7-8B86-6715231987EF}"/>
                  </a:ext>
                </a:extLst>
              </p:cNvPr>
              <p:cNvSpPr txBox="1"/>
              <p:nvPr/>
            </p:nvSpPr>
            <p:spPr>
              <a:xfrm>
                <a:off x="4670254" y="1237958"/>
                <a:ext cx="2851491"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i="1" dirty="0" smtClean="0">
                          <a:latin typeface="Cambria Math" panose="02040503050406030204" pitchFamily="18" charset="0"/>
                        </a:rPr>
                        <m:t>3</m:t>
                      </m:r>
                      <m:sSup>
                        <m:sSupPr>
                          <m:ctrlPr>
                            <a:rPr lang="es-CO" sz="2400" i="1" dirty="0">
                              <a:latin typeface="Cambria Math" panose="02040503050406030204" pitchFamily="18" charset="0"/>
                            </a:rPr>
                          </m:ctrlPr>
                        </m:sSupPr>
                        <m:e>
                          <m:r>
                            <a:rPr lang="es-CO" sz="2400" i="1" dirty="0">
                              <a:latin typeface="Cambria Math" panose="02040503050406030204" pitchFamily="18" charset="0"/>
                            </a:rPr>
                            <m:t>𝑥</m:t>
                          </m:r>
                        </m:e>
                        <m:sup>
                          <m:r>
                            <a:rPr lang="es-CO" sz="2400" i="1" dirty="0">
                              <a:latin typeface="Cambria Math" panose="02040503050406030204" pitchFamily="18" charset="0"/>
                            </a:rPr>
                            <m:t>2</m:t>
                          </m:r>
                        </m:sup>
                      </m:sSup>
                      <m:r>
                        <a:rPr lang="es-ES" sz="2400" i="1" dirty="0">
                          <a:latin typeface="Cambria Math" panose="02040503050406030204" pitchFamily="18" charset="0"/>
                        </a:rPr>
                        <m:t>−</m:t>
                      </m:r>
                      <m:r>
                        <a:rPr lang="es-ES" sz="2400" b="0" i="1" dirty="0" smtClean="0">
                          <a:latin typeface="Cambria Math" panose="02040503050406030204" pitchFamily="18" charset="0"/>
                        </a:rPr>
                        <m:t>5</m:t>
                      </m:r>
                      <m:r>
                        <a:rPr lang="es-ES" sz="2400" i="1" dirty="0">
                          <a:latin typeface="Cambria Math" panose="02040503050406030204" pitchFamily="18" charset="0"/>
                        </a:rPr>
                        <m:t>𝑥</m:t>
                      </m:r>
                      <m:r>
                        <a:rPr lang="es-ES" sz="2400" b="0" i="1" dirty="0" smtClean="0">
                          <a:latin typeface="Cambria Math" panose="02040503050406030204" pitchFamily="18" charset="0"/>
                        </a:rPr>
                        <m:t>+2=0</m:t>
                      </m:r>
                    </m:oMath>
                  </m:oMathPara>
                </a14:m>
                <a:endParaRPr lang="es-ES" sz="2400" dirty="0"/>
              </a:p>
            </p:txBody>
          </p:sp>
        </mc:Choice>
        <mc:Fallback xmlns="">
          <p:sp>
            <p:nvSpPr>
              <p:cNvPr id="18" name="CuadroTexto 17">
                <a:extLst>
                  <a:ext uri="{FF2B5EF4-FFF2-40B4-BE49-F238E27FC236}">
                    <a16:creationId xmlns:a16="http://schemas.microsoft.com/office/drawing/2014/main" id="{F3048F8E-B4F4-4DE7-8B86-6715231987EF}"/>
                  </a:ext>
                </a:extLst>
              </p:cNvPr>
              <p:cNvSpPr txBox="1">
                <a:spLocks noRot="1" noChangeAspect="1" noMove="1" noResize="1" noEditPoints="1" noAdjustHandles="1" noChangeArrowheads="1" noChangeShapeType="1" noTextEdit="1"/>
              </p:cNvSpPr>
              <p:nvPr/>
            </p:nvSpPr>
            <p:spPr>
              <a:xfrm>
                <a:off x="4670254" y="1237958"/>
                <a:ext cx="2851491" cy="369332"/>
              </a:xfrm>
              <a:prstGeom prst="rect">
                <a:avLst/>
              </a:prstGeom>
              <a:blipFill>
                <a:blip r:embed="rId14"/>
                <a:stretch>
                  <a:fillRect b="-819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E648E2D5-B5E3-47EA-88FD-3025AAA52FAC}"/>
                  </a:ext>
                </a:extLst>
              </p:cNvPr>
              <p:cNvSpPr/>
              <p:nvPr/>
            </p:nvSpPr>
            <p:spPr>
              <a:xfrm>
                <a:off x="533540" y="2638624"/>
                <a:ext cx="3516732" cy="430887"/>
              </a:xfrm>
              <a:prstGeom prst="rect">
                <a:avLst/>
              </a:prstGeom>
            </p:spPr>
            <p:txBody>
              <a:bodyPr wrap="none">
                <a:spAutoFit/>
              </a:bodyPr>
              <a:lstStyle/>
              <a:p>
                <a:r>
                  <a:rPr lang="es-CO" sz="2200" dirty="0"/>
                  <a:t>se calculan los términos </a:t>
                </a:r>
                <a14:m>
                  <m:oMath xmlns:m="http://schemas.openxmlformats.org/officeDocument/2006/math">
                    <m:r>
                      <a:rPr lang="es-CO" sz="2200" i="1" dirty="0" smtClean="0">
                        <a:solidFill>
                          <a:srgbClr val="C00000"/>
                        </a:solidFill>
                        <a:latin typeface="Cambria Math" panose="02040503050406030204" pitchFamily="18" charset="0"/>
                      </a:rPr>
                      <m:t>𝑑</m:t>
                    </m:r>
                  </m:oMath>
                </a14:m>
                <a:r>
                  <a:rPr lang="es-CO" sz="2200" dirty="0"/>
                  <a:t> y </a:t>
                </a:r>
                <a14:m>
                  <m:oMath xmlns:m="http://schemas.openxmlformats.org/officeDocument/2006/math">
                    <m:r>
                      <a:rPr lang="es-CO" sz="2200" i="1" dirty="0" smtClean="0">
                        <a:solidFill>
                          <a:srgbClr val="7030A0"/>
                        </a:solidFill>
                        <a:latin typeface="Cambria Math" panose="02040503050406030204" pitchFamily="18" charset="0"/>
                      </a:rPr>
                      <m:t>𝑒</m:t>
                    </m:r>
                  </m:oMath>
                </a14:m>
                <a:endParaRPr lang="es-ES" sz="2200" dirty="0"/>
              </a:p>
            </p:txBody>
          </p:sp>
        </mc:Choice>
        <mc:Fallback xmlns="">
          <p:sp>
            <p:nvSpPr>
              <p:cNvPr id="8" name="Rectángulo 7">
                <a:extLst>
                  <a:ext uri="{FF2B5EF4-FFF2-40B4-BE49-F238E27FC236}">
                    <a16:creationId xmlns:a16="http://schemas.microsoft.com/office/drawing/2014/main" id="{E648E2D5-B5E3-47EA-88FD-3025AAA52FAC}"/>
                  </a:ext>
                </a:extLst>
              </p:cNvPr>
              <p:cNvSpPr>
                <a:spLocks noRot="1" noChangeAspect="1" noMove="1" noResize="1" noEditPoints="1" noAdjustHandles="1" noChangeArrowheads="1" noChangeShapeType="1" noTextEdit="1"/>
              </p:cNvSpPr>
              <p:nvPr/>
            </p:nvSpPr>
            <p:spPr>
              <a:xfrm>
                <a:off x="533540" y="2638624"/>
                <a:ext cx="3516732" cy="430887"/>
              </a:xfrm>
              <a:prstGeom prst="rect">
                <a:avLst/>
              </a:prstGeom>
              <a:blipFill>
                <a:blip r:embed="rId4"/>
                <a:stretch>
                  <a:fillRect l="-2257" t="-9859" b="-26761"/>
                </a:stretch>
              </a:blipFill>
            </p:spPr>
            <p:txBody>
              <a:bodyPr/>
              <a:lstStyle/>
              <a:p>
                <a:r>
                  <a:rPr lang="es-ES">
                    <a:noFill/>
                  </a:rPr>
                  <a:t> </a:t>
                </a:r>
              </a:p>
            </p:txBody>
          </p:sp>
        </mc:Fallback>
      </mc:AlternateContent>
      <p:sp>
        <p:nvSpPr>
          <p:cNvPr id="9" name="Rectángulo 8">
            <a:extLst>
              <a:ext uri="{FF2B5EF4-FFF2-40B4-BE49-F238E27FC236}">
                <a16:creationId xmlns:a16="http://schemas.microsoft.com/office/drawing/2014/main" id="{A0D86EE0-A645-4683-8FB2-B5FE699E5D48}"/>
              </a:ext>
            </a:extLst>
          </p:cNvPr>
          <p:cNvSpPr/>
          <p:nvPr/>
        </p:nvSpPr>
        <p:spPr>
          <a:xfrm>
            <a:off x="533540" y="3906962"/>
            <a:ext cx="3277692" cy="430887"/>
          </a:xfrm>
          <a:prstGeom prst="rect">
            <a:avLst/>
          </a:prstGeom>
        </p:spPr>
        <p:txBody>
          <a:bodyPr wrap="none">
            <a:spAutoFit/>
          </a:bodyPr>
          <a:lstStyle/>
          <a:p>
            <a:r>
              <a:rPr lang="es-CO" sz="2200" dirty="0"/>
              <a:t>se iguala cada factor a cero</a:t>
            </a:r>
            <a:endParaRPr lang="es-ES" sz="2200" dirty="0"/>
          </a:p>
        </p:txBody>
      </p:sp>
      <p:sp>
        <p:nvSpPr>
          <p:cNvPr id="24" name="Rectángulo 23">
            <a:extLst>
              <a:ext uri="{FF2B5EF4-FFF2-40B4-BE49-F238E27FC236}">
                <a16:creationId xmlns:a16="http://schemas.microsoft.com/office/drawing/2014/main" id="{CB9397BE-7075-4905-A8B8-08C5034526D1}"/>
              </a:ext>
            </a:extLst>
          </p:cNvPr>
          <p:cNvSpPr/>
          <p:nvPr/>
        </p:nvSpPr>
        <p:spPr>
          <a:xfrm>
            <a:off x="7133994" y="4448122"/>
            <a:ext cx="4278672" cy="430887"/>
          </a:xfrm>
          <a:prstGeom prst="rect">
            <a:avLst/>
          </a:prstGeom>
        </p:spPr>
        <p:txBody>
          <a:bodyPr wrap="none">
            <a:spAutoFit/>
          </a:bodyPr>
          <a:lstStyle/>
          <a:p>
            <a:r>
              <a:rPr lang="es-CO" sz="2200" dirty="0"/>
              <a:t>De esta forma se realiza el despeje: </a:t>
            </a:r>
          </a:p>
        </p:txBody>
      </p:sp>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13E9CEB3-64A0-4EDF-83C8-2838D2172FAD}"/>
                  </a:ext>
                </a:extLst>
              </p:cNvPr>
              <p:cNvSpPr/>
              <p:nvPr/>
            </p:nvSpPr>
            <p:spPr>
              <a:xfrm>
                <a:off x="533540" y="1937610"/>
                <a:ext cx="8941764" cy="430887"/>
              </a:xfrm>
              <a:prstGeom prst="rect">
                <a:avLst/>
              </a:prstGeom>
            </p:spPr>
            <p:txBody>
              <a:bodyPr wrap="square">
                <a:spAutoFit/>
              </a:bodyPr>
              <a:lstStyle/>
              <a:p>
                <a:r>
                  <a:rPr lang="es-ES" sz="2200" dirty="0">
                    <a:sym typeface="Symbol" panose="05050102010706020507" pitchFamily="18" charset="2"/>
                  </a:rPr>
                  <a:t>Se  determinan los</a:t>
                </a:r>
                <a:r>
                  <a:rPr lang="es-ES" sz="2200" dirty="0">
                    <a:latin typeface="Calibri" panose="020F0502020204030204" pitchFamily="34" charset="0"/>
                    <a:ea typeface="Calibri" panose="020F0502020204030204" pitchFamily="34" charset="0"/>
                    <a:cs typeface="Times New Roman" panose="02020603050405020304" pitchFamily="18" charset="0"/>
                  </a:rPr>
                  <a:t> valores de las constantes   </a:t>
                </a:r>
                <a14:m>
                  <m:oMath xmlns:m="http://schemas.openxmlformats.org/officeDocument/2006/math">
                    <m:r>
                      <a:rPr lang="es-ES" sz="2200" i="1" dirty="0">
                        <a:latin typeface="Cambria Math" panose="02040503050406030204" pitchFamily="18" charset="0"/>
                        <a:ea typeface="Calibri" panose="020F0502020204030204" pitchFamily="34" charset="0"/>
                        <a:cs typeface="Times New Roman" panose="02020603050405020304" pitchFamily="18" charset="0"/>
                      </a:rPr>
                      <m:t>𝑎</m:t>
                    </m:r>
                    <m:r>
                      <a:rPr lang="es-ES" sz="2200" i="1" dirty="0">
                        <a:latin typeface="Cambria Math" panose="02040503050406030204" pitchFamily="18" charset="0"/>
                        <a:ea typeface="Calibri" panose="020F0502020204030204" pitchFamily="34" charset="0"/>
                        <a:cs typeface="Times New Roman" panose="02020603050405020304" pitchFamily="18" charset="0"/>
                      </a:rPr>
                      <m:t> =3,  </m:t>
                    </m:r>
                    <m:r>
                      <a:rPr lang="es-ES" sz="2200" i="1" dirty="0">
                        <a:latin typeface="Cambria Math" panose="02040503050406030204" pitchFamily="18" charset="0"/>
                        <a:ea typeface="Calibri" panose="020F0502020204030204" pitchFamily="34" charset="0"/>
                        <a:cs typeface="Times New Roman" panose="02020603050405020304" pitchFamily="18" charset="0"/>
                      </a:rPr>
                      <m:t>𝑏</m:t>
                    </m:r>
                    <m:r>
                      <a:rPr lang="es-ES" sz="2200" i="1" dirty="0">
                        <a:latin typeface="Cambria Math" panose="02040503050406030204" pitchFamily="18" charset="0"/>
                        <a:ea typeface="Calibri" panose="020F0502020204030204" pitchFamily="34" charset="0"/>
                        <a:cs typeface="Times New Roman" panose="02020603050405020304" pitchFamily="18" charset="0"/>
                      </a:rPr>
                      <m:t> =−5  </m:t>
                    </m:r>
                    <m:r>
                      <m:rPr>
                        <m:sty m:val="p"/>
                      </m:rPr>
                      <a:rPr lang="es-ES" sz="2200" i="0" dirty="0">
                        <a:latin typeface="Cambria Math" panose="02040503050406030204" pitchFamily="18" charset="0"/>
                        <a:ea typeface="Calibri" panose="020F0502020204030204" pitchFamily="34" charset="0"/>
                        <a:cs typeface="Times New Roman" panose="02020603050405020304" pitchFamily="18" charset="0"/>
                      </a:rPr>
                      <m:t>y</m:t>
                    </m:r>
                    <m:r>
                      <a:rPr lang="es-ES" sz="2200" b="0" i="1" dirty="0" smtClean="0">
                        <a:latin typeface="Cambria Math" panose="02040503050406030204" pitchFamily="18" charset="0"/>
                        <a:ea typeface="Calibri" panose="020F0502020204030204" pitchFamily="34" charset="0"/>
                        <a:cs typeface="Times New Roman" panose="02020603050405020304" pitchFamily="18" charset="0"/>
                      </a:rPr>
                      <m:t> </m:t>
                    </m:r>
                    <m:r>
                      <a:rPr lang="es-ES" sz="2200" i="1" dirty="0">
                        <a:latin typeface="Cambria Math" panose="02040503050406030204" pitchFamily="18" charset="0"/>
                        <a:ea typeface="Calibri" panose="020F0502020204030204" pitchFamily="34" charset="0"/>
                        <a:cs typeface="Times New Roman" panose="02020603050405020304" pitchFamily="18" charset="0"/>
                      </a:rPr>
                      <m:t> </m:t>
                    </m:r>
                    <m:r>
                      <a:rPr lang="es-ES" sz="2200" i="1" dirty="0">
                        <a:latin typeface="Cambria Math" panose="02040503050406030204" pitchFamily="18" charset="0"/>
                        <a:ea typeface="Calibri" panose="020F0502020204030204" pitchFamily="34" charset="0"/>
                        <a:cs typeface="Times New Roman" panose="02020603050405020304" pitchFamily="18" charset="0"/>
                      </a:rPr>
                      <m:t>𝑐</m:t>
                    </m:r>
                    <m:r>
                      <a:rPr lang="es-ES" sz="2200" i="1" dirty="0">
                        <a:latin typeface="Cambria Math" panose="02040503050406030204" pitchFamily="18" charset="0"/>
                        <a:ea typeface="Calibri" panose="020F0502020204030204" pitchFamily="34" charset="0"/>
                        <a:cs typeface="Times New Roman" panose="02020603050405020304" pitchFamily="18" charset="0"/>
                      </a:rPr>
                      <m:t> =2</m:t>
                    </m:r>
                  </m:oMath>
                </a14:m>
                <a:endParaRPr lang="es-CO" sz="2200" dirty="0"/>
              </a:p>
            </p:txBody>
          </p:sp>
        </mc:Choice>
        <mc:Fallback xmlns="">
          <p:sp>
            <p:nvSpPr>
              <p:cNvPr id="3" name="Rectángulo 2">
                <a:extLst>
                  <a:ext uri="{FF2B5EF4-FFF2-40B4-BE49-F238E27FC236}">
                    <a16:creationId xmlns:a16="http://schemas.microsoft.com/office/drawing/2014/main" id="{13E9CEB3-64A0-4EDF-83C8-2838D2172FAD}"/>
                  </a:ext>
                </a:extLst>
              </p:cNvPr>
              <p:cNvSpPr>
                <a:spLocks noRot="1" noChangeAspect="1" noMove="1" noResize="1" noEditPoints="1" noAdjustHandles="1" noChangeArrowheads="1" noChangeShapeType="1" noTextEdit="1"/>
              </p:cNvSpPr>
              <p:nvPr/>
            </p:nvSpPr>
            <p:spPr>
              <a:xfrm>
                <a:off x="533540" y="1937610"/>
                <a:ext cx="8941764" cy="430887"/>
              </a:xfrm>
              <a:prstGeom prst="rect">
                <a:avLst/>
              </a:prstGeom>
              <a:blipFill>
                <a:blip r:embed="rId15"/>
                <a:stretch>
                  <a:fillRect l="-887" t="-9859" b="-2676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6800C2A5-DAC8-4D44-B55D-C884E46A497B}"/>
                  </a:ext>
                </a:extLst>
              </p:cNvPr>
              <p:cNvSpPr txBox="1"/>
              <p:nvPr/>
            </p:nvSpPr>
            <p:spPr>
              <a:xfrm>
                <a:off x="1166191" y="3175330"/>
                <a:ext cx="2977026" cy="577209"/>
              </a:xfrm>
              <a:prstGeom prst="rect">
                <a:avLst/>
              </a:prstGeom>
              <a:noFill/>
            </p:spPr>
            <p:txBody>
              <a:bodyPr wrap="square" lIns="0" tIns="0" rIns="0" bIns="0" rtlCol="0">
                <a:spAutoFit/>
              </a:bodyPr>
              <a:lstStyle/>
              <a:p>
                <a14:m>
                  <m:oMath xmlns:m="http://schemas.openxmlformats.org/officeDocument/2006/math">
                    <m:r>
                      <a:rPr lang="es-ES" sz="2400" i="1" dirty="0" smtClean="0">
                        <a:solidFill>
                          <a:srgbClr val="C00000"/>
                        </a:solidFill>
                        <a:latin typeface="Cambria Math" panose="02040503050406030204" pitchFamily="18" charset="0"/>
                      </a:rPr>
                      <m:t>𝑑</m:t>
                    </m:r>
                    <m:r>
                      <a:rPr lang="es-ES" sz="2400" i="1" dirty="0" smtClean="0">
                        <a:latin typeface="Cambria Math" panose="02040503050406030204" pitchFamily="18" charset="0"/>
                      </a:rPr>
                      <m:t>=</m:t>
                    </m:r>
                    <m:f>
                      <m:fPr>
                        <m:ctrlPr>
                          <a:rPr lang="es-ES" sz="2400" i="1" dirty="0" smtClean="0">
                            <a:latin typeface="Cambria Math" panose="02040503050406030204" pitchFamily="18" charset="0"/>
                          </a:rPr>
                        </m:ctrlPr>
                      </m:fPr>
                      <m:num>
                        <m:r>
                          <a:rPr lang="es-ES" sz="2400" b="0" i="1" dirty="0" smtClean="0">
                            <a:latin typeface="Cambria Math" panose="02040503050406030204" pitchFamily="18" charset="0"/>
                          </a:rPr>
                          <m:t>−5</m:t>
                        </m:r>
                      </m:num>
                      <m:den>
                        <m:r>
                          <a:rPr lang="es-ES" sz="2400" b="0" i="1" dirty="0" smtClean="0">
                            <a:latin typeface="Cambria Math" panose="02040503050406030204" pitchFamily="18" charset="0"/>
                          </a:rPr>
                          <m:t>2(3)</m:t>
                        </m:r>
                      </m:den>
                    </m:f>
                    <m:r>
                      <a:rPr lang="es-ES" sz="2400" i="1" dirty="0" smtClean="0">
                        <a:latin typeface="Cambria Math" panose="02040503050406030204" pitchFamily="18" charset="0"/>
                      </a:rPr>
                      <m:t>=</m:t>
                    </m:r>
                  </m:oMath>
                </a14:m>
                <a:r>
                  <a:rPr lang="es-ES" sz="2400" dirty="0"/>
                  <a:t> </a:t>
                </a:r>
                <a14:m>
                  <m:oMath xmlns:m="http://schemas.openxmlformats.org/officeDocument/2006/math">
                    <m:r>
                      <a:rPr lang="es-ES" sz="2400" b="0" i="0" dirty="0" smtClean="0">
                        <a:latin typeface="Cambria Math" panose="02040503050406030204" pitchFamily="18" charset="0"/>
                      </a:rPr>
                      <m:t>−</m:t>
                    </m:r>
                    <m:f>
                      <m:fPr>
                        <m:ctrlPr>
                          <a:rPr lang="es-ES" sz="2400" i="1" dirty="0">
                            <a:latin typeface="Cambria Math" panose="02040503050406030204" pitchFamily="18" charset="0"/>
                          </a:rPr>
                        </m:ctrlPr>
                      </m:fPr>
                      <m:num>
                        <m:r>
                          <a:rPr lang="es-ES" sz="2400" b="0" i="1" dirty="0" smtClean="0">
                            <a:latin typeface="Cambria Math" panose="02040503050406030204" pitchFamily="18" charset="0"/>
                          </a:rPr>
                          <m:t>5</m:t>
                        </m:r>
                      </m:num>
                      <m:den>
                        <m:r>
                          <a:rPr lang="es-ES" sz="2400" b="0" i="1" dirty="0" smtClean="0">
                            <a:latin typeface="Cambria Math" panose="02040503050406030204" pitchFamily="18" charset="0"/>
                          </a:rPr>
                          <m:t>6</m:t>
                        </m:r>
                      </m:den>
                    </m:f>
                  </m:oMath>
                </a14:m>
                <a:r>
                  <a:rPr lang="es-ES" sz="2400" dirty="0"/>
                  <a:t>  </a:t>
                </a:r>
              </a:p>
            </p:txBody>
          </p:sp>
        </mc:Choice>
        <mc:Fallback xmlns="">
          <p:sp>
            <p:nvSpPr>
              <p:cNvPr id="16" name="CuadroTexto 15">
                <a:extLst>
                  <a:ext uri="{FF2B5EF4-FFF2-40B4-BE49-F238E27FC236}">
                    <a16:creationId xmlns:a16="http://schemas.microsoft.com/office/drawing/2014/main" id="{6800C2A5-DAC8-4D44-B55D-C884E46A497B}"/>
                  </a:ext>
                </a:extLst>
              </p:cNvPr>
              <p:cNvSpPr txBox="1">
                <a:spLocks noRot="1" noChangeAspect="1" noMove="1" noResize="1" noEditPoints="1" noAdjustHandles="1" noChangeArrowheads="1" noChangeShapeType="1" noTextEdit="1"/>
              </p:cNvSpPr>
              <p:nvPr/>
            </p:nvSpPr>
            <p:spPr>
              <a:xfrm>
                <a:off x="1166191" y="3175330"/>
                <a:ext cx="2977026" cy="577209"/>
              </a:xfrm>
              <a:prstGeom prst="rect">
                <a:avLst/>
              </a:prstGeom>
              <a:blipFill>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0" name="CuadroTexto 19">
                <a:extLst>
                  <a:ext uri="{FF2B5EF4-FFF2-40B4-BE49-F238E27FC236}">
                    <a16:creationId xmlns:a16="http://schemas.microsoft.com/office/drawing/2014/main" id="{673CFD64-1B51-49B1-AB12-FFF8A500FAD2}"/>
                  </a:ext>
                </a:extLst>
              </p:cNvPr>
              <p:cNvSpPr txBox="1"/>
              <p:nvPr/>
            </p:nvSpPr>
            <p:spPr>
              <a:xfrm>
                <a:off x="4812212" y="2724458"/>
                <a:ext cx="5049078" cy="79335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2400" i="1" dirty="0" smtClean="0">
                          <a:solidFill>
                            <a:srgbClr val="7030A0"/>
                          </a:solidFill>
                          <a:latin typeface="Cambria Math" panose="02040503050406030204" pitchFamily="18" charset="0"/>
                        </a:rPr>
                        <m:t>𝑒</m:t>
                      </m:r>
                      <m:r>
                        <a:rPr lang="es-ES" sz="2400" i="1" dirty="0" smtClean="0">
                          <a:latin typeface="Cambria Math" panose="02040503050406030204" pitchFamily="18" charset="0"/>
                        </a:rPr>
                        <m:t>=</m:t>
                      </m:r>
                      <m:r>
                        <a:rPr lang="es-ES" sz="2400" b="0" i="1" dirty="0" smtClean="0">
                          <a:latin typeface="Cambria Math" panose="02040503050406030204" pitchFamily="18" charset="0"/>
                        </a:rPr>
                        <m:t>2−</m:t>
                      </m:r>
                      <m:f>
                        <m:fPr>
                          <m:ctrlPr>
                            <a:rPr lang="es-ES" sz="2400" i="1" dirty="0" smtClean="0">
                              <a:latin typeface="Cambria Math" panose="02040503050406030204" pitchFamily="18" charset="0"/>
                            </a:rPr>
                          </m:ctrlPr>
                        </m:fPr>
                        <m:num>
                          <m:sSup>
                            <m:sSupPr>
                              <m:ctrlPr>
                                <a:rPr lang="es-ES" sz="2400" i="1" dirty="0" smtClean="0">
                                  <a:latin typeface="Cambria Math" panose="02040503050406030204" pitchFamily="18" charset="0"/>
                                </a:rPr>
                              </m:ctrlPr>
                            </m:sSupPr>
                            <m:e>
                              <m:d>
                                <m:dPr>
                                  <m:ctrlPr>
                                    <a:rPr lang="es-ES" sz="2400" b="0" i="1" dirty="0" smtClean="0">
                                      <a:latin typeface="Cambria Math" panose="02040503050406030204" pitchFamily="18" charset="0"/>
                                    </a:rPr>
                                  </m:ctrlPr>
                                </m:dPr>
                                <m:e>
                                  <m:r>
                                    <a:rPr lang="es-ES" sz="2400" b="0" i="1" dirty="0" smtClean="0">
                                      <a:latin typeface="Cambria Math" panose="02040503050406030204" pitchFamily="18" charset="0"/>
                                    </a:rPr>
                                    <m:t>−5</m:t>
                                  </m:r>
                                </m:e>
                              </m:d>
                            </m:e>
                            <m:sup>
                              <m:r>
                                <a:rPr lang="es-ES" sz="2400" b="0" i="1" dirty="0" smtClean="0">
                                  <a:latin typeface="Cambria Math" panose="02040503050406030204" pitchFamily="18" charset="0"/>
                                </a:rPr>
                                <m:t>2</m:t>
                              </m:r>
                            </m:sup>
                          </m:sSup>
                        </m:num>
                        <m:den>
                          <m:r>
                            <a:rPr lang="es-ES" sz="2400" b="0" i="1" dirty="0" smtClean="0">
                              <a:latin typeface="Cambria Math" panose="02040503050406030204" pitchFamily="18" charset="0"/>
                            </a:rPr>
                            <m:t>4</m:t>
                          </m:r>
                          <m:d>
                            <m:dPr>
                              <m:ctrlPr>
                                <a:rPr lang="es-ES" sz="2400" b="0" i="1" dirty="0" smtClean="0">
                                  <a:latin typeface="Cambria Math" panose="02040503050406030204" pitchFamily="18" charset="0"/>
                                </a:rPr>
                              </m:ctrlPr>
                            </m:dPr>
                            <m:e>
                              <m:r>
                                <a:rPr lang="es-ES" sz="2400" b="0" i="1" dirty="0" smtClean="0">
                                  <a:latin typeface="Cambria Math" panose="02040503050406030204" pitchFamily="18" charset="0"/>
                                </a:rPr>
                                <m:t>3</m:t>
                              </m:r>
                            </m:e>
                          </m:d>
                        </m:den>
                      </m:f>
                      <m:r>
                        <a:rPr lang="es-ES" sz="2400" b="0" i="1" dirty="0" smtClean="0">
                          <a:latin typeface="Cambria Math" panose="02040503050406030204" pitchFamily="18" charset="0"/>
                        </a:rPr>
                        <m:t>=2−</m:t>
                      </m:r>
                      <m:f>
                        <m:fPr>
                          <m:ctrlPr>
                            <a:rPr lang="es-ES" sz="2400" i="1" dirty="0">
                              <a:latin typeface="Cambria Math" panose="02040503050406030204" pitchFamily="18" charset="0"/>
                            </a:rPr>
                          </m:ctrlPr>
                        </m:fPr>
                        <m:num>
                          <m:r>
                            <a:rPr lang="es-ES" sz="2400" b="0" i="1" dirty="0" smtClean="0">
                              <a:latin typeface="Cambria Math" panose="02040503050406030204" pitchFamily="18" charset="0"/>
                            </a:rPr>
                            <m:t>25</m:t>
                          </m:r>
                        </m:num>
                        <m:den>
                          <m:r>
                            <a:rPr lang="es-ES" sz="2400" b="0" i="1" dirty="0" smtClean="0">
                              <a:latin typeface="Cambria Math" panose="02040503050406030204" pitchFamily="18" charset="0"/>
                            </a:rPr>
                            <m:t>12</m:t>
                          </m:r>
                        </m:den>
                      </m:f>
                      <m:r>
                        <a:rPr lang="es-ES" sz="2400" i="1" dirty="0" smtClean="0">
                          <a:latin typeface="Cambria Math" panose="02040503050406030204" pitchFamily="18" charset="0"/>
                        </a:rPr>
                        <m:t>=</m:t>
                      </m:r>
                      <m:r>
                        <a:rPr lang="es-ES" sz="2400" b="0" i="0" dirty="0" smtClean="0">
                          <a:latin typeface="Cambria Math" panose="02040503050406030204" pitchFamily="18" charset="0"/>
                        </a:rPr>
                        <m:t>−</m:t>
                      </m:r>
                      <m:f>
                        <m:fPr>
                          <m:ctrlPr>
                            <a:rPr lang="es-ES" sz="2400" i="1" dirty="0">
                              <a:latin typeface="Cambria Math" panose="02040503050406030204" pitchFamily="18" charset="0"/>
                            </a:rPr>
                          </m:ctrlPr>
                        </m:fPr>
                        <m:num>
                          <m:r>
                            <a:rPr lang="es-ES" sz="2400" b="0" i="1" dirty="0" smtClean="0">
                              <a:latin typeface="Cambria Math" panose="02040503050406030204" pitchFamily="18" charset="0"/>
                            </a:rPr>
                            <m:t>1</m:t>
                          </m:r>
                        </m:num>
                        <m:den>
                          <m:r>
                            <a:rPr lang="es-ES" sz="2400" b="0" i="1" dirty="0" smtClean="0">
                              <a:latin typeface="Cambria Math" panose="02040503050406030204" pitchFamily="18" charset="0"/>
                            </a:rPr>
                            <m:t>12</m:t>
                          </m:r>
                        </m:den>
                      </m:f>
                    </m:oMath>
                  </m:oMathPara>
                </a14:m>
                <a:endParaRPr lang="es-ES" sz="2400" dirty="0"/>
              </a:p>
            </p:txBody>
          </p:sp>
        </mc:Choice>
        <mc:Fallback xmlns="">
          <p:sp>
            <p:nvSpPr>
              <p:cNvPr id="20" name="CuadroTexto 19">
                <a:extLst>
                  <a:ext uri="{FF2B5EF4-FFF2-40B4-BE49-F238E27FC236}">
                    <a16:creationId xmlns:a16="http://schemas.microsoft.com/office/drawing/2014/main" id="{673CFD64-1B51-49B1-AB12-FFF8A500FAD2}"/>
                  </a:ext>
                </a:extLst>
              </p:cNvPr>
              <p:cNvSpPr txBox="1">
                <a:spLocks noRot="1" noChangeAspect="1" noMove="1" noResize="1" noEditPoints="1" noAdjustHandles="1" noChangeArrowheads="1" noChangeShapeType="1" noTextEdit="1"/>
              </p:cNvSpPr>
              <p:nvPr/>
            </p:nvSpPr>
            <p:spPr>
              <a:xfrm>
                <a:off x="4812212" y="2724458"/>
                <a:ext cx="5049078" cy="793359"/>
              </a:xfrm>
              <a:prstGeom prst="rect">
                <a:avLst/>
              </a:prstGeom>
              <a:blipFill>
                <a:blip r:embed="rId1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CDEE04FE-6CDA-4F3C-B685-B42618A82EF2}"/>
                  </a:ext>
                </a:extLst>
              </p:cNvPr>
              <p:cNvSpPr txBox="1"/>
              <p:nvPr/>
            </p:nvSpPr>
            <p:spPr>
              <a:xfrm>
                <a:off x="92365" y="4478900"/>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b="0" i="1" dirty="0" smtClean="0">
                          <a:solidFill>
                            <a:srgbClr val="FF0000"/>
                          </a:solidFill>
                          <a:latin typeface="Cambria Math" panose="02040503050406030204" pitchFamily="18" charset="0"/>
                        </a:rPr>
                        <m:t>𝑎</m:t>
                      </m:r>
                      <m:sSup>
                        <m:sSupPr>
                          <m:ctrlPr>
                            <a:rPr lang="es-ES" sz="2400" b="0" i="1" dirty="0" smtClean="0">
                              <a:solidFill>
                                <a:schemeClr val="tx1"/>
                              </a:solidFill>
                              <a:latin typeface="Cambria Math" panose="02040503050406030204" pitchFamily="18" charset="0"/>
                            </a:rPr>
                          </m:ctrlPr>
                        </m:sSupPr>
                        <m:e>
                          <m:r>
                            <a:rPr lang="es-ES" sz="2400" b="0" i="1" dirty="0" smtClean="0">
                              <a:solidFill>
                                <a:schemeClr val="tx1"/>
                              </a:solidFill>
                              <a:latin typeface="Cambria Math" panose="02040503050406030204" pitchFamily="18" charset="0"/>
                            </a:rPr>
                            <m:t>(</m:t>
                          </m:r>
                          <m:r>
                            <a:rPr lang="es-ES" sz="2400" b="0" i="1" dirty="0" smtClean="0">
                              <a:solidFill>
                                <a:schemeClr val="tx1"/>
                              </a:solidFill>
                              <a:latin typeface="Cambria Math" panose="02040503050406030204" pitchFamily="18" charset="0"/>
                            </a:rPr>
                            <m:t>𝑥</m:t>
                          </m:r>
                          <m:r>
                            <a:rPr lang="es-ES" sz="2400" b="0" i="1" dirty="0" smtClean="0">
                              <a:solidFill>
                                <a:schemeClr val="tx1"/>
                              </a:solidFill>
                              <a:latin typeface="Cambria Math" panose="02040503050406030204" pitchFamily="18" charset="0"/>
                            </a:rPr>
                            <m:t>+</m:t>
                          </m:r>
                          <m:r>
                            <a:rPr lang="es-ES" sz="2400" b="0" i="1" dirty="0" smtClean="0">
                              <a:solidFill>
                                <a:srgbClr val="C00000"/>
                              </a:solidFill>
                              <a:latin typeface="Cambria Math" panose="02040503050406030204" pitchFamily="18" charset="0"/>
                            </a:rPr>
                            <m:t>𝑑</m:t>
                          </m:r>
                          <m:r>
                            <a:rPr lang="es-ES" sz="2400" b="0" i="1" dirty="0" smtClean="0">
                              <a:solidFill>
                                <a:schemeClr val="tx1"/>
                              </a:solidFill>
                              <a:latin typeface="Cambria Math" panose="02040503050406030204" pitchFamily="18" charset="0"/>
                            </a:rPr>
                            <m:t>)</m:t>
                          </m:r>
                        </m:e>
                        <m:sup>
                          <m:r>
                            <a:rPr lang="es-ES" sz="2400" b="0" i="1" dirty="0" smtClean="0">
                              <a:solidFill>
                                <a:schemeClr val="tx1"/>
                              </a:solidFill>
                              <a:latin typeface="Cambria Math" panose="02040503050406030204" pitchFamily="18" charset="0"/>
                            </a:rPr>
                            <m:t>2</m:t>
                          </m:r>
                        </m:sup>
                      </m:sSup>
                      <m:r>
                        <a:rPr lang="es-ES" sz="2400" i="1" dirty="0" smtClean="0">
                          <a:solidFill>
                            <a:schemeClr val="tx1"/>
                          </a:solidFill>
                          <a:latin typeface="Cambria Math" panose="02040503050406030204" pitchFamily="18" charset="0"/>
                        </a:rPr>
                        <m:t> </m:t>
                      </m:r>
                      <m:r>
                        <a:rPr lang="es-ES" sz="2400" i="1" dirty="0" smtClean="0">
                          <a:latin typeface="Cambria Math" panose="02040503050406030204" pitchFamily="18" charset="0"/>
                        </a:rPr>
                        <m:t>+</m:t>
                      </m:r>
                      <m:r>
                        <a:rPr lang="es-ES" sz="2400" b="0" i="1" dirty="0" smtClean="0">
                          <a:latin typeface="Cambria Math" panose="02040503050406030204" pitchFamily="18" charset="0"/>
                        </a:rPr>
                        <m:t> </m:t>
                      </m:r>
                      <m:r>
                        <a:rPr lang="es-ES" sz="2400" b="0" i="1" dirty="0" smtClean="0">
                          <a:solidFill>
                            <a:srgbClr val="7030A0"/>
                          </a:solidFill>
                          <a:latin typeface="Cambria Math" panose="02040503050406030204" pitchFamily="18" charset="0"/>
                        </a:rPr>
                        <m:t>𝑒</m:t>
                      </m:r>
                      <m:r>
                        <a:rPr lang="es-ES" sz="2400" i="1" dirty="0" smtClean="0">
                          <a:latin typeface="Cambria Math" panose="02040503050406030204" pitchFamily="18" charset="0"/>
                        </a:rPr>
                        <m:t>=0</m:t>
                      </m:r>
                    </m:oMath>
                  </m:oMathPara>
                </a14:m>
                <a:endParaRPr lang="es-ES" sz="2400" dirty="0"/>
              </a:p>
            </p:txBody>
          </p:sp>
        </mc:Choice>
        <mc:Fallback xmlns="">
          <p:sp>
            <p:nvSpPr>
              <p:cNvPr id="21" name="CuadroTexto 20">
                <a:extLst>
                  <a:ext uri="{FF2B5EF4-FFF2-40B4-BE49-F238E27FC236}">
                    <a16:creationId xmlns:a16="http://schemas.microsoft.com/office/drawing/2014/main" id="{CDEE04FE-6CDA-4F3C-B685-B42618A82EF2}"/>
                  </a:ext>
                </a:extLst>
              </p:cNvPr>
              <p:cNvSpPr txBox="1">
                <a:spLocks noRot="1" noChangeAspect="1" noMove="1" noResize="1" noEditPoints="1" noAdjustHandles="1" noChangeArrowheads="1" noChangeShapeType="1" noTextEdit="1"/>
              </p:cNvSpPr>
              <p:nvPr/>
            </p:nvSpPr>
            <p:spPr>
              <a:xfrm>
                <a:off x="92365" y="4478900"/>
                <a:ext cx="3969026" cy="369332"/>
              </a:xfrm>
              <a:prstGeom prst="rect">
                <a:avLst/>
              </a:prstGeom>
              <a:blipFill>
                <a:blip r:embed="rId8"/>
                <a:stretch>
                  <a:fillRect t="-1667" b="-35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40F2E05C-F0AF-49F0-94CB-F989E595B2DA}"/>
                  </a:ext>
                </a:extLst>
              </p:cNvPr>
              <p:cNvSpPr txBox="1"/>
              <p:nvPr/>
            </p:nvSpPr>
            <p:spPr>
              <a:xfrm>
                <a:off x="3410929" y="4289569"/>
                <a:ext cx="3969026" cy="69910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2200" b="0" i="1" dirty="0" smtClean="0">
                          <a:solidFill>
                            <a:schemeClr val="tx1"/>
                          </a:solidFill>
                          <a:latin typeface="Cambria Math" panose="02040503050406030204" pitchFamily="18" charset="0"/>
                        </a:rPr>
                        <m:t>3</m:t>
                      </m:r>
                      <m:sSup>
                        <m:sSupPr>
                          <m:ctrlPr>
                            <a:rPr lang="es-ES" sz="2200" b="0" i="1" dirty="0" smtClean="0">
                              <a:solidFill>
                                <a:schemeClr val="tx1"/>
                              </a:solidFill>
                              <a:latin typeface="Cambria Math" panose="02040503050406030204" pitchFamily="18" charset="0"/>
                            </a:rPr>
                          </m:ctrlPr>
                        </m:sSupPr>
                        <m:e>
                          <m:d>
                            <m:dPr>
                              <m:ctrlPr>
                                <a:rPr lang="es-ES" sz="2200" b="0" i="1" dirty="0" smtClean="0">
                                  <a:solidFill>
                                    <a:schemeClr val="tx1"/>
                                  </a:solidFill>
                                  <a:latin typeface="Cambria Math" panose="02040503050406030204" pitchFamily="18" charset="0"/>
                                </a:rPr>
                              </m:ctrlPr>
                            </m:dPr>
                            <m:e>
                              <m:r>
                                <a:rPr lang="es-ES" sz="2200" i="1" dirty="0">
                                  <a:latin typeface="Cambria Math" panose="02040503050406030204" pitchFamily="18" charset="0"/>
                                </a:rPr>
                                <m:t>𝑥</m:t>
                              </m:r>
                              <m:r>
                                <a:rPr lang="es-ES" sz="2200" i="1" dirty="0">
                                  <a:latin typeface="Cambria Math" panose="02040503050406030204" pitchFamily="18" charset="0"/>
                                </a:rPr>
                                <m:t>−</m:t>
                              </m:r>
                              <m:f>
                                <m:fPr>
                                  <m:ctrlPr>
                                    <a:rPr lang="es-ES" sz="2000" i="1" dirty="0">
                                      <a:latin typeface="Cambria Math" panose="02040503050406030204" pitchFamily="18" charset="0"/>
                                    </a:rPr>
                                  </m:ctrlPr>
                                </m:fPr>
                                <m:num>
                                  <m:r>
                                    <a:rPr lang="es-ES" sz="2000" i="1" dirty="0">
                                      <a:latin typeface="Cambria Math" panose="02040503050406030204" pitchFamily="18" charset="0"/>
                                    </a:rPr>
                                    <m:t>5</m:t>
                                  </m:r>
                                </m:num>
                                <m:den>
                                  <m:r>
                                    <a:rPr lang="es-ES" sz="2000" i="1" dirty="0">
                                      <a:latin typeface="Cambria Math" panose="02040503050406030204" pitchFamily="18" charset="0"/>
                                    </a:rPr>
                                    <m:t>6</m:t>
                                  </m:r>
                                </m:den>
                              </m:f>
                            </m:e>
                          </m:d>
                        </m:e>
                        <m:sup>
                          <m:r>
                            <a:rPr lang="es-ES" sz="2200" b="0" i="1" dirty="0" smtClean="0">
                              <a:solidFill>
                                <a:schemeClr val="tx1"/>
                              </a:solidFill>
                              <a:latin typeface="Cambria Math" panose="02040503050406030204" pitchFamily="18" charset="0"/>
                            </a:rPr>
                            <m:t>2</m:t>
                          </m:r>
                        </m:sup>
                      </m:sSup>
                      <m:r>
                        <a:rPr lang="es-ES" sz="2200" dirty="0">
                          <a:latin typeface="Cambria Math" panose="02040503050406030204" pitchFamily="18" charset="0"/>
                        </a:rPr>
                        <m:t>−</m:t>
                      </m:r>
                      <m:f>
                        <m:fPr>
                          <m:ctrlPr>
                            <a:rPr lang="es-ES" sz="2000" i="1" dirty="0">
                              <a:latin typeface="Cambria Math" panose="02040503050406030204" pitchFamily="18" charset="0"/>
                            </a:rPr>
                          </m:ctrlPr>
                        </m:fPr>
                        <m:num>
                          <m:r>
                            <a:rPr lang="es-ES" sz="2000" b="0" i="1" dirty="0" smtClean="0">
                              <a:latin typeface="Cambria Math" panose="02040503050406030204" pitchFamily="18" charset="0"/>
                            </a:rPr>
                            <m:t>1</m:t>
                          </m:r>
                        </m:num>
                        <m:den>
                          <m:r>
                            <a:rPr lang="es-ES" sz="2000" i="1" dirty="0">
                              <a:latin typeface="Cambria Math" panose="02040503050406030204" pitchFamily="18" charset="0"/>
                            </a:rPr>
                            <m:t>12</m:t>
                          </m:r>
                        </m:den>
                      </m:f>
                      <m:r>
                        <a:rPr lang="es-ES" sz="2200" i="1" dirty="0" smtClean="0">
                          <a:latin typeface="Cambria Math" panose="02040503050406030204" pitchFamily="18" charset="0"/>
                        </a:rPr>
                        <m:t>=0</m:t>
                      </m:r>
                    </m:oMath>
                  </m:oMathPara>
                </a14:m>
                <a:endParaRPr lang="es-ES" sz="2200" dirty="0"/>
              </a:p>
            </p:txBody>
          </p:sp>
        </mc:Choice>
        <mc:Fallback xmlns="">
          <p:sp>
            <p:nvSpPr>
              <p:cNvPr id="22" name="CuadroTexto 21">
                <a:extLst>
                  <a:ext uri="{FF2B5EF4-FFF2-40B4-BE49-F238E27FC236}">
                    <a16:creationId xmlns:a16="http://schemas.microsoft.com/office/drawing/2014/main" id="{40F2E05C-F0AF-49F0-94CB-F989E595B2DA}"/>
                  </a:ext>
                </a:extLst>
              </p:cNvPr>
              <p:cNvSpPr txBox="1">
                <a:spLocks noRot="1" noChangeAspect="1" noMove="1" noResize="1" noEditPoints="1" noAdjustHandles="1" noChangeArrowheads="1" noChangeShapeType="1" noTextEdit="1"/>
              </p:cNvSpPr>
              <p:nvPr/>
            </p:nvSpPr>
            <p:spPr>
              <a:xfrm>
                <a:off x="3410929" y="4289569"/>
                <a:ext cx="3969026" cy="699102"/>
              </a:xfrm>
              <a:prstGeom prst="rect">
                <a:avLst/>
              </a:prstGeom>
              <a:blipFill>
                <a:blip r:embed="rId17"/>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7651DB2B-FE80-488B-9199-FFF859C33A26}"/>
                  </a:ext>
                </a:extLst>
              </p:cNvPr>
              <p:cNvSpPr txBox="1"/>
              <p:nvPr/>
            </p:nvSpPr>
            <p:spPr>
              <a:xfrm>
                <a:off x="495818" y="5062801"/>
                <a:ext cx="2913328" cy="69910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2200" b="0" i="1" dirty="0" smtClean="0">
                          <a:solidFill>
                            <a:schemeClr val="tx1"/>
                          </a:solidFill>
                          <a:latin typeface="Cambria Math" panose="02040503050406030204" pitchFamily="18" charset="0"/>
                        </a:rPr>
                        <m:t>3</m:t>
                      </m:r>
                      <m:sSup>
                        <m:sSupPr>
                          <m:ctrlPr>
                            <a:rPr lang="es-ES" sz="2200" b="0" i="1" dirty="0" smtClean="0">
                              <a:solidFill>
                                <a:schemeClr val="tx1"/>
                              </a:solidFill>
                              <a:latin typeface="Cambria Math" panose="02040503050406030204" pitchFamily="18" charset="0"/>
                            </a:rPr>
                          </m:ctrlPr>
                        </m:sSupPr>
                        <m:e>
                          <m:d>
                            <m:dPr>
                              <m:ctrlPr>
                                <a:rPr lang="es-ES" sz="2200" b="0" i="1" dirty="0" smtClean="0">
                                  <a:solidFill>
                                    <a:schemeClr val="tx1"/>
                                  </a:solidFill>
                                  <a:latin typeface="Cambria Math" panose="02040503050406030204" pitchFamily="18" charset="0"/>
                                </a:rPr>
                              </m:ctrlPr>
                            </m:dPr>
                            <m:e>
                              <m:r>
                                <a:rPr lang="es-ES" sz="2200" i="1" dirty="0">
                                  <a:latin typeface="Cambria Math" panose="02040503050406030204" pitchFamily="18" charset="0"/>
                                </a:rPr>
                                <m:t>𝑥</m:t>
                              </m:r>
                              <m:r>
                                <a:rPr lang="es-ES" sz="2200" i="1" dirty="0">
                                  <a:latin typeface="Cambria Math" panose="02040503050406030204" pitchFamily="18" charset="0"/>
                                </a:rPr>
                                <m:t>−</m:t>
                              </m:r>
                              <m:f>
                                <m:fPr>
                                  <m:ctrlPr>
                                    <a:rPr lang="es-ES" sz="2000" i="1" dirty="0">
                                      <a:latin typeface="Cambria Math" panose="02040503050406030204" pitchFamily="18" charset="0"/>
                                    </a:rPr>
                                  </m:ctrlPr>
                                </m:fPr>
                                <m:num>
                                  <m:r>
                                    <a:rPr lang="es-ES" sz="2000" i="1" dirty="0">
                                      <a:latin typeface="Cambria Math" panose="02040503050406030204" pitchFamily="18" charset="0"/>
                                    </a:rPr>
                                    <m:t>5</m:t>
                                  </m:r>
                                </m:num>
                                <m:den>
                                  <m:r>
                                    <a:rPr lang="es-ES" sz="2000" i="1" dirty="0">
                                      <a:latin typeface="Cambria Math" panose="02040503050406030204" pitchFamily="18" charset="0"/>
                                    </a:rPr>
                                    <m:t>6</m:t>
                                  </m:r>
                                </m:den>
                              </m:f>
                            </m:e>
                          </m:d>
                        </m:e>
                        <m:sup>
                          <m:r>
                            <a:rPr lang="es-ES" sz="2200" b="0" i="1" dirty="0" smtClean="0">
                              <a:solidFill>
                                <a:schemeClr val="tx1"/>
                              </a:solidFill>
                              <a:latin typeface="Cambria Math" panose="02040503050406030204" pitchFamily="18" charset="0"/>
                            </a:rPr>
                            <m:t>2</m:t>
                          </m:r>
                        </m:sup>
                      </m:sSup>
                      <m:r>
                        <a:rPr lang="es-ES" sz="2200" b="0" i="0" dirty="0" smtClean="0">
                          <a:solidFill>
                            <a:schemeClr val="tx1"/>
                          </a:solidFill>
                          <a:latin typeface="Cambria Math" panose="02040503050406030204" pitchFamily="18" charset="0"/>
                        </a:rPr>
                        <m:t>=</m:t>
                      </m:r>
                      <m:f>
                        <m:fPr>
                          <m:ctrlPr>
                            <a:rPr lang="es-ES" sz="2000" i="1" dirty="0">
                              <a:latin typeface="Cambria Math" panose="02040503050406030204" pitchFamily="18" charset="0"/>
                            </a:rPr>
                          </m:ctrlPr>
                        </m:fPr>
                        <m:num>
                          <m:r>
                            <a:rPr lang="es-ES" sz="2000" b="0" i="1" dirty="0" smtClean="0">
                              <a:latin typeface="Cambria Math" panose="02040503050406030204" pitchFamily="18" charset="0"/>
                            </a:rPr>
                            <m:t>1</m:t>
                          </m:r>
                        </m:num>
                        <m:den>
                          <m:r>
                            <a:rPr lang="es-ES" sz="2000" i="1" dirty="0">
                              <a:latin typeface="Cambria Math" panose="02040503050406030204" pitchFamily="18" charset="0"/>
                            </a:rPr>
                            <m:t>12</m:t>
                          </m:r>
                        </m:den>
                      </m:f>
                    </m:oMath>
                  </m:oMathPara>
                </a14:m>
                <a:endParaRPr lang="es-ES" sz="2200" dirty="0"/>
              </a:p>
            </p:txBody>
          </p:sp>
        </mc:Choice>
        <mc:Fallback xmlns="">
          <p:sp>
            <p:nvSpPr>
              <p:cNvPr id="25" name="CuadroTexto 24">
                <a:extLst>
                  <a:ext uri="{FF2B5EF4-FFF2-40B4-BE49-F238E27FC236}">
                    <a16:creationId xmlns:a16="http://schemas.microsoft.com/office/drawing/2014/main" id="{7651DB2B-FE80-488B-9199-FFF859C33A26}"/>
                  </a:ext>
                </a:extLst>
              </p:cNvPr>
              <p:cNvSpPr txBox="1">
                <a:spLocks noRot="1" noChangeAspect="1" noMove="1" noResize="1" noEditPoints="1" noAdjustHandles="1" noChangeArrowheads="1" noChangeShapeType="1" noTextEdit="1"/>
              </p:cNvSpPr>
              <p:nvPr/>
            </p:nvSpPr>
            <p:spPr>
              <a:xfrm>
                <a:off x="495818" y="5062801"/>
                <a:ext cx="2913328" cy="699102"/>
              </a:xfrm>
              <a:prstGeom prst="rect">
                <a:avLst/>
              </a:prstGeom>
              <a:blipFill>
                <a:blip r:embed="rId1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6" name="CuadroTexto 25">
                <a:extLst>
                  <a:ext uri="{FF2B5EF4-FFF2-40B4-BE49-F238E27FC236}">
                    <a16:creationId xmlns:a16="http://schemas.microsoft.com/office/drawing/2014/main" id="{8AC8463A-7C31-4C3D-A6AB-390C09D8A5A5}"/>
                  </a:ext>
                </a:extLst>
              </p:cNvPr>
              <p:cNvSpPr txBox="1"/>
              <p:nvPr/>
            </p:nvSpPr>
            <p:spPr>
              <a:xfrm>
                <a:off x="533540" y="5950207"/>
                <a:ext cx="2913328" cy="69910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200" b="0" i="1" dirty="0" smtClean="0">
                              <a:solidFill>
                                <a:schemeClr val="tx1"/>
                              </a:solidFill>
                              <a:latin typeface="Cambria Math" panose="02040503050406030204" pitchFamily="18" charset="0"/>
                            </a:rPr>
                          </m:ctrlPr>
                        </m:sSupPr>
                        <m:e>
                          <m:d>
                            <m:dPr>
                              <m:ctrlPr>
                                <a:rPr lang="es-ES" sz="2200" b="0" i="1" dirty="0" smtClean="0">
                                  <a:solidFill>
                                    <a:schemeClr val="tx1"/>
                                  </a:solidFill>
                                  <a:latin typeface="Cambria Math" panose="02040503050406030204" pitchFamily="18" charset="0"/>
                                </a:rPr>
                              </m:ctrlPr>
                            </m:dPr>
                            <m:e>
                              <m:r>
                                <a:rPr lang="es-ES" sz="2200" i="1" dirty="0">
                                  <a:latin typeface="Cambria Math" panose="02040503050406030204" pitchFamily="18" charset="0"/>
                                </a:rPr>
                                <m:t>𝑥</m:t>
                              </m:r>
                              <m:r>
                                <a:rPr lang="es-ES" sz="2200" i="1" dirty="0">
                                  <a:latin typeface="Cambria Math" panose="02040503050406030204" pitchFamily="18" charset="0"/>
                                </a:rPr>
                                <m:t>−</m:t>
                              </m:r>
                              <m:f>
                                <m:fPr>
                                  <m:ctrlPr>
                                    <a:rPr lang="es-ES" sz="2000" i="1" dirty="0">
                                      <a:latin typeface="Cambria Math" panose="02040503050406030204" pitchFamily="18" charset="0"/>
                                    </a:rPr>
                                  </m:ctrlPr>
                                </m:fPr>
                                <m:num>
                                  <m:r>
                                    <a:rPr lang="es-ES" sz="2000" i="1" dirty="0">
                                      <a:latin typeface="Cambria Math" panose="02040503050406030204" pitchFamily="18" charset="0"/>
                                    </a:rPr>
                                    <m:t>5</m:t>
                                  </m:r>
                                </m:num>
                                <m:den>
                                  <m:r>
                                    <a:rPr lang="es-ES" sz="2000" i="1" dirty="0">
                                      <a:latin typeface="Cambria Math" panose="02040503050406030204" pitchFamily="18" charset="0"/>
                                    </a:rPr>
                                    <m:t>6</m:t>
                                  </m:r>
                                </m:den>
                              </m:f>
                            </m:e>
                          </m:d>
                        </m:e>
                        <m:sup>
                          <m:r>
                            <a:rPr lang="es-ES" sz="2200" b="0" i="1" dirty="0" smtClean="0">
                              <a:solidFill>
                                <a:schemeClr val="tx1"/>
                              </a:solidFill>
                              <a:latin typeface="Cambria Math" panose="02040503050406030204" pitchFamily="18" charset="0"/>
                            </a:rPr>
                            <m:t>2</m:t>
                          </m:r>
                        </m:sup>
                      </m:sSup>
                      <m:r>
                        <a:rPr lang="es-ES" sz="2200" b="0" i="0" dirty="0" smtClean="0">
                          <a:solidFill>
                            <a:schemeClr val="tx1"/>
                          </a:solidFill>
                          <a:latin typeface="Cambria Math" panose="02040503050406030204" pitchFamily="18" charset="0"/>
                        </a:rPr>
                        <m:t>=</m:t>
                      </m:r>
                      <m:f>
                        <m:fPr>
                          <m:ctrlPr>
                            <a:rPr lang="es-ES" sz="2000" i="1" dirty="0">
                              <a:latin typeface="Cambria Math" panose="02040503050406030204" pitchFamily="18" charset="0"/>
                            </a:rPr>
                          </m:ctrlPr>
                        </m:fPr>
                        <m:num>
                          <m:r>
                            <a:rPr lang="es-ES" sz="2000" b="0" i="1" dirty="0" smtClean="0">
                              <a:latin typeface="Cambria Math" panose="02040503050406030204" pitchFamily="18" charset="0"/>
                            </a:rPr>
                            <m:t>1</m:t>
                          </m:r>
                        </m:num>
                        <m:den>
                          <m:r>
                            <a:rPr lang="es-ES" sz="2000" b="0" i="1" dirty="0" smtClean="0">
                              <a:latin typeface="Cambria Math" panose="02040503050406030204" pitchFamily="18" charset="0"/>
                            </a:rPr>
                            <m:t>36</m:t>
                          </m:r>
                        </m:den>
                      </m:f>
                    </m:oMath>
                  </m:oMathPara>
                </a14:m>
                <a:endParaRPr lang="es-ES" sz="2200" dirty="0"/>
              </a:p>
            </p:txBody>
          </p:sp>
        </mc:Choice>
        <mc:Fallback xmlns="">
          <p:sp>
            <p:nvSpPr>
              <p:cNvPr id="26" name="CuadroTexto 25">
                <a:extLst>
                  <a:ext uri="{FF2B5EF4-FFF2-40B4-BE49-F238E27FC236}">
                    <a16:creationId xmlns:a16="http://schemas.microsoft.com/office/drawing/2014/main" id="{8AC8463A-7C31-4C3D-A6AB-390C09D8A5A5}"/>
                  </a:ext>
                </a:extLst>
              </p:cNvPr>
              <p:cNvSpPr txBox="1">
                <a:spLocks noRot="1" noChangeAspect="1" noMove="1" noResize="1" noEditPoints="1" noAdjustHandles="1" noChangeArrowheads="1" noChangeShapeType="1" noTextEdit="1"/>
              </p:cNvSpPr>
              <p:nvPr/>
            </p:nvSpPr>
            <p:spPr>
              <a:xfrm>
                <a:off x="533540" y="5950207"/>
                <a:ext cx="2913328" cy="699102"/>
              </a:xfrm>
              <a:prstGeom prst="rect">
                <a:avLst/>
              </a:prstGeom>
              <a:blipFill>
                <a:blip r:embed="rId1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8" name="CuadroTexto 27">
                <a:extLst>
                  <a:ext uri="{FF2B5EF4-FFF2-40B4-BE49-F238E27FC236}">
                    <a16:creationId xmlns:a16="http://schemas.microsoft.com/office/drawing/2014/main" id="{4DBA5315-F6C2-4179-AEF3-1C2A7E9DD8CD}"/>
                  </a:ext>
                </a:extLst>
              </p:cNvPr>
              <p:cNvSpPr txBox="1"/>
              <p:nvPr/>
            </p:nvSpPr>
            <p:spPr>
              <a:xfrm>
                <a:off x="3644224" y="5390231"/>
                <a:ext cx="2913328" cy="100033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2200" i="1" dirty="0" smtClean="0">
                          <a:latin typeface="Cambria Math" panose="02040503050406030204" pitchFamily="18" charset="0"/>
                        </a:rPr>
                        <m:t>𝑥</m:t>
                      </m:r>
                      <m:r>
                        <a:rPr lang="es-ES" sz="2200" i="1" dirty="0">
                          <a:latin typeface="Cambria Math" panose="02040503050406030204" pitchFamily="18" charset="0"/>
                        </a:rPr>
                        <m:t>−</m:t>
                      </m:r>
                      <m:f>
                        <m:fPr>
                          <m:ctrlPr>
                            <a:rPr lang="es-ES" sz="2000" i="1" dirty="0">
                              <a:latin typeface="Cambria Math" panose="02040503050406030204" pitchFamily="18" charset="0"/>
                            </a:rPr>
                          </m:ctrlPr>
                        </m:fPr>
                        <m:num>
                          <m:r>
                            <a:rPr lang="es-ES" sz="2000" i="1" dirty="0">
                              <a:latin typeface="Cambria Math" panose="02040503050406030204" pitchFamily="18" charset="0"/>
                            </a:rPr>
                            <m:t>5</m:t>
                          </m:r>
                        </m:num>
                        <m:den>
                          <m:r>
                            <a:rPr lang="es-ES" sz="2000" i="1" dirty="0">
                              <a:latin typeface="Cambria Math" panose="02040503050406030204" pitchFamily="18" charset="0"/>
                            </a:rPr>
                            <m:t>6</m:t>
                          </m:r>
                        </m:den>
                      </m:f>
                      <m:r>
                        <a:rPr lang="es-ES" sz="2200" dirty="0">
                          <a:latin typeface="Cambria Math" panose="02040503050406030204" pitchFamily="18" charset="0"/>
                        </a:rPr>
                        <m:t>=</m:t>
                      </m:r>
                      <m:r>
                        <a:rPr lang="es-ES" sz="2200" i="1" dirty="0">
                          <a:latin typeface="Cambria Math" panose="02040503050406030204" pitchFamily="18" charset="0"/>
                          <a:sym typeface="Symbol" panose="05050102010706020507" pitchFamily="18" charset="2"/>
                        </a:rPr>
                        <m:t></m:t>
                      </m:r>
                      <m:rad>
                        <m:radPr>
                          <m:degHide m:val="on"/>
                          <m:ctrlPr>
                            <a:rPr lang="es-ES" sz="2200" i="1" dirty="0">
                              <a:latin typeface="Cambria Math" panose="02040503050406030204" pitchFamily="18" charset="0"/>
                              <a:sym typeface="Symbol" panose="05050102010706020507" pitchFamily="18" charset="2"/>
                            </a:rPr>
                          </m:ctrlPr>
                        </m:radPr>
                        <m:deg/>
                        <m:e>
                          <m:f>
                            <m:fPr>
                              <m:ctrlPr>
                                <a:rPr lang="es-ES" sz="2400" i="1" dirty="0">
                                  <a:latin typeface="Cambria Math" panose="02040503050406030204" pitchFamily="18" charset="0"/>
                                </a:rPr>
                              </m:ctrlPr>
                            </m:fPr>
                            <m:num>
                              <m:r>
                                <a:rPr lang="es-ES" sz="2400" b="0" i="1" dirty="0" smtClean="0">
                                  <a:latin typeface="Cambria Math" panose="02040503050406030204" pitchFamily="18" charset="0"/>
                                </a:rPr>
                                <m:t>1</m:t>
                              </m:r>
                            </m:num>
                            <m:den>
                              <m:r>
                                <a:rPr lang="es-ES" sz="2400" i="1" dirty="0">
                                  <a:latin typeface="Cambria Math" panose="02040503050406030204" pitchFamily="18" charset="0"/>
                                </a:rPr>
                                <m:t>36</m:t>
                              </m:r>
                            </m:den>
                          </m:f>
                        </m:e>
                      </m:rad>
                      <m:r>
                        <a:rPr lang="es-ES" sz="2200" i="1" dirty="0">
                          <a:latin typeface="Cambria Math" panose="02040503050406030204" pitchFamily="18" charset="0"/>
                          <a:sym typeface="Symbol" panose="05050102010706020507" pitchFamily="18" charset="2"/>
                        </a:rPr>
                        <m:t>=</m:t>
                      </m:r>
                      <m:f>
                        <m:fPr>
                          <m:ctrlPr>
                            <a:rPr lang="es-ES" sz="2200" i="1" dirty="0" smtClean="0">
                              <a:latin typeface="Cambria Math" panose="02040503050406030204" pitchFamily="18" charset="0"/>
                            </a:rPr>
                          </m:ctrlPr>
                        </m:fPr>
                        <m:num>
                          <m:r>
                            <a:rPr lang="es-ES" sz="2200" b="0" i="1" dirty="0" smtClean="0">
                              <a:latin typeface="Cambria Math" panose="02040503050406030204" pitchFamily="18" charset="0"/>
                            </a:rPr>
                            <m:t>1</m:t>
                          </m:r>
                        </m:num>
                        <m:den>
                          <m:r>
                            <a:rPr lang="es-ES" sz="2200" b="0" i="1" dirty="0" smtClean="0">
                              <a:latin typeface="Cambria Math" panose="02040503050406030204" pitchFamily="18" charset="0"/>
                            </a:rPr>
                            <m:t>6</m:t>
                          </m:r>
                        </m:den>
                      </m:f>
                    </m:oMath>
                  </m:oMathPara>
                </a14:m>
                <a:endParaRPr lang="es-ES" sz="2200" dirty="0"/>
              </a:p>
            </p:txBody>
          </p:sp>
        </mc:Choice>
        <mc:Fallback xmlns="">
          <p:sp>
            <p:nvSpPr>
              <p:cNvPr id="28" name="CuadroTexto 27">
                <a:extLst>
                  <a:ext uri="{FF2B5EF4-FFF2-40B4-BE49-F238E27FC236}">
                    <a16:creationId xmlns:a16="http://schemas.microsoft.com/office/drawing/2014/main" id="{4DBA5315-F6C2-4179-AEF3-1C2A7E9DD8CD}"/>
                  </a:ext>
                </a:extLst>
              </p:cNvPr>
              <p:cNvSpPr txBox="1">
                <a:spLocks noRot="1" noChangeAspect="1" noMove="1" noResize="1" noEditPoints="1" noAdjustHandles="1" noChangeArrowheads="1" noChangeShapeType="1" noTextEdit="1"/>
              </p:cNvSpPr>
              <p:nvPr/>
            </p:nvSpPr>
            <p:spPr>
              <a:xfrm>
                <a:off x="3644224" y="5390231"/>
                <a:ext cx="2913328" cy="1000338"/>
              </a:xfrm>
              <a:prstGeom prst="rect">
                <a:avLst/>
              </a:prstGeom>
              <a:blipFill>
                <a:blip r:embed="rId20"/>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9" name="CuadroTexto 28">
                <a:extLst>
                  <a:ext uri="{FF2B5EF4-FFF2-40B4-BE49-F238E27FC236}">
                    <a16:creationId xmlns:a16="http://schemas.microsoft.com/office/drawing/2014/main" id="{3A1F2B31-FACE-40A7-968B-63C141C1F9AB}"/>
                  </a:ext>
                </a:extLst>
              </p:cNvPr>
              <p:cNvSpPr txBox="1"/>
              <p:nvPr/>
            </p:nvSpPr>
            <p:spPr>
              <a:xfrm>
                <a:off x="7384200" y="5062801"/>
                <a:ext cx="3778261" cy="1595501"/>
              </a:xfrm>
              <a:prstGeom prst="rect">
                <a:avLst/>
              </a:prstGeom>
              <a:noFill/>
            </p:spPr>
            <p:txBody>
              <a:bodyPr wrap="square" lIns="0" tIns="0" rIns="0" bIns="0" rtlCol="0">
                <a:spAutoFit/>
              </a:bodyPr>
              <a:lstStyle/>
              <a:p>
                <a14:m>
                  <m:oMath xmlns:m="http://schemas.openxmlformats.org/officeDocument/2006/math">
                    <m:d>
                      <m:dPr>
                        <m:begChr m:val="{"/>
                        <m:endChr m:val=""/>
                        <m:ctrlPr>
                          <a:rPr lang="es-CO" sz="2800" b="0" i="1" dirty="0" smtClean="0">
                            <a:solidFill>
                              <a:schemeClr val="accent2">
                                <a:lumMod val="75000"/>
                              </a:schemeClr>
                            </a:solidFill>
                            <a:latin typeface="Cambria Math" panose="02040503050406030204" pitchFamily="18" charset="0"/>
                          </a:rPr>
                        </m:ctrlPr>
                      </m:dPr>
                      <m:e>
                        <m:eqArr>
                          <m:eqArrPr>
                            <m:ctrlPr>
                              <a:rPr lang="es-CO" sz="2800" b="0" i="1" dirty="0" smtClean="0">
                                <a:solidFill>
                                  <a:schemeClr val="accent2">
                                    <a:lumMod val="75000"/>
                                  </a:schemeClr>
                                </a:solidFill>
                                <a:latin typeface="Cambria Math" panose="02040503050406030204" pitchFamily="18" charset="0"/>
                              </a:rPr>
                            </m:ctrlPr>
                          </m:eqArrPr>
                          <m:e>
                            <m:sSub>
                              <m:sSubPr>
                                <m:ctrlPr>
                                  <a:rPr lang="es-CO" sz="2800" b="0" i="1" dirty="0" smtClean="0">
                                    <a:solidFill>
                                      <a:schemeClr val="accent2">
                                        <a:lumMod val="75000"/>
                                      </a:schemeClr>
                                    </a:solidFill>
                                    <a:latin typeface="Cambria Math" panose="02040503050406030204" pitchFamily="18" charset="0"/>
                                  </a:rPr>
                                </m:ctrlPr>
                              </m:sSubPr>
                              <m:e>
                                <m:r>
                                  <a:rPr lang="es-ES" sz="2800" b="0" i="1" dirty="0" smtClean="0">
                                    <a:solidFill>
                                      <a:schemeClr val="accent2">
                                        <a:lumMod val="75000"/>
                                      </a:schemeClr>
                                    </a:solidFill>
                                    <a:latin typeface="Cambria Math" panose="02040503050406030204" pitchFamily="18" charset="0"/>
                                  </a:rPr>
                                  <m:t>𝑥</m:t>
                                </m:r>
                              </m:e>
                              <m:sub>
                                <m:r>
                                  <a:rPr lang="es-ES" sz="2800" b="0" i="1" dirty="0" smtClean="0">
                                    <a:solidFill>
                                      <a:schemeClr val="accent2">
                                        <a:lumMod val="75000"/>
                                      </a:schemeClr>
                                    </a:solidFill>
                                    <a:latin typeface="Cambria Math" panose="02040503050406030204" pitchFamily="18" charset="0"/>
                                  </a:rPr>
                                  <m:t>1</m:t>
                                </m:r>
                              </m:sub>
                            </m:sSub>
                            <m:r>
                              <a:rPr lang="es-ES" sz="2800" b="0" i="1" dirty="0" smtClean="0">
                                <a:solidFill>
                                  <a:schemeClr val="accent2">
                                    <a:lumMod val="75000"/>
                                  </a:schemeClr>
                                </a:solidFill>
                                <a:latin typeface="Cambria Math" panose="02040503050406030204" pitchFamily="18" charset="0"/>
                              </a:rPr>
                              <m:t>=</m:t>
                            </m:r>
                            <m:f>
                              <m:fPr>
                                <m:ctrlPr>
                                  <a:rPr lang="es-ES" sz="2800" i="1" dirty="0">
                                    <a:latin typeface="Cambria Math" panose="02040503050406030204" pitchFamily="18" charset="0"/>
                                  </a:rPr>
                                </m:ctrlPr>
                              </m:fPr>
                              <m:num>
                                <m:r>
                                  <a:rPr lang="es-ES" sz="2800" i="1" dirty="0">
                                    <a:latin typeface="Cambria Math" panose="02040503050406030204" pitchFamily="18" charset="0"/>
                                  </a:rPr>
                                  <m:t>5</m:t>
                                </m:r>
                              </m:num>
                              <m:den>
                                <m:r>
                                  <a:rPr lang="es-ES" sz="2800" i="1" dirty="0">
                                    <a:latin typeface="Cambria Math" panose="02040503050406030204" pitchFamily="18" charset="0"/>
                                  </a:rPr>
                                  <m:t>6</m:t>
                                </m:r>
                              </m:den>
                            </m:f>
                            <m:r>
                              <a:rPr lang="es-ES" sz="2800" b="0" i="1" dirty="0" smtClean="0">
                                <a:latin typeface="Cambria Math" panose="02040503050406030204" pitchFamily="18" charset="0"/>
                              </a:rPr>
                              <m:t>+</m:t>
                            </m:r>
                            <m:f>
                              <m:fPr>
                                <m:ctrlPr>
                                  <a:rPr lang="es-ES" sz="2800" i="1" dirty="0">
                                    <a:latin typeface="Cambria Math" panose="02040503050406030204" pitchFamily="18" charset="0"/>
                                  </a:rPr>
                                </m:ctrlPr>
                              </m:fPr>
                              <m:num>
                                <m:r>
                                  <a:rPr lang="es-ES" sz="2800" b="0" i="1" dirty="0" smtClean="0">
                                    <a:latin typeface="Cambria Math" panose="02040503050406030204" pitchFamily="18" charset="0"/>
                                  </a:rPr>
                                  <m:t>1</m:t>
                                </m:r>
                              </m:num>
                              <m:den>
                                <m:r>
                                  <a:rPr lang="es-ES" sz="2800" i="1" dirty="0">
                                    <a:latin typeface="Cambria Math" panose="02040503050406030204" pitchFamily="18" charset="0"/>
                                  </a:rPr>
                                  <m:t>6</m:t>
                                </m:r>
                              </m:den>
                            </m:f>
                            <m:r>
                              <a:rPr lang="es-ES" sz="2800" b="0" i="1" dirty="0" smtClean="0">
                                <a:latin typeface="Cambria Math" panose="02040503050406030204" pitchFamily="18" charset="0"/>
                              </a:rPr>
                              <m:t>=</m:t>
                            </m:r>
                            <m:f>
                              <m:fPr>
                                <m:ctrlPr>
                                  <a:rPr lang="es-ES" sz="2800" b="0" i="1" dirty="0" smtClean="0">
                                    <a:latin typeface="Cambria Math" panose="02040503050406030204" pitchFamily="18" charset="0"/>
                                  </a:rPr>
                                </m:ctrlPr>
                              </m:fPr>
                              <m:num>
                                <m:r>
                                  <a:rPr lang="es-ES" sz="2800" b="0" i="1" dirty="0" smtClean="0">
                                    <a:latin typeface="Cambria Math" panose="02040503050406030204" pitchFamily="18" charset="0"/>
                                  </a:rPr>
                                  <m:t>6</m:t>
                                </m:r>
                              </m:num>
                              <m:den>
                                <m:r>
                                  <a:rPr lang="es-ES" sz="2800" b="0" i="1" dirty="0" smtClean="0">
                                    <a:latin typeface="Cambria Math" panose="02040503050406030204" pitchFamily="18" charset="0"/>
                                  </a:rPr>
                                  <m:t>6</m:t>
                                </m:r>
                              </m:den>
                            </m:f>
                            <m:r>
                              <a:rPr lang="es-ES" sz="2800" b="0" i="1" dirty="0" smtClean="0">
                                <a:latin typeface="Cambria Math" panose="02040503050406030204" pitchFamily="18" charset="0"/>
                              </a:rPr>
                              <m:t>=1</m:t>
                            </m:r>
                          </m:e>
                          <m:e>
                            <m:sSub>
                              <m:sSubPr>
                                <m:ctrlPr>
                                  <a:rPr lang="es-CO" sz="2800" b="0" i="1" dirty="0" smtClean="0">
                                    <a:solidFill>
                                      <a:schemeClr val="accent2">
                                        <a:lumMod val="75000"/>
                                      </a:schemeClr>
                                    </a:solidFill>
                                    <a:latin typeface="Cambria Math" panose="02040503050406030204" pitchFamily="18" charset="0"/>
                                  </a:rPr>
                                </m:ctrlPr>
                              </m:sSubPr>
                              <m:e>
                                <m:r>
                                  <a:rPr lang="es-ES" sz="2800" b="0" i="1" dirty="0" smtClean="0">
                                    <a:solidFill>
                                      <a:schemeClr val="accent2">
                                        <a:lumMod val="75000"/>
                                      </a:schemeClr>
                                    </a:solidFill>
                                    <a:latin typeface="Cambria Math" panose="02040503050406030204" pitchFamily="18" charset="0"/>
                                  </a:rPr>
                                  <m:t>𝑥</m:t>
                                </m:r>
                              </m:e>
                              <m:sub>
                                <m:r>
                                  <a:rPr lang="es-ES" sz="2800" b="0" i="1" dirty="0" smtClean="0">
                                    <a:solidFill>
                                      <a:schemeClr val="accent2">
                                        <a:lumMod val="75000"/>
                                      </a:schemeClr>
                                    </a:solidFill>
                                    <a:latin typeface="Cambria Math" panose="02040503050406030204" pitchFamily="18" charset="0"/>
                                  </a:rPr>
                                  <m:t>2</m:t>
                                </m:r>
                              </m:sub>
                            </m:sSub>
                            <m:r>
                              <a:rPr lang="es-ES" sz="2800" b="0" i="1" dirty="0" smtClean="0">
                                <a:solidFill>
                                  <a:schemeClr val="accent2">
                                    <a:lumMod val="75000"/>
                                  </a:schemeClr>
                                </a:solidFill>
                                <a:latin typeface="Cambria Math" panose="02040503050406030204" pitchFamily="18" charset="0"/>
                              </a:rPr>
                              <m:t>=</m:t>
                            </m:r>
                            <m:f>
                              <m:fPr>
                                <m:ctrlPr>
                                  <a:rPr lang="es-ES" sz="2800" i="1" dirty="0">
                                    <a:latin typeface="Cambria Math" panose="02040503050406030204" pitchFamily="18" charset="0"/>
                                  </a:rPr>
                                </m:ctrlPr>
                              </m:fPr>
                              <m:num>
                                <m:r>
                                  <a:rPr lang="es-ES" sz="2800" i="1" dirty="0">
                                    <a:latin typeface="Cambria Math" panose="02040503050406030204" pitchFamily="18" charset="0"/>
                                  </a:rPr>
                                  <m:t>5</m:t>
                                </m:r>
                              </m:num>
                              <m:den>
                                <m:r>
                                  <a:rPr lang="es-ES" sz="2800" i="1" dirty="0">
                                    <a:latin typeface="Cambria Math" panose="02040503050406030204" pitchFamily="18" charset="0"/>
                                  </a:rPr>
                                  <m:t>6</m:t>
                                </m:r>
                              </m:den>
                            </m:f>
                            <m:r>
                              <a:rPr lang="es-ES" sz="2800" b="0" i="1" dirty="0" smtClean="0">
                                <a:latin typeface="Cambria Math" panose="02040503050406030204" pitchFamily="18" charset="0"/>
                              </a:rPr>
                              <m:t>−</m:t>
                            </m:r>
                            <m:f>
                              <m:fPr>
                                <m:ctrlPr>
                                  <a:rPr lang="es-ES" sz="2800" i="1" dirty="0">
                                    <a:latin typeface="Cambria Math" panose="02040503050406030204" pitchFamily="18" charset="0"/>
                                  </a:rPr>
                                </m:ctrlPr>
                              </m:fPr>
                              <m:num>
                                <m:r>
                                  <a:rPr lang="es-ES" sz="2800" b="0" i="1" dirty="0" smtClean="0">
                                    <a:latin typeface="Cambria Math" panose="02040503050406030204" pitchFamily="18" charset="0"/>
                                  </a:rPr>
                                  <m:t>1</m:t>
                                </m:r>
                              </m:num>
                              <m:den>
                                <m:r>
                                  <a:rPr lang="es-ES" sz="2800" i="1" dirty="0">
                                    <a:latin typeface="Cambria Math" panose="02040503050406030204" pitchFamily="18" charset="0"/>
                                  </a:rPr>
                                  <m:t>6</m:t>
                                </m:r>
                              </m:den>
                            </m:f>
                            <m:r>
                              <a:rPr lang="es-ES" sz="2800" i="1" dirty="0">
                                <a:latin typeface="Cambria Math" panose="02040503050406030204" pitchFamily="18" charset="0"/>
                              </a:rPr>
                              <m:t>=</m:t>
                            </m:r>
                            <m:r>
                              <a:rPr lang="es-ES" sz="2800" b="0" i="1" dirty="0" smtClean="0">
                                <a:latin typeface="Cambria Math" panose="02040503050406030204" pitchFamily="18" charset="0"/>
                              </a:rPr>
                              <m:t>−</m:t>
                            </m:r>
                            <m:f>
                              <m:fPr>
                                <m:ctrlPr>
                                  <a:rPr lang="es-ES" sz="2800" i="1" dirty="0">
                                    <a:latin typeface="Cambria Math" panose="02040503050406030204" pitchFamily="18" charset="0"/>
                                  </a:rPr>
                                </m:ctrlPr>
                              </m:fPr>
                              <m:num>
                                <m:r>
                                  <a:rPr lang="es-ES" sz="2800" b="0" i="1" dirty="0" smtClean="0">
                                    <a:latin typeface="Cambria Math" panose="02040503050406030204" pitchFamily="18" charset="0"/>
                                  </a:rPr>
                                  <m:t>4</m:t>
                                </m:r>
                              </m:num>
                              <m:den>
                                <m:r>
                                  <a:rPr lang="es-ES" sz="2800" b="0" i="1" dirty="0" smtClean="0">
                                    <a:latin typeface="Cambria Math" panose="02040503050406030204" pitchFamily="18" charset="0"/>
                                  </a:rPr>
                                  <m:t>6</m:t>
                                </m:r>
                              </m:den>
                            </m:f>
                            <m:r>
                              <a:rPr lang="es-ES" sz="2800" b="0" i="1" dirty="0" smtClean="0">
                                <a:latin typeface="Cambria Math" panose="02040503050406030204" pitchFamily="18" charset="0"/>
                              </a:rPr>
                              <m:t>=</m:t>
                            </m:r>
                            <m:r>
                              <a:rPr lang="es-ES" sz="2800" i="1" dirty="0">
                                <a:latin typeface="Cambria Math" panose="02040503050406030204" pitchFamily="18" charset="0"/>
                              </a:rPr>
                              <m:t>−</m:t>
                            </m:r>
                            <m:f>
                              <m:fPr>
                                <m:ctrlPr>
                                  <a:rPr lang="es-ES" sz="2800" i="1" dirty="0">
                                    <a:latin typeface="Cambria Math" panose="02040503050406030204" pitchFamily="18" charset="0"/>
                                  </a:rPr>
                                </m:ctrlPr>
                              </m:fPr>
                              <m:num>
                                <m:r>
                                  <a:rPr lang="es-ES" sz="2800" b="0" i="1" dirty="0" smtClean="0">
                                    <a:latin typeface="Cambria Math" panose="02040503050406030204" pitchFamily="18" charset="0"/>
                                  </a:rPr>
                                  <m:t>2</m:t>
                                </m:r>
                              </m:num>
                              <m:den>
                                <m:r>
                                  <a:rPr lang="es-ES" sz="2800" b="0" i="1" dirty="0" smtClean="0">
                                    <a:latin typeface="Cambria Math" panose="02040503050406030204" pitchFamily="18" charset="0"/>
                                  </a:rPr>
                                  <m:t>3</m:t>
                                </m:r>
                              </m:den>
                            </m:f>
                          </m:e>
                        </m:eqArr>
                      </m:e>
                    </m:d>
                  </m:oMath>
                </a14:m>
                <a:r>
                  <a:rPr lang="es-ES" sz="2800" dirty="0">
                    <a:solidFill>
                      <a:schemeClr val="accent2">
                        <a:lumMod val="75000"/>
                      </a:schemeClr>
                    </a:solidFill>
                  </a:rPr>
                  <a:t>       </a:t>
                </a:r>
                <a:endParaRPr lang="es-ES" sz="2800" dirty="0">
                  <a:solidFill>
                    <a:srgbClr val="7030A0"/>
                  </a:solidFill>
                </a:endParaRPr>
              </a:p>
            </p:txBody>
          </p:sp>
        </mc:Choice>
        <mc:Fallback xmlns="">
          <p:sp>
            <p:nvSpPr>
              <p:cNvPr id="29" name="CuadroTexto 28">
                <a:extLst>
                  <a:ext uri="{FF2B5EF4-FFF2-40B4-BE49-F238E27FC236}">
                    <a16:creationId xmlns:a16="http://schemas.microsoft.com/office/drawing/2014/main" id="{3A1F2B31-FACE-40A7-968B-63C141C1F9AB}"/>
                  </a:ext>
                </a:extLst>
              </p:cNvPr>
              <p:cNvSpPr txBox="1">
                <a:spLocks noRot="1" noChangeAspect="1" noMove="1" noResize="1" noEditPoints="1" noAdjustHandles="1" noChangeArrowheads="1" noChangeShapeType="1" noTextEdit="1"/>
              </p:cNvSpPr>
              <p:nvPr/>
            </p:nvSpPr>
            <p:spPr>
              <a:xfrm>
                <a:off x="7384200" y="5062801"/>
                <a:ext cx="3778261" cy="1595501"/>
              </a:xfrm>
              <a:prstGeom prst="rect">
                <a:avLst/>
              </a:prstGeom>
              <a:blipFill>
                <a:blip r:embed="rId21"/>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11018609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5DD49BB-A4C5-4FDA-B8DC-8F88C27AB753}"/>
                  </a:ext>
                </a:extLst>
              </p:cNvPr>
              <p:cNvSpPr txBox="1"/>
              <p:nvPr/>
            </p:nvSpPr>
            <p:spPr>
              <a:xfrm>
                <a:off x="4573039" y="617632"/>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b="0" i="1" dirty="0" smtClean="0">
                          <a:latin typeface="Cambria Math" panose="02040503050406030204" pitchFamily="18" charset="0"/>
                        </a:rPr>
                        <m:t>3</m:t>
                      </m:r>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CO" sz="2400" b="0" i="1" dirty="0" smtClean="0">
                              <a:latin typeface="Cambria Math" panose="02040503050406030204" pitchFamily="18" charset="0"/>
                            </a:rPr>
                            <m:t>2</m:t>
                          </m:r>
                        </m:sup>
                      </m:sSup>
                      <m:r>
                        <a:rPr lang="es-ES" sz="2400" b="0" i="1" dirty="0" smtClean="0">
                          <a:latin typeface="Cambria Math" panose="02040503050406030204" pitchFamily="18" charset="0"/>
                        </a:rPr>
                        <m:t>−4</m:t>
                      </m:r>
                      <m:r>
                        <a:rPr lang="es-ES" sz="2400" i="1" dirty="0" smtClean="0">
                          <a:latin typeface="Cambria Math" panose="02040503050406030204" pitchFamily="18" charset="0"/>
                        </a:rPr>
                        <m:t>𝑥</m:t>
                      </m:r>
                      <m:r>
                        <a:rPr lang="es-ES" sz="2400" b="0" i="1" dirty="0" smtClean="0">
                          <a:latin typeface="Cambria Math" panose="02040503050406030204" pitchFamily="18" charset="0"/>
                        </a:rPr>
                        <m:t>=5</m:t>
                      </m:r>
                    </m:oMath>
                  </m:oMathPara>
                </a14:m>
                <a:endParaRPr lang="es-ES" sz="2400" dirty="0"/>
              </a:p>
            </p:txBody>
          </p:sp>
        </mc:Choice>
        <mc:Fallback xmlns="">
          <p:sp>
            <p:nvSpPr>
              <p:cNvPr id="5" name="CuadroTexto 4">
                <a:extLst>
                  <a:ext uri="{FF2B5EF4-FFF2-40B4-BE49-F238E27FC236}">
                    <a16:creationId xmlns:a16="http://schemas.microsoft.com/office/drawing/2014/main" id="{65DD49BB-A4C5-4FDA-B8DC-8F88C27AB753}"/>
                  </a:ext>
                </a:extLst>
              </p:cNvPr>
              <p:cNvSpPr txBox="1">
                <a:spLocks noRot="1" noChangeAspect="1" noMove="1" noResize="1" noEditPoints="1" noAdjustHandles="1" noChangeArrowheads="1" noChangeShapeType="1" noTextEdit="1"/>
              </p:cNvSpPr>
              <p:nvPr/>
            </p:nvSpPr>
            <p:spPr>
              <a:xfrm>
                <a:off x="4573039" y="617632"/>
                <a:ext cx="3969026" cy="369332"/>
              </a:xfrm>
              <a:prstGeom prst="rect">
                <a:avLst/>
              </a:prstGeom>
              <a:blipFill>
                <a:blip r:embed="rId20"/>
                <a:stretch>
                  <a:fillRect b="-8197"/>
                </a:stretch>
              </a:blipFill>
            </p:spPr>
            <p:txBody>
              <a:bodyPr/>
              <a:lstStyle/>
              <a:p>
                <a:r>
                  <a:rPr lang="es-ES">
                    <a:noFill/>
                  </a:rPr>
                  <a:t> </a:t>
                </a:r>
              </a:p>
            </p:txBody>
          </p:sp>
        </mc:Fallback>
      </mc:AlternateContent>
      <p:sp>
        <p:nvSpPr>
          <p:cNvPr id="7" name="Rectángulo 6">
            <a:extLst>
              <a:ext uri="{FF2B5EF4-FFF2-40B4-BE49-F238E27FC236}">
                <a16:creationId xmlns:a16="http://schemas.microsoft.com/office/drawing/2014/main" id="{1EEEFD82-422D-45BE-9260-A08232C72765}"/>
              </a:ext>
            </a:extLst>
          </p:cNvPr>
          <p:cNvSpPr/>
          <p:nvPr/>
        </p:nvSpPr>
        <p:spPr>
          <a:xfrm>
            <a:off x="539839" y="559337"/>
            <a:ext cx="10410917" cy="430887"/>
          </a:xfrm>
          <a:prstGeom prst="rect">
            <a:avLst/>
          </a:prstGeom>
        </p:spPr>
        <p:txBody>
          <a:bodyPr wrap="square">
            <a:spAutoFit/>
          </a:bodyPr>
          <a:lstStyle/>
          <a:p>
            <a:r>
              <a:rPr lang="es-CO" sz="2200" dirty="0">
                <a:solidFill>
                  <a:schemeClr val="accent2"/>
                </a:solidFill>
              </a:rPr>
              <a:t>Suponga que desea resolver la ecuación</a:t>
            </a:r>
            <a:endParaRPr lang="es-CO" sz="2200" dirty="0"/>
          </a:p>
        </p:txBody>
      </p:sp>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7" name="Rectángulo 16">
            <a:extLst>
              <a:ext uri="{FF2B5EF4-FFF2-40B4-BE49-F238E27FC236}">
                <a16:creationId xmlns:a16="http://schemas.microsoft.com/office/drawing/2014/main" id="{427F2DFA-5C88-41D2-860B-BA6A06C4BA09}"/>
              </a:ext>
            </a:extLst>
          </p:cNvPr>
          <p:cNvSpPr/>
          <p:nvPr/>
        </p:nvSpPr>
        <p:spPr>
          <a:xfrm>
            <a:off x="184731" y="37088"/>
            <a:ext cx="1284326" cy="461665"/>
          </a:xfrm>
          <a:prstGeom prst="rect">
            <a:avLst/>
          </a:prstGeom>
        </p:spPr>
        <p:txBody>
          <a:bodyPr wrap="none">
            <a:spAutoFit/>
          </a:bodyPr>
          <a:lstStyle/>
          <a:p>
            <a:r>
              <a:rPr lang="es-CO" sz="2400" dirty="0">
                <a:solidFill>
                  <a:srgbClr val="00B050"/>
                </a:solidFill>
              </a:rPr>
              <a:t>Ejemplo:</a:t>
            </a:r>
          </a:p>
        </p:txBody>
      </p:sp>
      <p:sp>
        <p:nvSpPr>
          <p:cNvPr id="6" name="Rectángulo 5">
            <a:extLst>
              <a:ext uri="{FF2B5EF4-FFF2-40B4-BE49-F238E27FC236}">
                <a16:creationId xmlns:a16="http://schemas.microsoft.com/office/drawing/2014/main" id="{4916326B-74B5-4764-BF6C-D79C10C92D6A}"/>
              </a:ext>
            </a:extLst>
          </p:cNvPr>
          <p:cNvSpPr/>
          <p:nvPr/>
        </p:nvSpPr>
        <p:spPr>
          <a:xfrm>
            <a:off x="533540" y="1200567"/>
            <a:ext cx="4176656" cy="430887"/>
          </a:xfrm>
          <a:prstGeom prst="rect">
            <a:avLst/>
          </a:prstGeom>
        </p:spPr>
        <p:txBody>
          <a:bodyPr wrap="none">
            <a:spAutoFit/>
          </a:bodyPr>
          <a:lstStyle/>
          <a:p>
            <a:r>
              <a:rPr lang="es-CO" sz="2200" dirty="0"/>
              <a:t>se escribe la ecuación en la forma </a:t>
            </a:r>
            <a:endParaRPr lang="es-ES" sz="2200" dirty="0"/>
          </a:p>
        </p:txBody>
      </p:sp>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F3048F8E-B4F4-4DE7-8B86-6715231987EF}"/>
                  </a:ext>
                </a:extLst>
              </p:cNvPr>
              <p:cNvSpPr txBox="1"/>
              <p:nvPr/>
            </p:nvSpPr>
            <p:spPr>
              <a:xfrm>
                <a:off x="4670254" y="1237958"/>
                <a:ext cx="2851491"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i="1" dirty="0" smtClean="0">
                          <a:latin typeface="Cambria Math" panose="02040503050406030204" pitchFamily="18" charset="0"/>
                        </a:rPr>
                        <m:t>3</m:t>
                      </m:r>
                      <m:sSup>
                        <m:sSupPr>
                          <m:ctrlPr>
                            <a:rPr lang="es-CO" sz="2400" i="1" dirty="0">
                              <a:latin typeface="Cambria Math" panose="02040503050406030204" pitchFamily="18" charset="0"/>
                            </a:rPr>
                          </m:ctrlPr>
                        </m:sSupPr>
                        <m:e>
                          <m:r>
                            <a:rPr lang="es-CO" sz="2400" i="1" dirty="0">
                              <a:latin typeface="Cambria Math" panose="02040503050406030204" pitchFamily="18" charset="0"/>
                            </a:rPr>
                            <m:t>𝑥</m:t>
                          </m:r>
                        </m:e>
                        <m:sup>
                          <m:r>
                            <a:rPr lang="es-CO" sz="2400" i="1" dirty="0">
                              <a:latin typeface="Cambria Math" panose="02040503050406030204" pitchFamily="18" charset="0"/>
                            </a:rPr>
                            <m:t>2</m:t>
                          </m:r>
                        </m:sup>
                      </m:sSup>
                      <m:r>
                        <a:rPr lang="es-ES" sz="2400" i="1" dirty="0">
                          <a:latin typeface="Cambria Math" panose="02040503050406030204" pitchFamily="18" charset="0"/>
                        </a:rPr>
                        <m:t>−4</m:t>
                      </m:r>
                      <m:r>
                        <a:rPr lang="es-ES" sz="2400" i="1" dirty="0">
                          <a:latin typeface="Cambria Math" panose="02040503050406030204" pitchFamily="18" charset="0"/>
                        </a:rPr>
                        <m:t>𝑥</m:t>
                      </m:r>
                      <m:r>
                        <a:rPr lang="es-ES" sz="2400" b="0" i="1" dirty="0" smtClean="0">
                          <a:latin typeface="Cambria Math" panose="02040503050406030204" pitchFamily="18" charset="0"/>
                        </a:rPr>
                        <m:t>−</m:t>
                      </m:r>
                      <m:r>
                        <a:rPr lang="es-ES" sz="2400" i="1" dirty="0">
                          <a:latin typeface="Cambria Math" panose="02040503050406030204" pitchFamily="18" charset="0"/>
                        </a:rPr>
                        <m:t>5</m:t>
                      </m:r>
                      <m:r>
                        <a:rPr lang="es-ES" sz="2400" b="0" i="1" dirty="0" smtClean="0">
                          <a:latin typeface="Cambria Math" panose="02040503050406030204" pitchFamily="18" charset="0"/>
                        </a:rPr>
                        <m:t>=0</m:t>
                      </m:r>
                    </m:oMath>
                  </m:oMathPara>
                </a14:m>
                <a:endParaRPr lang="es-ES" sz="2400" dirty="0"/>
              </a:p>
            </p:txBody>
          </p:sp>
        </mc:Choice>
        <mc:Fallback xmlns="">
          <p:sp>
            <p:nvSpPr>
              <p:cNvPr id="18" name="CuadroTexto 17">
                <a:extLst>
                  <a:ext uri="{FF2B5EF4-FFF2-40B4-BE49-F238E27FC236}">
                    <a16:creationId xmlns:a16="http://schemas.microsoft.com/office/drawing/2014/main" id="{F3048F8E-B4F4-4DE7-8B86-6715231987EF}"/>
                  </a:ext>
                </a:extLst>
              </p:cNvPr>
              <p:cNvSpPr txBox="1">
                <a:spLocks noRot="1" noChangeAspect="1" noMove="1" noResize="1" noEditPoints="1" noAdjustHandles="1" noChangeArrowheads="1" noChangeShapeType="1" noTextEdit="1"/>
              </p:cNvSpPr>
              <p:nvPr/>
            </p:nvSpPr>
            <p:spPr>
              <a:xfrm>
                <a:off x="4670254" y="1237958"/>
                <a:ext cx="2851491" cy="369332"/>
              </a:xfrm>
              <a:prstGeom prst="rect">
                <a:avLst/>
              </a:prstGeom>
              <a:blipFill>
                <a:blip r:embed="rId21"/>
                <a:stretch>
                  <a:fillRect b="-819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E648E2D5-B5E3-47EA-88FD-3025AAA52FAC}"/>
                  </a:ext>
                </a:extLst>
              </p:cNvPr>
              <p:cNvSpPr/>
              <p:nvPr/>
            </p:nvSpPr>
            <p:spPr>
              <a:xfrm>
                <a:off x="533540" y="2638624"/>
                <a:ext cx="3516732" cy="430887"/>
              </a:xfrm>
              <a:prstGeom prst="rect">
                <a:avLst/>
              </a:prstGeom>
            </p:spPr>
            <p:txBody>
              <a:bodyPr wrap="none">
                <a:spAutoFit/>
              </a:bodyPr>
              <a:lstStyle/>
              <a:p>
                <a:r>
                  <a:rPr lang="es-CO" sz="2200" dirty="0"/>
                  <a:t>se calculan los términos </a:t>
                </a:r>
                <a14:m>
                  <m:oMath xmlns:m="http://schemas.openxmlformats.org/officeDocument/2006/math">
                    <m:r>
                      <a:rPr lang="es-CO" sz="2200" i="1" dirty="0" smtClean="0">
                        <a:solidFill>
                          <a:srgbClr val="C00000"/>
                        </a:solidFill>
                        <a:latin typeface="Cambria Math" panose="02040503050406030204" pitchFamily="18" charset="0"/>
                      </a:rPr>
                      <m:t>𝑑</m:t>
                    </m:r>
                  </m:oMath>
                </a14:m>
                <a:r>
                  <a:rPr lang="es-CO" sz="2200" dirty="0"/>
                  <a:t> y </a:t>
                </a:r>
                <a14:m>
                  <m:oMath xmlns:m="http://schemas.openxmlformats.org/officeDocument/2006/math">
                    <m:r>
                      <a:rPr lang="es-CO" sz="2200" i="1" dirty="0" smtClean="0">
                        <a:solidFill>
                          <a:srgbClr val="7030A0"/>
                        </a:solidFill>
                        <a:latin typeface="Cambria Math" panose="02040503050406030204" pitchFamily="18" charset="0"/>
                      </a:rPr>
                      <m:t>𝑒</m:t>
                    </m:r>
                  </m:oMath>
                </a14:m>
                <a:endParaRPr lang="es-ES" sz="2200" dirty="0"/>
              </a:p>
            </p:txBody>
          </p:sp>
        </mc:Choice>
        <mc:Fallback xmlns="">
          <p:sp>
            <p:nvSpPr>
              <p:cNvPr id="8" name="Rectángulo 7">
                <a:extLst>
                  <a:ext uri="{FF2B5EF4-FFF2-40B4-BE49-F238E27FC236}">
                    <a16:creationId xmlns:a16="http://schemas.microsoft.com/office/drawing/2014/main" id="{E648E2D5-B5E3-47EA-88FD-3025AAA52FAC}"/>
                  </a:ext>
                </a:extLst>
              </p:cNvPr>
              <p:cNvSpPr>
                <a:spLocks noRot="1" noChangeAspect="1" noMove="1" noResize="1" noEditPoints="1" noAdjustHandles="1" noChangeArrowheads="1" noChangeShapeType="1" noTextEdit="1"/>
              </p:cNvSpPr>
              <p:nvPr/>
            </p:nvSpPr>
            <p:spPr>
              <a:xfrm>
                <a:off x="533540" y="2638624"/>
                <a:ext cx="3516732" cy="430887"/>
              </a:xfrm>
              <a:prstGeom prst="rect">
                <a:avLst/>
              </a:prstGeom>
              <a:blipFill>
                <a:blip r:embed="rId22"/>
                <a:stretch>
                  <a:fillRect l="-2257" t="-9859" b="-26761"/>
                </a:stretch>
              </a:blipFill>
            </p:spPr>
            <p:txBody>
              <a:bodyPr/>
              <a:lstStyle/>
              <a:p>
                <a:r>
                  <a:rPr lang="es-ES">
                    <a:noFill/>
                  </a:rPr>
                  <a:t> </a:t>
                </a:r>
              </a:p>
            </p:txBody>
          </p:sp>
        </mc:Fallback>
      </mc:AlternateContent>
      <p:sp>
        <p:nvSpPr>
          <p:cNvPr id="9" name="Rectángulo 8">
            <a:extLst>
              <a:ext uri="{FF2B5EF4-FFF2-40B4-BE49-F238E27FC236}">
                <a16:creationId xmlns:a16="http://schemas.microsoft.com/office/drawing/2014/main" id="{A0D86EE0-A645-4683-8FB2-B5FE699E5D48}"/>
              </a:ext>
            </a:extLst>
          </p:cNvPr>
          <p:cNvSpPr/>
          <p:nvPr/>
        </p:nvSpPr>
        <p:spPr>
          <a:xfrm>
            <a:off x="533540" y="3906962"/>
            <a:ext cx="3277692" cy="430887"/>
          </a:xfrm>
          <a:prstGeom prst="rect">
            <a:avLst/>
          </a:prstGeom>
        </p:spPr>
        <p:txBody>
          <a:bodyPr wrap="none">
            <a:spAutoFit/>
          </a:bodyPr>
          <a:lstStyle/>
          <a:p>
            <a:r>
              <a:rPr lang="es-CO" sz="2200" dirty="0"/>
              <a:t>se iguala cada factor a cero</a:t>
            </a:r>
            <a:endParaRPr lang="es-ES" sz="2200" dirty="0"/>
          </a:p>
        </p:txBody>
      </p:sp>
      <p:sp>
        <p:nvSpPr>
          <p:cNvPr id="24" name="Rectángulo 23">
            <a:extLst>
              <a:ext uri="{FF2B5EF4-FFF2-40B4-BE49-F238E27FC236}">
                <a16:creationId xmlns:a16="http://schemas.microsoft.com/office/drawing/2014/main" id="{CB9397BE-7075-4905-A8B8-08C5034526D1}"/>
              </a:ext>
            </a:extLst>
          </p:cNvPr>
          <p:cNvSpPr/>
          <p:nvPr/>
        </p:nvSpPr>
        <p:spPr>
          <a:xfrm>
            <a:off x="7133994" y="4448122"/>
            <a:ext cx="4278672" cy="430887"/>
          </a:xfrm>
          <a:prstGeom prst="rect">
            <a:avLst/>
          </a:prstGeom>
        </p:spPr>
        <p:txBody>
          <a:bodyPr wrap="none">
            <a:spAutoFit/>
          </a:bodyPr>
          <a:lstStyle/>
          <a:p>
            <a:r>
              <a:rPr lang="es-CO" sz="2200" dirty="0"/>
              <a:t>De esta forma se realiza el despeje: </a:t>
            </a:r>
          </a:p>
        </p:txBody>
      </p:sp>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13E9CEB3-64A0-4EDF-83C8-2838D2172FAD}"/>
                  </a:ext>
                </a:extLst>
              </p:cNvPr>
              <p:cNvSpPr/>
              <p:nvPr/>
            </p:nvSpPr>
            <p:spPr>
              <a:xfrm>
                <a:off x="533540" y="1937610"/>
                <a:ext cx="8941764" cy="430887"/>
              </a:xfrm>
              <a:prstGeom prst="rect">
                <a:avLst/>
              </a:prstGeom>
            </p:spPr>
            <p:txBody>
              <a:bodyPr wrap="square">
                <a:spAutoFit/>
              </a:bodyPr>
              <a:lstStyle/>
              <a:p>
                <a:r>
                  <a:rPr lang="es-ES" sz="2200" dirty="0">
                    <a:sym typeface="Symbol" panose="05050102010706020507" pitchFamily="18" charset="2"/>
                  </a:rPr>
                  <a:t>Se  determinan los</a:t>
                </a:r>
                <a:r>
                  <a:rPr lang="es-ES" sz="2200" dirty="0">
                    <a:latin typeface="Calibri" panose="020F0502020204030204" pitchFamily="34" charset="0"/>
                    <a:ea typeface="Calibri" panose="020F0502020204030204" pitchFamily="34" charset="0"/>
                    <a:cs typeface="Times New Roman" panose="02020603050405020304" pitchFamily="18" charset="0"/>
                  </a:rPr>
                  <a:t> valores de las constantes   </a:t>
                </a:r>
                <a14:m>
                  <m:oMath xmlns:m="http://schemas.openxmlformats.org/officeDocument/2006/math">
                    <m:r>
                      <a:rPr lang="es-ES" sz="2200" i="1" dirty="0">
                        <a:latin typeface="Cambria Math" panose="02040503050406030204" pitchFamily="18" charset="0"/>
                        <a:ea typeface="Calibri" panose="020F0502020204030204" pitchFamily="34" charset="0"/>
                        <a:cs typeface="Times New Roman" panose="02020603050405020304" pitchFamily="18" charset="0"/>
                      </a:rPr>
                      <m:t>𝑎</m:t>
                    </m:r>
                    <m:r>
                      <a:rPr lang="es-ES" sz="2200" i="1" dirty="0">
                        <a:latin typeface="Cambria Math" panose="02040503050406030204" pitchFamily="18" charset="0"/>
                        <a:ea typeface="Calibri" panose="020F0502020204030204" pitchFamily="34" charset="0"/>
                        <a:cs typeface="Times New Roman" panose="02020603050405020304" pitchFamily="18" charset="0"/>
                      </a:rPr>
                      <m:t> =3,  </m:t>
                    </m:r>
                    <m:r>
                      <a:rPr lang="es-ES" sz="2200" i="1" dirty="0">
                        <a:latin typeface="Cambria Math" panose="02040503050406030204" pitchFamily="18" charset="0"/>
                        <a:ea typeface="Calibri" panose="020F0502020204030204" pitchFamily="34" charset="0"/>
                        <a:cs typeface="Times New Roman" panose="02020603050405020304" pitchFamily="18" charset="0"/>
                      </a:rPr>
                      <m:t>𝑏</m:t>
                    </m:r>
                    <m:r>
                      <a:rPr lang="es-ES" sz="2200" i="1" dirty="0">
                        <a:latin typeface="Cambria Math" panose="02040503050406030204" pitchFamily="18" charset="0"/>
                        <a:ea typeface="Calibri" panose="020F0502020204030204" pitchFamily="34" charset="0"/>
                        <a:cs typeface="Times New Roman" panose="02020603050405020304" pitchFamily="18" charset="0"/>
                      </a:rPr>
                      <m:t> =−4  </m:t>
                    </m:r>
                    <m:r>
                      <m:rPr>
                        <m:sty m:val="p"/>
                      </m:rPr>
                      <a:rPr lang="es-ES" sz="2200" i="0" dirty="0">
                        <a:latin typeface="Cambria Math" panose="02040503050406030204" pitchFamily="18" charset="0"/>
                        <a:ea typeface="Calibri" panose="020F0502020204030204" pitchFamily="34" charset="0"/>
                        <a:cs typeface="Times New Roman" panose="02020603050405020304" pitchFamily="18" charset="0"/>
                      </a:rPr>
                      <m:t>y</m:t>
                    </m:r>
                    <m:r>
                      <a:rPr lang="es-ES" sz="2200" b="0" i="1" dirty="0" smtClean="0">
                        <a:latin typeface="Cambria Math" panose="02040503050406030204" pitchFamily="18" charset="0"/>
                        <a:ea typeface="Calibri" panose="020F0502020204030204" pitchFamily="34" charset="0"/>
                        <a:cs typeface="Times New Roman" panose="02020603050405020304" pitchFamily="18" charset="0"/>
                      </a:rPr>
                      <m:t> </m:t>
                    </m:r>
                    <m:r>
                      <a:rPr lang="es-ES" sz="2200" i="1" dirty="0">
                        <a:latin typeface="Cambria Math" panose="02040503050406030204" pitchFamily="18" charset="0"/>
                        <a:ea typeface="Calibri" panose="020F0502020204030204" pitchFamily="34" charset="0"/>
                        <a:cs typeface="Times New Roman" panose="02020603050405020304" pitchFamily="18" charset="0"/>
                      </a:rPr>
                      <m:t> </m:t>
                    </m:r>
                    <m:r>
                      <a:rPr lang="es-ES" sz="2200" i="1" dirty="0">
                        <a:latin typeface="Cambria Math" panose="02040503050406030204" pitchFamily="18" charset="0"/>
                        <a:ea typeface="Calibri" panose="020F0502020204030204" pitchFamily="34" charset="0"/>
                        <a:cs typeface="Times New Roman" panose="02020603050405020304" pitchFamily="18" charset="0"/>
                      </a:rPr>
                      <m:t>𝑐</m:t>
                    </m:r>
                    <m:r>
                      <a:rPr lang="es-ES" sz="2200" i="1" dirty="0">
                        <a:latin typeface="Cambria Math" panose="02040503050406030204" pitchFamily="18" charset="0"/>
                        <a:ea typeface="Calibri" panose="020F0502020204030204" pitchFamily="34" charset="0"/>
                        <a:cs typeface="Times New Roman" panose="02020603050405020304" pitchFamily="18" charset="0"/>
                      </a:rPr>
                      <m:t> =−5</m:t>
                    </m:r>
                  </m:oMath>
                </a14:m>
                <a:endParaRPr lang="es-CO" sz="2200" dirty="0"/>
              </a:p>
            </p:txBody>
          </p:sp>
        </mc:Choice>
        <mc:Fallback xmlns="">
          <p:sp>
            <p:nvSpPr>
              <p:cNvPr id="3" name="Rectángulo 2">
                <a:extLst>
                  <a:ext uri="{FF2B5EF4-FFF2-40B4-BE49-F238E27FC236}">
                    <a16:creationId xmlns:a16="http://schemas.microsoft.com/office/drawing/2014/main" id="{13E9CEB3-64A0-4EDF-83C8-2838D2172FAD}"/>
                  </a:ext>
                </a:extLst>
              </p:cNvPr>
              <p:cNvSpPr>
                <a:spLocks noRot="1" noChangeAspect="1" noMove="1" noResize="1" noEditPoints="1" noAdjustHandles="1" noChangeArrowheads="1" noChangeShapeType="1" noTextEdit="1"/>
              </p:cNvSpPr>
              <p:nvPr/>
            </p:nvSpPr>
            <p:spPr>
              <a:xfrm>
                <a:off x="533540" y="1937610"/>
                <a:ext cx="8941764" cy="430887"/>
              </a:xfrm>
              <a:prstGeom prst="rect">
                <a:avLst/>
              </a:prstGeom>
              <a:blipFill>
                <a:blip r:embed="rId33"/>
                <a:stretch>
                  <a:fillRect l="-887" t="-9859" b="-2676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6800C2A5-DAC8-4D44-B55D-C884E46A497B}"/>
                  </a:ext>
                </a:extLst>
              </p:cNvPr>
              <p:cNvSpPr txBox="1"/>
              <p:nvPr/>
            </p:nvSpPr>
            <p:spPr>
              <a:xfrm>
                <a:off x="1166191" y="3175330"/>
                <a:ext cx="2977026" cy="570413"/>
              </a:xfrm>
              <a:prstGeom prst="rect">
                <a:avLst/>
              </a:prstGeom>
              <a:noFill/>
            </p:spPr>
            <p:txBody>
              <a:bodyPr wrap="square" lIns="0" tIns="0" rIns="0" bIns="0" rtlCol="0">
                <a:spAutoFit/>
              </a:bodyPr>
              <a:lstStyle/>
              <a:p>
                <a14:m>
                  <m:oMath xmlns:m="http://schemas.openxmlformats.org/officeDocument/2006/math">
                    <m:r>
                      <a:rPr lang="es-ES" sz="2400" i="1" dirty="0" smtClean="0">
                        <a:solidFill>
                          <a:srgbClr val="C00000"/>
                        </a:solidFill>
                        <a:latin typeface="Cambria Math" panose="02040503050406030204" pitchFamily="18" charset="0"/>
                      </a:rPr>
                      <m:t>𝑑</m:t>
                    </m:r>
                    <m:r>
                      <a:rPr lang="es-ES" sz="2400" i="1" dirty="0" smtClean="0">
                        <a:latin typeface="Cambria Math" panose="02040503050406030204" pitchFamily="18" charset="0"/>
                      </a:rPr>
                      <m:t>=</m:t>
                    </m:r>
                    <m:f>
                      <m:fPr>
                        <m:ctrlPr>
                          <a:rPr lang="es-ES" sz="2400" i="1" dirty="0" smtClean="0">
                            <a:latin typeface="Cambria Math" panose="02040503050406030204" pitchFamily="18" charset="0"/>
                          </a:rPr>
                        </m:ctrlPr>
                      </m:fPr>
                      <m:num>
                        <m:r>
                          <a:rPr lang="es-ES" sz="2400" b="0" i="1" dirty="0" smtClean="0">
                            <a:latin typeface="Cambria Math" panose="02040503050406030204" pitchFamily="18" charset="0"/>
                          </a:rPr>
                          <m:t>−4</m:t>
                        </m:r>
                      </m:num>
                      <m:den>
                        <m:r>
                          <a:rPr lang="es-ES" sz="2400" b="0" i="1" dirty="0" smtClean="0">
                            <a:latin typeface="Cambria Math" panose="02040503050406030204" pitchFamily="18" charset="0"/>
                          </a:rPr>
                          <m:t>2(3)</m:t>
                        </m:r>
                      </m:den>
                    </m:f>
                    <m:r>
                      <a:rPr lang="es-ES" sz="2400" i="1" dirty="0" smtClean="0">
                        <a:latin typeface="Cambria Math" panose="02040503050406030204" pitchFamily="18" charset="0"/>
                      </a:rPr>
                      <m:t>=</m:t>
                    </m:r>
                  </m:oMath>
                </a14:m>
                <a:r>
                  <a:rPr lang="es-ES" sz="2400" dirty="0"/>
                  <a:t> </a:t>
                </a:r>
                <a14:m>
                  <m:oMath xmlns:m="http://schemas.openxmlformats.org/officeDocument/2006/math">
                    <m:r>
                      <a:rPr lang="es-ES" sz="2400" b="0" i="0" dirty="0" smtClean="0">
                        <a:latin typeface="Cambria Math" panose="02040503050406030204" pitchFamily="18" charset="0"/>
                      </a:rPr>
                      <m:t>−</m:t>
                    </m:r>
                    <m:f>
                      <m:fPr>
                        <m:ctrlPr>
                          <a:rPr lang="es-ES" sz="2400" i="1" dirty="0">
                            <a:latin typeface="Cambria Math" panose="02040503050406030204" pitchFamily="18" charset="0"/>
                          </a:rPr>
                        </m:ctrlPr>
                      </m:fPr>
                      <m:num>
                        <m:r>
                          <a:rPr lang="es-ES" sz="2400" b="0" i="1" dirty="0" smtClean="0">
                            <a:latin typeface="Cambria Math" panose="02040503050406030204" pitchFamily="18" charset="0"/>
                          </a:rPr>
                          <m:t>2</m:t>
                        </m:r>
                      </m:num>
                      <m:den>
                        <m:r>
                          <a:rPr lang="es-ES" sz="2400" b="0" i="1" dirty="0" smtClean="0">
                            <a:latin typeface="Cambria Math" panose="02040503050406030204" pitchFamily="18" charset="0"/>
                          </a:rPr>
                          <m:t>3</m:t>
                        </m:r>
                      </m:den>
                    </m:f>
                  </m:oMath>
                </a14:m>
                <a:r>
                  <a:rPr lang="es-ES" sz="2400" dirty="0"/>
                  <a:t>  </a:t>
                </a:r>
              </a:p>
            </p:txBody>
          </p:sp>
        </mc:Choice>
        <mc:Fallback xmlns="">
          <p:sp>
            <p:nvSpPr>
              <p:cNvPr id="16" name="CuadroTexto 15">
                <a:extLst>
                  <a:ext uri="{FF2B5EF4-FFF2-40B4-BE49-F238E27FC236}">
                    <a16:creationId xmlns:a16="http://schemas.microsoft.com/office/drawing/2014/main" id="{6800C2A5-DAC8-4D44-B55D-C884E46A497B}"/>
                  </a:ext>
                </a:extLst>
              </p:cNvPr>
              <p:cNvSpPr txBox="1">
                <a:spLocks noRot="1" noChangeAspect="1" noMove="1" noResize="1" noEditPoints="1" noAdjustHandles="1" noChangeArrowheads="1" noChangeShapeType="1" noTextEdit="1"/>
              </p:cNvSpPr>
              <p:nvPr/>
            </p:nvSpPr>
            <p:spPr>
              <a:xfrm>
                <a:off x="1166191" y="3175330"/>
                <a:ext cx="2977026" cy="570413"/>
              </a:xfrm>
              <a:prstGeom prst="rect">
                <a:avLst/>
              </a:prstGeom>
              <a:blipFill>
                <a:blip r:embed="rId34"/>
                <a:stretch>
                  <a:fillRect b="-107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0" name="CuadroTexto 19">
                <a:extLst>
                  <a:ext uri="{FF2B5EF4-FFF2-40B4-BE49-F238E27FC236}">
                    <a16:creationId xmlns:a16="http://schemas.microsoft.com/office/drawing/2014/main" id="{673CFD64-1B51-49B1-AB12-FFF8A500FAD2}"/>
                  </a:ext>
                </a:extLst>
              </p:cNvPr>
              <p:cNvSpPr txBox="1"/>
              <p:nvPr/>
            </p:nvSpPr>
            <p:spPr>
              <a:xfrm>
                <a:off x="4812212" y="2724458"/>
                <a:ext cx="5049078" cy="130555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2400" i="1" dirty="0" smtClean="0">
                          <a:solidFill>
                            <a:srgbClr val="7030A0"/>
                          </a:solidFill>
                          <a:latin typeface="Cambria Math" panose="02040503050406030204" pitchFamily="18" charset="0"/>
                        </a:rPr>
                        <m:t>𝑒</m:t>
                      </m:r>
                      <m:r>
                        <a:rPr lang="es-ES" sz="2400" i="1" dirty="0" smtClean="0">
                          <a:latin typeface="Cambria Math" panose="02040503050406030204" pitchFamily="18" charset="0"/>
                        </a:rPr>
                        <m:t>=</m:t>
                      </m:r>
                      <m:r>
                        <a:rPr lang="es-ES" sz="2400" b="0" i="1" dirty="0" smtClean="0">
                          <a:latin typeface="Cambria Math" panose="02040503050406030204" pitchFamily="18" charset="0"/>
                        </a:rPr>
                        <m:t>−5−</m:t>
                      </m:r>
                      <m:f>
                        <m:fPr>
                          <m:ctrlPr>
                            <a:rPr lang="es-ES" sz="2400" i="1" dirty="0" smtClean="0">
                              <a:latin typeface="Cambria Math" panose="02040503050406030204" pitchFamily="18" charset="0"/>
                            </a:rPr>
                          </m:ctrlPr>
                        </m:fPr>
                        <m:num>
                          <m:sSup>
                            <m:sSupPr>
                              <m:ctrlPr>
                                <a:rPr lang="es-ES" sz="2400" i="1" dirty="0" smtClean="0">
                                  <a:latin typeface="Cambria Math" panose="02040503050406030204" pitchFamily="18" charset="0"/>
                                </a:rPr>
                              </m:ctrlPr>
                            </m:sSupPr>
                            <m:e>
                              <m:d>
                                <m:dPr>
                                  <m:ctrlPr>
                                    <a:rPr lang="es-ES" sz="2400" b="0" i="1" dirty="0" smtClean="0">
                                      <a:latin typeface="Cambria Math" panose="02040503050406030204" pitchFamily="18" charset="0"/>
                                    </a:rPr>
                                  </m:ctrlPr>
                                </m:dPr>
                                <m:e>
                                  <m:r>
                                    <a:rPr lang="es-ES" sz="2400" b="0" i="1" dirty="0" smtClean="0">
                                      <a:latin typeface="Cambria Math" panose="02040503050406030204" pitchFamily="18" charset="0"/>
                                    </a:rPr>
                                    <m:t>−4</m:t>
                                  </m:r>
                                </m:e>
                              </m:d>
                            </m:e>
                            <m:sup>
                              <m:r>
                                <a:rPr lang="es-ES" sz="2400" b="0" i="1" dirty="0" smtClean="0">
                                  <a:latin typeface="Cambria Math" panose="02040503050406030204" pitchFamily="18" charset="0"/>
                                </a:rPr>
                                <m:t>2</m:t>
                              </m:r>
                            </m:sup>
                          </m:sSup>
                        </m:num>
                        <m:den>
                          <m:r>
                            <a:rPr lang="es-ES" sz="2400" b="0" i="1" dirty="0" smtClean="0">
                              <a:latin typeface="Cambria Math" panose="02040503050406030204" pitchFamily="18" charset="0"/>
                            </a:rPr>
                            <m:t>4</m:t>
                          </m:r>
                          <m:d>
                            <m:dPr>
                              <m:ctrlPr>
                                <a:rPr lang="es-ES" sz="2400" b="0" i="1" dirty="0" smtClean="0">
                                  <a:latin typeface="Cambria Math" panose="02040503050406030204" pitchFamily="18" charset="0"/>
                                </a:rPr>
                              </m:ctrlPr>
                            </m:dPr>
                            <m:e>
                              <m:r>
                                <a:rPr lang="es-ES" sz="2400" b="0" i="1" dirty="0" smtClean="0">
                                  <a:latin typeface="Cambria Math" panose="02040503050406030204" pitchFamily="18" charset="0"/>
                                </a:rPr>
                                <m:t>3</m:t>
                              </m:r>
                            </m:e>
                          </m:d>
                        </m:den>
                      </m:f>
                      <m:r>
                        <a:rPr lang="es-ES" sz="2400" b="0" i="1" dirty="0" smtClean="0">
                          <a:latin typeface="Cambria Math" panose="02040503050406030204" pitchFamily="18" charset="0"/>
                        </a:rPr>
                        <m:t>=−5−</m:t>
                      </m:r>
                      <m:f>
                        <m:fPr>
                          <m:ctrlPr>
                            <a:rPr lang="es-ES" sz="2400" i="1" dirty="0">
                              <a:latin typeface="Cambria Math" panose="02040503050406030204" pitchFamily="18" charset="0"/>
                            </a:rPr>
                          </m:ctrlPr>
                        </m:fPr>
                        <m:num>
                          <m:r>
                            <a:rPr lang="es-ES" sz="2400" b="0" i="1" dirty="0" smtClean="0">
                              <a:latin typeface="Cambria Math" panose="02040503050406030204" pitchFamily="18" charset="0"/>
                            </a:rPr>
                            <m:t>16</m:t>
                          </m:r>
                        </m:num>
                        <m:den>
                          <m:r>
                            <a:rPr lang="es-ES" sz="2400" b="0" i="1" dirty="0" smtClean="0">
                              <a:latin typeface="Cambria Math" panose="02040503050406030204" pitchFamily="18" charset="0"/>
                            </a:rPr>
                            <m:t>12</m:t>
                          </m:r>
                        </m:den>
                      </m:f>
                      <m:r>
                        <a:rPr lang="es-ES" sz="2400" i="1" dirty="0" smtClean="0">
                          <a:latin typeface="Cambria Math" panose="02040503050406030204" pitchFamily="18" charset="0"/>
                        </a:rPr>
                        <m:t>=−5−</m:t>
                      </m:r>
                      <m:f>
                        <m:fPr>
                          <m:ctrlPr>
                            <a:rPr lang="es-ES" sz="2400" i="1" dirty="0">
                              <a:latin typeface="Cambria Math" panose="02040503050406030204" pitchFamily="18" charset="0"/>
                            </a:rPr>
                          </m:ctrlPr>
                        </m:fPr>
                        <m:num>
                          <m:r>
                            <a:rPr lang="es-ES" sz="2400" b="0" i="1" dirty="0" smtClean="0">
                              <a:latin typeface="Cambria Math" panose="02040503050406030204" pitchFamily="18" charset="0"/>
                            </a:rPr>
                            <m:t>4</m:t>
                          </m:r>
                        </m:num>
                        <m:den>
                          <m:r>
                            <a:rPr lang="es-ES" sz="2400" i="1" dirty="0">
                              <a:latin typeface="Cambria Math" panose="02040503050406030204" pitchFamily="18" charset="0"/>
                            </a:rPr>
                            <m:t>3</m:t>
                          </m:r>
                        </m:den>
                      </m:f>
                    </m:oMath>
                  </m:oMathPara>
                </a14:m>
                <a:endParaRPr lang="es-ES" sz="2400" dirty="0"/>
              </a:p>
              <a:p>
                <a:r>
                  <a:rPr lang="es-ES" sz="2400" dirty="0"/>
                  <a:t> </a:t>
                </a:r>
                <a14:m>
                  <m:oMath xmlns:m="http://schemas.openxmlformats.org/officeDocument/2006/math">
                    <m:r>
                      <a:rPr lang="es-ES" sz="2400" i="1" dirty="0">
                        <a:solidFill>
                          <a:srgbClr val="7030A0"/>
                        </a:solidFill>
                        <a:latin typeface="Cambria Math" panose="02040503050406030204" pitchFamily="18" charset="0"/>
                      </a:rPr>
                      <m:t>𝑒</m:t>
                    </m:r>
                  </m:oMath>
                </a14:m>
                <a:r>
                  <a:rPr lang="es-ES" sz="2400" dirty="0"/>
                  <a:t>  </a:t>
                </a:r>
                <a14:m>
                  <m:oMath xmlns:m="http://schemas.openxmlformats.org/officeDocument/2006/math">
                    <m:r>
                      <a:rPr lang="es-ES" sz="2400" i="1" dirty="0" smtClean="0">
                        <a:latin typeface="Cambria Math" panose="02040503050406030204" pitchFamily="18" charset="0"/>
                      </a:rPr>
                      <m:t> =</m:t>
                    </m:r>
                    <m:r>
                      <a:rPr lang="es-ES" sz="2400" b="0" i="0" dirty="0" smtClean="0">
                        <a:latin typeface="Cambria Math" panose="02040503050406030204" pitchFamily="18" charset="0"/>
                      </a:rPr>
                      <m:t>−</m:t>
                    </m:r>
                    <m:f>
                      <m:fPr>
                        <m:ctrlPr>
                          <a:rPr lang="es-ES" sz="2400" i="1" dirty="0">
                            <a:latin typeface="Cambria Math" panose="02040503050406030204" pitchFamily="18" charset="0"/>
                          </a:rPr>
                        </m:ctrlPr>
                      </m:fPr>
                      <m:num>
                        <m:r>
                          <a:rPr lang="es-ES" sz="2400" i="1" dirty="0">
                            <a:latin typeface="Cambria Math" panose="02040503050406030204" pitchFamily="18" charset="0"/>
                          </a:rPr>
                          <m:t>19</m:t>
                        </m:r>
                      </m:num>
                      <m:den>
                        <m:r>
                          <a:rPr lang="es-ES" sz="2400" i="1" dirty="0">
                            <a:latin typeface="Cambria Math" panose="02040503050406030204" pitchFamily="18" charset="0"/>
                          </a:rPr>
                          <m:t>3</m:t>
                        </m:r>
                      </m:den>
                    </m:f>
                  </m:oMath>
                </a14:m>
                <a:endParaRPr lang="es-ES" sz="2400" dirty="0"/>
              </a:p>
            </p:txBody>
          </p:sp>
        </mc:Choice>
        <mc:Fallback xmlns="">
          <p:sp>
            <p:nvSpPr>
              <p:cNvPr id="20" name="CuadroTexto 19">
                <a:extLst>
                  <a:ext uri="{FF2B5EF4-FFF2-40B4-BE49-F238E27FC236}">
                    <a16:creationId xmlns:a16="http://schemas.microsoft.com/office/drawing/2014/main" id="{673CFD64-1B51-49B1-AB12-FFF8A500FAD2}"/>
                  </a:ext>
                </a:extLst>
              </p:cNvPr>
              <p:cNvSpPr txBox="1">
                <a:spLocks noRot="1" noChangeAspect="1" noMove="1" noResize="1" noEditPoints="1" noAdjustHandles="1" noChangeArrowheads="1" noChangeShapeType="1" noTextEdit="1"/>
              </p:cNvSpPr>
              <p:nvPr/>
            </p:nvSpPr>
            <p:spPr>
              <a:xfrm>
                <a:off x="4812212" y="2724458"/>
                <a:ext cx="5049078" cy="1305550"/>
              </a:xfrm>
              <a:prstGeom prst="rect">
                <a:avLst/>
              </a:prstGeom>
              <a:blipFill>
                <a:blip r:embed="rId35"/>
                <a:stretch>
                  <a:fillRect b="-4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CDEE04FE-6CDA-4F3C-B685-B42618A82EF2}"/>
                  </a:ext>
                </a:extLst>
              </p:cNvPr>
              <p:cNvSpPr txBox="1"/>
              <p:nvPr/>
            </p:nvSpPr>
            <p:spPr>
              <a:xfrm>
                <a:off x="92365" y="4478900"/>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b="0" i="1" dirty="0" smtClean="0">
                          <a:solidFill>
                            <a:srgbClr val="FF0000"/>
                          </a:solidFill>
                          <a:latin typeface="Cambria Math" panose="02040503050406030204" pitchFamily="18" charset="0"/>
                        </a:rPr>
                        <m:t>𝑎</m:t>
                      </m:r>
                      <m:sSup>
                        <m:sSupPr>
                          <m:ctrlPr>
                            <a:rPr lang="es-ES" sz="2400" b="0" i="1" dirty="0" smtClean="0">
                              <a:solidFill>
                                <a:schemeClr val="tx1"/>
                              </a:solidFill>
                              <a:latin typeface="Cambria Math" panose="02040503050406030204" pitchFamily="18" charset="0"/>
                            </a:rPr>
                          </m:ctrlPr>
                        </m:sSupPr>
                        <m:e>
                          <m:r>
                            <a:rPr lang="es-ES" sz="2400" b="0" i="1" dirty="0" smtClean="0">
                              <a:solidFill>
                                <a:schemeClr val="tx1"/>
                              </a:solidFill>
                              <a:latin typeface="Cambria Math" panose="02040503050406030204" pitchFamily="18" charset="0"/>
                            </a:rPr>
                            <m:t>(</m:t>
                          </m:r>
                          <m:r>
                            <a:rPr lang="es-ES" sz="2400" b="0" i="1" dirty="0" smtClean="0">
                              <a:solidFill>
                                <a:schemeClr val="tx1"/>
                              </a:solidFill>
                              <a:latin typeface="Cambria Math" panose="02040503050406030204" pitchFamily="18" charset="0"/>
                            </a:rPr>
                            <m:t>𝑥</m:t>
                          </m:r>
                          <m:r>
                            <a:rPr lang="es-ES" sz="2400" b="0" i="1" dirty="0" smtClean="0">
                              <a:solidFill>
                                <a:schemeClr val="tx1"/>
                              </a:solidFill>
                              <a:latin typeface="Cambria Math" panose="02040503050406030204" pitchFamily="18" charset="0"/>
                            </a:rPr>
                            <m:t>+</m:t>
                          </m:r>
                          <m:r>
                            <a:rPr lang="es-ES" sz="2400" b="0" i="1" dirty="0" smtClean="0">
                              <a:solidFill>
                                <a:srgbClr val="C00000"/>
                              </a:solidFill>
                              <a:latin typeface="Cambria Math" panose="02040503050406030204" pitchFamily="18" charset="0"/>
                            </a:rPr>
                            <m:t>𝑑</m:t>
                          </m:r>
                          <m:r>
                            <a:rPr lang="es-ES" sz="2400" b="0" i="1" dirty="0" smtClean="0">
                              <a:solidFill>
                                <a:schemeClr val="tx1"/>
                              </a:solidFill>
                              <a:latin typeface="Cambria Math" panose="02040503050406030204" pitchFamily="18" charset="0"/>
                            </a:rPr>
                            <m:t>)</m:t>
                          </m:r>
                        </m:e>
                        <m:sup>
                          <m:r>
                            <a:rPr lang="es-ES" sz="2400" b="0" i="1" dirty="0" smtClean="0">
                              <a:solidFill>
                                <a:schemeClr val="tx1"/>
                              </a:solidFill>
                              <a:latin typeface="Cambria Math" panose="02040503050406030204" pitchFamily="18" charset="0"/>
                            </a:rPr>
                            <m:t>2</m:t>
                          </m:r>
                        </m:sup>
                      </m:sSup>
                      <m:r>
                        <a:rPr lang="es-ES" sz="2400" i="1" dirty="0" smtClean="0">
                          <a:solidFill>
                            <a:schemeClr val="tx1"/>
                          </a:solidFill>
                          <a:latin typeface="Cambria Math" panose="02040503050406030204" pitchFamily="18" charset="0"/>
                        </a:rPr>
                        <m:t> </m:t>
                      </m:r>
                      <m:r>
                        <a:rPr lang="es-ES" sz="2400" i="1" dirty="0" smtClean="0">
                          <a:latin typeface="Cambria Math" panose="02040503050406030204" pitchFamily="18" charset="0"/>
                        </a:rPr>
                        <m:t>+</m:t>
                      </m:r>
                      <m:r>
                        <a:rPr lang="es-ES" sz="2400" b="0" i="1" dirty="0" smtClean="0">
                          <a:latin typeface="Cambria Math" panose="02040503050406030204" pitchFamily="18" charset="0"/>
                        </a:rPr>
                        <m:t> </m:t>
                      </m:r>
                      <m:r>
                        <a:rPr lang="es-ES" sz="2400" b="0" i="1" dirty="0" smtClean="0">
                          <a:solidFill>
                            <a:srgbClr val="7030A0"/>
                          </a:solidFill>
                          <a:latin typeface="Cambria Math" panose="02040503050406030204" pitchFamily="18" charset="0"/>
                        </a:rPr>
                        <m:t>𝑒</m:t>
                      </m:r>
                      <m:r>
                        <a:rPr lang="es-ES" sz="2400" i="1" dirty="0" smtClean="0">
                          <a:latin typeface="Cambria Math" panose="02040503050406030204" pitchFamily="18" charset="0"/>
                        </a:rPr>
                        <m:t>=0</m:t>
                      </m:r>
                    </m:oMath>
                  </m:oMathPara>
                </a14:m>
                <a:endParaRPr lang="es-ES" sz="2400" dirty="0"/>
              </a:p>
            </p:txBody>
          </p:sp>
        </mc:Choice>
        <mc:Fallback xmlns="">
          <p:sp>
            <p:nvSpPr>
              <p:cNvPr id="21" name="CuadroTexto 20">
                <a:extLst>
                  <a:ext uri="{FF2B5EF4-FFF2-40B4-BE49-F238E27FC236}">
                    <a16:creationId xmlns:a16="http://schemas.microsoft.com/office/drawing/2014/main" id="{CDEE04FE-6CDA-4F3C-B685-B42618A82EF2}"/>
                  </a:ext>
                </a:extLst>
              </p:cNvPr>
              <p:cNvSpPr txBox="1">
                <a:spLocks noRot="1" noChangeAspect="1" noMove="1" noResize="1" noEditPoints="1" noAdjustHandles="1" noChangeArrowheads="1" noChangeShapeType="1" noTextEdit="1"/>
              </p:cNvSpPr>
              <p:nvPr/>
            </p:nvSpPr>
            <p:spPr>
              <a:xfrm>
                <a:off x="92365" y="4478900"/>
                <a:ext cx="3969026" cy="369332"/>
              </a:xfrm>
              <a:prstGeom prst="rect">
                <a:avLst/>
              </a:prstGeom>
              <a:blipFill>
                <a:blip r:embed="rId42"/>
                <a:stretch>
                  <a:fillRect t="-1667" b="-35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40F2E05C-F0AF-49F0-94CB-F989E595B2DA}"/>
                  </a:ext>
                </a:extLst>
              </p:cNvPr>
              <p:cNvSpPr txBox="1"/>
              <p:nvPr/>
            </p:nvSpPr>
            <p:spPr>
              <a:xfrm>
                <a:off x="3410929" y="4289569"/>
                <a:ext cx="3969026" cy="8275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2200" b="0" i="1" dirty="0" smtClean="0">
                          <a:solidFill>
                            <a:schemeClr val="tx1"/>
                          </a:solidFill>
                          <a:latin typeface="Cambria Math" panose="02040503050406030204" pitchFamily="18" charset="0"/>
                        </a:rPr>
                        <m:t>3</m:t>
                      </m:r>
                      <m:sSup>
                        <m:sSupPr>
                          <m:ctrlPr>
                            <a:rPr lang="es-ES" sz="2200" b="0" i="1" dirty="0" smtClean="0">
                              <a:solidFill>
                                <a:schemeClr val="tx1"/>
                              </a:solidFill>
                              <a:latin typeface="Cambria Math" panose="02040503050406030204" pitchFamily="18" charset="0"/>
                            </a:rPr>
                          </m:ctrlPr>
                        </m:sSupPr>
                        <m:e>
                          <m:d>
                            <m:dPr>
                              <m:ctrlPr>
                                <a:rPr lang="es-ES" sz="2200" b="0" i="1" dirty="0" smtClean="0">
                                  <a:solidFill>
                                    <a:schemeClr val="tx1"/>
                                  </a:solidFill>
                                  <a:latin typeface="Cambria Math" panose="02040503050406030204" pitchFamily="18" charset="0"/>
                                </a:rPr>
                              </m:ctrlPr>
                            </m:dPr>
                            <m:e>
                              <m:r>
                                <a:rPr lang="es-ES" sz="2200" i="1" dirty="0">
                                  <a:latin typeface="Cambria Math" panose="02040503050406030204" pitchFamily="18" charset="0"/>
                                </a:rPr>
                                <m:t>𝑥</m:t>
                              </m:r>
                              <m:r>
                                <a:rPr lang="es-ES" sz="2200" i="1" dirty="0">
                                  <a:latin typeface="Cambria Math" panose="02040503050406030204" pitchFamily="18" charset="0"/>
                                </a:rPr>
                                <m:t>−</m:t>
                              </m:r>
                              <m:f>
                                <m:fPr>
                                  <m:ctrlPr>
                                    <a:rPr lang="es-ES" sz="2200" i="1" dirty="0">
                                      <a:latin typeface="Cambria Math" panose="02040503050406030204" pitchFamily="18" charset="0"/>
                                    </a:rPr>
                                  </m:ctrlPr>
                                </m:fPr>
                                <m:num>
                                  <m:r>
                                    <a:rPr lang="es-ES" sz="2200" i="1" dirty="0">
                                      <a:latin typeface="Cambria Math" panose="02040503050406030204" pitchFamily="18" charset="0"/>
                                    </a:rPr>
                                    <m:t>2</m:t>
                                  </m:r>
                                </m:num>
                                <m:den>
                                  <m:r>
                                    <a:rPr lang="es-ES" sz="2200" i="1" dirty="0">
                                      <a:latin typeface="Cambria Math" panose="02040503050406030204" pitchFamily="18" charset="0"/>
                                    </a:rPr>
                                    <m:t>3</m:t>
                                  </m:r>
                                </m:den>
                              </m:f>
                            </m:e>
                          </m:d>
                        </m:e>
                        <m:sup>
                          <m:r>
                            <a:rPr lang="es-ES" sz="2200" b="0" i="1" dirty="0" smtClean="0">
                              <a:solidFill>
                                <a:schemeClr val="tx1"/>
                              </a:solidFill>
                              <a:latin typeface="Cambria Math" panose="02040503050406030204" pitchFamily="18" charset="0"/>
                            </a:rPr>
                            <m:t>2</m:t>
                          </m:r>
                        </m:sup>
                      </m:sSup>
                      <m:r>
                        <a:rPr lang="es-ES" sz="2200" dirty="0">
                          <a:latin typeface="Cambria Math" panose="02040503050406030204" pitchFamily="18" charset="0"/>
                        </a:rPr>
                        <m:t>−</m:t>
                      </m:r>
                      <m:f>
                        <m:fPr>
                          <m:ctrlPr>
                            <a:rPr lang="es-ES" sz="2200" i="1" dirty="0">
                              <a:latin typeface="Cambria Math" panose="02040503050406030204" pitchFamily="18" charset="0"/>
                            </a:rPr>
                          </m:ctrlPr>
                        </m:fPr>
                        <m:num>
                          <m:r>
                            <a:rPr lang="es-ES" sz="2200" b="0" i="1" dirty="0" smtClean="0">
                              <a:latin typeface="Cambria Math" panose="02040503050406030204" pitchFamily="18" charset="0"/>
                            </a:rPr>
                            <m:t>19</m:t>
                          </m:r>
                        </m:num>
                        <m:den>
                          <m:r>
                            <a:rPr lang="es-ES" sz="2200" i="1" dirty="0">
                              <a:latin typeface="Cambria Math" panose="02040503050406030204" pitchFamily="18" charset="0"/>
                            </a:rPr>
                            <m:t>3</m:t>
                          </m:r>
                        </m:den>
                      </m:f>
                      <m:r>
                        <a:rPr lang="es-ES" sz="2200" i="1" dirty="0" smtClean="0">
                          <a:latin typeface="Cambria Math" panose="02040503050406030204" pitchFamily="18" charset="0"/>
                        </a:rPr>
                        <m:t>=0</m:t>
                      </m:r>
                    </m:oMath>
                  </m:oMathPara>
                </a14:m>
                <a:endParaRPr lang="es-ES" sz="2200" dirty="0"/>
              </a:p>
            </p:txBody>
          </p:sp>
        </mc:Choice>
        <mc:Fallback xmlns="">
          <p:sp>
            <p:nvSpPr>
              <p:cNvPr id="22" name="CuadroTexto 21">
                <a:extLst>
                  <a:ext uri="{FF2B5EF4-FFF2-40B4-BE49-F238E27FC236}">
                    <a16:creationId xmlns:a16="http://schemas.microsoft.com/office/drawing/2014/main" id="{40F2E05C-F0AF-49F0-94CB-F989E595B2DA}"/>
                  </a:ext>
                </a:extLst>
              </p:cNvPr>
              <p:cNvSpPr txBox="1">
                <a:spLocks noRot="1" noChangeAspect="1" noMove="1" noResize="1" noEditPoints="1" noAdjustHandles="1" noChangeArrowheads="1" noChangeShapeType="1" noTextEdit="1"/>
              </p:cNvSpPr>
              <p:nvPr/>
            </p:nvSpPr>
            <p:spPr>
              <a:xfrm>
                <a:off x="3410929" y="4289569"/>
                <a:ext cx="3969026" cy="827599"/>
              </a:xfrm>
              <a:prstGeom prst="rect">
                <a:avLst/>
              </a:prstGeom>
              <a:blipFill>
                <a:blip r:embed="rId37"/>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7651DB2B-FE80-488B-9199-FFF859C33A26}"/>
                  </a:ext>
                </a:extLst>
              </p:cNvPr>
              <p:cNvSpPr txBox="1"/>
              <p:nvPr/>
            </p:nvSpPr>
            <p:spPr>
              <a:xfrm>
                <a:off x="495818" y="5062801"/>
                <a:ext cx="2913328" cy="8275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2200" b="0" i="1" dirty="0" smtClean="0">
                          <a:solidFill>
                            <a:schemeClr val="tx1"/>
                          </a:solidFill>
                          <a:latin typeface="Cambria Math" panose="02040503050406030204" pitchFamily="18" charset="0"/>
                        </a:rPr>
                        <m:t>3</m:t>
                      </m:r>
                      <m:sSup>
                        <m:sSupPr>
                          <m:ctrlPr>
                            <a:rPr lang="es-ES" sz="2200" b="0" i="1" dirty="0" smtClean="0">
                              <a:solidFill>
                                <a:schemeClr val="tx1"/>
                              </a:solidFill>
                              <a:latin typeface="Cambria Math" panose="02040503050406030204" pitchFamily="18" charset="0"/>
                            </a:rPr>
                          </m:ctrlPr>
                        </m:sSupPr>
                        <m:e>
                          <m:d>
                            <m:dPr>
                              <m:ctrlPr>
                                <a:rPr lang="es-ES" sz="2200" b="0" i="1" dirty="0" smtClean="0">
                                  <a:solidFill>
                                    <a:schemeClr val="tx1"/>
                                  </a:solidFill>
                                  <a:latin typeface="Cambria Math" panose="02040503050406030204" pitchFamily="18" charset="0"/>
                                </a:rPr>
                              </m:ctrlPr>
                            </m:dPr>
                            <m:e>
                              <m:r>
                                <a:rPr lang="es-ES" sz="2200" i="1" dirty="0">
                                  <a:latin typeface="Cambria Math" panose="02040503050406030204" pitchFamily="18" charset="0"/>
                                </a:rPr>
                                <m:t>𝑥</m:t>
                              </m:r>
                              <m:r>
                                <a:rPr lang="es-ES" sz="2200" i="1" dirty="0">
                                  <a:latin typeface="Cambria Math" panose="02040503050406030204" pitchFamily="18" charset="0"/>
                                </a:rPr>
                                <m:t>−</m:t>
                              </m:r>
                              <m:f>
                                <m:fPr>
                                  <m:ctrlPr>
                                    <a:rPr lang="es-ES" sz="2200" i="1" dirty="0">
                                      <a:latin typeface="Cambria Math" panose="02040503050406030204" pitchFamily="18" charset="0"/>
                                    </a:rPr>
                                  </m:ctrlPr>
                                </m:fPr>
                                <m:num>
                                  <m:r>
                                    <a:rPr lang="es-ES" sz="2200" i="1" dirty="0">
                                      <a:latin typeface="Cambria Math" panose="02040503050406030204" pitchFamily="18" charset="0"/>
                                    </a:rPr>
                                    <m:t>2</m:t>
                                  </m:r>
                                </m:num>
                                <m:den>
                                  <m:r>
                                    <a:rPr lang="es-ES" sz="2200" i="1" dirty="0">
                                      <a:latin typeface="Cambria Math" panose="02040503050406030204" pitchFamily="18" charset="0"/>
                                    </a:rPr>
                                    <m:t>3</m:t>
                                  </m:r>
                                </m:den>
                              </m:f>
                            </m:e>
                          </m:d>
                        </m:e>
                        <m:sup>
                          <m:r>
                            <a:rPr lang="es-ES" sz="2200" b="0" i="1" dirty="0" smtClean="0">
                              <a:solidFill>
                                <a:schemeClr val="tx1"/>
                              </a:solidFill>
                              <a:latin typeface="Cambria Math" panose="02040503050406030204" pitchFamily="18" charset="0"/>
                            </a:rPr>
                            <m:t>2</m:t>
                          </m:r>
                        </m:sup>
                      </m:sSup>
                      <m:r>
                        <a:rPr lang="es-ES" sz="2200" b="0" i="0" dirty="0" smtClean="0">
                          <a:solidFill>
                            <a:schemeClr val="tx1"/>
                          </a:solidFill>
                          <a:latin typeface="Cambria Math" panose="02040503050406030204" pitchFamily="18" charset="0"/>
                        </a:rPr>
                        <m:t>=</m:t>
                      </m:r>
                      <m:f>
                        <m:fPr>
                          <m:ctrlPr>
                            <a:rPr lang="es-ES" sz="2200" i="1" dirty="0">
                              <a:latin typeface="Cambria Math" panose="02040503050406030204" pitchFamily="18" charset="0"/>
                            </a:rPr>
                          </m:ctrlPr>
                        </m:fPr>
                        <m:num>
                          <m:r>
                            <a:rPr lang="es-ES" sz="2200" i="1" dirty="0">
                              <a:latin typeface="Cambria Math" panose="02040503050406030204" pitchFamily="18" charset="0"/>
                            </a:rPr>
                            <m:t>19</m:t>
                          </m:r>
                        </m:num>
                        <m:den>
                          <m:r>
                            <a:rPr lang="es-ES" sz="2200" i="1" dirty="0">
                              <a:latin typeface="Cambria Math" panose="02040503050406030204" pitchFamily="18" charset="0"/>
                            </a:rPr>
                            <m:t>3</m:t>
                          </m:r>
                        </m:den>
                      </m:f>
                    </m:oMath>
                  </m:oMathPara>
                </a14:m>
                <a:endParaRPr lang="es-ES" sz="2200" dirty="0"/>
              </a:p>
            </p:txBody>
          </p:sp>
        </mc:Choice>
        <mc:Fallback xmlns="">
          <p:sp>
            <p:nvSpPr>
              <p:cNvPr id="25" name="CuadroTexto 24">
                <a:extLst>
                  <a:ext uri="{FF2B5EF4-FFF2-40B4-BE49-F238E27FC236}">
                    <a16:creationId xmlns:a16="http://schemas.microsoft.com/office/drawing/2014/main" id="{7651DB2B-FE80-488B-9199-FFF859C33A26}"/>
                  </a:ext>
                </a:extLst>
              </p:cNvPr>
              <p:cNvSpPr txBox="1">
                <a:spLocks noRot="1" noChangeAspect="1" noMove="1" noResize="1" noEditPoints="1" noAdjustHandles="1" noChangeArrowheads="1" noChangeShapeType="1" noTextEdit="1"/>
              </p:cNvSpPr>
              <p:nvPr/>
            </p:nvSpPr>
            <p:spPr>
              <a:xfrm>
                <a:off x="495818" y="5062801"/>
                <a:ext cx="2913328" cy="827599"/>
              </a:xfrm>
              <a:prstGeom prst="rect">
                <a:avLst/>
              </a:prstGeom>
              <a:blipFill>
                <a:blip r:embed="rId3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6" name="CuadroTexto 25">
                <a:extLst>
                  <a:ext uri="{FF2B5EF4-FFF2-40B4-BE49-F238E27FC236}">
                    <a16:creationId xmlns:a16="http://schemas.microsoft.com/office/drawing/2014/main" id="{8AC8463A-7C31-4C3D-A6AB-390C09D8A5A5}"/>
                  </a:ext>
                </a:extLst>
              </p:cNvPr>
              <p:cNvSpPr txBox="1"/>
              <p:nvPr/>
            </p:nvSpPr>
            <p:spPr>
              <a:xfrm>
                <a:off x="533540" y="5950207"/>
                <a:ext cx="2913328" cy="8275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200" b="0" i="1" dirty="0" smtClean="0">
                              <a:solidFill>
                                <a:schemeClr val="tx1"/>
                              </a:solidFill>
                              <a:latin typeface="Cambria Math" panose="02040503050406030204" pitchFamily="18" charset="0"/>
                            </a:rPr>
                          </m:ctrlPr>
                        </m:sSupPr>
                        <m:e>
                          <m:d>
                            <m:dPr>
                              <m:ctrlPr>
                                <a:rPr lang="es-ES" sz="2200" b="0" i="1" dirty="0" smtClean="0">
                                  <a:solidFill>
                                    <a:schemeClr val="tx1"/>
                                  </a:solidFill>
                                  <a:latin typeface="Cambria Math" panose="02040503050406030204" pitchFamily="18" charset="0"/>
                                </a:rPr>
                              </m:ctrlPr>
                            </m:dPr>
                            <m:e>
                              <m:r>
                                <a:rPr lang="es-ES" sz="2200" i="1" dirty="0">
                                  <a:latin typeface="Cambria Math" panose="02040503050406030204" pitchFamily="18" charset="0"/>
                                </a:rPr>
                                <m:t>𝑥</m:t>
                              </m:r>
                              <m:r>
                                <a:rPr lang="es-ES" sz="2200" i="1" dirty="0">
                                  <a:latin typeface="Cambria Math" panose="02040503050406030204" pitchFamily="18" charset="0"/>
                                </a:rPr>
                                <m:t>−</m:t>
                              </m:r>
                              <m:f>
                                <m:fPr>
                                  <m:ctrlPr>
                                    <a:rPr lang="es-ES" sz="2200" i="1" dirty="0">
                                      <a:latin typeface="Cambria Math" panose="02040503050406030204" pitchFamily="18" charset="0"/>
                                    </a:rPr>
                                  </m:ctrlPr>
                                </m:fPr>
                                <m:num>
                                  <m:r>
                                    <a:rPr lang="es-ES" sz="2200" i="1" dirty="0">
                                      <a:latin typeface="Cambria Math" panose="02040503050406030204" pitchFamily="18" charset="0"/>
                                    </a:rPr>
                                    <m:t>2</m:t>
                                  </m:r>
                                </m:num>
                                <m:den>
                                  <m:r>
                                    <a:rPr lang="es-ES" sz="2200" i="1" dirty="0">
                                      <a:latin typeface="Cambria Math" panose="02040503050406030204" pitchFamily="18" charset="0"/>
                                    </a:rPr>
                                    <m:t>3</m:t>
                                  </m:r>
                                </m:den>
                              </m:f>
                            </m:e>
                          </m:d>
                        </m:e>
                        <m:sup>
                          <m:r>
                            <a:rPr lang="es-ES" sz="2200" b="0" i="1" dirty="0" smtClean="0">
                              <a:solidFill>
                                <a:schemeClr val="tx1"/>
                              </a:solidFill>
                              <a:latin typeface="Cambria Math" panose="02040503050406030204" pitchFamily="18" charset="0"/>
                            </a:rPr>
                            <m:t>2</m:t>
                          </m:r>
                        </m:sup>
                      </m:sSup>
                      <m:r>
                        <a:rPr lang="es-ES" sz="2200" b="0" i="0" dirty="0" smtClean="0">
                          <a:solidFill>
                            <a:schemeClr val="tx1"/>
                          </a:solidFill>
                          <a:latin typeface="Cambria Math" panose="02040503050406030204" pitchFamily="18" charset="0"/>
                        </a:rPr>
                        <m:t>=</m:t>
                      </m:r>
                      <m:f>
                        <m:fPr>
                          <m:ctrlPr>
                            <a:rPr lang="es-ES" sz="2200" i="1" dirty="0">
                              <a:latin typeface="Cambria Math" panose="02040503050406030204" pitchFamily="18" charset="0"/>
                            </a:rPr>
                          </m:ctrlPr>
                        </m:fPr>
                        <m:num>
                          <m:r>
                            <a:rPr lang="es-ES" sz="2200" i="1" dirty="0">
                              <a:latin typeface="Cambria Math" panose="02040503050406030204" pitchFamily="18" charset="0"/>
                            </a:rPr>
                            <m:t>19</m:t>
                          </m:r>
                        </m:num>
                        <m:den>
                          <m:r>
                            <a:rPr lang="es-ES" sz="2200" b="0" i="1" dirty="0" smtClean="0">
                              <a:latin typeface="Cambria Math" panose="02040503050406030204" pitchFamily="18" charset="0"/>
                            </a:rPr>
                            <m:t>9</m:t>
                          </m:r>
                        </m:den>
                      </m:f>
                    </m:oMath>
                  </m:oMathPara>
                </a14:m>
                <a:endParaRPr lang="es-ES" sz="2200" dirty="0"/>
              </a:p>
            </p:txBody>
          </p:sp>
        </mc:Choice>
        <mc:Fallback xmlns="">
          <p:sp>
            <p:nvSpPr>
              <p:cNvPr id="26" name="CuadroTexto 25">
                <a:extLst>
                  <a:ext uri="{FF2B5EF4-FFF2-40B4-BE49-F238E27FC236}">
                    <a16:creationId xmlns:a16="http://schemas.microsoft.com/office/drawing/2014/main" id="{8AC8463A-7C31-4C3D-A6AB-390C09D8A5A5}"/>
                  </a:ext>
                </a:extLst>
              </p:cNvPr>
              <p:cNvSpPr txBox="1">
                <a:spLocks noRot="1" noChangeAspect="1" noMove="1" noResize="1" noEditPoints="1" noAdjustHandles="1" noChangeArrowheads="1" noChangeShapeType="1" noTextEdit="1"/>
              </p:cNvSpPr>
              <p:nvPr/>
            </p:nvSpPr>
            <p:spPr>
              <a:xfrm>
                <a:off x="533540" y="5950207"/>
                <a:ext cx="2913328" cy="827599"/>
              </a:xfrm>
              <a:prstGeom prst="rect">
                <a:avLst/>
              </a:prstGeom>
              <a:blipFill>
                <a:blip r:embed="rId3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8" name="CuadroTexto 27">
                <a:extLst>
                  <a:ext uri="{FF2B5EF4-FFF2-40B4-BE49-F238E27FC236}">
                    <a16:creationId xmlns:a16="http://schemas.microsoft.com/office/drawing/2014/main" id="{4DBA5315-F6C2-4179-AEF3-1C2A7E9DD8CD}"/>
                  </a:ext>
                </a:extLst>
              </p:cNvPr>
              <p:cNvSpPr txBox="1"/>
              <p:nvPr/>
            </p:nvSpPr>
            <p:spPr>
              <a:xfrm>
                <a:off x="3644224" y="5390231"/>
                <a:ext cx="2913328" cy="100033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2200" i="1" dirty="0" smtClean="0">
                          <a:latin typeface="Cambria Math" panose="02040503050406030204" pitchFamily="18" charset="0"/>
                        </a:rPr>
                        <m:t>𝑥</m:t>
                      </m:r>
                      <m:r>
                        <a:rPr lang="es-ES" sz="2200" i="1" dirty="0">
                          <a:latin typeface="Cambria Math" panose="02040503050406030204" pitchFamily="18" charset="0"/>
                        </a:rPr>
                        <m:t>−</m:t>
                      </m:r>
                      <m:f>
                        <m:fPr>
                          <m:ctrlPr>
                            <a:rPr lang="es-ES" sz="2200" i="1" dirty="0">
                              <a:latin typeface="Cambria Math" panose="02040503050406030204" pitchFamily="18" charset="0"/>
                            </a:rPr>
                          </m:ctrlPr>
                        </m:fPr>
                        <m:num>
                          <m:r>
                            <a:rPr lang="es-ES" sz="2200" i="1" dirty="0">
                              <a:latin typeface="Cambria Math" panose="02040503050406030204" pitchFamily="18" charset="0"/>
                            </a:rPr>
                            <m:t>2</m:t>
                          </m:r>
                        </m:num>
                        <m:den>
                          <m:r>
                            <a:rPr lang="es-ES" sz="2200" i="1" dirty="0">
                              <a:latin typeface="Cambria Math" panose="02040503050406030204" pitchFamily="18" charset="0"/>
                            </a:rPr>
                            <m:t>3</m:t>
                          </m:r>
                        </m:den>
                      </m:f>
                      <m:r>
                        <a:rPr lang="es-ES" sz="2200" dirty="0">
                          <a:latin typeface="Cambria Math" panose="02040503050406030204" pitchFamily="18" charset="0"/>
                        </a:rPr>
                        <m:t>=</m:t>
                      </m:r>
                      <m:r>
                        <a:rPr lang="es-ES" sz="2200" i="1" dirty="0">
                          <a:latin typeface="Cambria Math" panose="02040503050406030204" pitchFamily="18" charset="0"/>
                          <a:sym typeface="Symbol" panose="05050102010706020507" pitchFamily="18" charset="2"/>
                        </a:rPr>
                        <m:t></m:t>
                      </m:r>
                      <m:rad>
                        <m:radPr>
                          <m:degHide m:val="on"/>
                          <m:ctrlPr>
                            <a:rPr lang="es-ES" sz="2200" i="1" dirty="0">
                              <a:latin typeface="Cambria Math" panose="02040503050406030204" pitchFamily="18" charset="0"/>
                              <a:sym typeface="Symbol" panose="05050102010706020507" pitchFamily="18" charset="2"/>
                            </a:rPr>
                          </m:ctrlPr>
                        </m:radPr>
                        <m:deg/>
                        <m:e>
                          <m:f>
                            <m:fPr>
                              <m:ctrlPr>
                                <a:rPr lang="es-ES" sz="2200" i="1" dirty="0">
                                  <a:latin typeface="Cambria Math" panose="02040503050406030204" pitchFamily="18" charset="0"/>
                                </a:rPr>
                              </m:ctrlPr>
                            </m:fPr>
                            <m:num>
                              <m:r>
                                <a:rPr lang="es-ES" sz="2200" i="1" dirty="0">
                                  <a:latin typeface="Cambria Math" panose="02040503050406030204" pitchFamily="18" charset="0"/>
                                </a:rPr>
                                <m:t>19</m:t>
                              </m:r>
                            </m:num>
                            <m:den>
                              <m:r>
                                <a:rPr lang="es-ES" sz="2200" i="1" dirty="0">
                                  <a:latin typeface="Cambria Math" panose="02040503050406030204" pitchFamily="18" charset="0"/>
                                </a:rPr>
                                <m:t>9</m:t>
                              </m:r>
                            </m:den>
                          </m:f>
                        </m:e>
                      </m:rad>
                      <m:r>
                        <a:rPr lang="es-ES" sz="2200" i="1" dirty="0">
                          <a:latin typeface="Cambria Math" panose="02040503050406030204" pitchFamily="18" charset="0"/>
                          <a:sym typeface="Symbol" panose="05050102010706020507" pitchFamily="18" charset="2"/>
                        </a:rPr>
                        <m:t>=</m:t>
                      </m:r>
                      <m:f>
                        <m:fPr>
                          <m:ctrlPr>
                            <a:rPr lang="es-ES" sz="2200" i="1" dirty="0" smtClean="0">
                              <a:latin typeface="Cambria Math" panose="02040503050406030204" pitchFamily="18" charset="0"/>
                            </a:rPr>
                          </m:ctrlPr>
                        </m:fPr>
                        <m:num>
                          <m:rad>
                            <m:radPr>
                              <m:degHide m:val="on"/>
                              <m:ctrlPr>
                                <a:rPr lang="es-ES" sz="2200" i="1" dirty="0" smtClean="0">
                                  <a:latin typeface="Cambria Math" panose="02040503050406030204" pitchFamily="18" charset="0"/>
                                </a:rPr>
                              </m:ctrlPr>
                            </m:radPr>
                            <m:deg/>
                            <m:e>
                              <m:r>
                                <a:rPr lang="es-ES" sz="2200" b="0" i="1" dirty="0" smtClean="0">
                                  <a:latin typeface="Cambria Math" panose="02040503050406030204" pitchFamily="18" charset="0"/>
                                </a:rPr>
                                <m:t>19</m:t>
                              </m:r>
                            </m:e>
                          </m:rad>
                        </m:num>
                        <m:den>
                          <m:r>
                            <a:rPr lang="es-ES" sz="2200" b="0" i="1" dirty="0" smtClean="0">
                              <a:latin typeface="Cambria Math" panose="02040503050406030204" pitchFamily="18" charset="0"/>
                            </a:rPr>
                            <m:t>3</m:t>
                          </m:r>
                        </m:den>
                      </m:f>
                    </m:oMath>
                  </m:oMathPara>
                </a14:m>
                <a:endParaRPr lang="es-ES" sz="2200" dirty="0"/>
              </a:p>
            </p:txBody>
          </p:sp>
        </mc:Choice>
        <mc:Fallback xmlns="">
          <p:sp>
            <p:nvSpPr>
              <p:cNvPr id="28" name="CuadroTexto 27">
                <a:extLst>
                  <a:ext uri="{FF2B5EF4-FFF2-40B4-BE49-F238E27FC236}">
                    <a16:creationId xmlns:a16="http://schemas.microsoft.com/office/drawing/2014/main" id="{4DBA5315-F6C2-4179-AEF3-1C2A7E9DD8CD}"/>
                  </a:ext>
                </a:extLst>
              </p:cNvPr>
              <p:cNvSpPr txBox="1">
                <a:spLocks noRot="1" noChangeAspect="1" noMove="1" noResize="1" noEditPoints="1" noAdjustHandles="1" noChangeArrowheads="1" noChangeShapeType="1" noTextEdit="1"/>
              </p:cNvSpPr>
              <p:nvPr/>
            </p:nvSpPr>
            <p:spPr>
              <a:xfrm>
                <a:off x="3644224" y="5390231"/>
                <a:ext cx="2913328" cy="1000338"/>
              </a:xfrm>
              <a:prstGeom prst="rect">
                <a:avLst/>
              </a:prstGeom>
              <a:blipFill>
                <a:blip r:embed="rId40"/>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9" name="CuadroTexto 28">
                <a:extLst>
                  <a:ext uri="{FF2B5EF4-FFF2-40B4-BE49-F238E27FC236}">
                    <a16:creationId xmlns:a16="http://schemas.microsoft.com/office/drawing/2014/main" id="{3A1F2B31-FACE-40A7-968B-63C141C1F9AB}"/>
                  </a:ext>
                </a:extLst>
              </p:cNvPr>
              <p:cNvSpPr txBox="1"/>
              <p:nvPr/>
            </p:nvSpPr>
            <p:spPr>
              <a:xfrm>
                <a:off x="7384200" y="5062801"/>
                <a:ext cx="3778261" cy="1595501"/>
              </a:xfrm>
              <a:prstGeom prst="rect">
                <a:avLst/>
              </a:prstGeom>
              <a:noFill/>
            </p:spPr>
            <p:txBody>
              <a:bodyPr wrap="square" lIns="0" tIns="0" rIns="0" bIns="0" rtlCol="0">
                <a:spAutoFit/>
              </a:bodyPr>
              <a:lstStyle/>
              <a:p>
                <a14:m>
                  <m:oMath xmlns:m="http://schemas.openxmlformats.org/officeDocument/2006/math">
                    <m:d>
                      <m:dPr>
                        <m:begChr m:val="{"/>
                        <m:endChr m:val=""/>
                        <m:ctrlPr>
                          <a:rPr lang="es-CO" sz="2800" b="0" i="1" dirty="0" smtClean="0">
                            <a:solidFill>
                              <a:schemeClr val="accent2">
                                <a:lumMod val="75000"/>
                              </a:schemeClr>
                            </a:solidFill>
                            <a:latin typeface="Cambria Math" panose="02040503050406030204" pitchFamily="18" charset="0"/>
                          </a:rPr>
                        </m:ctrlPr>
                      </m:dPr>
                      <m:e>
                        <m:eqArr>
                          <m:eqArrPr>
                            <m:ctrlPr>
                              <a:rPr lang="es-CO" sz="2800" b="0" i="1" dirty="0" smtClean="0">
                                <a:solidFill>
                                  <a:schemeClr val="accent2">
                                    <a:lumMod val="75000"/>
                                  </a:schemeClr>
                                </a:solidFill>
                                <a:latin typeface="Cambria Math" panose="02040503050406030204" pitchFamily="18" charset="0"/>
                              </a:rPr>
                            </m:ctrlPr>
                          </m:eqArrPr>
                          <m:e>
                            <m:sSub>
                              <m:sSubPr>
                                <m:ctrlPr>
                                  <a:rPr lang="es-CO" sz="2800" b="0" i="1" dirty="0" smtClean="0">
                                    <a:solidFill>
                                      <a:schemeClr val="accent2">
                                        <a:lumMod val="75000"/>
                                      </a:schemeClr>
                                    </a:solidFill>
                                    <a:latin typeface="Cambria Math" panose="02040503050406030204" pitchFamily="18" charset="0"/>
                                  </a:rPr>
                                </m:ctrlPr>
                              </m:sSubPr>
                              <m:e>
                                <m:r>
                                  <a:rPr lang="es-ES" sz="2800" b="0" i="1" dirty="0" smtClean="0">
                                    <a:solidFill>
                                      <a:schemeClr val="accent2">
                                        <a:lumMod val="75000"/>
                                      </a:schemeClr>
                                    </a:solidFill>
                                    <a:latin typeface="Cambria Math" panose="02040503050406030204" pitchFamily="18" charset="0"/>
                                  </a:rPr>
                                  <m:t>𝑥</m:t>
                                </m:r>
                              </m:e>
                              <m:sub>
                                <m:r>
                                  <a:rPr lang="es-ES" sz="2800" b="0" i="1" dirty="0" smtClean="0">
                                    <a:solidFill>
                                      <a:schemeClr val="accent2">
                                        <a:lumMod val="75000"/>
                                      </a:schemeClr>
                                    </a:solidFill>
                                    <a:latin typeface="Cambria Math" panose="02040503050406030204" pitchFamily="18" charset="0"/>
                                  </a:rPr>
                                  <m:t>1</m:t>
                                </m:r>
                              </m:sub>
                            </m:sSub>
                            <m:r>
                              <a:rPr lang="es-ES" sz="2800" b="0" i="1" dirty="0" smtClean="0">
                                <a:solidFill>
                                  <a:schemeClr val="accent2">
                                    <a:lumMod val="75000"/>
                                  </a:schemeClr>
                                </a:solidFill>
                                <a:latin typeface="Cambria Math" panose="02040503050406030204" pitchFamily="18" charset="0"/>
                              </a:rPr>
                              <m:t>=</m:t>
                            </m:r>
                            <m:f>
                              <m:fPr>
                                <m:ctrlPr>
                                  <a:rPr lang="es-ES" sz="2800" i="1" dirty="0">
                                    <a:latin typeface="Cambria Math" panose="02040503050406030204" pitchFamily="18" charset="0"/>
                                  </a:rPr>
                                </m:ctrlPr>
                              </m:fPr>
                              <m:num>
                                <m:r>
                                  <a:rPr lang="es-ES" sz="2800" i="1" dirty="0">
                                    <a:latin typeface="Cambria Math" panose="02040503050406030204" pitchFamily="18" charset="0"/>
                                  </a:rPr>
                                  <m:t>2</m:t>
                                </m:r>
                              </m:num>
                              <m:den>
                                <m:r>
                                  <a:rPr lang="es-ES" sz="2800" i="1" dirty="0">
                                    <a:latin typeface="Cambria Math" panose="02040503050406030204" pitchFamily="18" charset="0"/>
                                  </a:rPr>
                                  <m:t>3</m:t>
                                </m:r>
                              </m:den>
                            </m:f>
                            <m:r>
                              <a:rPr lang="es-ES" sz="2800" b="0" i="1" dirty="0" smtClean="0">
                                <a:latin typeface="Cambria Math" panose="02040503050406030204" pitchFamily="18" charset="0"/>
                              </a:rPr>
                              <m:t>+</m:t>
                            </m:r>
                            <m:f>
                              <m:fPr>
                                <m:ctrlPr>
                                  <a:rPr lang="es-ES" sz="2800" i="1" dirty="0">
                                    <a:latin typeface="Cambria Math" panose="02040503050406030204" pitchFamily="18" charset="0"/>
                                  </a:rPr>
                                </m:ctrlPr>
                              </m:fPr>
                              <m:num>
                                <m:rad>
                                  <m:radPr>
                                    <m:degHide m:val="on"/>
                                    <m:ctrlPr>
                                      <a:rPr lang="es-ES" sz="2800" i="1" dirty="0">
                                        <a:latin typeface="Cambria Math" panose="02040503050406030204" pitchFamily="18" charset="0"/>
                                      </a:rPr>
                                    </m:ctrlPr>
                                  </m:radPr>
                                  <m:deg/>
                                  <m:e>
                                    <m:r>
                                      <a:rPr lang="es-ES" sz="2800" i="1" dirty="0">
                                        <a:latin typeface="Cambria Math" panose="02040503050406030204" pitchFamily="18" charset="0"/>
                                      </a:rPr>
                                      <m:t>19</m:t>
                                    </m:r>
                                  </m:e>
                                </m:rad>
                              </m:num>
                              <m:den>
                                <m:r>
                                  <a:rPr lang="es-ES" sz="2800" i="1" dirty="0">
                                    <a:latin typeface="Cambria Math" panose="02040503050406030204" pitchFamily="18" charset="0"/>
                                  </a:rPr>
                                  <m:t>3</m:t>
                                </m:r>
                              </m:den>
                            </m:f>
                            <m:r>
                              <a:rPr lang="es-ES" sz="2800" b="0" i="1" dirty="0" smtClean="0">
                                <a:latin typeface="Cambria Math" panose="02040503050406030204" pitchFamily="18" charset="0"/>
                              </a:rPr>
                              <m:t>=</m:t>
                            </m:r>
                            <m:f>
                              <m:fPr>
                                <m:ctrlPr>
                                  <a:rPr lang="es-ES" sz="2800" b="0" i="1" dirty="0" smtClean="0">
                                    <a:latin typeface="Cambria Math" panose="02040503050406030204" pitchFamily="18" charset="0"/>
                                  </a:rPr>
                                </m:ctrlPr>
                              </m:fPr>
                              <m:num>
                                <m:r>
                                  <a:rPr lang="es-ES" sz="2800" b="0" i="1" dirty="0" smtClean="0">
                                    <a:latin typeface="Cambria Math" panose="02040503050406030204" pitchFamily="18" charset="0"/>
                                  </a:rPr>
                                  <m:t>2+</m:t>
                                </m:r>
                                <m:rad>
                                  <m:radPr>
                                    <m:degHide m:val="on"/>
                                    <m:ctrlPr>
                                      <a:rPr lang="es-ES" sz="2800" i="1" dirty="0">
                                        <a:latin typeface="Cambria Math" panose="02040503050406030204" pitchFamily="18" charset="0"/>
                                      </a:rPr>
                                    </m:ctrlPr>
                                  </m:radPr>
                                  <m:deg/>
                                  <m:e>
                                    <m:r>
                                      <a:rPr lang="es-ES" sz="2800" i="1" dirty="0">
                                        <a:latin typeface="Cambria Math" panose="02040503050406030204" pitchFamily="18" charset="0"/>
                                      </a:rPr>
                                      <m:t>19</m:t>
                                    </m:r>
                                  </m:e>
                                </m:rad>
                              </m:num>
                              <m:den>
                                <m:r>
                                  <a:rPr lang="es-ES" sz="2800" b="0" i="1" dirty="0" smtClean="0">
                                    <a:latin typeface="Cambria Math" panose="02040503050406030204" pitchFamily="18" charset="0"/>
                                  </a:rPr>
                                  <m:t>3</m:t>
                                </m:r>
                              </m:den>
                            </m:f>
                          </m:e>
                          <m:e>
                            <m:sSub>
                              <m:sSubPr>
                                <m:ctrlPr>
                                  <a:rPr lang="es-CO" sz="2800" b="0" i="1" dirty="0" smtClean="0">
                                    <a:solidFill>
                                      <a:schemeClr val="accent2">
                                        <a:lumMod val="75000"/>
                                      </a:schemeClr>
                                    </a:solidFill>
                                    <a:latin typeface="Cambria Math" panose="02040503050406030204" pitchFamily="18" charset="0"/>
                                  </a:rPr>
                                </m:ctrlPr>
                              </m:sSubPr>
                              <m:e>
                                <m:r>
                                  <a:rPr lang="es-ES" sz="2800" b="0" i="1" dirty="0" smtClean="0">
                                    <a:solidFill>
                                      <a:schemeClr val="accent2">
                                        <a:lumMod val="75000"/>
                                      </a:schemeClr>
                                    </a:solidFill>
                                    <a:latin typeface="Cambria Math" panose="02040503050406030204" pitchFamily="18" charset="0"/>
                                  </a:rPr>
                                  <m:t>𝑥</m:t>
                                </m:r>
                              </m:e>
                              <m:sub>
                                <m:r>
                                  <a:rPr lang="es-ES" sz="2800" b="0" i="1" dirty="0" smtClean="0">
                                    <a:solidFill>
                                      <a:schemeClr val="accent2">
                                        <a:lumMod val="75000"/>
                                      </a:schemeClr>
                                    </a:solidFill>
                                    <a:latin typeface="Cambria Math" panose="02040503050406030204" pitchFamily="18" charset="0"/>
                                  </a:rPr>
                                  <m:t>2</m:t>
                                </m:r>
                              </m:sub>
                            </m:sSub>
                            <m:r>
                              <a:rPr lang="es-ES" sz="2800" b="0" i="1" dirty="0" smtClean="0">
                                <a:solidFill>
                                  <a:schemeClr val="accent2">
                                    <a:lumMod val="75000"/>
                                  </a:schemeClr>
                                </a:solidFill>
                                <a:latin typeface="Cambria Math" panose="02040503050406030204" pitchFamily="18" charset="0"/>
                              </a:rPr>
                              <m:t>=</m:t>
                            </m:r>
                            <m:f>
                              <m:fPr>
                                <m:ctrlPr>
                                  <a:rPr lang="es-ES" sz="2800" i="1" dirty="0">
                                    <a:latin typeface="Cambria Math" panose="02040503050406030204" pitchFamily="18" charset="0"/>
                                  </a:rPr>
                                </m:ctrlPr>
                              </m:fPr>
                              <m:num>
                                <m:r>
                                  <a:rPr lang="es-ES" sz="2800" i="1" dirty="0">
                                    <a:latin typeface="Cambria Math" panose="02040503050406030204" pitchFamily="18" charset="0"/>
                                  </a:rPr>
                                  <m:t>2</m:t>
                                </m:r>
                              </m:num>
                              <m:den>
                                <m:r>
                                  <a:rPr lang="es-ES" sz="2800" i="1" dirty="0">
                                    <a:latin typeface="Cambria Math" panose="02040503050406030204" pitchFamily="18" charset="0"/>
                                  </a:rPr>
                                  <m:t>3</m:t>
                                </m:r>
                              </m:den>
                            </m:f>
                            <m:r>
                              <a:rPr lang="es-ES" sz="2800" b="0" i="1" dirty="0" smtClean="0">
                                <a:latin typeface="Cambria Math" panose="02040503050406030204" pitchFamily="18" charset="0"/>
                              </a:rPr>
                              <m:t>−</m:t>
                            </m:r>
                            <m:f>
                              <m:fPr>
                                <m:ctrlPr>
                                  <a:rPr lang="es-ES" sz="2800" i="1" dirty="0">
                                    <a:latin typeface="Cambria Math" panose="02040503050406030204" pitchFamily="18" charset="0"/>
                                  </a:rPr>
                                </m:ctrlPr>
                              </m:fPr>
                              <m:num>
                                <m:rad>
                                  <m:radPr>
                                    <m:degHide m:val="on"/>
                                    <m:ctrlPr>
                                      <a:rPr lang="es-ES" sz="2800" i="1" dirty="0">
                                        <a:latin typeface="Cambria Math" panose="02040503050406030204" pitchFamily="18" charset="0"/>
                                      </a:rPr>
                                    </m:ctrlPr>
                                  </m:radPr>
                                  <m:deg/>
                                  <m:e>
                                    <m:r>
                                      <a:rPr lang="es-ES" sz="2800" i="1" dirty="0">
                                        <a:latin typeface="Cambria Math" panose="02040503050406030204" pitchFamily="18" charset="0"/>
                                      </a:rPr>
                                      <m:t>19</m:t>
                                    </m:r>
                                  </m:e>
                                </m:rad>
                              </m:num>
                              <m:den>
                                <m:r>
                                  <a:rPr lang="es-ES" sz="2800" i="1" dirty="0">
                                    <a:latin typeface="Cambria Math" panose="02040503050406030204" pitchFamily="18" charset="0"/>
                                  </a:rPr>
                                  <m:t>3</m:t>
                                </m:r>
                              </m:den>
                            </m:f>
                            <m:r>
                              <a:rPr lang="es-ES" sz="2800" i="1" dirty="0">
                                <a:latin typeface="Cambria Math" panose="02040503050406030204" pitchFamily="18" charset="0"/>
                              </a:rPr>
                              <m:t>=</m:t>
                            </m:r>
                            <m:f>
                              <m:fPr>
                                <m:ctrlPr>
                                  <a:rPr lang="es-ES" sz="2800" i="1" dirty="0">
                                    <a:latin typeface="Cambria Math" panose="02040503050406030204" pitchFamily="18" charset="0"/>
                                  </a:rPr>
                                </m:ctrlPr>
                              </m:fPr>
                              <m:num>
                                <m:r>
                                  <a:rPr lang="es-ES" sz="2800" b="0" i="1" dirty="0" smtClean="0">
                                    <a:latin typeface="Cambria Math" panose="02040503050406030204" pitchFamily="18" charset="0"/>
                                  </a:rPr>
                                  <m:t>2−</m:t>
                                </m:r>
                                <m:rad>
                                  <m:radPr>
                                    <m:degHide m:val="on"/>
                                    <m:ctrlPr>
                                      <a:rPr lang="es-ES" sz="2800" i="1" dirty="0">
                                        <a:latin typeface="Cambria Math" panose="02040503050406030204" pitchFamily="18" charset="0"/>
                                      </a:rPr>
                                    </m:ctrlPr>
                                  </m:radPr>
                                  <m:deg/>
                                  <m:e>
                                    <m:r>
                                      <a:rPr lang="es-ES" sz="2800" i="1" dirty="0">
                                        <a:latin typeface="Cambria Math" panose="02040503050406030204" pitchFamily="18" charset="0"/>
                                      </a:rPr>
                                      <m:t>19</m:t>
                                    </m:r>
                                  </m:e>
                                </m:rad>
                              </m:num>
                              <m:den>
                                <m:r>
                                  <a:rPr lang="es-ES" sz="2800" i="1" dirty="0">
                                    <a:latin typeface="Cambria Math" panose="02040503050406030204" pitchFamily="18" charset="0"/>
                                  </a:rPr>
                                  <m:t>3</m:t>
                                </m:r>
                              </m:den>
                            </m:f>
                          </m:e>
                        </m:eqArr>
                      </m:e>
                    </m:d>
                  </m:oMath>
                </a14:m>
                <a:r>
                  <a:rPr lang="es-ES" sz="2800" dirty="0">
                    <a:solidFill>
                      <a:schemeClr val="accent2">
                        <a:lumMod val="75000"/>
                      </a:schemeClr>
                    </a:solidFill>
                  </a:rPr>
                  <a:t>       </a:t>
                </a:r>
                <a:endParaRPr lang="es-ES" sz="2800" dirty="0">
                  <a:solidFill>
                    <a:srgbClr val="7030A0"/>
                  </a:solidFill>
                </a:endParaRPr>
              </a:p>
            </p:txBody>
          </p:sp>
        </mc:Choice>
        <mc:Fallback xmlns="">
          <p:sp>
            <p:nvSpPr>
              <p:cNvPr id="29" name="CuadroTexto 28">
                <a:extLst>
                  <a:ext uri="{FF2B5EF4-FFF2-40B4-BE49-F238E27FC236}">
                    <a16:creationId xmlns:a16="http://schemas.microsoft.com/office/drawing/2014/main" id="{3A1F2B31-FACE-40A7-968B-63C141C1F9AB}"/>
                  </a:ext>
                </a:extLst>
              </p:cNvPr>
              <p:cNvSpPr txBox="1">
                <a:spLocks noRot="1" noChangeAspect="1" noMove="1" noResize="1" noEditPoints="1" noAdjustHandles="1" noChangeArrowheads="1" noChangeShapeType="1" noTextEdit="1"/>
              </p:cNvSpPr>
              <p:nvPr/>
            </p:nvSpPr>
            <p:spPr>
              <a:xfrm>
                <a:off x="7384200" y="5062801"/>
                <a:ext cx="3778261" cy="1595501"/>
              </a:xfrm>
              <a:prstGeom prst="rect">
                <a:avLst/>
              </a:prstGeom>
              <a:blipFill>
                <a:blip r:embed="rId43"/>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129079502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3029110" cy="1325563"/>
          </a:xfrm>
        </p:spPr>
        <p:txBody>
          <a:bodyPr>
            <a:normAutofit/>
          </a:bodyPr>
          <a:lstStyle/>
          <a:p>
            <a:r>
              <a:rPr lang="es-CO" sz="2800" b="1" dirty="0">
                <a:solidFill>
                  <a:srgbClr val="00B050"/>
                </a:solidFill>
              </a:rPr>
              <a:t>Actividad  </a:t>
            </a:r>
            <a:endParaRPr lang="es-ES" sz="28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3857332690"/>
                  </p:ext>
                </p:extLst>
              </p:nvPr>
            </p:nvGraphicFramePr>
            <p:xfrm>
              <a:off x="508549" y="949298"/>
              <a:ext cx="10515599" cy="3527854"/>
            </p:xfrm>
            <a:graphic>
              <a:graphicData uri="http://schemas.openxmlformats.org/drawingml/2006/table">
                <a:tbl>
                  <a:tblPr firstRow="1" bandRow="1">
                    <a:tableStyleId>{5940675A-B579-460E-94D1-54222C63F5DA}</a:tableStyleId>
                  </a:tblPr>
                  <a:tblGrid>
                    <a:gridCol w="5305397">
                      <a:extLst>
                        <a:ext uri="{9D8B030D-6E8A-4147-A177-3AD203B41FA5}">
                          <a16:colId xmlns:a16="http://schemas.microsoft.com/office/drawing/2014/main" val="4288522529"/>
                        </a:ext>
                      </a:extLst>
                    </a:gridCol>
                    <a:gridCol w="5210202">
                      <a:extLst>
                        <a:ext uri="{9D8B030D-6E8A-4147-A177-3AD203B41FA5}">
                          <a16:colId xmlns:a16="http://schemas.microsoft.com/office/drawing/2014/main" val="939841074"/>
                        </a:ext>
                      </a:extLst>
                    </a:gridCol>
                  </a:tblGrid>
                  <a:tr h="909543">
                    <a:tc>
                      <a:txBody>
                        <a:bodyPr/>
                        <a:lstStyle/>
                        <a:p>
                          <a:pPr/>
                          <a14:m>
                            <m:oMathPara xmlns:m="http://schemas.openxmlformats.org/officeDocument/2006/math">
                              <m:oMathParaPr>
                                <m:jc m:val="centerGroup"/>
                              </m:oMathParaPr>
                              <m:oMath xmlns:m="http://schemas.openxmlformats.org/officeDocument/2006/math">
                                <m:sSup>
                                  <m:sSupPr>
                                    <m:ctrlPr>
                                      <a:rPr lang="es-ES" sz="2400" b="0" i="1" kern="1200" dirty="0" smtClean="0">
                                        <a:solidFill>
                                          <a:schemeClr val="tx1"/>
                                        </a:solidFill>
                                        <a:effectLst/>
                                        <a:latin typeface="Cambria Math" panose="02040503050406030204" pitchFamily="18" charset="0"/>
                                        <a:ea typeface="+mn-ea"/>
                                        <a:cs typeface="+mn-cs"/>
                                      </a:rPr>
                                    </m:ctrlPr>
                                  </m:sSupPr>
                                  <m:e>
                                    <m:r>
                                      <a:rPr lang="es-ES" sz="2400" b="0" i="1" kern="1200" dirty="0" smtClean="0">
                                        <a:solidFill>
                                          <a:schemeClr val="tx1"/>
                                        </a:solidFill>
                                        <a:effectLst/>
                                        <a:latin typeface="Cambria Math" panose="02040503050406030204" pitchFamily="18" charset="0"/>
                                        <a:ea typeface="+mn-ea"/>
                                        <a:cs typeface="+mn-cs"/>
                                      </a:rPr>
                                      <m:t>𝑥</m:t>
                                    </m:r>
                                  </m:e>
                                  <m:sup>
                                    <m:r>
                                      <a:rPr lang="es-ES" sz="2400" b="0" i="1" kern="1200" dirty="0" smtClean="0">
                                        <a:solidFill>
                                          <a:schemeClr val="tx1"/>
                                        </a:solidFill>
                                        <a:effectLst/>
                                        <a:latin typeface="Cambria Math" panose="02040503050406030204" pitchFamily="18" charset="0"/>
                                        <a:ea typeface="+mn-ea"/>
                                        <a:cs typeface="+mn-cs"/>
                                      </a:rPr>
                                      <m:t>2</m:t>
                                    </m:r>
                                  </m:sup>
                                </m:sSup>
                                <m:r>
                                  <a:rPr lang="es-ES" sz="2400" b="0" i="1" kern="1200" dirty="0" smtClean="0">
                                    <a:solidFill>
                                      <a:schemeClr val="tx1"/>
                                    </a:solidFill>
                                    <a:effectLst/>
                                    <a:latin typeface="Cambria Math" panose="02040503050406030204" pitchFamily="18" charset="0"/>
                                    <a:ea typeface="+mn-ea"/>
                                    <a:cs typeface="+mn-cs"/>
                                  </a:rPr>
                                  <m:t>–4</m:t>
                                </m:r>
                                <m:r>
                                  <a:rPr lang="es-ES" sz="2400" b="0" i="1" kern="1200" dirty="0" smtClean="0">
                                    <a:solidFill>
                                      <a:schemeClr val="tx1"/>
                                    </a:solidFill>
                                    <a:effectLst/>
                                    <a:latin typeface="Cambria Math" panose="02040503050406030204" pitchFamily="18" charset="0"/>
                                    <a:ea typeface="+mn-ea"/>
                                    <a:cs typeface="+mn-cs"/>
                                  </a:rPr>
                                  <m:t>𝑥</m:t>
                                </m:r>
                                <m:r>
                                  <a:rPr lang="es-ES" sz="2400" b="0" i="1" kern="1200" dirty="0" smtClean="0">
                                    <a:solidFill>
                                      <a:schemeClr val="tx1"/>
                                    </a:solidFill>
                                    <a:effectLst/>
                                    <a:latin typeface="Cambria Math" panose="02040503050406030204" pitchFamily="18" charset="0"/>
                                    <a:ea typeface="+mn-ea"/>
                                    <a:cs typeface="+mn-cs"/>
                                  </a:rPr>
                                  <m:t> +1 = 0</m:t>
                                </m:r>
                              </m:oMath>
                            </m:oMathPara>
                          </a14:m>
                          <a:endParaRPr lang="es-ES" sz="2400" b="0" i="0" dirty="0"/>
                        </a:p>
                      </a:txBody>
                      <a:tcPr anchor="ct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sz="2400" i="1" dirty="0" smtClean="0">
                                    <a:latin typeface="Cambria Math" panose="02040503050406030204" pitchFamily="18" charset="0"/>
                                  </a:rPr>
                                  <m:t>4</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=1−8</m:t>
                                </m:r>
                                <m:r>
                                  <a:rPr lang="es-ES" sz="2400" b="0" i="1" dirty="0" smtClean="0">
                                    <a:latin typeface="Cambria Math" panose="02040503050406030204" pitchFamily="18" charset="0"/>
                                  </a:rPr>
                                  <m:t>𝑥</m:t>
                                </m:r>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pPr algn="ctr"/>
                          <a14:m>
                            <m:oMathPara xmlns:m="http://schemas.openxmlformats.org/officeDocument/2006/math">
                              <m:oMathParaPr>
                                <m:jc m:val="centerGroup"/>
                              </m:oMathParaPr>
                              <m:oMath xmlns:m="http://schemas.openxmlformats.org/officeDocument/2006/math">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−18</m:t>
                                </m:r>
                                <m:r>
                                  <a:rPr lang="es-ES" sz="2400" b="0" i="1" dirty="0" smtClean="0">
                                    <a:latin typeface="Cambria Math" panose="02040503050406030204" pitchFamily="18" charset="0"/>
                                  </a:rPr>
                                  <m:t>𝑥</m:t>
                                </m:r>
                                <m:r>
                                  <a:rPr lang="es-ES" sz="2400" b="0" i="1" dirty="0" smtClean="0">
                                    <a:latin typeface="Cambria Math" panose="02040503050406030204" pitchFamily="18" charset="0"/>
                                  </a:rPr>
                                  <m:t> −10=0</m:t>
                                </m:r>
                              </m:oMath>
                            </m:oMathPara>
                          </a14:m>
                          <a:endParaRPr lang="es-ES" sz="2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bl>
              </a:graphicData>
            </a:graphic>
          </p:graphicFrame>
        </mc:Choice>
        <mc:Fallback xmlns="">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3857332690"/>
                  </p:ext>
                </p:extLst>
              </p:nvPr>
            </p:nvGraphicFramePr>
            <p:xfrm>
              <a:off x="508549" y="949298"/>
              <a:ext cx="10515599" cy="3527854"/>
            </p:xfrm>
            <a:graphic>
              <a:graphicData uri="http://schemas.openxmlformats.org/drawingml/2006/table">
                <a:tbl>
                  <a:tblPr firstRow="1" bandRow="1">
                    <a:tableStyleId>{5940675A-B579-460E-94D1-54222C63F5DA}</a:tableStyleId>
                  </a:tblPr>
                  <a:tblGrid>
                    <a:gridCol w="5305397">
                      <a:extLst>
                        <a:ext uri="{9D8B030D-6E8A-4147-A177-3AD203B41FA5}">
                          <a16:colId xmlns:a16="http://schemas.microsoft.com/office/drawing/2014/main" val="4288522529"/>
                        </a:ext>
                      </a:extLst>
                    </a:gridCol>
                    <a:gridCol w="5210202">
                      <a:extLst>
                        <a:ext uri="{9D8B030D-6E8A-4147-A177-3AD203B41FA5}">
                          <a16:colId xmlns:a16="http://schemas.microsoft.com/office/drawing/2014/main" val="939841074"/>
                        </a:ext>
                      </a:extLst>
                    </a:gridCol>
                  </a:tblGrid>
                  <a:tr h="909543">
                    <a:tc>
                      <a:txBody>
                        <a:bodyPr/>
                        <a:lstStyle/>
                        <a:p>
                          <a:endParaRPr lang="es-ES"/>
                        </a:p>
                      </a:txBody>
                      <a:tcPr anchor="ctr">
                        <a:blipFill>
                          <a:blip r:embed="rId8"/>
                          <a:stretch>
                            <a:fillRect l="-115" t="-667" r="-98393" b="-288000"/>
                          </a:stretch>
                        </a:blipFill>
                      </a:tcP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endParaRPr lang="es-ES"/>
                        </a:p>
                      </a:txBody>
                      <a:tcPr anchor="ctr">
                        <a:blipFill>
                          <a:blip r:embed="rId8"/>
                          <a:stretch>
                            <a:fillRect l="-115" t="-187261" r="-98393" b="-84076"/>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endParaRPr lang="es-ES"/>
                        </a:p>
                      </a:txBody>
                      <a:tcPr anchor="ctr">
                        <a:blipFill>
                          <a:blip r:embed="rId8"/>
                          <a:stretch>
                            <a:fillRect l="-115" t="-346923" r="-98393" b="-1538"/>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2993414" y="353272"/>
            <a:ext cx="5964069" cy="430887"/>
          </a:xfrm>
          <a:prstGeom prst="rect">
            <a:avLst/>
          </a:prstGeom>
          <a:noFill/>
        </p:spPr>
        <p:txBody>
          <a:bodyPr wrap="none" rtlCol="0">
            <a:spAutoFit/>
          </a:bodyPr>
          <a:lstStyle/>
          <a:p>
            <a:r>
              <a:rPr lang="es-CO" sz="2200" b="1" dirty="0">
                <a:solidFill>
                  <a:srgbClr val="FF0000"/>
                </a:solidFill>
              </a:rPr>
              <a:t>Solución de la ecuación completando el cuadrado</a:t>
            </a:r>
            <a:endParaRPr lang="es-ES" sz="2200" b="1" dirty="0">
              <a:solidFill>
                <a:srgbClr val="FF0000"/>
              </a:solidFill>
            </a:endParaRPr>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2A9538B3-1847-4A54-B0AF-D00017F8770C}"/>
                  </a:ext>
                </a:extLst>
              </p:cNvPr>
              <p:cNvSpPr txBox="1"/>
              <p:nvPr/>
            </p:nvSpPr>
            <p:spPr>
              <a:xfrm>
                <a:off x="2376442" y="2090195"/>
                <a:ext cx="2775756" cy="369332"/>
              </a:xfrm>
              <a:prstGeom prst="rect">
                <a:avLst/>
              </a:prstGeom>
              <a:noFill/>
              <a:ln>
                <a:noFill/>
              </a:ln>
            </p:spPr>
            <p:txBody>
              <a:bodyPr wrap="square" lIns="0" tIns="0" rIns="0" bIns="0" rtlCol="0">
                <a:spAutoFit/>
              </a:bodyPr>
              <a:lstStyle/>
              <a:p>
                <a14:m>
                  <m:oMath xmlns:m="http://schemas.openxmlformats.org/officeDocument/2006/math">
                    <m:r>
                      <a:rPr lang="es-ES" sz="2400" i="1" dirty="0" smtClean="0">
                        <a:latin typeface="Cambria Math" panose="02040503050406030204" pitchFamily="18" charset="0"/>
                      </a:rPr>
                      <m:t>2</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−12</m:t>
                    </m:r>
                    <m:r>
                      <a:rPr lang="es-ES" sz="2400" b="0" i="1" dirty="0" smtClean="0">
                        <a:latin typeface="Cambria Math" panose="02040503050406030204" pitchFamily="18" charset="0"/>
                      </a:rPr>
                      <m:t>𝑥</m:t>
                    </m:r>
                    <m:r>
                      <a:rPr lang="es-ES" sz="2400" i="1" dirty="0" smtClean="0">
                        <a:latin typeface="Cambria Math" panose="02040503050406030204" pitchFamily="18" charset="0"/>
                      </a:rPr>
                      <m:t>= </m:t>
                    </m:r>
                  </m:oMath>
                </a14:m>
                <a:r>
                  <a:rPr lang="es-ES" sz="2400" dirty="0"/>
                  <a:t>16</a:t>
                </a:r>
              </a:p>
            </p:txBody>
          </p:sp>
        </mc:Choice>
        <mc:Fallback xmlns="">
          <p:sp>
            <p:nvSpPr>
              <p:cNvPr id="6" name="CuadroTexto 5">
                <a:extLst>
                  <a:ext uri="{FF2B5EF4-FFF2-40B4-BE49-F238E27FC236}">
                    <a16:creationId xmlns:a16="http://schemas.microsoft.com/office/drawing/2014/main" id="{2A9538B3-1847-4A54-B0AF-D00017F8770C}"/>
                  </a:ext>
                </a:extLst>
              </p:cNvPr>
              <p:cNvSpPr txBox="1">
                <a:spLocks noRot="1" noChangeAspect="1" noMove="1" noResize="1" noEditPoints="1" noAdjustHandles="1" noChangeArrowheads="1" noChangeShapeType="1" noTextEdit="1"/>
              </p:cNvSpPr>
              <p:nvPr/>
            </p:nvSpPr>
            <p:spPr>
              <a:xfrm>
                <a:off x="2376442" y="2090195"/>
                <a:ext cx="2775756" cy="369332"/>
              </a:xfrm>
              <a:prstGeom prst="rect">
                <a:avLst/>
              </a:prstGeom>
              <a:blipFill>
                <a:blip r:embed="rId9"/>
                <a:stretch>
                  <a:fillRect l="-3956" t="-26667" b="-50000"/>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30E6FD71-8BCC-4AED-8F6B-42E627BD1A7C}"/>
                  </a:ext>
                </a:extLst>
              </p:cNvPr>
              <p:cNvSpPr txBox="1"/>
              <p:nvPr/>
            </p:nvSpPr>
            <p:spPr>
              <a:xfrm>
                <a:off x="5766348" y="6219379"/>
                <a:ext cx="4046392" cy="404150"/>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2+</m:t>
                    </m:r>
                    <m:rad>
                      <m:radPr>
                        <m:degHide m:val="on"/>
                        <m:ctrlPr>
                          <a:rPr lang="es-ES" sz="2400" b="0" i="1" smtClean="0">
                            <a:latin typeface="Cambria Math" panose="02040503050406030204" pitchFamily="18" charset="0"/>
                          </a:rPr>
                        </m:ctrlPr>
                      </m:radPr>
                      <m:deg/>
                      <m:e>
                        <m:r>
                          <a:rPr lang="es-ES" sz="2400" b="0" i="1" smtClean="0">
                            <a:latin typeface="Cambria Math" panose="02040503050406030204" pitchFamily="18" charset="0"/>
                          </a:rPr>
                          <m:t>3</m:t>
                        </m:r>
                      </m:e>
                    </m:rad>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b="0" i="1" smtClean="0">
                        <a:latin typeface="Cambria Math" panose="02040503050406030204" pitchFamily="18" charset="0"/>
                      </a:rPr>
                      <m:t>2−</m:t>
                    </m:r>
                    <m:rad>
                      <m:radPr>
                        <m:degHide m:val="on"/>
                        <m:ctrlPr>
                          <a:rPr lang="es-ES" sz="2400" i="1">
                            <a:latin typeface="Cambria Math" panose="02040503050406030204" pitchFamily="18" charset="0"/>
                          </a:rPr>
                        </m:ctrlPr>
                      </m:radPr>
                      <m:deg/>
                      <m:e>
                        <m:r>
                          <a:rPr lang="es-ES" sz="2400" i="1">
                            <a:latin typeface="Cambria Math" panose="02040503050406030204" pitchFamily="18" charset="0"/>
                          </a:rPr>
                          <m:t>3</m:t>
                        </m:r>
                      </m:e>
                    </m:rad>
                  </m:oMath>
                </a14:m>
                <a:endParaRPr lang="es-ES" sz="2400" dirty="0"/>
              </a:p>
            </p:txBody>
          </p:sp>
        </mc:Choice>
        <mc:Fallback xmlns="">
          <p:sp>
            <p:nvSpPr>
              <p:cNvPr id="10" name="CuadroTexto 9">
                <a:extLst>
                  <a:ext uri="{FF2B5EF4-FFF2-40B4-BE49-F238E27FC236}">
                    <a16:creationId xmlns:a16="http://schemas.microsoft.com/office/drawing/2014/main" id="{30E6FD71-8BCC-4AED-8F6B-42E627BD1A7C}"/>
                  </a:ext>
                </a:extLst>
              </p:cNvPr>
              <p:cNvSpPr txBox="1">
                <a:spLocks noRot="1" noChangeAspect="1" noMove="1" noResize="1" noEditPoints="1" noAdjustHandles="1" noChangeArrowheads="1" noChangeShapeType="1" noTextEdit="1"/>
              </p:cNvSpPr>
              <p:nvPr/>
            </p:nvSpPr>
            <p:spPr>
              <a:xfrm>
                <a:off x="5766348" y="6219379"/>
                <a:ext cx="4046392" cy="404150"/>
              </a:xfrm>
              <a:prstGeom prst="rect">
                <a:avLst/>
              </a:prstGeom>
              <a:blipFill>
                <a:blip r:embed="rId13"/>
                <a:stretch>
                  <a:fillRect t="-11594" b="-42029"/>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8F8CFA60-9014-4ED2-A7BD-0C8D3F225BF1}"/>
                  </a:ext>
                </a:extLst>
              </p:cNvPr>
              <p:cNvSpPr txBox="1"/>
              <p:nvPr/>
            </p:nvSpPr>
            <p:spPr>
              <a:xfrm>
                <a:off x="650888" y="6219379"/>
                <a:ext cx="4501310" cy="404791"/>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−3</m:t>
                    </m:r>
                    <m:r>
                      <a:rPr lang="es-ES" sz="2400" i="1">
                        <a:latin typeface="Cambria Math" panose="02040503050406030204" pitchFamily="18" charset="0"/>
                      </a:rPr>
                      <m:t>+</m:t>
                    </m:r>
                    <m:rad>
                      <m:radPr>
                        <m:degHide m:val="on"/>
                        <m:ctrlPr>
                          <a:rPr lang="es-ES" sz="2400" i="1">
                            <a:latin typeface="Cambria Math" panose="02040503050406030204" pitchFamily="18" charset="0"/>
                          </a:rPr>
                        </m:ctrlPr>
                      </m:radPr>
                      <m:deg/>
                      <m:e>
                        <m:r>
                          <a:rPr lang="es-ES" sz="2400" b="0" i="1" smtClean="0">
                            <a:latin typeface="Cambria Math" panose="02040503050406030204" pitchFamily="18" charset="0"/>
                          </a:rPr>
                          <m:t>17</m:t>
                        </m:r>
                      </m:e>
                    </m:rad>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i="1">
                        <a:latin typeface="Cambria Math" panose="02040503050406030204" pitchFamily="18" charset="0"/>
                      </a:rPr>
                      <m:t>−</m:t>
                    </m:r>
                    <m:r>
                      <a:rPr lang="es-ES" sz="2400" b="0" i="1" smtClean="0">
                        <a:latin typeface="Cambria Math" panose="02040503050406030204" pitchFamily="18" charset="0"/>
                      </a:rPr>
                      <m:t>3−</m:t>
                    </m:r>
                    <m:rad>
                      <m:radPr>
                        <m:degHide m:val="on"/>
                        <m:ctrlPr>
                          <a:rPr lang="es-ES" sz="2400" i="1">
                            <a:latin typeface="Cambria Math" panose="02040503050406030204" pitchFamily="18" charset="0"/>
                          </a:rPr>
                        </m:ctrlPr>
                      </m:radPr>
                      <m:deg/>
                      <m:e>
                        <m:r>
                          <a:rPr lang="es-ES" sz="2400" i="1">
                            <a:latin typeface="Cambria Math" panose="02040503050406030204" pitchFamily="18" charset="0"/>
                          </a:rPr>
                          <m:t>17</m:t>
                        </m:r>
                      </m:e>
                    </m:rad>
                  </m:oMath>
                </a14:m>
                <a:endParaRPr lang="es-ES" sz="2400" dirty="0"/>
              </a:p>
            </p:txBody>
          </p:sp>
        </mc:Choice>
        <mc:Fallback xmlns="">
          <p:sp>
            <p:nvSpPr>
              <p:cNvPr id="13" name="CuadroTexto 12">
                <a:extLst>
                  <a:ext uri="{FF2B5EF4-FFF2-40B4-BE49-F238E27FC236}">
                    <a16:creationId xmlns:a16="http://schemas.microsoft.com/office/drawing/2014/main" id="{8F8CFA60-9014-4ED2-A7BD-0C8D3F225BF1}"/>
                  </a:ext>
                </a:extLst>
              </p:cNvPr>
              <p:cNvSpPr txBox="1">
                <a:spLocks noRot="1" noChangeAspect="1" noMove="1" noResize="1" noEditPoints="1" noAdjustHandles="1" noChangeArrowheads="1" noChangeShapeType="1" noTextEdit="1"/>
              </p:cNvSpPr>
              <p:nvPr/>
            </p:nvSpPr>
            <p:spPr>
              <a:xfrm>
                <a:off x="650888" y="6219379"/>
                <a:ext cx="4501310" cy="404791"/>
              </a:xfrm>
              <a:prstGeom prst="rect">
                <a:avLst/>
              </a:prstGeom>
              <a:blipFill>
                <a:blip r:embed="rId14"/>
                <a:stretch>
                  <a:fillRect t="-11594" b="-42029"/>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9E278ECB-87A3-4E0F-8F6A-21CD054A2691}"/>
                  </a:ext>
                </a:extLst>
              </p:cNvPr>
              <p:cNvSpPr txBox="1"/>
              <p:nvPr/>
            </p:nvSpPr>
            <p:spPr>
              <a:xfrm>
                <a:off x="650888" y="5270179"/>
                <a:ext cx="4501310" cy="751552"/>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−1+</m:t>
                    </m:r>
                    <m:rad>
                      <m:radPr>
                        <m:degHide m:val="on"/>
                        <m:ctrlPr>
                          <a:rPr lang="es-ES" sz="2400" b="0" i="1" smtClean="0">
                            <a:latin typeface="Cambria Math" panose="02040503050406030204" pitchFamily="18" charset="0"/>
                          </a:rPr>
                        </m:ctrlPr>
                      </m:radPr>
                      <m:deg/>
                      <m:e>
                        <m:f>
                          <m:fPr>
                            <m:ctrlPr>
                              <a:rPr lang="es-ES" sz="2400" b="0" i="1" smtClean="0">
                                <a:latin typeface="Cambria Math" panose="02040503050406030204" pitchFamily="18" charset="0"/>
                              </a:rPr>
                            </m:ctrlPr>
                          </m:fPr>
                          <m:num>
                            <m:r>
                              <a:rPr lang="es-ES" sz="2400" b="0" i="1" smtClean="0">
                                <a:latin typeface="Cambria Math" panose="02040503050406030204" pitchFamily="18" charset="0"/>
                              </a:rPr>
                              <m:t>5</m:t>
                            </m:r>
                          </m:num>
                          <m:den>
                            <m:r>
                              <a:rPr lang="es-ES" sz="2400" b="0" i="1" smtClean="0">
                                <a:latin typeface="Cambria Math" panose="02040503050406030204" pitchFamily="18" charset="0"/>
                              </a:rPr>
                              <m:t>4</m:t>
                            </m:r>
                          </m:den>
                        </m:f>
                      </m:e>
                    </m:rad>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i="1">
                        <a:latin typeface="Cambria Math" panose="02040503050406030204" pitchFamily="18" charset="0"/>
                      </a:rPr>
                      <m:t>−1</m:t>
                    </m:r>
                    <m:r>
                      <a:rPr lang="es-ES" sz="2400" b="0" i="1" smtClean="0">
                        <a:latin typeface="Cambria Math" panose="02040503050406030204" pitchFamily="18" charset="0"/>
                      </a:rPr>
                      <m:t>−</m:t>
                    </m:r>
                    <m:rad>
                      <m:radPr>
                        <m:degHide m:val="on"/>
                        <m:ctrlPr>
                          <a:rPr lang="es-ES" sz="2400" i="1">
                            <a:latin typeface="Cambria Math" panose="02040503050406030204" pitchFamily="18" charset="0"/>
                          </a:rPr>
                        </m:ctrlPr>
                      </m:radPr>
                      <m:deg/>
                      <m:e>
                        <m:f>
                          <m:fPr>
                            <m:ctrlPr>
                              <a:rPr lang="es-ES" sz="2400" i="1">
                                <a:latin typeface="Cambria Math" panose="02040503050406030204" pitchFamily="18" charset="0"/>
                              </a:rPr>
                            </m:ctrlPr>
                          </m:fPr>
                          <m:num>
                            <m:r>
                              <a:rPr lang="es-ES" sz="2400" i="1">
                                <a:latin typeface="Cambria Math" panose="02040503050406030204" pitchFamily="18" charset="0"/>
                              </a:rPr>
                              <m:t>5</m:t>
                            </m:r>
                          </m:num>
                          <m:den>
                            <m:r>
                              <a:rPr lang="es-ES" sz="2400" i="1">
                                <a:latin typeface="Cambria Math" panose="02040503050406030204" pitchFamily="18" charset="0"/>
                              </a:rPr>
                              <m:t>4</m:t>
                            </m:r>
                          </m:den>
                        </m:f>
                      </m:e>
                    </m:rad>
                  </m:oMath>
                </a14:m>
                <a:endParaRPr lang="es-ES" sz="2400" dirty="0"/>
              </a:p>
            </p:txBody>
          </p:sp>
        </mc:Choice>
        <mc:Fallback xmlns="">
          <p:sp>
            <p:nvSpPr>
              <p:cNvPr id="14" name="CuadroTexto 13">
                <a:extLst>
                  <a:ext uri="{FF2B5EF4-FFF2-40B4-BE49-F238E27FC236}">
                    <a16:creationId xmlns:a16="http://schemas.microsoft.com/office/drawing/2014/main" id="{9E278ECB-87A3-4E0F-8F6A-21CD054A2691}"/>
                  </a:ext>
                </a:extLst>
              </p:cNvPr>
              <p:cNvSpPr txBox="1">
                <a:spLocks noRot="1" noChangeAspect="1" noMove="1" noResize="1" noEditPoints="1" noAdjustHandles="1" noChangeArrowheads="1" noChangeShapeType="1" noTextEdit="1"/>
              </p:cNvSpPr>
              <p:nvPr/>
            </p:nvSpPr>
            <p:spPr>
              <a:xfrm>
                <a:off x="650888" y="5270179"/>
                <a:ext cx="4501310" cy="751552"/>
              </a:xfrm>
              <a:prstGeom prst="rect">
                <a:avLst/>
              </a:prstGeom>
              <a:blipFill>
                <a:blip r:embed="rId15"/>
                <a:stretch>
                  <a:fillRect b="-2400"/>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63638D4F-A086-4C8A-8479-CA98B9F687D9}"/>
                  </a:ext>
                </a:extLst>
              </p:cNvPr>
              <p:cNvSpPr txBox="1"/>
              <p:nvPr/>
            </p:nvSpPr>
            <p:spPr>
              <a:xfrm>
                <a:off x="5766348" y="5279854"/>
                <a:ext cx="4046392" cy="404150"/>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9</m:t>
                    </m:r>
                    <m:r>
                      <a:rPr lang="es-ES" sz="2400" i="1">
                        <a:latin typeface="Cambria Math" panose="02040503050406030204" pitchFamily="18" charset="0"/>
                      </a:rPr>
                      <m:t>+</m:t>
                    </m:r>
                    <m:rad>
                      <m:radPr>
                        <m:degHide m:val="on"/>
                        <m:ctrlPr>
                          <a:rPr lang="es-ES" sz="2400" i="1">
                            <a:latin typeface="Cambria Math" panose="02040503050406030204" pitchFamily="18" charset="0"/>
                          </a:rPr>
                        </m:ctrlPr>
                      </m:radPr>
                      <m:deg/>
                      <m:e>
                        <m:r>
                          <a:rPr lang="es-ES" sz="2400" b="0" i="1" smtClean="0">
                            <a:latin typeface="Cambria Math" panose="02040503050406030204" pitchFamily="18" charset="0"/>
                          </a:rPr>
                          <m:t>91</m:t>
                        </m:r>
                      </m:e>
                    </m:rad>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i="1">
                        <a:latin typeface="Cambria Math" panose="02040503050406030204" pitchFamily="18" charset="0"/>
                      </a:rPr>
                      <m:t>9</m:t>
                    </m:r>
                    <m:r>
                      <a:rPr lang="es-ES" sz="2400" b="0" i="1" smtClean="0">
                        <a:latin typeface="Cambria Math" panose="02040503050406030204" pitchFamily="18" charset="0"/>
                      </a:rPr>
                      <m:t>−</m:t>
                    </m:r>
                    <m:rad>
                      <m:radPr>
                        <m:degHide m:val="on"/>
                        <m:ctrlPr>
                          <a:rPr lang="es-ES" sz="2400" i="1">
                            <a:latin typeface="Cambria Math" panose="02040503050406030204" pitchFamily="18" charset="0"/>
                          </a:rPr>
                        </m:ctrlPr>
                      </m:radPr>
                      <m:deg/>
                      <m:e>
                        <m:r>
                          <a:rPr lang="es-ES" sz="2400" i="1">
                            <a:latin typeface="Cambria Math" panose="02040503050406030204" pitchFamily="18" charset="0"/>
                          </a:rPr>
                          <m:t>91</m:t>
                        </m:r>
                      </m:e>
                    </m:rad>
                  </m:oMath>
                </a14:m>
                <a:endParaRPr lang="es-ES" sz="2400" dirty="0"/>
              </a:p>
            </p:txBody>
          </p:sp>
        </mc:Choice>
        <mc:Fallback xmlns="">
          <p:sp>
            <p:nvSpPr>
              <p:cNvPr id="15" name="CuadroTexto 14">
                <a:extLst>
                  <a:ext uri="{FF2B5EF4-FFF2-40B4-BE49-F238E27FC236}">
                    <a16:creationId xmlns:a16="http://schemas.microsoft.com/office/drawing/2014/main" id="{63638D4F-A086-4C8A-8479-CA98B9F687D9}"/>
                  </a:ext>
                </a:extLst>
              </p:cNvPr>
              <p:cNvSpPr txBox="1">
                <a:spLocks noRot="1" noChangeAspect="1" noMove="1" noResize="1" noEditPoints="1" noAdjustHandles="1" noChangeArrowheads="1" noChangeShapeType="1" noTextEdit="1"/>
              </p:cNvSpPr>
              <p:nvPr/>
            </p:nvSpPr>
            <p:spPr>
              <a:xfrm>
                <a:off x="5766348" y="5279854"/>
                <a:ext cx="4046392" cy="404150"/>
              </a:xfrm>
              <a:prstGeom prst="rect">
                <a:avLst/>
              </a:prstGeom>
              <a:blipFill>
                <a:blip r:embed="rId16"/>
                <a:stretch>
                  <a:fillRect t="-11765" b="-44118"/>
                </a:stretch>
              </a:blipFill>
              <a:ln>
                <a:solidFill>
                  <a:srgbClr val="00B0F0"/>
                </a:solidFill>
              </a:ln>
            </p:spPr>
            <p:txBody>
              <a:bodyPr/>
              <a:lstStyle/>
              <a:p>
                <a:r>
                  <a:rPr lang="es-ES">
                    <a:noFill/>
                  </a:rPr>
                  <a:t> </a:t>
                </a:r>
              </a:p>
            </p:txBody>
          </p:sp>
        </mc:Fallback>
      </mc:AlternateContent>
      <p:sp>
        <p:nvSpPr>
          <p:cNvPr id="3" name="Rectángulo 2">
            <a:extLst>
              <a:ext uri="{FF2B5EF4-FFF2-40B4-BE49-F238E27FC236}">
                <a16:creationId xmlns:a16="http://schemas.microsoft.com/office/drawing/2014/main" id="{B161B832-9956-4184-AF3D-E38DFA5E332E}"/>
              </a:ext>
            </a:extLst>
          </p:cNvPr>
          <p:cNvSpPr/>
          <p:nvPr/>
        </p:nvSpPr>
        <p:spPr>
          <a:xfrm>
            <a:off x="405656" y="4658222"/>
            <a:ext cx="6452344" cy="430887"/>
          </a:xfrm>
          <a:prstGeom prst="rect">
            <a:avLst/>
          </a:prstGeom>
        </p:spPr>
        <p:txBody>
          <a:bodyPr wrap="none">
            <a:spAutoFit/>
          </a:bodyPr>
          <a:lstStyle/>
          <a:p>
            <a:r>
              <a:rPr lang="es-CO" sz="2200" dirty="0">
                <a:solidFill>
                  <a:srgbClr val="7030A0"/>
                </a:solidFill>
              </a:rPr>
              <a:t>Selecciona y arrastra la respuesta correcta a cada celda</a:t>
            </a:r>
            <a:endParaRPr lang="es-ES" sz="2200" dirty="0">
              <a:solidFill>
                <a:srgbClr val="7030A0"/>
              </a:solidFill>
            </a:endParaRPr>
          </a:p>
        </p:txBody>
      </p:sp>
    </p:spTree>
    <p:extLst>
      <p:ext uri="{BB962C8B-B14F-4D97-AF65-F5344CB8AC3E}">
        <p14:creationId xmlns:p14="http://schemas.microsoft.com/office/powerpoint/2010/main" val="353389899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8" y="-192093"/>
            <a:ext cx="3452191" cy="1325563"/>
          </a:xfrm>
        </p:spPr>
        <p:txBody>
          <a:bodyPr>
            <a:normAutofit/>
          </a:bodyPr>
          <a:lstStyle/>
          <a:p>
            <a:r>
              <a:rPr lang="es-CO" sz="2800" b="1" dirty="0">
                <a:solidFill>
                  <a:srgbClr val="00B050"/>
                </a:solidFill>
              </a:rPr>
              <a:t>Retroalimentación  </a:t>
            </a:r>
            <a:endParaRPr lang="es-ES" sz="28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nvPr>
            </p:nvGraphicFramePr>
            <p:xfrm>
              <a:off x="508549" y="949298"/>
              <a:ext cx="10515599" cy="3527854"/>
            </p:xfrm>
            <a:graphic>
              <a:graphicData uri="http://schemas.openxmlformats.org/drawingml/2006/table">
                <a:tbl>
                  <a:tblPr firstRow="1" bandRow="1">
                    <a:tableStyleId>{5940675A-B579-460E-94D1-54222C63F5DA}</a:tableStyleId>
                  </a:tblPr>
                  <a:tblGrid>
                    <a:gridCol w="5305397">
                      <a:extLst>
                        <a:ext uri="{9D8B030D-6E8A-4147-A177-3AD203B41FA5}">
                          <a16:colId xmlns:a16="http://schemas.microsoft.com/office/drawing/2014/main" val="4288522529"/>
                        </a:ext>
                      </a:extLst>
                    </a:gridCol>
                    <a:gridCol w="5210202">
                      <a:extLst>
                        <a:ext uri="{9D8B030D-6E8A-4147-A177-3AD203B41FA5}">
                          <a16:colId xmlns:a16="http://schemas.microsoft.com/office/drawing/2014/main" val="939841074"/>
                        </a:ext>
                      </a:extLst>
                    </a:gridCol>
                  </a:tblGrid>
                  <a:tr h="909543">
                    <a:tc>
                      <a:txBody>
                        <a:bodyPr/>
                        <a:lstStyle/>
                        <a:p>
                          <a:pPr/>
                          <a14:m>
                            <m:oMathPara xmlns:m="http://schemas.openxmlformats.org/officeDocument/2006/math">
                              <m:oMathParaPr>
                                <m:jc m:val="centerGroup"/>
                              </m:oMathParaPr>
                              <m:oMath xmlns:m="http://schemas.openxmlformats.org/officeDocument/2006/math">
                                <m:sSup>
                                  <m:sSupPr>
                                    <m:ctrlPr>
                                      <a:rPr lang="es-ES" sz="2400" b="0" i="1" kern="1200" dirty="0" smtClean="0">
                                        <a:solidFill>
                                          <a:schemeClr val="tx1"/>
                                        </a:solidFill>
                                        <a:effectLst/>
                                        <a:latin typeface="Cambria Math" panose="02040503050406030204" pitchFamily="18" charset="0"/>
                                        <a:ea typeface="+mn-ea"/>
                                        <a:cs typeface="+mn-cs"/>
                                      </a:rPr>
                                    </m:ctrlPr>
                                  </m:sSupPr>
                                  <m:e>
                                    <m:r>
                                      <a:rPr lang="es-ES" sz="2400" b="0" i="1" kern="1200" dirty="0" smtClean="0">
                                        <a:solidFill>
                                          <a:schemeClr val="tx1"/>
                                        </a:solidFill>
                                        <a:effectLst/>
                                        <a:latin typeface="Cambria Math" panose="02040503050406030204" pitchFamily="18" charset="0"/>
                                        <a:ea typeface="+mn-ea"/>
                                        <a:cs typeface="+mn-cs"/>
                                      </a:rPr>
                                      <m:t>𝑥</m:t>
                                    </m:r>
                                  </m:e>
                                  <m:sup>
                                    <m:r>
                                      <a:rPr lang="es-ES" sz="2400" b="0" i="1" kern="1200" dirty="0" smtClean="0">
                                        <a:solidFill>
                                          <a:schemeClr val="tx1"/>
                                        </a:solidFill>
                                        <a:effectLst/>
                                        <a:latin typeface="Cambria Math" panose="02040503050406030204" pitchFamily="18" charset="0"/>
                                        <a:ea typeface="+mn-ea"/>
                                        <a:cs typeface="+mn-cs"/>
                                      </a:rPr>
                                      <m:t>2</m:t>
                                    </m:r>
                                  </m:sup>
                                </m:sSup>
                                <m:r>
                                  <a:rPr lang="es-ES" sz="2400" b="0" i="1" kern="1200" dirty="0" smtClean="0">
                                    <a:solidFill>
                                      <a:schemeClr val="tx1"/>
                                    </a:solidFill>
                                    <a:effectLst/>
                                    <a:latin typeface="Cambria Math" panose="02040503050406030204" pitchFamily="18" charset="0"/>
                                    <a:ea typeface="+mn-ea"/>
                                    <a:cs typeface="+mn-cs"/>
                                  </a:rPr>
                                  <m:t>–4</m:t>
                                </m:r>
                                <m:r>
                                  <a:rPr lang="es-ES" sz="2400" b="0" i="1" kern="1200" dirty="0" smtClean="0">
                                    <a:solidFill>
                                      <a:schemeClr val="tx1"/>
                                    </a:solidFill>
                                    <a:effectLst/>
                                    <a:latin typeface="Cambria Math" panose="02040503050406030204" pitchFamily="18" charset="0"/>
                                    <a:ea typeface="+mn-ea"/>
                                    <a:cs typeface="+mn-cs"/>
                                  </a:rPr>
                                  <m:t>𝑥</m:t>
                                </m:r>
                                <m:r>
                                  <a:rPr lang="es-ES" sz="2400" b="0" i="1" kern="1200" dirty="0" smtClean="0">
                                    <a:solidFill>
                                      <a:schemeClr val="tx1"/>
                                    </a:solidFill>
                                    <a:effectLst/>
                                    <a:latin typeface="Cambria Math" panose="02040503050406030204" pitchFamily="18" charset="0"/>
                                    <a:ea typeface="+mn-ea"/>
                                    <a:cs typeface="+mn-cs"/>
                                  </a:rPr>
                                  <m:t> +1 = 0</m:t>
                                </m:r>
                              </m:oMath>
                            </m:oMathPara>
                          </a14:m>
                          <a:endParaRPr lang="es-ES" sz="2400" b="0" i="0" dirty="0"/>
                        </a:p>
                      </a:txBody>
                      <a:tcPr anchor="ct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sz="2400" i="1" dirty="0" smtClean="0">
                                    <a:latin typeface="Cambria Math" panose="02040503050406030204" pitchFamily="18" charset="0"/>
                                  </a:rPr>
                                  <m:t>4</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=1−8</m:t>
                                </m:r>
                                <m:r>
                                  <a:rPr lang="es-ES" sz="2400" b="0" i="1" dirty="0" smtClean="0">
                                    <a:latin typeface="Cambria Math" panose="02040503050406030204" pitchFamily="18" charset="0"/>
                                  </a:rPr>
                                  <m:t>𝑥</m:t>
                                </m:r>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pPr algn="ctr"/>
                          <a14:m>
                            <m:oMathPara xmlns:m="http://schemas.openxmlformats.org/officeDocument/2006/math">
                              <m:oMathParaPr>
                                <m:jc m:val="centerGroup"/>
                              </m:oMathParaPr>
                              <m:oMath xmlns:m="http://schemas.openxmlformats.org/officeDocument/2006/math">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−18</m:t>
                                </m:r>
                                <m:r>
                                  <a:rPr lang="es-ES" sz="2400" b="0" i="1" dirty="0" smtClean="0">
                                    <a:latin typeface="Cambria Math" panose="02040503050406030204" pitchFamily="18" charset="0"/>
                                  </a:rPr>
                                  <m:t>𝑥</m:t>
                                </m:r>
                                <m:r>
                                  <a:rPr lang="es-ES" sz="2400" b="0" i="1" dirty="0" smtClean="0">
                                    <a:latin typeface="Cambria Math" panose="02040503050406030204" pitchFamily="18" charset="0"/>
                                  </a:rPr>
                                  <m:t> −10=0</m:t>
                                </m:r>
                              </m:oMath>
                            </m:oMathPara>
                          </a14:m>
                          <a:endParaRPr lang="es-ES" sz="2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bl>
              </a:graphicData>
            </a:graphic>
          </p:graphicFrame>
        </mc:Choice>
        <mc:Fallback xmlns="">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nvPr>
            </p:nvGraphicFramePr>
            <p:xfrm>
              <a:off x="508549" y="949298"/>
              <a:ext cx="10515599" cy="3527854"/>
            </p:xfrm>
            <a:graphic>
              <a:graphicData uri="http://schemas.openxmlformats.org/drawingml/2006/table">
                <a:tbl>
                  <a:tblPr firstRow="1" bandRow="1">
                    <a:tableStyleId>{5940675A-B579-460E-94D1-54222C63F5DA}</a:tableStyleId>
                  </a:tblPr>
                  <a:tblGrid>
                    <a:gridCol w="5305397">
                      <a:extLst>
                        <a:ext uri="{9D8B030D-6E8A-4147-A177-3AD203B41FA5}">
                          <a16:colId xmlns:a16="http://schemas.microsoft.com/office/drawing/2014/main" val="4288522529"/>
                        </a:ext>
                      </a:extLst>
                    </a:gridCol>
                    <a:gridCol w="5210202">
                      <a:extLst>
                        <a:ext uri="{9D8B030D-6E8A-4147-A177-3AD203B41FA5}">
                          <a16:colId xmlns:a16="http://schemas.microsoft.com/office/drawing/2014/main" val="939841074"/>
                        </a:ext>
                      </a:extLst>
                    </a:gridCol>
                  </a:tblGrid>
                  <a:tr h="909543">
                    <a:tc>
                      <a:txBody>
                        <a:bodyPr/>
                        <a:lstStyle/>
                        <a:p>
                          <a:endParaRPr lang="es-ES"/>
                        </a:p>
                      </a:txBody>
                      <a:tcPr anchor="ctr">
                        <a:blipFill>
                          <a:blip r:embed="rId2"/>
                          <a:stretch>
                            <a:fillRect l="-115" t="-667" r="-98393" b="-288000"/>
                          </a:stretch>
                        </a:blipFill>
                      </a:tcP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endParaRPr lang="es-ES"/>
                        </a:p>
                      </a:txBody>
                      <a:tcPr anchor="ctr">
                        <a:blipFill>
                          <a:blip r:embed="rId2"/>
                          <a:stretch>
                            <a:fillRect l="-115" t="-187261" r="-98393" b="-84076"/>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endParaRPr lang="es-ES"/>
                        </a:p>
                      </a:txBody>
                      <a:tcPr anchor="ctr">
                        <a:blipFill>
                          <a:blip r:embed="rId2"/>
                          <a:stretch>
                            <a:fillRect l="-115" t="-346923" r="-98393" b="-1538"/>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3657599" y="323491"/>
            <a:ext cx="5964069" cy="430887"/>
          </a:xfrm>
          <a:prstGeom prst="rect">
            <a:avLst/>
          </a:prstGeom>
          <a:noFill/>
        </p:spPr>
        <p:txBody>
          <a:bodyPr wrap="none" rtlCol="0">
            <a:spAutoFit/>
          </a:bodyPr>
          <a:lstStyle/>
          <a:p>
            <a:r>
              <a:rPr lang="es-CO" sz="2200" b="1" dirty="0">
                <a:solidFill>
                  <a:srgbClr val="FF0000"/>
                </a:solidFill>
              </a:rPr>
              <a:t>Solución de la ecuación completando el cuadrado</a:t>
            </a:r>
            <a:endParaRPr lang="es-ES" sz="2200" b="1" dirty="0">
              <a:solidFill>
                <a:srgbClr val="FF0000"/>
              </a:solidFill>
            </a:endParaRPr>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2A9538B3-1847-4A54-B0AF-D00017F8770C}"/>
                  </a:ext>
                </a:extLst>
              </p:cNvPr>
              <p:cNvSpPr txBox="1"/>
              <p:nvPr/>
            </p:nvSpPr>
            <p:spPr>
              <a:xfrm>
                <a:off x="2376442" y="2090195"/>
                <a:ext cx="2775756" cy="369332"/>
              </a:xfrm>
              <a:prstGeom prst="rect">
                <a:avLst/>
              </a:prstGeom>
              <a:noFill/>
              <a:ln>
                <a:noFill/>
              </a:ln>
            </p:spPr>
            <p:txBody>
              <a:bodyPr wrap="square" lIns="0" tIns="0" rIns="0" bIns="0" rtlCol="0">
                <a:spAutoFit/>
              </a:bodyPr>
              <a:lstStyle/>
              <a:p>
                <a14:m>
                  <m:oMath xmlns:m="http://schemas.openxmlformats.org/officeDocument/2006/math">
                    <m:r>
                      <a:rPr lang="es-ES" sz="2400" i="1" dirty="0" smtClean="0">
                        <a:latin typeface="Cambria Math" panose="02040503050406030204" pitchFamily="18" charset="0"/>
                      </a:rPr>
                      <m:t>2</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−12</m:t>
                    </m:r>
                    <m:r>
                      <a:rPr lang="es-ES" sz="2400" b="0" i="1" dirty="0" smtClean="0">
                        <a:latin typeface="Cambria Math" panose="02040503050406030204" pitchFamily="18" charset="0"/>
                      </a:rPr>
                      <m:t>𝑥</m:t>
                    </m:r>
                    <m:r>
                      <a:rPr lang="es-ES" sz="2400" i="1" dirty="0" smtClean="0">
                        <a:latin typeface="Cambria Math" panose="02040503050406030204" pitchFamily="18" charset="0"/>
                      </a:rPr>
                      <m:t>= </m:t>
                    </m:r>
                  </m:oMath>
                </a14:m>
                <a:r>
                  <a:rPr lang="es-ES" sz="2400" dirty="0"/>
                  <a:t>16</a:t>
                </a:r>
              </a:p>
            </p:txBody>
          </p:sp>
        </mc:Choice>
        <mc:Fallback xmlns="">
          <p:sp>
            <p:nvSpPr>
              <p:cNvPr id="6" name="CuadroTexto 5">
                <a:extLst>
                  <a:ext uri="{FF2B5EF4-FFF2-40B4-BE49-F238E27FC236}">
                    <a16:creationId xmlns:a16="http://schemas.microsoft.com/office/drawing/2014/main" id="{2A9538B3-1847-4A54-B0AF-D00017F8770C}"/>
                  </a:ext>
                </a:extLst>
              </p:cNvPr>
              <p:cNvSpPr txBox="1">
                <a:spLocks noRot="1" noChangeAspect="1" noMove="1" noResize="1" noEditPoints="1" noAdjustHandles="1" noChangeArrowheads="1" noChangeShapeType="1" noTextEdit="1"/>
              </p:cNvSpPr>
              <p:nvPr/>
            </p:nvSpPr>
            <p:spPr>
              <a:xfrm>
                <a:off x="2376442" y="2090195"/>
                <a:ext cx="2775756" cy="369332"/>
              </a:xfrm>
              <a:prstGeom prst="rect">
                <a:avLst/>
              </a:prstGeom>
              <a:blipFill>
                <a:blip r:embed="rId3"/>
                <a:stretch>
                  <a:fillRect l="-3956" t="-26667" b="-50000"/>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30E6FD71-8BCC-4AED-8F6B-42E627BD1A7C}"/>
                  </a:ext>
                </a:extLst>
              </p:cNvPr>
              <p:cNvSpPr txBox="1"/>
              <p:nvPr/>
            </p:nvSpPr>
            <p:spPr>
              <a:xfrm>
                <a:off x="6858000" y="1255148"/>
                <a:ext cx="3616656" cy="404150"/>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2+</m:t>
                    </m:r>
                    <m:rad>
                      <m:radPr>
                        <m:degHide m:val="on"/>
                        <m:ctrlPr>
                          <a:rPr lang="es-ES" sz="2400" b="0" i="1" smtClean="0">
                            <a:latin typeface="Cambria Math" panose="02040503050406030204" pitchFamily="18" charset="0"/>
                          </a:rPr>
                        </m:ctrlPr>
                      </m:radPr>
                      <m:deg/>
                      <m:e>
                        <m:r>
                          <a:rPr lang="es-ES" sz="2400" b="0" i="1" smtClean="0">
                            <a:latin typeface="Cambria Math" panose="02040503050406030204" pitchFamily="18" charset="0"/>
                          </a:rPr>
                          <m:t>3</m:t>
                        </m:r>
                      </m:e>
                    </m:rad>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b="0" i="1" smtClean="0">
                        <a:latin typeface="Cambria Math" panose="02040503050406030204" pitchFamily="18" charset="0"/>
                      </a:rPr>
                      <m:t>2−</m:t>
                    </m:r>
                    <m:rad>
                      <m:radPr>
                        <m:degHide m:val="on"/>
                        <m:ctrlPr>
                          <a:rPr lang="es-ES" sz="2400" i="1">
                            <a:latin typeface="Cambria Math" panose="02040503050406030204" pitchFamily="18" charset="0"/>
                          </a:rPr>
                        </m:ctrlPr>
                      </m:radPr>
                      <m:deg/>
                      <m:e>
                        <m:r>
                          <a:rPr lang="es-ES" sz="2400" i="1">
                            <a:latin typeface="Cambria Math" panose="02040503050406030204" pitchFamily="18" charset="0"/>
                          </a:rPr>
                          <m:t>3</m:t>
                        </m:r>
                      </m:e>
                    </m:rad>
                  </m:oMath>
                </a14:m>
                <a:endParaRPr lang="es-ES" sz="2400" dirty="0"/>
              </a:p>
            </p:txBody>
          </p:sp>
        </mc:Choice>
        <mc:Fallback xmlns="">
          <p:sp>
            <p:nvSpPr>
              <p:cNvPr id="10" name="CuadroTexto 9">
                <a:extLst>
                  <a:ext uri="{FF2B5EF4-FFF2-40B4-BE49-F238E27FC236}">
                    <a16:creationId xmlns:a16="http://schemas.microsoft.com/office/drawing/2014/main" id="{30E6FD71-8BCC-4AED-8F6B-42E627BD1A7C}"/>
                  </a:ext>
                </a:extLst>
              </p:cNvPr>
              <p:cNvSpPr txBox="1">
                <a:spLocks noRot="1" noChangeAspect="1" noMove="1" noResize="1" noEditPoints="1" noAdjustHandles="1" noChangeArrowheads="1" noChangeShapeType="1" noTextEdit="1"/>
              </p:cNvSpPr>
              <p:nvPr/>
            </p:nvSpPr>
            <p:spPr>
              <a:xfrm>
                <a:off x="6858000" y="1255148"/>
                <a:ext cx="3616656" cy="404150"/>
              </a:xfrm>
              <a:prstGeom prst="rect">
                <a:avLst/>
              </a:prstGeom>
              <a:blipFill>
                <a:blip r:embed="rId4"/>
                <a:stretch>
                  <a:fillRect t="-13235" b="-42647"/>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8F8CFA60-9014-4ED2-A7BD-0C8D3F225BF1}"/>
                  </a:ext>
                </a:extLst>
              </p:cNvPr>
              <p:cNvSpPr txBox="1"/>
              <p:nvPr/>
            </p:nvSpPr>
            <p:spPr>
              <a:xfrm>
                <a:off x="6428096" y="2014709"/>
                <a:ext cx="4476465" cy="404791"/>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−3</m:t>
                    </m:r>
                    <m:r>
                      <a:rPr lang="es-ES" sz="2400" i="1">
                        <a:latin typeface="Cambria Math" panose="02040503050406030204" pitchFamily="18" charset="0"/>
                      </a:rPr>
                      <m:t>+</m:t>
                    </m:r>
                    <m:rad>
                      <m:radPr>
                        <m:degHide m:val="on"/>
                        <m:ctrlPr>
                          <a:rPr lang="es-ES" sz="2400" i="1">
                            <a:latin typeface="Cambria Math" panose="02040503050406030204" pitchFamily="18" charset="0"/>
                          </a:rPr>
                        </m:ctrlPr>
                      </m:radPr>
                      <m:deg/>
                      <m:e>
                        <m:r>
                          <a:rPr lang="es-ES" sz="2400" b="0" i="1" smtClean="0">
                            <a:latin typeface="Cambria Math" panose="02040503050406030204" pitchFamily="18" charset="0"/>
                          </a:rPr>
                          <m:t>17</m:t>
                        </m:r>
                      </m:e>
                    </m:rad>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i="1">
                        <a:latin typeface="Cambria Math" panose="02040503050406030204" pitchFamily="18" charset="0"/>
                      </a:rPr>
                      <m:t>−</m:t>
                    </m:r>
                    <m:r>
                      <a:rPr lang="es-ES" sz="2400" b="0" i="1" smtClean="0">
                        <a:latin typeface="Cambria Math" panose="02040503050406030204" pitchFamily="18" charset="0"/>
                      </a:rPr>
                      <m:t>3−</m:t>
                    </m:r>
                    <m:rad>
                      <m:radPr>
                        <m:degHide m:val="on"/>
                        <m:ctrlPr>
                          <a:rPr lang="es-ES" sz="2400" i="1">
                            <a:latin typeface="Cambria Math" panose="02040503050406030204" pitchFamily="18" charset="0"/>
                          </a:rPr>
                        </m:ctrlPr>
                      </m:radPr>
                      <m:deg/>
                      <m:e>
                        <m:r>
                          <a:rPr lang="es-ES" sz="2400" i="1">
                            <a:latin typeface="Cambria Math" panose="02040503050406030204" pitchFamily="18" charset="0"/>
                          </a:rPr>
                          <m:t>17</m:t>
                        </m:r>
                      </m:e>
                    </m:rad>
                  </m:oMath>
                </a14:m>
                <a:endParaRPr lang="es-ES" sz="2400" dirty="0"/>
              </a:p>
            </p:txBody>
          </p:sp>
        </mc:Choice>
        <mc:Fallback xmlns="">
          <p:sp>
            <p:nvSpPr>
              <p:cNvPr id="13" name="CuadroTexto 12">
                <a:extLst>
                  <a:ext uri="{FF2B5EF4-FFF2-40B4-BE49-F238E27FC236}">
                    <a16:creationId xmlns:a16="http://schemas.microsoft.com/office/drawing/2014/main" id="{8F8CFA60-9014-4ED2-A7BD-0C8D3F225BF1}"/>
                  </a:ext>
                </a:extLst>
              </p:cNvPr>
              <p:cNvSpPr txBox="1">
                <a:spLocks noRot="1" noChangeAspect="1" noMove="1" noResize="1" noEditPoints="1" noAdjustHandles="1" noChangeArrowheads="1" noChangeShapeType="1" noTextEdit="1"/>
              </p:cNvSpPr>
              <p:nvPr/>
            </p:nvSpPr>
            <p:spPr>
              <a:xfrm>
                <a:off x="6428096" y="2014709"/>
                <a:ext cx="4476465" cy="404791"/>
              </a:xfrm>
              <a:prstGeom prst="rect">
                <a:avLst/>
              </a:prstGeom>
              <a:blipFill>
                <a:blip r:embed="rId5"/>
                <a:stretch>
                  <a:fillRect t="-11594" b="-42029"/>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9E278ECB-87A3-4E0F-8F6A-21CD054A2691}"/>
                  </a:ext>
                </a:extLst>
              </p:cNvPr>
              <p:cNvSpPr txBox="1"/>
              <p:nvPr/>
            </p:nvSpPr>
            <p:spPr>
              <a:xfrm>
                <a:off x="6096000" y="2809339"/>
                <a:ext cx="4685052" cy="751552"/>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−1+</m:t>
                    </m:r>
                    <m:rad>
                      <m:radPr>
                        <m:degHide m:val="on"/>
                        <m:ctrlPr>
                          <a:rPr lang="es-ES" sz="2400" b="0" i="1" smtClean="0">
                            <a:latin typeface="Cambria Math" panose="02040503050406030204" pitchFamily="18" charset="0"/>
                          </a:rPr>
                        </m:ctrlPr>
                      </m:radPr>
                      <m:deg/>
                      <m:e>
                        <m:f>
                          <m:fPr>
                            <m:ctrlPr>
                              <a:rPr lang="es-ES" sz="2400" b="0" i="1" smtClean="0">
                                <a:latin typeface="Cambria Math" panose="02040503050406030204" pitchFamily="18" charset="0"/>
                              </a:rPr>
                            </m:ctrlPr>
                          </m:fPr>
                          <m:num>
                            <m:r>
                              <a:rPr lang="es-ES" sz="2400" b="0" i="1" smtClean="0">
                                <a:latin typeface="Cambria Math" panose="02040503050406030204" pitchFamily="18" charset="0"/>
                              </a:rPr>
                              <m:t>5</m:t>
                            </m:r>
                          </m:num>
                          <m:den>
                            <m:r>
                              <a:rPr lang="es-ES" sz="2400" b="0" i="1" smtClean="0">
                                <a:latin typeface="Cambria Math" panose="02040503050406030204" pitchFamily="18" charset="0"/>
                              </a:rPr>
                              <m:t>4</m:t>
                            </m:r>
                          </m:den>
                        </m:f>
                      </m:e>
                    </m:rad>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i="1">
                        <a:latin typeface="Cambria Math" panose="02040503050406030204" pitchFamily="18" charset="0"/>
                      </a:rPr>
                      <m:t>−1</m:t>
                    </m:r>
                    <m:r>
                      <a:rPr lang="es-ES" sz="2400" b="0" i="1" smtClean="0">
                        <a:latin typeface="Cambria Math" panose="02040503050406030204" pitchFamily="18" charset="0"/>
                      </a:rPr>
                      <m:t>−</m:t>
                    </m:r>
                    <m:rad>
                      <m:radPr>
                        <m:degHide m:val="on"/>
                        <m:ctrlPr>
                          <a:rPr lang="es-ES" sz="2400" i="1">
                            <a:latin typeface="Cambria Math" panose="02040503050406030204" pitchFamily="18" charset="0"/>
                          </a:rPr>
                        </m:ctrlPr>
                      </m:radPr>
                      <m:deg/>
                      <m:e>
                        <m:f>
                          <m:fPr>
                            <m:ctrlPr>
                              <a:rPr lang="es-ES" sz="2400" i="1">
                                <a:latin typeface="Cambria Math" panose="02040503050406030204" pitchFamily="18" charset="0"/>
                              </a:rPr>
                            </m:ctrlPr>
                          </m:fPr>
                          <m:num>
                            <m:r>
                              <a:rPr lang="es-ES" sz="2400" i="1">
                                <a:latin typeface="Cambria Math" panose="02040503050406030204" pitchFamily="18" charset="0"/>
                              </a:rPr>
                              <m:t>5</m:t>
                            </m:r>
                          </m:num>
                          <m:den>
                            <m:r>
                              <a:rPr lang="es-ES" sz="2400" i="1">
                                <a:latin typeface="Cambria Math" panose="02040503050406030204" pitchFamily="18" charset="0"/>
                              </a:rPr>
                              <m:t>4</m:t>
                            </m:r>
                          </m:den>
                        </m:f>
                      </m:e>
                    </m:rad>
                  </m:oMath>
                </a14:m>
                <a:endParaRPr lang="es-ES" sz="2400" dirty="0"/>
              </a:p>
            </p:txBody>
          </p:sp>
        </mc:Choice>
        <mc:Fallback xmlns="">
          <p:sp>
            <p:nvSpPr>
              <p:cNvPr id="14" name="CuadroTexto 13">
                <a:extLst>
                  <a:ext uri="{FF2B5EF4-FFF2-40B4-BE49-F238E27FC236}">
                    <a16:creationId xmlns:a16="http://schemas.microsoft.com/office/drawing/2014/main" id="{9E278ECB-87A3-4E0F-8F6A-21CD054A2691}"/>
                  </a:ext>
                </a:extLst>
              </p:cNvPr>
              <p:cNvSpPr txBox="1">
                <a:spLocks noRot="1" noChangeAspect="1" noMove="1" noResize="1" noEditPoints="1" noAdjustHandles="1" noChangeArrowheads="1" noChangeShapeType="1" noTextEdit="1"/>
              </p:cNvSpPr>
              <p:nvPr/>
            </p:nvSpPr>
            <p:spPr>
              <a:xfrm>
                <a:off x="6096000" y="2809339"/>
                <a:ext cx="4685052" cy="751552"/>
              </a:xfrm>
              <a:prstGeom prst="rect">
                <a:avLst/>
              </a:prstGeom>
              <a:blipFill>
                <a:blip r:embed="rId6"/>
                <a:stretch>
                  <a:fillRect b="-2400"/>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63638D4F-A086-4C8A-8479-CA98B9F687D9}"/>
                  </a:ext>
                </a:extLst>
              </p:cNvPr>
              <p:cNvSpPr txBox="1"/>
              <p:nvPr/>
            </p:nvSpPr>
            <p:spPr>
              <a:xfrm>
                <a:off x="6096001" y="3891169"/>
                <a:ext cx="4447594" cy="404150"/>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9</m:t>
                    </m:r>
                    <m:r>
                      <a:rPr lang="es-ES" sz="2400" i="1">
                        <a:latin typeface="Cambria Math" panose="02040503050406030204" pitchFamily="18" charset="0"/>
                      </a:rPr>
                      <m:t>+</m:t>
                    </m:r>
                    <m:rad>
                      <m:radPr>
                        <m:degHide m:val="on"/>
                        <m:ctrlPr>
                          <a:rPr lang="es-ES" sz="2400" i="1">
                            <a:latin typeface="Cambria Math" panose="02040503050406030204" pitchFamily="18" charset="0"/>
                          </a:rPr>
                        </m:ctrlPr>
                      </m:radPr>
                      <m:deg/>
                      <m:e>
                        <m:r>
                          <a:rPr lang="es-ES" sz="2400" b="0" i="1" smtClean="0">
                            <a:latin typeface="Cambria Math" panose="02040503050406030204" pitchFamily="18" charset="0"/>
                          </a:rPr>
                          <m:t>91</m:t>
                        </m:r>
                      </m:e>
                    </m:rad>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i="1">
                        <a:latin typeface="Cambria Math" panose="02040503050406030204" pitchFamily="18" charset="0"/>
                      </a:rPr>
                      <m:t>9</m:t>
                    </m:r>
                    <m:r>
                      <a:rPr lang="es-ES" sz="2400" b="0" i="1" smtClean="0">
                        <a:latin typeface="Cambria Math" panose="02040503050406030204" pitchFamily="18" charset="0"/>
                      </a:rPr>
                      <m:t>−</m:t>
                    </m:r>
                    <m:rad>
                      <m:radPr>
                        <m:degHide m:val="on"/>
                        <m:ctrlPr>
                          <a:rPr lang="es-ES" sz="2400" i="1">
                            <a:latin typeface="Cambria Math" panose="02040503050406030204" pitchFamily="18" charset="0"/>
                          </a:rPr>
                        </m:ctrlPr>
                      </m:radPr>
                      <m:deg/>
                      <m:e>
                        <m:r>
                          <a:rPr lang="es-ES" sz="2400" i="1">
                            <a:latin typeface="Cambria Math" panose="02040503050406030204" pitchFamily="18" charset="0"/>
                          </a:rPr>
                          <m:t>91</m:t>
                        </m:r>
                      </m:e>
                    </m:rad>
                  </m:oMath>
                </a14:m>
                <a:endParaRPr lang="es-ES" sz="2400" dirty="0"/>
              </a:p>
            </p:txBody>
          </p:sp>
        </mc:Choice>
        <mc:Fallback xmlns="">
          <p:sp>
            <p:nvSpPr>
              <p:cNvPr id="15" name="CuadroTexto 14">
                <a:extLst>
                  <a:ext uri="{FF2B5EF4-FFF2-40B4-BE49-F238E27FC236}">
                    <a16:creationId xmlns:a16="http://schemas.microsoft.com/office/drawing/2014/main" id="{63638D4F-A086-4C8A-8479-CA98B9F687D9}"/>
                  </a:ext>
                </a:extLst>
              </p:cNvPr>
              <p:cNvSpPr txBox="1">
                <a:spLocks noRot="1" noChangeAspect="1" noMove="1" noResize="1" noEditPoints="1" noAdjustHandles="1" noChangeArrowheads="1" noChangeShapeType="1" noTextEdit="1"/>
              </p:cNvSpPr>
              <p:nvPr/>
            </p:nvSpPr>
            <p:spPr>
              <a:xfrm>
                <a:off x="6096001" y="3891169"/>
                <a:ext cx="4447594" cy="404150"/>
              </a:xfrm>
              <a:prstGeom prst="rect">
                <a:avLst/>
              </a:prstGeom>
              <a:blipFill>
                <a:blip r:embed="rId7"/>
                <a:stretch>
                  <a:fillRect t="-11594" b="-42029"/>
                </a:stretch>
              </a:blipFill>
              <a:ln>
                <a:solidFill>
                  <a:srgbClr val="00B0F0"/>
                </a:solidFill>
              </a:ln>
            </p:spPr>
            <p:txBody>
              <a:bodyPr/>
              <a:lstStyle/>
              <a:p>
                <a:r>
                  <a:rPr lang="es-ES">
                    <a:noFill/>
                  </a:rPr>
                  <a:t> </a:t>
                </a:r>
              </a:p>
            </p:txBody>
          </p:sp>
        </mc:Fallback>
      </mc:AlternateContent>
    </p:spTree>
    <p:extLst>
      <p:ext uri="{BB962C8B-B14F-4D97-AF65-F5344CB8AC3E}">
        <p14:creationId xmlns:p14="http://schemas.microsoft.com/office/powerpoint/2010/main" val="222133320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06904" y="311175"/>
            <a:ext cx="10515600" cy="2277555"/>
          </a:xfrm>
        </p:spPr>
        <p:txBody>
          <a:bodyPr>
            <a:noAutofit/>
          </a:bodyPr>
          <a:lstStyle/>
          <a:p>
            <a:pPr marL="0" indent="0">
              <a:buNone/>
            </a:pPr>
            <a:r>
              <a:rPr lang="es-CO" sz="2400" b="1" dirty="0">
                <a:solidFill>
                  <a:srgbClr val="0070C0"/>
                </a:solidFill>
              </a:rPr>
              <a:t>Solución de ecuaciones por Fórmula Cuadrática</a:t>
            </a:r>
          </a:p>
          <a:p>
            <a:r>
              <a:rPr lang="es-CO" sz="2200" dirty="0"/>
              <a:t>Las soluciones de una ecuación de la forma</a:t>
            </a:r>
          </a:p>
          <a:p>
            <a:endParaRPr lang="es-CO" sz="2200" dirty="0"/>
          </a:p>
          <a:p>
            <a:endParaRPr lang="es-CO" dirty="0"/>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5DD49BB-A4C5-4FDA-B8DC-8F88C27AB753}"/>
                  </a:ext>
                </a:extLst>
              </p:cNvPr>
              <p:cNvSpPr txBox="1"/>
              <p:nvPr/>
            </p:nvSpPr>
            <p:spPr>
              <a:xfrm>
                <a:off x="3857048" y="1388972"/>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b="0" i="1" dirty="0" smtClean="0">
                          <a:solidFill>
                            <a:srgbClr val="FF0000"/>
                          </a:solidFill>
                          <a:latin typeface="Cambria Math" panose="02040503050406030204" pitchFamily="18" charset="0"/>
                        </a:rPr>
                        <m:t>𝑎</m:t>
                      </m:r>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CO" sz="2400" b="0" i="1" dirty="0" smtClean="0">
                              <a:latin typeface="Cambria Math" panose="02040503050406030204" pitchFamily="18" charset="0"/>
                            </a:rPr>
                            <m:t>2</m:t>
                          </m:r>
                        </m:sup>
                      </m:sSup>
                      <m:r>
                        <a:rPr lang="es-ES" sz="2400" i="1" dirty="0" smtClean="0">
                          <a:latin typeface="Cambria Math" panose="02040503050406030204" pitchFamily="18" charset="0"/>
                        </a:rPr>
                        <m:t>+</m:t>
                      </m:r>
                      <m:r>
                        <a:rPr lang="es-ES" sz="2400" i="1" dirty="0" smtClean="0">
                          <a:solidFill>
                            <a:srgbClr val="00B0F0"/>
                          </a:solidFill>
                          <a:latin typeface="Cambria Math" panose="02040503050406030204" pitchFamily="18" charset="0"/>
                        </a:rPr>
                        <m:t>𝑏</m:t>
                      </m:r>
                      <m:r>
                        <a:rPr lang="es-ES" sz="2400" i="1" dirty="0" smtClean="0">
                          <a:latin typeface="Cambria Math" panose="02040503050406030204" pitchFamily="18" charset="0"/>
                        </a:rPr>
                        <m:t>𝑥</m:t>
                      </m:r>
                      <m:r>
                        <a:rPr lang="es-ES" sz="2400" i="1" dirty="0" smtClean="0">
                          <a:latin typeface="Cambria Math" panose="02040503050406030204" pitchFamily="18" charset="0"/>
                        </a:rPr>
                        <m:t> +</m:t>
                      </m:r>
                      <m:r>
                        <a:rPr lang="es-ES" sz="2400" i="1" dirty="0" smtClean="0">
                          <a:solidFill>
                            <a:srgbClr val="00B050"/>
                          </a:solidFill>
                          <a:latin typeface="Cambria Math" panose="02040503050406030204" pitchFamily="18" charset="0"/>
                        </a:rPr>
                        <m:t>𝑐</m:t>
                      </m:r>
                      <m:r>
                        <a:rPr lang="es-ES" sz="2400" i="1" dirty="0" smtClean="0">
                          <a:latin typeface="Cambria Math" panose="02040503050406030204" pitchFamily="18" charset="0"/>
                        </a:rPr>
                        <m:t>=0</m:t>
                      </m:r>
                    </m:oMath>
                  </m:oMathPara>
                </a14:m>
                <a:endParaRPr lang="es-ES" sz="2400" dirty="0"/>
              </a:p>
            </p:txBody>
          </p:sp>
        </mc:Choice>
        <mc:Fallback xmlns="">
          <p:sp>
            <p:nvSpPr>
              <p:cNvPr id="5" name="CuadroTexto 4">
                <a:extLst>
                  <a:ext uri="{FF2B5EF4-FFF2-40B4-BE49-F238E27FC236}">
                    <a16:creationId xmlns:a16="http://schemas.microsoft.com/office/drawing/2014/main" id="{65DD49BB-A4C5-4FDA-B8DC-8F88C27AB753}"/>
                  </a:ext>
                </a:extLst>
              </p:cNvPr>
              <p:cNvSpPr txBox="1">
                <a:spLocks noRot="1" noChangeAspect="1" noMove="1" noResize="1" noEditPoints="1" noAdjustHandles="1" noChangeArrowheads="1" noChangeShapeType="1" noTextEdit="1"/>
              </p:cNvSpPr>
              <p:nvPr/>
            </p:nvSpPr>
            <p:spPr>
              <a:xfrm>
                <a:off x="3857048" y="1388972"/>
                <a:ext cx="3969026" cy="369332"/>
              </a:xfrm>
              <a:prstGeom prst="rect">
                <a:avLst/>
              </a:prstGeom>
              <a:blipFill>
                <a:blip r:embed="rId2"/>
                <a:stretch>
                  <a:fillRect b="-8333"/>
                </a:stretch>
              </a:blipFill>
            </p:spPr>
            <p:txBody>
              <a:bodyPr/>
              <a:lstStyle/>
              <a:p>
                <a:r>
                  <a:rPr lang="es-ES">
                    <a:noFill/>
                  </a:rPr>
                  <a:t> </a:t>
                </a:r>
              </a:p>
            </p:txBody>
          </p:sp>
        </mc:Fallback>
      </mc:AlternateContent>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25B91B86-0206-4D80-BBF3-06B8C9A6BBB2}"/>
                  </a:ext>
                </a:extLst>
              </p:cNvPr>
              <p:cNvSpPr txBox="1"/>
              <p:nvPr/>
            </p:nvSpPr>
            <p:spPr>
              <a:xfrm>
                <a:off x="3113884" y="2897656"/>
                <a:ext cx="2557688" cy="7245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200" i="1" smtClean="0">
                          <a:latin typeface="Cambria Math" panose="02040503050406030204" pitchFamily="18" charset="0"/>
                        </a:rPr>
                        <m:t>𝑥</m:t>
                      </m:r>
                      <m:r>
                        <a:rPr lang="en-US" sz="2200" i="1" smtClean="0">
                          <a:latin typeface="Cambria Math" panose="02040503050406030204" pitchFamily="18" charset="0"/>
                        </a:rPr>
                        <m:t>=</m:t>
                      </m:r>
                      <m:f>
                        <m:fPr>
                          <m:ctrlPr>
                            <a:rPr lang="en-US" sz="2200" i="1" smtClean="0">
                              <a:latin typeface="Cambria Math" panose="02040503050406030204" pitchFamily="18" charset="0"/>
                            </a:rPr>
                          </m:ctrlPr>
                        </m:fPr>
                        <m:num>
                          <m:r>
                            <a:rPr lang="en-US" sz="2200" i="1" smtClean="0">
                              <a:latin typeface="Cambria Math" panose="02040503050406030204" pitchFamily="18" charset="0"/>
                            </a:rPr>
                            <m:t>−</m:t>
                          </m:r>
                          <m:r>
                            <a:rPr lang="en-US" sz="2200" i="1" smtClean="0">
                              <a:latin typeface="Cambria Math" panose="02040503050406030204" pitchFamily="18" charset="0"/>
                            </a:rPr>
                            <m:t>𝑏</m:t>
                          </m:r>
                          <m:r>
                            <a:rPr lang="en-US" sz="2200" i="1" smtClean="0">
                              <a:latin typeface="Cambria Math" panose="02040503050406030204" pitchFamily="18" charset="0"/>
                            </a:rPr>
                            <m:t>±</m:t>
                          </m:r>
                          <m:rad>
                            <m:radPr>
                              <m:degHide m:val="on"/>
                              <m:ctrlPr>
                                <a:rPr lang="en-US" sz="2200" i="1" smtClean="0">
                                  <a:latin typeface="Cambria Math" panose="02040503050406030204" pitchFamily="18" charset="0"/>
                                </a:rPr>
                              </m:ctrlPr>
                            </m:radPr>
                            <m:deg/>
                            <m:e>
                              <m:sSup>
                                <m:sSupPr>
                                  <m:ctrlPr>
                                    <a:rPr lang="en-US" sz="2200" i="1" smtClean="0">
                                      <a:latin typeface="Cambria Math" panose="02040503050406030204" pitchFamily="18" charset="0"/>
                                    </a:rPr>
                                  </m:ctrlPr>
                                </m:sSupPr>
                                <m:e>
                                  <m:r>
                                    <a:rPr lang="en-US" sz="2200" i="1" smtClean="0">
                                      <a:latin typeface="Cambria Math" panose="02040503050406030204" pitchFamily="18" charset="0"/>
                                    </a:rPr>
                                    <m:t>𝑏</m:t>
                                  </m:r>
                                </m:e>
                                <m:sup>
                                  <m:r>
                                    <a:rPr lang="en-US" sz="2200" i="1" smtClean="0">
                                      <a:latin typeface="Cambria Math" panose="02040503050406030204" pitchFamily="18" charset="0"/>
                                    </a:rPr>
                                    <m:t>2</m:t>
                                  </m:r>
                                </m:sup>
                              </m:sSup>
                              <m:r>
                                <a:rPr lang="en-US" sz="2200" i="1" smtClean="0">
                                  <a:latin typeface="Cambria Math" panose="02040503050406030204" pitchFamily="18" charset="0"/>
                                </a:rPr>
                                <m:t>−4</m:t>
                              </m:r>
                              <m:r>
                                <a:rPr lang="en-US" sz="2200" i="1" smtClean="0">
                                  <a:latin typeface="Cambria Math" panose="02040503050406030204" pitchFamily="18" charset="0"/>
                                </a:rPr>
                                <m:t>𝑎𝑐</m:t>
                              </m:r>
                            </m:e>
                          </m:rad>
                        </m:num>
                        <m:den>
                          <m:r>
                            <a:rPr lang="en-US" sz="2200" i="1" smtClean="0">
                              <a:latin typeface="Cambria Math" panose="02040503050406030204" pitchFamily="18" charset="0"/>
                            </a:rPr>
                            <m:t>2</m:t>
                          </m:r>
                          <m:r>
                            <a:rPr lang="en-US" sz="2200" i="1" smtClean="0">
                              <a:latin typeface="Cambria Math" panose="02040503050406030204" pitchFamily="18" charset="0"/>
                            </a:rPr>
                            <m:t>𝑎</m:t>
                          </m:r>
                        </m:den>
                      </m:f>
                    </m:oMath>
                  </m:oMathPara>
                </a14:m>
                <a:endParaRPr lang="es-ES" sz="2200" dirty="0"/>
              </a:p>
            </p:txBody>
          </p:sp>
        </mc:Choice>
        <mc:Fallback xmlns="">
          <p:sp>
            <p:nvSpPr>
              <p:cNvPr id="4" name="CuadroTexto 3">
                <a:extLst>
                  <a:ext uri="{FF2B5EF4-FFF2-40B4-BE49-F238E27FC236}">
                    <a16:creationId xmlns:a16="http://schemas.microsoft.com/office/drawing/2014/main" id="{25B91B86-0206-4D80-BBF3-06B8C9A6BBB2}"/>
                  </a:ext>
                </a:extLst>
              </p:cNvPr>
              <p:cNvSpPr txBox="1">
                <a:spLocks noRot="1" noChangeAspect="1" noMove="1" noResize="1" noEditPoints="1" noAdjustHandles="1" noChangeArrowheads="1" noChangeShapeType="1" noTextEdit="1"/>
              </p:cNvSpPr>
              <p:nvPr/>
            </p:nvSpPr>
            <p:spPr>
              <a:xfrm>
                <a:off x="3113884" y="2897656"/>
                <a:ext cx="2557688" cy="724557"/>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0E0179A5-2CC3-4D72-9543-D361B181F7C2}"/>
                  </a:ext>
                </a:extLst>
              </p:cNvPr>
              <p:cNvSpPr/>
              <p:nvPr/>
            </p:nvSpPr>
            <p:spPr>
              <a:xfrm>
                <a:off x="6452931" y="2479821"/>
                <a:ext cx="3054554" cy="167776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s-CO" sz="2200" i="1" dirty="0" smtClean="0">
                              <a:solidFill>
                                <a:schemeClr val="accent2">
                                  <a:lumMod val="75000"/>
                                </a:schemeClr>
                              </a:solidFill>
                              <a:latin typeface="Cambria Math" panose="02040503050406030204" pitchFamily="18" charset="0"/>
                            </a:rPr>
                          </m:ctrlPr>
                        </m:dPr>
                        <m:e>
                          <m:eqArr>
                            <m:eqArrPr>
                              <m:ctrlPr>
                                <a:rPr lang="es-CO" sz="2200" i="1" dirty="0">
                                  <a:solidFill>
                                    <a:schemeClr val="accent2">
                                      <a:lumMod val="75000"/>
                                    </a:schemeClr>
                                  </a:solidFill>
                                  <a:latin typeface="Cambria Math" panose="02040503050406030204" pitchFamily="18" charset="0"/>
                                </a:rPr>
                              </m:ctrlPr>
                            </m:eqArrPr>
                            <m:e>
                              <m:sSub>
                                <m:sSubPr>
                                  <m:ctrlPr>
                                    <a:rPr lang="en-US" sz="2200" i="1">
                                      <a:latin typeface="Cambria Math" panose="02040503050406030204" pitchFamily="18" charset="0"/>
                                    </a:rPr>
                                  </m:ctrlPr>
                                </m:sSubPr>
                                <m:e>
                                  <m:r>
                                    <a:rPr lang="es-ES" sz="2200" i="1">
                                      <a:latin typeface="Cambria Math" panose="02040503050406030204" pitchFamily="18" charset="0"/>
                                    </a:rPr>
                                    <m:t>𝑥</m:t>
                                  </m:r>
                                </m:e>
                                <m:sub>
                                  <m:r>
                                    <a:rPr lang="es-ES" sz="2200" i="1">
                                      <a:latin typeface="Cambria Math" panose="02040503050406030204" pitchFamily="18" charset="0"/>
                                    </a:rPr>
                                    <m:t>1</m:t>
                                  </m:r>
                                </m:sub>
                              </m:sSub>
                              <m:r>
                                <a:rPr lang="en-US" sz="2200" i="1">
                                  <a:latin typeface="Cambria Math" panose="02040503050406030204" pitchFamily="18" charset="0"/>
                                </a:rPr>
                                <m:t>=</m:t>
                              </m:r>
                              <m:f>
                                <m:fPr>
                                  <m:ctrlPr>
                                    <a:rPr lang="en-US" sz="2200" i="1">
                                      <a:latin typeface="Cambria Math" panose="02040503050406030204" pitchFamily="18" charset="0"/>
                                    </a:rPr>
                                  </m:ctrlPr>
                                </m:fPr>
                                <m:num>
                                  <m:r>
                                    <a:rPr lang="en-US" sz="2200" i="1">
                                      <a:latin typeface="Cambria Math" panose="02040503050406030204" pitchFamily="18" charset="0"/>
                                    </a:rPr>
                                    <m:t>−</m:t>
                                  </m:r>
                                  <m:r>
                                    <a:rPr lang="en-US" sz="2200" i="1">
                                      <a:latin typeface="Cambria Math" panose="02040503050406030204" pitchFamily="18" charset="0"/>
                                    </a:rPr>
                                    <m:t>𝑏</m:t>
                                  </m:r>
                                  <m:r>
                                    <a:rPr lang="es-ES" sz="2200" i="1">
                                      <a:latin typeface="Cambria Math" panose="02040503050406030204" pitchFamily="18" charset="0"/>
                                    </a:rPr>
                                    <m:t>+</m:t>
                                  </m:r>
                                  <m:rad>
                                    <m:radPr>
                                      <m:degHide m:val="on"/>
                                      <m:ctrlPr>
                                        <a:rPr lang="en-US" sz="2200" i="1">
                                          <a:latin typeface="Cambria Math" panose="02040503050406030204" pitchFamily="18" charset="0"/>
                                        </a:rPr>
                                      </m:ctrlPr>
                                    </m:radPr>
                                    <m:deg/>
                                    <m:e>
                                      <m:sSup>
                                        <m:sSupPr>
                                          <m:ctrlPr>
                                            <a:rPr lang="en-US" sz="2200" i="1">
                                              <a:latin typeface="Cambria Math" panose="02040503050406030204" pitchFamily="18" charset="0"/>
                                            </a:rPr>
                                          </m:ctrlPr>
                                        </m:sSupPr>
                                        <m:e>
                                          <m:r>
                                            <a:rPr lang="en-US" sz="2200" i="1">
                                              <a:latin typeface="Cambria Math" panose="02040503050406030204" pitchFamily="18" charset="0"/>
                                            </a:rPr>
                                            <m:t>𝑏</m:t>
                                          </m:r>
                                        </m:e>
                                        <m:sup>
                                          <m:r>
                                            <a:rPr lang="en-US" sz="2200" i="1">
                                              <a:latin typeface="Cambria Math" panose="02040503050406030204" pitchFamily="18" charset="0"/>
                                            </a:rPr>
                                            <m:t>2</m:t>
                                          </m:r>
                                        </m:sup>
                                      </m:sSup>
                                      <m:r>
                                        <a:rPr lang="en-US" sz="2200" i="1">
                                          <a:latin typeface="Cambria Math" panose="02040503050406030204" pitchFamily="18" charset="0"/>
                                        </a:rPr>
                                        <m:t>−4</m:t>
                                      </m:r>
                                      <m:r>
                                        <a:rPr lang="en-US" sz="2200" i="1">
                                          <a:latin typeface="Cambria Math" panose="02040503050406030204" pitchFamily="18" charset="0"/>
                                        </a:rPr>
                                        <m:t>𝑎𝑐</m:t>
                                      </m:r>
                                    </m:e>
                                  </m:rad>
                                </m:num>
                                <m:den>
                                  <m:r>
                                    <a:rPr lang="en-US" sz="2200" i="1">
                                      <a:latin typeface="Cambria Math" panose="02040503050406030204" pitchFamily="18" charset="0"/>
                                    </a:rPr>
                                    <m:t>2</m:t>
                                  </m:r>
                                  <m:r>
                                    <a:rPr lang="en-US" sz="2200" i="1">
                                      <a:latin typeface="Cambria Math" panose="02040503050406030204" pitchFamily="18" charset="0"/>
                                    </a:rPr>
                                    <m:t>𝑎</m:t>
                                  </m:r>
                                </m:den>
                              </m:f>
                            </m:e>
                            <m:e>
                              <m:sSub>
                                <m:sSubPr>
                                  <m:ctrlPr>
                                    <a:rPr lang="en-US" sz="2200" i="1">
                                      <a:latin typeface="Cambria Math" panose="02040503050406030204" pitchFamily="18" charset="0"/>
                                    </a:rPr>
                                  </m:ctrlPr>
                                </m:sSubPr>
                                <m:e>
                                  <m:r>
                                    <a:rPr lang="es-ES" sz="2200" i="1">
                                      <a:latin typeface="Cambria Math" panose="02040503050406030204" pitchFamily="18" charset="0"/>
                                    </a:rPr>
                                    <m:t>𝑥</m:t>
                                  </m:r>
                                </m:e>
                                <m:sub>
                                  <m:r>
                                    <a:rPr lang="es-ES" sz="2200" i="1">
                                      <a:latin typeface="Cambria Math" panose="02040503050406030204" pitchFamily="18" charset="0"/>
                                    </a:rPr>
                                    <m:t>2</m:t>
                                  </m:r>
                                </m:sub>
                              </m:sSub>
                              <m:r>
                                <a:rPr lang="en-US" sz="2200" i="1">
                                  <a:latin typeface="Cambria Math" panose="02040503050406030204" pitchFamily="18" charset="0"/>
                                </a:rPr>
                                <m:t>=</m:t>
                              </m:r>
                              <m:f>
                                <m:fPr>
                                  <m:ctrlPr>
                                    <a:rPr lang="en-US" sz="2200" i="1">
                                      <a:latin typeface="Cambria Math" panose="02040503050406030204" pitchFamily="18" charset="0"/>
                                    </a:rPr>
                                  </m:ctrlPr>
                                </m:fPr>
                                <m:num>
                                  <m:r>
                                    <a:rPr lang="en-US" sz="2200" i="1">
                                      <a:latin typeface="Cambria Math" panose="02040503050406030204" pitchFamily="18" charset="0"/>
                                    </a:rPr>
                                    <m:t>−</m:t>
                                  </m:r>
                                  <m:r>
                                    <a:rPr lang="en-US" sz="2200" i="1">
                                      <a:latin typeface="Cambria Math" panose="02040503050406030204" pitchFamily="18" charset="0"/>
                                    </a:rPr>
                                    <m:t>𝑏</m:t>
                                  </m:r>
                                  <m:r>
                                    <a:rPr lang="es-ES" sz="2200" i="1">
                                      <a:latin typeface="Cambria Math" panose="02040503050406030204" pitchFamily="18" charset="0"/>
                                    </a:rPr>
                                    <m:t>−</m:t>
                                  </m:r>
                                  <m:rad>
                                    <m:radPr>
                                      <m:degHide m:val="on"/>
                                      <m:ctrlPr>
                                        <a:rPr lang="en-US" sz="2200" i="1">
                                          <a:latin typeface="Cambria Math" panose="02040503050406030204" pitchFamily="18" charset="0"/>
                                        </a:rPr>
                                      </m:ctrlPr>
                                    </m:radPr>
                                    <m:deg/>
                                    <m:e>
                                      <m:sSup>
                                        <m:sSupPr>
                                          <m:ctrlPr>
                                            <a:rPr lang="en-US" sz="2200" i="1">
                                              <a:latin typeface="Cambria Math" panose="02040503050406030204" pitchFamily="18" charset="0"/>
                                            </a:rPr>
                                          </m:ctrlPr>
                                        </m:sSupPr>
                                        <m:e>
                                          <m:r>
                                            <a:rPr lang="en-US" sz="2200" i="1">
                                              <a:latin typeface="Cambria Math" panose="02040503050406030204" pitchFamily="18" charset="0"/>
                                            </a:rPr>
                                            <m:t>𝑏</m:t>
                                          </m:r>
                                        </m:e>
                                        <m:sup>
                                          <m:r>
                                            <a:rPr lang="en-US" sz="2200" i="1">
                                              <a:latin typeface="Cambria Math" panose="02040503050406030204" pitchFamily="18" charset="0"/>
                                            </a:rPr>
                                            <m:t>2</m:t>
                                          </m:r>
                                        </m:sup>
                                      </m:sSup>
                                      <m:r>
                                        <a:rPr lang="en-US" sz="2200" i="1">
                                          <a:latin typeface="Cambria Math" panose="02040503050406030204" pitchFamily="18" charset="0"/>
                                        </a:rPr>
                                        <m:t>−4</m:t>
                                      </m:r>
                                      <m:r>
                                        <a:rPr lang="en-US" sz="2200" i="1">
                                          <a:latin typeface="Cambria Math" panose="02040503050406030204" pitchFamily="18" charset="0"/>
                                        </a:rPr>
                                        <m:t>𝑎𝑐</m:t>
                                      </m:r>
                                    </m:e>
                                  </m:rad>
                                </m:num>
                                <m:den>
                                  <m:r>
                                    <a:rPr lang="en-US" sz="2200" i="1">
                                      <a:latin typeface="Cambria Math" panose="02040503050406030204" pitchFamily="18" charset="0"/>
                                    </a:rPr>
                                    <m:t>2</m:t>
                                  </m:r>
                                  <m:r>
                                    <a:rPr lang="en-US" sz="2200" i="1">
                                      <a:latin typeface="Cambria Math" panose="02040503050406030204" pitchFamily="18" charset="0"/>
                                    </a:rPr>
                                    <m:t>𝑎</m:t>
                                  </m:r>
                                </m:den>
                              </m:f>
                            </m:e>
                          </m:eqArr>
                        </m:e>
                      </m:d>
                    </m:oMath>
                  </m:oMathPara>
                </a14:m>
                <a:endParaRPr lang="es-ES" sz="2200" dirty="0"/>
              </a:p>
            </p:txBody>
          </p:sp>
        </mc:Choice>
        <mc:Fallback xmlns="">
          <p:sp>
            <p:nvSpPr>
              <p:cNvPr id="6" name="Rectángulo 5">
                <a:extLst>
                  <a:ext uri="{FF2B5EF4-FFF2-40B4-BE49-F238E27FC236}">
                    <a16:creationId xmlns:a16="http://schemas.microsoft.com/office/drawing/2014/main" id="{0E0179A5-2CC3-4D72-9543-D361B181F7C2}"/>
                  </a:ext>
                </a:extLst>
              </p:cNvPr>
              <p:cNvSpPr>
                <a:spLocks noRot="1" noChangeAspect="1" noMove="1" noResize="1" noEditPoints="1" noAdjustHandles="1" noChangeArrowheads="1" noChangeShapeType="1" noTextEdit="1"/>
              </p:cNvSpPr>
              <p:nvPr/>
            </p:nvSpPr>
            <p:spPr>
              <a:xfrm>
                <a:off x="6452931" y="2479821"/>
                <a:ext cx="3054554" cy="1677767"/>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BBED3E19-265F-40FC-A0D7-65FC23954797}"/>
                  </a:ext>
                </a:extLst>
              </p:cNvPr>
              <p:cNvSpPr/>
              <p:nvPr/>
            </p:nvSpPr>
            <p:spPr>
              <a:xfrm>
                <a:off x="559245" y="1880203"/>
                <a:ext cx="8948240" cy="769441"/>
              </a:xfrm>
              <a:prstGeom prst="rect">
                <a:avLst/>
              </a:prstGeom>
            </p:spPr>
            <p:txBody>
              <a:bodyPr wrap="square">
                <a:spAutoFit/>
              </a:bodyPr>
              <a:lstStyle/>
              <a:p>
                <a:r>
                  <a:rPr lang="es-CO" sz="2200" dirty="0"/>
                  <a:t>con </a:t>
                </a:r>
                <a14:m>
                  <m:oMath xmlns:m="http://schemas.openxmlformats.org/officeDocument/2006/math">
                    <m:r>
                      <a:rPr lang="es-CO" sz="2200" i="1" dirty="0">
                        <a:latin typeface="Cambria Math" panose="02040503050406030204" pitchFamily="18" charset="0"/>
                      </a:rPr>
                      <m:t>𝑎</m:t>
                    </m:r>
                    <m:r>
                      <a:rPr lang="es-CO" sz="2200" i="1" dirty="0">
                        <a:latin typeface="Cambria Math" panose="02040503050406030204" pitchFamily="18" charset="0"/>
                      </a:rPr>
                      <m:t>, </m:t>
                    </m:r>
                    <m:r>
                      <a:rPr lang="es-CO" sz="2200" i="1" dirty="0">
                        <a:latin typeface="Cambria Math" panose="02040503050406030204" pitchFamily="18" charset="0"/>
                      </a:rPr>
                      <m:t>𝑏</m:t>
                    </m:r>
                    <m:r>
                      <a:rPr lang="es-CO" sz="2200" i="1" dirty="0">
                        <a:latin typeface="Cambria Math" panose="02040503050406030204" pitchFamily="18" charset="0"/>
                      </a:rPr>
                      <m:t>, </m:t>
                    </m:r>
                    <m:r>
                      <a:rPr lang="es-CO" sz="2200" i="1" dirty="0">
                        <a:latin typeface="Cambria Math" panose="02040503050406030204" pitchFamily="18" charset="0"/>
                      </a:rPr>
                      <m:t>𝑐</m:t>
                    </m:r>
                    <m:r>
                      <m:rPr>
                        <m:nor/>
                      </m:rPr>
                      <a:rPr lang="es-ES" sz="2200" b="0" i="0" dirty="0" smtClean="0">
                        <a:latin typeface="Cambria Math" panose="02040503050406030204" pitchFamily="18" charset="0"/>
                      </a:rPr>
                      <m:t> </m:t>
                    </m:r>
                    <m:r>
                      <m:rPr>
                        <m:nor/>
                      </m:rPr>
                      <a:rPr lang="es-ES" sz="2400" dirty="0">
                        <a:ea typeface="Cambria Math" panose="02040503050406030204" pitchFamily="18" charset="0"/>
                        <a:sym typeface="Symbol" panose="05050102010706020507" pitchFamily="18" charset="2"/>
                      </a:rPr>
                      <m:t></m:t>
                    </m:r>
                    <m:r>
                      <a:rPr lang="es-CO" sz="2200" i="1">
                        <a:latin typeface="Cambria Math" panose="02040503050406030204" pitchFamily="18" charset="0"/>
                        <a:ea typeface="Cambria Math" panose="02040503050406030204" pitchFamily="18" charset="0"/>
                      </a:rPr>
                      <m:t>ℝ</m:t>
                    </m:r>
                    <m:r>
                      <a:rPr lang="es-CO" sz="2200" i="1">
                        <a:latin typeface="Cambria Math" panose="02040503050406030204" pitchFamily="18" charset="0"/>
                        <a:ea typeface="Cambria Math" panose="02040503050406030204" pitchFamily="18" charset="0"/>
                      </a:rPr>
                      <m:t> </m:t>
                    </m:r>
                  </m:oMath>
                </a14:m>
                <a:r>
                  <a:rPr lang="es-CO" sz="2200" dirty="0"/>
                  <a:t>y </a:t>
                </a:r>
                <a14:m>
                  <m:oMath xmlns:m="http://schemas.openxmlformats.org/officeDocument/2006/math">
                    <m:r>
                      <a:rPr lang="es-CO" sz="2200" i="1" dirty="0">
                        <a:solidFill>
                          <a:srgbClr val="FF0000"/>
                        </a:solidFill>
                        <a:latin typeface="Cambria Math" panose="02040503050406030204" pitchFamily="18" charset="0"/>
                      </a:rPr>
                      <m:t>𝑎</m:t>
                    </m:r>
                    <m:r>
                      <a:rPr lang="es-CO" sz="2200" i="1" dirty="0">
                        <a:latin typeface="Cambria Math" panose="02040503050406030204" pitchFamily="18" charset="0"/>
                        <a:ea typeface="Cambria Math" panose="02040503050406030204" pitchFamily="18" charset="0"/>
                      </a:rPr>
                      <m:t>≠0</m:t>
                    </m:r>
                    <m:r>
                      <a:rPr lang="es-ES" sz="2200" b="0" i="1" dirty="0" smtClean="0">
                        <a:latin typeface="Cambria Math" panose="02040503050406030204" pitchFamily="18" charset="0"/>
                        <a:ea typeface="Cambria Math" panose="02040503050406030204" pitchFamily="18" charset="0"/>
                      </a:rPr>
                      <m:t>, </m:t>
                    </m:r>
                    <m:r>
                      <m:rPr>
                        <m:nor/>
                      </m:rPr>
                      <a:rPr lang="es-ES" sz="2200" b="0" i="0" dirty="0" smtClean="0">
                        <a:solidFill>
                          <a:schemeClr val="tx1"/>
                        </a:solidFill>
                        <a:latin typeface="Cambria Math" panose="02040503050406030204" pitchFamily="18" charset="0"/>
                        <a:ea typeface="Cambria Math" panose="02040503050406030204" pitchFamily="18" charset="0"/>
                      </a:rPr>
                      <m:t>e</m:t>
                    </m:r>
                    <m:r>
                      <m:rPr>
                        <m:nor/>
                      </m:rPr>
                      <a:rPr lang="es-CO" sz="2200" dirty="0" smtClean="0">
                        <a:solidFill>
                          <a:schemeClr val="tx1"/>
                        </a:solidFill>
                      </a:rPr>
                      <m:t>st</m:t>
                    </m:r>
                    <m:r>
                      <m:rPr>
                        <m:nor/>
                      </m:rPr>
                      <a:rPr lang="es-CO" sz="2200" dirty="0" smtClean="0">
                        <a:solidFill>
                          <a:schemeClr val="tx1"/>
                        </a:solidFill>
                      </a:rPr>
                      <m:t>á</m:t>
                    </m:r>
                    <m:r>
                      <m:rPr>
                        <m:nor/>
                      </m:rPr>
                      <a:rPr lang="es-CO" sz="2200" dirty="0" smtClean="0">
                        <a:solidFill>
                          <a:schemeClr val="tx1"/>
                        </a:solidFill>
                      </a:rPr>
                      <m:t>n</m:t>
                    </m:r>
                    <m:r>
                      <m:rPr>
                        <m:nor/>
                      </m:rPr>
                      <a:rPr lang="es-CO" sz="2200" dirty="0" smtClean="0">
                        <a:solidFill>
                          <a:schemeClr val="tx1"/>
                        </a:solidFill>
                      </a:rPr>
                      <m:t> </m:t>
                    </m:r>
                    <m:r>
                      <m:rPr>
                        <m:nor/>
                      </m:rPr>
                      <a:rPr lang="es-CO" sz="2200" dirty="0" smtClean="0">
                        <a:solidFill>
                          <a:schemeClr val="tx1"/>
                        </a:solidFill>
                      </a:rPr>
                      <m:t>dadas</m:t>
                    </m:r>
                    <m:r>
                      <m:rPr>
                        <m:nor/>
                      </m:rPr>
                      <a:rPr lang="es-CO" sz="2200" dirty="0" smtClean="0">
                        <a:solidFill>
                          <a:schemeClr val="tx1"/>
                        </a:solidFill>
                      </a:rPr>
                      <m:t> </m:t>
                    </m:r>
                    <m:r>
                      <m:rPr>
                        <m:nor/>
                      </m:rPr>
                      <a:rPr lang="es-CO" sz="2200" dirty="0" smtClean="0">
                        <a:solidFill>
                          <a:schemeClr val="tx1"/>
                        </a:solidFill>
                      </a:rPr>
                      <m:t>por</m:t>
                    </m:r>
                    <m:r>
                      <m:rPr>
                        <m:nor/>
                      </m:rPr>
                      <a:rPr lang="es-CO" sz="2200" dirty="0" smtClean="0">
                        <a:solidFill>
                          <a:schemeClr val="tx1"/>
                        </a:solidFill>
                      </a:rPr>
                      <m:t> </m:t>
                    </m:r>
                    <m:r>
                      <m:rPr>
                        <m:nor/>
                      </m:rPr>
                      <a:rPr lang="es-CO" sz="2200" dirty="0" smtClean="0">
                        <a:solidFill>
                          <a:schemeClr val="tx1"/>
                        </a:solidFill>
                      </a:rPr>
                      <m:t>las</m:t>
                    </m:r>
                    <m:r>
                      <m:rPr>
                        <m:nor/>
                      </m:rPr>
                      <a:rPr lang="es-CO" sz="2200" dirty="0" smtClean="0">
                        <a:solidFill>
                          <a:schemeClr val="tx1"/>
                        </a:solidFill>
                      </a:rPr>
                      <m:t> </m:t>
                    </m:r>
                    <m:r>
                      <m:rPr>
                        <m:nor/>
                      </m:rPr>
                      <a:rPr lang="es-CO" sz="2200" dirty="0" smtClean="0">
                        <a:solidFill>
                          <a:schemeClr val="tx1"/>
                        </a:solidFill>
                      </a:rPr>
                      <m:t>siguientes</m:t>
                    </m:r>
                    <m:r>
                      <m:rPr>
                        <m:nor/>
                      </m:rPr>
                      <a:rPr lang="es-CO" sz="2200" dirty="0" smtClean="0">
                        <a:solidFill>
                          <a:schemeClr val="tx1"/>
                        </a:solidFill>
                      </a:rPr>
                      <m:t> </m:t>
                    </m:r>
                    <m:r>
                      <m:rPr>
                        <m:nor/>
                      </m:rPr>
                      <a:rPr lang="es-CO" sz="2200" dirty="0" smtClean="0">
                        <a:solidFill>
                          <a:schemeClr val="tx1"/>
                        </a:solidFill>
                      </a:rPr>
                      <m:t>expresiones</m:t>
                    </m:r>
                    <m:r>
                      <m:rPr>
                        <m:nor/>
                      </m:rPr>
                      <a:rPr lang="es-CO" sz="2200" dirty="0" smtClean="0">
                        <a:solidFill>
                          <a:schemeClr val="tx1"/>
                        </a:solidFill>
                      </a:rPr>
                      <m:t>:</m:t>
                    </m:r>
                  </m:oMath>
                </a14:m>
                <a:endParaRPr lang="es-CO" sz="2200" dirty="0">
                  <a:solidFill>
                    <a:schemeClr val="tx1"/>
                  </a:solidFill>
                </a:endParaRPr>
              </a:p>
              <a:p>
                <a:endParaRPr lang="es-ES" sz="2200" dirty="0"/>
              </a:p>
            </p:txBody>
          </p:sp>
        </mc:Choice>
        <mc:Fallback xmlns="">
          <p:sp>
            <p:nvSpPr>
              <p:cNvPr id="8" name="Rectángulo 7">
                <a:extLst>
                  <a:ext uri="{FF2B5EF4-FFF2-40B4-BE49-F238E27FC236}">
                    <a16:creationId xmlns:a16="http://schemas.microsoft.com/office/drawing/2014/main" id="{BBED3E19-265F-40FC-A0D7-65FC23954797}"/>
                  </a:ext>
                </a:extLst>
              </p:cNvPr>
              <p:cNvSpPr>
                <a:spLocks noRot="1" noChangeAspect="1" noMove="1" noResize="1" noEditPoints="1" noAdjustHandles="1" noChangeArrowheads="1" noChangeShapeType="1" noTextEdit="1"/>
              </p:cNvSpPr>
              <p:nvPr/>
            </p:nvSpPr>
            <p:spPr>
              <a:xfrm>
                <a:off x="559245" y="1880203"/>
                <a:ext cx="8948240" cy="769441"/>
              </a:xfrm>
              <a:prstGeom prst="rect">
                <a:avLst/>
              </a:prstGeom>
              <a:blipFill>
                <a:blip r:embed="rId6"/>
                <a:stretch>
                  <a:fillRect l="-886" t="-472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33D33F9F-2C62-4F39-A85C-09E8D20D1E2B}"/>
                  </a:ext>
                </a:extLst>
              </p:cNvPr>
              <p:cNvSpPr/>
              <p:nvPr/>
            </p:nvSpPr>
            <p:spPr>
              <a:xfrm>
                <a:off x="344511" y="4284921"/>
                <a:ext cx="10994100" cy="769441"/>
              </a:xfrm>
              <a:prstGeom prst="rect">
                <a:avLst/>
              </a:prstGeom>
            </p:spPr>
            <p:txBody>
              <a:bodyPr wrap="none">
                <a:spAutoFit/>
              </a:bodyPr>
              <a:lstStyle/>
              <a:p>
                <a:pPr algn="just"/>
                <a:r>
                  <a:rPr lang="es-CO" sz="2200" dirty="0"/>
                  <a:t>La expresión del radicando </a:t>
                </a:r>
                <a14:m>
                  <m:oMath xmlns:m="http://schemas.openxmlformats.org/officeDocument/2006/math">
                    <m:sSup>
                      <m:sSupPr>
                        <m:ctrlPr>
                          <a:rPr lang="en-US" sz="2200" i="1">
                            <a:latin typeface="Cambria Math" panose="02040503050406030204" pitchFamily="18" charset="0"/>
                          </a:rPr>
                        </m:ctrlPr>
                      </m:sSupPr>
                      <m:e>
                        <m:r>
                          <a:rPr lang="es-ES" sz="2200" b="0" i="1" smtClean="0">
                            <a:latin typeface="Cambria Math" panose="02040503050406030204" pitchFamily="18" charset="0"/>
                          </a:rPr>
                          <m:t> </m:t>
                        </m:r>
                        <m:r>
                          <a:rPr lang="en-US" sz="2200" i="1">
                            <a:latin typeface="Cambria Math" panose="02040503050406030204" pitchFamily="18" charset="0"/>
                          </a:rPr>
                          <m:t>𝑏</m:t>
                        </m:r>
                      </m:e>
                      <m:sup>
                        <m:r>
                          <a:rPr lang="en-US" sz="2200" i="1">
                            <a:latin typeface="Cambria Math" panose="02040503050406030204" pitchFamily="18" charset="0"/>
                          </a:rPr>
                          <m:t>2</m:t>
                        </m:r>
                      </m:sup>
                    </m:sSup>
                    <m:r>
                      <a:rPr lang="en-US" sz="2200" i="1">
                        <a:latin typeface="Cambria Math" panose="02040503050406030204" pitchFamily="18" charset="0"/>
                      </a:rPr>
                      <m:t>−4</m:t>
                    </m:r>
                    <m:r>
                      <a:rPr lang="en-US" sz="2200" i="1">
                        <a:latin typeface="Cambria Math" panose="02040503050406030204" pitchFamily="18" charset="0"/>
                      </a:rPr>
                      <m:t>𝑎𝑐</m:t>
                    </m:r>
                  </m:oMath>
                </a14:m>
                <a:r>
                  <a:rPr lang="es-CO" sz="2200" dirty="0"/>
                  <a:t>  es llamado discriminante de la ecuación, y se simboliza </a:t>
                </a:r>
                <a14:m>
                  <m:oMath xmlns:m="http://schemas.openxmlformats.org/officeDocument/2006/math">
                    <m:r>
                      <a:rPr lang="es-ES" sz="2200" i="1" dirty="0">
                        <a:latin typeface="Cambria Math" panose="02040503050406030204" pitchFamily="18" charset="0"/>
                        <a:sym typeface="Symbol" panose="05050102010706020507" pitchFamily="18" charset="2"/>
                      </a:rPr>
                      <m:t></m:t>
                    </m:r>
                    <m:r>
                      <a:rPr lang="es-ES" sz="2200" b="0" i="1" dirty="0" smtClean="0">
                        <a:latin typeface="Cambria Math" panose="02040503050406030204" pitchFamily="18" charset="0"/>
                        <a:sym typeface="Symbol" panose="05050102010706020507" pitchFamily="18" charset="2"/>
                      </a:rPr>
                      <m:t>.</m:t>
                    </m:r>
                  </m:oMath>
                </a14:m>
                <a:endParaRPr lang="es-ES" sz="2200" b="0" i="1" dirty="0">
                  <a:latin typeface="Cambria Math" panose="02040503050406030204" pitchFamily="18" charset="0"/>
                  <a:sym typeface="Symbol" panose="05050102010706020507" pitchFamily="18" charset="2"/>
                </a:endParaRPr>
              </a:p>
              <a:p>
                <a:pPr algn="just"/>
                <a14:m>
                  <m:oMathPara xmlns:m="http://schemas.openxmlformats.org/officeDocument/2006/math">
                    <m:oMathParaPr>
                      <m:jc m:val="left"/>
                    </m:oMathParaPr>
                    <m:oMath xmlns:m="http://schemas.openxmlformats.org/officeDocument/2006/math">
                      <m:r>
                        <m:rPr>
                          <m:nor/>
                        </m:rPr>
                        <a:rPr lang="es-ES" sz="2200" dirty="0">
                          <a:sym typeface="Symbol" panose="05050102010706020507" pitchFamily="18" charset="2"/>
                        </a:rPr>
                        <m:t>Del</m:t>
                      </m:r>
                      <m:r>
                        <m:rPr>
                          <m:nor/>
                        </m:rPr>
                        <a:rPr lang="es-ES" sz="2200" dirty="0">
                          <a:sym typeface="Symbol" panose="05050102010706020507" pitchFamily="18" charset="2"/>
                        </a:rPr>
                        <m:t> </m:t>
                      </m:r>
                      <m:r>
                        <m:rPr>
                          <m:nor/>
                        </m:rPr>
                        <a:rPr lang="es-ES" sz="2200" dirty="0">
                          <a:sym typeface="Symbol" panose="05050102010706020507" pitchFamily="18" charset="2"/>
                        </a:rPr>
                        <m:t>descriminante</m:t>
                      </m:r>
                      <m:r>
                        <m:rPr>
                          <m:nor/>
                        </m:rPr>
                        <a:rPr lang="es-ES" sz="2200" dirty="0">
                          <a:sym typeface="Symbol" panose="05050102010706020507" pitchFamily="18" charset="2"/>
                        </a:rPr>
                        <m:t> </m:t>
                      </m:r>
                      <m:r>
                        <m:rPr>
                          <m:nor/>
                        </m:rPr>
                        <a:rPr lang="es-ES" sz="2200" dirty="0">
                          <a:sym typeface="Symbol" panose="05050102010706020507" pitchFamily="18" charset="2"/>
                        </a:rPr>
                        <m:t>dependen</m:t>
                      </m:r>
                      <m:r>
                        <m:rPr>
                          <m:nor/>
                        </m:rPr>
                        <a:rPr lang="es-ES" sz="2200" dirty="0">
                          <a:sym typeface="Symbol" panose="05050102010706020507" pitchFamily="18" charset="2"/>
                        </a:rPr>
                        <m:t> </m:t>
                      </m:r>
                      <m:r>
                        <m:rPr>
                          <m:nor/>
                        </m:rPr>
                        <a:rPr lang="es-ES" sz="2200" dirty="0">
                          <a:sym typeface="Symbol" panose="05050102010706020507" pitchFamily="18" charset="2"/>
                        </a:rPr>
                        <m:t>el</m:t>
                      </m:r>
                      <m:r>
                        <m:rPr>
                          <m:nor/>
                        </m:rPr>
                        <a:rPr lang="es-ES" sz="2200" dirty="0">
                          <a:sym typeface="Symbol" panose="05050102010706020507" pitchFamily="18" charset="2"/>
                        </a:rPr>
                        <m:t> </m:t>
                      </m:r>
                      <m:r>
                        <m:rPr>
                          <m:nor/>
                        </m:rPr>
                        <a:rPr lang="es-ES" sz="2200" dirty="0">
                          <a:sym typeface="Symbol" panose="05050102010706020507" pitchFamily="18" charset="2"/>
                        </a:rPr>
                        <m:t>tipo</m:t>
                      </m:r>
                      <m:r>
                        <m:rPr>
                          <m:nor/>
                        </m:rPr>
                        <a:rPr lang="es-ES" sz="2200" dirty="0">
                          <a:sym typeface="Symbol" panose="05050102010706020507" pitchFamily="18" charset="2"/>
                        </a:rPr>
                        <m:t> </m:t>
                      </m:r>
                      <m:r>
                        <m:rPr>
                          <m:nor/>
                        </m:rPr>
                        <a:rPr lang="es-ES" sz="2200" dirty="0">
                          <a:sym typeface="Symbol" panose="05050102010706020507" pitchFamily="18" charset="2"/>
                        </a:rPr>
                        <m:t>de</m:t>
                      </m:r>
                      <m:r>
                        <m:rPr>
                          <m:nor/>
                        </m:rPr>
                        <a:rPr lang="es-ES" sz="2200" dirty="0">
                          <a:sym typeface="Symbol" panose="05050102010706020507" pitchFamily="18" charset="2"/>
                        </a:rPr>
                        <m:t> </m:t>
                      </m:r>
                      <m:r>
                        <m:rPr>
                          <m:nor/>
                        </m:rPr>
                        <a:rPr lang="es-ES" sz="2200" dirty="0">
                          <a:sym typeface="Symbol" panose="05050102010706020507" pitchFamily="18" charset="2"/>
                        </a:rPr>
                        <m:t>solucions</m:t>
                      </m:r>
                      <m:r>
                        <m:rPr>
                          <m:nor/>
                        </m:rPr>
                        <a:rPr lang="es-ES" sz="2200" dirty="0">
                          <a:sym typeface="Symbol" panose="05050102010706020507" pitchFamily="18" charset="2"/>
                        </a:rPr>
                        <m:t> </m:t>
                      </m:r>
                      <m:r>
                        <m:rPr>
                          <m:nor/>
                        </m:rPr>
                        <a:rPr lang="es-ES" sz="2200" dirty="0">
                          <a:sym typeface="Symbol" panose="05050102010706020507" pitchFamily="18" charset="2"/>
                        </a:rPr>
                        <m:t>de</m:t>
                      </m:r>
                      <m:r>
                        <m:rPr>
                          <m:nor/>
                        </m:rPr>
                        <a:rPr lang="es-ES" sz="2200" dirty="0">
                          <a:sym typeface="Symbol" panose="05050102010706020507" pitchFamily="18" charset="2"/>
                        </a:rPr>
                        <m:t> </m:t>
                      </m:r>
                      <m:r>
                        <m:rPr>
                          <m:nor/>
                        </m:rPr>
                        <a:rPr lang="es-ES" sz="2200" dirty="0">
                          <a:sym typeface="Symbol" panose="05050102010706020507" pitchFamily="18" charset="2"/>
                        </a:rPr>
                        <m:t>la</m:t>
                      </m:r>
                      <m:r>
                        <m:rPr>
                          <m:nor/>
                        </m:rPr>
                        <a:rPr lang="es-ES" sz="2200" dirty="0">
                          <a:sym typeface="Symbol" panose="05050102010706020507" pitchFamily="18" charset="2"/>
                        </a:rPr>
                        <m:t> </m:t>
                      </m:r>
                      <m:r>
                        <m:rPr>
                          <m:nor/>
                        </m:rPr>
                        <a:rPr lang="es-ES" sz="2200" dirty="0">
                          <a:sym typeface="Symbol" panose="05050102010706020507" pitchFamily="18" charset="2"/>
                        </a:rPr>
                        <m:t>ecuaci</m:t>
                      </m:r>
                      <m:r>
                        <m:rPr>
                          <m:nor/>
                        </m:rPr>
                        <a:rPr lang="es-ES" sz="2200" dirty="0">
                          <a:sym typeface="Symbol" panose="05050102010706020507" pitchFamily="18" charset="2"/>
                        </a:rPr>
                        <m:t>ó</m:t>
                      </m:r>
                      <m:r>
                        <m:rPr>
                          <m:nor/>
                        </m:rPr>
                        <a:rPr lang="es-ES" sz="2200" dirty="0">
                          <a:sym typeface="Symbol" panose="05050102010706020507" pitchFamily="18" charset="2"/>
                        </a:rPr>
                        <m:t>n</m:t>
                      </m:r>
                      <m:r>
                        <m:rPr>
                          <m:nor/>
                        </m:rPr>
                        <a:rPr lang="es-ES" sz="2200" dirty="0">
                          <a:sym typeface="Symbol" panose="05050102010706020507" pitchFamily="18" charset="2"/>
                        </a:rPr>
                        <m:t> </m:t>
                      </m:r>
                      <m:r>
                        <m:rPr>
                          <m:nor/>
                        </m:rPr>
                        <a:rPr lang="es-ES" sz="2200" dirty="0">
                          <a:sym typeface="Symbol" panose="05050102010706020507" pitchFamily="18" charset="2"/>
                        </a:rPr>
                        <m:t>cuadr</m:t>
                      </m:r>
                      <m:r>
                        <m:rPr>
                          <m:nor/>
                        </m:rPr>
                        <a:rPr lang="es-ES" sz="2200" dirty="0">
                          <a:sym typeface="Symbol" panose="05050102010706020507" pitchFamily="18" charset="2"/>
                        </a:rPr>
                        <m:t>á</m:t>
                      </m:r>
                      <m:r>
                        <m:rPr>
                          <m:nor/>
                        </m:rPr>
                        <a:rPr lang="es-ES" sz="2200" dirty="0">
                          <a:sym typeface="Symbol" panose="05050102010706020507" pitchFamily="18" charset="2"/>
                        </a:rPr>
                        <m:t>tica</m:t>
                      </m:r>
                    </m:oMath>
                  </m:oMathPara>
                </a14:m>
                <a:endParaRPr lang="es-CO" sz="2200" dirty="0"/>
              </a:p>
            </p:txBody>
          </p:sp>
        </mc:Choice>
        <mc:Fallback xmlns="">
          <p:sp>
            <p:nvSpPr>
              <p:cNvPr id="10" name="Rectángulo 9">
                <a:extLst>
                  <a:ext uri="{FF2B5EF4-FFF2-40B4-BE49-F238E27FC236}">
                    <a16:creationId xmlns:a16="http://schemas.microsoft.com/office/drawing/2014/main" id="{33D33F9F-2C62-4F39-A85C-09E8D20D1E2B}"/>
                  </a:ext>
                </a:extLst>
              </p:cNvPr>
              <p:cNvSpPr>
                <a:spLocks noRot="1" noChangeAspect="1" noMove="1" noResize="1" noEditPoints="1" noAdjustHandles="1" noChangeArrowheads="1" noChangeShapeType="1" noTextEdit="1"/>
              </p:cNvSpPr>
              <p:nvPr/>
            </p:nvSpPr>
            <p:spPr>
              <a:xfrm>
                <a:off x="344511" y="4284921"/>
                <a:ext cx="10994100" cy="769441"/>
              </a:xfrm>
              <a:prstGeom prst="rect">
                <a:avLst/>
              </a:prstGeom>
              <a:blipFill>
                <a:blip r:embed="rId7"/>
                <a:stretch>
                  <a:fillRect l="-721" t="-5556" b="-714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Rectángulo 10">
                <a:extLst>
                  <a:ext uri="{FF2B5EF4-FFF2-40B4-BE49-F238E27FC236}">
                    <a16:creationId xmlns:a16="http://schemas.microsoft.com/office/drawing/2014/main" id="{F1598649-CEAA-4FF6-A450-69B55D47D91E}"/>
                  </a:ext>
                </a:extLst>
              </p:cNvPr>
              <p:cNvSpPr/>
              <p:nvPr/>
            </p:nvSpPr>
            <p:spPr>
              <a:xfrm>
                <a:off x="2418036" y="5084499"/>
                <a:ext cx="7355927" cy="1938992"/>
              </a:xfrm>
              <a:prstGeom prst="rect">
                <a:avLst/>
              </a:prstGeom>
            </p:spPr>
            <p:txBody>
              <a:bodyPr wrap="square">
                <a:spAutoFit/>
              </a:bodyPr>
              <a:lstStyle/>
              <a:p>
                <a:pPr algn="ctr"/>
                <a14:m>
                  <m:oMath xmlns:m="http://schemas.openxmlformats.org/officeDocument/2006/math">
                    <m:r>
                      <a:rPr lang="es-ES" sz="2400" i="1" dirty="0" smtClean="0">
                        <a:latin typeface="Cambria Math" panose="02040503050406030204" pitchFamily="18" charset="0"/>
                        <a:sym typeface="Symbol" panose="05050102010706020507" pitchFamily="18" charset="2"/>
                      </a:rPr>
                      <m:t> = </m:t>
                    </m:r>
                  </m:oMath>
                </a14:m>
                <a:r>
                  <a:rPr lang="en-US" sz="2400" dirty="0">
                    <a:sym typeface="Symbol" panose="05050102010706020507" pitchFamily="18" charset="2"/>
                  </a:rPr>
                  <a:t> </a:t>
                </a:r>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rPr>
                          <m:t>𝑏</m:t>
                        </m:r>
                      </m:e>
                      <m:sup>
                        <m:r>
                          <a:rPr lang="en-US" sz="2400" i="1">
                            <a:latin typeface="Cambria Math" panose="02040503050406030204" pitchFamily="18" charset="0"/>
                          </a:rPr>
                          <m:t>2</m:t>
                        </m:r>
                      </m:sup>
                    </m:sSup>
                    <m:r>
                      <a:rPr lang="en-US" sz="2400" i="1">
                        <a:latin typeface="Cambria Math" panose="02040503050406030204" pitchFamily="18" charset="0"/>
                      </a:rPr>
                      <m:t>−4</m:t>
                    </m:r>
                    <m:r>
                      <a:rPr lang="en-US" sz="2400" i="1">
                        <a:latin typeface="Cambria Math" panose="02040503050406030204" pitchFamily="18" charset="0"/>
                      </a:rPr>
                      <m:t>𝑎𝑐</m:t>
                    </m:r>
                  </m:oMath>
                </a14:m>
                <a:endParaRPr lang="es-ES" sz="2400" dirty="0"/>
              </a:p>
              <a:p>
                <a14:m>
                  <m:oMath xmlns:m="http://schemas.openxmlformats.org/officeDocument/2006/math">
                    <m:r>
                      <a:rPr lang="es-ES" sz="2400" i="1" dirty="0">
                        <a:latin typeface="Cambria Math" panose="02040503050406030204" pitchFamily="18" charset="0"/>
                        <a:sym typeface="Symbol" panose="05050102010706020507" pitchFamily="18" charset="2"/>
                      </a:rPr>
                      <m:t></m:t>
                    </m:r>
                    <m:r>
                      <a:rPr lang="es-ES" sz="2400" b="0" i="1" dirty="0" smtClean="0">
                        <a:latin typeface="Cambria Math" panose="02040503050406030204" pitchFamily="18" charset="0"/>
                        <a:sym typeface="Symbol" panose="05050102010706020507" pitchFamily="18" charset="2"/>
                      </a:rPr>
                      <m:t>&gt;</m:t>
                    </m:r>
                    <m:r>
                      <a:rPr lang="es-ES" sz="2400" i="1" dirty="0">
                        <a:latin typeface="Cambria Math" panose="02040503050406030204" pitchFamily="18" charset="0"/>
                        <a:sym typeface="Symbol" panose="05050102010706020507" pitchFamily="18" charset="2"/>
                      </a:rPr>
                      <m:t> 0</m:t>
                    </m:r>
                  </m:oMath>
                </a14:m>
                <a:r>
                  <a:rPr lang="es-ES" sz="2400" dirty="0"/>
                  <a:t>     Raices reales diferentes  (</a:t>
                </a:r>
                <a14:m>
                  <m:oMath xmlns:m="http://schemas.openxmlformats.org/officeDocument/2006/math">
                    <m:sSub>
                      <m:sSubPr>
                        <m:ctrlPr>
                          <a:rPr lang="en-US" sz="2400" i="1">
                            <a:latin typeface="Cambria Math" panose="02040503050406030204" pitchFamily="18" charset="0"/>
                          </a:rPr>
                        </m:ctrlPr>
                      </m:sSubPr>
                      <m:e>
                        <m:r>
                          <a:rPr lang="es-ES" sz="2400" i="1">
                            <a:latin typeface="Cambria Math" panose="02040503050406030204" pitchFamily="18" charset="0"/>
                          </a:rPr>
                          <m:t> </m:t>
                        </m:r>
                        <m:r>
                          <a:rPr lang="es-ES" sz="2400" i="1">
                            <a:latin typeface="Cambria Math" panose="02040503050406030204" pitchFamily="18" charset="0"/>
                          </a:rPr>
                          <m:t>𝑥</m:t>
                        </m:r>
                      </m:e>
                      <m:sub>
                        <m:r>
                          <a:rPr lang="es-ES" sz="2400" i="1">
                            <a:latin typeface="Cambria Math" panose="02040503050406030204" pitchFamily="18" charset="0"/>
                          </a:rPr>
                          <m:t>1</m:t>
                        </m:r>
                      </m:sub>
                    </m:sSub>
                    <m:r>
                      <a:rPr lang="es-ES" sz="2400" b="0" i="0" smtClean="0">
                        <a:latin typeface="Cambria Math" panose="02040503050406030204" pitchFamily="18" charset="0"/>
                      </a:rPr>
                      <m:t>,</m:t>
                    </m:r>
                    <m:sSub>
                      <m:sSubPr>
                        <m:ctrlPr>
                          <a:rPr lang="en-US" sz="2400" i="1">
                            <a:latin typeface="Cambria Math" panose="02040503050406030204" pitchFamily="18" charset="0"/>
                          </a:rPr>
                        </m:ctrlPr>
                      </m:sSubPr>
                      <m:e>
                        <m:r>
                          <a:rPr lang="es-ES" sz="2400" i="1">
                            <a:latin typeface="Cambria Math" panose="02040503050406030204" pitchFamily="18" charset="0"/>
                          </a:rPr>
                          <m:t> </m:t>
                        </m:r>
                        <m:r>
                          <a:rPr lang="es-ES" sz="2400" i="1">
                            <a:latin typeface="Cambria Math" panose="02040503050406030204" pitchFamily="18" charset="0"/>
                          </a:rPr>
                          <m:t>𝑥</m:t>
                        </m:r>
                      </m:e>
                      <m:sub>
                        <m:r>
                          <a:rPr lang="es-ES" sz="2400" b="0" i="1" smtClean="0">
                            <a:latin typeface="Cambria Math" panose="02040503050406030204" pitchFamily="18" charset="0"/>
                          </a:rPr>
                          <m:t>2</m:t>
                        </m:r>
                      </m:sub>
                    </m:sSub>
                    <m:r>
                      <m:rPr>
                        <m:nor/>
                      </m:rPr>
                      <a:rPr lang="es-ES" sz="2400" dirty="0">
                        <a:ea typeface="Cambria Math" panose="02040503050406030204" pitchFamily="18" charset="0"/>
                        <a:sym typeface="Symbol" panose="05050102010706020507" pitchFamily="18" charset="2"/>
                      </a:rPr>
                      <m:t></m:t>
                    </m:r>
                    <m:r>
                      <a:rPr lang="es-CO" sz="2200" i="1">
                        <a:latin typeface="Cambria Math" panose="02040503050406030204" pitchFamily="18" charset="0"/>
                        <a:ea typeface="Cambria Math" panose="02040503050406030204" pitchFamily="18" charset="0"/>
                      </a:rPr>
                      <m:t>ℝ</m:t>
                    </m:r>
                  </m:oMath>
                </a14:m>
                <a:r>
                  <a:rPr lang="es-ES" sz="2400" dirty="0"/>
                  <a:t> )</a:t>
                </a:r>
              </a:p>
              <a:p>
                <a14:m>
                  <m:oMath xmlns:m="http://schemas.openxmlformats.org/officeDocument/2006/math">
                    <m:r>
                      <a:rPr lang="es-ES" sz="2400" i="1" dirty="0">
                        <a:latin typeface="Cambria Math" panose="02040503050406030204" pitchFamily="18" charset="0"/>
                        <a:sym typeface="Symbol" panose="05050102010706020507" pitchFamily="18" charset="2"/>
                      </a:rPr>
                      <m:t> = 0</m:t>
                    </m:r>
                  </m:oMath>
                </a14:m>
                <a:r>
                  <a:rPr lang="es-ES" sz="2400" dirty="0"/>
                  <a:t>    Raices reales repetidas   (</a:t>
                </a:r>
                <a14:m>
                  <m:oMath xmlns:m="http://schemas.openxmlformats.org/officeDocument/2006/math">
                    <m:sSub>
                      <m:sSubPr>
                        <m:ctrlPr>
                          <a:rPr lang="en-US" sz="2400" i="1">
                            <a:latin typeface="Cambria Math" panose="02040503050406030204" pitchFamily="18" charset="0"/>
                          </a:rPr>
                        </m:ctrlPr>
                      </m:sSubPr>
                      <m:e>
                        <m:r>
                          <a:rPr lang="es-ES" sz="2400" i="1">
                            <a:latin typeface="Cambria Math" panose="02040503050406030204" pitchFamily="18" charset="0"/>
                          </a:rPr>
                          <m:t> </m:t>
                        </m:r>
                        <m:r>
                          <a:rPr lang="es-ES" sz="2400" i="1">
                            <a:latin typeface="Cambria Math" panose="02040503050406030204" pitchFamily="18" charset="0"/>
                          </a:rPr>
                          <m:t>𝑥</m:t>
                        </m:r>
                      </m:e>
                      <m:sub>
                        <m:r>
                          <a:rPr lang="es-ES" sz="2400" i="1">
                            <a:latin typeface="Cambria Math" panose="02040503050406030204" pitchFamily="18" charset="0"/>
                          </a:rPr>
                          <m:t>1</m:t>
                        </m:r>
                      </m:sub>
                    </m:sSub>
                    <m:r>
                      <a:rPr lang="es-ES" sz="2400">
                        <a:latin typeface="Cambria Math" panose="02040503050406030204" pitchFamily="18" charset="0"/>
                      </a:rPr>
                      <m:t>,</m:t>
                    </m:r>
                    <m:sSub>
                      <m:sSubPr>
                        <m:ctrlPr>
                          <a:rPr lang="en-US" sz="2400" i="1">
                            <a:latin typeface="Cambria Math" panose="02040503050406030204" pitchFamily="18" charset="0"/>
                          </a:rPr>
                        </m:ctrlPr>
                      </m:sSubPr>
                      <m:e>
                        <m:r>
                          <a:rPr lang="es-ES" sz="2400" i="1">
                            <a:latin typeface="Cambria Math" panose="02040503050406030204" pitchFamily="18" charset="0"/>
                          </a:rPr>
                          <m:t> </m:t>
                        </m:r>
                        <m:r>
                          <a:rPr lang="es-ES" sz="2400" i="1">
                            <a:latin typeface="Cambria Math" panose="02040503050406030204" pitchFamily="18" charset="0"/>
                          </a:rPr>
                          <m:t>𝑥</m:t>
                        </m:r>
                      </m:e>
                      <m:sub>
                        <m:r>
                          <a:rPr lang="es-ES" sz="2400" i="1">
                            <a:latin typeface="Cambria Math" panose="02040503050406030204" pitchFamily="18" charset="0"/>
                          </a:rPr>
                          <m:t>2</m:t>
                        </m:r>
                      </m:sub>
                    </m:sSub>
                    <m:r>
                      <m:rPr>
                        <m:nor/>
                      </m:rPr>
                      <a:rPr lang="es-ES" sz="2400" dirty="0">
                        <a:ea typeface="Cambria Math" panose="02040503050406030204" pitchFamily="18" charset="0"/>
                        <a:sym typeface="Symbol" panose="05050102010706020507" pitchFamily="18" charset="2"/>
                      </a:rPr>
                      <m:t></m:t>
                    </m:r>
                    <m:r>
                      <a:rPr lang="es-CO" sz="2200" i="1">
                        <a:latin typeface="Cambria Math" panose="02040503050406030204" pitchFamily="18" charset="0"/>
                        <a:ea typeface="Cambria Math" panose="02040503050406030204" pitchFamily="18" charset="0"/>
                      </a:rPr>
                      <m:t>ℝ</m:t>
                    </m:r>
                  </m:oMath>
                </a14:m>
                <a:r>
                  <a:rPr lang="es-ES" sz="2400" dirty="0"/>
                  <a:t> )</a:t>
                </a:r>
              </a:p>
              <a:p>
                <a14:m>
                  <m:oMath xmlns:m="http://schemas.openxmlformats.org/officeDocument/2006/math">
                    <m:r>
                      <a:rPr lang="es-ES" sz="2400" i="1" dirty="0">
                        <a:latin typeface="Cambria Math" panose="02040503050406030204" pitchFamily="18" charset="0"/>
                        <a:sym typeface="Symbol" panose="05050102010706020507" pitchFamily="18" charset="2"/>
                      </a:rPr>
                      <m:t></m:t>
                    </m:r>
                    <m:r>
                      <a:rPr lang="es-ES" sz="2400" b="0" i="1" dirty="0" smtClean="0">
                        <a:latin typeface="Cambria Math" panose="02040503050406030204" pitchFamily="18" charset="0"/>
                        <a:sym typeface="Symbol" panose="05050102010706020507" pitchFamily="18" charset="2"/>
                      </a:rPr>
                      <m:t>&lt;</m:t>
                    </m:r>
                    <m:r>
                      <a:rPr lang="es-ES" sz="2400" i="1" dirty="0">
                        <a:latin typeface="Cambria Math" panose="02040503050406030204" pitchFamily="18" charset="0"/>
                        <a:sym typeface="Symbol" panose="05050102010706020507" pitchFamily="18" charset="2"/>
                      </a:rPr>
                      <m:t> 0</m:t>
                    </m:r>
                  </m:oMath>
                </a14:m>
                <a:r>
                  <a:rPr lang="es-ES" sz="2400" dirty="0"/>
                  <a:t>     Raices complejas conjugadas   (</a:t>
                </a:r>
                <a14:m>
                  <m:oMath xmlns:m="http://schemas.openxmlformats.org/officeDocument/2006/math">
                    <m:sSub>
                      <m:sSubPr>
                        <m:ctrlPr>
                          <a:rPr lang="en-US" sz="2400" i="1">
                            <a:latin typeface="Cambria Math" panose="02040503050406030204" pitchFamily="18" charset="0"/>
                          </a:rPr>
                        </m:ctrlPr>
                      </m:sSubPr>
                      <m:e>
                        <m:r>
                          <a:rPr lang="es-ES" sz="2400" i="1">
                            <a:latin typeface="Cambria Math" panose="02040503050406030204" pitchFamily="18" charset="0"/>
                          </a:rPr>
                          <m:t> </m:t>
                        </m:r>
                        <m:r>
                          <a:rPr lang="es-ES" sz="2400" i="1">
                            <a:latin typeface="Cambria Math" panose="02040503050406030204" pitchFamily="18" charset="0"/>
                          </a:rPr>
                          <m:t>𝑥</m:t>
                        </m:r>
                      </m:e>
                      <m:sub>
                        <m:r>
                          <a:rPr lang="es-ES" sz="2400" i="1">
                            <a:latin typeface="Cambria Math" panose="02040503050406030204" pitchFamily="18" charset="0"/>
                          </a:rPr>
                          <m:t>1</m:t>
                        </m:r>
                      </m:sub>
                    </m:sSub>
                    <m:r>
                      <a:rPr lang="es-ES" sz="2400">
                        <a:latin typeface="Cambria Math" panose="02040503050406030204" pitchFamily="18" charset="0"/>
                      </a:rPr>
                      <m:t>,</m:t>
                    </m:r>
                    <m:sSub>
                      <m:sSubPr>
                        <m:ctrlPr>
                          <a:rPr lang="en-US" sz="2400" i="1">
                            <a:latin typeface="Cambria Math" panose="02040503050406030204" pitchFamily="18" charset="0"/>
                          </a:rPr>
                        </m:ctrlPr>
                      </m:sSubPr>
                      <m:e>
                        <m:r>
                          <a:rPr lang="es-ES" sz="2400" i="1">
                            <a:latin typeface="Cambria Math" panose="02040503050406030204" pitchFamily="18" charset="0"/>
                          </a:rPr>
                          <m:t> </m:t>
                        </m:r>
                        <m:r>
                          <a:rPr lang="es-ES" sz="2400" i="1">
                            <a:latin typeface="Cambria Math" panose="02040503050406030204" pitchFamily="18" charset="0"/>
                          </a:rPr>
                          <m:t>𝑥</m:t>
                        </m:r>
                      </m:e>
                      <m:sub>
                        <m:r>
                          <a:rPr lang="es-ES" sz="2400" i="1">
                            <a:latin typeface="Cambria Math" panose="02040503050406030204" pitchFamily="18" charset="0"/>
                          </a:rPr>
                          <m:t>2</m:t>
                        </m:r>
                      </m:sub>
                    </m:sSub>
                    <m:r>
                      <m:rPr>
                        <m:nor/>
                      </m:rPr>
                      <a:rPr lang="es-ES" sz="2400" dirty="0">
                        <a:ea typeface="Cambria Math" panose="02040503050406030204" pitchFamily="18" charset="0"/>
                        <a:sym typeface="Symbol" panose="05050102010706020507" pitchFamily="18" charset="2"/>
                      </a:rPr>
                      <m:t></m:t>
                    </m:r>
                    <m:r>
                      <a:rPr lang="es-CO" sz="2400" i="1">
                        <a:latin typeface="Cambria Math" panose="02040503050406030204" pitchFamily="18" charset="0"/>
                        <a:ea typeface="Cambria Math" panose="02040503050406030204" pitchFamily="18" charset="0"/>
                      </a:rPr>
                      <m:t>ℂ</m:t>
                    </m:r>
                  </m:oMath>
                </a14:m>
                <a:r>
                  <a:rPr lang="es-ES" sz="2400" dirty="0"/>
                  <a:t>)</a:t>
                </a:r>
              </a:p>
              <a:p>
                <a:endParaRPr lang="es-ES" sz="2400" dirty="0"/>
              </a:p>
            </p:txBody>
          </p:sp>
        </mc:Choice>
        <mc:Fallback xmlns="">
          <p:sp>
            <p:nvSpPr>
              <p:cNvPr id="11" name="Rectángulo 10">
                <a:extLst>
                  <a:ext uri="{FF2B5EF4-FFF2-40B4-BE49-F238E27FC236}">
                    <a16:creationId xmlns:a16="http://schemas.microsoft.com/office/drawing/2014/main" id="{F1598649-CEAA-4FF6-A450-69B55D47D91E}"/>
                  </a:ext>
                </a:extLst>
              </p:cNvPr>
              <p:cNvSpPr>
                <a:spLocks noRot="1" noChangeAspect="1" noMove="1" noResize="1" noEditPoints="1" noAdjustHandles="1" noChangeArrowheads="1" noChangeShapeType="1" noTextEdit="1"/>
              </p:cNvSpPr>
              <p:nvPr/>
            </p:nvSpPr>
            <p:spPr>
              <a:xfrm>
                <a:off x="2418036" y="5084499"/>
                <a:ext cx="7355927" cy="1938992"/>
              </a:xfrm>
              <a:prstGeom prst="rect">
                <a:avLst/>
              </a:prstGeom>
              <a:blipFill>
                <a:blip r:embed="rId8"/>
                <a:stretch>
                  <a:fillRect l="-249"/>
                </a:stretch>
              </a:blipFill>
            </p:spPr>
            <p:txBody>
              <a:bodyPr/>
              <a:lstStyle/>
              <a:p>
                <a:r>
                  <a:rPr lang="es-ES">
                    <a:noFill/>
                  </a:rPr>
                  <a:t> </a:t>
                </a:r>
              </a:p>
            </p:txBody>
          </p:sp>
        </mc:Fallback>
      </mc:AlternateContent>
    </p:spTree>
    <p:extLst>
      <p:ext uri="{BB962C8B-B14F-4D97-AF65-F5344CB8AC3E}">
        <p14:creationId xmlns:p14="http://schemas.microsoft.com/office/powerpoint/2010/main" val="308824510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DA1C08D0-5A59-4C57-8535-5D9E7ADF167E}"/>
                  </a:ext>
                </a:extLst>
              </p:cNvPr>
              <p:cNvSpPr/>
              <p:nvPr/>
            </p:nvSpPr>
            <p:spPr>
              <a:xfrm>
                <a:off x="523973" y="307393"/>
                <a:ext cx="10716113" cy="4563237"/>
              </a:xfrm>
              <a:prstGeom prst="rect">
                <a:avLst/>
              </a:prstGeom>
            </p:spPr>
            <p:txBody>
              <a:bodyPr wrap="square">
                <a:spAutoFit/>
              </a:bodyPr>
              <a:lstStyle/>
              <a:p>
                <a:pPr>
                  <a:lnSpc>
                    <a:spcPct val="107000"/>
                  </a:lnSpc>
                  <a:spcAft>
                    <a:spcPts val="800"/>
                  </a:spcAft>
                </a:pPr>
                <a:r>
                  <a:rPr lang="es-ES" sz="24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Pasos para Buscar las Raíces de una Ecuación Usando la Fórmula Cuadrática:</a:t>
                </a:r>
              </a:p>
              <a:p>
                <a:pPr>
                  <a:lnSpc>
                    <a:spcPct val="107000"/>
                  </a:lnSpc>
                  <a:spcAft>
                    <a:spcPts val="800"/>
                  </a:spcAft>
                </a:pPr>
                <a:endParaRPr lang="es-ES" sz="2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s-ES" sz="2200" dirty="0">
                    <a:latin typeface="Calibri" panose="020F0502020204030204" pitchFamily="34" charset="0"/>
                    <a:ea typeface="Calibri" panose="020F0502020204030204" pitchFamily="34" charset="0"/>
                    <a:cs typeface="Times New Roman" panose="02020603050405020304" pitchFamily="18" charset="0"/>
                  </a:rPr>
                  <a:t>Llevar a la ecuación a su forma estándar</a:t>
                </a:r>
              </a:p>
              <a:p>
                <a:pPr lvl="0">
                  <a:lnSpc>
                    <a:spcPct val="107000"/>
                  </a:lnSpc>
                  <a:spcAft>
                    <a:spcPts val="800"/>
                  </a:spcAft>
                  <a:tabLst>
                    <a:tab pos="457200" algn="l"/>
                  </a:tabLst>
                </a:pPr>
                <a:endParaRPr lang="es-ES" sz="2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startAt="2"/>
                  <a:tabLst>
                    <a:tab pos="457200" algn="l"/>
                  </a:tabLst>
                </a:pPr>
                <a:r>
                  <a:rPr lang="es-ES" sz="2200" dirty="0">
                    <a:latin typeface="Calibri" panose="020F0502020204030204" pitchFamily="34" charset="0"/>
                    <a:ea typeface="Calibri" panose="020F0502020204030204" pitchFamily="34" charset="0"/>
                    <a:cs typeface="Times New Roman" panose="02020603050405020304" pitchFamily="18" charset="0"/>
                  </a:rPr>
                  <a:t>Determinar los valores de las constantes </a:t>
                </a:r>
                <a14:m>
                  <m:oMath xmlns:m="http://schemas.openxmlformats.org/officeDocument/2006/math">
                    <m:r>
                      <a:rPr lang="es-ES" sz="2200" i="1" dirty="0" smtClean="0">
                        <a:solidFill>
                          <a:srgbClr val="FF0000"/>
                        </a:solidFill>
                        <a:latin typeface="Cambria Math" panose="02040503050406030204" pitchFamily="18" charset="0"/>
                        <a:ea typeface="Calibri" panose="020F0502020204030204" pitchFamily="34" charset="0"/>
                        <a:cs typeface="Times New Roman" panose="02020603050405020304" pitchFamily="18" charset="0"/>
                      </a:rPr>
                      <m:t>𝑎</m:t>
                    </m:r>
                    <m:r>
                      <a:rPr lang="es-ES" sz="2200" i="1" dirty="0" smtClean="0">
                        <a:latin typeface="Cambria Math" panose="02040503050406030204" pitchFamily="18" charset="0"/>
                        <a:ea typeface="Calibri" panose="020F0502020204030204" pitchFamily="34" charset="0"/>
                        <a:cs typeface="Times New Roman" panose="02020603050405020304" pitchFamily="18" charset="0"/>
                      </a:rPr>
                      <m:t>, </m:t>
                    </m:r>
                    <m:r>
                      <a:rPr lang="es-ES" sz="2200" i="1" dirty="0" smtClean="0">
                        <a:solidFill>
                          <a:srgbClr val="00B0F0"/>
                        </a:solidFill>
                        <a:latin typeface="Cambria Math" panose="02040503050406030204" pitchFamily="18" charset="0"/>
                        <a:ea typeface="Calibri" panose="020F0502020204030204" pitchFamily="34" charset="0"/>
                        <a:cs typeface="Times New Roman" panose="02020603050405020304" pitchFamily="18" charset="0"/>
                      </a:rPr>
                      <m:t>𝑏</m:t>
                    </m:r>
                  </m:oMath>
                </a14:m>
                <a:r>
                  <a:rPr lang="es-ES" sz="2200" dirty="0">
                    <a:latin typeface="Calibri" panose="020F0502020204030204" pitchFamily="34" charset="0"/>
                    <a:ea typeface="Calibri" panose="020F0502020204030204" pitchFamily="34" charset="0"/>
                    <a:cs typeface="Times New Roman" panose="02020603050405020304" pitchFamily="18" charset="0"/>
                  </a:rPr>
                  <a:t> y </a:t>
                </a:r>
                <a14:m>
                  <m:oMath xmlns:m="http://schemas.openxmlformats.org/officeDocument/2006/math">
                    <m:r>
                      <a:rPr lang="es-ES" sz="2200" i="1" dirty="0" smtClean="0">
                        <a:solidFill>
                          <a:srgbClr val="00B050"/>
                        </a:solidFill>
                        <a:latin typeface="Cambria Math" panose="02040503050406030204" pitchFamily="18" charset="0"/>
                        <a:ea typeface="Calibri" panose="020F0502020204030204" pitchFamily="34" charset="0"/>
                        <a:cs typeface="Times New Roman" panose="02020603050405020304" pitchFamily="18" charset="0"/>
                      </a:rPr>
                      <m:t>𝑐</m:t>
                    </m:r>
                    <m:r>
                      <a:rPr lang="es-ES" sz="2200" i="1" dirty="0" smtClean="0">
                        <a:latin typeface="Cambria Math" panose="02040503050406030204" pitchFamily="18" charset="0"/>
                        <a:ea typeface="Calibri" panose="020F0502020204030204" pitchFamily="34" charset="0"/>
                        <a:cs typeface="Times New Roman" panose="02020603050405020304" pitchFamily="18" charset="0"/>
                      </a:rPr>
                      <m:t>.</m:t>
                    </m:r>
                  </m:oMath>
                </a14:m>
                <a:endParaRPr lang="es-ES" sz="2200" dirty="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Aft>
                    <a:spcPts val="800"/>
                  </a:spcAft>
                  <a:tabLst>
                    <a:tab pos="457200" algn="l"/>
                  </a:tabLst>
                </a:pPr>
                <a:endParaRPr lang="es-ES" sz="2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startAt="2"/>
                  <a:tabLst>
                    <a:tab pos="457200" algn="l"/>
                  </a:tabLst>
                </a:pPr>
                <a:r>
                  <a:rPr lang="es-ES" sz="2200" dirty="0">
                    <a:latin typeface="Calibri" panose="020F0502020204030204" pitchFamily="34" charset="0"/>
                    <a:ea typeface="Calibri" panose="020F0502020204030204" pitchFamily="34" charset="0"/>
                    <a:cs typeface="Times New Roman" panose="02020603050405020304" pitchFamily="18" charset="0"/>
                  </a:rPr>
                  <a:t>Calcular el discriminante </a:t>
                </a:r>
                <a14:m>
                  <m:oMath xmlns:m="http://schemas.openxmlformats.org/officeDocument/2006/math">
                    <m:r>
                      <a:rPr lang="es-ES" sz="2000" i="1" dirty="0" smtClean="0">
                        <a:solidFill>
                          <a:srgbClr val="7030A0"/>
                        </a:solidFill>
                        <a:latin typeface="Cambria Math" panose="02040503050406030204" pitchFamily="18" charset="0"/>
                        <a:sym typeface="Symbol" panose="05050102010706020507" pitchFamily="18" charset="2"/>
                      </a:rPr>
                      <m:t> </m:t>
                    </m:r>
                    <m:r>
                      <a:rPr lang="es-ES" sz="2000" i="1" dirty="0">
                        <a:latin typeface="Cambria Math" panose="02040503050406030204" pitchFamily="18" charset="0"/>
                        <a:sym typeface="Symbol" panose="05050102010706020507" pitchFamily="18" charset="2"/>
                      </a:rPr>
                      <m:t>= </m:t>
                    </m:r>
                  </m:oMath>
                </a14:m>
                <a:r>
                  <a:rPr lang="en-US" sz="2000" dirty="0">
                    <a:sym typeface="Symbol" panose="05050102010706020507" pitchFamily="18" charset="2"/>
                  </a:rPr>
                  <a:t> </a:t>
                </a:r>
                <a14:m>
                  <m:oMath xmlns:m="http://schemas.openxmlformats.org/officeDocument/2006/math">
                    <m:sSup>
                      <m:sSupPr>
                        <m:ctrlPr>
                          <a:rPr lang="en-US" sz="2000" i="1">
                            <a:latin typeface="Cambria Math" panose="02040503050406030204" pitchFamily="18" charset="0"/>
                          </a:rPr>
                        </m:ctrlPr>
                      </m:sSupPr>
                      <m:e>
                        <m:r>
                          <a:rPr lang="en-US" sz="2000" i="1" smtClean="0">
                            <a:solidFill>
                              <a:srgbClr val="00B0F0"/>
                            </a:solidFill>
                            <a:latin typeface="Cambria Math" panose="02040503050406030204" pitchFamily="18" charset="0"/>
                          </a:rPr>
                          <m:t>𝑏</m:t>
                        </m:r>
                      </m:e>
                      <m:sup>
                        <m:r>
                          <a:rPr lang="en-US" sz="2000" i="1">
                            <a:latin typeface="Cambria Math" panose="02040503050406030204" pitchFamily="18" charset="0"/>
                          </a:rPr>
                          <m:t>2</m:t>
                        </m:r>
                      </m:sup>
                    </m:sSup>
                    <m:r>
                      <a:rPr lang="en-US" sz="2000" i="1">
                        <a:latin typeface="Cambria Math" panose="02040503050406030204" pitchFamily="18" charset="0"/>
                      </a:rPr>
                      <m:t>−4</m:t>
                    </m:r>
                    <m:r>
                      <a:rPr lang="en-US" sz="2000" i="1" smtClean="0">
                        <a:solidFill>
                          <a:srgbClr val="FF0000"/>
                        </a:solidFill>
                        <a:latin typeface="Cambria Math" panose="02040503050406030204" pitchFamily="18" charset="0"/>
                      </a:rPr>
                      <m:t>𝑎</m:t>
                    </m:r>
                    <m:r>
                      <a:rPr lang="en-US" sz="2000" i="1" smtClean="0">
                        <a:solidFill>
                          <a:srgbClr val="00B050"/>
                        </a:solidFill>
                        <a:latin typeface="Cambria Math" panose="02040503050406030204" pitchFamily="18" charset="0"/>
                      </a:rPr>
                      <m:t>𝑐</m:t>
                    </m:r>
                  </m:oMath>
                </a14:m>
                <a:endParaRPr lang="es-ES" sz="2200" dirty="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Aft>
                    <a:spcPts val="800"/>
                  </a:spcAft>
                  <a:tabLst>
                    <a:tab pos="457200" algn="l"/>
                  </a:tabLst>
                </a:pPr>
                <a:endParaRPr lang="es-ES" sz="2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startAt="3"/>
                  <a:tabLst>
                    <a:tab pos="457200" algn="l"/>
                  </a:tabLst>
                </a:pPr>
                <a:r>
                  <a:rPr lang="es-ES" sz="2200" dirty="0">
                    <a:latin typeface="Calibri" panose="020F0502020204030204" pitchFamily="34" charset="0"/>
                    <a:ea typeface="Calibri" panose="020F0502020204030204" pitchFamily="34" charset="0"/>
                    <a:cs typeface="Times New Roman" panose="02020603050405020304" pitchFamily="18" charset="0"/>
                  </a:rPr>
                  <a:t>Utilizar la fórmula cuadrática sustituyendo los valores por las variables, con el signo </a:t>
                </a:r>
                <a14:m>
                  <m:oMath xmlns:m="http://schemas.openxmlformats.org/officeDocument/2006/math">
                    <m:r>
                      <a:rPr lang="es-ES" sz="2200" i="1" dirty="0" smtClean="0">
                        <a:latin typeface="Cambria Math" panose="02040503050406030204" pitchFamily="18" charset="0"/>
                        <a:ea typeface="Calibri" panose="020F0502020204030204" pitchFamily="34" charset="0"/>
                        <a:cs typeface="Times New Roman" panose="02020603050405020304" pitchFamily="18" charset="0"/>
                      </a:rPr>
                      <m:t>(+)</m:t>
                    </m:r>
                  </m:oMath>
                </a14:m>
                <a:r>
                  <a:rPr lang="es-ES" sz="2200" dirty="0">
                    <a:latin typeface="Calibri" panose="020F0502020204030204" pitchFamily="34" charset="0"/>
                    <a:ea typeface="Calibri" panose="020F0502020204030204" pitchFamily="34" charset="0"/>
                    <a:cs typeface="Times New Roman" panose="02020603050405020304" pitchFamily="18" charset="0"/>
                  </a:rPr>
                  <a:t> para encontrar una raíz y luego con el signo </a:t>
                </a:r>
                <a14:m>
                  <m:oMath xmlns:m="http://schemas.openxmlformats.org/officeDocument/2006/math">
                    <m:r>
                      <a:rPr lang="es-ES" sz="2200" i="1" dirty="0" smtClean="0">
                        <a:latin typeface="Cambria Math" panose="02040503050406030204" pitchFamily="18" charset="0"/>
                        <a:ea typeface="Calibri" panose="020F0502020204030204" pitchFamily="34" charset="0"/>
                        <a:cs typeface="Times New Roman" panose="02020603050405020304" pitchFamily="18" charset="0"/>
                      </a:rPr>
                      <m:t>(−)</m:t>
                    </m:r>
                  </m:oMath>
                </a14:m>
                <a:r>
                  <a:rPr lang="es-ES" sz="2200" dirty="0">
                    <a:latin typeface="Calibri" panose="020F0502020204030204" pitchFamily="34" charset="0"/>
                    <a:ea typeface="Calibri" panose="020F0502020204030204" pitchFamily="34" charset="0"/>
                    <a:cs typeface="Times New Roman" panose="02020603050405020304" pitchFamily="18" charset="0"/>
                  </a:rPr>
                  <a:t> para encontrar la segunda raíz.</a:t>
                </a:r>
              </a:p>
            </p:txBody>
          </p:sp>
        </mc:Choice>
        <mc:Fallback xmlns="">
          <p:sp>
            <p:nvSpPr>
              <p:cNvPr id="4" name="Rectángulo 3">
                <a:extLst>
                  <a:ext uri="{FF2B5EF4-FFF2-40B4-BE49-F238E27FC236}">
                    <a16:creationId xmlns:a16="http://schemas.microsoft.com/office/drawing/2014/main" id="{DA1C08D0-5A59-4C57-8535-5D9E7ADF167E}"/>
                  </a:ext>
                </a:extLst>
              </p:cNvPr>
              <p:cNvSpPr>
                <a:spLocks noRot="1" noChangeAspect="1" noMove="1" noResize="1" noEditPoints="1" noAdjustHandles="1" noChangeArrowheads="1" noChangeShapeType="1" noTextEdit="1"/>
              </p:cNvSpPr>
              <p:nvPr/>
            </p:nvSpPr>
            <p:spPr>
              <a:xfrm>
                <a:off x="523973" y="307393"/>
                <a:ext cx="10716113" cy="4563237"/>
              </a:xfrm>
              <a:prstGeom prst="rect">
                <a:avLst/>
              </a:prstGeom>
              <a:blipFill>
                <a:blip r:embed="rId3"/>
                <a:stretch>
                  <a:fillRect l="-910" t="-935" b="-253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E6ECABEB-A243-47B4-A9DD-53A15FA5E47F}"/>
                  </a:ext>
                </a:extLst>
              </p:cNvPr>
              <p:cNvSpPr txBox="1"/>
              <p:nvPr/>
            </p:nvSpPr>
            <p:spPr>
              <a:xfrm>
                <a:off x="3897516" y="1720349"/>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b="0" i="1" dirty="0" smtClean="0">
                          <a:solidFill>
                            <a:srgbClr val="FF0000"/>
                          </a:solidFill>
                          <a:latin typeface="Cambria Math" panose="02040503050406030204" pitchFamily="18" charset="0"/>
                        </a:rPr>
                        <m:t>𝑎</m:t>
                      </m:r>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CO" sz="2400" b="0" i="1" dirty="0" smtClean="0">
                              <a:latin typeface="Cambria Math" panose="02040503050406030204" pitchFamily="18" charset="0"/>
                            </a:rPr>
                            <m:t>2</m:t>
                          </m:r>
                        </m:sup>
                      </m:sSup>
                      <m:r>
                        <a:rPr lang="es-ES" sz="2400" i="1" dirty="0" smtClean="0">
                          <a:latin typeface="Cambria Math" panose="02040503050406030204" pitchFamily="18" charset="0"/>
                        </a:rPr>
                        <m:t>+</m:t>
                      </m:r>
                      <m:r>
                        <a:rPr lang="es-ES" sz="2400" i="1" dirty="0" smtClean="0">
                          <a:solidFill>
                            <a:srgbClr val="00B0F0"/>
                          </a:solidFill>
                          <a:latin typeface="Cambria Math" panose="02040503050406030204" pitchFamily="18" charset="0"/>
                        </a:rPr>
                        <m:t>𝑏</m:t>
                      </m:r>
                      <m:r>
                        <a:rPr lang="es-ES" sz="2400" i="1" dirty="0" smtClean="0">
                          <a:latin typeface="Cambria Math" panose="02040503050406030204" pitchFamily="18" charset="0"/>
                        </a:rPr>
                        <m:t>𝑥</m:t>
                      </m:r>
                      <m:r>
                        <a:rPr lang="es-ES" sz="2400" i="1" dirty="0" smtClean="0">
                          <a:latin typeface="Cambria Math" panose="02040503050406030204" pitchFamily="18" charset="0"/>
                        </a:rPr>
                        <m:t> +</m:t>
                      </m:r>
                      <m:r>
                        <a:rPr lang="es-ES" sz="2400" i="1" dirty="0" smtClean="0">
                          <a:solidFill>
                            <a:srgbClr val="00B050"/>
                          </a:solidFill>
                          <a:latin typeface="Cambria Math" panose="02040503050406030204" pitchFamily="18" charset="0"/>
                        </a:rPr>
                        <m:t>𝑐</m:t>
                      </m:r>
                      <m:r>
                        <a:rPr lang="es-ES" sz="2400" i="1" dirty="0" smtClean="0">
                          <a:latin typeface="Cambria Math" panose="02040503050406030204" pitchFamily="18" charset="0"/>
                        </a:rPr>
                        <m:t>=0</m:t>
                      </m:r>
                    </m:oMath>
                  </m:oMathPara>
                </a14:m>
                <a:endParaRPr lang="es-ES" sz="2400" dirty="0"/>
              </a:p>
            </p:txBody>
          </p:sp>
        </mc:Choice>
        <mc:Fallback xmlns="">
          <p:sp>
            <p:nvSpPr>
              <p:cNvPr id="5" name="CuadroTexto 4">
                <a:extLst>
                  <a:ext uri="{FF2B5EF4-FFF2-40B4-BE49-F238E27FC236}">
                    <a16:creationId xmlns:a16="http://schemas.microsoft.com/office/drawing/2014/main" id="{E6ECABEB-A243-47B4-A9DD-53A15FA5E47F}"/>
                  </a:ext>
                </a:extLst>
              </p:cNvPr>
              <p:cNvSpPr txBox="1">
                <a:spLocks noRot="1" noChangeAspect="1" noMove="1" noResize="1" noEditPoints="1" noAdjustHandles="1" noChangeArrowheads="1" noChangeShapeType="1" noTextEdit="1"/>
              </p:cNvSpPr>
              <p:nvPr/>
            </p:nvSpPr>
            <p:spPr>
              <a:xfrm>
                <a:off x="3897516" y="1720349"/>
                <a:ext cx="3969026" cy="369332"/>
              </a:xfrm>
              <a:prstGeom prst="rect">
                <a:avLst/>
              </a:prstGeom>
              <a:blipFill>
                <a:blip r:embed="rId4"/>
                <a:stretch>
                  <a:fillRect b="-655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DBF0E35F-143B-4959-B55F-A1888BB44F6E}"/>
                  </a:ext>
                </a:extLst>
              </p:cNvPr>
              <p:cNvSpPr/>
              <p:nvPr/>
            </p:nvSpPr>
            <p:spPr>
              <a:xfrm>
                <a:off x="3897516" y="4894384"/>
                <a:ext cx="2163669" cy="165622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s-CO" sz="2200" i="1" dirty="0" smtClean="0">
                              <a:solidFill>
                                <a:schemeClr val="accent2">
                                  <a:lumMod val="75000"/>
                                </a:schemeClr>
                              </a:solidFill>
                              <a:latin typeface="Cambria Math" panose="02040503050406030204" pitchFamily="18" charset="0"/>
                            </a:rPr>
                          </m:ctrlPr>
                        </m:dPr>
                        <m:e>
                          <m:eqArr>
                            <m:eqArrPr>
                              <m:ctrlPr>
                                <a:rPr lang="es-CO" sz="2200" i="1" dirty="0">
                                  <a:solidFill>
                                    <a:schemeClr val="accent2">
                                      <a:lumMod val="75000"/>
                                    </a:schemeClr>
                                  </a:solidFill>
                                  <a:latin typeface="Cambria Math" panose="02040503050406030204" pitchFamily="18" charset="0"/>
                                </a:rPr>
                              </m:ctrlPr>
                            </m:eqArrPr>
                            <m:e>
                              <m:sSub>
                                <m:sSubPr>
                                  <m:ctrlPr>
                                    <a:rPr lang="en-US" sz="2200" i="1">
                                      <a:latin typeface="Cambria Math" panose="02040503050406030204" pitchFamily="18" charset="0"/>
                                    </a:rPr>
                                  </m:ctrlPr>
                                </m:sSubPr>
                                <m:e>
                                  <m:r>
                                    <a:rPr lang="es-ES" sz="2200" i="1">
                                      <a:latin typeface="Cambria Math" panose="02040503050406030204" pitchFamily="18" charset="0"/>
                                    </a:rPr>
                                    <m:t>𝑥</m:t>
                                  </m:r>
                                </m:e>
                                <m:sub>
                                  <m:r>
                                    <a:rPr lang="es-ES" sz="2200" i="1">
                                      <a:latin typeface="Cambria Math" panose="02040503050406030204" pitchFamily="18" charset="0"/>
                                    </a:rPr>
                                    <m:t>1</m:t>
                                  </m:r>
                                </m:sub>
                              </m:sSub>
                              <m:r>
                                <a:rPr lang="en-US" sz="2200" i="1">
                                  <a:latin typeface="Cambria Math" panose="02040503050406030204" pitchFamily="18" charset="0"/>
                                </a:rPr>
                                <m:t>=</m:t>
                              </m:r>
                              <m:f>
                                <m:fPr>
                                  <m:ctrlPr>
                                    <a:rPr lang="en-US" sz="2200" i="1">
                                      <a:latin typeface="Cambria Math" panose="02040503050406030204" pitchFamily="18" charset="0"/>
                                    </a:rPr>
                                  </m:ctrlPr>
                                </m:fPr>
                                <m:num>
                                  <m:r>
                                    <a:rPr lang="en-US" sz="2200" i="1">
                                      <a:latin typeface="Cambria Math" panose="02040503050406030204" pitchFamily="18" charset="0"/>
                                    </a:rPr>
                                    <m:t>−</m:t>
                                  </m:r>
                                  <m:r>
                                    <a:rPr lang="en-US" sz="2200" i="1" smtClean="0">
                                      <a:solidFill>
                                        <a:srgbClr val="00B0F0"/>
                                      </a:solidFill>
                                      <a:latin typeface="Cambria Math" panose="02040503050406030204" pitchFamily="18" charset="0"/>
                                    </a:rPr>
                                    <m:t>𝑏</m:t>
                                  </m:r>
                                  <m:r>
                                    <a:rPr lang="es-ES" sz="2200" i="1">
                                      <a:latin typeface="Cambria Math" panose="02040503050406030204" pitchFamily="18" charset="0"/>
                                    </a:rPr>
                                    <m:t>+</m:t>
                                  </m:r>
                                  <m:rad>
                                    <m:radPr>
                                      <m:degHide m:val="on"/>
                                      <m:ctrlPr>
                                        <a:rPr lang="en-US" sz="2200" i="1">
                                          <a:latin typeface="Cambria Math" panose="02040503050406030204" pitchFamily="18" charset="0"/>
                                        </a:rPr>
                                      </m:ctrlPr>
                                    </m:radPr>
                                    <m:deg/>
                                    <m:e>
                                      <m:r>
                                        <a:rPr lang="es-ES" sz="2000" i="1" dirty="0" smtClean="0">
                                          <a:solidFill>
                                            <a:srgbClr val="7030A0"/>
                                          </a:solidFill>
                                          <a:latin typeface="Cambria Math" panose="02040503050406030204" pitchFamily="18" charset="0"/>
                                          <a:sym typeface="Symbol" panose="05050102010706020507" pitchFamily="18" charset="2"/>
                                        </a:rPr>
                                        <m:t></m:t>
                                      </m:r>
                                    </m:e>
                                  </m:rad>
                                </m:num>
                                <m:den>
                                  <m:r>
                                    <a:rPr lang="en-US" sz="2200" i="1">
                                      <a:latin typeface="Cambria Math" panose="02040503050406030204" pitchFamily="18" charset="0"/>
                                    </a:rPr>
                                    <m:t>2</m:t>
                                  </m:r>
                                  <m:r>
                                    <a:rPr lang="es-ES" sz="2200" b="0" i="1" smtClean="0">
                                      <a:latin typeface="Cambria Math" panose="02040503050406030204" pitchFamily="18" charset="0"/>
                                    </a:rPr>
                                    <m:t> </m:t>
                                  </m:r>
                                  <m:r>
                                    <a:rPr lang="en-US" sz="2200" i="1" smtClean="0">
                                      <a:solidFill>
                                        <a:srgbClr val="FF0000"/>
                                      </a:solidFill>
                                      <a:latin typeface="Cambria Math" panose="02040503050406030204" pitchFamily="18" charset="0"/>
                                    </a:rPr>
                                    <m:t>𝑎</m:t>
                                  </m:r>
                                </m:den>
                              </m:f>
                            </m:e>
                            <m:e>
                              <m:sSub>
                                <m:sSubPr>
                                  <m:ctrlPr>
                                    <a:rPr lang="en-US" sz="2200" i="1">
                                      <a:latin typeface="Cambria Math" panose="02040503050406030204" pitchFamily="18" charset="0"/>
                                    </a:rPr>
                                  </m:ctrlPr>
                                </m:sSubPr>
                                <m:e>
                                  <m:r>
                                    <a:rPr lang="es-ES" sz="2200" i="1">
                                      <a:latin typeface="Cambria Math" panose="02040503050406030204" pitchFamily="18" charset="0"/>
                                    </a:rPr>
                                    <m:t>𝑥</m:t>
                                  </m:r>
                                </m:e>
                                <m:sub>
                                  <m:r>
                                    <a:rPr lang="es-ES" sz="2200" i="1">
                                      <a:latin typeface="Cambria Math" panose="02040503050406030204" pitchFamily="18" charset="0"/>
                                    </a:rPr>
                                    <m:t>2</m:t>
                                  </m:r>
                                </m:sub>
                              </m:sSub>
                              <m:r>
                                <a:rPr lang="en-US" sz="2200" i="1">
                                  <a:latin typeface="Cambria Math" panose="02040503050406030204" pitchFamily="18" charset="0"/>
                                </a:rPr>
                                <m:t>=</m:t>
                              </m:r>
                              <m:f>
                                <m:fPr>
                                  <m:ctrlPr>
                                    <a:rPr lang="en-US" sz="2200" i="1">
                                      <a:latin typeface="Cambria Math" panose="02040503050406030204" pitchFamily="18" charset="0"/>
                                    </a:rPr>
                                  </m:ctrlPr>
                                </m:fPr>
                                <m:num>
                                  <m:r>
                                    <a:rPr lang="en-US" sz="2200" i="1">
                                      <a:latin typeface="Cambria Math" panose="02040503050406030204" pitchFamily="18" charset="0"/>
                                    </a:rPr>
                                    <m:t>−</m:t>
                                  </m:r>
                                  <m:r>
                                    <a:rPr lang="en-US" sz="2200" i="1" smtClean="0">
                                      <a:solidFill>
                                        <a:srgbClr val="00B0F0"/>
                                      </a:solidFill>
                                      <a:latin typeface="Cambria Math" panose="02040503050406030204" pitchFamily="18" charset="0"/>
                                    </a:rPr>
                                    <m:t>𝑏</m:t>
                                  </m:r>
                                  <m:r>
                                    <a:rPr lang="es-ES" sz="2200" i="1">
                                      <a:latin typeface="Cambria Math" panose="02040503050406030204" pitchFamily="18" charset="0"/>
                                    </a:rPr>
                                    <m:t>−</m:t>
                                  </m:r>
                                  <m:rad>
                                    <m:radPr>
                                      <m:degHide m:val="on"/>
                                      <m:ctrlPr>
                                        <a:rPr lang="en-US" sz="2200" i="1">
                                          <a:latin typeface="Cambria Math" panose="02040503050406030204" pitchFamily="18" charset="0"/>
                                        </a:rPr>
                                      </m:ctrlPr>
                                    </m:radPr>
                                    <m:deg/>
                                    <m:e>
                                      <m:r>
                                        <a:rPr lang="es-ES" sz="2000" i="1" dirty="0" smtClean="0">
                                          <a:solidFill>
                                            <a:srgbClr val="7030A0"/>
                                          </a:solidFill>
                                          <a:latin typeface="Cambria Math" panose="02040503050406030204" pitchFamily="18" charset="0"/>
                                          <a:sym typeface="Symbol" panose="05050102010706020507" pitchFamily="18" charset="2"/>
                                        </a:rPr>
                                        <m:t></m:t>
                                      </m:r>
                                    </m:e>
                                  </m:rad>
                                </m:num>
                                <m:den>
                                  <m:r>
                                    <a:rPr lang="en-US" sz="2200" i="1">
                                      <a:latin typeface="Cambria Math" panose="02040503050406030204" pitchFamily="18" charset="0"/>
                                    </a:rPr>
                                    <m:t>2</m:t>
                                  </m:r>
                                  <m:r>
                                    <a:rPr lang="es-ES" sz="2200" b="0" i="1" smtClean="0">
                                      <a:latin typeface="Cambria Math" panose="02040503050406030204" pitchFamily="18" charset="0"/>
                                    </a:rPr>
                                    <m:t> </m:t>
                                  </m:r>
                                  <m:r>
                                    <a:rPr lang="en-US" sz="2200" i="1" smtClean="0">
                                      <a:solidFill>
                                        <a:srgbClr val="FF0000"/>
                                      </a:solidFill>
                                      <a:latin typeface="Cambria Math" panose="02040503050406030204" pitchFamily="18" charset="0"/>
                                    </a:rPr>
                                    <m:t>𝑎</m:t>
                                  </m:r>
                                </m:den>
                              </m:f>
                            </m:e>
                          </m:eqArr>
                        </m:e>
                      </m:d>
                    </m:oMath>
                  </m:oMathPara>
                </a14:m>
                <a:endParaRPr lang="es-ES" sz="2200" dirty="0"/>
              </a:p>
            </p:txBody>
          </p:sp>
        </mc:Choice>
        <mc:Fallback xmlns="">
          <p:sp>
            <p:nvSpPr>
              <p:cNvPr id="6" name="Rectángulo 5">
                <a:extLst>
                  <a:ext uri="{FF2B5EF4-FFF2-40B4-BE49-F238E27FC236}">
                    <a16:creationId xmlns:a16="http://schemas.microsoft.com/office/drawing/2014/main" id="{DBF0E35F-143B-4959-B55F-A1888BB44F6E}"/>
                  </a:ext>
                </a:extLst>
              </p:cNvPr>
              <p:cNvSpPr>
                <a:spLocks noRot="1" noChangeAspect="1" noMove="1" noResize="1" noEditPoints="1" noAdjustHandles="1" noChangeArrowheads="1" noChangeShapeType="1" noTextEdit="1"/>
              </p:cNvSpPr>
              <p:nvPr/>
            </p:nvSpPr>
            <p:spPr>
              <a:xfrm>
                <a:off x="3897516" y="4894384"/>
                <a:ext cx="2163669" cy="1656223"/>
              </a:xfrm>
              <a:prstGeom prst="rect">
                <a:avLst/>
              </a:prstGeom>
              <a:blipFill>
                <a:blip r:embed="rId5"/>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419901362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506904" y="311176"/>
                <a:ext cx="10515600" cy="395852"/>
              </a:xfrm>
            </p:spPr>
            <p:txBody>
              <a:bodyPr>
                <a:noAutofit/>
              </a:bodyPr>
              <a:lstStyle/>
              <a:p>
                <a:r>
                  <a:rPr lang="es-ES" sz="2400" dirty="0">
                    <a:sym typeface="Symbol" panose="05050102010706020507" pitchFamily="18" charset="2"/>
                  </a:rPr>
                  <a:t>Si  </a:t>
                </a:r>
                <a14:m>
                  <m:oMath xmlns:m="http://schemas.openxmlformats.org/officeDocument/2006/math">
                    <m:r>
                      <a:rPr lang="es-ES" sz="2400" i="1" dirty="0" smtClean="0">
                        <a:latin typeface="Cambria Math" panose="02040503050406030204" pitchFamily="18" charset="0"/>
                        <a:sym typeface="Symbol" panose="05050102010706020507" pitchFamily="18" charset="2"/>
                      </a:rPr>
                      <m:t>&gt;</m:t>
                    </m:r>
                    <m:r>
                      <a:rPr lang="es-ES" sz="2400" i="1" dirty="0">
                        <a:latin typeface="Cambria Math" panose="02040503050406030204" pitchFamily="18" charset="0"/>
                        <a:sym typeface="Symbol" panose="05050102010706020507" pitchFamily="18" charset="2"/>
                      </a:rPr>
                      <m:t> 0</m:t>
                    </m:r>
                  </m:oMath>
                </a14:m>
                <a:r>
                  <a:rPr lang="es-ES" sz="2400" dirty="0"/>
                  <a:t> las raíces o soluciones son reales y  diferentes  (</a:t>
                </a:r>
                <a14:m>
                  <m:oMath xmlns:m="http://schemas.openxmlformats.org/officeDocument/2006/math">
                    <m:sSub>
                      <m:sSubPr>
                        <m:ctrlPr>
                          <a:rPr lang="en-US" sz="2400" i="1">
                            <a:latin typeface="Cambria Math" panose="02040503050406030204" pitchFamily="18" charset="0"/>
                          </a:rPr>
                        </m:ctrlPr>
                      </m:sSubPr>
                      <m:e>
                        <m:r>
                          <a:rPr lang="es-ES" sz="2400" i="1">
                            <a:latin typeface="Cambria Math" panose="02040503050406030204" pitchFamily="18" charset="0"/>
                          </a:rPr>
                          <m:t> </m:t>
                        </m:r>
                        <m:r>
                          <a:rPr lang="es-ES" sz="2400" i="1">
                            <a:latin typeface="Cambria Math" panose="02040503050406030204" pitchFamily="18" charset="0"/>
                          </a:rPr>
                          <m:t>𝑥</m:t>
                        </m:r>
                      </m:e>
                      <m:sub>
                        <m:r>
                          <a:rPr lang="es-ES" sz="2400" i="1">
                            <a:latin typeface="Cambria Math" panose="02040503050406030204" pitchFamily="18" charset="0"/>
                          </a:rPr>
                          <m:t>1</m:t>
                        </m:r>
                      </m:sub>
                    </m:sSub>
                    <m:r>
                      <a:rPr lang="es-ES" sz="2400">
                        <a:latin typeface="Cambria Math" panose="02040503050406030204" pitchFamily="18" charset="0"/>
                      </a:rPr>
                      <m:t>,</m:t>
                    </m:r>
                    <m:sSub>
                      <m:sSubPr>
                        <m:ctrlPr>
                          <a:rPr lang="en-US" sz="2400" i="1">
                            <a:latin typeface="Cambria Math" panose="02040503050406030204" pitchFamily="18" charset="0"/>
                          </a:rPr>
                        </m:ctrlPr>
                      </m:sSubPr>
                      <m:e>
                        <m:r>
                          <a:rPr lang="es-ES" sz="2400" i="1">
                            <a:latin typeface="Cambria Math" panose="02040503050406030204" pitchFamily="18" charset="0"/>
                          </a:rPr>
                          <m:t> </m:t>
                        </m:r>
                        <m:r>
                          <a:rPr lang="es-ES" sz="2400" i="1">
                            <a:latin typeface="Cambria Math" panose="02040503050406030204" pitchFamily="18" charset="0"/>
                          </a:rPr>
                          <m:t>𝑥</m:t>
                        </m:r>
                      </m:e>
                      <m:sub>
                        <m:r>
                          <a:rPr lang="es-ES" sz="2400" i="1">
                            <a:latin typeface="Cambria Math" panose="02040503050406030204" pitchFamily="18" charset="0"/>
                          </a:rPr>
                          <m:t>2</m:t>
                        </m:r>
                      </m:sub>
                    </m:sSub>
                    <m:r>
                      <m:rPr>
                        <m:nor/>
                      </m:rPr>
                      <a:rPr lang="es-ES" sz="2400" dirty="0">
                        <a:ea typeface="Cambria Math" panose="02040503050406030204" pitchFamily="18" charset="0"/>
                        <a:sym typeface="Symbol" panose="05050102010706020507" pitchFamily="18" charset="2"/>
                      </a:rPr>
                      <m:t></m:t>
                    </m:r>
                    <m:r>
                      <a:rPr lang="es-CO" sz="2200" i="1">
                        <a:latin typeface="Cambria Math" panose="02040503050406030204" pitchFamily="18" charset="0"/>
                        <a:ea typeface="Cambria Math" panose="02040503050406030204" pitchFamily="18" charset="0"/>
                      </a:rPr>
                      <m:t>ℝ</m:t>
                    </m:r>
                    <m:r>
                      <a:rPr lang="es-ES" sz="2200" b="0" i="0" smtClean="0">
                        <a:latin typeface="Cambria Math" panose="02040503050406030204" pitchFamily="18" charset="0"/>
                        <a:ea typeface="Cambria Math" panose="02040503050406030204" pitchFamily="18" charset="0"/>
                      </a:rPr>
                      <m:t>,</m:t>
                    </m:r>
                    <m:sSub>
                      <m:sSubPr>
                        <m:ctrlPr>
                          <a:rPr lang="en-US" sz="2000" i="1">
                            <a:latin typeface="Cambria Math" panose="02040503050406030204" pitchFamily="18" charset="0"/>
                          </a:rPr>
                        </m:ctrlPr>
                      </m:sSubPr>
                      <m:e>
                        <m:r>
                          <a:rPr lang="es-ES" sz="2000" i="1">
                            <a:latin typeface="Cambria Math" panose="02040503050406030204" pitchFamily="18" charset="0"/>
                          </a:rPr>
                          <m:t> </m:t>
                        </m:r>
                        <m:r>
                          <a:rPr lang="es-ES" sz="2000" i="1">
                            <a:latin typeface="Cambria Math" panose="02040503050406030204" pitchFamily="18" charset="0"/>
                          </a:rPr>
                          <m:t>𝑥</m:t>
                        </m:r>
                      </m:e>
                      <m:sub>
                        <m:r>
                          <a:rPr lang="es-ES" sz="2000" i="1">
                            <a:latin typeface="Cambria Math" panose="02040503050406030204" pitchFamily="18" charset="0"/>
                          </a:rPr>
                          <m:t>1</m:t>
                        </m:r>
                      </m:sub>
                    </m:sSub>
                    <m:r>
                      <a:rPr lang="es-ES" sz="2000" b="0" i="0" smtClean="0">
                        <a:latin typeface="Cambria Math" panose="02040503050406030204" pitchFamily="18" charset="0"/>
                      </a:rPr>
                      <m:t> </m:t>
                    </m:r>
                    <m:r>
                      <a:rPr lang="es-ES" sz="2000">
                        <a:latin typeface="Cambria Math" panose="02040503050406030204" pitchFamily="18" charset="0"/>
                        <a:sym typeface="Symbol" panose="05050102010706020507" pitchFamily="18" charset="2"/>
                      </a:rPr>
                      <m:t></m:t>
                    </m:r>
                    <m:r>
                      <a:rPr lang="es-ES" sz="2000" b="0" i="1" smtClean="0">
                        <a:latin typeface="Cambria Math" panose="02040503050406030204" pitchFamily="18" charset="0"/>
                        <a:sym typeface="Symbol" panose="05050102010706020507" pitchFamily="18" charset="2"/>
                      </a:rPr>
                      <m:t> </m:t>
                    </m:r>
                    <m:sSub>
                      <m:sSubPr>
                        <m:ctrlPr>
                          <a:rPr lang="en-US" sz="2000" i="1">
                            <a:latin typeface="Cambria Math" panose="02040503050406030204" pitchFamily="18" charset="0"/>
                          </a:rPr>
                        </m:ctrlPr>
                      </m:sSubPr>
                      <m:e>
                        <m:r>
                          <a:rPr lang="es-ES" sz="2000" i="1">
                            <a:latin typeface="Cambria Math" panose="02040503050406030204" pitchFamily="18" charset="0"/>
                          </a:rPr>
                          <m:t>𝑥</m:t>
                        </m:r>
                      </m:e>
                      <m:sub>
                        <m:r>
                          <a:rPr lang="es-ES" sz="2000" i="1">
                            <a:latin typeface="Cambria Math" panose="02040503050406030204" pitchFamily="18" charset="0"/>
                          </a:rPr>
                          <m:t>2</m:t>
                        </m:r>
                      </m:sub>
                    </m:sSub>
                    <m:r>
                      <a:rPr lang="es-ES" sz="2200" b="0" i="0" smtClean="0">
                        <a:latin typeface="Cambria Math" panose="02040503050406030204" pitchFamily="18" charset="0"/>
                        <a:ea typeface="Cambria Math" panose="02040503050406030204" pitchFamily="18" charset="0"/>
                      </a:rPr>
                      <m:t>)</m:t>
                    </m:r>
                  </m:oMath>
                </a14:m>
                <a:endParaRPr lang="es-CO" sz="2200" dirty="0"/>
              </a:p>
              <a:p>
                <a:endParaRPr lang="es-CO"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506904" y="311176"/>
                <a:ext cx="10515600" cy="395852"/>
              </a:xfrm>
              <a:blipFill>
                <a:blip r:embed="rId2"/>
                <a:stretch>
                  <a:fillRect l="-754" t="-21538" b="-41538"/>
                </a:stretch>
              </a:blipFill>
            </p:spPr>
            <p:txBody>
              <a:bodyPr/>
              <a:lstStyle/>
              <a:p>
                <a:r>
                  <a:rPr lang="es-ES">
                    <a:noFill/>
                  </a:rPr>
                  <a:t> </a:t>
                </a:r>
              </a:p>
            </p:txBody>
          </p:sp>
        </mc:Fallback>
      </mc:AlternateContent>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0E0179A5-2CC3-4D72-9543-D361B181F7C2}"/>
                  </a:ext>
                </a:extLst>
              </p:cNvPr>
              <p:cNvSpPr/>
              <p:nvPr/>
            </p:nvSpPr>
            <p:spPr>
              <a:xfrm>
                <a:off x="3677892" y="751831"/>
                <a:ext cx="2163669" cy="165622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s-CO" sz="2200" i="1" dirty="0" smtClean="0">
                              <a:solidFill>
                                <a:schemeClr val="accent2">
                                  <a:lumMod val="75000"/>
                                </a:schemeClr>
                              </a:solidFill>
                              <a:latin typeface="Cambria Math" panose="02040503050406030204" pitchFamily="18" charset="0"/>
                            </a:rPr>
                          </m:ctrlPr>
                        </m:dPr>
                        <m:e>
                          <m:eqArr>
                            <m:eqArrPr>
                              <m:ctrlPr>
                                <a:rPr lang="es-CO" sz="2200" i="1" dirty="0">
                                  <a:solidFill>
                                    <a:schemeClr val="accent2">
                                      <a:lumMod val="75000"/>
                                    </a:schemeClr>
                                  </a:solidFill>
                                  <a:latin typeface="Cambria Math" panose="02040503050406030204" pitchFamily="18" charset="0"/>
                                </a:rPr>
                              </m:ctrlPr>
                            </m:eqArrPr>
                            <m:e>
                              <m:sSub>
                                <m:sSubPr>
                                  <m:ctrlPr>
                                    <a:rPr lang="en-US" sz="2200" i="1">
                                      <a:latin typeface="Cambria Math" panose="02040503050406030204" pitchFamily="18" charset="0"/>
                                    </a:rPr>
                                  </m:ctrlPr>
                                </m:sSubPr>
                                <m:e>
                                  <m:r>
                                    <a:rPr lang="es-ES" sz="2200" i="1">
                                      <a:latin typeface="Cambria Math" panose="02040503050406030204" pitchFamily="18" charset="0"/>
                                    </a:rPr>
                                    <m:t>𝑥</m:t>
                                  </m:r>
                                </m:e>
                                <m:sub>
                                  <m:r>
                                    <a:rPr lang="es-ES" sz="2200" i="1">
                                      <a:latin typeface="Cambria Math" panose="02040503050406030204" pitchFamily="18" charset="0"/>
                                    </a:rPr>
                                    <m:t>1</m:t>
                                  </m:r>
                                </m:sub>
                              </m:sSub>
                              <m:r>
                                <a:rPr lang="en-US" sz="2200" i="1">
                                  <a:latin typeface="Cambria Math" panose="02040503050406030204" pitchFamily="18" charset="0"/>
                                </a:rPr>
                                <m:t>=</m:t>
                              </m:r>
                              <m:f>
                                <m:fPr>
                                  <m:ctrlPr>
                                    <a:rPr lang="en-US" sz="2200" i="1">
                                      <a:latin typeface="Cambria Math" panose="02040503050406030204" pitchFamily="18" charset="0"/>
                                    </a:rPr>
                                  </m:ctrlPr>
                                </m:fPr>
                                <m:num>
                                  <m:r>
                                    <a:rPr lang="en-US" sz="2200" i="1">
                                      <a:latin typeface="Cambria Math" panose="02040503050406030204" pitchFamily="18" charset="0"/>
                                    </a:rPr>
                                    <m:t>−</m:t>
                                  </m:r>
                                  <m:r>
                                    <a:rPr lang="en-US" sz="2200" i="1">
                                      <a:latin typeface="Cambria Math" panose="02040503050406030204" pitchFamily="18" charset="0"/>
                                    </a:rPr>
                                    <m:t>𝑏</m:t>
                                  </m:r>
                                  <m:r>
                                    <a:rPr lang="es-ES" sz="2200" i="1">
                                      <a:latin typeface="Cambria Math" panose="02040503050406030204" pitchFamily="18" charset="0"/>
                                    </a:rPr>
                                    <m:t>+</m:t>
                                  </m:r>
                                  <m:rad>
                                    <m:radPr>
                                      <m:degHide m:val="on"/>
                                      <m:ctrlPr>
                                        <a:rPr lang="en-US" sz="2200" i="1">
                                          <a:latin typeface="Cambria Math" panose="02040503050406030204" pitchFamily="18" charset="0"/>
                                        </a:rPr>
                                      </m:ctrlPr>
                                    </m:radPr>
                                    <m:deg/>
                                    <m:e>
                                      <m:r>
                                        <a:rPr lang="es-ES" sz="2000" i="1" dirty="0">
                                          <a:latin typeface="Cambria Math" panose="02040503050406030204" pitchFamily="18" charset="0"/>
                                          <a:sym typeface="Symbol" panose="05050102010706020507" pitchFamily="18" charset="2"/>
                                        </a:rPr>
                                        <m:t></m:t>
                                      </m:r>
                                    </m:e>
                                  </m:rad>
                                </m:num>
                                <m:den>
                                  <m:r>
                                    <a:rPr lang="en-US" sz="2200" i="1">
                                      <a:latin typeface="Cambria Math" panose="02040503050406030204" pitchFamily="18" charset="0"/>
                                    </a:rPr>
                                    <m:t>2</m:t>
                                  </m:r>
                                  <m:r>
                                    <a:rPr lang="en-US" sz="2200" i="1">
                                      <a:latin typeface="Cambria Math" panose="02040503050406030204" pitchFamily="18" charset="0"/>
                                    </a:rPr>
                                    <m:t>𝑎</m:t>
                                  </m:r>
                                </m:den>
                              </m:f>
                            </m:e>
                            <m:e>
                              <m:sSub>
                                <m:sSubPr>
                                  <m:ctrlPr>
                                    <a:rPr lang="en-US" sz="2200" i="1">
                                      <a:latin typeface="Cambria Math" panose="02040503050406030204" pitchFamily="18" charset="0"/>
                                    </a:rPr>
                                  </m:ctrlPr>
                                </m:sSubPr>
                                <m:e>
                                  <m:r>
                                    <a:rPr lang="es-ES" sz="2200" i="1">
                                      <a:latin typeface="Cambria Math" panose="02040503050406030204" pitchFamily="18" charset="0"/>
                                    </a:rPr>
                                    <m:t>𝑥</m:t>
                                  </m:r>
                                </m:e>
                                <m:sub>
                                  <m:r>
                                    <a:rPr lang="es-ES" sz="2200" i="1">
                                      <a:latin typeface="Cambria Math" panose="02040503050406030204" pitchFamily="18" charset="0"/>
                                    </a:rPr>
                                    <m:t>2</m:t>
                                  </m:r>
                                </m:sub>
                              </m:sSub>
                              <m:r>
                                <a:rPr lang="en-US" sz="2200" i="1">
                                  <a:latin typeface="Cambria Math" panose="02040503050406030204" pitchFamily="18" charset="0"/>
                                </a:rPr>
                                <m:t>=</m:t>
                              </m:r>
                              <m:f>
                                <m:fPr>
                                  <m:ctrlPr>
                                    <a:rPr lang="en-US" sz="2200" i="1">
                                      <a:latin typeface="Cambria Math" panose="02040503050406030204" pitchFamily="18" charset="0"/>
                                    </a:rPr>
                                  </m:ctrlPr>
                                </m:fPr>
                                <m:num>
                                  <m:r>
                                    <a:rPr lang="en-US" sz="2200" i="1">
                                      <a:latin typeface="Cambria Math" panose="02040503050406030204" pitchFamily="18" charset="0"/>
                                    </a:rPr>
                                    <m:t>−</m:t>
                                  </m:r>
                                  <m:r>
                                    <a:rPr lang="en-US" sz="2200" i="1">
                                      <a:latin typeface="Cambria Math" panose="02040503050406030204" pitchFamily="18" charset="0"/>
                                    </a:rPr>
                                    <m:t>𝑏</m:t>
                                  </m:r>
                                  <m:r>
                                    <a:rPr lang="es-ES" sz="2200" i="1">
                                      <a:latin typeface="Cambria Math" panose="02040503050406030204" pitchFamily="18" charset="0"/>
                                    </a:rPr>
                                    <m:t>−</m:t>
                                  </m:r>
                                  <m:rad>
                                    <m:radPr>
                                      <m:degHide m:val="on"/>
                                      <m:ctrlPr>
                                        <a:rPr lang="en-US" sz="2200" i="1">
                                          <a:latin typeface="Cambria Math" panose="02040503050406030204" pitchFamily="18" charset="0"/>
                                        </a:rPr>
                                      </m:ctrlPr>
                                    </m:radPr>
                                    <m:deg/>
                                    <m:e>
                                      <m:r>
                                        <a:rPr lang="es-ES" sz="2000" i="1" dirty="0">
                                          <a:latin typeface="Cambria Math" panose="02040503050406030204" pitchFamily="18" charset="0"/>
                                          <a:sym typeface="Symbol" panose="05050102010706020507" pitchFamily="18" charset="2"/>
                                        </a:rPr>
                                        <m:t></m:t>
                                      </m:r>
                                    </m:e>
                                  </m:rad>
                                </m:num>
                                <m:den>
                                  <m:r>
                                    <a:rPr lang="en-US" sz="2200" i="1">
                                      <a:latin typeface="Cambria Math" panose="02040503050406030204" pitchFamily="18" charset="0"/>
                                    </a:rPr>
                                    <m:t>2</m:t>
                                  </m:r>
                                  <m:r>
                                    <a:rPr lang="en-US" sz="2200" i="1">
                                      <a:latin typeface="Cambria Math" panose="02040503050406030204" pitchFamily="18" charset="0"/>
                                    </a:rPr>
                                    <m:t>𝑎</m:t>
                                  </m:r>
                                </m:den>
                              </m:f>
                            </m:e>
                          </m:eqArr>
                        </m:e>
                      </m:d>
                    </m:oMath>
                  </m:oMathPara>
                </a14:m>
                <a:endParaRPr lang="es-ES" sz="2200" dirty="0"/>
              </a:p>
            </p:txBody>
          </p:sp>
        </mc:Choice>
        <mc:Fallback xmlns="">
          <p:sp>
            <p:nvSpPr>
              <p:cNvPr id="6" name="Rectángulo 5">
                <a:extLst>
                  <a:ext uri="{FF2B5EF4-FFF2-40B4-BE49-F238E27FC236}">
                    <a16:creationId xmlns:a16="http://schemas.microsoft.com/office/drawing/2014/main" id="{0E0179A5-2CC3-4D72-9543-D361B181F7C2}"/>
                  </a:ext>
                </a:extLst>
              </p:cNvPr>
              <p:cNvSpPr>
                <a:spLocks noRot="1" noChangeAspect="1" noMove="1" noResize="1" noEditPoints="1" noAdjustHandles="1" noChangeArrowheads="1" noChangeShapeType="1" noTextEdit="1"/>
              </p:cNvSpPr>
              <p:nvPr/>
            </p:nvSpPr>
            <p:spPr>
              <a:xfrm>
                <a:off x="3677892" y="751831"/>
                <a:ext cx="2163669" cy="1656223"/>
              </a:xfrm>
              <a:prstGeom prst="rect">
                <a:avLst/>
              </a:prstGeom>
              <a:blipFill>
                <a:blip r:embed="rId3"/>
                <a:stretch>
                  <a:fillRect/>
                </a:stretch>
              </a:blipFill>
            </p:spPr>
            <p:txBody>
              <a:bodyPr/>
              <a:lstStyle/>
              <a:p>
                <a:r>
                  <a:rPr lang="es-ES">
                    <a:noFill/>
                  </a:rPr>
                  <a:t> </a:t>
                </a:r>
              </a:p>
            </p:txBody>
          </p:sp>
        </mc:Fallback>
      </mc:AlternateContent>
      <p:sp>
        <p:nvSpPr>
          <p:cNvPr id="9" name="Rectángulo 8">
            <a:extLst>
              <a:ext uri="{FF2B5EF4-FFF2-40B4-BE49-F238E27FC236}">
                <a16:creationId xmlns:a16="http://schemas.microsoft.com/office/drawing/2014/main" id="{64465012-233B-4A09-ACC4-3265DC450D11}"/>
              </a:ext>
            </a:extLst>
          </p:cNvPr>
          <p:cNvSpPr/>
          <p:nvPr/>
        </p:nvSpPr>
        <p:spPr>
          <a:xfrm>
            <a:off x="506904" y="2045648"/>
            <a:ext cx="1284326" cy="461665"/>
          </a:xfrm>
          <a:prstGeom prst="rect">
            <a:avLst/>
          </a:prstGeom>
        </p:spPr>
        <p:txBody>
          <a:bodyPr wrap="none">
            <a:spAutoFit/>
          </a:bodyPr>
          <a:lstStyle/>
          <a:p>
            <a:r>
              <a:rPr lang="es-CO" sz="2400" dirty="0">
                <a:solidFill>
                  <a:srgbClr val="00B050"/>
                </a:solidFill>
              </a:rPr>
              <a:t>Ejemplo:</a:t>
            </a:r>
          </a:p>
        </p:txBody>
      </p:sp>
      <mc:AlternateContent xmlns:mc="http://schemas.openxmlformats.org/markup-compatibility/2006" xmlns:a14="http://schemas.microsoft.com/office/drawing/2010/main">
        <mc:Choice Requires="a14">
          <p:sp>
            <p:nvSpPr>
              <p:cNvPr id="10" name="Marcador de contenido 2">
                <a:extLst>
                  <a:ext uri="{FF2B5EF4-FFF2-40B4-BE49-F238E27FC236}">
                    <a16:creationId xmlns:a16="http://schemas.microsoft.com/office/drawing/2014/main" id="{CE0C670D-5E10-4B4D-B80F-812125E53E3E}"/>
                  </a:ext>
                </a:extLst>
              </p:cNvPr>
              <p:cNvSpPr txBox="1">
                <a:spLocks/>
              </p:cNvSpPr>
              <p:nvPr/>
            </p:nvSpPr>
            <p:spPr>
              <a:xfrm>
                <a:off x="506904" y="2585576"/>
                <a:ext cx="10515600"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400" dirty="0">
                    <a:sym typeface="Symbol" panose="05050102010706020507" pitchFamily="18" charset="2"/>
                  </a:rPr>
                  <a:t>Resuelva la siguiente ecuación  </a:t>
                </a:r>
                <a14:m>
                  <m:oMath xmlns:m="http://schemas.openxmlformats.org/officeDocument/2006/math">
                    <m:sSup>
                      <m:sSupPr>
                        <m:ctrlPr>
                          <a:rPr lang="es-ES" sz="2400" i="1" dirty="0" smtClean="0">
                            <a:latin typeface="Cambria Math" panose="02040503050406030204" pitchFamily="18" charset="0"/>
                            <a:sym typeface="Symbol" panose="05050102010706020507" pitchFamily="18" charset="2"/>
                          </a:rPr>
                        </m:ctrlPr>
                      </m:sSupPr>
                      <m:e>
                        <m:r>
                          <a:rPr lang="es-ES" sz="2400" b="0" i="1" dirty="0" smtClean="0">
                            <a:latin typeface="Cambria Math" panose="02040503050406030204" pitchFamily="18" charset="0"/>
                            <a:sym typeface="Symbol" panose="05050102010706020507" pitchFamily="18" charset="2"/>
                          </a:rPr>
                          <m:t>𝑥</m:t>
                        </m:r>
                      </m:e>
                      <m:sup>
                        <m:r>
                          <a:rPr lang="es-ES" sz="2400" b="0" i="1" dirty="0" smtClean="0">
                            <a:latin typeface="Cambria Math" panose="02040503050406030204" pitchFamily="18" charset="0"/>
                            <a:sym typeface="Symbol" panose="05050102010706020507" pitchFamily="18" charset="2"/>
                          </a:rPr>
                          <m:t>2</m:t>
                        </m:r>
                      </m:sup>
                    </m:sSup>
                    <m:r>
                      <a:rPr lang="es-ES" sz="2400" b="0" i="1" dirty="0" smtClean="0">
                        <a:latin typeface="Cambria Math" panose="02040503050406030204" pitchFamily="18" charset="0"/>
                        <a:sym typeface="Symbol" panose="05050102010706020507" pitchFamily="18" charset="2"/>
                      </a:rPr>
                      <m:t>−5</m:t>
                    </m:r>
                    <m:r>
                      <a:rPr lang="es-ES" sz="2400" b="0" i="1" dirty="0" smtClean="0">
                        <a:latin typeface="Cambria Math" panose="02040503050406030204" pitchFamily="18" charset="0"/>
                        <a:sym typeface="Symbol" panose="05050102010706020507" pitchFamily="18" charset="2"/>
                      </a:rPr>
                      <m:t>𝑥</m:t>
                    </m:r>
                    <m:r>
                      <a:rPr lang="es-ES" sz="2400" b="0" i="1" dirty="0" smtClean="0">
                        <a:latin typeface="Cambria Math" panose="02040503050406030204" pitchFamily="18" charset="0"/>
                        <a:sym typeface="Symbol" panose="05050102010706020507" pitchFamily="18" charset="2"/>
                      </a:rPr>
                      <m:t>+6=0 </m:t>
                    </m:r>
                  </m:oMath>
                </a14:m>
                <a:endParaRPr lang="es-CO" sz="2200" dirty="0"/>
              </a:p>
              <a:p>
                <a:endParaRPr lang="es-CO" dirty="0"/>
              </a:p>
            </p:txBody>
          </p:sp>
        </mc:Choice>
        <mc:Fallback xmlns="">
          <p:sp>
            <p:nvSpPr>
              <p:cNvPr id="10" name="Marcador de contenido 2">
                <a:extLst>
                  <a:ext uri="{FF2B5EF4-FFF2-40B4-BE49-F238E27FC236}">
                    <a16:creationId xmlns:a16="http://schemas.microsoft.com/office/drawing/2014/main" id="{CE0C670D-5E10-4B4D-B80F-812125E53E3E}"/>
                  </a:ext>
                </a:extLst>
              </p:cNvPr>
              <p:cNvSpPr txBox="1">
                <a:spLocks noRot="1" noChangeAspect="1" noMove="1" noResize="1" noEditPoints="1" noAdjustHandles="1" noChangeArrowheads="1" noChangeShapeType="1" noTextEdit="1"/>
              </p:cNvSpPr>
              <p:nvPr/>
            </p:nvSpPr>
            <p:spPr>
              <a:xfrm>
                <a:off x="506904" y="2585576"/>
                <a:ext cx="10515600" cy="395852"/>
              </a:xfrm>
              <a:prstGeom prst="rect">
                <a:avLst/>
              </a:prstGeom>
              <a:blipFill>
                <a:blip r:embed="rId9"/>
                <a:stretch>
                  <a:fillRect l="-754" t="-21538" b="-4153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Marcador de contenido 2">
                <a:extLst>
                  <a:ext uri="{FF2B5EF4-FFF2-40B4-BE49-F238E27FC236}">
                    <a16:creationId xmlns:a16="http://schemas.microsoft.com/office/drawing/2014/main" id="{AB31FB5B-C948-48D6-AC91-AB026B96183A}"/>
                  </a:ext>
                </a:extLst>
              </p:cNvPr>
              <p:cNvSpPr txBox="1">
                <a:spLocks/>
              </p:cNvSpPr>
              <p:nvPr/>
            </p:nvSpPr>
            <p:spPr>
              <a:xfrm>
                <a:off x="506904" y="3177859"/>
                <a:ext cx="10515600"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400" dirty="0">
                    <a:sym typeface="Symbol" panose="05050102010706020507" pitchFamily="18" charset="2"/>
                  </a:rPr>
                  <a:t>Se  determinan los</a:t>
                </a:r>
                <a:r>
                  <a:rPr lang="es-ES" sz="2400" dirty="0">
                    <a:latin typeface="Calibri" panose="020F0502020204030204" pitchFamily="34" charset="0"/>
                    <a:ea typeface="Calibri" panose="020F0502020204030204" pitchFamily="34" charset="0"/>
                    <a:cs typeface="Times New Roman" panose="02020603050405020304" pitchFamily="18" charset="0"/>
                  </a:rPr>
                  <a:t> valores de las constantes </a:t>
                </a:r>
                <a14:m>
                  <m:oMath xmlns:m="http://schemas.openxmlformats.org/officeDocument/2006/math">
                    <m:r>
                      <a:rPr lang="es-ES" sz="2400" i="1" dirty="0" smtClean="0">
                        <a:latin typeface="Cambria Math" panose="02040503050406030204" pitchFamily="18" charset="0"/>
                        <a:ea typeface="Calibri" panose="020F0502020204030204" pitchFamily="34" charset="0"/>
                        <a:cs typeface="Times New Roman" panose="02020603050405020304" pitchFamily="18" charset="0"/>
                      </a:rPr>
                      <m:t>𝑎</m:t>
                    </m:r>
                    <m:r>
                      <a:rPr lang="es-ES" sz="2400" i="1" dirty="0" smtClean="0">
                        <a:latin typeface="Cambria Math" panose="02040503050406030204" pitchFamily="18" charset="0"/>
                        <a:ea typeface="Calibri" panose="020F0502020204030204" pitchFamily="34" charset="0"/>
                        <a:cs typeface="Times New Roman" panose="02020603050405020304" pitchFamily="18" charset="0"/>
                      </a:rPr>
                      <m:t> = 1, </m:t>
                    </m:r>
                    <m:r>
                      <a:rPr lang="es-ES" sz="2400" i="1" dirty="0" smtClean="0">
                        <a:latin typeface="Cambria Math" panose="02040503050406030204" pitchFamily="18" charset="0"/>
                        <a:ea typeface="Calibri" panose="020F0502020204030204" pitchFamily="34" charset="0"/>
                        <a:cs typeface="Times New Roman" panose="02020603050405020304" pitchFamily="18" charset="0"/>
                      </a:rPr>
                      <m:t>𝑏</m:t>
                    </m:r>
                    <m:r>
                      <a:rPr lang="es-ES" sz="2400" i="1" dirty="0" smtClean="0">
                        <a:latin typeface="Cambria Math" panose="02040503050406030204" pitchFamily="18" charset="0"/>
                        <a:ea typeface="Calibri" panose="020F0502020204030204" pitchFamily="34" charset="0"/>
                        <a:cs typeface="Times New Roman" panose="02020603050405020304" pitchFamily="18" charset="0"/>
                      </a:rPr>
                      <m:t> =−5 </m:t>
                    </m:r>
                    <m:r>
                      <a:rPr lang="es-ES" sz="2400" i="1" dirty="0">
                        <a:latin typeface="Cambria Math" panose="02040503050406030204" pitchFamily="18" charset="0"/>
                        <a:ea typeface="Calibri" panose="020F0502020204030204" pitchFamily="34" charset="0"/>
                        <a:cs typeface="Times New Roman" panose="02020603050405020304" pitchFamily="18" charset="0"/>
                      </a:rPr>
                      <m:t>𝑦</m:t>
                    </m:r>
                    <m:r>
                      <a:rPr lang="es-ES" sz="2400" i="1" dirty="0">
                        <a:latin typeface="Cambria Math" panose="02040503050406030204" pitchFamily="18" charset="0"/>
                        <a:ea typeface="Calibri" panose="020F0502020204030204" pitchFamily="34" charset="0"/>
                        <a:cs typeface="Times New Roman" panose="02020603050405020304" pitchFamily="18" charset="0"/>
                      </a:rPr>
                      <m:t> </m:t>
                    </m:r>
                    <m:r>
                      <a:rPr lang="es-ES" sz="2400" i="1" dirty="0" smtClean="0">
                        <a:latin typeface="Cambria Math" panose="02040503050406030204" pitchFamily="18" charset="0"/>
                        <a:ea typeface="Calibri" panose="020F0502020204030204" pitchFamily="34" charset="0"/>
                        <a:cs typeface="Times New Roman" panose="02020603050405020304" pitchFamily="18" charset="0"/>
                      </a:rPr>
                      <m:t>𝑐</m:t>
                    </m:r>
                    <m:r>
                      <a:rPr lang="es-ES" sz="2400" i="1" dirty="0" smtClean="0">
                        <a:latin typeface="Cambria Math" panose="02040503050406030204" pitchFamily="18" charset="0"/>
                        <a:ea typeface="Calibri" panose="020F0502020204030204" pitchFamily="34" charset="0"/>
                        <a:cs typeface="Times New Roman" panose="02020603050405020304" pitchFamily="18" charset="0"/>
                      </a:rPr>
                      <m:t> = 6</m:t>
                    </m:r>
                  </m:oMath>
                </a14:m>
                <a:endParaRPr lang="es-CO" dirty="0"/>
              </a:p>
            </p:txBody>
          </p:sp>
        </mc:Choice>
        <mc:Fallback xmlns="">
          <p:sp>
            <p:nvSpPr>
              <p:cNvPr id="16" name="Marcador de contenido 2">
                <a:extLst>
                  <a:ext uri="{FF2B5EF4-FFF2-40B4-BE49-F238E27FC236}">
                    <a16:creationId xmlns:a16="http://schemas.microsoft.com/office/drawing/2014/main" id="{AB31FB5B-C948-48D6-AC91-AB026B96183A}"/>
                  </a:ext>
                </a:extLst>
              </p:cNvPr>
              <p:cNvSpPr txBox="1">
                <a:spLocks noRot="1" noChangeAspect="1" noMove="1" noResize="1" noEditPoints="1" noAdjustHandles="1" noChangeArrowheads="1" noChangeShapeType="1" noTextEdit="1"/>
              </p:cNvSpPr>
              <p:nvPr/>
            </p:nvSpPr>
            <p:spPr>
              <a:xfrm>
                <a:off x="506904" y="3177859"/>
                <a:ext cx="10515600" cy="395852"/>
              </a:xfrm>
              <a:prstGeom prst="rect">
                <a:avLst/>
              </a:prstGeom>
              <a:blipFill>
                <a:blip r:embed="rId10"/>
                <a:stretch>
                  <a:fillRect l="-870" t="-10769" b="-5230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Marcador de contenido 2">
                <a:extLst>
                  <a:ext uri="{FF2B5EF4-FFF2-40B4-BE49-F238E27FC236}">
                    <a16:creationId xmlns:a16="http://schemas.microsoft.com/office/drawing/2014/main" id="{562FF82D-07E0-4628-8D39-F70F37635530}"/>
                  </a:ext>
                </a:extLst>
              </p:cNvPr>
              <p:cNvSpPr txBox="1">
                <a:spLocks/>
              </p:cNvSpPr>
              <p:nvPr/>
            </p:nvSpPr>
            <p:spPr>
              <a:xfrm>
                <a:off x="506904" y="3804168"/>
                <a:ext cx="10515600"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400" dirty="0">
                    <a:sym typeface="Symbol" panose="05050102010706020507" pitchFamily="18" charset="2"/>
                  </a:rPr>
                  <a:t>Se  calcula el discriminante  </a:t>
                </a:r>
                <a14:m>
                  <m:oMath xmlns:m="http://schemas.openxmlformats.org/officeDocument/2006/math">
                    <m:r>
                      <a:rPr lang="es-ES" sz="2400" i="1" dirty="0">
                        <a:latin typeface="Cambria Math" panose="02040503050406030204" pitchFamily="18" charset="0"/>
                        <a:sym typeface="Symbol" panose="05050102010706020507" pitchFamily="18" charset="2"/>
                      </a:rPr>
                      <m:t> = </m:t>
                    </m:r>
                  </m:oMath>
                </a14:m>
                <a:r>
                  <a:rPr lang="en-US" sz="2400" dirty="0">
                    <a:sym typeface="Symbol" panose="05050102010706020507" pitchFamily="18" charset="2"/>
                  </a:rPr>
                  <a:t> </a:t>
                </a:r>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rPr>
                          <m:t>𝑏</m:t>
                        </m:r>
                      </m:e>
                      <m:sup>
                        <m:r>
                          <a:rPr lang="en-US" sz="2400" i="1">
                            <a:latin typeface="Cambria Math" panose="02040503050406030204" pitchFamily="18" charset="0"/>
                          </a:rPr>
                          <m:t>2</m:t>
                        </m:r>
                      </m:sup>
                    </m:sSup>
                    <m:r>
                      <a:rPr lang="en-US" sz="2400" i="1">
                        <a:latin typeface="Cambria Math" panose="02040503050406030204" pitchFamily="18" charset="0"/>
                      </a:rPr>
                      <m:t>−4</m:t>
                    </m:r>
                    <m:r>
                      <a:rPr lang="en-US" sz="2400" i="1">
                        <a:latin typeface="Cambria Math" panose="02040503050406030204" pitchFamily="18" charset="0"/>
                      </a:rPr>
                      <m:t>𝑎𝑐</m:t>
                    </m:r>
                    <m:r>
                      <a:rPr lang="es-ES" sz="2400" b="0" i="1" smtClean="0">
                        <a:latin typeface="Cambria Math" panose="02040503050406030204" pitchFamily="18" charset="0"/>
                      </a:rPr>
                      <m:t>=</m:t>
                    </m:r>
                    <m:sSup>
                      <m:sSupPr>
                        <m:ctrlPr>
                          <a:rPr lang="en-US" sz="2400" i="1">
                            <a:latin typeface="Cambria Math" panose="02040503050406030204" pitchFamily="18" charset="0"/>
                          </a:rPr>
                        </m:ctrlPr>
                      </m:sSupPr>
                      <m:e>
                        <m:r>
                          <a:rPr lang="es-ES" sz="2400" b="0" i="1" smtClean="0">
                            <a:latin typeface="Cambria Math" panose="02040503050406030204" pitchFamily="18" charset="0"/>
                          </a:rPr>
                          <m:t>(−5)</m:t>
                        </m:r>
                      </m:e>
                      <m:sup>
                        <m:r>
                          <a:rPr lang="en-US" sz="2400" i="1">
                            <a:latin typeface="Cambria Math" panose="02040503050406030204" pitchFamily="18" charset="0"/>
                          </a:rPr>
                          <m:t>2</m:t>
                        </m:r>
                      </m:sup>
                    </m:sSup>
                    <m:r>
                      <a:rPr lang="en-US" sz="2400" i="1">
                        <a:latin typeface="Cambria Math" panose="02040503050406030204" pitchFamily="18" charset="0"/>
                      </a:rPr>
                      <m:t>−4</m:t>
                    </m:r>
                    <m:d>
                      <m:dPr>
                        <m:ctrlPr>
                          <a:rPr lang="es-ES" sz="2400" b="0" i="1" smtClean="0">
                            <a:latin typeface="Cambria Math" panose="02040503050406030204" pitchFamily="18" charset="0"/>
                          </a:rPr>
                        </m:ctrlPr>
                      </m:dPr>
                      <m:e>
                        <m:r>
                          <a:rPr lang="es-ES" sz="2400" b="0" i="1" smtClean="0">
                            <a:latin typeface="Cambria Math" panose="02040503050406030204" pitchFamily="18" charset="0"/>
                          </a:rPr>
                          <m:t>1</m:t>
                        </m:r>
                      </m:e>
                    </m:d>
                    <m:d>
                      <m:dPr>
                        <m:ctrlPr>
                          <a:rPr lang="es-ES" sz="2400" b="0" i="1" smtClean="0">
                            <a:latin typeface="Cambria Math" panose="02040503050406030204" pitchFamily="18" charset="0"/>
                          </a:rPr>
                        </m:ctrlPr>
                      </m:dPr>
                      <m:e>
                        <m:r>
                          <a:rPr lang="es-ES" sz="2400" b="0" i="1" smtClean="0">
                            <a:latin typeface="Cambria Math" panose="02040503050406030204" pitchFamily="18" charset="0"/>
                          </a:rPr>
                          <m:t>6</m:t>
                        </m:r>
                      </m:e>
                    </m:d>
                    <m:r>
                      <a:rPr lang="es-ES" sz="2400" b="0" i="1" smtClean="0">
                        <a:latin typeface="Cambria Math" panose="02040503050406030204" pitchFamily="18" charset="0"/>
                      </a:rPr>
                      <m:t>=25−24=1</m:t>
                    </m:r>
                  </m:oMath>
                </a14:m>
                <a:endParaRPr lang="es-ES" sz="2400" dirty="0"/>
              </a:p>
              <a:p>
                <a:pPr marL="0" indent="0">
                  <a:buNone/>
                </a:pPr>
                <a:r>
                  <a:rPr lang="es-ES" sz="2400" dirty="0">
                    <a:sym typeface="Symbol" panose="05050102010706020507" pitchFamily="18" charset="2"/>
                  </a:rPr>
                  <a:t> </a:t>
                </a:r>
                <a:endParaRPr lang="es-CO" dirty="0"/>
              </a:p>
            </p:txBody>
          </p:sp>
        </mc:Choice>
        <mc:Fallback xmlns="">
          <p:sp>
            <p:nvSpPr>
              <p:cNvPr id="17" name="Marcador de contenido 2">
                <a:extLst>
                  <a:ext uri="{FF2B5EF4-FFF2-40B4-BE49-F238E27FC236}">
                    <a16:creationId xmlns:a16="http://schemas.microsoft.com/office/drawing/2014/main" id="{562FF82D-07E0-4628-8D39-F70F37635530}"/>
                  </a:ext>
                </a:extLst>
              </p:cNvPr>
              <p:cNvSpPr txBox="1">
                <a:spLocks noRot="1" noChangeAspect="1" noMove="1" noResize="1" noEditPoints="1" noAdjustHandles="1" noChangeArrowheads="1" noChangeShapeType="1" noTextEdit="1"/>
              </p:cNvSpPr>
              <p:nvPr/>
            </p:nvSpPr>
            <p:spPr>
              <a:xfrm>
                <a:off x="506904" y="3804168"/>
                <a:ext cx="10515600" cy="395852"/>
              </a:xfrm>
              <a:prstGeom prst="rect">
                <a:avLst/>
              </a:prstGeom>
              <a:blipFill>
                <a:blip r:embed="rId11"/>
                <a:stretch>
                  <a:fillRect l="-870" t="-21538" b="-41538"/>
                </a:stretch>
              </a:blipFill>
            </p:spPr>
            <p:txBody>
              <a:bodyPr/>
              <a:lstStyle/>
              <a:p>
                <a:r>
                  <a:rPr lang="es-ES">
                    <a:noFill/>
                  </a:rPr>
                  <a:t> </a:t>
                </a:r>
              </a:p>
            </p:txBody>
          </p:sp>
        </mc:Fallback>
      </mc:AlternateContent>
      <p:sp>
        <p:nvSpPr>
          <p:cNvPr id="18" name="Marcador de contenido 2">
            <a:extLst>
              <a:ext uri="{FF2B5EF4-FFF2-40B4-BE49-F238E27FC236}">
                <a16:creationId xmlns:a16="http://schemas.microsoft.com/office/drawing/2014/main" id="{05F929A0-438B-4539-A333-C9F56103828E}"/>
              </a:ext>
            </a:extLst>
          </p:cNvPr>
          <p:cNvSpPr txBox="1">
            <a:spLocks/>
          </p:cNvSpPr>
          <p:nvPr/>
        </p:nvSpPr>
        <p:spPr>
          <a:xfrm>
            <a:off x="506904" y="4430477"/>
            <a:ext cx="10515600"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400">
                <a:sym typeface="Symbol" panose="05050102010706020507" pitchFamily="18" charset="2"/>
              </a:rPr>
              <a:t>Se  sustituyen los valores en la formula </a:t>
            </a:r>
            <a:endParaRPr lang="es-ES" sz="2400"/>
          </a:p>
          <a:p>
            <a:pPr marL="0" indent="0">
              <a:buNone/>
            </a:pPr>
            <a:r>
              <a:rPr lang="es-ES" sz="2400">
                <a:sym typeface="Symbol" panose="05050102010706020507" pitchFamily="18" charset="2"/>
              </a:rPr>
              <a:t> </a:t>
            </a:r>
            <a:endParaRPr lang="es-CO" dirty="0"/>
          </a:p>
        </p:txBody>
      </p:sp>
      <mc:AlternateContent xmlns:mc="http://schemas.openxmlformats.org/markup-compatibility/2006" xmlns:a14="http://schemas.microsoft.com/office/drawing/2010/main">
        <mc:Choice Requires="a14">
          <p:sp>
            <p:nvSpPr>
              <p:cNvPr id="19" name="Rectángulo 18">
                <a:extLst>
                  <a:ext uri="{FF2B5EF4-FFF2-40B4-BE49-F238E27FC236}">
                    <a16:creationId xmlns:a16="http://schemas.microsoft.com/office/drawing/2014/main" id="{A713EA15-7FB7-4CA5-BBA3-1DC835733AA7}"/>
                  </a:ext>
                </a:extLst>
              </p:cNvPr>
              <p:cNvSpPr/>
              <p:nvPr/>
            </p:nvSpPr>
            <p:spPr>
              <a:xfrm>
                <a:off x="775414" y="5007137"/>
                <a:ext cx="3463807" cy="177561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s-CO" sz="2200" i="1" dirty="0" smtClean="0">
                              <a:solidFill>
                                <a:schemeClr val="accent2">
                                  <a:lumMod val="75000"/>
                                </a:schemeClr>
                              </a:solidFill>
                              <a:latin typeface="Cambria Math" panose="02040503050406030204" pitchFamily="18" charset="0"/>
                            </a:rPr>
                          </m:ctrlPr>
                        </m:dPr>
                        <m:e>
                          <m:eqArr>
                            <m:eqArrPr>
                              <m:ctrlPr>
                                <a:rPr lang="es-CO" sz="2200" i="1" dirty="0">
                                  <a:solidFill>
                                    <a:schemeClr val="accent2">
                                      <a:lumMod val="75000"/>
                                    </a:schemeClr>
                                  </a:solidFill>
                                  <a:latin typeface="Cambria Math" panose="02040503050406030204" pitchFamily="18" charset="0"/>
                                </a:rPr>
                              </m:ctrlPr>
                            </m:eqArrPr>
                            <m:e>
                              <m:sSub>
                                <m:sSubPr>
                                  <m:ctrlPr>
                                    <a:rPr lang="en-US" sz="2200" i="1">
                                      <a:latin typeface="Cambria Math" panose="02040503050406030204" pitchFamily="18" charset="0"/>
                                    </a:rPr>
                                  </m:ctrlPr>
                                </m:sSubPr>
                                <m:e>
                                  <m:r>
                                    <a:rPr lang="es-ES" sz="2200" i="1">
                                      <a:latin typeface="Cambria Math" panose="02040503050406030204" pitchFamily="18" charset="0"/>
                                    </a:rPr>
                                    <m:t>𝑥</m:t>
                                  </m:r>
                                </m:e>
                                <m:sub>
                                  <m:r>
                                    <a:rPr lang="es-ES" sz="2200" i="1">
                                      <a:latin typeface="Cambria Math" panose="02040503050406030204" pitchFamily="18" charset="0"/>
                                    </a:rPr>
                                    <m:t>1</m:t>
                                  </m:r>
                                </m:sub>
                              </m:sSub>
                              <m:r>
                                <a:rPr lang="en-US" sz="2200" i="1">
                                  <a:latin typeface="Cambria Math" panose="02040503050406030204" pitchFamily="18" charset="0"/>
                                </a:rPr>
                                <m:t>=</m:t>
                              </m:r>
                              <m:f>
                                <m:fPr>
                                  <m:ctrlPr>
                                    <a:rPr lang="en-US" sz="2200" i="1">
                                      <a:latin typeface="Cambria Math" panose="02040503050406030204" pitchFamily="18" charset="0"/>
                                    </a:rPr>
                                  </m:ctrlPr>
                                </m:fPr>
                                <m:num>
                                  <m:r>
                                    <a:rPr lang="es-ES" sz="2200" b="0" i="1" smtClean="0">
                                      <a:latin typeface="Cambria Math" panose="02040503050406030204" pitchFamily="18" charset="0"/>
                                    </a:rPr>
                                    <m:t>5</m:t>
                                  </m:r>
                                  <m:r>
                                    <a:rPr lang="es-ES" sz="2200" i="1">
                                      <a:latin typeface="Cambria Math" panose="02040503050406030204" pitchFamily="18" charset="0"/>
                                    </a:rPr>
                                    <m:t>+</m:t>
                                  </m:r>
                                  <m:rad>
                                    <m:radPr>
                                      <m:degHide m:val="on"/>
                                      <m:ctrlPr>
                                        <a:rPr lang="en-US" sz="2200" i="1">
                                          <a:latin typeface="Cambria Math" panose="02040503050406030204" pitchFamily="18" charset="0"/>
                                        </a:rPr>
                                      </m:ctrlPr>
                                    </m:radPr>
                                    <m:deg/>
                                    <m:e>
                                      <m:r>
                                        <a:rPr lang="es-ES" sz="2200" b="0" i="1" smtClean="0">
                                          <a:latin typeface="Cambria Math" panose="02040503050406030204" pitchFamily="18" charset="0"/>
                                        </a:rPr>
                                        <m:t>1</m:t>
                                      </m:r>
                                    </m:e>
                                  </m:rad>
                                </m:num>
                                <m:den>
                                  <m:r>
                                    <a:rPr lang="en-US" sz="2200" i="1">
                                      <a:latin typeface="Cambria Math" panose="02040503050406030204" pitchFamily="18" charset="0"/>
                                    </a:rPr>
                                    <m:t>2</m:t>
                                  </m:r>
                                  <m:r>
                                    <a:rPr lang="es-ES" sz="2200" b="0" i="1" smtClean="0">
                                      <a:latin typeface="Cambria Math" panose="02040503050406030204" pitchFamily="18" charset="0"/>
                                    </a:rPr>
                                    <m:t>(1)</m:t>
                                  </m:r>
                                </m:den>
                              </m:f>
                              <m:r>
                                <a:rPr lang="es-ES" sz="2200" b="0" i="1" smtClean="0">
                                  <a:latin typeface="Cambria Math" panose="02040503050406030204" pitchFamily="18" charset="0"/>
                                </a:rPr>
                                <m:t>=</m:t>
                              </m:r>
                              <m:f>
                                <m:fPr>
                                  <m:ctrlPr>
                                    <a:rPr lang="en-US" sz="2200" i="1">
                                      <a:latin typeface="Cambria Math" panose="02040503050406030204" pitchFamily="18" charset="0"/>
                                    </a:rPr>
                                  </m:ctrlPr>
                                </m:fPr>
                                <m:num>
                                  <m:r>
                                    <a:rPr lang="es-ES" sz="2200" b="0" i="1" smtClean="0">
                                      <a:latin typeface="Cambria Math" panose="02040503050406030204" pitchFamily="18" charset="0"/>
                                    </a:rPr>
                                    <m:t>4</m:t>
                                  </m:r>
                                </m:num>
                                <m:den>
                                  <m:r>
                                    <a:rPr lang="en-US" sz="2200" i="1">
                                      <a:latin typeface="Cambria Math" panose="02040503050406030204" pitchFamily="18" charset="0"/>
                                    </a:rPr>
                                    <m:t>2</m:t>
                                  </m:r>
                                </m:den>
                              </m:f>
                              <m:r>
                                <a:rPr lang="es-ES" sz="2200" b="0" i="1" smtClean="0">
                                  <a:latin typeface="Cambria Math" panose="02040503050406030204" pitchFamily="18" charset="0"/>
                                </a:rPr>
                                <m:t>=2</m:t>
                              </m:r>
                            </m:e>
                            <m:e>
                              <m:sSub>
                                <m:sSubPr>
                                  <m:ctrlPr>
                                    <a:rPr lang="en-US" sz="2200" i="1">
                                      <a:latin typeface="Cambria Math" panose="02040503050406030204" pitchFamily="18" charset="0"/>
                                    </a:rPr>
                                  </m:ctrlPr>
                                </m:sSubPr>
                                <m:e>
                                  <m:r>
                                    <a:rPr lang="es-ES" sz="2200" i="1">
                                      <a:latin typeface="Cambria Math" panose="02040503050406030204" pitchFamily="18" charset="0"/>
                                    </a:rPr>
                                    <m:t>𝑥</m:t>
                                  </m:r>
                                </m:e>
                                <m:sub>
                                  <m:r>
                                    <a:rPr lang="es-ES" sz="2200" i="1">
                                      <a:latin typeface="Cambria Math" panose="02040503050406030204" pitchFamily="18" charset="0"/>
                                    </a:rPr>
                                    <m:t>2</m:t>
                                  </m:r>
                                </m:sub>
                              </m:sSub>
                              <m:r>
                                <a:rPr lang="en-US" sz="2200" i="1">
                                  <a:latin typeface="Cambria Math" panose="02040503050406030204" pitchFamily="18" charset="0"/>
                                </a:rPr>
                                <m:t>=</m:t>
                              </m:r>
                              <m:f>
                                <m:fPr>
                                  <m:ctrlPr>
                                    <a:rPr lang="en-US" sz="2200" i="1">
                                      <a:latin typeface="Cambria Math" panose="02040503050406030204" pitchFamily="18" charset="0"/>
                                    </a:rPr>
                                  </m:ctrlPr>
                                </m:fPr>
                                <m:num>
                                  <m:r>
                                    <a:rPr lang="es-ES" sz="2200" i="1">
                                      <a:latin typeface="Cambria Math" panose="02040503050406030204" pitchFamily="18" charset="0"/>
                                    </a:rPr>
                                    <m:t>5</m:t>
                                  </m:r>
                                  <m:r>
                                    <a:rPr lang="es-ES" sz="2200" b="0" i="1" smtClean="0">
                                      <a:latin typeface="Cambria Math" panose="02040503050406030204" pitchFamily="18" charset="0"/>
                                    </a:rPr>
                                    <m:t>−</m:t>
                                  </m:r>
                                  <m:rad>
                                    <m:radPr>
                                      <m:degHide m:val="on"/>
                                      <m:ctrlPr>
                                        <a:rPr lang="en-US" sz="2200" i="1">
                                          <a:latin typeface="Cambria Math" panose="02040503050406030204" pitchFamily="18" charset="0"/>
                                        </a:rPr>
                                      </m:ctrlPr>
                                    </m:radPr>
                                    <m:deg/>
                                    <m:e>
                                      <m:r>
                                        <a:rPr lang="es-ES" sz="2200" i="1">
                                          <a:latin typeface="Cambria Math" panose="02040503050406030204" pitchFamily="18" charset="0"/>
                                        </a:rPr>
                                        <m:t>1</m:t>
                                      </m:r>
                                    </m:e>
                                  </m:rad>
                                </m:num>
                                <m:den>
                                  <m:r>
                                    <a:rPr lang="en-US" sz="2200" i="1">
                                      <a:latin typeface="Cambria Math" panose="02040503050406030204" pitchFamily="18" charset="0"/>
                                    </a:rPr>
                                    <m:t>2</m:t>
                                  </m:r>
                                  <m:r>
                                    <a:rPr lang="es-ES" sz="2200" i="1">
                                      <a:latin typeface="Cambria Math" panose="02040503050406030204" pitchFamily="18" charset="0"/>
                                    </a:rPr>
                                    <m:t>(1)</m:t>
                                  </m:r>
                                </m:den>
                              </m:f>
                              <m:r>
                                <a:rPr lang="es-ES" sz="2200" i="1">
                                  <a:latin typeface="Cambria Math" panose="02040503050406030204" pitchFamily="18" charset="0"/>
                                </a:rPr>
                                <m:t>=</m:t>
                              </m:r>
                              <m:f>
                                <m:fPr>
                                  <m:ctrlPr>
                                    <a:rPr lang="en-US" sz="2200" i="1">
                                      <a:latin typeface="Cambria Math" panose="02040503050406030204" pitchFamily="18" charset="0"/>
                                    </a:rPr>
                                  </m:ctrlPr>
                                </m:fPr>
                                <m:num>
                                  <m:r>
                                    <a:rPr lang="es-ES" sz="2200" b="0" i="1" smtClean="0">
                                      <a:latin typeface="Cambria Math" panose="02040503050406030204" pitchFamily="18" charset="0"/>
                                    </a:rPr>
                                    <m:t>6</m:t>
                                  </m:r>
                                </m:num>
                                <m:den>
                                  <m:r>
                                    <a:rPr lang="en-US" sz="2200" i="1">
                                      <a:latin typeface="Cambria Math" panose="02040503050406030204" pitchFamily="18" charset="0"/>
                                    </a:rPr>
                                    <m:t>2</m:t>
                                  </m:r>
                                </m:den>
                              </m:f>
                              <m:r>
                                <a:rPr lang="es-ES" sz="2200" i="1">
                                  <a:latin typeface="Cambria Math" panose="02040503050406030204" pitchFamily="18" charset="0"/>
                                </a:rPr>
                                <m:t>=</m:t>
                              </m:r>
                              <m:r>
                                <a:rPr lang="es-ES" sz="2200" b="0" i="1" smtClean="0">
                                  <a:latin typeface="Cambria Math" panose="02040503050406030204" pitchFamily="18" charset="0"/>
                                </a:rPr>
                                <m:t>3</m:t>
                              </m:r>
                            </m:e>
                          </m:eqArr>
                        </m:e>
                      </m:d>
                    </m:oMath>
                  </m:oMathPara>
                </a14:m>
                <a:endParaRPr lang="es-ES" sz="2200" dirty="0"/>
              </a:p>
            </p:txBody>
          </p:sp>
        </mc:Choice>
        <mc:Fallback xmlns="">
          <p:sp>
            <p:nvSpPr>
              <p:cNvPr id="19" name="Rectángulo 18">
                <a:extLst>
                  <a:ext uri="{FF2B5EF4-FFF2-40B4-BE49-F238E27FC236}">
                    <a16:creationId xmlns:a16="http://schemas.microsoft.com/office/drawing/2014/main" id="{A713EA15-7FB7-4CA5-BBA3-1DC835733AA7}"/>
                  </a:ext>
                </a:extLst>
              </p:cNvPr>
              <p:cNvSpPr>
                <a:spLocks noRot="1" noChangeAspect="1" noMove="1" noResize="1" noEditPoints="1" noAdjustHandles="1" noChangeArrowheads="1" noChangeShapeType="1" noTextEdit="1"/>
              </p:cNvSpPr>
              <p:nvPr/>
            </p:nvSpPr>
            <p:spPr>
              <a:xfrm>
                <a:off x="775414" y="5007137"/>
                <a:ext cx="3463807" cy="1775614"/>
              </a:xfrm>
              <a:prstGeom prst="rect">
                <a:avLst/>
              </a:prstGeom>
              <a:blipFill>
                <a:blip r:embed="rId12"/>
                <a:stretch>
                  <a:fillRect/>
                </a:stretch>
              </a:blipFill>
            </p:spPr>
            <p:txBody>
              <a:bodyPr/>
              <a:lstStyle/>
              <a:p>
                <a:r>
                  <a:rPr lang="es-ES">
                    <a:noFill/>
                  </a:rPr>
                  <a:t> </a:t>
                </a:r>
              </a:p>
            </p:txBody>
          </p:sp>
        </mc:Fallback>
      </mc:AlternateContent>
      <p:sp>
        <p:nvSpPr>
          <p:cNvPr id="20" name="Marcador de contenido 2">
            <a:extLst>
              <a:ext uri="{FF2B5EF4-FFF2-40B4-BE49-F238E27FC236}">
                <a16:creationId xmlns:a16="http://schemas.microsoft.com/office/drawing/2014/main" id="{C7A61111-DBB8-4834-B8D2-DC62F2778E81}"/>
              </a:ext>
            </a:extLst>
          </p:cNvPr>
          <p:cNvSpPr txBox="1">
            <a:spLocks/>
          </p:cNvSpPr>
          <p:nvPr/>
        </p:nvSpPr>
        <p:spPr>
          <a:xfrm>
            <a:off x="5140331" y="5260919"/>
            <a:ext cx="5882173"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400" dirty="0">
                <a:sym typeface="Symbol" panose="05050102010706020507" pitchFamily="18" charset="2"/>
              </a:rPr>
              <a:t>Por lo tanto las soluciones de la ecuación son:</a:t>
            </a:r>
            <a:endParaRPr lang="es-ES" sz="2400" dirty="0"/>
          </a:p>
          <a:p>
            <a:pPr marL="0" indent="0">
              <a:buNone/>
            </a:pPr>
            <a:r>
              <a:rPr lang="es-ES" sz="2400" dirty="0">
                <a:sym typeface="Symbol" panose="05050102010706020507" pitchFamily="18" charset="2"/>
              </a:rPr>
              <a:t> </a:t>
            </a:r>
            <a:endParaRPr lang="es-CO" dirty="0"/>
          </a:p>
        </p:txBody>
      </p:sp>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3F5B68F9-0A95-4FC5-A4BC-A865E1958772}"/>
                  </a:ext>
                </a:extLst>
              </p:cNvPr>
              <p:cNvSpPr/>
              <p:nvPr/>
            </p:nvSpPr>
            <p:spPr>
              <a:xfrm>
                <a:off x="5317051" y="5722029"/>
                <a:ext cx="1042721"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200" i="1" smtClean="0">
                              <a:latin typeface="Cambria Math" panose="02040503050406030204" pitchFamily="18" charset="0"/>
                            </a:rPr>
                          </m:ctrlPr>
                        </m:sSubPr>
                        <m:e>
                          <m:r>
                            <a:rPr lang="es-ES" sz="2200" i="1">
                              <a:latin typeface="Cambria Math" panose="02040503050406030204" pitchFamily="18" charset="0"/>
                            </a:rPr>
                            <m:t>𝑥</m:t>
                          </m:r>
                        </m:e>
                        <m:sub>
                          <m:r>
                            <a:rPr lang="es-ES" sz="2200" i="1">
                              <a:latin typeface="Cambria Math" panose="02040503050406030204" pitchFamily="18" charset="0"/>
                            </a:rPr>
                            <m:t>1</m:t>
                          </m:r>
                        </m:sub>
                      </m:sSub>
                      <m:r>
                        <a:rPr lang="en-US" sz="2200" i="1">
                          <a:latin typeface="Cambria Math" panose="02040503050406030204" pitchFamily="18" charset="0"/>
                        </a:rPr>
                        <m:t>=</m:t>
                      </m:r>
                      <m:r>
                        <a:rPr lang="es-ES" sz="2200" b="0" i="0" smtClean="0">
                          <a:latin typeface="Cambria Math" panose="02040503050406030204" pitchFamily="18" charset="0"/>
                        </a:rPr>
                        <m:t>2</m:t>
                      </m:r>
                    </m:oMath>
                  </m:oMathPara>
                </a14:m>
                <a:endParaRPr lang="es-ES" sz="2200" dirty="0"/>
              </a:p>
            </p:txBody>
          </p:sp>
        </mc:Choice>
        <mc:Fallback xmlns="">
          <p:sp>
            <p:nvSpPr>
              <p:cNvPr id="5" name="Rectángulo 4">
                <a:extLst>
                  <a:ext uri="{FF2B5EF4-FFF2-40B4-BE49-F238E27FC236}">
                    <a16:creationId xmlns:a16="http://schemas.microsoft.com/office/drawing/2014/main" id="{3F5B68F9-0A95-4FC5-A4BC-A865E1958772}"/>
                  </a:ext>
                </a:extLst>
              </p:cNvPr>
              <p:cNvSpPr>
                <a:spLocks noRot="1" noChangeAspect="1" noMove="1" noResize="1" noEditPoints="1" noAdjustHandles="1" noChangeArrowheads="1" noChangeShapeType="1" noTextEdit="1"/>
              </p:cNvSpPr>
              <p:nvPr/>
            </p:nvSpPr>
            <p:spPr>
              <a:xfrm>
                <a:off x="5317051" y="5722029"/>
                <a:ext cx="1042721" cy="430887"/>
              </a:xfrm>
              <a:prstGeom prst="rect">
                <a:avLst/>
              </a:prstGeom>
              <a:blipFill>
                <a:blip r:embed="rId1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1" name="Rectángulo 20">
                <a:extLst>
                  <a:ext uri="{FF2B5EF4-FFF2-40B4-BE49-F238E27FC236}">
                    <a16:creationId xmlns:a16="http://schemas.microsoft.com/office/drawing/2014/main" id="{980D4E68-E2F7-4A65-A789-1CF9058EE361}"/>
                  </a:ext>
                </a:extLst>
              </p:cNvPr>
              <p:cNvSpPr/>
              <p:nvPr/>
            </p:nvSpPr>
            <p:spPr>
              <a:xfrm>
                <a:off x="7021238" y="5722028"/>
                <a:ext cx="1049262"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200" i="1" smtClean="0">
                              <a:latin typeface="Cambria Math" panose="02040503050406030204" pitchFamily="18" charset="0"/>
                            </a:rPr>
                          </m:ctrlPr>
                        </m:sSubPr>
                        <m:e>
                          <m:r>
                            <a:rPr lang="es-ES" sz="2200" i="1">
                              <a:latin typeface="Cambria Math" panose="02040503050406030204" pitchFamily="18" charset="0"/>
                            </a:rPr>
                            <m:t>𝑥</m:t>
                          </m:r>
                        </m:e>
                        <m:sub>
                          <m:r>
                            <a:rPr lang="es-ES" sz="2200" b="0" i="1" smtClean="0">
                              <a:latin typeface="Cambria Math" panose="02040503050406030204" pitchFamily="18" charset="0"/>
                            </a:rPr>
                            <m:t>2</m:t>
                          </m:r>
                        </m:sub>
                      </m:sSub>
                      <m:r>
                        <a:rPr lang="en-US" sz="2200" i="1">
                          <a:latin typeface="Cambria Math" panose="02040503050406030204" pitchFamily="18" charset="0"/>
                        </a:rPr>
                        <m:t>=</m:t>
                      </m:r>
                      <m:r>
                        <a:rPr lang="es-ES" sz="2200" b="0" i="0" smtClean="0">
                          <a:latin typeface="Cambria Math" panose="02040503050406030204" pitchFamily="18" charset="0"/>
                        </a:rPr>
                        <m:t>3</m:t>
                      </m:r>
                    </m:oMath>
                  </m:oMathPara>
                </a14:m>
                <a:endParaRPr lang="es-ES" sz="2200" dirty="0"/>
              </a:p>
            </p:txBody>
          </p:sp>
        </mc:Choice>
        <mc:Fallback xmlns="">
          <p:sp>
            <p:nvSpPr>
              <p:cNvPr id="21" name="Rectángulo 20">
                <a:extLst>
                  <a:ext uri="{FF2B5EF4-FFF2-40B4-BE49-F238E27FC236}">
                    <a16:creationId xmlns:a16="http://schemas.microsoft.com/office/drawing/2014/main" id="{980D4E68-E2F7-4A65-A789-1CF9058EE361}"/>
                  </a:ext>
                </a:extLst>
              </p:cNvPr>
              <p:cNvSpPr>
                <a:spLocks noRot="1" noChangeAspect="1" noMove="1" noResize="1" noEditPoints="1" noAdjustHandles="1" noChangeArrowheads="1" noChangeShapeType="1" noTextEdit="1"/>
              </p:cNvSpPr>
              <p:nvPr/>
            </p:nvSpPr>
            <p:spPr>
              <a:xfrm>
                <a:off x="7021238" y="5722028"/>
                <a:ext cx="1049262" cy="430887"/>
              </a:xfrm>
              <a:prstGeom prst="rect">
                <a:avLst/>
              </a:prstGeom>
              <a:blipFill>
                <a:blip r:embed="rId14"/>
                <a:stretch>
                  <a:fillRect b="-1429"/>
                </a:stretch>
              </a:blipFill>
            </p:spPr>
            <p:txBody>
              <a:bodyPr/>
              <a:lstStyle/>
              <a:p>
                <a:r>
                  <a:rPr lang="es-ES">
                    <a:noFill/>
                  </a:rPr>
                  <a:t> </a:t>
                </a:r>
              </a:p>
            </p:txBody>
          </p:sp>
        </mc:Fallback>
      </mc:AlternateContent>
    </p:spTree>
    <p:extLst>
      <p:ext uri="{BB962C8B-B14F-4D97-AF65-F5344CB8AC3E}">
        <p14:creationId xmlns:p14="http://schemas.microsoft.com/office/powerpoint/2010/main" val="3872875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CO" sz="2000" dirty="0"/>
              <a:t>El presente OVA se enmarca en el campo de la educación matemática el cual se centraliza en la problemática de la enseñanza y aprendizaje de las ecuaciones lineales y cuadráticas. Se refuerza la compresión del concepto de ecuación lineal y cuadrática. Cada tema se presenta con una serie de ejemplos y ejercicios interactivos que facilitan de forma significativa el proceso de aprendizaje. Se ejercita la transformación en lenguaje algebraico de diversas proposiciones, todo esto permite una mejor comprensión en los conceptos, procesos y métodos de solución de problemas que pueden presentarse en espacios académicos no solo del Departamento de Ciencia Básicas sino también en espacios de su carreara a fin.</a:t>
            </a:r>
            <a:endParaRPr lang="es-CO" dirty="0"/>
          </a:p>
        </p:txBody>
      </p:sp>
    </p:spTree>
    <p:extLst>
      <p:ext uri="{BB962C8B-B14F-4D97-AF65-F5344CB8AC3E}">
        <p14:creationId xmlns:p14="http://schemas.microsoft.com/office/powerpoint/2010/main" val="71377808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0E0179A5-2CC3-4D72-9543-D361B181F7C2}"/>
                  </a:ext>
                </a:extLst>
              </p:cNvPr>
              <p:cNvSpPr/>
              <p:nvPr/>
            </p:nvSpPr>
            <p:spPr>
              <a:xfrm>
                <a:off x="4640602" y="770560"/>
                <a:ext cx="1455398" cy="161858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s-CO" sz="2200" i="1" dirty="0" smtClean="0">
                              <a:solidFill>
                                <a:schemeClr val="accent2">
                                  <a:lumMod val="75000"/>
                                </a:schemeClr>
                              </a:solidFill>
                              <a:latin typeface="Cambria Math" panose="02040503050406030204" pitchFamily="18" charset="0"/>
                            </a:rPr>
                          </m:ctrlPr>
                        </m:dPr>
                        <m:e>
                          <m:eqArr>
                            <m:eqArrPr>
                              <m:ctrlPr>
                                <a:rPr lang="es-CO" sz="2200" i="1" dirty="0">
                                  <a:solidFill>
                                    <a:schemeClr val="accent2">
                                      <a:lumMod val="75000"/>
                                    </a:schemeClr>
                                  </a:solidFill>
                                  <a:latin typeface="Cambria Math" panose="02040503050406030204" pitchFamily="18" charset="0"/>
                                </a:rPr>
                              </m:ctrlPr>
                            </m:eqArrPr>
                            <m:e>
                              <m:sSub>
                                <m:sSubPr>
                                  <m:ctrlPr>
                                    <a:rPr lang="en-US" sz="2200" i="1">
                                      <a:latin typeface="Cambria Math" panose="02040503050406030204" pitchFamily="18" charset="0"/>
                                    </a:rPr>
                                  </m:ctrlPr>
                                </m:sSubPr>
                                <m:e>
                                  <m:r>
                                    <a:rPr lang="es-ES" sz="2200" i="1">
                                      <a:latin typeface="Cambria Math" panose="02040503050406030204" pitchFamily="18" charset="0"/>
                                    </a:rPr>
                                    <m:t>𝑥</m:t>
                                  </m:r>
                                </m:e>
                                <m:sub>
                                  <m:r>
                                    <a:rPr lang="es-ES" sz="2200" i="1">
                                      <a:latin typeface="Cambria Math" panose="02040503050406030204" pitchFamily="18" charset="0"/>
                                    </a:rPr>
                                    <m:t>1</m:t>
                                  </m:r>
                                </m:sub>
                              </m:sSub>
                              <m:r>
                                <a:rPr lang="en-US" sz="2200" i="1">
                                  <a:latin typeface="Cambria Math" panose="02040503050406030204" pitchFamily="18" charset="0"/>
                                </a:rPr>
                                <m:t>=</m:t>
                              </m:r>
                              <m:f>
                                <m:fPr>
                                  <m:ctrlPr>
                                    <a:rPr lang="en-US" sz="2200" i="1">
                                      <a:latin typeface="Cambria Math" panose="02040503050406030204" pitchFamily="18" charset="0"/>
                                    </a:rPr>
                                  </m:ctrlPr>
                                </m:fPr>
                                <m:num>
                                  <m:r>
                                    <a:rPr lang="en-US" sz="2200" i="1">
                                      <a:latin typeface="Cambria Math" panose="02040503050406030204" pitchFamily="18" charset="0"/>
                                    </a:rPr>
                                    <m:t>−</m:t>
                                  </m:r>
                                  <m:r>
                                    <a:rPr lang="en-US" sz="2200" i="1">
                                      <a:latin typeface="Cambria Math" panose="02040503050406030204" pitchFamily="18" charset="0"/>
                                    </a:rPr>
                                    <m:t>𝑏</m:t>
                                  </m:r>
                                </m:num>
                                <m:den>
                                  <m:r>
                                    <a:rPr lang="en-US" sz="2200" i="1">
                                      <a:latin typeface="Cambria Math" panose="02040503050406030204" pitchFamily="18" charset="0"/>
                                    </a:rPr>
                                    <m:t>2</m:t>
                                  </m:r>
                                  <m:r>
                                    <a:rPr lang="en-US" sz="2200" i="1">
                                      <a:latin typeface="Cambria Math" panose="02040503050406030204" pitchFamily="18" charset="0"/>
                                    </a:rPr>
                                    <m:t>𝑎</m:t>
                                  </m:r>
                                </m:den>
                              </m:f>
                            </m:e>
                            <m:e>
                              <m:sSub>
                                <m:sSubPr>
                                  <m:ctrlPr>
                                    <a:rPr lang="en-US" sz="2200" i="1">
                                      <a:latin typeface="Cambria Math" panose="02040503050406030204" pitchFamily="18" charset="0"/>
                                    </a:rPr>
                                  </m:ctrlPr>
                                </m:sSubPr>
                                <m:e>
                                  <m:r>
                                    <a:rPr lang="es-ES" sz="2200" i="1">
                                      <a:latin typeface="Cambria Math" panose="02040503050406030204" pitchFamily="18" charset="0"/>
                                    </a:rPr>
                                    <m:t>𝑥</m:t>
                                  </m:r>
                                </m:e>
                                <m:sub>
                                  <m:r>
                                    <a:rPr lang="es-ES" sz="2200" i="1">
                                      <a:latin typeface="Cambria Math" panose="02040503050406030204" pitchFamily="18" charset="0"/>
                                    </a:rPr>
                                    <m:t>2</m:t>
                                  </m:r>
                                </m:sub>
                              </m:sSub>
                              <m:r>
                                <a:rPr lang="en-US" sz="2200" i="1">
                                  <a:latin typeface="Cambria Math" panose="02040503050406030204" pitchFamily="18" charset="0"/>
                                </a:rPr>
                                <m:t>=</m:t>
                              </m:r>
                              <m:f>
                                <m:fPr>
                                  <m:ctrlPr>
                                    <a:rPr lang="en-US" sz="2200" i="1">
                                      <a:latin typeface="Cambria Math" panose="02040503050406030204" pitchFamily="18" charset="0"/>
                                    </a:rPr>
                                  </m:ctrlPr>
                                </m:fPr>
                                <m:num>
                                  <m:r>
                                    <a:rPr lang="en-US" sz="2200" i="1">
                                      <a:latin typeface="Cambria Math" panose="02040503050406030204" pitchFamily="18" charset="0"/>
                                    </a:rPr>
                                    <m:t>−</m:t>
                                  </m:r>
                                  <m:r>
                                    <a:rPr lang="en-US" sz="2200" i="1">
                                      <a:latin typeface="Cambria Math" panose="02040503050406030204" pitchFamily="18" charset="0"/>
                                    </a:rPr>
                                    <m:t>𝑏</m:t>
                                  </m:r>
                                </m:num>
                                <m:den>
                                  <m:r>
                                    <a:rPr lang="en-US" sz="2200" i="1">
                                      <a:latin typeface="Cambria Math" panose="02040503050406030204" pitchFamily="18" charset="0"/>
                                    </a:rPr>
                                    <m:t>2</m:t>
                                  </m:r>
                                  <m:r>
                                    <a:rPr lang="en-US" sz="2200" i="1">
                                      <a:latin typeface="Cambria Math" panose="02040503050406030204" pitchFamily="18" charset="0"/>
                                    </a:rPr>
                                    <m:t>𝑎</m:t>
                                  </m:r>
                                </m:den>
                              </m:f>
                            </m:e>
                          </m:eqArr>
                        </m:e>
                      </m:d>
                    </m:oMath>
                  </m:oMathPara>
                </a14:m>
                <a:endParaRPr lang="es-ES" sz="2200" dirty="0"/>
              </a:p>
            </p:txBody>
          </p:sp>
        </mc:Choice>
        <mc:Fallback xmlns="">
          <p:sp>
            <p:nvSpPr>
              <p:cNvPr id="6" name="Rectángulo 5">
                <a:extLst>
                  <a:ext uri="{FF2B5EF4-FFF2-40B4-BE49-F238E27FC236}">
                    <a16:creationId xmlns:a16="http://schemas.microsoft.com/office/drawing/2014/main" id="{0E0179A5-2CC3-4D72-9543-D361B181F7C2}"/>
                  </a:ext>
                </a:extLst>
              </p:cNvPr>
              <p:cNvSpPr>
                <a:spLocks noRot="1" noChangeAspect="1" noMove="1" noResize="1" noEditPoints="1" noAdjustHandles="1" noChangeArrowheads="1" noChangeShapeType="1" noTextEdit="1"/>
              </p:cNvSpPr>
              <p:nvPr/>
            </p:nvSpPr>
            <p:spPr>
              <a:xfrm>
                <a:off x="4640602" y="770560"/>
                <a:ext cx="1455398" cy="1618585"/>
              </a:xfrm>
              <a:prstGeom prst="rect">
                <a:avLst/>
              </a:prstGeom>
              <a:blipFill>
                <a:blip r:embed="rId12"/>
                <a:stretch>
                  <a:fillRect/>
                </a:stretch>
              </a:blipFill>
            </p:spPr>
            <p:txBody>
              <a:bodyPr/>
              <a:lstStyle/>
              <a:p>
                <a:r>
                  <a:rPr lang="es-ES">
                    <a:noFill/>
                  </a:rPr>
                  <a:t> </a:t>
                </a:r>
              </a:p>
            </p:txBody>
          </p:sp>
        </mc:Fallback>
      </mc:AlternateContent>
      <p:sp>
        <p:nvSpPr>
          <p:cNvPr id="9" name="Rectángulo 8">
            <a:extLst>
              <a:ext uri="{FF2B5EF4-FFF2-40B4-BE49-F238E27FC236}">
                <a16:creationId xmlns:a16="http://schemas.microsoft.com/office/drawing/2014/main" id="{64465012-233B-4A09-ACC4-3265DC450D11}"/>
              </a:ext>
            </a:extLst>
          </p:cNvPr>
          <p:cNvSpPr/>
          <p:nvPr/>
        </p:nvSpPr>
        <p:spPr>
          <a:xfrm>
            <a:off x="506904" y="2045648"/>
            <a:ext cx="1284326" cy="461665"/>
          </a:xfrm>
          <a:prstGeom prst="rect">
            <a:avLst/>
          </a:prstGeom>
        </p:spPr>
        <p:txBody>
          <a:bodyPr wrap="none">
            <a:spAutoFit/>
          </a:bodyPr>
          <a:lstStyle/>
          <a:p>
            <a:r>
              <a:rPr lang="es-CO" sz="2400" dirty="0">
                <a:solidFill>
                  <a:srgbClr val="00B050"/>
                </a:solidFill>
              </a:rPr>
              <a:t>Ejemplo:</a:t>
            </a:r>
          </a:p>
        </p:txBody>
      </p:sp>
      <mc:AlternateContent xmlns:mc="http://schemas.openxmlformats.org/markup-compatibility/2006" xmlns:a14="http://schemas.microsoft.com/office/drawing/2010/main">
        <mc:Choice Requires="a14">
          <p:sp>
            <p:nvSpPr>
              <p:cNvPr id="10" name="Marcador de contenido 2">
                <a:extLst>
                  <a:ext uri="{FF2B5EF4-FFF2-40B4-BE49-F238E27FC236}">
                    <a16:creationId xmlns:a16="http://schemas.microsoft.com/office/drawing/2014/main" id="{CE0C670D-5E10-4B4D-B80F-812125E53E3E}"/>
                  </a:ext>
                </a:extLst>
              </p:cNvPr>
              <p:cNvSpPr txBox="1">
                <a:spLocks/>
              </p:cNvSpPr>
              <p:nvPr/>
            </p:nvSpPr>
            <p:spPr>
              <a:xfrm>
                <a:off x="506904" y="2585576"/>
                <a:ext cx="10515600"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400" dirty="0">
                    <a:sym typeface="Symbol" panose="05050102010706020507" pitchFamily="18" charset="2"/>
                  </a:rPr>
                  <a:t>Resuelva la siguiente ecuación  </a:t>
                </a:r>
                <a14:m>
                  <m:oMath xmlns:m="http://schemas.openxmlformats.org/officeDocument/2006/math">
                    <m:sSup>
                      <m:sSupPr>
                        <m:ctrlPr>
                          <a:rPr lang="es-ES" sz="2400" i="1" dirty="0" smtClean="0">
                            <a:latin typeface="Cambria Math" panose="02040503050406030204" pitchFamily="18" charset="0"/>
                            <a:sym typeface="Symbol" panose="05050102010706020507" pitchFamily="18" charset="2"/>
                          </a:rPr>
                        </m:ctrlPr>
                      </m:sSupPr>
                      <m:e>
                        <m:r>
                          <a:rPr lang="es-ES" sz="2400" b="0" i="1" dirty="0" smtClean="0">
                            <a:latin typeface="Cambria Math" panose="02040503050406030204" pitchFamily="18" charset="0"/>
                            <a:sym typeface="Symbol" panose="05050102010706020507" pitchFamily="18" charset="2"/>
                          </a:rPr>
                          <m:t>9</m:t>
                        </m:r>
                        <m:r>
                          <a:rPr lang="es-ES" sz="2400" b="0" i="1" dirty="0" smtClean="0">
                            <a:latin typeface="Cambria Math" panose="02040503050406030204" pitchFamily="18" charset="0"/>
                            <a:sym typeface="Symbol" panose="05050102010706020507" pitchFamily="18" charset="2"/>
                          </a:rPr>
                          <m:t>𝑥</m:t>
                        </m:r>
                      </m:e>
                      <m:sup>
                        <m:r>
                          <a:rPr lang="es-ES" sz="2400" b="0" i="1" dirty="0" smtClean="0">
                            <a:latin typeface="Cambria Math" panose="02040503050406030204" pitchFamily="18" charset="0"/>
                            <a:sym typeface="Symbol" panose="05050102010706020507" pitchFamily="18" charset="2"/>
                          </a:rPr>
                          <m:t>2</m:t>
                        </m:r>
                      </m:sup>
                    </m:sSup>
                    <m:r>
                      <a:rPr lang="es-ES" sz="2400" b="0" i="1" dirty="0" smtClean="0">
                        <a:latin typeface="Cambria Math" panose="02040503050406030204" pitchFamily="18" charset="0"/>
                        <a:sym typeface="Symbol" panose="05050102010706020507" pitchFamily="18" charset="2"/>
                      </a:rPr>
                      <m:t>+6</m:t>
                    </m:r>
                    <m:r>
                      <a:rPr lang="es-ES" sz="2400" b="0" i="1" dirty="0" smtClean="0">
                        <a:latin typeface="Cambria Math" panose="02040503050406030204" pitchFamily="18" charset="0"/>
                        <a:sym typeface="Symbol" panose="05050102010706020507" pitchFamily="18" charset="2"/>
                      </a:rPr>
                      <m:t>𝑥</m:t>
                    </m:r>
                    <m:r>
                      <a:rPr lang="es-ES" sz="2400" b="0" i="1" dirty="0" smtClean="0">
                        <a:latin typeface="Cambria Math" panose="02040503050406030204" pitchFamily="18" charset="0"/>
                        <a:sym typeface="Symbol" panose="05050102010706020507" pitchFamily="18" charset="2"/>
                      </a:rPr>
                      <m:t>+1=0 </m:t>
                    </m:r>
                  </m:oMath>
                </a14:m>
                <a:endParaRPr lang="es-CO" sz="2200" dirty="0"/>
              </a:p>
              <a:p>
                <a:endParaRPr lang="es-CO" dirty="0"/>
              </a:p>
            </p:txBody>
          </p:sp>
        </mc:Choice>
        <mc:Fallback xmlns="">
          <p:sp>
            <p:nvSpPr>
              <p:cNvPr id="10" name="Marcador de contenido 2">
                <a:extLst>
                  <a:ext uri="{FF2B5EF4-FFF2-40B4-BE49-F238E27FC236}">
                    <a16:creationId xmlns:a16="http://schemas.microsoft.com/office/drawing/2014/main" id="{CE0C670D-5E10-4B4D-B80F-812125E53E3E}"/>
                  </a:ext>
                </a:extLst>
              </p:cNvPr>
              <p:cNvSpPr txBox="1">
                <a:spLocks noRot="1" noChangeAspect="1" noMove="1" noResize="1" noEditPoints="1" noAdjustHandles="1" noChangeArrowheads="1" noChangeShapeType="1" noTextEdit="1"/>
              </p:cNvSpPr>
              <p:nvPr/>
            </p:nvSpPr>
            <p:spPr>
              <a:xfrm>
                <a:off x="506904" y="2585576"/>
                <a:ext cx="10515600" cy="395852"/>
              </a:xfrm>
              <a:prstGeom prst="rect">
                <a:avLst/>
              </a:prstGeom>
              <a:blipFill>
                <a:blip r:embed="rId3"/>
                <a:stretch>
                  <a:fillRect l="-754" t="-21538" b="-4153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Marcador de contenido 2">
                <a:extLst>
                  <a:ext uri="{FF2B5EF4-FFF2-40B4-BE49-F238E27FC236}">
                    <a16:creationId xmlns:a16="http://schemas.microsoft.com/office/drawing/2014/main" id="{AB31FB5B-C948-48D6-AC91-AB026B96183A}"/>
                  </a:ext>
                </a:extLst>
              </p:cNvPr>
              <p:cNvSpPr txBox="1">
                <a:spLocks/>
              </p:cNvSpPr>
              <p:nvPr/>
            </p:nvSpPr>
            <p:spPr>
              <a:xfrm>
                <a:off x="506904" y="3177859"/>
                <a:ext cx="10515600"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400" dirty="0">
                    <a:sym typeface="Symbol" panose="05050102010706020507" pitchFamily="18" charset="2"/>
                  </a:rPr>
                  <a:t>Se  determinan los</a:t>
                </a:r>
                <a:r>
                  <a:rPr lang="es-ES" sz="2400" dirty="0">
                    <a:latin typeface="Calibri" panose="020F0502020204030204" pitchFamily="34" charset="0"/>
                    <a:ea typeface="Calibri" panose="020F0502020204030204" pitchFamily="34" charset="0"/>
                    <a:cs typeface="Times New Roman" panose="02020603050405020304" pitchFamily="18" charset="0"/>
                  </a:rPr>
                  <a:t> valores de las constantes </a:t>
                </a:r>
                <a14:m>
                  <m:oMath xmlns:m="http://schemas.openxmlformats.org/officeDocument/2006/math">
                    <m:r>
                      <a:rPr lang="es-ES" sz="2400" i="1" dirty="0" smtClean="0">
                        <a:solidFill>
                          <a:srgbClr val="FF0000"/>
                        </a:solidFill>
                        <a:latin typeface="Cambria Math" panose="02040503050406030204" pitchFamily="18" charset="0"/>
                        <a:ea typeface="Calibri" panose="020F0502020204030204" pitchFamily="34" charset="0"/>
                        <a:cs typeface="Times New Roman" panose="02020603050405020304" pitchFamily="18" charset="0"/>
                      </a:rPr>
                      <m:t>𝑎</m:t>
                    </m:r>
                    <m:r>
                      <a:rPr lang="es-ES" sz="2400" i="1" dirty="0" smtClean="0">
                        <a:latin typeface="Cambria Math" panose="02040503050406030204" pitchFamily="18" charset="0"/>
                        <a:ea typeface="Calibri" panose="020F0502020204030204" pitchFamily="34" charset="0"/>
                        <a:cs typeface="Times New Roman" panose="02020603050405020304" pitchFamily="18" charset="0"/>
                      </a:rPr>
                      <m:t> =</m:t>
                    </m:r>
                    <m:r>
                      <a:rPr lang="es-ES" sz="2400" b="0" i="1" dirty="0" smtClean="0">
                        <a:latin typeface="Cambria Math" panose="02040503050406030204" pitchFamily="18" charset="0"/>
                        <a:ea typeface="Calibri" panose="020F0502020204030204" pitchFamily="34" charset="0"/>
                        <a:cs typeface="Times New Roman" panose="02020603050405020304" pitchFamily="18" charset="0"/>
                      </a:rPr>
                      <m:t>9</m:t>
                    </m:r>
                    <m:r>
                      <a:rPr lang="es-ES" sz="2400" i="1" dirty="0" smtClean="0">
                        <a:latin typeface="Cambria Math" panose="02040503050406030204" pitchFamily="18" charset="0"/>
                        <a:ea typeface="Calibri" panose="020F0502020204030204" pitchFamily="34" charset="0"/>
                        <a:cs typeface="Times New Roman" panose="02020603050405020304" pitchFamily="18" charset="0"/>
                      </a:rPr>
                      <m:t>,</m:t>
                    </m:r>
                    <m:r>
                      <a:rPr lang="es-ES" sz="2400" i="1" dirty="0">
                        <a:latin typeface="Cambria Math" panose="02040503050406030204" pitchFamily="18" charset="0"/>
                        <a:ea typeface="Calibri" panose="020F0502020204030204" pitchFamily="34" charset="0"/>
                        <a:cs typeface="Times New Roman" panose="02020603050405020304" pitchFamily="18" charset="0"/>
                      </a:rPr>
                      <m:t> </m:t>
                    </m:r>
                    <m:r>
                      <a:rPr lang="es-ES" sz="2400" i="1" dirty="0" smtClean="0">
                        <a:solidFill>
                          <a:srgbClr val="00B0F0"/>
                        </a:solidFill>
                        <a:latin typeface="Cambria Math" panose="02040503050406030204" pitchFamily="18" charset="0"/>
                        <a:ea typeface="Calibri" panose="020F0502020204030204" pitchFamily="34" charset="0"/>
                        <a:cs typeface="Times New Roman" panose="02020603050405020304" pitchFamily="18" charset="0"/>
                      </a:rPr>
                      <m:t>𝑏</m:t>
                    </m:r>
                    <m:r>
                      <a:rPr lang="es-ES" sz="2400" i="1" dirty="0" smtClean="0">
                        <a:latin typeface="Cambria Math" panose="02040503050406030204" pitchFamily="18" charset="0"/>
                        <a:ea typeface="Calibri" panose="020F0502020204030204" pitchFamily="34" charset="0"/>
                        <a:cs typeface="Times New Roman" panose="02020603050405020304" pitchFamily="18" charset="0"/>
                      </a:rPr>
                      <m:t> =</m:t>
                    </m:r>
                    <m:r>
                      <a:rPr lang="es-ES" sz="2400" b="0" i="1" dirty="0" smtClean="0">
                        <a:latin typeface="Cambria Math" panose="02040503050406030204" pitchFamily="18" charset="0"/>
                        <a:ea typeface="Calibri" panose="020F0502020204030204" pitchFamily="34" charset="0"/>
                        <a:cs typeface="Times New Roman" panose="02020603050405020304" pitchFamily="18" charset="0"/>
                      </a:rPr>
                      <m:t>6</m:t>
                    </m:r>
                    <m:r>
                      <a:rPr lang="es-ES" sz="2400" b="0" i="0" dirty="0" smtClean="0">
                        <a:latin typeface="Cambria Math" panose="02040503050406030204" pitchFamily="18" charset="0"/>
                        <a:ea typeface="Calibri" panose="020F0502020204030204" pitchFamily="34" charset="0"/>
                        <a:cs typeface="Times New Roman" panose="02020603050405020304" pitchFamily="18" charset="0"/>
                      </a:rPr>
                      <m:t>   </m:t>
                    </m:r>
                    <m:r>
                      <m:rPr>
                        <m:sty m:val="p"/>
                      </m:rPr>
                      <a:rPr lang="es-ES" sz="2400" dirty="0">
                        <a:latin typeface="Cambria Math" panose="02040503050406030204" pitchFamily="18" charset="0"/>
                        <a:ea typeface="Calibri" panose="020F0502020204030204" pitchFamily="34" charset="0"/>
                        <a:cs typeface="Times New Roman" panose="02020603050405020304" pitchFamily="18" charset="0"/>
                      </a:rPr>
                      <m:t>y</m:t>
                    </m:r>
                    <m:r>
                      <a:rPr lang="es-ES" sz="2400" i="1" dirty="0">
                        <a:latin typeface="Cambria Math" panose="02040503050406030204" pitchFamily="18" charset="0"/>
                        <a:ea typeface="Calibri" panose="020F0502020204030204" pitchFamily="34" charset="0"/>
                        <a:cs typeface="Times New Roman" panose="02020603050405020304" pitchFamily="18" charset="0"/>
                      </a:rPr>
                      <m:t>  </m:t>
                    </m:r>
                    <m:r>
                      <a:rPr lang="es-ES" sz="2400" i="1" dirty="0" smtClean="0">
                        <a:solidFill>
                          <a:srgbClr val="00B050"/>
                        </a:solidFill>
                        <a:latin typeface="Cambria Math" panose="02040503050406030204" pitchFamily="18" charset="0"/>
                        <a:ea typeface="Calibri" panose="020F0502020204030204" pitchFamily="34" charset="0"/>
                        <a:cs typeface="Times New Roman" panose="02020603050405020304" pitchFamily="18" charset="0"/>
                      </a:rPr>
                      <m:t>𝑐</m:t>
                    </m:r>
                    <m:r>
                      <a:rPr lang="es-ES" sz="2400" i="1" dirty="0" smtClean="0">
                        <a:latin typeface="Cambria Math" panose="02040503050406030204" pitchFamily="18" charset="0"/>
                        <a:ea typeface="Calibri" panose="020F0502020204030204" pitchFamily="34" charset="0"/>
                        <a:cs typeface="Times New Roman" panose="02020603050405020304" pitchFamily="18" charset="0"/>
                      </a:rPr>
                      <m:t> =</m:t>
                    </m:r>
                    <m:r>
                      <a:rPr lang="es-ES" sz="2400" b="0" i="1" dirty="0" smtClean="0">
                        <a:latin typeface="Cambria Math" panose="02040503050406030204" pitchFamily="18" charset="0"/>
                        <a:ea typeface="Calibri" panose="020F0502020204030204" pitchFamily="34" charset="0"/>
                        <a:cs typeface="Times New Roman" panose="02020603050405020304" pitchFamily="18" charset="0"/>
                      </a:rPr>
                      <m:t>1</m:t>
                    </m:r>
                  </m:oMath>
                </a14:m>
                <a:endParaRPr lang="es-CO" dirty="0"/>
              </a:p>
            </p:txBody>
          </p:sp>
        </mc:Choice>
        <mc:Fallback xmlns="">
          <p:sp>
            <p:nvSpPr>
              <p:cNvPr id="16" name="Marcador de contenido 2">
                <a:extLst>
                  <a:ext uri="{FF2B5EF4-FFF2-40B4-BE49-F238E27FC236}">
                    <a16:creationId xmlns:a16="http://schemas.microsoft.com/office/drawing/2014/main" id="{AB31FB5B-C948-48D6-AC91-AB026B96183A}"/>
                  </a:ext>
                </a:extLst>
              </p:cNvPr>
              <p:cNvSpPr txBox="1">
                <a:spLocks noRot="1" noChangeAspect="1" noMove="1" noResize="1" noEditPoints="1" noAdjustHandles="1" noChangeArrowheads="1" noChangeShapeType="1" noTextEdit="1"/>
              </p:cNvSpPr>
              <p:nvPr/>
            </p:nvSpPr>
            <p:spPr>
              <a:xfrm>
                <a:off x="506904" y="3177859"/>
                <a:ext cx="10515600" cy="395852"/>
              </a:xfrm>
              <a:prstGeom prst="rect">
                <a:avLst/>
              </a:prstGeom>
              <a:blipFill>
                <a:blip r:embed="rId10"/>
                <a:stretch>
                  <a:fillRect l="-870" t="-10769" b="-5230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Marcador de contenido 2">
                <a:extLst>
                  <a:ext uri="{FF2B5EF4-FFF2-40B4-BE49-F238E27FC236}">
                    <a16:creationId xmlns:a16="http://schemas.microsoft.com/office/drawing/2014/main" id="{562FF82D-07E0-4628-8D39-F70F37635530}"/>
                  </a:ext>
                </a:extLst>
              </p:cNvPr>
              <p:cNvSpPr txBox="1">
                <a:spLocks/>
              </p:cNvSpPr>
              <p:nvPr/>
            </p:nvSpPr>
            <p:spPr>
              <a:xfrm>
                <a:off x="506904" y="3804168"/>
                <a:ext cx="10515600"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400" dirty="0">
                    <a:sym typeface="Symbol" panose="05050102010706020507" pitchFamily="18" charset="2"/>
                  </a:rPr>
                  <a:t>Se  calcula el discriminante  </a:t>
                </a:r>
                <a14:m>
                  <m:oMath xmlns:m="http://schemas.openxmlformats.org/officeDocument/2006/math">
                    <m:r>
                      <a:rPr lang="es-ES" sz="2400" i="1" dirty="0">
                        <a:latin typeface="Cambria Math" panose="02040503050406030204" pitchFamily="18" charset="0"/>
                        <a:sym typeface="Symbol" panose="05050102010706020507" pitchFamily="18" charset="2"/>
                      </a:rPr>
                      <m:t> = </m:t>
                    </m:r>
                  </m:oMath>
                </a14:m>
                <a:r>
                  <a:rPr lang="en-US" sz="2400" dirty="0">
                    <a:sym typeface="Symbol" panose="05050102010706020507" pitchFamily="18" charset="2"/>
                  </a:rPr>
                  <a:t> </a:t>
                </a:r>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rPr>
                          <m:t>𝑏</m:t>
                        </m:r>
                      </m:e>
                      <m:sup>
                        <m:r>
                          <a:rPr lang="en-US" sz="2400" i="1">
                            <a:latin typeface="Cambria Math" panose="02040503050406030204" pitchFamily="18" charset="0"/>
                          </a:rPr>
                          <m:t>2</m:t>
                        </m:r>
                      </m:sup>
                    </m:sSup>
                    <m:r>
                      <a:rPr lang="en-US" sz="2400" i="1">
                        <a:latin typeface="Cambria Math" panose="02040503050406030204" pitchFamily="18" charset="0"/>
                      </a:rPr>
                      <m:t>−4</m:t>
                    </m:r>
                    <m:r>
                      <a:rPr lang="en-US" sz="2400" i="1">
                        <a:latin typeface="Cambria Math" panose="02040503050406030204" pitchFamily="18" charset="0"/>
                      </a:rPr>
                      <m:t>𝑎𝑐</m:t>
                    </m:r>
                    <m:r>
                      <a:rPr lang="es-ES" sz="2400" b="0" i="1" smtClean="0">
                        <a:latin typeface="Cambria Math" panose="02040503050406030204" pitchFamily="18" charset="0"/>
                      </a:rPr>
                      <m:t>=</m:t>
                    </m:r>
                    <m:sSup>
                      <m:sSupPr>
                        <m:ctrlPr>
                          <a:rPr lang="en-US" sz="2400" i="1">
                            <a:latin typeface="Cambria Math" panose="02040503050406030204" pitchFamily="18" charset="0"/>
                          </a:rPr>
                        </m:ctrlPr>
                      </m:sSupPr>
                      <m:e>
                        <m:r>
                          <a:rPr lang="es-ES" sz="2400" b="0" i="1" smtClean="0">
                            <a:latin typeface="Cambria Math" panose="02040503050406030204" pitchFamily="18" charset="0"/>
                          </a:rPr>
                          <m:t>(6)</m:t>
                        </m:r>
                      </m:e>
                      <m:sup>
                        <m:r>
                          <a:rPr lang="en-US" sz="2400" i="1">
                            <a:latin typeface="Cambria Math" panose="02040503050406030204" pitchFamily="18" charset="0"/>
                          </a:rPr>
                          <m:t>2</m:t>
                        </m:r>
                      </m:sup>
                    </m:sSup>
                    <m:r>
                      <a:rPr lang="en-US" sz="2400" i="1">
                        <a:latin typeface="Cambria Math" panose="02040503050406030204" pitchFamily="18" charset="0"/>
                      </a:rPr>
                      <m:t>−4</m:t>
                    </m:r>
                    <m:d>
                      <m:dPr>
                        <m:ctrlPr>
                          <a:rPr lang="es-ES" sz="2400" b="0" i="1" smtClean="0">
                            <a:latin typeface="Cambria Math" panose="02040503050406030204" pitchFamily="18" charset="0"/>
                          </a:rPr>
                        </m:ctrlPr>
                      </m:dPr>
                      <m:e>
                        <m:r>
                          <a:rPr lang="es-ES" sz="2400" b="0" i="1" smtClean="0">
                            <a:latin typeface="Cambria Math" panose="02040503050406030204" pitchFamily="18" charset="0"/>
                          </a:rPr>
                          <m:t>9</m:t>
                        </m:r>
                      </m:e>
                    </m:d>
                    <m:d>
                      <m:dPr>
                        <m:ctrlPr>
                          <a:rPr lang="es-ES" sz="2400" b="0" i="1" smtClean="0">
                            <a:latin typeface="Cambria Math" panose="02040503050406030204" pitchFamily="18" charset="0"/>
                          </a:rPr>
                        </m:ctrlPr>
                      </m:dPr>
                      <m:e>
                        <m:r>
                          <a:rPr lang="es-ES" sz="2400" b="0" i="1" smtClean="0">
                            <a:latin typeface="Cambria Math" panose="02040503050406030204" pitchFamily="18" charset="0"/>
                          </a:rPr>
                          <m:t>1</m:t>
                        </m:r>
                      </m:e>
                    </m:d>
                    <m:r>
                      <a:rPr lang="es-ES" sz="2400" b="0" i="1" smtClean="0">
                        <a:latin typeface="Cambria Math" panose="02040503050406030204" pitchFamily="18" charset="0"/>
                      </a:rPr>
                      <m:t>=36−36=0</m:t>
                    </m:r>
                  </m:oMath>
                </a14:m>
                <a:endParaRPr lang="es-ES" sz="2400" dirty="0"/>
              </a:p>
              <a:p>
                <a:pPr marL="0" indent="0">
                  <a:buNone/>
                </a:pPr>
                <a:r>
                  <a:rPr lang="es-ES" sz="2400" dirty="0">
                    <a:sym typeface="Symbol" panose="05050102010706020507" pitchFamily="18" charset="2"/>
                  </a:rPr>
                  <a:t> </a:t>
                </a:r>
                <a:endParaRPr lang="es-CO" dirty="0"/>
              </a:p>
            </p:txBody>
          </p:sp>
        </mc:Choice>
        <mc:Fallback xmlns="">
          <p:sp>
            <p:nvSpPr>
              <p:cNvPr id="17" name="Marcador de contenido 2">
                <a:extLst>
                  <a:ext uri="{FF2B5EF4-FFF2-40B4-BE49-F238E27FC236}">
                    <a16:creationId xmlns:a16="http://schemas.microsoft.com/office/drawing/2014/main" id="{562FF82D-07E0-4628-8D39-F70F37635530}"/>
                  </a:ext>
                </a:extLst>
              </p:cNvPr>
              <p:cNvSpPr txBox="1">
                <a:spLocks noRot="1" noChangeAspect="1" noMove="1" noResize="1" noEditPoints="1" noAdjustHandles="1" noChangeArrowheads="1" noChangeShapeType="1" noTextEdit="1"/>
              </p:cNvSpPr>
              <p:nvPr/>
            </p:nvSpPr>
            <p:spPr>
              <a:xfrm>
                <a:off x="506904" y="3804168"/>
                <a:ext cx="10515600" cy="395852"/>
              </a:xfrm>
              <a:prstGeom prst="rect">
                <a:avLst/>
              </a:prstGeom>
              <a:blipFill>
                <a:blip r:embed="rId5"/>
                <a:stretch>
                  <a:fillRect l="-870" t="-21538" b="-41538"/>
                </a:stretch>
              </a:blipFill>
            </p:spPr>
            <p:txBody>
              <a:bodyPr/>
              <a:lstStyle/>
              <a:p>
                <a:r>
                  <a:rPr lang="es-ES">
                    <a:noFill/>
                  </a:rPr>
                  <a:t> </a:t>
                </a:r>
              </a:p>
            </p:txBody>
          </p:sp>
        </mc:Fallback>
      </mc:AlternateContent>
      <p:sp>
        <p:nvSpPr>
          <p:cNvPr id="18" name="Marcador de contenido 2">
            <a:extLst>
              <a:ext uri="{FF2B5EF4-FFF2-40B4-BE49-F238E27FC236}">
                <a16:creationId xmlns:a16="http://schemas.microsoft.com/office/drawing/2014/main" id="{05F929A0-438B-4539-A333-C9F56103828E}"/>
              </a:ext>
            </a:extLst>
          </p:cNvPr>
          <p:cNvSpPr txBox="1">
            <a:spLocks/>
          </p:cNvSpPr>
          <p:nvPr/>
        </p:nvSpPr>
        <p:spPr>
          <a:xfrm>
            <a:off x="506904" y="4430477"/>
            <a:ext cx="10515600"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400">
                <a:sym typeface="Symbol" panose="05050102010706020507" pitchFamily="18" charset="2"/>
              </a:rPr>
              <a:t>Se  sustituyen los valores en la formula </a:t>
            </a:r>
            <a:endParaRPr lang="es-ES" sz="2400"/>
          </a:p>
          <a:p>
            <a:pPr marL="0" indent="0">
              <a:buNone/>
            </a:pPr>
            <a:r>
              <a:rPr lang="es-ES" sz="2400">
                <a:sym typeface="Symbol" panose="05050102010706020507" pitchFamily="18" charset="2"/>
              </a:rPr>
              <a:t> </a:t>
            </a:r>
            <a:endParaRPr lang="es-CO" dirty="0"/>
          </a:p>
        </p:txBody>
      </p:sp>
      <mc:AlternateContent xmlns:mc="http://schemas.openxmlformats.org/markup-compatibility/2006" xmlns:a14="http://schemas.microsoft.com/office/drawing/2010/main">
        <mc:Choice Requires="a14">
          <p:sp>
            <p:nvSpPr>
              <p:cNvPr id="19" name="Rectángulo 18">
                <a:extLst>
                  <a:ext uri="{FF2B5EF4-FFF2-40B4-BE49-F238E27FC236}">
                    <a16:creationId xmlns:a16="http://schemas.microsoft.com/office/drawing/2014/main" id="{A713EA15-7FB7-4CA5-BBA3-1DC835733AA7}"/>
                  </a:ext>
                </a:extLst>
              </p:cNvPr>
              <p:cNvSpPr/>
              <p:nvPr/>
            </p:nvSpPr>
            <p:spPr>
              <a:xfrm>
                <a:off x="775414" y="5007137"/>
                <a:ext cx="3463807" cy="162095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s-CO" sz="2200" i="1" dirty="0" smtClean="0">
                              <a:solidFill>
                                <a:schemeClr val="accent2">
                                  <a:lumMod val="75000"/>
                                </a:schemeClr>
                              </a:solidFill>
                              <a:latin typeface="Cambria Math" panose="02040503050406030204" pitchFamily="18" charset="0"/>
                            </a:rPr>
                          </m:ctrlPr>
                        </m:dPr>
                        <m:e>
                          <m:eqArr>
                            <m:eqArrPr>
                              <m:ctrlPr>
                                <a:rPr lang="es-CO" sz="2200" i="1" dirty="0">
                                  <a:solidFill>
                                    <a:schemeClr val="accent2">
                                      <a:lumMod val="75000"/>
                                    </a:schemeClr>
                                  </a:solidFill>
                                  <a:latin typeface="Cambria Math" panose="02040503050406030204" pitchFamily="18" charset="0"/>
                                </a:rPr>
                              </m:ctrlPr>
                            </m:eqArrPr>
                            <m:e>
                              <m:sSub>
                                <m:sSubPr>
                                  <m:ctrlPr>
                                    <a:rPr lang="en-US" sz="2200" i="1">
                                      <a:latin typeface="Cambria Math" panose="02040503050406030204" pitchFamily="18" charset="0"/>
                                    </a:rPr>
                                  </m:ctrlPr>
                                </m:sSubPr>
                                <m:e>
                                  <m:r>
                                    <a:rPr lang="es-ES" sz="2200" i="1">
                                      <a:latin typeface="Cambria Math" panose="02040503050406030204" pitchFamily="18" charset="0"/>
                                    </a:rPr>
                                    <m:t>𝑥</m:t>
                                  </m:r>
                                </m:e>
                                <m:sub>
                                  <m:r>
                                    <a:rPr lang="es-ES" sz="2200" i="1">
                                      <a:latin typeface="Cambria Math" panose="02040503050406030204" pitchFamily="18" charset="0"/>
                                    </a:rPr>
                                    <m:t>1</m:t>
                                  </m:r>
                                </m:sub>
                              </m:sSub>
                              <m:r>
                                <a:rPr lang="en-US" sz="2200" i="1">
                                  <a:latin typeface="Cambria Math" panose="02040503050406030204" pitchFamily="18" charset="0"/>
                                </a:rPr>
                                <m:t>=</m:t>
                              </m:r>
                              <m:f>
                                <m:fPr>
                                  <m:ctrlPr>
                                    <a:rPr lang="en-US" sz="2200" i="1">
                                      <a:latin typeface="Cambria Math" panose="02040503050406030204" pitchFamily="18" charset="0"/>
                                    </a:rPr>
                                  </m:ctrlPr>
                                </m:fPr>
                                <m:num>
                                  <m:r>
                                    <a:rPr lang="es-ES" sz="2200" b="0" i="1" smtClean="0">
                                      <a:latin typeface="Cambria Math" panose="02040503050406030204" pitchFamily="18" charset="0"/>
                                    </a:rPr>
                                    <m:t>−6</m:t>
                                  </m:r>
                                </m:num>
                                <m:den>
                                  <m:r>
                                    <a:rPr lang="en-US" sz="2200" i="1">
                                      <a:latin typeface="Cambria Math" panose="02040503050406030204" pitchFamily="18" charset="0"/>
                                    </a:rPr>
                                    <m:t>2</m:t>
                                  </m:r>
                                  <m:r>
                                    <a:rPr lang="es-ES" sz="2200" b="0" i="1" smtClean="0">
                                      <a:latin typeface="Cambria Math" panose="02040503050406030204" pitchFamily="18" charset="0"/>
                                    </a:rPr>
                                    <m:t>(9)</m:t>
                                  </m:r>
                                </m:den>
                              </m:f>
                              <m:r>
                                <a:rPr lang="es-ES" sz="2200" b="0" i="1" smtClean="0">
                                  <a:latin typeface="Cambria Math" panose="02040503050406030204" pitchFamily="18" charset="0"/>
                                </a:rPr>
                                <m:t>=</m:t>
                              </m:r>
                              <m:f>
                                <m:fPr>
                                  <m:ctrlPr>
                                    <a:rPr lang="en-US" sz="2200" i="1">
                                      <a:latin typeface="Cambria Math" panose="02040503050406030204" pitchFamily="18" charset="0"/>
                                    </a:rPr>
                                  </m:ctrlPr>
                                </m:fPr>
                                <m:num>
                                  <m:r>
                                    <a:rPr lang="es-ES" sz="2200" b="0" i="1" smtClean="0">
                                      <a:latin typeface="Cambria Math" panose="02040503050406030204" pitchFamily="18" charset="0"/>
                                    </a:rPr>
                                    <m:t>−6</m:t>
                                  </m:r>
                                </m:num>
                                <m:den>
                                  <m:r>
                                    <a:rPr lang="es-ES" sz="2200" b="0" i="1" smtClean="0">
                                      <a:latin typeface="Cambria Math" panose="02040503050406030204" pitchFamily="18" charset="0"/>
                                    </a:rPr>
                                    <m:t>18</m:t>
                                  </m:r>
                                </m:den>
                              </m:f>
                              <m:r>
                                <a:rPr lang="es-ES" sz="2200" b="0" i="1" smtClean="0">
                                  <a:latin typeface="Cambria Math" panose="02040503050406030204" pitchFamily="18" charset="0"/>
                                </a:rPr>
                                <m:t>=−</m:t>
                              </m:r>
                              <m:f>
                                <m:fPr>
                                  <m:ctrlPr>
                                    <a:rPr lang="en-US" sz="2200" i="1">
                                      <a:latin typeface="Cambria Math" panose="02040503050406030204" pitchFamily="18" charset="0"/>
                                    </a:rPr>
                                  </m:ctrlPr>
                                </m:fPr>
                                <m:num>
                                  <m:r>
                                    <a:rPr lang="es-ES" sz="2200" b="0" i="1" smtClean="0">
                                      <a:latin typeface="Cambria Math" panose="02040503050406030204" pitchFamily="18" charset="0"/>
                                    </a:rPr>
                                    <m:t>1</m:t>
                                  </m:r>
                                </m:num>
                                <m:den>
                                  <m:r>
                                    <a:rPr lang="es-ES" sz="2200" b="0" i="1" smtClean="0">
                                      <a:latin typeface="Cambria Math" panose="02040503050406030204" pitchFamily="18" charset="0"/>
                                    </a:rPr>
                                    <m:t>3</m:t>
                                  </m:r>
                                </m:den>
                              </m:f>
                            </m:e>
                            <m:e>
                              <m:sSub>
                                <m:sSubPr>
                                  <m:ctrlPr>
                                    <a:rPr lang="en-US" sz="2200" i="1">
                                      <a:latin typeface="Cambria Math" panose="02040503050406030204" pitchFamily="18" charset="0"/>
                                    </a:rPr>
                                  </m:ctrlPr>
                                </m:sSubPr>
                                <m:e>
                                  <m:r>
                                    <a:rPr lang="es-ES" sz="2200" i="1">
                                      <a:latin typeface="Cambria Math" panose="02040503050406030204" pitchFamily="18" charset="0"/>
                                    </a:rPr>
                                    <m:t>𝑥</m:t>
                                  </m:r>
                                </m:e>
                                <m:sub>
                                  <m:r>
                                    <a:rPr lang="es-ES" sz="2200" i="1">
                                      <a:latin typeface="Cambria Math" panose="02040503050406030204" pitchFamily="18" charset="0"/>
                                    </a:rPr>
                                    <m:t>1</m:t>
                                  </m:r>
                                </m:sub>
                              </m:sSub>
                              <m:r>
                                <a:rPr lang="en-US" sz="2200" i="1">
                                  <a:latin typeface="Cambria Math" panose="02040503050406030204" pitchFamily="18" charset="0"/>
                                </a:rPr>
                                <m:t>=</m:t>
                              </m:r>
                              <m:f>
                                <m:fPr>
                                  <m:ctrlPr>
                                    <a:rPr lang="en-US" sz="2200" i="1">
                                      <a:latin typeface="Cambria Math" panose="02040503050406030204" pitchFamily="18" charset="0"/>
                                    </a:rPr>
                                  </m:ctrlPr>
                                </m:fPr>
                                <m:num>
                                  <m:r>
                                    <a:rPr lang="es-ES" sz="2200" i="1">
                                      <a:latin typeface="Cambria Math" panose="02040503050406030204" pitchFamily="18" charset="0"/>
                                    </a:rPr>
                                    <m:t>−6</m:t>
                                  </m:r>
                                </m:num>
                                <m:den>
                                  <m:r>
                                    <a:rPr lang="en-US" sz="2200" i="1">
                                      <a:latin typeface="Cambria Math" panose="02040503050406030204" pitchFamily="18" charset="0"/>
                                    </a:rPr>
                                    <m:t>2</m:t>
                                  </m:r>
                                  <m:r>
                                    <a:rPr lang="es-ES" sz="2200" i="1">
                                      <a:latin typeface="Cambria Math" panose="02040503050406030204" pitchFamily="18" charset="0"/>
                                    </a:rPr>
                                    <m:t>(9)</m:t>
                                  </m:r>
                                </m:den>
                              </m:f>
                              <m:r>
                                <a:rPr lang="es-ES" sz="2200" i="1">
                                  <a:latin typeface="Cambria Math" panose="02040503050406030204" pitchFamily="18" charset="0"/>
                                </a:rPr>
                                <m:t>=</m:t>
                              </m:r>
                              <m:f>
                                <m:fPr>
                                  <m:ctrlPr>
                                    <a:rPr lang="en-US" sz="2200" i="1">
                                      <a:latin typeface="Cambria Math" panose="02040503050406030204" pitchFamily="18" charset="0"/>
                                    </a:rPr>
                                  </m:ctrlPr>
                                </m:fPr>
                                <m:num>
                                  <m:r>
                                    <a:rPr lang="es-ES" sz="2200" i="1">
                                      <a:latin typeface="Cambria Math" panose="02040503050406030204" pitchFamily="18" charset="0"/>
                                    </a:rPr>
                                    <m:t>−6</m:t>
                                  </m:r>
                                </m:num>
                                <m:den>
                                  <m:r>
                                    <a:rPr lang="es-ES" sz="2200" i="1">
                                      <a:latin typeface="Cambria Math" panose="02040503050406030204" pitchFamily="18" charset="0"/>
                                    </a:rPr>
                                    <m:t>18</m:t>
                                  </m:r>
                                </m:den>
                              </m:f>
                              <m:r>
                                <a:rPr lang="es-ES" sz="2200" i="1">
                                  <a:latin typeface="Cambria Math" panose="02040503050406030204" pitchFamily="18" charset="0"/>
                                </a:rPr>
                                <m:t>=−</m:t>
                              </m:r>
                              <m:f>
                                <m:fPr>
                                  <m:ctrlPr>
                                    <a:rPr lang="en-US" sz="2200" i="1">
                                      <a:latin typeface="Cambria Math" panose="02040503050406030204" pitchFamily="18" charset="0"/>
                                    </a:rPr>
                                  </m:ctrlPr>
                                </m:fPr>
                                <m:num>
                                  <m:r>
                                    <a:rPr lang="es-ES" sz="2200" i="1">
                                      <a:latin typeface="Cambria Math" panose="02040503050406030204" pitchFamily="18" charset="0"/>
                                    </a:rPr>
                                    <m:t>1</m:t>
                                  </m:r>
                                </m:num>
                                <m:den>
                                  <m:r>
                                    <a:rPr lang="es-ES" sz="2200" i="1">
                                      <a:latin typeface="Cambria Math" panose="02040503050406030204" pitchFamily="18" charset="0"/>
                                    </a:rPr>
                                    <m:t>3</m:t>
                                  </m:r>
                                </m:den>
                              </m:f>
                            </m:e>
                          </m:eqArr>
                        </m:e>
                      </m:d>
                    </m:oMath>
                  </m:oMathPara>
                </a14:m>
                <a:endParaRPr lang="es-ES" sz="2200" dirty="0"/>
              </a:p>
            </p:txBody>
          </p:sp>
        </mc:Choice>
        <mc:Fallback xmlns="">
          <p:sp>
            <p:nvSpPr>
              <p:cNvPr id="19" name="Rectángulo 18">
                <a:extLst>
                  <a:ext uri="{FF2B5EF4-FFF2-40B4-BE49-F238E27FC236}">
                    <a16:creationId xmlns:a16="http://schemas.microsoft.com/office/drawing/2014/main" id="{A713EA15-7FB7-4CA5-BBA3-1DC835733AA7}"/>
                  </a:ext>
                </a:extLst>
              </p:cNvPr>
              <p:cNvSpPr>
                <a:spLocks noRot="1" noChangeAspect="1" noMove="1" noResize="1" noEditPoints="1" noAdjustHandles="1" noChangeArrowheads="1" noChangeShapeType="1" noTextEdit="1"/>
              </p:cNvSpPr>
              <p:nvPr/>
            </p:nvSpPr>
            <p:spPr>
              <a:xfrm>
                <a:off x="775414" y="5007137"/>
                <a:ext cx="3463807" cy="1620957"/>
              </a:xfrm>
              <a:prstGeom prst="rect">
                <a:avLst/>
              </a:prstGeom>
              <a:blipFill>
                <a:blip r:embed="rId6"/>
                <a:stretch>
                  <a:fillRect/>
                </a:stretch>
              </a:blipFill>
            </p:spPr>
            <p:txBody>
              <a:bodyPr/>
              <a:lstStyle/>
              <a:p>
                <a:r>
                  <a:rPr lang="es-ES">
                    <a:noFill/>
                  </a:rPr>
                  <a:t> </a:t>
                </a:r>
              </a:p>
            </p:txBody>
          </p:sp>
        </mc:Fallback>
      </mc:AlternateContent>
      <p:sp>
        <p:nvSpPr>
          <p:cNvPr id="20" name="Marcador de contenido 2">
            <a:extLst>
              <a:ext uri="{FF2B5EF4-FFF2-40B4-BE49-F238E27FC236}">
                <a16:creationId xmlns:a16="http://schemas.microsoft.com/office/drawing/2014/main" id="{C7A61111-DBB8-4834-B8D2-DC62F2778E81}"/>
              </a:ext>
            </a:extLst>
          </p:cNvPr>
          <p:cNvSpPr txBox="1">
            <a:spLocks/>
          </p:cNvSpPr>
          <p:nvPr/>
        </p:nvSpPr>
        <p:spPr>
          <a:xfrm>
            <a:off x="5140331" y="5260919"/>
            <a:ext cx="5882173"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400" dirty="0">
                <a:sym typeface="Symbol" panose="05050102010706020507" pitchFamily="18" charset="2"/>
              </a:rPr>
              <a:t>Por lo tanto las soluciones de la ecuación son:</a:t>
            </a:r>
            <a:endParaRPr lang="es-ES" sz="2400" dirty="0"/>
          </a:p>
          <a:p>
            <a:pPr marL="0" indent="0">
              <a:buNone/>
            </a:pPr>
            <a:r>
              <a:rPr lang="es-ES" sz="2400" dirty="0">
                <a:sym typeface="Symbol" panose="05050102010706020507" pitchFamily="18" charset="2"/>
              </a:rPr>
              <a:t> </a:t>
            </a:r>
            <a:endParaRPr lang="es-CO" dirty="0"/>
          </a:p>
        </p:txBody>
      </p:sp>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3F5B68F9-0A95-4FC5-A4BC-A865E1958772}"/>
                  </a:ext>
                </a:extLst>
              </p:cNvPr>
              <p:cNvSpPr/>
              <p:nvPr/>
            </p:nvSpPr>
            <p:spPr>
              <a:xfrm>
                <a:off x="6822294" y="5630194"/>
                <a:ext cx="1944700" cy="72834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200" i="1" smtClean="0">
                              <a:latin typeface="Cambria Math" panose="02040503050406030204" pitchFamily="18" charset="0"/>
                            </a:rPr>
                          </m:ctrlPr>
                        </m:sSubPr>
                        <m:e>
                          <m:r>
                            <a:rPr lang="es-ES" sz="2200" i="1">
                              <a:latin typeface="Cambria Math" panose="02040503050406030204" pitchFamily="18" charset="0"/>
                            </a:rPr>
                            <m:t>𝑥</m:t>
                          </m:r>
                        </m:e>
                        <m:sub>
                          <m:r>
                            <a:rPr lang="es-ES" sz="2200" i="1">
                              <a:latin typeface="Cambria Math" panose="02040503050406030204" pitchFamily="18" charset="0"/>
                            </a:rPr>
                            <m:t>1</m:t>
                          </m:r>
                        </m:sub>
                      </m:sSub>
                      <m:r>
                        <a:rPr lang="en-US" sz="2200" i="1">
                          <a:latin typeface="Cambria Math" panose="02040503050406030204" pitchFamily="18" charset="0"/>
                        </a:rPr>
                        <m:t>=</m:t>
                      </m:r>
                      <m:sSub>
                        <m:sSubPr>
                          <m:ctrlPr>
                            <a:rPr lang="en-US" sz="2200" i="1">
                              <a:latin typeface="Cambria Math" panose="02040503050406030204" pitchFamily="18" charset="0"/>
                            </a:rPr>
                          </m:ctrlPr>
                        </m:sSubPr>
                        <m:e>
                          <m:r>
                            <a:rPr lang="es-ES" sz="2200" i="1">
                              <a:latin typeface="Cambria Math" panose="02040503050406030204" pitchFamily="18" charset="0"/>
                            </a:rPr>
                            <m:t>𝑥</m:t>
                          </m:r>
                        </m:e>
                        <m:sub>
                          <m:r>
                            <a:rPr lang="es-ES" sz="2200" i="1">
                              <a:latin typeface="Cambria Math" panose="02040503050406030204" pitchFamily="18" charset="0"/>
                            </a:rPr>
                            <m:t>2</m:t>
                          </m:r>
                        </m:sub>
                      </m:sSub>
                      <m:r>
                        <a:rPr lang="es-ES" sz="2200" b="0" i="0" smtClean="0">
                          <a:latin typeface="Cambria Math" panose="02040503050406030204" pitchFamily="18" charset="0"/>
                        </a:rPr>
                        <m:t>=</m:t>
                      </m:r>
                      <m:r>
                        <a:rPr lang="es-ES" sz="2200" i="1">
                          <a:latin typeface="Cambria Math" panose="02040503050406030204" pitchFamily="18" charset="0"/>
                        </a:rPr>
                        <m:t>−</m:t>
                      </m:r>
                      <m:f>
                        <m:fPr>
                          <m:ctrlPr>
                            <a:rPr lang="en-US" sz="2200" i="1">
                              <a:latin typeface="Cambria Math" panose="02040503050406030204" pitchFamily="18" charset="0"/>
                            </a:rPr>
                          </m:ctrlPr>
                        </m:fPr>
                        <m:num>
                          <m:r>
                            <a:rPr lang="es-ES" sz="2200" i="1">
                              <a:latin typeface="Cambria Math" panose="02040503050406030204" pitchFamily="18" charset="0"/>
                            </a:rPr>
                            <m:t>1</m:t>
                          </m:r>
                        </m:num>
                        <m:den>
                          <m:r>
                            <a:rPr lang="es-ES" sz="2200" i="1">
                              <a:latin typeface="Cambria Math" panose="02040503050406030204" pitchFamily="18" charset="0"/>
                            </a:rPr>
                            <m:t>3</m:t>
                          </m:r>
                        </m:den>
                      </m:f>
                    </m:oMath>
                  </m:oMathPara>
                </a14:m>
                <a:endParaRPr lang="es-ES" sz="2200" dirty="0"/>
              </a:p>
            </p:txBody>
          </p:sp>
        </mc:Choice>
        <mc:Fallback xmlns="">
          <p:sp>
            <p:nvSpPr>
              <p:cNvPr id="5" name="Rectángulo 4">
                <a:extLst>
                  <a:ext uri="{FF2B5EF4-FFF2-40B4-BE49-F238E27FC236}">
                    <a16:creationId xmlns:a16="http://schemas.microsoft.com/office/drawing/2014/main" id="{3F5B68F9-0A95-4FC5-A4BC-A865E1958772}"/>
                  </a:ext>
                </a:extLst>
              </p:cNvPr>
              <p:cNvSpPr>
                <a:spLocks noRot="1" noChangeAspect="1" noMove="1" noResize="1" noEditPoints="1" noAdjustHandles="1" noChangeArrowheads="1" noChangeShapeType="1" noTextEdit="1"/>
              </p:cNvSpPr>
              <p:nvPr/>
            </p:nvSpPr>
            <p:spPr>
              <a:xfrm>
                <a:off x="6822294" y="5630194"/>
                <a:ext cx="1944700" cy="728341"/>
              </a:xfrm>
              <a:prstGeom prst="rect">
                <a:avLst/>
              </a:prstGeom>
              <a:blipFill>
                <a:blip r:embed="rId11"/>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Marcador de contenido 2">
                <a:extLst>
                  <a:ext uri="{FF2B5EF4-FFF2-40B4-BE49-F238E27FC236}">
                    <a16:creationId xmlns:a16="http://schemas.microsoft.com/office/drawing/2014/main" id="{560AF0A3-5AF3-4C03-8EE9-F518FAF7C2D0}"/>
                  </a:ext>
                </a:extLst>
              </p:cNvPr>
              <p:cNvSpPr txBox="1">
                <a:spLocks/>
              </p:cNvSpPr>
              <p:nvPr/>
            </p:nvSpPr>
            <p:spPr>
              <a:xfrm>
                <a:off x="380295" y="317241"/>
                <a:ext cx="10515600" cy="50324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400" dirty="0">
                    <a:sym typeface="Symbol" panose="05050102010706020507" pitchFamily="18" charset="2"/>
                  </a:rPr>
                  <a:t>Si  </a:t>
                </a:r>
                <a14:m>
                  <m:oMath xmlns:m="http://schemas.openxmlformats.org/officeDocument/2006/math">
                    <m:r>
                      <a:rPr lang="es-ES" sz="2400" i="1" dirty="0" smtClean="0">
                        <a:latin typeface="Cambria Math" panose="02040503050406030204" pitchFamily="18" charset="0"/>
                        <a:sym typeface="Symbol" panose="05050102010706020507" pitchFamily="18" charset="2"/>
                      </a:rPr>
                      <m:t></m:t>
                    </m:r>
                    <m:r>
                      <a:rPr lang="es-ES" sz="2400" b="0" i="1" dirty="0" smtClean="0">
                        <a:latin typeface="Cambria Math" panose="02040503050406030204" pitchFamily="18" charset="0"/>
                        <a:sym typeface="Symbol" panose="05050102010706020507" pitchFamily="18" charset="2"/>
                      </a:rPr>
                      <m:t>=</m:t>
                    </m:r>
                    <m:r>
                      <a:rPr lang="es-ES" sz="2400" i="1" dirty="0">
                        <a:latin typeface="Cambria Math" panose="02040503050406030204" pitchFamily="18" charset="0"/>
                        <a:sym typeface="Symbol" panose="05050102010706020507" pitchFamily="18" charset="2"/>
                      </a:rPr>
                      <m:t> 0</m:t>
                    </m:r>
                  </m:oMath>
                </a14:m>
                <a:r>
                  <a:rPr lang="es-ES" sz="2400" dirty="0"/>
                  <a:t> las raíces o soluciones son reales e iguales (</a:t>
                </a:r>
                <a14:m>
                  <m:oMath xmlns:m="http://schemas.openxmlformats.org/officeDocument/2006/math">
                    <m:sSub>
                      <m:sSubPr>
                        <m:ctrlPr>
                          <a:rPr lang="en-US" sz="2400" i="1">
                            <a:latin typeface="Cambria Math" panose="02040503050406030204" pitchFamily="18" charset="0"/>
                          </a:rPr>
                        </m:ctrlPr>
                      </m:sSubPr>
                      <m:e>
                        <m:r>
                          <a:rPr lang="es-ES" sz="2400" i="1">
                            <a:latin typeface="Cambria Math" panose="02040503050406030204" pitchFamily="18" charset="0"/>
                          </a:rPr>
                          <m:t> </m:t>
                        </m:r>
                        <m:r>
                          <a:rPr lang="es-ES" sz="2400" i="1">
                            <a:latin typeface="Cambria Math" panose="02040503050406030204" pitchFamily="18" charset="0"/>
                          </a:rPr>
                          <m:t>𝑥</m:t>
                        </m:r>
                      </m:e>
                      <m:sub>
                        <m:r>
                          <a:rPr lang="es-ES" sz="2400" i="1">
                            <a:latin typeface="Cambria Math" panose="02040503050406030204" pitchFamily="18" charset="0"/>
                          </a:rPr>
                          <m:t>1</m:t>
                        </m:r>
                      </m:sub>
                    </m:sSub>
                    <m:r>
                      <a:rPr lang="es-ES" sz="2400">
                        <a:latin typeface="Cambria Math" panose="02040503050406030204" pitchFamily="18" charset="0"/>
                      </a:rPr>
                      <m:t>,</m:t>
                    </m:r>
                    <m:sSub>
                      <m:sSubPr>
                        <m:ctrlPr>
                          <a:rPr lang="en-US" sz="2400" i="1">
                            <a:latin typeface="Cambria Math" panose="02040503050406030204" pitchFamily="18" charset="0"/>
                          </a:rPr>
                        </m:ctrlPr>
                      </m:sSubPr>
                      <m:e>
                        <m:r>
                          <a:rPr lang="es-ES" sz="2400" i="1">
                            <a:latin typeface="Cambria Math" panose="02040503050406030204" pitchFamily="18" charset="0"/>
                          </a:rPr>
                          <m:t> </m:t>
                        </m:r>
                        <m:r>
                          <a:rPr lang="es-ES" sz="2400" i="1">
                            <a:latin typeface="Cambria Math" panose="02040503050406030204" pitchFamily="18" charset="0"/>
                          </a:rPr>
                          <m:t>𝑥</m:t>
                        </m:r>
                      </m:e>
                      <m:sub>
                        <m:r>
                          <a:rPr lang="es-ES" sz="2400" i="1">
                            <a:latin typeface="Cambria Math" panose="02040503050406030204" pitchFamily="18" charset="0"/>
                          </a:rPr>
                          <m:t>2</m:t>
                        </m:r>
                      </m:sub>
                    </m:sSub>
                    <m:r>
                      <m:rPr>
                        <m:nor/>
                      </m:rPr>
                      <a:rPr lang="es-ES" sz="2400" dirty="0">
                        <a:ea typeface="Cambria Math" panose="02040503050406030204" pitchFamily="18" charset="0"/>
                        <a:sym typeface="Symbol" panose="05050102010706020507" pitchFamily="18" charset="2"/>
                      </a:rPr>
                      <m:t></m:t>
                    </m:r>
                    <m:r>
                      <a:rPr lang="es-CO" sz="2200" i="1">
                        <a:latin typeface="Cambria Math" panose="02040503050406030204" pitchFamily="18" charset="0"/>
                        <a:ea typeface="Cambria Math" panose="02040503050406030204" pitchFamily="18" charset="0"/>
                      </a:rPr>
                      <m:t>ℝ</m:t>
                    </m:r>
                    <m:r>
                      <a:rPr lang="es-ES" sz="2200" smtClean="0">
                        <a:latin typeface="Cambria Math" panose="02040503050406030204" pitchFamily="18" charset="0"/>
                        <a:ea typeface="Cambria Math" panose="02040503050406030204" pitchFamily="18" charset="0"/>
                      </a:rPr>
                      <m:t>,</m:t>
                    </m:r>
                    <m:sSub>
                      <m:sSubPr>
                        <m:ctrlPr>
                          <a:rPr lang="en-US" sz="2000" i="1">
                            <a:latin typeface="Cambria Math" panose="02040503050406030204" pitchFamily="18" charset="0"/>
                          </a:rPr>
                        </m:ctrlPr>
                      </m:sSubPr>
                      <m:e>
                        <m:r>
                          <a:rPr lang="es-ES" sz="2000" i="1">
                            <a:latin typeface="Cambria Math" panose="02040503050406030204" pitchFamily="18" charset="0"/>
                          </a:rPr>
                          <m:t> </m:t>
                        </m:r>
                        <m:r>
                          <a:rPr lang="es-ES" sz="2000" i="1">
                            <a:latin typeface="Cambria Math" panose="02040503050406030204" pitchFamily="18" charset="0"/>
                          </a:rPr>
                          <m:t>𝑥</m:t>
                        </m:r>
                      </m:e>
                      <m:sub>
                        <m:r>
                          <a:rPr lang="es-ES" sz="2000" i="1">
                            <a:latin typeface="Cambria Math" panose="02040503050406030204" pitchFamily="18" charset="0"/>
                          </a:rPr>
                          <m:t>1</m:t>
                        </m:r>
                      </m:sub>
                    </m:sSub>
                    <m:r>
                      <a:rPr lang="es-ES" sz="2000" b="0" i="1" smtClean="0">
                        <a:latin typeface="Cambria Math" panose="02040503050406030204" pitchFamily="18" charset="0"/>
                      </a:rPr>
                      <m:t>=</m:t>
                    </m:r>
                    <m:r>
                      <a:rPr lang="es-ES" sz="2000" i="1" smtClean="0">
                        <a:latin typeface="Cambria Math" panose="02040503050406030204" pitchFamily="18" charset="0"/>
                        <a:sym typeface="Symbol" panose="05050102010706020507" pitchFamily="18" charset="2"/>
                      </a:rPr>
                      <m:t> </m:t>
                    </m:r>
                    <m:sSub>
                      <m:sSubPr>
                        <m:ctrlPr>
                          <a:rPr lang="en-US" sz="2000" i="1">
                            <a:latin typeface="Cambria Math" panose="02040503050406030204" pitchFamily="18" charset="0"/>
                          </a:rPr>
                        </m:ctrlPr>
                      </m:sSubPr>
                      <m:e>
                        <m:r>
                          <a:rPr lang="es-ES" sz="2000" i="1">
                            <a:latin typeface="Cambria Math" panose="02040503050406030204" pitchFamily="18" charset="0"/>
                          </a:rPr>
                          <m:t>𝑥</m:t>
                        </m:r>
                      </m:e>
                      <m:sub>
                        <m:r>
                          <a:rPr lang="es-ES" sz="2000" i="1">
                            <a:latin typeface="Cambria Math" panose="02040503050406030204" pitchFamily="18" charset="0"/>
                          </a:rPr>
                          <m:t>2</m:t>
                        </m:r>
                      </m:sub>
                    </m:sSub>
                    <m:r>
                      <a:rPr lang="es-ES" sz="2200" smtClean="0">
                        <a:latin typeface="Cambria Math" panose="02040503050406030204" pitchFamily="18" charset="0"/>
                        <a:ea typeface="Cambria Math" panose="02040503050406030204" pitchFamily="18" charset="0"/>
                      </a:rPr>
                      <m:t>)</m:t>
                    </m:r>
                  </m:oMath>
                </a14:m>
                <a:endParaRPr lang="es-CO" sz="2200" dirty="0"/>
              </a:p>
            </p:txBody>
          </p:sp>
        </mc:Choice>
        <mc:Fallback xmlns="">
          <p:sp>
            <p:nvSpPr>
              <p:cNvPr id="14" name="Marcador de contenido 2">
                <a:extLst>
                  <a:ext uri="{FF2B5EF4-FFF2-40B4-BE49-F238E27FC236}">
                    <a16:creationId xmlns:a16="http://schemas.microsoft.com/office/drawing/2014/main" id="{560AF0A3-5AF3-4C03-8EE9-F518FAF7C2D0}"/>
                  </a:ext>
                </a:extLst>
              </p:cNvPr>
              <p:cNvSpPr txBox="1">
                <a:spLocks noRot="1" noChangeAspect="1" noMove="1" noResize="1" noEditPoints="1" noAdjustHandles="1" noChangeArrowheads="1" noChangeShapeType="1" noTextEdit="1"/>
              </p:cNvSpPr>
              <p:nvPr/>
            </p:nvSpPr>
            <p:spPr>
              <a:xfrm>
                <a:off x="380295" y="317241"/>
                <a:ext cx="10515600" cy="503249"/>
              </a:xfrm>
              <a:prstGeom prst="rect">
                <a:avLst/>
              </a:prstGeom>
              <a:blipFill>
                <a:blip r:embed="rId9"/>
                <a:stretch>
                  <a:fillRect l="-754" t="-16867" b="-10843"/>
                </a:stretch>
              </a:blipFill>
            </p:spPr>
            <p:txBody>
              <a:bodyPr/>
              <a:lstStyle/>
              <a:p>
                <a:r>
                  <a:rPr lang="es-ES">
                    <a:noFill/>
                  </a:rPr>
                  <a:t> </a:t>
                </a:r>
              </a:p>
            </p:txBody>
          </p:sp>
        </mc:Fallback>
      </mc:AlternateContent>
    </p:spTree>
    <p:extLst>
      <p:ext uri="{BB962C8B-B14F-4D97-AF65-F5344CB8AC3E}">
        <p14:creationId xmlns:p14="http://schemas.microsoft.com/office/powerpoint/2010/main" val="222578904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9" name="Rectángulo 8">
            <a:extLst>
              <a:ext uri="{FF2B5EF4-FFF2-40B4-BE49-F238E27FC236}">
                <a16:creationId xmlns:a16="http://schemas.microsoft.com/office/drawing/2014/main" id="{64465012-233B-4A09-ACC4-3265DC450D11}"/>
              </a:ext>
            </a:extLst>
          </p:cNvPr>
          <p:cNvSpPr/>
          <p:nvPr/>
        </p:nvSpPr>
        <p:spPr>
          <a:xfrm>
            <a:off x="506904" y="2045648"/>
            <a:ext cx="1284326" cy="461665"/>
          </a:xfrm>
          <a:prstGeom prst="rect">
            <a:avLst/>
          </a:prstGeom>
        </p:spPr>
        <p:txBody>
          <a:bodyPr wrap="none">
            <a:spAutoFit/>
          </a:bodyPr>
          <a:lstStyle/>
          <a:p>
            <a:r>
              <a:rPr lang="es-CO" sz="2400" dirty="0">
                <a:solidFill>
                  <a:srgbClr val="00B050"/>
                </a:solidFill>
              </a:rPr>
              <a:t>Ejemplo:</a:t>
            </a:r>
          </a:p>
        </p:txBody>
      </p:sp>
      <mc:AlternateContent xmlns:mc="http://schemas.openxmlformats.org/markup-compatibility/2006" xmlns:a14="http://schemas.microsoft.com/office/drawing/2010/main">
        <mc:Choice Requires="a14">
          <p:sp>
            <p:nvSpPr>
              <p:cNvPr id="10" name="Marcador de contenido 2">
                <a:extLst>
                  <a:ext uri="{FF2B5EF4-FFF2-40B4-BE49-F238E27FC236}">
                    <a16:creationId xmlns:a16="http://schemas.microsoft.com/office/drawing/2014/main" id="{CE0C670D-5E10-4B4D-B80F-812125E53E3E}"/>
                  </a:ext>
                </a:extLst>
              </p:cNvPr>
              <p:cNvSpPr txBox="1">
                <a:spLocks/>
              </p:cNvSpPr>
              <p:nvPr/>
            </p:nvSpPr>
            <p:spPr>
              <a:xfrm>
                <a:off x="506904" y="2585576"/>
                <a:ext cx="10515600"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400" dirty="0">
                    <a:sym typeface="Symbol" panose="05050102010706020507" pitchFamily="18" charset="2"/>
                  </a:rPr>
                  <a:t>Resuelva la siguiente ecuación  </a:t>
                </a:r>
                <a14:m>
                  <m:oMath xmlns:m="http://schemas.openxmlformats.org/officeDocument/2006/math">
                    <m:sSup>
                      <m:sSupPr>
                        <m:ctrlPr>
                          <a:rPr lang="es-ES" sz="2400" i="1" dirty="0" smtClean="0">
                            <a:latin typeface="Cambria Math" panose="02040503050406030204" pitchFamily="18" charset="0"/>
                            <a:sym typeface="Symbol" panose="05050102010706020507" pitchFamily="18" charset="2"/>
                          </a:rPr>
                        </m:ctrlPr>
                      </m:sSupPr>
                      <m:e>
                        <m:r>
                          <a:rPr lang="es-ES" sz="2400" b="0" i="1" dirty="0" smtClean="0">
                            <a:latin typeface="Cambria Math" panose="02040503050406030204" pitchFamily="18" charset="0"/>
                            <a:sym typeface="Symbol" panose="05050102010706020507" pitchFamily="18" charset="2"/>
                          </a:rPr>
                          <m:t>𝑥</m:t>
                        </m:r>
                      </m:e>
                      <m:sup>
                        <m:r>
                          <a:rPr lang="es-ES" sz="2400" b="0" i="1" dirty="0" smtClean="0">
                            <a:latin typeface="Cambria Math" panose="02040503050406030204" pitchFamily="18" charset="0"/>
                            <a:sym typeface="Symbol" panose="05050102010706020507" pitchFamily="18" charset="2"/>
                          </a:rPr>
                          <m:t>2</m:t>
                        </m:r>
                      </m:sup>
                    </m:sSup>
                    <m:r>
                      <a:rPr lang="es-ES" sz="2400" b="0" i="1" dirty="0" smtClean="0">
                        <a:latin typeface="Cambria Math" panose="02040503050406030204" pitchFamily="18" charset="0"/>
                        <a:sym typeface="Symbol" panose="05050102010706020507" pitchFamily="18" charset="2"/>
                      </a:rPr>
                      <m:t>−2</m:t>
                    </m:r>
                    <m:r>
                      <a:rPr lang="es-ES" sz="2400" b="0" i="1" dirty="0" smtClean="0">
                        <a:latin typeface="Cambria Math" panose="02040503050406030204" pitchFamily="18" charset="0"/>
                        <a:sym typeface="Symbol" panose="05050102010706020507" pitchFamily="18" charset="2"/>
                      </a:rPr>
                      <m:t>𝑥</m:t>
                    </m:r>
                    <m:r>
                      <a:rPr lang="es-ES" sz="2400" b="0" i="1" dirty="0" smtClean="0">
                        <a:latin typeface="Cambria Math" panose="02040503050406030204" pitchFamily="18" charset="0"/>
                        <a:sym typeface="Symbol" panose="05050102010706020507" pitchFamily="18" charset="2"/>
                      </a:rPr>
                      <m:t>+5=0 </m:t>
                    </m:r>
                  </m:oMath>
                </a14:m>
                <a:endParaRPr lang="es-CO" sz="2200" dirty="0"/>
              </a:p>
              <a:p>
                <a:endParaRPr lang="es-CO" dirty="0"/>
              </a:p>
            </p:txBody>
          </p:sp>
        </mc:Choice>
        <mc:Fallback xmlns="">
          <p:sp>
            <p:nvSpPr>
              <p:cNvPr id="10" name="Marcador de contenido 2">
                <a:extLst>
                  <a:ext uri="{FF2B5EF4-FFF2-40B4-BE49-F238E27FC236}">
                    <a16:creationId xmlns:a16="http://schemas.microsoft.com/office/drawing/2014/main" id="{CE0C670D-5E10-4B4D-B80F-812125E53E3E}"/>
                  </a:ext>
                </a:extLst>
              </p:cNvPr>
              <p:cNvSpPr txBox="1">
                <a:spLocks noRot="1" noChangeAspect="1" noMove="1" noResize="1" noEditPoints="1" noAdjustHandles="1" noChangeArrowheads="1" noChangeShapeType="1" noTextEdit="1"/>
              </p:cNvSpPr>
              <p:nvPr/>
            </p:nvSpPr>
            <p:spPr>
              <a:xfrm>
                <a:off x="506904" y="2585576"/>
                <a:ext cx="10515600" cy="395852"/>
              </a:xfrm>
              <a:prstGeom prst="rect">
                <a:avLst/>
              </a:prstGeom>
              <a:blipFill>
                <a:blip r:embed="rId2"/>
                <a:stretch>
                  <a:fillRect l="-754" t="-21538" b="-4153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Marcador de contenido 2">
                <a:extLst>
                  <a:ext uri="{FF2B5EF4-FFF2-40B4-BE49-F238E27FC236}">
                    <a16:creationId xmlns:a16="http://schemas.microsoft.com/office/drawing/2014/main" id="{AB31FB5B-C948-48D6-AC91-AB026B96183A}"/>
                  </a:ext>
                </a:extLst>
              </p:cNvPr>
              <p:cNvSpPr txBox="1">
                <a:spLocks/>
              </p:cNvSpPr>
              <p:nvPr/>
            </p:nvSpPr>
            <p:spPr>
              <a:xfrm>
                <a:off x="506904" y="3177859"/>
                <a:ext cx="10515600"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400" dirty="0">
                    <a:sym typeface="Symbol" panose="05050102010706020507" pitchFamily="18" charset="2"/>
                  </a:rPr>
                  <a:t>Se  determinan los</a:t>
                </a:r>
                <a:r>
                  <a:rPr lang="es-ES" sz="2400" dirty="0">
                    <a:latin typeface="Calibri" panose="020F0502020204030204" pitchFamily="34" charset="0"/>
                    <a:ea typeface="Calibri" panose="020F0502020204030204" pitchFamily="34" charset="0"/>
                    <a:cs typeface="Times New Roman" panose="02020603050405020304" pitchFamily="18" charset="0"/>
                  </a:rPr>
                  <a:t> valores de las constantes </a:t>
                </a:r>
                <a14:m>
                  <m:oMath xmlns:m="http://schemas.openxmlformats.org/officeDocument/2006/math">
                    <m:r>
                      <a:rPr lang="es-ES" sz="2400" i="1" dirty="0" smtClean="0">
                        <a:solidFill>
                          <a:srgbClr val="FF0000"/>
                        </a:solidFill>
                        <a:latin typeface="Cambria Math" panose="02040503050406030204" pitchFamily="18" charset="0"/>
                        <a:ea typeface="Calibri" panose="020F0502020204030204" pitchFamily="34" charset="0"/>
                        <a:cs typeface="Times New Roman" panose="02020603050405020304" pitchFamily="18" charset="0"/>
                      </a:rPr>
                      <m:t>𝑎</m:t>
                    </m:r>
                    <m:r>
                      <a:rPr lang="es-ES" sz="2400" i="1" dirty="0" smtClean="0">
                        <a:latin typeface="Cambria Math" panose="02040503050406030204" pitchFamily="18" charset="0"/>
                        <a:ea typeface="Calibri" panose="020F0502020204030204" pitchFamily="34" charset="0"/>
                        <a:cs typeface="Times New Roman" panose="02020603050405020304" pitchFamily="18" charset="0"/>
                      </a:rPr>
                      <m:t> =</m:t>
                    </m:r>
                    <m:r>
                      <a:rPr lang="es-ES" sz="2400" b="0" i="1" dirty="0" smtClean="0">
                        <a:latin typeface="Cambria Math" panose="02040503050406030204" pitchFamily="18" charset="0"/>
                        <a:ea typeface="Calibri" panose="020F0502020204030204" pitchFamily="34" charset="0"/>
                        <a:cs typeface="Times New Roman" panose="02020603050405020304" pitchFamily="18" charset="0"/>
                      </a:rPr>
                      <m:t>1</m:t>
                    </m:r>
                    <m:r>
                      <a:rPr lang="es-ES" sz="2400" i="1" dirty="0" smtClean="0">
                        <a:latin typeface="Cambria Math" panose="02040503050406030204" pitchFamily="18" charset="0"/>
                        <a:ea typeface="Calibri" panose="020F0502020204030204" pitchFamily="34" charset="0"/>
                        <a:cs typeface="Times New Roman" panose="02020603050405020304" pitchFamily="18" charset="0"/>
                      </a:rPr>
                      <m:t>,</m:t>
                    </m:r>
                    <m:r>
                      <a:rPr lang="es-ES" sz="2400" i="1" dirty="0">
                        <a:latin typeface="Cambria Math" panose="02040503050406030204" pitchFamily="18" charset="0"/>
                        <a:ea typeface="Calibri" panose="020F0502020204030204" pitchFamily="34" charset="0"/>
                        <a:cs typeface="Times New Roman" panose="02020603050405020304" pitchFamily="18" charset="0"/>
                      </a:rPr>
                      <m:t> </m:t>
                    </m:r>
                    <m:r>
                      <a:rPr lang="es-ES" sz="2400" i="1" dirty="0" smtClean="0">
                        <a:solidFill>
                          <a:srgbClr val="00B0F0"/>
                        </a:solidFill>
                        <a:latin typeface="Cambria Math" panose="02040503050406030204" pitchFamily="18" charset="0"/>
                        <a:ea typeface="Calibri" panose="020F0502020204030204" pitchFamily="34" charset="0"/>
                        <a:cs typeface="Times New Roman" panose="02020603050405020304" pitchFamily="18" charset="0"/>
                      </a:rPr>
                      <m:t>𝑏</m:t>
                    </m:r>
                    <m:r>
                      <a:rPr lang="es-ES" sz="2400" i="1" dirty="0" smtClean="0">
                        <a:latin typeface="Cambria Math" panose="02040503050406030204" pitchFamily="18" charset="0"/>
                        <a:ea typeface="Calibri" panose="020F0502020204030204" pitchFamily="34" charset="0"/>
                        <a:cs typeface="Times New Roman" panose="02020603050405020304" pitchFamily="18" charset="0"/>
                      </a:rPr>
                      <m:t> =</m:t>
                    </m:r>
                    <m:r>
                      <a:rPr lang="es-ES" sz="2400" b="0" i="1" dirty="0" smtClean="0">
                        <a:latin typeface="Cambria Math" panose="02040503050406030204" pitchFamily="18" charset="0"/>
                        <a:ea typeface="Calibri" panose="020F0502020204030204" pitchFamily="34" charset="0"/>
                        <a:cs typeface="Times New Roman" panose="02020603050405020304" pitchFamily="18" charset="0"/>
                      </a:rPr>
                      <m:t>−</m:t>
                    </m:r>
                    <m:r>
                      <a:rPr lang="es-ES" sz="2400" b="0" i="0" dirty="0" smtClean="0">
                        <a:latin typeface="Cambria Math" panose="02040503050406030204" pitchFamily="18" charset="0"/>
                        <a:ea typeface="Calibri" panose="020F0502020204030204" pitchFamily="34" charset="0"/>
                        <a:cs typeface="Times New Roman" panose="02020603050405020304" pitchFamily="18" charset="0"/>
                      </a:rPr>
                      <m:t>2   </m:t>
                    </m:r>
                    <m:r>
                      <m:rPr>
                        <m:sty m:val="p"/>
                      </m:rPr>
                      <a:rPr lang="es-ES" sz="2400" dirty="0">
                        <a:latin typeface="Cambria Math" panose="02040503050406030204" pitchFamily="18" charset="0"/>
                        <a:ea typeface="Calibri" panose="020F0502020204030204" pitchFamily="34" charset="0"/>
                        <a:cs typeface="Times New Roman" panose="02020603050405020304" pitchFamily="18" charset="0"/>
                      </a:rPr>
                      <m:t>y</m:t>
                    </m:r>
                    <m:r>
                      <a:rPr lang="es-ES" sz="2400" i="1" dirty="0">
                        <a:latin typeface="Cambria Math" panose="02040503050406030204" pitchFamily="18" charset="0"/>
                        <a:ea typeface="Calibri" panose="020F0502020204030204" pitchFamily="34" charset="0"/>
                        <a:cs typeface="Times New Roman" panose="02020603050405020304" pitchFamily="18" charset="0"/>
                      </a:rPr>
                      <m:t>  </m:t>
                    </m:r>
                    <m:r>
                      <a:rPr lang="es-ES" sz="2400" i="1" dirty="0" smtClean="0">
                        <a:solidFill>
                          <a:srgbClr val="00B050"/>
                        </a:solidFill>
                        <a:latin typeface="Cambria Math" panose="02040503050406030204" pitchFamily="18" charset="0"/>
                        <a:ea typeface="Calibri" panose="020F0502020204030204" pitchFamily="34" charset="0"/>
                        <a:cs typeface="Times New Roman" panose="02020603050405020304" pitchFamily="18" charset="0"/>
                      </a:rPr>
                      <m:t>𝑐</m:t>
                    </m:r>
                    <m:r>
                      <a:rPr lang="es-ES" sz="2400" i="1" dirty="0" smtClean="0">
                        <a:latin typeface="Cambria Math" panose="02040503050406030204" pitchFamily="18" charset="0"/>
                        <a:ea typeface="Calibri" panose="020F0502020204030204" pitchFamily="34" charset="0"/>
                        <a:cs typeface="Times New Roman" panose="02020603050405020304" pitchFamily="18" charset="0"/>
                      </a:rPr>
                      <m:t> =</m:t>
                    </m:r>
                    <m:r>
                      <a:rPr lang="es-ES" sz="2400" b="0" i="1" dirty="0" smtClean="0">
                        <a:latin typeface="Cambria Math" panose="02040503050406030204" pitchFamily="18" charset="0"/>
                        <a:ea typeface="Calibri" panose="020F0502020204030204" pitchFamily="34" charset="0"/>
                        <a:cs typeface="Times New Roman" panose="02020603050405020304" pitchFamily="18" charset="0"/>
                      </a:rPr>
                      <m:t>5</m:t>
                    </m:r>
                  </m:oMath>
                </a14:m>
                <a:endParaRPr lang="es-CO" dirty="0"/>
              </a:p>
            </p:txBody>
          </p:sp>
        </mc:Choice>
        <mc:Fallback xmlns="">
          <p:sp>
            <p:nvSpPr>
              <p:cNvPr id="16" name="Marcador de contenido 2">
                <a:extLst>
                  <a:ext uri="{FF2B5EF4-FFF2-40B4-BE49-F238E27FC236}">
                    <a16:creationId xmlns:a16="http://schemas.microsoft.com/office/drawing/2014/main" id="{AB31FB5B-C948-48D6-AC91-AB026B96183A}"/>
                  </a:ext>
                </a:extLst>
              </p:cNvPr>
              <p:cNvSpPr txBox="1">
                <a:spLocks noRot="1" noChangeAspect="1" noMove="1" noResize="1" noEditPoints="1" noAdjustHandles="1" noChangeArrowheads="1" noChangeShapeType="1" noTextEdit="1"/>
              </p:cNvSpPr>
              <p:nvPr/>
            </p:nvSpPr>
            <p:spPr>
              <a:xfrm>
                <a:off x="506904" y="3177859"/>
                <a:ext cx="10515600" cy="395852"/>
              </a:xfrm>
              <a:prstGeom prst="rect">
                <a:avLst/>
              </a:prstGeom>
              <a:blipFill>
                <a:blip r:embed="rId3"/>
                <a:stretch>
                  <a:fillRect l="-870" t="-10769" b="-5230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Marcador de contenido 2">
                <a:extLst>
                  <a:ext uri="{FF2B5EF4-FFF2-40B4-BE49-F238E27FC236}">
                    <a16:creationId xmlns:a16="http://schemas.microsoft.com/office/drawing/2014/main" id="{562FF82D-07E0-4628-8D39-F70F37635530}"/>
                  </a:ext>
                </a:extLst>
              </p:cNvPr>
              <p:cNvSpPr txBox="1">
                <a:spLocks/>
              </p:cNvSpPr>
              <p:nvPr/>
            </p:nvSpPr>
            <p:spPr>
              <a:xfrm>
                <a:off x="506904" y="3804168"/>
                <a:ext cx="10515600"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400" dirty="0">
                    <a:sym typeface="Symbol" panose="05050102010706020507" pitchFamily="18" charset="2"/>
                  </a:rPr>
                  <a:t>Se  calcula el discriminante  </a:t>
                </a:r>
                <a14:m>
                  <m:oMath xmlns:m="http://schemas.openxmlformats.org/officeDocument/2006/math">
                    <m:r>
                      <a:rPr lang="es-ES" sz="2400" i="1" dirty="0">
                        <a:latin typeface="Cambria Math" panose="02040503050406030204" pitchFamily="18" charset="0"/>
                        <a:sym typeface="Symbol" panose="05050102010706020507" pitchFamily="18" charset="2"/>
                      </a:rPr>
                      <m:t> = </m:t>
                    </m:r>
                  </m:oMath>
                </a14:m>
                <a:r>
                  <a:rPr lang="en-US" sz="2400" dirty="0">
                    <a:sym typeface="Symbol" panose="05050102010706020507" pitchFamily="18" charset="2"/>
                  </a:rPr>
                  <a:t> </a:t>
                </a:r>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rPr>
                          <m:t>𝑏</m:t>
                        </m:r>
                      </m:e>
                      <m:sup>
                        <m:r>
                          <a:rPr lang="en-US" sz="2400" i="1">
                            <a:latin typeface="Cambria Math" panose="02040503050406030204" pitchFamily="18" charset="0"/>
                          </a:rPr>
                          <m:t>2</m:t>
                        </m:r>
                      </m:sup>
                    </m:sSup>
                    <m:r>
                      <a:rPr lang="en-US" sz="2400" i="1">
                        <a:latin typeface="Cambria Math" panose="02040503050406030204" pitchFamily="18" charset="0"/>
                      </a:rPr>
                      <m:t>−4</m:t>
                    </m:r>
                    <m:r>
                      <a:rPr lang="en-US" sz="2400" i="1">
                        <a:latin typeface="Cambria Math" panose="02040503050406030204" pitchFamily="18" charset="0"/>
                      </a:rPr>
                      <m:t>𝑎𝑐</m:t>
                    </m:r>
                    <m:r>
                      <a:rPr lang="es-ES" sz="2400" b="0" i="1" smtClean="0">
                        <a:latin typeface="Cambria Math" panose="02040503050406030204" pitchFamily="18" charset="0"/>
                      </a:rPr>
                      <m:t>=</m:t>
                    </m:r>
                    <m:sSup>
                      <m:sSupPr>
                        <m:ctrlPr>
                          <a:rPr lang="en-US" sz="2400" i="1">
                            <a:latin typeface="Cambria Math" panose="02040503050406030204" pitchFamily="18" charset="0"/>
                          </a:rPr>
                        </m:ctrlPr>
                      </m:sSupPr>
                      <m:e>
                        <m:d>
                          <m:dPr>
                            <m:ctrlPr>
                              <a:rPr lang="es-ES" sz="2400" b="0" i="1" smtClean="0">
                                <a:latin typeface="Cambria Math" panose="02040503050406030204" pitchFamily="18" charset="0"/>
                              </a:rPr>
                            </m:ctrlPr>
                          </m:dPr>
                          <m:e>
                            <m:r>
                              <a:rPr lang="es-ES" sz="2400" b="0" i="1" smtClean="0">
                                <a:latin typeface="Cambria Math" panose="02040503050406030204" pitchFamily="18" charset="0"/>
                              </a:rPr>
                              <m:t>−2</m:t>
                            </m:r>
                          </m:e>
                        </m:d>
                      </m:e>
                      <m:sup>
                        <m:r>
                          <a:rPr lang="en-US" sz="2400" i="1">
                            <a:latin typeface="Cambria Math" panose="02040503050406030204" pitchFamily="18" charset="0"/>
                          </a:rPr>
                          <m:t>2</m:t>
                        </m:r>
                      </m:sup>
                    </m:sSup>
                    <m:r>
                      <a:rPr lang="en-US" sz="2400" i="1">
                        <a:latin typeface="Cambria Math" panose="02040503050406030204" pitchFamily="18" charset="0"/>
                      </a:rPr>
                      <m:t>−4</m:t>
                    </m:r>
                    <m:d>
                      <m:dPr>
                        <m:ctrlPr>
                          <a:rPr lang="es-ES" sz="2400" b="0" i="1" smtClean="0">
                            <a:latin typeface="Cambria Math" panose="02040503050406030204" pitchFamily="18" charset="0"/>
                          </a:rPr>
                        </m:ctrlPr>
                      </m:dPr>
                      <m:e>
                        <m:r>
                          <a:rPr lang="es-ES" sz="2400" b="0" i="1" smtClean="0">
                            <a:latin typeface="Cambria Math" panose="02040503050406030204" pitchFamily="18" charset="0"/>
                          </a:rPr>
                          <m:t>1</m:t>
                        </m:r>
                      </m:e>
                    </m:d>
                    <m:d>
                      <m:dPr>
                        <m:ctrlPr>
                          <a:rPr lang="es-ES" sz="2400" b="0" i="1" smtClean="0">
                            <a:latin typeface="Cambria Math" panose="02040503050406030204" pitchFamily="18" charset="0"/>
                          </a:rPr>
                        </m:ctrlPr>
                      </m:dPr>
                      <m:e>
                        <m:r>
                          <a:rPr lang="es-ES" sz="2400" b="0" i="1" smtClean="0">
                            <a:latin typeface="Cambria Math" panose="02040503050406030204" pitchFamily="18" charset="0"/>
                          </a:rPr>
                          <m:t>5</m:t>
                        </m:r>
                      </m:e>
                    </m:d>
                    <m:r>
                      <a:rPr lang="es-ES" sz="2400" b="0" i="1" smtClean="0">
                        <a:latin typeface="Cambria Math" panose="02040503050406030204" pitchFamily="18" charset="0"/>
                      </a:rPr>
                      <m:t>=4−20=−16</m:t>
                    </m:r>
                  </m:oMath>
                </a14:m>
                <a:endParaRPr lang="es-ES" sz="2400" dirty="0"/>
              </a:p>
              <a:p>
                <a:pPr marL="0" indent="0">
                  <a:buNone/>
                </a:pPr>
                <a:r>
                  <a:rPr lang="es-ES" sz="2400" dirty="0">
                    <a:sym typeface="Symbol" panose="05050102010706020507" pitchFamily="18" charset="2"/>
                  </a:rPr>
                  <a:t> </a:t>
                </a:r>
                <a:endParaRPr lang="es-CO" dirty="0"/>
              </a:p>
            </p:txBody>
          </p:sp>
        </mc:Choice>
        <mc:Fallback xmlns="">
          <p:sp>
            <p:nvSpPr>
              <p:cNvPr id="17" name="Marcador de contenido 2">
                <a:extLst>
                  <a:ext uri="{FF2B5EF4-FFF2-40B4-BE49-F238E27FC236}">
                    <a16:creationId xmlns:a16="http://schemas.microsoft.com/office/drawing/2014/main" id="{562FF82D-07E0-4628-8D39-F70F37635530}"/>
                  </a:ext>
                </a:extLst>
              </p:cNvPr>
              <p:cNvSpPr txBox="1">
                <a:spLocks noRot="1" noChangeAspect="1" noMove="1" noResize="1" noEditPoints="1" noAdjustHandles="1" noChangeArrowheads="1" noChangeShapeType="1" noTextEdit="1"/>
              </p:cNvSpPr>
              <p:nvPr/>
            </p:nvSpPr>
            <p:spPr>
              <a:xfrm>
                <a:off x="506904" y="3804168"/>
                <a:ext cx="10515600" cy="395852"/>
              </a:xfrm>
              <a:prstGeom prst="rect">
                <a:avLst/>
              </a:prstGeom>
              <a:blipFill>
                <a:blip r:embed="rId4"/>
                <a:stretch>
                  <a:fillRect l="-870" t="-21538" b="-41538"/>
                </a:stretch>
              </a:blipFill>
            </p:spPr>
            <p:txBody>
              <a:bodyPr/>
              <a:lstStyle/>
              <a:p>
                <a:r>
                  <a:rPr lang="es-ES">
                    <a:noFill/>
                  </a:rPr>
                  <a:t> </a:t>
                </a:r>
              </a:p>
            </p:txBody>
          </p:sp>
        </mc:Fallback>
      </mc:AlternateContent>
      <p:sp>
        <p:nvSpPr>
          <p:cNvPr id="18" name="Marcador de contenido 2">
            <a:extLst>
              <a:ext uri="{FF2B5EF4-FFF2-40B4-BE49-F238E27FC236}">
                <a16:creationId xmlns:a16="http://schemas.microsoft.com/office/drawing/2014/main" id="{05F929A0-438B-4539-A333-C9F56103828E}"/>
              </a:ext>
            </a:extLst>
          </p:cNvPr>
          <p:cNvSpPr txBox="1">
            <a:spLocks/>
          </p:cNvSpPr>
          <p:nvPr/>
        </p:nvSpPr>
        <p:spPr>
          <a:xfrm>
            <a:off x="506904" y="4430477"/>
            <a:ext cx="10515600"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400" dirty="0">
                <a:sym typeface="Symbol" panose="05050102010706020507" pitchFamily="18" charset="2"/>
              </a:rPr>
              <a:t>Se  sustituyen los valores en la formula </a:t>
            </a:r>
            <a:endParaRPr lang="es-ES" sz="2400" dirty="0"/>
          </a:p>
          <a:p>
            <a:pPr marL="0" indent="0">
              <a:buNone/>
            </a:pPr>
            <a:r>
              <a:rPr lang="es-ES" sz="2400" dirty="0">
                <a:sym typeface="Symbol" panose="05050102010706020507" pitchFamily="18" charset="2"/>
              </a:rPr>
              <a:t> </a:t>
            </a:r>
            <a:endParaRPr lang="es-CO" dirty="0"/>
          </a:p>
        </p:txBody>
      </p:sp>
      <p:sp>
        <p:nvSpPr>
          <p:cNvPr id="20" name="Marcador de contenido 2">
            <a:extLst>
              <a:ext uri="{FF2B5EF4-FFF2-40B4-BE49-F238E27FC236}">
                <a16:creationId xmlns:a16="http://schemas.microsoft.com/office/drawing/2014/main" id="{C7A61111-DBB8-4834-B8D2-DC62F2778E81}"/>
              </a:ext>
            </a:extLst>
          </p:cNvPr>
          <p:cNvSpPr txBox="1">
            <a:spLocks/>
          </p:cNvSpPr>
          <p:nvPr/>
        </p:nvSpPr>
        <p:spPr>
          <a:xfrm>
            <a:off x="6309827" y="5445572"/>
            <a:ext cx="5882173"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400" dirty="0">
                <a:sym typeface="Symbol" panose="05050102010706020507" pitchFamily="18" charset="2"/>
              </a:rPr>
              <a:t>Por lo tanto las soluciones de la ecuación son:</a:t>
            </a:r>
            <a:endParaRPr lang="es-ES" sz="2400" dirty="0"/>
          </a:p>
          <a:p>
            <a:pPr marL="0" indent="0">
              <a:buNone/>
            </a:pPr>
            <a:r>
              <a:rPr lang="es-ES" sz="2400" dirty="0">
                <a:sym typeface="Symbol" panose="05050102010706020507" pitchFamily="18" charset="2"/>
              </a:rPr>
              <a:t> </a:t>
            </a:r>
            <a:endParaRPr lang="es-CO" dirty="0"/>
          </a:p>
        </p:txBody>
      </p:sp>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3F5B68F9-0A95-4FC5-A4BC-A865E1958772}"/>
                  </a:ext>
                </a:extLst>
              </p:cNvPr>
              <p:cNvSpPr/>
              <p:nvPr/>
            </p:nvSpPr>
            <p:spPr>
              <a:xfrm>
                <a:off x="7117716" y="5822411"/>
                <a:ext cx="3710183"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200" i="1" smtClean="0">
                              <a:latin typeface="Cambria Math" panose="02040503050406030204" pitchFamily="18" charset="0"/>
                            </a:rPr>
                          </m:ctrlPr>
                        </m:sSubPr>
                        <m:e>
                          <m:r>
                            <a:rPr lang="es-ES" sz="2200" i="1">
                              <a:latin typeface="Cambria Math" panose="02040503050406030204" pitchFamily="18" charset="0"/>
                            </a:rPr>
                            <m:t>𝑥</m:t>
                          </m:r>
                        </m:e>
                        <m:sub>
                          <m:r>
                            <a:rPr lang="es-ES" sz="2200" i="1">
                              <a:latin typeface="Cambria Math" panose="02040503050406030204" pitchFamily="18" charset="0"/>
                            </a:rPr>
                            <m:t>1</m:t>
                          </m:r>
                        </m:sub>
                      </m:sSub>
                      <m:r>
                        <a:rPr lang="en-US" sz="2200" i="1">
                          <a:latin typeface="Cambria Math" panose="02040503050406030204" pitchFamily="18" charset="0"/>
                        </a:rPr>
                        <m:t>=</m:t>
                      </m:r>
                      <m:r>
                        <a:rPr lang="es-ES" sz="2200" i="1">
                          <a:latin typeface="Cambria Math" panose="02040503050406030204" pitchFamily="18" charset="0"/>
                        </a:rPr>
                        <m:t>1+2</m:t>
                      </m:r>
                      <m:r>
                        <a:rPr lang="es-ES" sz="2200" i="1">
                          <a:latin typeface="Cambria Math" panose="02040503050406030204" pitchFamily="18" charset="0"/>
                        </a:rPr>
                        <m:t>𝑖</m:t>
                      </m:r>
                      <m:r>
                        <a:rPr lang="es-ES" sz="2200" b="0" i="1" smtClean="0">
                          <a:latin typeface="Cambria Math" panose="02040503050406030204" pitchFamily="18" charset="0"/>
                        </a:rPr>
                        <m:t>           </m:t>
                      </m:r>
                      <m:sSub>
                        <m:sSubPr>
                          <m:ctrlPr>
                            <a:rPr lang="en-US" sz="2200" i="1">
                              <a:latin typeface="Cambria Math" panose="02040503050406030204" pitchFamily="18" charset="0"/>
                            </a:rPr>
                          </m:ctrlPr>
                        </m:sSubPr>
                        <m:e>
                          <m:r>
                            <a:rPr lang="es-ES" sz="2200" i="1">
                              <a:latin typeface="Cambria Math" panose="02040503050406030204" pitchFamily="18" charset="0"/>
                            </a:rPr>
                            <m:t>𝑥</m:t>
                          </m:r>
                        </m:e>
                        <m:sub>
                          <m:r>
                            <a:rPr lang="es-ES" sz="2200" i="1">
                              <a:latin typeface="Cambria Math" panose="02040503050406030204" pitchFamily="18" charset="0"/>
                            </a:rPr>
                            <m:t>2</m:t>
                          </m:r>
                        </m:sub>
                      </m:sSub>
                      <m:r>
                        <a:rPr lang="es-ES" sz="2200" b="0" i="0" smtClean="0">
                          <a:latin typeface="Cambria Math" panose="02040503050406030204" pitchFamily="18" charset="0"/>
                        </a:rPr>
                        <m:t>=</m:t>
                      </m:r>
                      <m:r>
                        <a:rPr lang="es-ES" sz="2200" i="1">
                          <a:latin typeface="Cambria Math" panose="02040503050406030204" pitchFamily="18" charset="0"/>
                        </a:rPr>
                        <m:t>1</m:t>
                      </m:r>
                      <m:r>
                        <a:rPr lang="es-ES" sz="2200" b="0" i="1" smtClean="0">
                          <a:latin typeface="Cambria Math" panose="02040503050406030204" pitchFamily="18" charset="0"/>
                        </a:rPr>
                        <m:t>−</m:t>
                      </m:r>
                      <m:r>
                        <a:rPr lang="es-ES" sz="2200" i="1">
                          <a:latin typeface="Cambria Math" panose="02040503050406030204" pitchFamily="18" charset="0"/>
                        </a:rPr>
                        <m:t>2</m:t>
                      </m:r>
                      <m:r>
                        <a:rPr lang="es-ES" sz="2200" i="1">
                          <a:latin typeface="Cambria Math" panose="02040503050406030204" pitchFamily="18" charset="0"/>
                        </a:rPr>
                        <m:t>𝑖</m:t>
                      </m:r>
                    </m:oMath>
                  </m:oMathPara>
                </a14:m>
                <a:endParaRPr lang="es-ES" sz="2200" dirty="0"/>
              </a:p>
            </p:txBody>
          </p:sp>
        </mc:Choice>
        <mc:Fallback xmlns="">
          <p:sp>
            <p:nvSpPr>
              <p:cNvPr id="5" name="Rectángulo 4">
                <a:extLst>
                  <a:ext uri="{FF2B5EF4-FFF2-40B4-BE49-F238E27FC236}">
                    <a16:creationId xmlns:a16="http://schemas.microsoft.com/office/drawing/2014/main" id="{3F5B68F9-0A95-4FC5-A4BC-A865E1958772}"/>
                  </a:ext>
                </a:extLst>
              </p:cNvPr>
              <p:cNvSpPr>
                <a:spLocks noRot="1" noChangeAspect="1" noMove="1" noResize="1" noEditPoints="1" noAdjustHandles="1" noChangeArrowheads="1" noChangeShapeType="1" noTextEdit="1"/>
              </p:cNvSpPr>
              <p:nvPr/>
            </p:nvSpPr>
            <p:spPr>
              <a:xfrm>
                <a:off x="7117716" y="5822411"/>
                <a:ext cx="3710183" cy="430887"/>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Marcador de contenido 2">
                <a:extLst>
                  <a:ext uri="{FF2B5EF4-FFF2-40B4-BE49-F238E27FC236}">
                    <a16:creationId xmlns:a16="http://schemas.microsoft.com/office/drawing/2014/main" id="{07F407D0-3F6C-4CF6-8B42-B6D8C21BCF76}"/>
                  </a:ext>
                </a:extLst>
              </p:cNvPr>
              <p:cNvSpPr txBox="1">
                <a:spLocks/>
              </p:cNvSpPr>
              <p:nvPr/>
            </p:nvSpPr>
            <p:spPr>
              <a:xfrm>
                <a:off x="506904" y="247840"/>
                <a:ext cx="10515600" cy="50324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400" dirty="0">
                    <a:sym typeface="Symbol" panose="05050102010706020507" pitchFamily="18" charset="2"/>
                  </a:rPr>
                  <a:t>Si  </a:t>
                </a:r>
                <a14:m>
                  <m:oMath xmlns:m="http://schemas.openxmlformats.org/officeDocument/2006/math">
                    <m:r>
                      <a:rPr lang="es-ES" sz="2400" i="1" dirty="0" smtClean="0">
                        <a:latin typeface="Cambria Math" panose="02040503050406030204" pitchFamily="18" charset="0"/>
                        <a:sym typeface="Symbol" panose="05050102010706020507" pitchFamily="18" charset="2"/>
                      </a:rPr>
                      <m:t></m:t>
                    </m:r>
                    <m:r>
                      <a:rPr lang="es-ES" sz="2400" b="0" i="1" dirty="0" smtClean="0">
                        <a:latin typeface="Cambria Math" panose="02040503050406030204" pitchFamily="18" charset="0"/>
                        <a:sym typeface="Symbol" panose="05050102010706020507" pitchFamily="18" charset="2"/>
                      </a:rPr>
                      <m:t>=</m:t>
                    </m:r>
                    <m:r>
                      <a:rPr lang="es-ES" sz="2400" i="1" dirty="0">
                        <a:latin typeface="Cambria Math" panose="02040503050406030204" pitchFamily="18" charset="0"/>
                        <a:sym typeface="Symbol" panose="05050102010706020507" pitchFamily="18" charset="2"/>
                      </a:rPr>
                      <m:t> 0</m:t>
                    </m:r>
                  </m:oMath>
                </a14:m>
                <a:r>
                  <a:rPr lang="es-ES" sz="2400" dirty="0"/>
                  <a:t>  las raíces o soluciones son reales e iguales (</a:t>
                </a:r>
                <a14:m>
                  <m:oMath xmlns:m="http://schemas.openxmlformats.org/officeDocument/2006/math">
                    <m:sSub>
                      <m:sSubPr>
                        <m:ctrlPr>
                          <a:rPr lang="en-US" sz="2400" i="1">
                            <a:latin typeface="Cambria Math" panose="02040503050406030204" pitchFamily="18" charset="0"/>
                          </a:rPr>
                        </m:ctrlPr>
                      </m:sSubPr>
                      <m:e>
                        <m:r>
                          <a:rPr lang="es-ES" sz="2400" i="1">
                            <a:latin typeface="Cambria Math" panose="02040503050406030204" pitchFamily="18" charset="0"/>
                          </a:rPr>
                          <m:t> </m:t>
                        </m:r>
                        <m:r>
                          <a:rPr lang="es-ES" sz="2400" i="1">
                            <a:latin typeface="Cambria Math" panose="02040503050406030204" pitchFamily="18" charset="0"/>
                          </a:rPr>
                          <m:t>𝑥</m:t>
                        </m:r>
                      </m:e>
                      <m:sub>
                        <m:r>
                          <a:rPr lang="es-ES" sz="2400" i="1">
                            <a:latin typeface="Cambria Math" panose="02040503050406030204" pitchFamily="18" charset="0"/>
                          </a:rPr>
                          <m:t>1</m:t>
                        </m:r>
                      </m:sub>
                    </m:sSub>
                    <m:r>
                      <a:rPr lang="es-ES" sz="2400">
                        <a:latin typeface="Cambria Math" panose="02040503050406030204" pitchFamily="18" charset="0"/>
                      </a:rPr>
                      <m:t>,</m:t>
                    </m:r>
                    <m:sSub>
                      <m:sSubPr>
                        <m:ctrlPr>
                          <a:rPr lang="en-US" sz="2400" i="1">
                            <a:latin typeface="Cambria Math" panose="02040503050406030204" pitchFamily="18" charset="0"/>
                          </a:rPr>
                        </m:ctrlPr>
                      </m:sSubPr>
                      <m:e>
                        <m:r>
                          <a:rPr lang="es-ES" sz="2400" i="1">
                            <a:latin typeface="Cambria Math" panose="02040503050406030204" pitchFamily="18" charset="0"/>
                          </a:rPr>
                          <m:t> </m:t>
                        </m:r>
                        <m:r>
                          <a:rPr lang="es-ES" sz="2400" i="1">
                            <a:latin typeface="Cambria Math" panose="02040503050406030204" pitchFamily="18" charset="0"/>
                          </a:rPr>
                          <m:t>𝑥</m:t>
                        </m:r>
                      </m:e>
                      <m:sub>
                        <m:r>
                          <a:rPr lang="es-ES" sz="2400" i="1">
                            <a:latin typeface="Cambria Math" panose="02040503050406030204" pitchFamily="18" charset="0"/>
                          </a:rPr>
                          <m:t>2</m:t>
                        </m:r>
                      </m:sub>
                    </m:sSub>
                    <m:r>
                      <m:rPr>
                        <m:nor/>
                      </m:rPr>
                      <a:rPr lang="es-ES" sz="2400" b="0" i="0" smtClean="0">
                        <a:latin typeface="Cambria Math" panose="02040503050406030204" pitchFamily="18" charset="0"/>
                      </a:rPr>
                      <m:t> </m:t>
                    </m:r>
                    <m:r>
                      <m:rPr>
                        <m:nor/>
                      </m:rPr>
                      <a:rPr lang="es-ES" sz="2400" dirty="0">
                        <a:ea typeface="Cambria Math" panose="02040503050406030204" pitchFamily="18" charset="0"/>
                        <a:sym typeface="Symbol" panose="05050102010706020507" pitchFamily="18" charset="2"/>
                      </a:rPr>
                      <m:t></m:t>
                    </m:r>
                    <m:r>
                      <m:rPr>
                        <m:nor/>
                      </m:rPr>
                      <a:rPr lang="es-ES" sz="2400" b="0" i="0" dirty="0" smtClean="0">
                        <a:ea typeface="Cambria Math" panose="02040503050406030204" pitchFamily="18" charset="0"/>
                        <a:sym typeface="Symbol" panose="05050102010706020507" pitchFamily="18" charset="2"/>
                      </a:rPr>
                      <m:t> </m:t>
                    </m:r>
                    <m:r>
                      <a:rPr lang="es-CO" sz="2000" i="1">
                        <a:latin typeface="Cambria Math" panose="02040503050406030204" pitchFamily="18" charset="0"/>
                        <a:ea typeface="Cambria Math" panose="02040503050406030204" pitchFamily="18" charset="0"/>
                      </a:rPr>
                      <m:t>ℂ</m:t>
                    </m:r>
                    <m:r>
                      <a:rPr lang="es-ES" sz="2200" smtClean="0">
                        <a:latin typeface="Cambria Math" panose="02040503050406030204" pitchFamily="18" charset="0"/>
                        <a:ea typeface="Cambria Math" panose="02040503050406030204" pitchFamily="18" charset="0"/>
                      </a:rPr>
                      <m:t>,</m:t>
                    </m:r>
                    <m:sSub>
                      <m:sSubPr>
                        <m:ctrlPr>
                          <a:rPr lang="en-US" sz="2000" i="1">
                            <a:latin typeface="Cambria Math" panose="02040503050406030204" pitchFamily="18" charset="0"/>
                          </a:rPr>
                        </m:ctrlPr>
                      </m:sSubPr>
                      <m:e>
                        <m:r>
                          <a:rPr lang="es-ES" sz="2000" i="1">
                            <a:latin typeface="Cambria Math" panose="02040503050406030204" pitchFamily="18" charset="0"/>
                          </a:rPr>
                          <m:t> </m:t>
                        </m:r>
                        <m:r>
                          <a:rPr lang="es-ES" sz="2000" i="1">
                            <a:latin typeface="Cambria Math" panose="02040503050406030204" pitchFamily="18" charset="0"/>
                          </a:rPr>
                          <m:t>𝑥</m:t>
                        </m:r>
                      </m:e>
                      <m:sub>
                        <m:r>
                          <a:rPr lang="es-ES" sz="2000" i="1">
                            <a:latin typeface="Cambria Math" panose="02040503050406030204" pitchFamily="18" charset="0"/>
                          </a:rPr>
                          <m:t>1</m:t>
                        </m:r>
                      </m:sub>
                    </m:sSub>
                    <m:r>
                      <a:rPr lang="es-ES" sz="2000">
                        <a:latin typeface="Cambria Math" panose="02040503050406030204" pitchFamily="18" charset="0"/>
                        <a:sym typeface="Symbol" panose="05050102010706020507" pitchFamily="18" charset="2"/>
                      </a:rPr>
                      <m:t></m:t>
                    </m:r>
                    <m:sSub>
                      <m:sSubPr>
                        <m:ctrlPr>
                          <a:rPr lang="en-US" sz="2000" i="1">
                            <a:latin typeface="Cambria Math" panose="02040503050406030204" pitchFamily="18" charset="0"/>
                          </a:rPr>
                        </m:ctrlPr>
                      </m:sSubPr>
                      <m:e>
                        <m:r>
                          <a:rPr lang="es-ES" sz="2000" i="1">
                            <a:latin typeface="Cambria Math" panose="02040503050406030204" pitchFamily="18" charset="0"/>
                          </a:rPr>
                          <m:t>𝑥</m:t>
                        </m:r>
                      </m:e>
                      <m:sub>
                        <m:r>
                          <a:rPr lang="es-ES" sz="2000" i="1">
                            <a:latin typeface="Cambria Math" panose="02040503050406030204" pitchFamily="18" charset="0"/>
                          </a:rPr>
                          <m:t>2</m:t>
                        </m:r>
                      </m:sub>
                    </m:sSub>
                    <m:r>
                      <a:rPr lang="es-ES" sz="2200" smtClean="0">
                        <a:latin typeface="Cambria Math" panose="02040503050406030204" pitchFamily="18" charset="0"/>
                        <a:ea typeface="Cambria Math" panose="02040503050406030204" pitchFamily="18" charset="0"/>
                      </a:rPr>
                      <m:t>)</m:t>
                    </m:r>
                  </m:oMath>
                </a14:m>
                <a:endParaRPr lang="es-CO" sz="2200" dirty="0"/>
              </a:p>
              <a:p>
                <a:endParaRPr lang="es-CO" dirty="0"/>
              </a:p>
            </p:txBody>
          </p:sp>
        </mc:Choice>
        <mc:Fallback xmlns="">
          <p:sp>
            <p:nvSpPr>
              <p:cNvPr id="13" name="Marcador de contenido 2">
                <a:extLst>
                  <a:ext uri="{FF2B5EF4-FFF2-40B4-BE49-F238E27FC236}">
                    <a16:creationId xmlns:a16="http://schemas.microsoft.com/office/drawing/2014/main" id="{07F407D0-3F6C-4CF6-8B42-B6D8C21BCF76}"/>
                  </a:ext>
                </a:extLst>
              </p:cNvPr>
              <p:cNvSpPr txBox="1">
                <a:spLocks noRot="1" noChangeAspect="1" noMove="1" noResize="1" noEditPoints="1" noAdjustHandles="1" noChangeArrowheads="1" noChangeShapeType="1" noTextEdit="1"/>
              </p:cNvSpPr>
              <p:nvPr/>
            </p:nvSpPr>
            <p:spPr>
              <a:xfrm>
                <a:off x="506904" y="247840"/>
                <a:ext cx="10515600" cy="503249"/>
              </a:xfrm>
              <a:prstGeom prst="rect">
                <a:avLst/>
              </a:prstGeom>
              <a:blipFill>
                <a:blip r:embed="rId9"/>
                <a:stretch>
                  <a:fillRect l="-754" t="-17073" b="-1219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Rectángulo 14">
                <a:extLst>
                  <a:ext uri="{FF2B5EF4-FFF2-40B4-BE49-F238E27FC236}">
                    <a16:creationId xmlns:a16="http://schemas.microsoft.com/office/drawing/2014/main" id="{061030C0-5815-42DD-9113-09F2E77F6E56}"/>
                  </a:ext>
                </a:extLst>
              </p:cNvPr>
              <p:cNvSpPr/>
              <p:nvPr/>
            </p:nvSpPr>
            <p:spPr>
              <a:xfrm>
                <a:off x="4239221" y="637570"/>
                <a:ext cx="2225417" cy="16389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s-CO" sz="2200" i="1" dirty="0" smtClean="0">
                              <a:solidFill>
                                <a:schemeClr val="accent2">
                                  <a:lumMod val="75000"/>
                                </a:schemeClr>
                              </a:solidFill>
                              <a:latin typeface="Cambria Math" panose="02040503050406030204" pitchFamily="18" charset="0"/>
                            </a:rPr>
                          </m:ctrlPr>
                        </m:dPr>
                        <m:e>
                          <m:eqArr>
                            <m:eqArrPr>
                              <m:ctrlPr>
                                <a:rPr lang="es-CO" sz="2200" i="1" dirty="0">
                                  <a:solidFill>
                                    <a:schemeClr val="accent2">
                                      <a:lumMod val="75000"/>
                                    </a:schemeClr>
                                  </a:solidFill>
                                  <a:latin typeface="Cambria Math" panose="02040503050406030204" pitchFamily="18" charset="0"/>
                                </a:rPr>
                              </m:ctrlPr>
                            </m:eqArrPr>
                            <m:e>
                              <m:sSub>
                                <m:sSubPr>
                                  <m:ctrlPr>
                                    <a:rPr lang="en-US" sz="2200" i="1">
                                      <a:latin typeface="Cambria Math" panose="02040503050406030204" pitchFamily="18" charset="0"/>
                                    </a:rPr>
                                  </m:ctrlPr>
                                </m:sSubPr>
                                <m:e>
                                  <m:r>
                                    <a:rPr lang="es-ES" sz="2200" i="1">
                                      <a:latin typeface="Cambria Math" panose="02040503050406030204" pitchFamily="18" charset="0"/>
                                    </a:rPr>
                                    <m:t>𝑥</m:t>
                                  </m:r>
                                </m:e>
                                <m:sub>
                                  <m:r>
                                    <a:rPr lang="es-ES" sz="2200" i="1">
                                      <a:latin typeface="Cambria Math" panose="02040503050406030204" pitchFamily="18" charset="0"/>
                                    </a:rPr>
                                    <m:t>1</m:t>
                                  </m:r>
                                </m:sub>
                              </m:sSub>
                              <m:r>
                                <a:rPr lang="en-US" sz="2200" i="1">
                                  <a:latin typeface="Cambria Math" panose="02040503050406030204" pitchFamily="18" charset="0"/>
                                </a:rPr>
                                <m:t>=</m:t>
                              </m:r>
                              <m:f>
                                <m:fPr>
                                  <m:ctrlPr>
                                    <a:rPr lang="en-US" sz="2200" i="1">
                                      <a:latin typeface="Cambria Math" panose="02040503050406030204" pitchFamily="18" charset="0"/>
                                    </a:rPr>
                                  </m:ctrlPr>
                                </m:fPr>
                                <m:num>
                                  <m:r>
                                    <a:rPr lang="en-US" sz="2200" i="1">
                                      <a:latin typeface="Cambria Math" panose="02040503050406030204" pitchFamily="18" charset="0"/>
                                    </a:rPr>
                                    <m:t>−</m:t>
                                  </m:r>
                                  <m:r>
                                    <a:rPr lang="en-US" sz="2200" i="1">
                                      <a:latin typeface="Cambria Math" panose="02040503050406030204" pitchFamily="18" charset="0"/>
                                    </a:rPr>
                                    <m:t>𝑏</m:t>
                                  </m:r>
                                  <m:r>
                                    <a:rPr lang="es-ES" sz="2200" i="1">
                                      <a:latin typeface="Cambria Math" panose="02040503050406030204" pitchFamily="18" charset="0"/>
                                    </a:rPr>
                                    <m:t>+</m:t>
                                  </m:r>
                                  <m:r>
                                    <a:rPr lang="es-ES" sz="2200" b="0" i="1" smtClean="0">
                                      <a:latin typeface="Cambria Math" panose="02040503050406030204" pitchFamily="18" charset="0"/>
                                    </a:rPr>
                                    <m:t>𝑖</m:t>
                                  </m:r>
                                  <m:rad>
                                    <m:radPr>
                                      <m:degHide m:val="on"/>
                                      <m:ctrlPr>
                                        <a:rPr lang="en-US" sz="2200" i="1">
                                          <a:latin typeface="Cambria Math" panose="02040503050406030204" pitchFamily="18" charset="0"/>
                                        </a:rPr>
                                      </m:ctrlPr>
                                    </m:radPr>
                                    <m:deg/>
                                    <m:e>
                                      <m:r>
                                        <a:rPr lang="es-ES" sz="2000" i="1" dirty="0">
                                          <a:latin typeface="Cambria Math" panose="02040503050406030204" pitchFamily="18" charset="0"/>
                                          <a:sym typeface="Symbol" panose="05050102010706020507" pitchFamily="18" charset="2"/>
                                        </a:rPr>
                                        <m:t></m:t>
                                      </m:r>
                                    </m:e>
                                  </m:rad>
                                </m:num>
                                <m:den>
                                  <m:r>
                                    <a:rPr lang="en-US" sz="2200" i="1">
                                      <a:latin typeface="Cambria Math" panose="02040503050406030204" pitchFamily="18" charset="0"/>
                                    </a:rPr>
                                    <m:t>2</m:t>
                                  </m:r>
                                  <m:r>
                                    <a:rPr lang="en-US" sz="2200" i="1">
                                      <a:latin typeface="Cambria Math" panose="02040503050406030204" pitchFamily="18" charset="0"/>
                                    </a:rPr>
                                    <m:t>𝑎</m:t>
                                  </m:r>
                                </m:den>
                              </m:f>
                            </m:e>
                            <m:e>
                              <m:sSub>
                                <m:sSubPr>
                                  <m:ctrlPr>
                                    <a:rPr lang="en-US" sz="2200" i="1">
                                      <a:latin typeface="Cambria Math" panose="02040503050406030204" pitchFamily="18" charset="0"/>
                                    </a:rPr>
                                  </m:ctrlPr>
                                </m:sSubPr>
                                <m:e>
                                  <m:r>
                                    <a:rPr lang="es-ES" sz="2200" i="1">
                                      <a:latin typeface="Cambria Math" panose="02040503050406030204" pitchFamily="18" charset="0"/>
                                    </a:rPr>
                                    <m:t>𝑥</m:t>
                                  </m:r>
                                </m:e>
                                <m:sub>
                                  <m:r>
                                    <a:rPr lang="es-ES" sz="2200" i="1">
                                      <a:latin typeface="Cambria Math" panose="02040503050406030204" pitchFamily="18" charset="0"/>
                                    </a:rPr>
                                    <m:t>2</m:t>
                                  </m:r>
                                </m:sub>
                              </m:sSub>
                              <m:r>
                                <a:rPr lang="en-US" sz="2200" i="1">
                                  <a:latin typeface="Cambria Math" panose="02040503050406030204" pitchFamily="18" charset="0"/>
                                </a:rPr>
                                <m:t>=</m:t>
                              </m:r>
                              <m:f>
                                <m:fPr>
                                  <m:ctrlPr>
                                    <a:rPr lang="en-US" sz="2200" i="1">
                                      <a:latin typeface="Cambria Math" panose="02040503050406030204" pitchFamily="18" charset="0"/>
                                    </a:rPr>
                                  </m:ctrlPr>
                                </m:fPr>
                                <m:num>
                                  <m:r>
                                    <a:rPr lang="en-US" sz="2200" i="1">
                                      <a:latin typeface="Cambria Math" panose="02040503050406030204" pitchFamily="18" charset="0"/>
                                    </a:rPr>
                                    <m:t>−</m:t>
                                  </m:r>
                                  <m:r>
                                    <a:rPr lang="en-US" sz="2200" i="1">
                                      <a:latin typeface="Cambria Math" panose="02040503050406030204" pitchFamily="18" charset="0"/>
                                    </a:rPr>
                                    <m:t>𝑏</m:t>
                                  </m:r>
                                  <m:r>
                                    <a:rPr lang="es-ES" sz="2200" i="1">
                                      <a:latin typeface="Cambria Math" panose="02040503050406030204" pitchFamily="18" charset="0"/>
                                    </a:rPr>
                                    <m:t>−</m:t>
                                  </m:r>
                                  <m:r>
                                    <a:rPr lang="es-ES" sz="2200" b="0" i="1" smtClean="0">
                                      <a:latin typeface="Cambria Math" panose="02040503050406030204" pitchFamily="18" charset="0"/>
                                    </a:rPr>
                                    <m:t>𝑖</m:t>
                                  </m:r>
                                  <m:rad>
                                    <m:radPr>
                                      <m:degHide m:val="on"/>
                                      <m:ctrlPr>
                                        <a:rPr lang="en-US" sz="2200" i="1">
                                          <a:latin typeface="Cambria Math" panose="02040503050406030204" pitchFamily="18" charset="0"/>
                                        </a:rPr>
                                      </m:ctrlPr>
                                    </m:radPr>
                                    <m:deg/>
                                    <m:e>
                                      <m:r>
                                        <a:rPr lang="es-ES" sz="2000" i="1" dirty="0">
                                          <a:latin typeface="Cambria Math" panose="02040503050406030204" pitchFamily="18" charset="0"/>
                                          <a:sym typeface="Symbol" panose="05050102010706020507" pitchFamily="18" charset="2"/>
                                        </a:rPr>
                                        <m:t></m:t>
                                      </m:r>
                                    </m:e>
                                  </m:rad>
                                </m:num>
                                <m:den>
                                  <m:r>
                                    <a:rPr lang="en-US" sz="2200" i="1">
                                      <a:latin typeface="Cambria Math" panose="02040503050406030204" pitchFamily="18" charset="0"/>
                                    </a:rPr>
                                    <m:t>2</m:t>
                                  </m:r>
                                  <m:r>
                                    <a:rPr lang="en-US" sz="2200" i="1">
                                      <a:latin typeface="Cambria Math" panose="02040503050406030204" pitchFamily="18" charset="0"/>
                                    </a:rPr>
                                    <m:t>𝑎</m:t>
                                  </m:r>
                                </m:den>
                              </m:f>
                            </m:e>
                          </m:eqArr>
                        </m:e>
                      </m:d>
                    </m:oMath>
                  </m:oMathPara>
                </a14:m>
                <a:endParaRPr lang="es-ES" sz="2200" dirty="0"/>
              </a:p>
            </p:txBody>
          </p:sp>
        </mc:Choice>
        <mc:Fallback xmlns="">
          <p:sp>
            <p:nvSpPr>
              <p:cNvPr id="15" name="Rectángulo 14">
                <a:extLst>
                  <a:ext uri="{FF2B5EF4-FFF2-40B4-BE49-F238E27FC236}">
                    <a16:creationId xmlns:a16="http://schemas.microsoft.com/office/drawing/2014/main" id="{061030C0-5815-42DD-9113-09F2E77F6E56}"/>
                  </a:ext>
                </a:extLst>
              </p:cNvPr>
              <p:cNvSpPr>
                <a:spLocks noRot="1" noChangeAspect="1" noMove="1" noResize="1" noEditPoints="1" noAdjustHandles="1" noChangeArrowheads="1" noChangeShapeType="1" noTextEdit="1"/>
              </p:cNvSpPr>
              <p:nvPr/>
            </p:nvSpPr>
            <p:spPr>
              <a:xfrm>
                <a:off x="4239221" y="637570"/>
                <a:ext cx="2225417" cy="1638910"/>
              </a:xfrm>
              <a:prstGeom prst="rect">
                <a:avLst/>
              </a:prstGeom>
              <a:blipFill>
                <a:blip r:embed="rId7"/>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1" name="Rectángulo 20">
                <a:extLst>
                  <a:ext uri="{FF2B5EF4-FFF2-40B4-BE49-F238E27FC236}">
                    <a16:creationId xmlns:a16="http://schemas.microsoft.com/office/drawing/2014/main" id="{4AA0E520-EBB9-4B5A-AFBF-8EB31305C38E}"/>
                  </a:ext>
                </a:extLst>
              </p:cNvPr>
              <p:cNvSpPr/>
              <p:nvPr/>
            </p:nvSpPr>
            <p:spPr>
              <a:xfrm>
                <a:off x="213827" y="4948752"/>
                <a:ext cx="5882173" cy="162031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s-CO" sz="2000" i="1" dirty="0" smtClean="0">
                              <a:solidFill>
                                <a:schemeClr val="accent2">
                                  <a:lumMod val="75000"/>
                                </a:schemeClr>
                              </a:solidFill>
                              <a:latin typeface="Cambria Math" panose="02040503050406030204" pitchFamily="18" charset="0"/>
                            </a:rPr>
                          </m:ctrlPr>
                        </m:dPr>
                        <m:e>
                          <m:eqArr>
                            <m:eqArrPr>
                              <m:ctrlPr>
                                <a:rPr lang="es-CO" sz="2000" i="1" dirty="0">
                                  <a:solidFill>
                                    <a:schemeClr val="accent2">
                                      <a:lumMod val="75000"/>
                                    </a:schemeClr>
                                  </a:solidFill>
                                  <a:latin typeface="Cambria Math" panose="02040503050406030204" pitchFamily="18" charset="0"/>
                                </a:rPr>
                              </m:ctrlPr>
                            </m:eqArrPr>
                            <m:e>
                              <m:sSub>
                                <m:sSubPr>
                                  <m:ctrlPr>
                                    <a:rPr lang="en-US" sz="2000" i="1">
                                      <a:latin typeface="Cambria Math" panose="02040503050406030204" pitchFamily="18" charset="0"/>
                                    </a:rPr>
                                  </m:ctrlPr>
                                </m:sSubPr>
                                <m:e>
                                  <m:r>
                                    <a:rPr lang="es-ES" sz="2000" i="1">
                                      <a:latin typeface="Cambria Math" panose="02040503050406030204" pitchFamily="18" charset="0"/>
                                    </a:rPr>
                                    <m:t>𝑥</m:t>
                                  </m:r>
                                </m:e>
                                <m:sub>
                                  <m:r>
                                    <a:rPr lang="es-ES" sz="2000" i="1">
                                      <a:latin typeface="Cambria Math" panose="02040503050406030204" pitchFamily="18" charset="0"/>
                                    </a:rPr>
                                    <m:t>1</m:t>
                                  </m:r>
                                </m:sub>
                              </m:sSub>
                              <m:r>
                                <a:rPr lang="en-US" sz="2000" i="1">
                                  <a:latin typeface="Cambria Math" panose="02040503050406030204" pitchFamily="18" charset="0"/>
                                </a:rPr>
                                <m:t>=</m:t>
                              </m:r>
                              <m:f>
                                <m:fPr>
                                  <m:ctrlPr>
                                    <a:rPr lang="en-US" sz="2000" i="1">
                                      <a:latin typeface="Cambria Math" panose="02040503050406030204" pitchFamily="18" charset="0"/>
                                    </a:rPr>
                                  </m:ctrlPr>
                                </m:fPr>
                                <m:num>
                                  <m:r>
                                    <a:rPr lang="es-ES" sz="2000" b="0" i="1" smtClean="0">
                                      <a:latin typeface="Cambria Math" panose="02040503050406030204" pitchFamily="18" charset="0"/>
                                    </a:rPr>
                                    <m:t>2</m:t>
                                  </m:r>
                                  <m:r>
                                    <a:rPr lang="es-ES" sz="2000" i="1">
                                      <a:latin typeface="Cambria Math" panose="02040503050406030204" pitchFamily="18" charset="0"/>
                                    </a:rPr>
                                    <m:t>+</m:t>
                                  </m:r>
                                  <m:rad>
                                    <m:radPr>
                                      <m:degHide m:val="on"/>
                                      <m:ctrlPr>
                                        <a:rPr lang="en-US" sz="2000" i="1">
                                          <a:latin typeface="Cambria Math" panose="02040503050406030204" pitchFamily="18" charset="0"/>
                                        </a:rPr>
                                      </m:ctrlPr>
                                    </m:radPr>
                                    <m:deg/>
                                    <m:e>
                                      <m:r>
                                        <a:rPr lang="es-ES" sz="2000" b="0" i="1" smtClean="0">
                                          <a:latin typeface="Cambria Math" panose="02040503050406030204" pitchFamily="18" charset="0"/>
                                        </a:rPr>
                                        <m:t>−16</m:t>
                                      </m:r>
                                    </m:e>
                                  </m:rad>
                                </m:num>
                                <m:den>
                                  <m:r>
                                    <a:rPr lang="en-US" sz="2000" i="1">
                                      <a:latin typeface="Cambria Math" panose="02040503050406030204" pitchFamily="18" charset="0"/>
                                    </a:rPr>
                                    <m:t>2</m:t>
                                  </m:r>
                                  <m:r>
                                    <a:rPr lang="es-ES" sz="2000" b="0" i="1" smtClean="0">
                                      <a:latin typeface="Cambria Math" panose="02040503050406030204" pitchFamily="18" charset="0"/>
                                    </a:rPr>
                                    <m:t>(1)</m:t>
                                  </m:r>
                                </m:den>
                              </m:f>
                              <m:r>
                                <a:rPr lang="es-ES" sz="2000" b="0" i="1" smtClean="0">
                                  <a:latin typeface="Cambria Math" panose="02040503050406030204" pitchFamily="18" charset="0"/>
                                </a:rPr>
                                <m:t>=</m:t>
                              </m:r>
                              <m:f>
                                <m:fPr>
                                  <m:ctrlPr>
                                    <a:rPr lang="en-US" sz="2000" i="1">
                                      <a:latin typeface="Cambria Math" panose="02040503050406030204" pitchFamily="18" charset="0"/>
                                    </a:rPr>
                                  </m:ctrlPr>
                                </m:fPr>
                                <m:num>
                                  <m:r>
                                    <a:rPr lang="es-ES" sz="2000" i="1">
                                      <a:latin typeface="Cambria Math" panose="02040503050406030204" pitchFamily="18" charset="0"/>
                                    </a:rPr>
                                    <m:t>2+</m:t>
                                  </m:r>
                                  <m:r>
                                    <a:rPr lang="es-ES" sz="2000" i="1">
                                      <a:latin typeface="Cambria Math" panose="02040503050406030204" pitchFamily="18" charset="0"/>
                                    </a:rPr>
                                    <m:t>𝑖</m:t>
                                  </m:r>
                                  <m:rad>
                                    <m:radPr>
                                      <m:degHide m:val="on"/>
                                      <m:ctrlPr>
                                        <a:rPr lang="en-US" sz="2000" i="1">
                                          <a:latin typeface="Cambria Math" panose="02040503050406030204" pitchFamily="18" charset="0"/>
                                        </a:rPr>
                                      </m:ctrlPr>
                                    </m:radPr>
                                    <m:deg/>
                                    <m:e>
                                      <m:r>
                                        <a:rPr lang="es-ES" sz="2000" i="1">
                                          <a:latin typeface="Cambria Math" panose="02040503050406030204" pitchFamily="18" charset="0"/>
                                        </a:rPr>
                                        <m:t>16</m:t>
                                      </m:r>
                                    </m:e>
                                  </m:rad>
                                </m:num>
                                <m:den>
                                  <m:r>
                                    <a:rPr lang="en-US" sz="2000" i="1">
                                      <a:latin typeface="Cambria Math" panose="02040503050406030204" pitchFamily="18" charset="0"/>
                                    </a:rPr>
                                    <m:t>2</m:t>
                                  </m:r>
                                </m:den>
                              </m:f>
                              <m:r>
                                <a:rPr lang="es-ES" sz="2000" i="1">
                                  <a:latin typeface="Cambria Math" panose="02040503050406030204" pitchFamily="18" charset="0"/>
                                </a:rPr>
                                <m:t>=</m:t>
                              </m:r>
                              <m:f>
                                <m:fPr>
                                  <m:ctrlPr>
                                    <a:rPr lang="en-US" sz="2000" i="1">
                                      <a:latin typeface="Cambria Math" panose="02040503050406030204" pitchFamily="18" charset="0"/>
                                    </a:rPr>
                                  </m:ctrlPr>
                                </m:fPr>
                                <m:num>
                                  <m:r>
                                    <a:rPr lang="es-ES" sz="2000" i="1">
                                      <a:latin typeface="Cambria Math" panose="02040503050406030204" pitchFamily="18" charset="0"/>
                                    </a:rPr>
                                    <m:t>2+</m:t>
                                  </m:r>
                                  <m:r>
                                    <a:rPr lang="es-ES" sz="2000" b="0" i="1" smtClean="0">
                                      <a:latin typeface="Cambria Math" panose="02040503050406030204" pitchFamily="18" charset="0"/>
                                    </a:rPr>
                                    <m:t>4</m:t>
                                  </m:r>
                                  <m:r>
                                    <a:rPr lang="es-ES" sz="2000" i="1">
                                      <a:latin typeface="Cambria Math" panose="02040503050406030204" pitchFamily="18" charset="0"/>
                                    </a:rPr>
                                    <m:t>𝑖</m:t>
                                  </m:r>
                                </m:num>
                                <m:den>
                                  <m:r>
                                    <a:rPr lang="en-US" sz="2000" i="1">
                                      <a:latin typeface="Cambria Math" panose="02040503050406030204" pitchFamily="18" charset="0"/>
                                    </a:rPr>
                                    <m:t>2</m:t>
                                  </m:r>
                                </m:den>
                              </m:f>
                              <m:r>
                                <a:rPr lang="es-ES" sz="2000" i="1">
                                  <a:latin typeface="Cambria Math" panose="02040503050406030204" pitchFamily="18" charset="0"/>
                                </a:rPr>
                                <m:t>=</m:t>
                              </m:r>
                              <m:r>
                                <a:rPr lang="es-ES" sz="2000" b="0" i="1" smtClean="0">
                                  <a:latin typeface="Cambria Math" panose="02040503050406030204" pitchFamily="18" charset="0"/>
                                </a:rPr>
                                <m:t>1+2</m:t>
                              </m:r>
                              <m:r>
                                <a:rPr lang="es-ES" sz="2000" b="0" i="1" smtClean="0">
                                  <a:latin typeface="Cambria Math" panose="02040503050406030204" pitchFamily="18" charset="0"/>
                                </a:rPr>
                                <m:t>𝑖</m:t>
                              </m:r>
                            </m:e>
                            <m:e>
                              <m:sSub>
                                <m:sSubPr>
                                  <m:ctrlPr>
                                    <a:rPr lang="en-US" sz="2000" i="1">
                                      <a:latin typeface="Cambria Math" panose="02040503050406030204" pitchFamily="18" charset="0"/>
                                    </a:rPr>
                                  </m:ctrlPr>
                                </m:sSubPr>
                                <m:e>
                                  <m:r>
                                    <a:rPr lang="es-ES" sz="2000" i="1">
                                      <a:latin typeface="Cambria Math" panose="02040503050406030204" pitchFamily="18" charset="0"/>
                                    </a:rPr>
                                    <m:t>𝑥</m:t>
                                  </m:r>
                                </m:e>
                                <m:sub>
                                  <m:r>
                                    <a:rPr lang="es-ES" sz="2000" b="0" i="1" smtClean="0">
                                      <a:latin typeface="Cambria Math" panose="02040503050406030204" pitchFamily="18" charset="0"/>
                                    </a:rPr>
                                    <m:t>2</m:t>
                                  </m:r>
                                </m:sub>
                              </m:sSub>
                              <m:r>
                                <a:rPr lang="en-US" sz="2000" i="1">
                                  <a:latin typeface="Cambria Math" panose="02040503050406030204" pitchFamily="18" charset="0"/>
                                </a:rPr>
                                <m:t>=</m:t>
                              </m:r>
                              <m:f>
                                <m:fPr>
                                  <m:ctrlPr>
                                    <a:rPr lang="en-US" sz="2000" i="1">
                                      <a:latin typeface="Cambria Math" panose="02040503050406030204" pitchFamily="18" charset="0"/>
                                    </a:rPr>
                                  </m:ctrlPr>
                                </m:fPr>
                                <m:num>
                                  <m:r>
                                    <a:rPr lang="es-ES" sz="2000" i="1">
                                      <a:latin typeface="Cambria Math" panose="02040503050406030204" pitchFamily="18" charset="0"/>
                                    </a:rPr>
                                    <m:t>2</m:t>
                                  </m:r>
                                  <m:r>
                                    <a:rPr lang="es-ES" sz="2000" b="0" i="1" smtClean="0">
                                      <a:latin typeface="Cambria Math" panose="02040503050406030204" pitchFamily="18" charset="0"/>
                                    </a:rPr>
                                    <m:t>−</m:t>
                                  </m:r>
                                  <m:rad>
                                    <m:radPr>
                                      <m:degHide m:val="on"/>
                                      <m:ctrlPr>
                                        <a:rPr lang="en-US" sz="2000" i="1">
                                          <a:latin typeface="Cambria Math" panose="02040503050406030204" pitchFamily="18" charset="0"/>
                                        </a:rPr>
                                      </m:ctrlPr>
                                    </m:radPr>
                                    <m:deg/>
                                    <m:e>
                                      <m:r>
                                        <a:rPr lang="es-ES" sz="2000" i="1">
                                          <a:latin typeface="Cambria Math" panose="02040503050406030204" pitchFamily="18" charset="0"/>
                                        </a:rPr>
                                        <m:t>−16</m:t>
                                      </m:r>
                                    </m:e>
                                  </m:rad>
                                </m:num>
                                <m:den>
                                  <m:r>
                                    <a:rPr lang="en-US" sz="2000" i="1">
                                      <a:latin typeface="Cambria Math" panose="02040503050406030204" pitchFamily="18" charset="0"/>
                                    </a:rPr>
                                    <m:t>2</m:t>
                                  </m:r>
                                  <m:r>
                                    <a:rPr lang="es-ES" sz="2000" i="1">
                                      <a:latin typeface="Cambria Math" panose="02040503050406030204" pitchFamily="18" charset="0"/>
                                    </a:rPr>
                                    <m:t>(1)</m:t>
                                  </m:r>
                                </m:den>
                              </m:f>
                              <m:r>
                                <a:rPr lang="es-ES" sz="2000" i="1">
                                  <a:latin typeface="Cambria Math" panose="02040503050406030204" pitchFamily="18" charset="0"/>
                                </a:rPr>
                                <m:t>=</m:t>
                              </m:r>
                              <m:f>
                                <m:fPr>
                                  <m:ctrlPr>
                                    <a:rPr lang="en-US" sz="2000" i="1">
                                      <a:latin typeface="Cambria Math" panose="02040503050406030204" pitchFamily="18" charset="0"/>
                                    </a:rPr>
                                  </m:ctrlPr>
                                </m:fPr>
                                <m:num>
                                  <m:r>
                                    <a:rPr lang="es-ES" sz="2000" i="1">
                                      <a:latin typeface="Cambria Math" panose="02040503050406030204" pitchFamily="18" charset="0"/>
                                    </a:rPr>
                                    <m:t>2</m:t>
                                  </m:r>
                                  <m:r>
                                    <a:rPr lang="es-ES" sz="2000" b="0" i="1" smtClean="0">
                                      <a:latin typeface="Cambria Math" panose="02040503050406030204" pitchFamily="18" charset="0"/>
                                    </a:rPr>
                                    <m:t>−</m:t>
                                  </m:r>
                                  <m:r>
                                    <a:rPr lang="es-ES" sz="2000" i="1">
                                      <a:latin typeface="Cambria Math" panose="02040503050406030204" pitchFamily="18" charset="0"/>
                                    </a:rPr>
                                    <m:t>𝑖</m:t>
                                  </m:r>
                                  <m:rad>
                                    <m:radPr>
                                      <m:degHide m:val="on"/>
                                      <m:ctrlPr>
                                        <a:rPr lang="en-US" sz="2000" i="1">
                                          <a:latin typeface="Cambria Math" panose="02040503050406030204" pitchFamily="18" charset="0"/>
                                        </a:rPr>
                                      </m:ctrlPr>
                                    </m:radPr>
                                    <m:deg/>
                                    <m:e>
                                      <m:r>
                                        <a:rPr lang="es-ES" sz="2000" i="1">
                                          <a:latin typeface="Cambria Math" panose="02040503050406030204" pitchFamily="18" charset="0"/>
                                        </a:rPr>
                                        <m:t>16</m:t>
                                      </m:r>
                                    </m:e>
                                  </m:rad>
                                </m:num>
                                <m:den>
                                  <m:r>
                                    <a:rPr lang="en-US" sz="2000" i="1">
                                      <a:latin typeface="Cambria Math" panose="02040503050406030204" pitchFamily="18" charset="0"/>
                                    </a:rPr>
                                    <m:t>2</m:t>
                                  </m:r>
                                </m:den>
                              </m:f>
                              <m:r>
                                <a:rPr lang="es-ES" sz="2000" i="1">
                                  <a:latin typeface="Cambria Math" panose="02040503050406030204" pitchFamily="18" charset="0"/>
                                </a:rPr>
                                <m:t>=</m:t>
                              </m:r>
                              <m:f>
                                <m:fPr>
                                  <m:ctrlPr>
                                    <a:rPr lang="en-US" sz="2000" i="1">
                                      <a:latin typeface="Cambria Math" panose="02040503050406030204" pitchFamily="18" charset="0"/>
                                    </a:rPr>
                                  </m:ctrlPr>
                                </m:fPr>
                                <m:num>
                                  <m:r>
                                    <a:rPr lang="es-ES" sz="2000" i="1">
                                      <a:latin typeface="Cambria Math" panose="02040503050406030204" pitchFamily="18" charset="0"/>
                                    </a:rPr>
                                    <m:t>2</m:t>
                                  </m:r>
                                  <m:r>
                                    <a:rPr lang="es-ES" sz="2000" b="0" i="1" smtClean="0">
                                      <a:latin typeface="Cambria Math" panose="02040503050406030204" pitchFamily="18" charset="0"/>
                                    </a:rPr>
                                    <m:t>−</m:t>
                                  </m:r>
                                  <m:r>
                                    <a:rPr lang="es-ES" sz="2000" i="1">
                                      <a:latin typeface="Cambria Math" panose="02040503050406030204" pitchFamily="18" charset="0"/>
                                    </a:rPr>
                                    <m:t>4</m:t>
                                  </m:r>
                                  <m:r>
                                    <a:rPr lang="es-ES" sz="2000" i="1">
                                      <a:latin typeface="Cambria Math" panose="02040503050406030204" pitchFamily="18" charset="0"/>
                                    </a:rPr>
                                    <m:t>𝑖</m:t>
                                  </m:r>
                                </m:num>
                                <m:den>
                                  <m:r>
                                    <a:rPr lang="en-US" sz="2000" i="1">
                                      <a:latin typeface="Cambria Math" panose="02040503050406030204" pitchFamily="18" charset="0"/>
                                    </a:rPr>
                                    <m:t>2</m:t>
                                  </m:r>
                                </m:den>
                              </m:f>
                              <m:r>
                                <a:rPr lang="es-ES" sz="2000" i="1">
                                  <a:latin typeface="Cambria Math" panose="02040503050406030204" pitchFamily="18" charset="0"/>
                                </a:rPr>
                                <m:t>=1</m:t>
                              </m:r>
                              <m:r>
                                <a:rPr lang="es-ES" sz="2000" b="0" i="1" smtClean="0">
                                  <a:latin typeface="Cambria Math" panose="02040503050406030204" pitchFamily="18" charset="0"/>
                                </a:rPr>
                                <m:t>−</m:t>
                              </m:r>
                              <m:r>
                                <a:rPr lang="es-ES" sz="2000" i="1">
                                  <a:latin typeface="Cambria Math" panose="02040503050406030204" pitchFamily="18" charset="0"/>
                                </a:rPr>
                                <m:t>2</m:t>
                              </m:r>
                              <m:r>
                                <a:rPr lang="es-ES" sz="2000" i="1">
                                  <a:latin typeface="Cambria Math" panose="02040503050406030204" pitchFamily="18" charset="0"/>
                                </a:rPr>
                                <m:t>𝑖</m:t>
                              </m:r>
                            </m:e>
                          </m:eqArr>
                        </m:e>
                      </m:d>
                    </m:oMath>
                  </m:oMathPara>
                </a14:m>
                <a:endParaRPr lang="es-ES" sz="2000" dirty="0"/>
              </a:p>
            </p:txBody>
          </p:sp>
        </mc:Choice>
        <mc:Fallback xmlns="">
          <p:sp>
            <p:nvSpPr>
              <p:cNvPr id="21" name="Rectángulo 20">
                <a:extLst>
                  <a:ext uri="{FF2B5EF4-FFF2-40B4-BE49-F238E27FC236}">
                    <a16:creationId xmlns:a16="http://schemas.microsoft.com/office/drawing/2014/main" id="{4AA0E520-EBB9-4B5A-AFBF-8EB31305C38E}"/>
                  </a:ext>
                </a:extLst>
              </p:cNvPr>
              <p:cNvSpPr>
                <a:spLocks noRot="1" noChangeAspect="1" noMove="1" noResize="1" noEditPoints="1" noAdjustHandles="1" noChangeArrowheads="1" noChangeShapeType="1" noTextEdit="1"/>
              </p:cNvSpPr>
              <p:nvPr/>
            </p:nvSpPr>
            <p:spPr>
              <a:xfrm>
                <a:off x="213827" y="4948752"/>
                <a:ext cx="5882173" cy="1620315"/>
              </a:xfrm>
              <a:prstGeom prst="rect">
                <a:avLst/>
              </a:prstGeom>
              <a:blipFill>
                <a:blip r:embed="rId11"/>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173685839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9" name="Rectángulo 8">
            <a:extLst>
              <a:ext uri="{FF2B5EF4-FFF2-40B4-BE49-F238E27FC236}">
                <a16:creationId xmlns:a16="http://schemas.microsoft.com/office/drawing/2014/main" id="{64465012-233B-4A09-ACC4-3265DC450D11}"/>
              </a:ext>
            </a:extLst>
          </p:cNvPr>
          <p:cNvSpPr/>
          <p:nvPr/>
        </p:nvSpPr>
        <p:spPr>
          <a:xfrm>
            <a:off x="506904" y="288933"/>
            <a:ext cx="6320448" cy="461665"/>
          </a:xfrm>
          <a:prstGeom prst="rect">
            <a:avLst/>
          </a:prstGeom>
        </p:spPr>
        <p:txBody>
          <a:bodyPr wrap="none">
            <a:spAutoFit/>
          </a:bodyPr>
          <a:lstStyle/>
          <a:p>
            <a:r>
              <a:rPr lang="es-CO" sz="2400" b="1" dirty="0">
                <a:solidFill>
                  <a:srgbClr val="0070C0"/>
                </a:solidFill>
              </a:rPr>
              <a:t>Ejemplos de ecuaciones cuadráticas incompletas</a:t>
            </a:r>
          </a:p>
        </p:txBody>
      </p:sp>
      <mc:AlternateContent xmlns:mc="http://schemas.openxmlformats.org/markup-compatibility/2006" xmlns:a14="http://schemas.microsoft.com/office/drawing/2010/main">
        <mc:Choice Requires="a14">
          <p:sp>
            <p:nvSpPr>
              <p:cNvPr id="10" name="Marcador de contenido 2">
                <a:extLst>
                  <a:ext uri="{FF2B5EF4-FFF2-40B4-BE49-F238E27FC236}">
                    <a16:creationId xmlns:a16="http://schemas.microsoft.com/office/drawing/2014/main" id="{CE0C670D-5E10-4B4D-B80F-812125E53E3E}"/>
                  </a:ext>
                </a:extLst>
              </p:cNvPr>
              <p:cNvSpPr txBox="1">
                <a:spLocks/>
              </p:cNvSpPr>
              <p:nvPr/>
            </p:nvSpPr>
            <p:spPr>
              <a:xfrm>
                <a:off x="506904" y="1861907"/>
                <a:ext cx="10515600"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200" dirty="0">
                    <a:sym typeface="Symbol" panose="05050102010706020507" pitchFamily="18" charset="2"/>
                  </a:rPr>
                  <a:t>Resuelva la siguiente ecuación  </a:t>
                </a:r>
                <a14:m>
                  <m:oMath xmlns:m="http://schemas.openxmlformats.org/officeDocument/2006/math">
                    <m:sSup>
                      <m:sSupPr>
                        <m:ctrlPr>
                          <a:rPr lang="es-ES" sz="2400" i="1" dirty="0" smtClean="0">
                            <a:latin typeface="Cambria Math" panose="02040503050406030204" pitchFamily="18" charset="0"/>
                            <a:sym typeface="Symbol" panose="05050102010706020507" pitchFamily="18" charset="2"/>
                          </a:rPr>
                        </m:ctrlPr>
                      </m:sSupPr>
                      <m:e>
                        <m:r>
                          <a:rPr lang="es-ES" sz="2400" b="0" i="1" dirty="0" smtClean="0">
                            <a:latin typeface="Cambria Math" panose="02040503050406030204" pitchFamily="18" charset="0"/>
                            <a:sym typeface="Symbol" panose="05050102010706020507" pitchFamily="18" charset="2"/>
                          </a:rPr>
                          <m:t>   </m:t>
                        </m:r>
                        <m:r>
                          <a:rPr lang="es-ES" sz="2400" b="0" i="1" dirty="0" smtClean="0">
                            <a:latin typeface="Cambria Math" panose="02040503050406030204" pitchFamily="18" charset="0"/>
                            <a:sym typeface="Symbol" panose="05050102010706020507" pitchFamily="18" charset="2"/>
                          </a:rPr>
                          <m:t>𝑥</m:t>
                        </m:r>
                      </m:e>
                      <m:sup>
                        <m:r>
                          <a:rPr lang="es-ES" sz="2400" b="0" i="1" dirty="0" smtClean="0">
                            <a:latin typeface="Cambria Math" panose="02040503050406030204" pitchFamily="18" charset="0"/>
                            <a:sym typeface="Symbol" panose="05050102010706020507" pitchFamily="18" charset="2"/>
                          </a:rPr>
                          <m:t>2</m:t>
                        </m:r>
                      </m:sup>
                    </m:sSup>
                    <m:r>
                      <a:rPr lang="es-ES" sz="2400" b="0" i="1" dirty="0" smtClean="0">
                        <a:latin typeface="Cambria Math" panose="02040503050406030204" pitchFamily="18" charset="0"/>
                        <a:sym typeface="Symbol" panose="05050102010706020507" pitchFamily="18" charset="2"/>
                      </a:rPr>
                      <m:t>−2</m:t>
                    </m:r>
                    <m:r>
                      <a:rPr lang="es-ES" sz="2400" b="0" i="1" dirty="0" smtClean="0">
                        <a:latin typeface="Cambria Math" panose="02040503050406030204" pitchFamily="18" charset="0"/>
                        <a:sym typeface="Symbol" panose="05050102010706020507" pitchFamily="18" charset="2"/>
                      </a:rPr>
                      <m:t>𝑥</m:t>
                    </m:r>
                    <m:r>
                      <a:rPr lang="es-ES" sz="2400" b="0" i="1" dirty="0" smtClean="0">
                        <a:latin typeface="Cambria Math" panose="02040503050406030204" pitchFamily="18" charset="0"/>
                        <a:sym typeface="Symbol" panose="05050102010706020507" pitchFamily="18" charset="2"/>
                      </a:rPr>
                      <m:t>=0</m:t>
                    </m:r>
                  </m:oMath>
                </a14:m>
                <a:endParaRPr lang="es-CO" sz="2400" dirty="0"/>
              </a:p>
            </p:txBody>
          </p:sp>
        </mc:Choice>
        <mc:Fallback xmlns="">
          <p:sp>
            <p:nvSpPr>
              <p:cNvPr id="10" name="Marcador de contenido 2">
                <a:extLst>
                  <a:ext uri="{FF2B5EF4-FFF2-40B4-BE49-F238E27FC236}">
                    <a16:creationId xmlns:a16="http://schemas.microsoft.com/office/drawing/2014/main" id="{CE0C670D-5E10-4B4D-B80F-812125E53E3E}"/>
                  </a:ext>
                </a:extLst>
              </p:cNvPr>
              <p:cNvSpPr txBox="1">
                <a:spLocks noRot="1" noChangeAspect="1" noMove="1" noResize="1" noEditPoints="1" noAdjustHandles="1" noChangeArrowheads="1" noChangeShapeType="1" noTextEdit="1"/>
              </p:cNvSpPr>
              <p:nvPr/>
            </p:nvSpPr>
            <p:spPr>
              <a:xfrm>
                <a:off x="506904" y="1861907"/>
                <a:ext cx="10515600" cy="395852"/>
              </a:xfrm>
              <a:prstGeom prst="rect">
                <a:avLst/>
              </a:prstGeom>
              <a:blipFill>
                <a:blip r:embed="rId7"/>
                <a:stretch>
                  <a:fillRect l="-638" t="-12308" b="-3692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Marcador de contenido 2">
                <a:extLst>
                  <a:ext uri="{FF2B5EF4-FFF2-40B4-BE49-F238E27FC236}">
                    <a16:creationId xmlns:a16="http://schemas.microsoft.com/office/drawing/2014/main" id="{AB31FB5B-C948-48D6-AC91-AB026B96183A}"/>
                  </a:ext>
                </a:extLst>
              </p:cNvPr>
              <p:cNvSpPr txBox="1">
                <a:spLocks/>
              </p:cNvSpPr>
              <p:nvPr/>
            </p:nvSpPr>
            <p:spPr>
              <a:xfrm>
                <a:off x="506904" y="2440842"/>
                <a:ext cx="10515600"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200" dirty="0">
                    <a:sym typeface="Symbol" panose="05050102010706020507" pitchFamily="18" charset="2"/>
                  </a:rPr>
                  <a:t>Se factoriza la variable </a:t>
                </a:r>
                <a14:m>
                  <m:oMath xmlns:m="http://schemas.openxmlformats.org/officeDocument/2006/math">
                    <m:r>
                      <a:rPr lang="es-ES" sz="2200" i="1" dirty="0" smtClean="0">
                        <a:latin typeface="Cambria Math" panose="02040503050406030204" pitchFamily="18" charset="0"/>
                        <a:sym typeface="Symbol" panose="05050102010706020507" pitchFamily="18" charset="2"/>
                      </a:rPr>
                      <m:t>𝑥</m:t>
                    </m:r>
                    <m:r>
                      <a:rPr lang="es-ES" sz="2200" b="0" i="1" dirty="0" smtClean="0">
                        <a:latin typeface="Cambria Math" panose="02040503050406030204" pitchFamily="18" charset="0"/>
                        <a:sym typeface="Symbol" panose="05050102010706020507" pitchFamily="18" charset="2"/>
                      </a:rPr>
                      <m:t>, </m:t>
                    </m:r>
                  </m:oMath>
                </a14:m>
                <a:r>
                  <a:rPr lang="es-CO" sz="2200" dirty="0"/>
                  <a:t>obteniendo  </a:t>
                </a:r>
                <a14:m>
                  <m:oMath xmlns:m="http://schemas.openxmlformats.org/officeDocument/2006/math">
                    <m:r>
                      <a:rPr lang="es-ES" sz="2400" b="0" i="0" dirty="0" smtClean="0">
                        <a:latin typeface="Cambria Math" panose="02040503050406030204" pitchFamily="18" charset="0"/>
                        <a:sym typeface="Symbol" panose="05050102010706020507" pitchFamily="18" charset="2"/>
                      </a:rPr>
                      <m:t>     </m:t>
                    </m:r>
                    <m:r>
                      <a:rPr lang="es-ES" sz="2400" b="0" i="1" dirty="0" smtClean="0">
                        <a:latin typeface="Cambria Math" panose="02040503050406030204" pitchFamily="18" charset="0"/>
                        <a:sym typeface="Symbol" panose="05050102010706020507" pitchFamily="18" charset="2"/>
                      </a:rPr>
                      <m:t>𝑥</m:t>
                    </m:r>
                    <m:r>
                      <a:rPr lang="es-ES" sz="2400" b="0" i="1" dirty="0" smtClean="0">
                        <a:latin typeface="Cambria Math" panose="02040503050406030204" pitchFamily="18" charset="0"/>
                        <a:sym typeface="Symbol" panose="05050102010706020507" pitchFamily="18" charset="2"/>
                      </a:rPr>
                      <m:t>(</m:t>
                    </m:r>
                    <m:r>
                      <a:rPr lang="es-ES" sz="2400" b="0" i="1" dirty="0" smtClean="0">
                        <a:latin typeface="Cambria Math" panose="02040503050406030204" pitchFamily="18" charset="0"/>
                        <a:sym typeface="Symbol" panose="05050102010706020507" pitchFamily="18" charset="2"/>
                      </a:rPr>
                      <m:t>𝑥</m:t>
                    </m:r>
                    <m:r>
                      <a:rPr lang="es-ES" sz="2400" b="0" i="1" dirty="0" smtClean="0">
                        <a:latin typeface="Cambria Math" panose="02040503050406030204" pitchFamily="18" charset="0"/>
                        <a:sym typeface="Symbol" panose="05050102010706020507" pitchFamily="18" charset="2"/>
                      </a:rPr>
                      <m:t>−2)=0 </m:t>
                    </m:r>
                  </m:oMath>
                </a14:m>
                <a:endParaRPr lang="es-CO" sz="2400" dirty="0"/>
              </a:p>
              <a:p>
                <a:pPr marL="0" indent="0">
                  <a:buNone/>
                </a:pPr>
                <a:endParaRPr lang="es-CO" sz="2200" dirty="0"/>
              </a:p>
            </p:txBody>
          </p:sp>
        </mc:Choice>
        <mc:Fallback xmlns="">
          <p:sp>
            <p:nvSpPr>
              <p:cNvPr id="16" name="Marcador de contenido 2">
                <a:extLst>
                  <a:ext uri="{FF2B5EF4-FFF2-40B4-BE49-F238E27FC236}">
                    <a16:creationId xmlns:a16="http://schemas.microsoft.com/office/drawing/2014/main" id="{AB31FB5B-C948-48D6-AC91-AB026B96183A}"/>
                  </a:ext>
                </a:extLst>
              </p:cNvPr>
              <p:cNvSpPr txBox="1">
                <a:spLocks noRot="1" noChangeAspect="1" noMove="1" noResize="1" noEditPoints="1" noAdjustHandles="1" noChangeArrowheads="1" noChangeShapeType="1" noTextEdit="1"/>
              </p:cNvSpPr>
              <p:nvPr/>
            </p:nvSpPr>
            <p:spPr>
              <a:xfrm>
                <a:off x="506904" y="2440842"/>
                <a:ext cx="10515600" cy="395852"/>
              </a:xfrm>
              <a:prstGeom prst="rect">
                <a:avLst/>
              </a:prstGeom>
              <a:blipFill>
                <a:blip r:embed="rId8"/>
                <a:stretch>
                  <a:fillRect l="-754" t="-12308" b="-36923"/>
                </a:stretch>
              </a:blipFill>
            </p:spPr>
            <p:txBody>
              <a:bodyPr/>
              <a:lstStyle/>
              <a:p>
                <a:r>
                  <a:rPr lang="es-ES">
                    <a:noFill/>
                  </a:rPr>
                  <a:t> </a:t>
                </a:r>
              </a:p>
            </p:txBody>
          </p:sp>
        </mc:Fallback>
      </mc:AlternateContent>
      <p:sp>
        <p:nvSpPr>
          <p:cNvPr id="20" name="Marcador de contenido 2">
            <a:extLst>
              <a:ext uri="{FF2B5EF4-FFF2-40B4-BE49-F238E27FC236}">
                <a16:creationId xmlns:a16="http://schemas.microsoft.com/office/drawing/2014/main" id="{C7A61111-DBB8-4834-B8D2-DC62F2778E81}"/>
              </a:ext>
            </a:extLst>
          </p:cNvPr>
          <p:cNvSpPr txBox="1">
            <a:spLocks/>
          </p:cNvSpPr>
          <p:nvPr/>
        </p:nvSpPr>
        <p:spPr>
          <a:xfrm>
            <a:off x="5764704" y="4315752"/>
            <a:ext cx="5882173"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200" dirty="0">
                <a:sym typeface="Symbol" panose="05050102010706020507" pitchFamily="18" charset="2"/>
              </a:rPr>
              <a:t>Por lo tanto las soluciones de la ecuación son:</a:t>
            </a:r>
            <a:endParaRPr lang="es-ES" sz="2200" dirty="0"/>
          </a:p>
          <a:p>
            <a:pPr marL="0" indent="0">
              <a:buNone/>
            </a:pPr>
            <a:r>
              <a:rPr lang="es-ES" sz="2200" dirty="0">
                <a:sym typeface="Symbol" panose="05050102010706020507" pitchFamily="18" charset="2"/>
              </a:rPr>
              <a:t> </a:t>
            </a:r>
            <a:endParaRPr lang="es-CO" sz="2200" dirty="0"/>
          </a:p>
        </p:txBody>
      </p:sp>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3F5B68F9-0A95-4FC5-A4BC-A865E1958772}"/>
                  </a:ext>
                </a:extLst>
              </p:cNvPr>
              <p:cNvSpPr/>
              <p:nvPr/>
            </p:nvSpPr>
            <p:spPr>
              <a:xfrm>
                <a:off x="6710285" y="4960500"/>
                <a:ext cx="3031023"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200" i="1" smtClean="0">
                              <a:latin typeface="Cambria Math" panose="02040503050406030204" pitchFamily="18" charset="0"/>
                            </a:rPr>
                          </m:ctrlPr>
                        </m:sSubPr>
                        <m:e>
                          <m:r>
                            <a:rPr lang="es-ES" sz="2200" i="1">
                              <a:latin typeface="Cambria Math" panose="02040503050406030204" pitchFamily="18" charset="0"/>
                            </a:rPr>
                            <m:t>𝑥</m:t>
                          </m:r>
                        </m:e>
                        <m:sub>
                          <m:r>
                            <a:rPr lang="es-ES" sz="2200" i="1">
                              <a:latin typeface="Cambria Math" panose="02040503050406030204" pitchFamily="18" charset="0"/>
                            </a:rPr>
                            <m:t>1</m:t>
                          </m:r>
                        </m:sub>
                      </m:sSub>
                      <m:r>
                        <a:rPr lang="en-US" sz="2200" i="1">
                          <a:latin typeface="Cambria Math" panose="02040503050406030204" pitchFamily="18" charset="0"/>
                        </a:rPr>
                        <m:t>=</m:t>
                      </m:r>
                      <m:r>
                        <a:rPr lang="es-ES" sz="2200" i="1" smtClean="0">
                          <a:latin typeface="Cambria Math" panose="02040503050406030204" pitchFamily="18" charset="0"/>
                        </a:rPr>
                        <m:t>0</m:t>
                      </m:r>
                      <m:r>
                        <a:rPr lang="es-ES" sz="2200" b="0" i="1" smtClean="0">
                          <a:latin typeface="Cambria Math" panose="02040503050406030204" pitchFamily="18" charset="0"/>
                        </a:rPr>
                        <m:t>                   </m:t>
                      </m:r>
                      <m:sSub>
                        <m:sSubPr>
                          <m:ctrlPr>
                            <a:rPr lang="en-US" sz="2200" i="1">
                              <a:latin typeface="Cambria Math" panose="02040503050406030204" pitchFamily="18" charset="0"/>
                            </a:rPr>
                          </m:ctrlPr>
                        </m:sSubPr>
                        <m:e>
                          <m:r>
                            <a:rPr lang="es-ES" sz="2200" i="1">
                              <a:latin typeface="Cambria Math" panose="02040503050406030204" pitchFamily="18" charset="0"/>
                            </a:rPr>
                            <m:t>𝑥</m:t>
                          </m:r>
                        </m:e>
                        <m:sub>
                          <m:r>
                            <a:rPr lang="es-ES" sz="2200" i="1">
                              <a:latin typeface="Cambria Math" panose="02040503050406030204" pitchFamily="18" charset="0"/>
                            </a:rPr>
                            <m:t>2</m:t>
                          </m:r>
                        </m:sub>
                      </m:sSub>
                      <m:r>
                        <a:rPr lang="es-ES" sz="2200" b="0" i="0" smtClean="0">
                          <a:latin typeface="Cambria Math" panose="02040503050406030204" pitchFamily="18" charset="0"/>
                        </a:rPr>
                        <m:t>=</m:t>
                      </m:r>
                      <m:r>
                        <a:rPr lang="es-ES" sz="2200" b="0" i="1" smtClean="0">
                          <a:latin typeface="Cambria Math" panose="02040503050406030204" pitchFamily="18" charset="0"/>
                        </a:rPr>
                        <m:t>2</m:t>
                      </m:r>
                    </m:oMath>
                  </m:oMathPara>
                </a14:m>
                <a:endParaRPr lang="es-ES" sz="2200" dirty="0"/>
              </a:p>
            </p:txBody>
          </p:sp>
        </mc:Choice>
        <mc:Fallback xmlns="">
          <p:sp>
            <p:nvSpPr>
              <p:cNvPr id="5" name="Rectángulo 4">
                <a:extLst>
                  <a:ext uri="{FF2B5EF4-FFF2-40B4-BE49-F238E27FC236}">
                    <a16:creationId xmlns:a16="http://schemas.microsoft.com/office/drawing/2014/main" id="{3F5B68F9-0A95-4FC5-A4BC-A865E1958772}"/>
                  </a:ext>
                </a:extLst>
              </p:cNvPr>
              <p:cNvSpPr>
                <a:spLocks noRot="1" noChangeAspect="1" noMove="1" noResize="1" noEditPoints="1" noAdjustHandles="1" noChangeArrowheads="1" noChangeShapeType="1" noTextEdit="1"/>
              </p:cNvSpPr>
              <p:nvPr/>
            </p:nvSpPr>
            <p:spPr>
              <a:xfrm>
                <a:off x="6710285" y="4960500"/>
                <a:ext cx="3031023" cy="430887"/>
              </a:xfrm>
              <a:prstGeom prst="rect">
                <a:avLst/>
              </a:prstGeom>
              <a:blipFill>
                <a:blip r:embed="rId14"/>
                <a:stretch>
                  <a:fillRect b="-142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Rectángulo 13">
                <a:extLst>
                  <a:ext uri="{FF2B5EF4-FFF2-40B4-BE49-F238E27FC236}">
                    <a16:creationId xmlns:a16="http://schemas.microsoft.com/office/drawing/2014/main" id="{03FEDE7F-4183-4837-A5A1-97B9D482250F}"/>
                  </a:ext>
                </a:extLst>
              </p:cNvPr>
              <p:cNvSpPr/>
              <p:nvPr/>
            </p:nvSpPr>
            <p:spPr>
              <a:xfrm>
                <a:off x="545278" y="1068288"/>
                <a:ext cx="4813882" cy="461665"/>
              </a:xfrm>
              <a:prstGeom prst="rect">
                <a:avLst/>
              </a:prstGeom>
            </p:spPr>
            <p:txBody>
              <a:bodyPr wrap="none">
                <a:spAutoFit/>
              </a:bodyPr>
              <a:lstStyle/>
              <a:p>
                <a:r>
                  <a:rPr lang="es-CO" sz="2400" dirty="0">
                    <a:solidFill>
                      <a:srgbClr val="00B050"/>
                    </a:solidFill>
                  </a:rPr>
                  <a:t>Ejemplo de la forma </a:t>
                </a:r>
                <a14:m>
                  <m:oMath xmlns:m="http://schemas.openxmlformats.org/officeDocument/2006/math">
                    <m:sSup>
                      <m:sSupPr>
                        <m:ctrlPr>
                          <a:rPr lang="es-ES" sz="2400" i="1" dirty="0">
                            <a:latin typeface="Cambria Math" panose="02040503050406030204" pitchFamily="18" charset="0"/>
                            <a:sym typeface="Symbol" panose="05050102010706020507" pitchFamily="18" charset="2"/>
                          </a:rPr>
                        </m:ctrlPr>
                      </m:sSupPr>
                      <m:e>
                        <m:r>
                          <a:rPr lang="es-ES" sz="2400" i="1" dirty="0">
                            <a:latin typeface="Cambria Math" panose="02040503050406030204" pitchFamily="18" charset="0"/>
                            <a:sym typeface="Symbol" panose="05050102010706020507" pitchFamily="18" charset="2"/>
                          </a:rPr>
                          <m:t>   </m:t>
                        </m:r>
                        <m:r>
                          <a:rPr lang="es-ES" sz="2400" b="0" i="1" dirty="0" smtClean="0">
                            <a:latin typeface="Cambria Math" panose="02040503050406030204" pitchFamily="18" charset="0"/>
                            <a:sym typeface="Symbol" panose="05050102010706020507" pitchFamily="18" charset="2"/>
                          </a:rPr>
                          <m:t>𝑎</m:t>
                        </m:r>
                        <m:r>
                          <a:rPr lang="es-ES" sz="2400" i="1" dirty="0">
                            <a:latin typeface="Cambria Math" panose="02040503050406030204" pitchFamily="18" charset="0"/>
                            <a:sym typeface="Symbol" panose="05050102010706020507" pitchFamily="18" charset="2"/>
                          </a:rPr>
                          <m:t>𝑥</m:t>
                        </m:r>
                      </m:e>
                      <m:sup>
                        <m:r>
                          <a:rPr lang="es-ES" sz="2400" i="1" dirty="0">
                            <a:latin typeface="Cambria Math" panose="02040503050406030204" pitchFamily="18" charset="0"/>
                            <a:sym typeface="Symbol" panose="05050102010706020507" pitchFamily="18" charset="2"/>
                          </a:rPr>
                          <m:t>2</m:t>
                        </m:r>
                      </m:sup>
                    </m:sSup>
                    <m:r>
                      <a:rPr lang="es-ES" sz="2400" b="0" i="1" dirty="0" smtClean="0">
                        <a:latin typeface="Cambria Math" panose="02040503050406030204" pitchFamily="18" charset="0"/>
                        <a:sym typeface="Symbol" panose="05050102010706020507" pitchFamily="18" charset="2"/>
                      </a:rPr>
                      <m:t>+ </m:t>
                    </m:r>
                    <m:r>
                      <a:rPr lang="es-ES" sz="2400" b="0" i="1" dirty="0" smtClean="0">
                        <a:latin typeface="Cambria Math" panose="02040503050406030204" pitchFamily="18" charset="0"/>
                        <a:sym typeface="Symbol" panose="05050102010706020507" pitchFamily="18" charset="2"/>
                      </a:rPr>
                      <m:t>𝑏𝑥</m:t>
                    </m:r>
                    <m:r>
                      <a:rPr lang="es-ES" sz="2400" i="1" dirty="0">
                        <a:latin typeface="Cambria Math" panose="02040503050406030204" pitchFamily="18" charset="0"/>
                        <a:sym typeface="Symbol" panose="05050102010706020507" pitchFamily="18" charset="2"/>
                      </a:rPr>
                      <m:t>=0 </m:t>
                    </m:r>
                  </m:oMath>
                </a14:m>
                <a:r>
                  <a:rPr lang="es-CO" sz="2400" dirty="0">
                    <a:solidFill>
                      <a:srgbClr val="00B050"/>
                    </a:solidFill>
                  </a:rPr>
                  <a:t>:</a:t>
                </a:r>
              </a:p>
            </p:txBody>
          </p:sp>
        </mc:Choice>
        <mc:Fallback xmlns="">
          <p:sp>
            <p:nvSpPr>
              <p:cNvPr id="14" name="Rectángulo 13">
                <a:extLst>
                  <a:ext uri="{FF2B5EF4-FFF2-40B4-BE49-F238E27FC236}">
                    <a16:creationId xmlns:a16="http://schemas.microsoft.com/office/drawing/2014/main" id="{03FEDE7F-4183-4837-A5A1-97B9D482250F}"/>
                  </a:ext>
                </a:extLst>
              </p:cNvPr>
              <p:cNvSpPr>
                <a:spLocks noRot="1" noChangeAspect="1" noMove="1" noResize="1" noEditPoints="1" noAdjustHandles="1" noChangeArrowheads="1" noChangeShapeType="1" noTextEdit="1"/>
              </p:cNvSpPr>
              <p:nvPr/>
            </p:nvSpPr>
            <p:spPr>
              <a:xfrm>
                <a:off x="545278" y="1068288"/>
                <a:ext cx="4813882" cy="461665"/>
              </a:xfrm>
              <a:prstGeom prst="rect">
                <a:avLst/>
              </a:prstGeom>
              <a:blipFill>
                <a:blip r:embed="rId15"/>
                <a:stretch>
                  <a:fillRect l="-1899" t="-10526" r="-1013" b="-28947"/>
                </a:stretch>
              </a:blipFill>
            </p:spPr>
            <p:txBody>
              <a:bodyPr/>
              <a:lstStyle/>
              <a:p>
                <a:r>
                  <a:rPr lang="es-ES">
                    <a:noFill/>
                  </a:rPr>
                  <a:t> </a:t>
                </a:r>
              </a:p>
            </p:txBody>
          </p:sp>
        </mc:Fallback>
      </mc:AlternateContent>
      <p:sp>
        <p:nvSpPr>
          <p:cNvPr id="3" name="Rectángulo 2">
            <a:extLst>
              <a:ext uri="{FF2B5EF4-FFF2-40B4-BE49-F238E27FC236}">
                <a16:creationId xmlns:a16="http://schemas.microsoft.com/office/drawing/2014/main" id="{E36157EA-2767-4E0D-96FC-3C7B3873E01B}"/>
              </a:ext>
            </a:extLst>
          </p:cNvPr>
          <p:cNvSpPr/>
          <p:nvPr/>
        </p:nvSpPr>
        <p:spPr>
          <a:xfrm>
            <a:off x="506904" y="3007618"/>
            <a:ext cx="3296928" cy="430887"/>
          </a:xfrm>
          <a:prstGeom prst="rect">
            <a:avLst/>
          </a:prstGeom>
        </p:spPr>
        <p:txBody>
          <a:bodyPr wrap="none">
            <a:spAutoFit/>
          </a:bodyPr>
          <a:lstStyle/>
          <a:p>
            <a:r>
              <a:rPr lang="es-CO" sz="2200" dirty="0"/>
              <a:t>Se iguala cada factor a cero</a:t>
            </a:r>
            <a:endParaRPr lang="es-ES" sz="2200" dirty="0"/>
          </a:p>
        </p:txBody>
      </p:sp>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F73B6D95-9A9D-4203-8922-88CC76E4D9DD}"/>
                  </a:ext>
                </a:extLst>
              </p:cNvPr>
              <p:cNvSpPr/>
              <p:nvPr/>
            </p:nvSpPr>
            <p:spPr>
              <a:xfrm>
                <a:off x="4464126" y="3019777"/>
                <a:ext cx="3811043"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2400" i="1" dirty="0" smtClean="0">
                          <a:latin typeface="Cambria Math" panose="02040503050406030204" pitchFamily="18" charset="0"/>
                          <a:sym typeface="Symbol" panose="05050102010706020507" pitchFamily="18" charset="2"/>
                        </a:rPr>
                        <m:t>𝑥</m:t>
                      </m:r>
                      <m:r>
                        <a:rPr lang="es-ES" sz="2400" b="0" i="1" dirty="0" smtClean="0">
                          <a:latin typeface="Cambria Math" panose="02040503050406030204" pitchFamily="18" charset="0"/>
                          <a:sym typeface="Symbol" panose="05050102010706020507" pitchFamily="18" charset="2"/>
                        </a:rPr>
                        <m:t>=0  ;              </m:t>
                      </m:r>
                      <m:r>
                        <a:rPr lang="es-ES" sz="2400" i="1" dirty="0">
                          <a:latin typeface="Cambria Math" panose="02040503050406030204" pitchFamily="18" charset="0"/>
                          <a:sym typeface="Symbol" panose="05050102010706020507" pitchFamily="18" charset="2"/>
                        </a:rPr>
                        <m:t>(</m:t>
                      </m:r>
                      <m:r>
                        <a:rPr lang="es-ES" sz="2400" i="1" dirty="0">
                          <a:latin typeface="Cambria Math" panose="02040503050406030204" pitchFamily="18" charset="0"/>
                          <a:sym typeface="Symbol" panose="05050102010706020507" pitchFamily="18" charset="2"/>
                        </a:rPr>
                        <m:t>𝑥</m:t>
                      </m:r>
                      <m:r>
                        <a:rPr lang="es-ES" sz="2400" i="1" dirty="0">
                          <a:latin typeface="Cambria Math" panose="02040503050406030204" pitchFamily="18" charset="0"/>
                          <a:sym typeface="Symbol" panose="05050102010706020507" pitchFamily="18" charset="2"/>
                        </a:rPr>
                        <m:t>−2)=0 </m:t>
                      </m:r>
                    </m:oMath>
                  </m:oMathPara>
                </a14:m>
                <a:endParaRPr lang="es-ES" sz="2400" dirty="0"/>
              </a:p>
            </p:txBody>
          </p:sp>
        </mc:Choice>
        <mc:Fallback xmlns="">
          <p:sp>
            <p:nvSpPr>
              <p:cNvPr id="4" name="Rectángulo 3">
                <a:extLst>
                  <a:ext uri="{FF2B5EF4-FFF2-40B4-BE49-F238E27FC236}">
                    <a16:creationId xmlns:a16="http://schemas.microsoft.com/office/drawing/2014/main" id="{F73B6D95-9A9D-4203-8922-88CC76E4D9DD}"/>
                  </a:ext>
                </a:extLst>
              </p:cNvPr>
              <p:cNvSpPr>
                <a:spLocks noRot="1" noChangeAspect="1" noMove="1" noResize="1" noEditPoints="1" noAdjustHandles="1" noChangeArrowheads="1" noChangeShapeType="1" noTextEdit="1"/>
              </p:cNvSpPr>
              <p:nvPr/>
            </p:nvSpPr>
            <p:spPr>
              <a:xfrm>
                <a:off x="4464126" y="3019777"/>
                <a:ext cx="3811043" cy="461665"/>
              </a:xfrm>
              <a:prstGeom prst="rect">
                <a:avLst/>
              </a:prstGeom>
              <a:blipFill>
                <a:blip r:embed="rId16"/>
                <a:stretch>
                  <a:fillRect b="-1710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9" name="Rectángulo 18">
                <a:extLst>
                  <a:ext uri="{FF2B5EF4-FFF2-40B4-BE49-F238E27FC236}">
                    <a16:creationId xmlns:a16="http://schemas.microsoft.com/office/drawing/2014/main" id="{69478022-0D01-463C-9D0B-97EEB2D3B979}"/>
                  </a:ext>
                </a:extLst>
              </p:cNvPr>
              <p:cNvSpPr/>
              <p:nvPr/>
            </p:nvSpPr>
            <p:spPr>
              <a:xfrm>
                <a:off x="545278" y="4652104"/>
                <a:ext cx="4428456" cy="847540"/>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d>
                        <m:dPr>
                          <m:begChr m:val="{"/>
                          <m:endChr m:val=""/>
                          <m:ctrlPr>
                            <a:rPr lang="es-CO" sz="2200" i="1" dirty="0" smtClean="0">
                              <a:solidFill>
                                <a:schemeClr val="accent2">
                                  <a:lumMod val="75000"/>
                                </a:schemeClr>
                              </a:solidFill>
                              <a:latin typeface="Cambria Math" panose="02040503050406030204" pitchFamily="18" charset="0"/>
                            </a:rPr>
                          </m:ctrlPr>
                        </m:dPr>
                        <m:e>
                          <m:eqArr>
                            <m:eqArrPr>
                              <m:ctrlPr>
                                <a:rPr lang="es-ES" sz="2200" i="1" dirty="0">
                                  <a:solidFill>
                                    <a:schemeClr val="accent2">
                                      <a:lumMod val="75000"/>
                                    </a:schemeClr>
                                  </a:solidFill>
                                  <a:latin typeface="Cambria Math" panose="02040503050406030204" pitchFamily="18" charset="0"/>
                                </a:rPr>
                              </m:ctrlPr>
                            </m:eqArrPr>
                            <m:e>
                              <m:r>
                                <a:rPr lang="es-ES" sz="2200" b="0" i="1" dirty="0" smtClean="0">
                                  <a:solidFill>
                                    <a:schemeClr val="accent2">
                                      <a:lumMod val="75000"/>
                                    </a:schemeClr>
                                  </a:solidFill>
                                  <a:latin typeface="Cambria Math" panose="02040503050406030204" pitchFamily="18" charset="0"/>
                                </a:rPr>
                                <m:t>𝑥</m:t>
                              </m:r>
                              <m:r>
                                <a:rPr lang="es-ES" sz="2200" i="1" dirty="0">
                                  <a:latin typeface="Cambria Math" panose="02040503050406030204" pitchFamily="18" charset="0"/>
                                </a:rPr>
                                <m:t>=0      </m:t>
                              </m:r>
                              <m:r>
                                <m:rPr>
                                  <m:sty m:val="p"/>
                                </m:rPr>
                                <a:rPr lang="es-ES" sz="2200" dirty="0">
                                  <a:solidFill>
                                    <a:schemeClr val="accent2">
                                      <a:lumMod val="75000"/>
                                    </a:schemeClr>
                                  </a:solidFill>
                                  <a:latin typeface="Cambria Math" panose="02040503050406030204" pitchFamily="18" charset="0"/>
                                </a:rPr>
                                <m:t>entonces</m:t>
                              </m:r>
                              <m:r>
                                <a:rPr lang="es-ES" sz="2200" dirty="0">
                                  <a:solidFill>
                                    <a:schemeClr val="accent2">
                                      <a:lumMod val="75000"/>
                                    </a:schemeClr>
                                  </a:solidFill>
                                  <a:latin typeface="Cambria Math" panose="02040503050406030204" pitchFamily="18" charset="0"/>
                                </a:rPr>
                                <m:t>      </m:t>
                              </m:r>
                              <m:sSub>
                                <m:sSubPr>
                                  <m:ctrlPr>
                                    <a:rPr lang="es-CO" sz="2200" i="1" dirty="0" smtClean="0">
                                      <a:solidFill>
                                        <a:schemeClr val="accent2">
                                          <a:lumMod val="75000"/>
                                        </a:schemeClr>
                                      </a:solidFill>
                                      <a:latin typeface="Cambria Math" panose="02040503050406030204" pitchFamily="18" charset="0"/>
                                    </a:rPr>
                                  </m:ctrlPr>
                                </m:sSubPr>
                                <m:e>
                                  <m:r>
                                    <a:rPr lang="es-ES" sz="2200" b="0" i="1" dirty="0" smtClean="0">
                                      <a:solidFill>
                                        <a:schemeClr val="accent2">
                                          <a:lumMod val="75000"/>
                                        </a:schemeClr>
                                      </a:solidFill>
                                      <a:latin typeface="Cambria Math" panose="02040503050406030204" pitchFamily="18" charset="0"/>
                                    </a:rPr>
                                    <m:t>𝑥</m:t>
                                  </m:r>
                                </m:e>
                                <m:sub>
                                  <m:r>
                                    <a:rPr lang="es-ES" sz="2200" b="0" i="1" dirty="0" smtClean="0">
                                      <a:solidFill>
                                        <a:schemeClr val="accent2">
                                          <a:lumMod val="75000"/>
                                        </a:schemeClr>
                                      </a:solidFill>
                                      <a:latin typeface="Cambria Math" panose="02040503050406030204" pitchFamily="18" charset="0"/>
                                    </a:rPr>
                                    <m:t>1</m:t>
                                  </m:r>
                                </m:sub>
                              </m:sSub>
                              <m:r>
                                <a:rPr lang="es-ES" sz="2200" i="1" dirty="0">
                                  <a:solidFill>
                                    <a:schemeClr val="accent2">
                                      <a:lumMod val="75000"/>
                                    </a:schemeClr>
                                  </a:solidFill>
                                  <a:latin typeface="Cambria Math" panose="02040503050406030204" pitchFamily="18" charset="0"/>
                                </a:rPr>
                                <m:t>=</m:t>
                              </m:r>
                              <m:r>
                                <a:rPr lang="es-ES" sz="2200" b="0" i="1" dirty="0" smtClean="0">
                                  <a:solidFill>
                                    <a:schemeClr val="accent2">
                                      <a:lumMod val="75000"/>
                                    </a:schemeClr>
                                  </a:solidFill>
                                  <a:latin typeface="Cambria Math" panose="02040503050406030204" pitchFamily="18" charset="0"/>
                                </a:rPr>
                                <m:t>0</m:t>
                              </m:r>
                            </m:e>
                            <m:e>
                              <m:d>
                                <m:dPr>
                                  <m:ctrlPr>
                                    <a:rPr lang="es-ES" sz="2200" i="1" dirty="0">
                                      <a:solidFill>
                                        <a:schemeClr val="accent2">
                                          <a:lumMod val="75000"/>
                                        </a:schemeClr>
                                      </a:solidFill>
                                      <a:latin typeface="Cambria Math" panose="02040503050406030204" pitchFamily="18" charset="0"/>
                                    </a:rPr>
                                  </m:ctrlPr>
                                </m:dPr>
                                <m:e>
                                  <m:r>
                                    <a:rPr lang="es-ES" sz="2200" b="0" i="1" dirty="0" smtClean="0">
                                      <a:solidFill>
                                        <a:schemeClr val="accent2">
                                          <a:lumMod val="75000"/>
                                        </a:schemeClr>
                                      </a:solidFill>
                                      <a:latin typeface="Cambria Math" panose="02040503050406030204" pitchFamily="18" charset="0"/>
                                    </a:rPr>
                                    <m:t>𝑥</m:t>
                                  </m:r>
                                  <m:r>
                                    <a:rPr lang="es-ES" sz="2200" b="0" i="1" dirty="0" smtClean="0">
                                      <a:latin typeface="Cambria Math" panose="02040503050406030204" pitchFamily="18" charset="0"/>
                                    </a:rPr>
                                    <m:t>−2</m:t>
                                  </m:r>
                                </m:e>
                              </m:d>
                              <m:r>
                                <a:rPr lang="es-ES" sz="2200" i="1" dirty="0">
                                  <a:latin typeface="Cambria Math" panose="02040503050406030204" pitchFamily="18" charset="0"/>
                                </a:rPr>
                                <m:t>=0      </m:t>
                              </m:r>
                              <m:r>
                                <m:rPr>
                                  <m:sty m:val="p"/>
                                </m:rPr>
                                <a:rPr lang="es-ES" sz="2200" dirty="0">
                                  <a:solidFill>
                                    <a:schemeClr val="accent2">
                                      <a:lumMod val="75000"/>
                                    </a:schemeClr>
                                  </a:solidFill>
                                  <a:latin typeface="Cambria Math" panose="02040503050406030204" pitchFamily="18" charset="0"/>
                                </a:rPr>
                                <m:t>entonces</m:t>
                              </m:r>
                              <m:r>
                                <a:rPr lang="es-ES" sz="2200" dirty="0">
                                  <a:solidFill>
                                    <a:schemeClr val="accent2">
                                      <a:lumMod val="75000"/>
                                    </a:schemeClr>
                                  </a:solidFill>
                                  <a:latin typeface="Cambria Math" panose="02040503050406030204" pitchFamily="18" charset="0"/>
                                </a:rPr>
                                <m:t>      </m:t>
                              </m:r>
                              <m:sSub>
                                <m:sSubPr>
                                  <m:ctrlPr>
                                    <a:rPr lang="es-CO" sz="2200" i="1" dirty="0">
                                      <a:solidFill>
                                        <a:schemeClr val="accent2">
                                          <a:lumMod val="75000"/>
                                        </a:schemeClr>
                                      </a:solidFill>
                                      <a:latin typeface="Cambria Math" panose="02040503050406030204" pitchFamily="18" charset="0"/>
                                    </a:rPr>
                                  </m:ctrlPr>
                                </m:sSubPr>
                                <m:e>
                                  <m:r>
                                    <a:rPr lang="es-ES" sz="2200" b="0" i="1" dirty="0" smtClean="0">
                                      <a:solidFill>
                                        <a:schemeClr val="accent2">
                                          <a:lumMod val="75000"/>
                                        </a:schemeClr>
                                      </a:solidFill>
                                      <a:latin typeface="Cambria Math" panose="02040503050406030204" pitchFamily="18" charset="0"/>
                                    </a:rPr>
                                    <m:t>𝑥</m:t>
                                  </m:r>
                                </m:e>
                                <m:sub>
                                  <m:r>
                                    <a:rPr lang="es-ES" sz="2200" b="0" i="1" dirty="0" smtClean="0">
                                      <a:solidFill>
                                        <a:schemeClr val="accent2">
                                          <a:lumMod val="75000"/>
                                        </a:schemeClr>
                                      </a:solidFill>
                                      <a:latin typeface="Cambria Math" panose="02040503050406030204" pitchFamily="18" charset="0"/>
                                    </a:rPr>
                                    <m:t>2</m:t>
                                  </m:r>
                                </m:sub>
                              </m:sSub>
                              <m:r>
                                <a:rPr lang="es-ES" sz="2200" i="1" dirty="0">
                                  <a:solidFill>
                                    <a:schemeClr val="accent2">
                                      <a:lumMod val="75000"/>
                                    </a:schemeClr>
                                  </a:solidFill>
                                  <a:latin typeface="Cambria Math" panose="02040503050406030204" pitchFamily="18" charset="0"/>
                                </a:rPr>
                                <m:t>=</m:t>
                              </m:r>
                              <m:r>
                                <a:rPr lang="es-ES" sz="2200" b="0" i="1" dirty="0" smtClean="0">
                                  <a:solidFill>
                                    <a:schemeClr val="accent2">
                                      <a:lumMod val="75000"/>
                                    </a:schemeClr>
                                  </a:solidFill>
                                  <a:latin typeface="Cambria Math" panose="02040503050406030204" pitchFamily="18" charset="0"/>
                                </a:rPr>
                                <m:t>2</m:t>
                              </m:r>
                            </m:e>
                          </m:eqArr>
                        </m:e>
                      </m:d>
                    </m:oMath>
                  </m:oMathPara>
                </a14:m>
                <a:endParaRPr lang="es-ES" sz="2200" dirty="0"/>
              </a:p>
            </p:txBody>
          </p:sp>
        </mc:Choice>
        <mc:Fallback xmlns="">
          <p:sp>
            <p:nvSpPr>
              <p:cNvPr id="19" name="Rectángulo 18">
                <a:extLst>
                  <a:ext uri="{FF2B5EF4-FFF2-40B4-BE49-F238E27FC236}">
                    <a16:creationId xmlns:a16="http://schemas.microsoft.com/office/drawing/2014/main" id="{69478022-0D01-463C-9D0B-97EEB2D3B979}"/>
                  </a:ext>
                </a:extLst>
              </p:cNvPr>
              <p:cNvSpPr>
                <a:spLocks noRot="1" noChangeAspect="1" noMove="1" noResize="1" noEditPoints="1" noAdjustHandles="1" noChangeArrowheads="1" noChangeShapeType="1" noTextEdit="1"/>
              </p:cNvSpPr>
              <p:nvPr/>
            </p:nvSpPr>
            <p:spPr>
              <a:xfrm>
                <a:off x="545278" y="4652104"/>
                <a:ext cx="4428456" cy="847540"/>
              </a:xfrm>
              <a:prstGeom prst="rect">
                <a:avLst/>
              </a:prstGeom>
              <a:blipFill>
                <a:blip r:embed="rId1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2" name="Rectángulo 21">
                <a:extLst>
                  <a:ext uri="{FF2B5EF4-FFF2-40B4-BE49-F238E27FC236}">
                    <a16:creationId xmlns:a16="http://schemas.microsoft.com/office/drawing/2014/main" id="{ABCBA3DA-D480-4980-A427-F6BC6C4D5069}"/>
                  </a:ext>
                </a:extLst>
              </p:cNvPr>
              <p:cNvSpPr/>
              <p:nvPr/>
            </p:nvSpPr>
            <p:spPr>
              <a:xfrm>
                <a:off x="459935" y="3705927"/>
                <a:ext cx="4802981" cy="430887"/>
              </a:xfrm>
              <a:prstGeom prst="rect">
                <a:avLst/>
              </a:prstGeom>
            </p:spPr>
            <p:txBody>
              <a:bodyPr wrap="none">
                <a:spAutoFit/>
              </a:bodyPr>
              <a:lstStyle/>
              <a:p>
                <a:r>
                  <a:rPr lang="es-CO" sz="2200" dirty="0"/>
                  <a:t>se determina el valor o los valores de </a:t>
                </a:r>
                <a14:m>
                  <m:oMath xmlns:m="http://schemas.openxmlformats.org/officeDocument/2006/math">
                    <m:r>
                      <a:rPr lang="es-CO" sz="2200" i="1" dirty="0">
                        <a:latin typeface="Cambria Math" panose="02040503050406030204" pitchFamily="18" charset="0"/>
                      </a:rPr>
                      <m:t>𝑥</m:t>
                    </m:r>
                  </m:oMath>
                </a14:m>
                <a:r>
                  <a:rPr lang="es-CO" sz="2200" dirty="0"/>
                  <a:t> .</a:t>
                </a:r>
              </a:p>
            </p:txBody>
          </p:sp>
        </mc:Choice>
        <mc:Fallback xmlns="">
          <p:sp>
            <p:nvSpPr>
              <p:cNvPr id="22" name="Rectángulo 21">
                <a:extLst>
                  <a:ext uri="{FF2B5EF4-FFF2-40B4-BE49-F238E27FC236}">
                    <a16:creationId xmlns:a16="http://schemas.microsoft.com/office/drawing/2014/main" id="{ABCBA3DA-D480-4980-A427-F6BC6C4D5069}"/>
                  </a:ext>
                </a:extLst>
              </p:cNvPr>
              <p:cNvSpPr>
                <a:spLocks noRot="1" noChangeAspect="1" noMove="1" noResize="1" noEditPoints="1" noAdjustHandles="1" noChangeArrowheads="1" noChangeShapeType="1" noTextEdit="1"/>
              </p:cNvSpPr>
              <p:nvPr/>
            </p:nvSpPr>
            <p:spPr>
              <a:xfrm>
                <a:off x="459935" y="3705927"/>
                <a:ext cx="4802981" cy="430887"/>
              </a:xfrm>
              <a:prstGeom prst="rect">
                <a:avLst/>
              </a:prstGeom>
              <a:blipFill>
                <a:blip r:embed="rId13"/>
                <a:stretch>
                  <a:fillRect l="-1650" t="-9859" r="-381" b="-26761"/>
                </a:stretch>
              </a:blipFill>
            </p:spPr>
            <p:txBody>
              <a:bodyPr/>
              <a:lstStyle/>
              <a:p>
                <a:r>
                  <a:rPr lang="es-ES">
                    <a:noFill/>
                  </a:rPr>
                  <a:t> </a:t>
                </a:r>
              </a:p>
            </p:txBody>
          </p:sp>
        </mc:Fallback>
      </mc:AlternateContent>
    </p:spTree>
    <p:extLst>
      <p:ext uri="{BB962C8B-B14F-4D97-AF65-F5344CB8AC3E}">
        <p14:creationId xmlns:p14="http://schemas.microsoft.com/office/powerpoint/2010/main" val="273235416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9" name="Rectángulo 8">
            <a:extLst>
              <a:ext uri="{FF2B5EF4-FFF2-40B4-BE49-F238E27FC236}">
                <a16:creationId xmlns:a16="http://schemas.microsoft.com/office/drawing/2014/main" id="{64465012-233B-4A09-ACC4-3265DC450D11}"/>
              </a:ext>
            </a:extLst>
          </p:cNvPr>
          <p:cNvSpPr/>
          <p:nvPr/>
        </p:nvSpPr>
        <p:spPr>
          <a:xfrm>
            <a:off x="506904" y="288933"/>
            <a:ext cx="6320448" cy="461665"/>
          </a:xfrm>
          <a:prstGeom prst="rect">
            <a:avLst/>
          </a:prstGeom>
        </p:spPr>
        <p:txBody>
          <a:bodyPr wrap="none">
            <a:spAutoFit/>
          </a:bodyPr>
          <a:lstStyle/>
          <a:p>
            <a:r>
              <a:rPr lang="es-CO" sz="2400" b="1" dirty="0">
                <a:solidFill>
                  <a:srgbClr val="0070C0"/>
                </a:solidFill>
              </a:rPr>
              <a:t>Ejemplos de ecuaciones cuadráticas incompletas</a:t>
            </a:r>
          </a:p>
        </p:txBody>
      </p:sp>
      <mc:AlternateContent xmlns:mc="http://schemas.openxmlformats.org/markup-compatibility/2006" xmlns:a14="http://schemas.microsoft.com/office/drawing/2010/main">
        <mc:Choice Requires="a14">
          <p:sp>
            <p:nvSpPr>
              <p:cNvPr id="10" name="Marcador de contenido 2">
                <a:extLst>
                  <a:ext uri="{FF2B5EF4-FFF2-40B4-BE49-F238E27FC236}">
                    <a16:creationId xmlns:a16="http://schemas.microsoft.com/office/drawing/2014/main" id="{CE0C670D-5E10-4B4D-B80F-812125E53E3E}"/>
                  </a:ext>
                </a:extLst>
              </p:cNvPr>
              <p:cNvSpPr txBox="1">
                <a:spLocks/>
              </p:cNvSpPr>
              <p:nvPr/>
            </p:nvSpPr>
            <p:spPr>
              <a:xfrm>
                <a:off x="506904" y="1861907"/>
                <a:ext cx="10515600"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200" dirty="0">
                    <a:sym typeface="Symbol" panose="05050102010706020507" pitchFamily="18" charset="2"/>
                  </a:rPr>
                  <a:t>Resuelva la siguiente ecuación  </a:t>
                </a:r>
                <a14:m>
                  <m:oMath xmlns:m="http://schemas.openxmlformats.org/officeDocument/2006/math">
                    <m:sSup>
                      <m:sSupPr>
                        <m:ctrlPr>
                          <a:rPr lang="es-ES" sz="2400" i="1" dirty="0" smtClean="0">
                            <a:latin typeface="Cambria Math" panose="02040503050406030204" pitchFamily="18" charset="0"/>
                            <a:sym typeface="Symbol" panose="05050102010706020507" pitchFamily="18" charset="2"/>
                          </a:rPr>
                        </m:ctrlPr>
                      </m:sSupPr>
                      <m:e>
                        <m:r>
                          <a:rPr lang="es-ES" sz="2400" b="0" i="1" dirty="0" smtClean="0">
                            <a:latin typeface="Cambria Math" panose="02040503050406030204" pitchFamily="18" charset="0"/>
                            <a:sym typeface="Symbol" panose="05050102010706020507" pitchFamily="18" charset="2"/>
                          </a:rPr>
                          <m:t>   3</m:t>
                        </m:r>
                        <m:r>
                          <a:rPr lang="es-ES" sz="2400" b="0" i="1" dirty="0" smtClean="0">
                            <a:latin typeface="Cambria Math" panose="02040503050406030204" pitchFamily="18" charset="0"/>
                            <a:sym typeface="Symbol" panose="05050102010706020507" pitchFamily="18" charset="2"/>
                          </a:rPr>
                          <m:t>𝑥</m:t>
                        </m:r>
                      </m:e>
                      <m:sup>
                        <m:r>
                          <a:rPr lang="es-ES" sz="2400" b="0" i="1" dirty="0" smtClean="0">
                            <a:latin typeface="Cambria Math" panose="02040503050406030204" pitchFamily="18" charset="0"/>
                            <a:sym typeface="Symbol" panose="05050102010706020507" pitchFamily="18" charset="2"/>
                          </a:rPr>
                          <m:t>2</m:t>
                        </m:r>
                      </m:sup>
                    </m:sSup>
                    <m:r>
                      <a:rPr lang="es-ES" sz="2400" b="0" i="1" dirty="0" smtClean="0">
                        <a:latin typeface="Cambria Math" panose="02040503050406030204" pitchFamily="18" charset="0"/>
                        <a:sym typeface="Symbol" panose="05050102010706020507" pitchFamily="18" charset="2"/>
                      </a:rPr>
                      <m:t>− 48=0</m:t>
                    </m:r>
                  </m:oMath>
                </a14:m>
                <a:endParaRPr lang="es-CO" sz="2400" dirty="0"/>
              </a:p>
            </p:txBody>
          </p:sp>
        </mc:Choice>
        <mc:Fallback xmlns="">
          <p:sp>
            <p:nvSpPr>
              <p:cNvPr id="10" name="Marcador de contenido 2">
                <a:extLst>
                  <a:ext uri="{FF2B5EF4-FFF2-40B4-BE49-F238E27FC236}">
                    <a16:creationId xmlns:a16="http://schemas.microsoft.com/office/drawing/2014/main" id="{CE0C670D-5E10-4B4D-B80F-812125E53E3E}"/>
                  </a:ext>
                </a:extLst>
              </p:cNvPr>
              <p:cNvSpPr txBox="1">
                <a:spLocks noRot="1" noChangeAspect="1" noMove="1" noResize="1" noEditPoints="1" noAdjustHandles="1" noChangeArrowheads="1" noChangeShapeType="1" noTextEdit="1"/>
              </p:cNvSpPr>
              <p:nvPr/>
            </p:nvSpPr>
            <p:spPr>
              <a:xfrm>
                <a:off x="506904" y="1861907"/>
                <a:ext cx="10515600" cy="395852"/>
              </a:xfrm>
              <a:prstGeom prst="rect">
                <a:avLst/>
              </a:prstGeom>
              <a:blipFill>
                <a:blip r:embed="rId9"/>
                <a:stretch>
                  <a:fillRect l="-638" t="-12308" b="-3692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Marcador de contenido 2">
                <a:extLst>
                  <a:ext uri="{FF2B5EF4-FFF2-40B4-BE49-F238E27FC236}">
                    <a16:creationId xmlns:a16="http://schemas.microsoft.com/office/drawing/2014/main" id="{AB31FB5B-C948-48D6-AC91-AB026B96183A}"/>
                  </a:ext>
                </a:extLst>
              </p:cNvPr>
              <p:cNvSpPr txBox="1">
                <a:spLocks/>
              </p:cNvSpPr>
              <p:nvPr/>
            </p:nvSpPr>
            <p:spPr>
              <a:xfrm>
                <a:off x="506904" y="2440842"/>
                <a:ext cx="10515600"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200" dirty="0">
                    <a:sym typeface="Symbol" panose="05050102010706020507" pitchFamily="18" charset="2"/>
                  </a:rPr>
                  <a:t>Se despeja la variable </a:t>
                </a:r>
                <a14:m>
                  <m:oMath xmlns:m="http://schemas.openxmlformats.org/officeDocument/2006/math">
                    <m:r>
                      <a:rPr lang="es-ES" sz="2200" i="1" dirty="0" smtClean="0">
                        <a:latin typeface="Cambria Math" panose="02040503050406030204" pitchFamily="18" charset="0"/>
                        <a:sym typeface="Symbol" panose="05050102010706020507" pitchFamily="18" charset="2"/>
                      </a:rPr>
                      <m:t>𝑥</m:t>
                    </m:r>
                    <m:r>
                      <a:rPr lang="es-ES" sz="2200" b="0" i="1" dirty="0" smtClean="0">
                        <a:latin typeface="Cambria Math" panose="02040503050406030204" pitchFamily="18" charset="0"/>
                        <a:sym typeface="Symbol" panose="05050102010706020507" pitchFamily="18" charset="2"/>
                      </a:rPr>
                      <m:t>, </m:t>
                    </m:r>
                  </m:oMath>
                </a14:m>
                <a:r>
                  <a:rPr lang="es-CO" sz="2200" dirty="0"/>
                  <a:t>obteniendo  </a:t>
                </a:r>
                <a14:m>
                  <m:oMath xmlns:m="http://schemas.openxmlformats.org/officeDocument/2006/math">
                    <m:r>
                      <a:rPr lang="es-ES" sz="2400" b="0" i="0" dirty="0" smtClean="0">
                        <a:latin typeface="Cambria Math" panose="02040503050406030204" pitchFamily="18" charset="0"/>
                        <a:sym typeface="Symbol" panose="05050102010706020507" pitchFamily="18" charset="2"/>
                      </a:rPr>
                      <m:t>     </m:t>
                    </m:r>
                    <m:sSup>
                      <m:sSupPr>
                        <m:ctrlPr>
                          <a:rPr lang="es-ES" sz="2400" i="1" dirty="0">
                            <a:latin typeface="Cambria Math" panose="02040503050406030204" pitchFamily="18" charset="0"/>
                            <a:sym typeface="Symbol" panose="05050102010706020507" pitchFamily="18" charset="2"/>
                          </a:rPr>
                        </m:ctrlPr>
                      </m:sSupPr>
                      <m:e>
                        <m:r>
                          <a:rPr lang="es-ES" sz="2400" i="1" dirty="0">
                            <a:latin typeface="Cambria Math" panose="02040503050406030204" pitchFamily="18" charset="0"/>
                            <a:sym typeface="Symbol" panose="05050102010706020507" pitchFamily="18" charset="2"/>
                          </a:rPr>
                          <m:t>3</m:t>
                        </m:r>
                        <m:r>
                          <a:rPr lang="es-ES" sz="2400" i="1" dirty="0">
                            <a:latin typeface="Cambria Math" panose="02040503050406030204" pitchFamily="18" charset="0"/>
                            <a:sym typeface="Symbol" panose="05050102010706020507" pitchFamily="18" charset="2"/>
                          </a:rPr>
                          <m:t>𝑥</m:t>
                        </m:r>
                      </m:e>
                      <m:sup>
                        <m:r>
                          <a:rPr lang="es-ES" sz="2400" i="1" dirty="0">
                            <a:latin typeface="Cambria Math" panose="02040503050406030204" pitchFamily="18" charset="0"/>
                            <a:sym typeface="Symbol" panose="05050102010706020507" pitchFamily="18" charset="2"/>
                          </a:rPr>
                          <m:t>2</m:t>
                        </m:r>
                      </m:sup>
                    </m:sSup>
                    <m:r>
                      <a:rPr lang="es-ES" sz="2400" b="0" i="1" dirty="0" smtClean="0">
                        <a:latin typeface="Cambria Math" panose="02040503050406030204" pitchFamily="18" charset="0"/>
                        <a:sym typeface="Symbol" panose="05050102010706020507" pitchFamily="18" charset="2"/>
                      </a:rPr>
                      <m:t>=48</m:t>
                    </m:r>
                    <m:r>
                      <a:rPr lang="es-ES" sz="2400" i="1" dirty="0">
                        <a:latin typeface="Cambria Math" panose="02040503050406030204" pitchFamily="18" charset="0"/>
                        <a:sym typeface="Symbol" panose="05050102010706020507" pitchFamily="18" charset="2"/>
                      </a:rPr>
                      <m:t> </m:t>
                    </m:r>
                  </m:oMath>
                </a14:m>
                <a:endParaRPr lang="es-CO" sz="2400" dirty="0"/>
              </a:p>
              <a:p>
                <a:pPr marL="0" indent="0">
                  <a:buNone/>
                </a:pPr>
                <a:endParaRPr lang="es-CO" sz="2200" dirty="0"/>
              </a:p>
            </p:txBody>
          </p:sp>
        </mc:Choice>
        <mc:Fallback xmlns="">
          <p:sp>
            <p:nvSpPr>
              <p:cNvPr id="16" name="Marcador de contenido 2">
                <a:extLst>
                  <a:ext uri="{FF2B5EF4-FFF2-40B4-BE49-F238E27FC236}">
                    <a16:creationId xmlns:a16="http://schemas.microsoft.com/office/drawing/2014/main" id="{AB31FB5B-C948-48D6-AC91-AB026B96183A}"/>
                  </a:ext>
                </a:extLst>
              </p:cNvPr>
              <p:cNvSpPr txBox="1">
                <a:spLocks noRot="1" noChangeAspect="1" noMove="1" noResize="1" noEditPoints="1" noAdjustHandles="1" noChangeArrowheads="1" noChangeShapeType="1" noTextEdit="1"/>
              </p:cNvSpPr>
              <p:nvPr/>
            </p:nvSpPr>
            <p:spPr>
              <a:xfrm>
                <a:off x="506904" y="2440842"/>
                <a:ext cx="10515600" cy="395852"/>
              </a:xfrm>
              <a:prstGeom prst="rect">
                <a:avLst/>
              </a:prstGeom>
              <a:blipFill>
                <a:blip r:embed="rId10"/>
                <a:stretch>
                  <a:fillRect l="-754" t="-12308" b="-36923"/>
                </a:stretch>
              </a:blipFill>
            </p:spPr>
            <p:txBody>
              <a:bodyPr/>
              <a:lstStyle/>
              <a:p>
                <a:r>
                  <a:rPr lang="es-ES">
                    <a:noFill/>
                  </a:rPr>
                  <a:t> </a:t>
                </a:r>
              </a:p>
            </p:txBody>
          </p:sp>
        </mc:Fallback>
      </mc:AlternateContent>
      <p:sp>
        <p:nvSpPr>
          <p:cNvPr id="20" name="Marcador de contenido 2">
            <a:extLst>
              <a:ext uri="{FF2B5EF4-FFF2-40B4-BE49-F238E27FC236}">
                <a16:creationId xmlns:a16="http://schemas.microsoft.com/office/drawing/2014/main" id="{C7A61111-DBB8-4834-B8D2-DC62F2778E81}"/>
              </a:ext>
            </a:extLst>
          </p:cNvPr>
          <p:cNvSpPr txBox="1">
            <a:spLocks/>
          </p:cNvSpPr>
          <p:nvPr/>
        </p:nvSpPr>
        <p:spPr>
          <a:xfrm>
            <a:off x="5764704" y="4796109"/>
            <a:ext cx="5882173"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200" dirty="0">
                <a:sym typeface="Symbol" panose="05050102010706020507" pitchFamily="18" charset="2"/>
              </a:rPr>
              <a:t>Por lo tanto las soluciones de la ecuación son:</a:t>
            </a:r>
            <a:endParaRPr lang="es-ES" sz="2200" dirty="0"/>
          </a:p>
          <a:p>
            <a:pPr marL="0" indent="0">
              <a:buNone/>
            </a:pPr>
            <a:r>
              <a:rPr lang="es-ES" sz="2200" dirty="0">
                <a:sym typeface="Symbol" panose="05050102010706020507" pitchFamily="18" charset="2"/>
              </a:rPr>
              <a:t> </a:t>
            </a:r>
            <a:endParaRPr lang="es-CO" sz="2200" dirty="0"/>
          </a:p>
        </p:txBody>
      </p:sp>
      <mc:AlternateContent xmlns:mc="http://schemas.openxmlformats.org/markup-compatibility/2006" xmlns:a14="http://schemas.microsoft.com/office/drawing/2010/main">
        <mc:Choice Requires="a14">
          <p:sp>
            <p:nvSpPr>
              <p:cNvPr id="5" name="Rectángulo 4">
                <a:extLst>
                  <a:ext uri="{FF2B5EF4-FFF2-40B4-BE49-F238E27FC236}">
                    <a16:creationId xmlns:a16="http://schemas.microsoft.com/office/drawing/2014/main" id="{3F5B68F9-0A95-4FC5-A4BC-A865E1958772}"/>
                  </a:ext>
                </a:extLst>
              </p:cNvPr>
              <p:cNvSpPr/>
              <p:nvPr/>
            </p:nvSpPr>
            <p:spPr>
              <a:xfrm>
                <a:off x="6646676" y="5191961"/>
                <a:ext cx="3241015"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200" i="1" smtClean="0">
                              <a:latin typeface="Cambria Math" panose="02040503050406030204" pitchFamily="18" charset="0"/>
                            </a:rPr>
                          </m:ctrlPr>
                        </m:sSubPr>
                        <m:e>
                          <m:r>
                            <a:rPr lang="es-ES" sz="2200" i="1">
                              <a:latin typeface="Cambria Math" panose="02040503050406030204" pitchFamily="18" charset="0"/>
                            </a:rPr>
                            <m:t>𝑥</m:t>
                          </m:r>
                        </m:e>
                        <m:sub>
                          <m:r>
                            <a:rPr lang="es-ES" sz="2200" i="1">
                              <a:latin typeface="Cambria Math" panose="02040503050406030204" pitchFamily="18" charset="0"/>
                            </a:rPr>
                            <m:t>1</m:t>
                          </m:r>
                        </m:sub>
                      </m:sSub>
                      <m:r>
                        <a:rPr lang="en-US" sz="2200" i="1">
                          <a:latin typeface="Cambria Math" panose="02040503050406030204" pitchFamily="18" charset="0"/>
                        </a:rPr>
                        <m:t>=</m:t>
                      </m:r>
                      <m:r>
                        <a:rPr lang="es-ES" sz="2200" b="0" i="1" smtClean="0">
                          <a:latin typeface="Cambria Math" panose="02040503050406030204" pitchFamily="18" charset="0"/>
                        </a:rPr>
                        <m:t>4                   </m:t>
                      </m:r>
                      <m:sSub>
                        <m:sSubPr>
                          <m:ctrlPr>
                            <a:rPr lang="en-US" sz="2200" i="1">
                              <a:latin typeface="Cambria Math" panose="02040503050406030204" pitchFamily="18" charset="0"/>
                            </a:rPr>
                          </m:ctrlPr>
                        </m:sSubPr>
                        <m:e>
                          <m:r>
                            <a:rPr lang="es-ES" sz="2200" i="1">
                              <a:latin typeface="Cambria Math" panose="02040503050406030204" pitchFamily="18" charset="0"/>
                            </a:rPr>
                            <m:t>𝑥</m:t>
                          </m:r>
                        </m:e>
                        <m:sub>
                          <m:r>
                            <a:rPr lang="es-ES" sz="2200" i="1">
                              <a:latin typeface="Cambria Math" panose="02040503050406030204" pitchFamily="18" charset="0"/>
                            </a:rPr>
                            <m:t>2</m:t>
                          </m:r>
                        </m:sub>
                      </m:sSub>
                      <m:r>
                        <a:rPr lang="es-ES" sz="2200" b="0" i="0" smtClean="0">
                          <a:latin typeface="Cambria Math" panose="02040503050406030204" pitchFamily="18" charset="0"/>
                        </a:rPr>
                        <m:t>=</m:t>
                      </m:r>
                      <m:r>
                        <a:rPr lang="es-ES" sz="2200" b="0" i="1" smtClean="0">
                          <a:latin typeface="Cambria Math" panose="02040503050406030204" pitchFamily="18" charset="0"/>
                        </a:rPr>
                        <m:t>−4</m:t>
                      </m:r>
                    </m:oMath>
                  </m:oMathPara>
                </a14:m>
                <a:endParaRPr lang="es-ES" sz="2200" dirty="0"/>
              </a:p>
            </p:txBody>
          </p:sp>
        </mc:Choice>
        <mc:Fallback xmlns="">
          <p:sp>
            <p:nvSpPr>
              <p:cNvPr id="5" name="Rectángulo 4">
                <a:extLst>
                  <a:ext uri="{FF2B5EF4-FFF2-40B4-BE49-F238E27FC236}">
                    <a16:creationId xmlns:a16="http://schemas.microsoft.com/office/drawing/2014/main" id="{3F5B68F9-0A95-4FC5-A4BC-A865E1958772}"/>
                  </a:ext>
                </a:extLst>
              </p:cNvPr>
              <p:cNvSpPr>
                <a:spLocks noRot="1" noChangeAspect="1" noMove="1" noResize="1" noEditPoints="1" noAdjustHandles="1" noChangeArrowheads="1" noChangeShapeType="1" noTextEdit="1"/>
              </p:cNvSpPr>
              <p:nvPr/>
            </p:nvSpPr>
            <p:spPr>
              <a:xfrm>
                <a:off x="6646676" y="5191961"/>
                <a:ext cx="3241015" cy="430887"/>
              </a:xfrm>
              <a:prstGeom prst="rect">
                <a:avLst/>
              </a:prstGeom>
              <a:blipFill>
                <a:blip r:embed="rId11"/>
                <a:stretch>
                  <a:fillRect b="-142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Rectángulo 13">
                <a:extLst>
                  <a:ext uri="{FF2B5EF4-FFF2-40B4-BE49-F238E27FC236}">
                    <a16:creationId xmlns:a16="http://schemas.microsoft.com/office/drawing/2014/main" id="{03FEDE7F-4183-4837-A5A1-97B9D482250F}"/>
                  </a:ext>
                </a:extLst>
              </p:cNvPr>
              <p:cNvSpPr/>
              <p:nvPr/>
            </p:nvSpPr>
            <p:spPr>
              <a:xfrm>
                <a:off x="506904" y="1077868"/>
                <a:ext cx="4625177" cy="461665"/>
              </a:xfrm>
              <a:prstGeom prst="rect">
                <a:avLst/>
              </a:prstGeom>
            </p:spPr>
            <p:txBody>
              <a:bodyPr wrap="none">
                <a:spAutoFit/>
              </a:bodyPr>
              <a:lstStyle/>
              <a:p>
                <a:r>
                  <a:rPr lang="es-CO" sz="2400" dirty="0">
                    <a:solidFill>
                      <a:srgbClr val="00B050"/>
                    </a:solidFill>
                  </a:rPr>
                  <a:t>Ejemplo de la forma </a:t>
                </a:r>
                <a14:m>
                  <m:oMath xmlns:m="http://schemas.openxmlformats.org/officeDocument/2006/math">
                    <m:sSup>
                      <m:sSupPr>
                        <m:ctrlPr>
                          <a:rPr lang="es-ES" sz="2400" i="1" dirty="0">
                            <a:latin typeface="Cambria Math" panose="02040503050406030204" pitchFamily="18" charset="0"/>
                            <a:sym typeface="Symbol" panose="05050102010706020507" pitchFamily="18" charset="2"/>
                          </a:rPr>
                        </m:ctrlPr>
                      </m:sSupPr>
                      <m:e>
                        <m:r>
                          <a:rPr lang="es-ES" sz="2400" i="1" dirty="0">
                            <a:latin typeface="Cambria Math" panose="02040503050406030204" pitchFamily="18" charset="0"/>
                            <a:sym typeface="Symbol" panose="05050102010706020507" pitchFamily="18" charset="2"/>
                          </a:rPr>
                          <m:t>   </m:t>
                        </m:r>
                        <m:r>
                          <a:rPr lang="es-ES" sz="2400" b="0" i="1" dirty="0" smtClean="0">
                            <a:latin typeface="Cambria Math" panose="02040503050406030204" pitchFamily="18" charset="0"/>
                            <a:sym typeface="Symbol" panose="05050102010706020507" pitchFamily="18" charset="2"/>
                          </a:rPr>
                          <m:t>𝑎</m:t>
                        </m:r>
                        <m:r>
                          <a:rPr lang="es-ES" sz="2400" i="1" dirty="0">
                            <a:latin typeface="Cambria Math" panose="02040503050406030204" pitchFamily="18" charset="0"/>
                            <a:sym typeface="Symbol" panose="05050102010706020507" pitchFamily="18" charset="2"/>
                          </a:rPr>
                          <m:t>𝑥</m:t>
                        </m:r>
                      </m:e>
                      <m:sup>
                        <m:r>
                          <a:rPr lang="es-ES" sz="2400" i="1" dirty="0">
                            <a:latin typeface="Cambria Math" panose="02040503050406030204" pitchFamily="18" charset="0"/>
                            <a:sym typeface="Symbol" panose="05050102010706020507" pitchFamily="18" charset="2"/>
                          </a:rPr>
                          <m:t>2</m:t>
                        </m:r>
                      </m:sup>
                    </m:sSup>
                    <m:r>
                      <a:rPr lang="es-ES" sz="2400" b="0" i="1" dirty="0" smtClean="0">
                        <a:latin typeface="Cambria Math" panose="02040503050406030204" pitchFamily="18" charset="0"/>
                        <a:sym typeface="Symbol" panose="05050102010706020507" pitchFamily="18" charset="2"/>
                      </a:rPr>
                      <m:t>+ </m:t>
                    </m:r>
                    <m:r>
                      <a:rPr lang="es-ES" sz="2400" b="0" i="1" dirty="0" smtClean="0">
                        <a:latin typeface="Cambria Math" panose="02040503050406030204" pitchFamily="18" charset="0"/>
                        <a:sym typeface="Symbol" panose="05050102010706020507" pitchFamily="18" charset="2"/>
                      </a:rPr>
                      <m:t>𝑐</m:t>
                    </m:r>
                    <m:r>
                      <a:rPr lang="es-ES" sz="2400" i="1" dirty="0">
                        <a:latin typeface="Cambria Math" panose="02040503050406030204" pitchFamily="18" charset="0"/>
                        <a:sym typeface="Symbol" panose="05050102010706020507" pitchFamily="18" charset="2"/>
                      </a:rPr>
                      <m:t>=0 </m:t>
                    </m:r>
                  </m:oMath>
                </a14:m>
                <a:r>
                  <a:rPr lang="es-CO" sz="2400" dirty="0">
                    <a:solidFill>
                      <a:srgbClr val="00B050"/>
                    </a:solidFill>
                  </a:rPr>
                  <a:t>:</a:t>
                </a:r>
              </a:p>
            </p:txBody>
          </p:sp>
        </mc:Choice>
        <mc:Fallback xmlns="">
          <p:sp>
            <p:nvSpPr>
              <p:cNvPr id="14" name="Rectángulo 13">
                <a:extLst>
                  <a:ext uri="{FF2B5EF4-FFF2-40B4-BE49-F238E27FC236}">
                    <a16:creationId xmlns:a16="http://schemas.microsoft.com/office/drawing/2014/main" id="{03FEDE7F-4183-4837-A5A1-97B9D482250F}"/>
                  </a:ext>
                </a:extLst>
              </p:cNvPr>
              <p:cNvSpPr>
                <a:spLocks noRot="1" noChangeAspect="1" noMove="1" noResize="1" noEditPoints="1" noAdjustHandles="1" noChangeArrowheads="1" noChangeShapeType="1" noTextEdit="1"/>
              </p:cNvSpPr>
              <p:nvPr/>
            </p:nvSpPr>
            <p:spPr>
              <a:xfrm>
                <a:off x="506904" y="1077868"/>
                <a:ext cx="4625177" cy="461665"/>
              </a:xfrm>
              <a:prstGeom prst="rect">
                <a:avLst/>
              </a:prstGeom>
              <a:blipFill>
                <a:blip r:embed="rId12"/>
                <a:stretch>
                  <a:fillRect l="-1976" t="-10526" r="-1054" b="-289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9" name="Rectángulo 18">
                <a:extLst>
                  <a:ext uri="{FF2B5EF4-FFF2-40B4-BE49-F238E27FC236}">
                    <a16:creationId xmlns:a16="http://schemas.microsoft.com/office/drawing/2014/main" id="{69478022-0D01-463C-9D0B-97EEB2D3B979}"/>
                  </a:ext>
                </a:extLst>
              </p:cNvPr>
              <p:cNvSpPr/>
              <p:nvPr/>
            </p:nvSpPr>
            <p:spPr>
              <a:xfrm>
                <a:off x="545278" y="4652104"/>
                <a:ext cx="4123373" cy="847540"/>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d>
                        <m:dPr>
                          <m:begChr m:val="{"/>
                          <m:endChr m:val=""/>
                          <m:ctrlPr>
                            <a:rPr lang="es-CO" sz="2200" i="1" dirty="0" smtClean="0">
                              <a:solidFill>
                                <a:schemeClr val="accent2">
                                  <a:lumMod val="75000"/>
                                </a:schemeClr>
                              </a:solidFill>
                              <a:latin typeface="Cambria Math" panose="02040503050406030204" pitchFamily="18" charset="0"/>
                            </a:rPr>
                          </m:ctrlPr>
                        </m:dPr>
                        <m:e>
                          <m:eqArr>
                            <m:eqArrPr>
                              <m:ctrlPr>
                                <a:rPr lang="es-ES" sz="2200" i="1" dirty="0">
                                  <a:solidFill>
                                    <a:schemeClr val="accent2">
                                      <a:lumMod val="75000"/>
                                    </a:schemeClr>
                                  </a:solidFill>
                                  <a:latin typeface="Cambria Math" panose="02040503050406030204" pitchFamily="18" charset="0"/>
                                </a:rPr>
                              </m:ctrlPr>
                            </m:eqArrPr>
                            <m:e>
                              <m:r>
                                <a:rPr lang="es-ES" sz="2200" b="0" i="1" dirty="0" smtClean="0">
                                  <a:solidFill>
                                    <a:schemeClr val="accent2">
                                      <a:lumMod val="75000"/>
                                    </a:schemeClr>
                                  </a:solidFill>
                                  <a:latin typeface="Cambria Math" panose="02040503050406030204" pitchFamily="18" charset="0"/>
                                </a:rPr>
                                <m:t>𝑥</m:t>
                              </m:r>
                              <m:r>
                                <a:rPr lang="es-ES" sz="2200" i="1" dirty="0">
                                  <a:latin typeface="Cambria Math" panose="02040503050406030204" pitchFamily="18" charset="0"/>
                                </a:rPr>
                                <m:t>=</m:t>
                              </m:r>
                              <m:r>
                                <a:rPr lang="es-ES" sz="2200" b="0" i="1" dirty="0" smtClean="0">
                                  <a:latin typeface="Cambria Math" panose="02040503050406030204" pitchFamily="18" charset="0"/>
                                </a:rPr>
                                <m:t>4</m:t>
                              </m:r>
                              <m:r>
                                <a:rPr lang="es-ES" sz="2200" i="1" dirty="0">
                                  <a:latin typeface="Cambria Math" panose="02040503050406030204" pitchFamily="18" charset="0"/>
                                </a:rPr>
                                <m:t>      </m:t>
                              </m:r>
                              <m:r>
                                <m:rPr>
                                  <m:sty m:val="p"/>
                                </m:rPr>
                                <a:rPr lang="es-ES" sz="2200" dirty="0">
                                  <a:solidFill>
                                    <a:schemeClr val="accent2">
                                      <a:lumMod val="75000"/>
                                    </a:schemeClr>
                                  </a:solidFill>
                                  <a:latin typeface="Cambria Math" panose="02040503050406030204" pitchFamily="18" charset="0"/>
                                </a:rPr>
                                <m:t>entonces</m:t>
                              </m:r>
                              <m:r>
                                <a:rPr lang="es-ES" sz="2200" dirty="0">
                                  <a:solidFill>
                                    <a:schemeClr val="accent2">
                                      <a:lumMod val="75000"/>
                                    </a:schemeClr>
                                  </a:solidFill>
                                  <a:latin typeface="Cambria Math" panose="02040503050406030204" pitchFamily="18" charset="0"/>
                                </a:rPr>
                                <m:t>      </m:t>
                              </m:r>
                              <m:sSub>
                                <m:sSubPr>
                                  <m:ctrlPr>
                                    <a:rPr lang="es-CO" sz="2200" i="1" dirty="0" smtClean="0">
                                      <a:solidFill>
                                        <a:schemeClr val="accent2">
                                          <a:lumMod val="75000"/>
                                        </a:schemeClr>
                                      </a:solidFill>
                                      <a:latin typeface="Cambria Math" panose="02040503050406030204" pitchFamily="18" charset="0"/>
                                    </a:rPr>
                                  </m:ctrlPr>
                                </m:sSubPr>
                                <m:e>
                                  <m:r>
                                    <a:rPr lang="es-ES" sz="2200" b="0" i="1" dirty="0" smtClean="0">
                                      <a:solidFill>
                                        <a:schemeClr val="accent2">
                                          <a:lumMod val="75000"/>
                                        </a:schemeClr>
                                      </a:solidFill>
                                      <a:latin typeface="Cambria Math" panose="02040503050406030204" pitchFamily="18" charset="0"/>
                                    </a:rPr>
                                    <m:t>𝑥</m:t>
                                  </m:r>
                                </m:e>
                                <m:sub>
                                  <m:r>
                                    <a:rPr lang="es-ES" sz="2200" b="0" i="1" dirty="0" smtClean="0">
                                      <a:solidFill>
                                        <a:schemeClr val="accent2">
                                          <a:lumMod val="75000"/>
                                        </a:schemeClr>
                                      </a:solidFill>
                                      <a:latin typeface="Cambria Math" panose="02040503050406030204" pitchFamily="18" charset="0"/>
                                    </a:rPr>
                                    <m:t>1</m:t>
                                  </m:r>
                                </m:sub>
                              </m:sSub>
                              <m:r>
                                <a:rPr lang="es-ES" sz="2200" i="1" dirty="0">
                                  <a:solidFill>
                                    <a:schemeClr val="accent2">
                                      <a:lumMod val="75000"/>
                                    </a:schemeClr>
                                  </a:solidFill>
                                  <a:latin typeface="Cambria Math" panose="02040503050406030204" pitchFamily="18" charset="0"/>
                                </a:rPr>
                                <m:t>=</m:t>
                              </m:r>
                              <m:r>
                                <a:rPr lang="es-ES" sz="2200" b="0" i="1" dirty="0" smtClean="0">
                                  <a:solidFill>
                                    <a:schemeClr val="accent2">
                                      <a:lumMod val="75000"/>
                                    </a:schemeClr>
                                  </a:solidFill>
                                  <a:latin typeface="Cambria Math" panose="02040503050406030204" pitchFamily="18" charset="0"/>
                                </a:rPr>
                                <m:t>4</m:t>
                              </m:r>
                            </m:e>
                            <m:e>
                              <m:r>
                                <a:rPr lang="es-ES" sz="2200" b="0" i="1" dirty="0" smtClean="0">
                                  <a:solidFill>
                                    <a:schemeClr val="accent2">
                                      <a:lumMod val="75000"/>
                                    </a:schemeClr>
                                  </a:solidFill>
                                  <a:latin typeface="Cambria Math" panose="02040503050406030204" pitchFamily="18" charset="0"/>
                                </a:rPr>
                                <m:t>𝑥</m:t>
                              </m:r>
                              <m:r>
                                <a:rPr lang="es-ES" sz="2200" i="1" dirty="0">
                                  <a:latin typeface="Cambria Math" panose="02040503050406030204" pitchFamily="18" charset="0"/>
                                </a:rPr>
                                <m:t>=</m:t>
                              </m:r>
                              <m:r>
                                <a:rPr lang="es-ES" sz="2200" b="0" i="1" dirty="0" smtClean="0">
                                  <a:latin typeface="Cambria Math" panose="02040503050406030204" pitchFamily="18" charset="0"/>
                                </a:rPr>
                                <m:t>−4</m:t>
                              </m:r>
                              <m:r>
                                <a:rPr lang="es-ES" sz="2200" i="1" dirty="0">
                                  <a:latin typeface="Cambria Math" panose="02040503050406030204" pitchFamily="18" charset="0"/>
                                </a:rPr>
                                <m:t>      </m:t>
                              </m:r>
                              <m:r>
                                <m:rPr>
                                  <m:sty m:val="p"/>
                                </m:rPr>
                                <a:rPr lang="es-ES" sz="2200" dirty="0">
                                  <a:solidFill>
                                    <a:schemeClr val="accent2">
                                      <a:lumMod val="75000"/>
                                    </a:schemeClr>
                                  </a:solidFill>
                                  <a:latin typeface="Cambria Math" panose="02040503050406030204" pitchFamily="18" charset="0"/>
                                </a:rPr>
                                <m:t>entonces</m:t>
                              </m:r>
                              <m:r>
                                <a:rPr lang="es-ES" sz="2200" dirty="0">
                                  <a:solidFill>
                                    <a:schemeClr val="accent2">
                                      <a:lumMod val="75000"/>
                                    </a:schemeClr>
                                  </a:solidFill>
                                  <a:latin typeface="Cambria Math" panose="02040503050406030204" pitchFamily="18" charset="0"/>
                                </a:rPr>
                                <m:t>      </m:t>
                              </m:r>
                              <m:sSub>
                                <m:sSubPr>
                                  <m:ctrlPr>
                                    <a:rPr lang="es-CO" sz="2200" i="1" dirty="0">
                                      <a:solidFill>
                                        <a:schemeClr val="accent2">
                                          <a:lumMod val="75000"/>
                                        </a:schemeClr>
                                      </a:solidFill>
                                      <a:latin typeface="Cambria Math" panose="02040503050406030204" pitchFamily="18" charset="0"/>
                                    </a:rPr>
                                  </m:ctrlPr>
                                </m:sSubPr>
                                <m:e>
                                  <m:r>
                                    <a:rPr lang="es-ES" sz="2200" b="0" i="1" dirty="0" smtClean="0">
                                      <a:solidFill>
                                        <a:schemeClr val="accent2">
                                          <a:lumMod val="75000"/>
                                        </a:schemeClr>
                                      </a:solidFill>
                                      <a:latin typeface="Cambria Math" panose="02040503050406030204" pitchFamily="18" charset="0"/>
                                    </a:rPr>
                                    <m:t>𝑥</m:t>
                                  </m:r>
                                </m:e>
                                <m:sub>
                                  <m:r>
                                    <a:rPr lang="es-ES" sz="2200" b="0" i="1" dirty="0" smtClean="0">
                                      <a:solidFill>
                                        <a:schemeClr val="accent2">
                                          <a:lumMod val="75000"/>
                                        </a:schemeClr>
                                      </a:solidFill>
                                      <a:latin typeface="Cambria Math" panose="02040503050406030204" pitchFamily="18" charset="0"/>
                                    </a:rPr>
                                    <m:t>2</m:t>
                                  </m:r>
                                </m:sub>
                              </m:sSub>
                              <m:r>
                                <a:rPr lang="es-ES" sz="2200" i="1" dirty="0">
                                  <a:solidFill>
                                    <a:schemeClr val="accent2">
                                      <a:lumMod val="75000"/>
                                    </a:schemeClr>
                                  </a:solidFill>
                                  <a:latin typeface="Cambria Math" panose="02040503050406030204" pitchFamily="18" charset="0"/>
                                </a:rPr>
                                <m:t>=</m:t>
                              </m:r>
                              <m:r>
                                <a:rPr lang="es-ES" sz="2200" b="0" i="1" dirty="0" smtClean="0">
                                  <a:solidFill>
                                    <a:schemeClr val="accent2">
                                      <a:lumMod val="75000"/>
                                    </a:schemeClr>
                                  </a:solidFill>
                                  <a:latin typeface="Cambria Math" panose="02040503050406030204" pitchFamily="18" charset="0"/>
                                </a:rPr>
                                <m:t>−4</m:t>
                              </m:r>
                            </m:e>
                          </m:eqArr>
                        </m:e>
                      </m:d>
                    </m:oMath>
                  </m:oMathPara>
                </a14:m>
                <a:endParaRPr lang="es-ES" sz="2200" dirty="0"/>
              </a:p>
            </p:txBody>
          </p:sp>
        </mc:Choice>
        <mc:Fallback xmlns="">
          <p:sp>
            <p:nvSpPr>
              <p:cNvPr id="19" name="Rectángulo 18">
                <a:extLst>
                  <a:ext uri="{FF2B5EF4-FFF2-40B4-BE49-F238E27FC236}">
                    <a16:creationId xmlns:a16="http://schemas.microsoft.com/office/drawing/2014/main" id="{69478022-0D01-463C-9D0B-97EEB2D3B979}"/>
                  </a:ext>
                </a:extLst>
              </p:cNvPr>
              <p:cNvSpPr>
                <a:spLocks noRot="1" noChangeAspect="1" noMove="1" noResize="1" noEditPoints="1" noAdjustHandles="1" noChangeArrowheads="1" noChangeShapeType="1" noTextEdit="1"/>
              </p:cNvSpPr>
              <p:nvPr/>
            </p:nvSpPr>
            <p:spPr>
              <a:xfrm>
                <a:off x="545278" y="4652104"/>
                <a:ext cx="4123373" cy="847540"/>
              </a:xfrm>
              <a:prstGeom prst="rect">
                <a:avLst/>
              </a:prstGeom>
              <a:blipFill>
                <a:blip r:embed="rId1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F4C8B58D-0B36-4620-8208-E5C7EAB82846}"/>
                  </a:ext>
                </a:extLst>
              </p:cNvPr>
              <p:cNvSpPr/>
              <p:nvPr/>
            </p:nvSpPr>
            <p:spPr>
              <a:xfrm>
                <a:off x="5144606" y="2826521"/>
                <a:ext cx="2123851" cy="7861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s-ES" sz="2400" i="1" dirty="0" smtClean="0">
                              <a:latin typeface="Cambria Math" panose="02040503050406030204" pitchFamily="18" charset="0"/>
                              <a:sym typeface="Symbol" panose="05050102010706020507" pitchFamily="18" charset="2"/>
                            </a:rPr>
                          </m:ctrlPr>
                        </m:sSupPr>
                        <m:e>
                          <m:r>
                            <a:rPr lang="es-ES" sz="2400" i="1" dirty="0">
                              <a:latin typeface="Cambria Math" panose="02040503050406030204" pitchFamily="18" charset="0"/>
                              <a:sym typeface="Symbol" panose="05050102010706020507" pitchFamily="18" charset="2"/>
                            </a:rPr>
                            <m:t>𝑥</m:t>
                          </m:r>
                        </m:e>
                        <m:sup>
                          <m:r>
                            <a:rPr lang="es-ES" sz="2400" i="1" dirty="0">
                              <a:latin typeface="Cambria Math" panose="02040503050406030204" pitchFamily="18" charset="0"/>
                              <a:sym typeface="Symbol" panose="05050102010706020507" pitchFamily="18" charset="2"/>
                            </a:rPr>
                            <m:t>2</m:t>
                          </m:r>
                        </m:sup>
                      </m:sSup>
                      <m:r>
                        <a:rPr lang="es-ES" sz="2400" i="1" dirty="0">
                          <a:latin typeface="Cambria Math" panose="02040503050406030204" pitchFamily="18" charset="0"/>
                          <a:sym typeface="Symbol" panose="05050102010706020507" pitchFamily="18" charset="2"/>
                        </a:rPr>
                        <m:t>=</m:t>
                      </m:r>
                      <m:f>
                        <m:fPr>
                          <m:ctrlPr>
                            <a:rPr lang="es-ES" sz="2400" i="1" dirty="0" smtClean="0">
                              <a:latin typeface="Cambria Math" panose="02040503050406030204" pitchFamily="18" charset="0"/>
                              <a:sym typeface="Symbol" panose="05050102010706020507" pitchFamily="18" charset="2"/>
                            </a:rPr>
                          </m:ctrlPr>
                        </m:fPr>
                        <m:num>
                          <m:r>
                            <a:rPr lang="es-ES" sz="2400" b="0" i="1" dirty="0" smtClean="0">
                              <a:latin typeface="Cambria Math" panose="02040503050406030204" pitchFamily="18" charset="0"/>
                              <a:sym typeface="Symbol" panose="05050102010706020507" pitchFamily="18" charset="2"/>
                            </a:rPr>
                            <m:t>48</m:t>
                          </m:r>
                        </m:num>
                        <m:den>
                          <m:r>
                            <a:rPr lang="es-ES" sz="2400" b="0" i="1" dirty="0" smtClean="0">
                              <a:latin typeface="Cambria Math" panose="02040503050406030204" pitchFamily="18" charset="0"/>
                              <a:sym typeface="Symbol" panose="05050102010706020507" pitchFamily="18" charset="2"/>
                            </a:rPr>
                            <m:t>3</m:t>
                          </m:r>
                        </m:den>
                      </m:f>
                      <m:r>
                        <a:rPr lang="es-ES" sz="2400" b="0" i="1" dirty="0" smtClean="0">
                          <a:latin typeface="Cambria Math" panose="02040503050406030204" pitchFamily="18" charset="0"/>
                          <a:sym typeface="Symbol" panose="05050102010706020507" pitchFamily="18" charset="2"/>
                        </a:rPr>
                        <m:t>=16</m:t>
                      </m:r>
                      <m:r>
                        <a:rPr lang="es-ES" sz="2400" i="1" dirty="0">
                          <a:latin typeface="Cambria Math" panose="02040503050406030204" pitchFamily="18" charset="0"/>
                          <a:sym typeface="Symbol" panose="05050102010706020507" pitchFamily="18" charset="2"/>
                        </a:rPr>
                        <m:t> </m:t>
                      </m:r>
                    </m:oMath>
                  </m:oMathPara>
                </a14:m>
                <a:endParaRPr lang="es-ES" sz="2400" dirty="0"/>
              </a:p>
            </p:txBody>
          </p:sp>
        </mc:Choice>
        <mc:Fallback xmlns="">
          <p:sp>
            <p:nvSpPr>
              <p:cNvPr id="6" name="Rectángulo 5">
                <a:extLst>
                  <a:ext uri="{FF2B5EF4-FFF2-40B4-BE49-F238E27FC236}">
                    <a16:creationId xmlns:a16="http://schemas.microsoft.com/office/drawing/2014/main" id="{F4C8B58D-0B36-4620-8208-E5C7EAB82846}"/>
                  </a:ext>
                </a:extLst>
              </p:cNvPr>
              <p:cNvSpPr>
                <a:spLocks noRot="1" noChangeAspect="1" noMove="1" noResize="1" noEditPoints="1" noAdjustHandles="1" noChangeArrowheads="1" noChangeShapeType="1" noTextEdit="1"/>
              </p:cNvSpPr>
              <p:nvPr/>
            </p:nvSpPr>
            <p:spPr>
              <a:xfrm>
                <a:off x="5144606" y="2826521"/>
                <a:ext cx="2123851" cy="786177"/>
              </a:xfrm>
              <a:prstGeom prst="rect">
                <a:avLst/>
              </a:prstGeom>
              <a:blipFill>
                <a:blip r:embed="rId14"/>
                <a:stretch>
                  <a:fillRect/>
                </a:stretch>
              </a:blipFill>
            </p:spPr>
            <p:txBody>
              <a:bodyPr/>
              <a:lstStyle/>
              <a:p>
                <a:r>
                  <a:rPr lang="es-ES">
                    <a:noFill/>
                  </a:rPr>
                  <a:t> </a:t>
                </a:r>
              </a:p>
            </p:txBody>
          </p:sp>
        </mc:Fallback>
      </mc:AlternateContent>
      <p:sp>
        <p:nvSpPr>
          <p:cNvPr id="15" name="Rectángulo 14">
            <a:extLst>
              <a:ext uri="{FF2B5EF4-FFF2-40B4-BE49-F238E27FC236}">
                <a16:creationId xmlns:a16="http://schemas.microsoft.com/office/drawing/2014/main" id="{B26C595C-F728-4275-881F-D6BCF758B2D5}"/>
              </a:ext>
            </a:extLst>
          </p:cNvPr>
          <p:cNvSpPr/>
          <p:nvPr/>
        </p:nvSpPr>
        <p:spPr>
          <a:xfrm>
            <a:off x="506904" y="3772760"/>
            <a:ext cx="6609566" cy="430887"/>
          </a:xfrm>
          <a:prstGeom prst="rect">
            <a:avLst/>
          </a:prstGeom>
        </p:spPr>
        <p:txBody>
          <a:bodyPr wrap="none">
            <a:spAutoFit/>
          </a:bodyPr>
          <a:lstStyle/>
          <a:p>
            <a:r>
              <a:rPr lang="es-CO" sz="2200" dirty="0"/>
              <a:t>se extrae la raíz cuadrada a ambos lados de la ecuación </a:t>
            </a:r>
          </a:p>
        </p:txBody>
      </p:sp>
      <mc:AlternateContent xmlns:mc="http://schemas.openxmlformats.org/markup-compatibility/2006" xmlns:a14="http://schemas.microsoft.com/office/drawing/2010/main">
        <mc:Choice Requires="a14">
          <p:sp>
            <p:nvSpPr>
              <p:cNvPr id="17" name="Rectángulo 16">
                <a:extLst>
                  <a:ext uri="{FF2B5EF4-FFF2-40B4-BE49-F238E27FC236}">
                    <a16:creationId xmlns:a16="http://schemas.microsoft.com/office/drawing/2014/main" id="{B75534B9-7F64-4FBE-BDB9-4D092DA6946E}"/>
                  </a:ext>
                </a:extLst>
              </p:cNvPr>
              <p:cNvSpPr/>
              <p:nvPr/>
            </p:nvSpPr>
            <p:spPr>
              <a:xfrm>
                <a:off x="7379025" y="3628218"/>
                <a:ext cx="1665071" cy="50520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2400" b="0" i="1" dirty="0" smtClean="0">
                          <a:latin typeface="Cambria Math" panose="02040503050406030204" pitchFamily="18" charset="0"/>
                          <a:sym typeface="Symbol" panose="05050102010706020507" pitchFamily="18" charset="2"/>
                        </a:rPr>
                        <m:t>𝑥</m:t>
                      </m:r>
                      <m:r>
                        <a:rPr lang="es-ES" sz="2400" i="1" dirty="0">
                          <a:latin typeface="Cambria Math" panose="02040503050406030204" pitchFamily="18" charset="0"/>
                          <a:sym typeface="Symbol" panose="05050102010706020507" pitchFamily="18" charset="2"/>
                        </a:rPr>
                        <m:t>=</m:t>
                      </m:r>
                      <m:r>
                        <a:rPr lang="es-ES" sz="2400" i="1" dirty="0" smtClean="0">
                          <a:latin typeface="Cambria Math" panose="02040503050406030204" pitchFamily="18" charset="0"/>
                          <a:ea typeface="Cambria Math" panose="02040503050406030204" pitchFamily="18" charset="0"/>
                          <a:sym typeface="Symbol" panose="05050102010706020507" pitchFamily="18" charset="2"/>
                        </a:rPr>
                        <m:t>±</m:t>
                      </m:r>
                      <m:rad>
                        <m:radPr>
                          <m:degHide m:val="on"/>
                          <m:ctrlPr>
                            <a:rPr lang="es-ES" sz="2400" i="1" dirty="0" smtClean="0">
                              <a:latin typeface="Cambria Math" panose="02040503050406030204" pitchFamily="18" charset="0"/>
                              <a:sym typeface="Symbol" panose="05050102010706020507" pitchFamily="18" charset="2"/>
                            </a:rPr>
                          </m:ctrlPr>
                        </m:radPr>
                        <m:deg/>
                        <m:e>
                          <m:r>
                            <a:rPr lang="es-ES" sz="2400" b="0" i="1" dirty="0" smtClean="0">
                              <a:latin typeface="Cambria Math" panose="02040503050406030204" pitchFamily="18" charset="0"/>
                              <a:sym typeface="Symbol" panose="05050102010706020507" pitchFamily="18" charset="2"/>
                            </a:rPr>
                            <m:t>16</m:t>
                          </m:r>
                        </m:e>
                      </m:rad>
                      <m:r>
                        <a:rPr lang="es-ES" sz="2400" i="1" dirty="0">
                          <a:latin typeface="Cambria Math" panose="02040503050406030204" pitchFamily="18" charset="0"/>
                          <a:sym typeface="Symbol" panose="05050102010706020507" pitchFamily="18" charset="2"/>
                        </a:rPr>
                        <m:t> </m:t>
                      </m:r>
                    </m:oMath>
                  </m:oMathPara>
                </a14:m>
                <a:endParaRPr lang="es-ES" sz="2400" dirty="0"/>
              </a:p>
            </p:txBody>
          </p:sp>
        </mc:Choice>
        <mc:Fallback xmlns="">
          <p:sp>
            <p:nvSpPr>
              <p:cNvPr id="17" name="Rectángulo 16">
                <a:extLst>
                  <a:ext uri="{FF2B5EF4-FFF2-40B4-BE49-F238E27FC236}">
                    <a16:creationId xmlns:a16="http://schemas.microsoft.com/office/drawing/2014/main" id="{B75534B9-7F64-4FBE-BDB9-4D092DA6946E}"/>
                  </a:ext>
                </a:extLst>
              </p:cNvPr>
              <p:cNvSpPr>
                <a:spLocks noRot="1" noChangeAspect="1" noMove="1" noResize="1" noEditPoints="1" noAdjustHandles="1" noChangeArrowheads="1" noChangeShapeType="1" noTextEdit="1"/>
              </p:cNvSpPr>
              <p:nvPr/>
            </p:nvSpPr>
            <p:spPr>
              <a:xfrm>
                <a:off x="7379025" y="3628218"/>
                <a:ext cx="1665071" cy="505203"/>
              </a:xfrm>
              <a:prstGeom prst="rect">
                <a:avLst/>
              </a:prstGeom>
              <a:blipFill>
                <a:blip r:embed="rId15"/>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74582662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3970806" cy="1325563"/>
          </a:xfrm>
        </p:spPr>
        <p:txBody>
          <a:bodyPr>
            <a:normAutofit/>
          </a:bodyPr>
          <a:lstStyle/>
          <a:p>
            <a:r>
              <a:rPr lang="es-CO" sz="2800" b="1" dirty="0">
                <a:solidFill>
                  <a:srgbClr val="00B050"/>
                </a:solidFill>
              </a:rPr>
              <a:t>Actividad </a:t>
            </a:r>
            <a:endParaRPr lang="es-ES" sz="28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3697218027"/>
                  </p:ext>
                </p:extLst>
              </p:nvPr>
            </p:nvGraphicFramePr>
            <p:xfrm>
              <a:off x="533320" y="1410424"/>
              <a:ext cx="10515599" cy="3527854"/>
            </p:xfrm>
            <a:graphic>
              <a:graphicData uri="http://schemas.openxmlformats.org/drawingml/2006/table">
                <a:tbl>
                  <a:tblPr firstRow="1" bandRow="1">
                    <a:tableStyleId>{5940675A-B579-460E-94D1-54222C63F5DA}</a:tableStyleId>
                  </a:tblPr>
                  <a:tblGrid>
                    <a:gridCol w="5305397">
                      <a:extLst>
                        <a:ext uri="{9D8B030D-6E8A-4147-A177-3AD203B41FA5}">
                          <a16:colId xmlns:a16="http://schemas.microsoft.com/office/drawing/2014/main" val="4288522529"/>
                        </a:ext>
                      </a:extLst>
                    </a:gridCol>
                    <a:gridCol w="5210202">
                      <a:extLst>
                        <a:ext uri="{9D8B030D-6E8A-4147-A177-3AD203B41FA5}">
                          <a16:colId xmlns:a16="http://schemas.microsoft.com/office/drawing/2014/main" val="939841074"/>
                        </a:ext>
                      </a:extLst>
                    </a:gridCol>
                  </a:tblGrid>
                  <a:tr h="909543">
                    <a:tc>
                      <a:txBody>
                        <a:bodyPr/>
                        <a:lstStyle/>
                        <a:p>
                          <a:pPr/>
                          <a14:m>
                            <m:oMathPara xmlns:m="http://schemas.openxmlformats.org/officeDocument/2006/math">
                              <m:oMathParaPr>
                                <m:jc m:val="centerGroup"/>
                              </m:oMathParaPr>
                              <m:oMath xmlns:m="http://schemas.openxmlformats.org/officeDocument/2006/math">
                                <m:sSup>
                                  <m:sSupPr>
                                    <m:ctrlPr>
                                      <a:rPr lang="es-ES" sz="2400" b="0" i="1" kern="1200" dirty="0" smtClean="0">
                                        <a:solidFill>
                                          <a:schemeClr val="tx1"/>
                                        </a:solidFill>
                                        <a:effectLst/>
                                        <a:latin typeface="Cambria Math" panose="02040503050406030204" pitchFamily="18" charset="0"/>
                                        <a:ea typeface="+mn-ea"/>
                                        <a:cs typeface="+mn-cs"/>
                                      </a:rPr>
                                    </m:ctrlPr>
                                  </m:sSupPr>
                                  <m:e>
                                    <m:r>
                                      <a:rPr lang="es-ES" sz="2400" b="0" i="1" kern="1200" dirty="0" smtClean="0">
                                        <a:solidFill>
                                          <a:schemeClr val="tx1"/>
                                        </a:solidFill>
                                        <a:effectLst/>
                                        <a:latin typeface="Cambria Math" panose="02040503050406030204" pitchFamily="18" charset="0"/>
                                        <a:ea typeface="+mn-ea"/>
                                        <a:cs typeface="+mn-cs"/>
                                      </a:rPr>
                                      <m:t>𝑥</m:t>
                                    </m:r>
                                  </m:e>
                                  <m:sup>
                                    <m:r>
                                      <a:rPr lang="es-ES" sz="2400" b="0" i="1" kern="1200" dirty="0" smtClean="0">
                                        <a:solidFill>
                                          <a:schemeClr val="tx1"/>
                                        </a:solidFill>
                                        <a:effectLst/>
                                        <a:latin typeface="Cambria Math" panose="02040503050406030204" pitchFamily="18" charset="0"/>
                                        <a:ea typeface="+mn-ea"/>
                                        <a:cs typeface="+mn-cs"/>
                                      </a:rPr>
                                      <m:t>2</m:t>
                                    </m:r>
                                  </m:sup>
                                </m:sSup>
                                <m:r>
                                  <a:rPr lang="es-CO" sz="2400" b="0" i="1" kern="1200" dirty="0" smtClean="0">
                                    <a:solidFill>
                                      <a:schemeClr val="tx1"/>
                                    </a:solidFill>
                                    <a:effectLst/>
                                    <a:latin typeface="Cambria Math" panose="02040503050406030204" pitchFamily="18" charset="0"/>
                                    <a:ea typeface="+mn-ea"/>
                                    <a:cs typeface="+mn-cs"/>
                                  </a:rPr>
                                  <m:t>−</m:t>
                                </m:r>
                                <m:r>
                                  <a:rPr lang="es-ES" sz="2400" b="0" i="1" kern="1200" dirty="0" smtClean="0">
                                    <a:solidFill>
                                      <a:schemeClr val="tx1"/>
                                    </a:solidFill>
                                    <a:effectLst/>
                                    <a:latin typeface="Cambria Math" panose="02040503050406030204" pitchFamily="18" charset="0"/>
                                    <a:ea typeface="+mn-ea"/>
                                    <a:cs typeface="+mn-cs"/>
                                  </a:rPr>
                                  <m:t>8</m:t>
                                </m:r>
                                <m:r>
                                  <a:rPr lang="es-ES" sz="2400" b="0" i="1" kern="1200" dirty="0" smtClean="0">
                                    <a:solidFill>
                                      <a:schemeClr val="tx1"/>
                                    </a:solidFill>
                                    <a:effectLst/>
                                    <a:latin typeface="Cambria Math" panose="02040503050406030204" pitchFamily="18" charset="0"/>
                                    <a:ea typeface="+mn-ea"/>
                                    <a:cs typeface="+mn-cs"/>
                                  </a:rPr>
                                  <m:t>𝑥</m:t>
                                </m:r>
                                <m:r>
                                  <a:rPr lang="es-ES" sz="2400" b="0" i="1" kern="1200" dirty="0" smtClean="0">
                                    <a:solidFill>
                                      <a:schemeClr val="tx1"/>
                                    </a:solidFill>
                                    <a:effectLst/>
                                    <a:latin typeface="Cambria Math" panose="02040503050406030204" pitchFamily="18" charset="0"/>
                                    <a:ea typeface="+mn-ea"/>
                                    <a:cs typeface="+mn-cs"/>
                                  </a:rPr>
                                  <m:t> −9 = 0</m:t>
                                </m:r>
                              </m:oMath>
                            </m:oMathPara>
                          </a14:m>
                          <a:endParaRPr lang="es-ES" sz="2400" b="0" i="0" dirty="0"/>
                        </a:p>
                      </a:txBody>
                      <a:tcPr anchor="ct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sz="2400" i="1" dirty="0" smtClean="0">
                                    <a:latin typeface="Cambria Math" panose="02040503050406030204" pitchFamily="18" charset="0"/>
                                  </a:rPr>
                                  <m:t>7</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CO" sz="2400" b="0" i="1" dirty="0" smtClean="0">
                                    <a:latin typeface="Cambria Math" panose="02040503050406030204" pitchFamily="18" charset="0"/>
                                  </a:rPr>
                                  <m:t>+5</m:t>
                                </m:r>
                                <m:r>
                                  <a:rPr lang="es-ES" sz="2400" b="0" i="1" dirty="0" smtClean="0">
                                    <a:latin typeface="Cambria Math" panose="02040503050406030204" pitchFamily="18" charset="0"/>
                                  </a:rPr>
                                  <m:t>𝑥</m:t>
                                </m:r>
                                <m:r>
                                  <a:rPr lang="es-ES" sz="2400" b="0" i="1" dirty="0" smtClean="0">
                                    <a:latin typeface="Cambria Math" panose="02040503050406030204" pitchFamily="18" charset="0"/>
                                  </a:rPr>
                                  <m:t>=−</m:t>
                                </m:r>
                                <m:r>
                                  <a:rPr lang="es-ES" sz="2400" b="0" i="1" dirty="0" smtClean="0">
                                    <a:latin typeface="Cambria Math" panose="02040503050406030204" pitchFamily="18" charset="0"/>
                                  </a:rPr>
                                  <m:t>𝑥</m:t>
                                </m:r>
                                <m:r>
                                  <a:rPr lang="es-ES" sz="2400" b="0" i="1" dirty="0" smtClean="0">
                                    <a:latin typeface="Cambria Math" panose="02040503050406030204" pitchFamily="18" charset="0"/>
                                  </a:rPr>
                                  <m:t>−</m:t>
                                </m:r>
                                <m:sSup>
                                  <m:sSupPr>
                                    <m:ctrlPr>
                                      <a:rPr lang="es-ES" sz="2400" i="1" dirty="0" smtClean="0">
                                        <a:latin typeface="Cambria Math" panose="02040503050406030204" pitchFamily="18" charset="0"/>
                                      </a:rPr>
                                    </m:ctrlPr>
                                  </m:sSupPr>
                                  <m:e>
                                    <m:r>
                                      <a:rPr lang="es-CO" sz="2400" b="0" i="1" dirty="0" smtClean="0">
                                        <a:latin typeface="Cambria Math" panose="02040503050406030204" pitchFamily="18" charset="0"/>
                                      </a:rPr>
                                      <m:t>2</m:t>
                                    </m:r>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CO" sz="2400" b="0" i="1" dirty="0" smtClean="0">
                                    <a:latin typeface="Cambria Math" panose="02040503050406030204" pitchFamily="18" charset="0"/>
                                  </a:rPr>
                                  <m:t>−1</m:t>
                                </m:r>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pPr algn="ctr"/>
                          <a:endParaRPr lang="es-ES" sz="2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bl>
              </a:graphicData>
            </a:graphic>
          </p:graphicFrame>
        </mc:Choice>
        <mc:Fallback xmlns="">
          <p:graphicFrame>
            <p:nvGraphicFramePr>
              <p:cNvPr id="4" name="Marcador de contenido 3">
                <a:extLst>
                  <a:ext uri="{FF2B5EF4-FFF2-40B4-BE49-F238E27FC236}">
                    <a16:creationId xmlns:a16="http://schemas.microsoft.com/office/drawing/2014/main" xmlns:a14="http://schemas.microsoft.com/office/drawing/2010/main" xmlns="" id="{EBE6CC91-CFA8-4681-AA7E-5065CB33A622}"/>
                  </a:ext>
                </a:extLst>
              </p:cNvPr>
              <p:cNvGraphicFramePr>
                <a:graphicFrameLocks noGrp="1"/>
              </p:cNvGraphicFramePr>
              <p:nvPr>
                <p:ph idx="1"/>
                <p:extLst>
                  <p:ext uri="{D42A27DB-BD31-4B8C-83A1-F6EECF244321}">
                    <p14:modId xmlns:p14="http://schemas.microsoft.com/office/powerpoint/2010/main" val="3697218027"/>
                  </p:ext>
                </p:extLst>
              </p:nvPr>
            </p:nvGraphicFramePr>
            <p:xfrm>
              <a:off x="533320" y="1410424"/>
              <a:ext cx="10515599" cy="3527854"/>
            </p:xfrm>
            <a:graphic>
              <a:graphicData uri="http://schemas.openxmlformats.org/drawingml/2006/table">
                <a:tbl>
                  <a:tblPr firstRow="1" bandRow="1">
                    <a:tableStyleId>{5940675A-B579-460E-94D1-54222C63F5DA}</a:tableStyleId>
                  </a:tblPr>
                  <a:tblGrid>
                    <a:gridCol w="5305397">
                      <a:extLst>
                        <a:ext uri="{9D8B030D-6E8A-4147-A177-3AD203B41FA5}">
                          <a16:colId xmlns:a16="http://schemas.microsoft.com/office/drawing/2014/main" xmlns:a14="http://schemas.microsoft.com/office/drawing/2010/main" xmlns="" val="4288522529"/>
                        </a:ext>
                      </a:extLst>
                    </a:gridCol>
                    <a:gridCol w="5210202">
                      <a:extLst>
                        <a:ext uri="{9D8B030D-6E8A-4147-A177-3AD203B41FA5}">
                          <a16:colId xmlns:a16="http://schemas.microsoft.com/office/drawing/2014/main" xmlns:a14="http://schemas.microsoft.com/office/drawing/2010/main" xmlns="" val="939841074"/>
                        </a:ext>
                      </a:extLst>
                    </a:gridCol>
                  </a:tblGrid>
                  <a:tr h="909543">
                    <a:tc>
                      <a:txBody>
                        <a:bodyPr/>
                        <a:lstStyle/>
                        <a:p>
                          <a:endParaRPr lang="es-CO"/>
                        </a:p>
                      </a:txBody>
                      <a:tcPr anchor="ctr">
                        <a:blipFill rotWithShape="0">
                          <a:blip r:embed="rId2"/>
                          <a:stretch>
                            <a:fillRect l="-115" t="-667" r="-98393" b="-288000"/>
                          </a:stretch>
                        </a:blipFill>
                      </a:tcPr>
                    </a:tc>
                    <a:tc>
                      <a:txBody>
                        <a:bodyPr/>
                        <a:lstStyle/>
                        <a:p>
                          <a:endParaRPr lang="es-ES" sz="2200" dirty="0"/>
                        </a:p>
                      </a:txBody>
                      <a:tcPr anchor="ctr"/>
                    </a:tc>
                    <a:extLst>
                      <a:ext uri="{0D108BD9-81ED-4DB2-BD59-A6C34878D82A}">
                        <a16:rowId xmlns:a16="http://schemas.microsoft.com/office/drawing/2014/main" xmlns:a14="http://schemas.microsoft.com/office/drawing/2010/main" xmlns=""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xmlns:a14="http://schemas.microsoft.com/office/drawing/2010/main" xmlns="" val="1443126123"/>
                      </a:ext>
                    </a:extLst>
                  </a:tr>
                  <a:tr h="957262">
                    <a:tc>
                      <a:txBody>
                        <a:bodyPr/>
                        <a:lstStyle/>
                        <a:p>
                          <a:endParaRPr lang="es-CO"/>
                        </a:p>
                      </a:txBody>
                      <a:tcPr anchor="ctr">
                        <a:blipFill rotWithShape="0">
                          <a:blip r:embed="rId2"/>
                          <a:stretch>
                            <a:fillRect l="-115" t="-187261" r="-98393" b="-84076"/>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xmlns:a14="http://schemas.microsoft.com/office/drawing/2010/main" xmlns="" val="2600680675"/>
                      </a:ext>
                    </a:extLst>
                  </a:tr>
                  <a:tr h="789511">
                    <a:tc>
                      <a:txBody>
                        <a:bodyPr/>
                        <a:lstStyle/>
                        <a:p>
                          <a:pPr algn="ctr"/>
                          <a:endParaRPr lang="es-ES" sz="2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xmlns:a14="http://schemas.microsoft.com/office/drawing/2010/main" xmlns="" val="3103913501"/>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3472499" y="427876"/>
            <a:ext cx="3940502" cy="430887"/>
          </a:xfrm>
          <a:prstGeom prst="rect">
            <a:avLst/>
          </a:prstGeom>
          <a:noFill/>
        </p:spPr>
        <p:txBody>
          <a:bodyPr wrap="none" rtlCol="0">
            <a:spAutoFit/>
          </a:bodyPr>
          <a:lstStyle/>
          <a:p>
            <a:r>
              <a:rPr lang="es-CO" sz="2200" b="1" dirty="0">
                <a:solidFill>
                  <a:srgbClr val="FF0000"/>
                </a:solidFill>
              </a:rPr>
              <a:t>Tipos de solución de la ecuación</a:t>
            </a:r>
            <a:endParaRPr lang="es-ES" sz="2200" b="1" dirty="0">
              <a:solidFill>
                <a:srgbClr val="FF0000"/>
              </a:solidFill>
            </a:endParaRPr>
          </a:p>
        </p:txBody>
      </p:sp>
      <p:sp>
        <p:nvSpPr>
          <p:cNvPr id="15" name="CuadroTexto 14">
            <a:extLst>
              <a:ext uri="{FF2B5EF4-FFF2-40B4-BE49-F238E27FC236}">
                <a16:creationId xmlns:a16="http://schemas.microsoft.com/office/drawing/2014/main" id="{63638D4F-A086-4C8A-8479-CA98B9F687D9}"/>
              </a:ext>
            </a:extLst>
          </p:cNvPr>
          <p:cNvSpPr txBox="1"/>
          <p:nvPr/>
        </p:nvSpPr>
        <p:spPr>
          <a:xfrm>
            <a:off x="4895643" y="5453238"/>
            <a:ext cx="3962400" cy="369332"/>
          </a:xfrm>
          <a:prstGeom prst="rect">
            <a:avLst/>
          </a:prstGeom>
          <a:noFill/>
          <a:ln>
            <a:solidFill>
              <a:srgbClr val="00B0F0"/>
            </a:solidFill>
          </a:ln>
        </p:spPr>
        <p:txBody>
          <a:bodyPr wrap="square" lIns="0" tIns="0" rIns="0" bIns="0" rtlCol="0">
            <a:spAutoFit/>
          </a:bodyPr>
          <a:lstStyle/>
          <a:p>
            <a:r>
              <a:rPr lang="es-ES" sz="2400" dirty="0" err="1"/>
              <a:t>Raices</a:t>
            </a:r>
            <a:r>
              <a:rPr lang="es-ES" sz="2400" dirty="0"/>
              <a:t> complejas conjugadas</a:t>
            </a:r>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BDE9F85C-28B1-42B5-8610-06A649B957A5}"/>
                  </a:ext>
                </a:extLst>
              </p:cNvPr>
              <p:cNvSpPr txBox="1"/>
              <p:nvPr/>
            </p:nvSpPr>
            <p:spPr>
              <a:xfrm>
                <a:off x="1797214" y="4219998"/>
                <a:ext cx="2775756" cy="369332"/>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−4</m:t>
                      </m:r>
                      <m:r>
                        <a:rPr lang="es-ES" sz="2400" i="1" dirty="0" smtClean="0">
                          <a:latin typeface="Cambria Math" panose="02040503050406030204" pitchFamily="18" charset="0"/>
                        </a:rPr>
                        <m:t>=</m:t>
                      </m:r>
                      <m:r>
                        <a:rPr lang="es-ES" sz="2400" b="0" i="0" dirty="0" smtClean="0">
                          <a:latin typeface="Cambria Math" panose="02040503050406030204" pitchFamily="18" charset="0"/>
                        </a:rPr>
                        <m:t>0</m:t>
                      </m:r>
                    </m:oMath>
                  </m:oMathPara>
                </a14:m>
                <a:endParaRPr lang="es-ES" sz="2400" dirty="0"/>
              </a:p>
            </p:txBody>
          </p:sp>
        </mc:Choice>
        <mc:Fallback xmlns="">
          <p:sp>
            <p:nvSpPr>
              <p:cNvPr id="12" name="CuadroTexto 11">
                <a:extLst>
                  <a:ext uri="{FF2B5EF4-FFF2-40B4-BE49-F238E27FC236}">
                    <a16:creationId xmlns:a16="http://schemas.microsoft.com/office/drawing/2014/main" xmlns:a14="http://schemas.microsoft.com/office/drawing/2010/main" xmlns="" id="{BDE9F85C-28B1-42B5-8610-06A649B957A5}"/>
                  </a:ext>
                </a:extLst>
              </p:cNvPr>
              <p:cNvSpPr txBox="1">
                <a:spLocks noRot="1" noChangeAspect="1" noMove="1" noResize="1" noEditPoints="1" noAdjustHandles="1" noChangeArrowheads="1" noChangeShapeType="1" noTextEdit="1"/>
              </p:cNvSpPr>
              <p:nvPr/>
            </p:nvSpPr>
            <p:spPr>
              <a:xfrm>
                <a:off x="1797214" y="4219998"/>
                <a:ext cx="2775756" cy="369332"/>
              </a:xfrm>
              <a:prstGeom prst="rect">
                <a:avLst/>
              </a:prstGeom>
              <a:blipFill rotWithShape="0">
                <a:blip r:embed="rId3"/>
                <a:stretch>
                  <a:fillRect b="-6557"/>
                </a:stretch>
              </a:blipFill>
              <a:ln>
                <a:noFill/>
              </a:ln>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18" name="Rectángulo 17"/>
              <p:cNvSpPr/>
              <p:nvPr/>
            </p:nvSpPr>
            <p:spPr>
              <a:xfrm>
                <a:off x="10280093" y="1041092"/>
                <a:ext cx="1773260" cy="400110"/>
              </a:xfrm>
              <a:prstGeom prst="rect">
                <a:avLst/>
              </a:prstGeom>
            </p:spPr>
            <p:txBody>
              <a:bodyPr wrap="square">
                <a:spAutoFit/>
              </a:bodyPr>
              <a:lstStyle/>
              <a:p>
                <a:pPr algn="ctr"/>
                <a14:m>
                  <m:oMath xmlns:m="http://schemas.openxmlformats.org/officeDocument/2006/math">
                    <m:r>
                      <a:rPr lang="es-ES" sz="2000" i="1" dirty="0">
                        <a:latin typeface="Cambria Math" panose="02040503050406030204" pitchFamily="18" charset="0"/>
                        <a:sym typeface="Symbol" panose="05050102010706020507" pitchFamily="18" charset="2"/>
                      </a:rPr>
                      <m:t> = </m:t>
                    </m:r>
                  </m:oMath>
                </a14:m>
                <a:r>
                  <a:rPr lang="en-US" sz="2000" dirty="0">
                    <a:sym typeface="Symbol" panose="05050102010706020507" pitchFamily="18" charset="2"/>
                  </a:rPr>
                  <a:t> </a:t>
                </a:r>
                <a14:m>
                  <m:oMath xmlns:m="http://schemas.openxmlformats.org/officeDocument/2006/math">
                    <m:sSup>
                      <m:sSupPr>
                        <m:ctrlPr>
                          <a:rPr lang="en-US" sz="2000" i="1">
                            <a:latin typeface="Cambria Math" panose="02040503050406030204" pitchFamily="18" charset="0"/>
                          </a:rPr>
                        </m:ctrlPr>
                      </m:sSupPr>
                      <m:e>
                        <m:r>
                          <a:rPr lang="en-US" sz="2000" i="1">
                            <a:latin typeface="Cambria Math" panose="02040503050406030204" pitchFamily="18" charset="0"/>
                          </a:rPr>
                          <m:t>𝑏</m:t>
                        </m:r>
                      </m:e>
                      <m:sup>
                        <m:r>
                          <a:rPr lang="en-US" sz="2000" i="1">
                            <a:latin typeface="Cambria Math" panose="02040503050406030204" pitchFamily="18" charset="0"/>
                          </a:rPr>
                          <m:t>2</m:t>
                        </m:r>
                      </m:sup>
                    </m:sSup>
                    <m:r>
                      <a:rPr lang="en-US" sz="2000" i="1">
                        <a:latin typeface="Cambria Math" panose="02040503050406030204" pitchFamily="18" charset="0"/>
                      </a:rPr>
                      <m:t>−4</m:t>
                    </m:r>
                    <m:r>
                      <a:rPr lang="en-US" sz="2000" i="1">
                        <a:latin typeface="Cambria Math" panose="02040503050406030204" pitchFamily="18" charset="0"/>
                      </a:rPr>
                      <m:t>𝑎𝑐</m:t>
                    </m:r>
                  </m:oMath>
                </a14:m>
                <a:endParaRPr lang="es-ES" sz="2000" dirty="0"/>
              </a:p>
            </p:txBody>
          </p:sp>
        </mc:Choice>
        <mc:Fallback xmlns="">
          <p:sp>
            <p:nvSpPr>
              <p:cNvPr id="18" name="Rectángulo 17"/>
              <p:cNvSpPr>
                <a:spLocks noRot="1" noChangeAspect="1" noMove="1" noResize="1" noEditPoints="1" noAdjustHandles="1" noChangeArrowheads="1" noChangeShapeType="1" noTextEdit="1"/>
              </p:cNvSpPr>
              <p:nvPr/>
            </p:nvSpPr>
            <p:spPr>
              <a:xfrm>
                <a:off x="10280093" y="1041092"/>
                <a:ext cx="1773260" cy="400110"/>
              </a:xfrm>
              <a:prstGeom prst="rect">
                <a:avLst/>
              </a:prstGeom>
              <a:blipFill rotWithShape="0">
                <a:blip r:embed="rId4"/>
                <a:stretch>
                  <a:fillRect/>
                </a:stretch>
              </a:blipFill>
            </p:spPr>
            <p:txBody>
              <a:bodyPr/>
              <a:lstStyle/>
              <a:p>
                <a:r>
                  <a:rPr lang="es-CO">
                    <a:noFill/>
                  </a:rPr>
                  <a:t> </a:t>
                </a:r>
              </a:p>
            </p:txBody>
          </p:sp>
        </mc:Fallback>
      </mc:AlternateContent>
      <p:sp>
        <p:nvSpPr>
          <p:cNvPr id="19" name="CuadroTexto 18">
            <a:extLst>
              <a:ext uri="{FF2B5EF4-FFF2-40B4-BE49-F238E27FC236}">
                <a16:creationId xmlns:a16="http://schemas.microsoft.com/office/drawing/2014/main" id="{63638D4F-A086-4C8A-8479-CA98B9F687D9}"/>
              </a:ext>
            </a:extLst>
          </p:cNvPr>
          <p:cNvSpPr txBox="1"/>
          <p:nvPr/>
        </p:nvSpPr>
        <p:spPr>
          <a:xfrm>
            <a:off x="533320" y="5451509"/>
            <a:ext cx="3962400" cy="369332"/>
          </a:xfrm>
          <a:prstGeom prst="rect">
            <a:avLst/>
          </a:prstGeom>
          <a:noFill/>
          <a:ln>
            <a:solidFill>
              <a:srgbClr val="00B0F0"/>
            </a:solidFill>
          </a:ln>
        </p:spPr>
        <p:txBody>
          <a:bodyPr wrap="square" lIns="0" tIns="0" rIns="0" bIns="0" rtlCol="0">
            <a:spAutoFit/>
          </a:bodyPr>
          <a:lstStyle/>
          <a:p>
            <a:r>
              <a:rPr lang="es-ES" sz="2400" dirty="0" err="1"/>
              <a:t>Raices</a:t>
            </a:r>
            <a:r>
              <a:rPr lang="es-ES" sz="2400" dirty="0"/>
              <a:t> reales diferentes</a:t>
            </a:r>
          </a:p>
        </p:txBody>
      </p:sp>
      <p:sp>
        <p:nvSpPr>
          <p:cNvPr id="20" name="CuadroTexto 19">
            <a:extLst>
              <a:ext uri="{FF2B5EF4-FFF2-40B4-BE49-F238E27FC236}">
                <a16:creationId xmlns:a16="http://schemas.microsoft.com/office/drawing/2014/main" id="{63638D4F-A086-4C8A-8479-CA98B9F687D9}"/>
              </a:ext>
            </a:extLst>
          </p:cNvPr>
          <p:cNvSpPr txBox="1"/>
          <p:nvPr/>
        </p:nvSpPr>
        <p:spPr>
          <a:xfrm>
            <a:off x="4895643" y="5878741"/>
            <a:ext cx="3962400" cy="369332"/>
          </a:xfrm>
          <a:prstGeom prst="rect">
            <a:avLst/>
          </a:prstGeom>
          <a:noFill/>
          <a:ln>
            <a:solidFill>
              <a:srgbClr val="00B0F0"/>
            </a:solidFill>
          </a:ln>
        </p:spPr>
        <p:txBody>
          <a:bodyPr wrap="square" lIns="0" tIns="0" rIns="0" bIns="0" rtlCol="0">
            <a:spAutoFit/>
          </a:bodyPr>
          <a:lstStyle/>
          <a:p>
            <a:r>
              <a:rPr lang="es-ES" sz="2400" dirty="0" err="1"/>
              <a:t>Raices</a:t>
            </a:r>
            <a:r>
              <a:rPr lang="es-ES" sz="2400" dirty="0"/>
              <a:t> reales diferentes</a:t>
            </a:r>
          </a:p>
        </p:txBody>
      </p:sp>
      <p:sp>
        <p:nvSpPr>
          <p:cNvPr id="21" name="CuadroTexto 20">
            <a:extLst>
              <a:ext uri="{FF2B5EF4-FFF2-40B4-BE49-F238E27FC236}">
                <a16:creationId xmlns:a16="http://schemas.microsoft.com/office/drawing/2014/main" id="{63638D4F-A086-4C8A-8479-CA98B9F687D9}"/>
              </a:ext>
            </a:extLst>
          </p:cNvPr>
          <p:cNvSpPr txBox="1"/>
          <p:nvPr/>
        </p:nvSpPr>
        <p:spPr>
          <a:xfrm>
            <a:off x="533320" y="5878741"/>
            <a:ext cx="3962400" cy="369332"/>
          </a:xfrm>
          <a:prstGeom prst="rect">
            <a:avLst/>
          </a:prstGeom>
          <a:noFill/>
          <a:ln>
            <a:solidFill>
              <a:srgbClr val="00B0F0"/>
            </a:solidFill>
          </a:ln>
        </p:spPr>
        <p:txBody>
          <a:bodyPr wrap="square" lIns="0" tIns="0" rIns="0" bIns="0" rtlCol="0">
            <a:spAutoFit/>
          </a:bodyPr>
          <a:lstStyle/>
          <a:p>
            <a:r>
              <a:rPr lang="es-ES" sz="2400" dirty="0" err="1"/>
              <a:t>Raices</a:t>
            </a:r>
            <a:r>
              <a:rPr lang="es-ES" sz="2400" dirty="0"/>
              <a:t> reales iguales</a:t>
            </a:r>
          </a:p>
        </p:txBody>
      </p:sp>
      <p:sp>
        <p:nvSpPr>
          <p:cNvPr id="22" name="Rectángulo 21">
            <a:extLst>
              <a:ext uri="{FF2B5EF4-FFF2-40B4-BE49-F238E27FC236}">
                <a16:creationId xmlns:a16="http://schemas.microsoft.com/office/drawing/2014/main" id="{B161B832-9956-4184-AF3D-E38DFA5E332E}"/>
              </a:ext>
            </a:extLst>
          </p:cNvPr>
          <p:cNvSpPr/>
          <p:nvPr/>
        </p:nvSpPr>
        <p:spPr>
          <a:xfrm>
            <a:off x="424499" y="4897309"/>
            <a:ext cx="6452344" cy="430887"/>
          </a:xfrm>
          <a:prstGeom prst="rect">
            <a:avLst/>
          </a:prstGeom>
        </p:spPr>
        <p:txBody>
          <a:bodyPr wrap="none">
            <a:spAutoFit/>
          </a:bodyPr>
          <a:lstStyle/>
          <a:p>
            <a:r>
              <a:rPr lang="es-CO" sz="2200" dirty="0">
                <a:solidFill>
                  <a:srgbClr val="7030A0"/>
                </a:solidFill>
              </a:rPr>
              <a:t>Selecciona y arrastra la respuesta correcta a cada celda</a:t>
            </a:r>
            <a:endParaRPr lang="es-ES" sz="2200" dirty="0">
              <a:solidFill>
                <a:srgbClr val="7030A0"/>
              </a:solidFill>
            </a:endParaRPr>
          </a:p>
        </p:txBody>
      </p:sp>
      <p:sp>
        <p:nvSpPr>
          <p:cNvPr id="3" name="Rectángulo 2"/>
          <p:cNvSpPr/>
          <p:nvPr/>
        </p:nvSpPr>
        <p:spPr>
          <a:xfrm>
            <a:off x="424499" y="1041092"/>
            <a:ext cx="10523134" cy="369332"/>
          </a:xfrm>
          <a:prstGeom prst="rect">
            <a:avLst/>
          </a:prstGeom>
        </p:spPr>
        <p:txBody>
          <a:bodyPr wrap="square">
            <a:spAutoFit/>
          </a:bodyPr>
          <a:lstStyle/>
          <a:p>
            <a:r>
              <a:rPr lang="es-CO" dirty="0">
                <a:solidFill>
                  <a:srgbClr val="7030A0"/>
                </a:solidFill>
              </a:rPr>
              <a:t>Sin resolver la ecuación determina el tipo de soluciones de la ecuación cuadrática (con el </a:t>
            </a:r>
            <a:r>
              <a:rPr lang="es-ES" dirty="0">
                <a:solidFill>
                  <a:srgbClr val="7030A0"/>
                </a:solidFill>
                <a:sym typeface="Symbol" panose="05050102010706020507" pitchFamily="18" charset="2"/>
              </a:rPr>
              <a:t>discriminante</a:t>
            </a:r>
            <a:r>
              <a:rPr lang="es-CO" dirty="0">
                <a:solidFill>
                  <a:srgbClr val="7030A0"/>
                </a:solidFill>
              </a:rPr>
              <a:t>)</a:t>
            </a:r>
          </a:p>
        </p:txBody>
      </p:sp>
      <mc:AlternateContent xmlns:mc="http://schemas.openxmlformats.org/markup-compatibility/2006" xmlns:a14="http://schemas.microsoft.com/office/drawing/2010/main">
        <mc:Choice Requires="a14">
          <p:sp>
            <p:nvSpPr>
              <p:cNvPr id="23" name="CuadroTexto 22">
                <a:extLst>
                  <a:ext uri="{FF2B5EF4-FFF2-40B4-BE49-F238E27FC236}">
                    <a16:creationId xmlns:a16="http://schemas.microsoft.com/office/drawing/2014/main" id="{2A9538B3-1847-4A54-B0AF-D00017F8770C}"/>
                  </a:ext>
                </a:extLst>
              </p:cNvPr>
              <p:cNvSpPr txBox="1"/>
              <p:nvPr/>
            </p:nvSpPr>
            <p:spPr>
              <a:xfrm>
                <a:off x="1695193" y="2558805"/>
                <a:ext cx="2775756" cy="369332"/>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+4</m:t>
                      </m:r>
                      <m:r>
                        <a:rPr lang="es-ES" sz="2400" i="1" dirty="0" smtClean="0">
                          <a:latin typeface="Cambria Math" panose="02040503050406030204" pitchFamily="18" charset="0"/>
                        </a:rPr>
                        <m:t>=</m:t>
                      </m:r>
                      <m:r>
                        <a:rPr lang="es-ES" sz="2400" b="0" i="0" dirty="0" smtClean="0">
                          <a:latin typeface="Cambria Math" panose="02040503050406030204" pitchFamily="18" charset="0"/>
                        </a:rPr>
                        <m:t>0</m:t>
                      </m:r>
                    </m:oMath>
                  </m:oMathPara>
                </a14:m>
                <a:endParaRPr lang="es-ES" sz="2400" dirty="0"/>
              </a:p>
            </p:txBody>
          </p:sp>
        </mc:Choice>
        <mc:Fallback xmlns="">
          <p:sp>
            <p:nvSpPr>
              <p:cNvPr id="23" name="CuadroTexto 22">
                <a:extLst>
                  <a:ext uri="{FF2B5EF4-FFF2-40B4-BE49-F238E27FC236}">
                    <a16:creationId xmlns:a16="http://schemas.microsoft.com/office/drawing/2014/main" xmlns:a14="http://schemas.microsoft.com/office/drawing/2010/main" xmlns="" id="{2A9538B3-1847-4A54-B0AF-D00017F8770C}"/>
                  </a:ext>
                </a:extLst>
              </p:cNvPr>
              <p:cNvSpPr txBox="1">
                <a:spLocks noRot="1" noChangeAspect="1" noMove="1" noResize="1" noEditPoints="1" noAdjustHandles="1" noChangeArrowheads="1" noChangeShapeType="1" noTextEdit="1"/>
              </p:cNvSpPr>
              <p:nvPr/>
            </p:nvSpPr>
            <p:spPr>
              <a:xfrm>
                <a:off x="1695193" y="2558805"/>
                <a:ext cx="2775756" cy="369332"/>
              </a:xfrm>
              <a:prstGeom prst="rect">
                <a:avLst/>
              </a:prstGeom>
              <a:blipFill rotWithShape="0">
                <a:blip r:embed="rId5"/>
                <a:stretch>
                  <a:fillRect b="-6667"/>
                </a:stretch>
              </a:blipFill>
              <a:ln>
                <a:noFill/>
              </a:ln>
            </p:spPr>
            <p:txBody>
              <a:bodyPr/>
              <a:lstStyle/>
              <a:p>
                <a:r>
                  <a:rPr lang="es-CO">
                    <a:noFill/>
                  </a:rPr>
                  <a:t> </a:t>
                </a:r>
              </a:p>
            </p:txBody>
          </p:sp>
        </mc:Fallback>
      </mc:AlternateContent>
    </p:spTree>
    <p:extLst>
      <p:ext uri="{BB962C8B-B14F-4D97-AF65-F5344CB8AC3E}">
        <p14:creationId xmlns:p14="http://schemas.microsoft.com/office/powerpoint/2010/main" val="171694932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3970806" cy="1325563"/>
          </a:xfrm>
        </p:spPr>
        <p:txBody>
          <a:bodyPr>
            <a:normAutofit/>
          </a:bodyPr>
          <a:lstStyle/>
          <a:p>
            <a:r>
              <a:rPr lang="es-CO" sz="2800" b="1" dirty="0">
                <a:solidFill>
                  <a:srgbClr val="00B050"/>
                </a:solidFill>
              </a:rPr>
              <a:t>Retroalimentación   </a:t>
            </a:r>
            <a:endParaRPr lang="es-ES" sz="28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4128250933"/>
                  </p:ext>
                </p:extLst>
              </p:nvPr>
            </p:nvGraphicFramePr>
            <p:xfrm>
              <a:off x="508549" y="949298"/>
              <a:ext cx="10515599" cy="3527854"/>
            </p:xfrm>
            <a:graphic>
              <a:graphicData uri="http://schemas.openxmlformats.org/drawingml/2006/table">
                <a:tbl>
                  <a:tblPr firstRow="1" bandRow="1">
                    <a:tableStyleId>{5940675A-B579-460E-94D1-54222C63F5DA}</a:tableStyleId>
                  </a:tblPr>
                  <a:tblGrid>
                    <a:gridCol w="5305397">
                      <a:extLst>
                        <a:ext uri="{9D8B030D-6E8A-4147-A177-3AD203B41FA5}">
                          <a16:colId xmlns:a16="http://schemas.microsoft.com/office/drawing/2014/main" val="4288522529"/>
                        </a:ext>
                      </a:extLst>
                    </a:gridCol>
                    <a:gridCol w="5210202">
                      <a:extLst>
                        <a:ext uri="{9D8B030D-6E8A-4147-A177-3AD203B41FA5}">
                          <a16:colId xmlns:a16="http://schemas.microsoft.com/office/drawing/2014/main" val="939841074"/>
                        </a:ext>
                      </a:extLst>
                    </a:gridCol>
                  </a:tblGrid>
                  <a:tr h="909543">
                    <a:tc>
                      <a:txBody>
                        <a:bodyPr/>
                        <a:lstStyle/>
                        <a:p>
                          <a:pPr/>
                          <a14:m>
                            <m:oMathPara xmlns:m="http://schemas.openxmlformats.org/officeDocument/2006/math">
                              <m:oMathParaPr>
                                <m:jc m:val="centerGroup"/>
                              </m:oMathParaPr>
                              <m:oMath xmlns:m="http://schemas.openxmlformats.org/officeDocument/2006/math">
                                <m:sSup>
                                  <m:sSupPr>
                                    <m:ctrlPr>
                                      <a:rPr lang="es-ES" sz="2400" b="0" i="1" kern="1200" dirty="0" smtClean="0">
                                        <a:solidFill>
                                          <a:schemeClr val="tx1"/>
                                        </a:solidFill>
                                        <a:effectLst/>
                                        <a:latin typeface="Cambria Math" panose="02040503050406030204" pitchFamily="18" charset="0"/>
                                        <a:ea typeface="+mn-ea"/>
                                        <a:cs typeface="+mn-cs"/>
                                      </a:rPr>
                                    </m:ctrlPr>
                                  </m:sSupPr>
                                  <m:e>
                                    <m:r>
                                      <a:rPr lang="es-ES" sz="2400" b="0" i="1" kern="1200" dirty="0" smtClean="0">
                                        <a:solidFill>
                                          <a:schemeClr val="tx1"/>
                                        </a:solidFill>
                                        <a:effectLst/>
                                        <a:latin typeface="Cambria Math" panose="02040503050406030204" pitchFamily="18" charset="0"/>
                                        <a:ea typeface="+mn-ea"/>
                                        <a:cs typeface="+mn-cs"/>
                                      </a:rPr>
                                      <m:t>𝑥</m:t>
                                    </m:r>
                                  </m:e>
                                  <m:sup>
                                    <m:r>
                                      <a:rPr lang="es-ES" sz="2400" b="0" i="1" kern="1200" dirty="0" smtClean="0">
                                        <a:solidFill>
                                          <a:schemeClr val="tx1"/>
                                        </a:solidFill>
                                        <a:effectLst/>
                                        <a:latin typeface="Cambria Math" panose="02040503050406030204" pitchFamily="18" charset="0"/>
                                        <a:ea typeface="+mn-ea"/>
                                        <a:cs typeface="+mn-cs"/>
                                      </a:rPr>
                                      <m:t>2</m:t>
                                    </m:r>
                                  </m:sup>
                                </m:sSup>
                                <m:r>
                                  <a:rPr lang="es-CO" sz="2400" b="0" i="1" kern="1200" dirty="0" smtClean="0">
                                    <a:solidFill>
                                      <a:schemeClr val="tx1"/>
                                    </a:solidFill>
                                    <a:effectLst/>
                                    <a:latin typeface="Cambria Math" panose="02040503050406030204" pitchFamily="18" charset="0"/>
                                    <a:ea typeface="+mn-ea"/>
                                    <a:cs typeface="+mn-cs"/>
                                  </a:rPr>
                                  <m:t>−</m:t>
                                </m:r>
                                <m:r>
                                  <a:rPr lang="es-ES" sz="2400" b="0" i="1" kern="1200" dirty="0" smtClean="0">
                                    <a:solidFill>
                                      <a:schemeClr val="tx1"/>
                                    </a:solidFill>
                                    <a:effectLst/>
                                    <a:latin typeface="Cambria Math" panose="02040503050406030204" pitchFamily="18" charset="0"/>
                                    <a:ea typeface="+mn-ea"/>
                                    <a:cs typeface="+mn-cs"/>
                                  </a:rPr>
                                  <m:t>8</m:t>
                                </m:r>
                                <m:r>
                                  <a:rPr lang="es-ES" sz="2400" b="0" i="1" kern="1200" dirty="0" smtClean="0">
                                    <a:solidFill>
                                      <a:schemeClr val="tx1"/>
                                    </a:solidFill>
                                    <a:effectLst/>
                                    <a:latin typeface="Cambria Math" panose="02040503050406030204" pitchFamily="18" charset="0"/>
                                    <a:ea typeface="+mn-ea"/>
                                    <a:cs typeface="+mn-cs"/>
                                  </a:rPr>
                                  <m:t>𝑥</m:t>
                                </m:r>
                                <m:r>
                                  <a:rPr lang="es-ES" sz="2400" b="0" i="1" kern="1200" dirty="0" smtClean="0">
                                    <a:solidFill>
                                      <a:schemeClr val="tx1"/>
                                    </a:solidFill>
                                    <a:effectLst/>
                                    <a:latin typeface="Cambria Math" panose="02040503050406030204" pitchFamily="18" charset="0"/>
                                    <a:ea typeface="+mn-ea"/>
                                    <a:cs typeface="+mn-cs"/>
                                  </a:rPr>
                                  <m:t> −9 = 0</m:t>
                                </m:r>
                              </m:oMath>
                            </m:oMathPara>
                          </a14:m>
                          <a:endParaRPr lang="es-ES" sz="2400" b="0" i="0" dirty="0"/>
                        </a:p>
                      </a:txBody>
                      <a:tcPr anchor="ct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sz="2400" i="1" dirty="0" smtClean="0">
                                    <a:latin typeface="Cambria Math" panose="02040503050406030204" pitchFamily="18" charset="0"/>
                                  </a:rPr>
                                  <m:t>7</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CO" sz="2400" b="0" i="1" dirty="0" smtClean="0">
                                    <a:latin typeface="Cambria Math" panose="02040503050406030204" pitchFamily="18" charset="0"/>
                                  </a:rPr>
                                  <m:t>+5</m:t>
                                </m:r>
                                <m:r>
                                  <a:rPr lang="es-ES" sz="2400" b="0" i="1" dirty="0" smtClean="0">
                                    <a:latin typeface="Cambria Math" panose="02040503050406030204" pitchFamily="18" charset="0"/>
                                  </a:rPr>
                                  <m:t>𝑥</m:t>
                                </m:r>
                                <m:r>
                                  <a:rPr lang="es-ES" sz="2400" b="0" i="1" dirty="0" smtClean="0">
                                    <a:latin typeface="Cambria Math" panose="02040503050406030204" pitchFamily="18" charset="0"/>
                                  </a:rPr>
                                  <m:t>=−</m:t>
                                </m:r>
                                <m:r>
                                  <a:rPr lang="es-ES" sz="2400" b="0" i="1" dirty="0" smtClean="0">
                                    <a:latin typeface="Cambria Math" panose="02040503050406030204" pitchFamily="18" charset="0"/>
                                  </a:rPr>
                                  <m:t>𝑥</m:t>
                                </m:r>
                                <m:r>
                                  <a:rPr lang="es-ES" sz="2400" b="0" i="1" dirty="0" smtClean="0">
                                    <a:latin typeface="Cambria Math" panose="02040503050406030204" pitchFamily="18" charset="0"/>
                                  </a:rPr>
                                  <m:t>−</m:t>
                                </m:r>
                                <m:sSup>
                                  <m:sSupPr>
                                    <m:ctrlPr>
                                      <a:rPr lang="es-ES" sz="2400" i="1" dirty="0" smtClean="0">
                                        <a:latin typeface="Cambria Math" panose="02040503050406030204" pitchFamily="18" charset="0"/>
                                      </a:rPr>
                                    </m:ctrlPr>
                                  </m:sSupPr>
                                  <m:e>
                                    <m:r>
                                      <a:rPr lang="es-CO" sz="2400" b="0" i="1" dirty="0" smtClean="0">
                                        <a:latin typeface="Cambria Math" panose="02040503050406030204" pitchFamily="18" charset="0"/>
                                      </a:rPr>
                                      <m:t>2</m:t>
                                    </m:r>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CO" sz="2400" b="0" i="1" dirty="0" smtClean="0">
                                    <a:latin typeface="Cambria Math" panose="02040503050406030204" pitchFamily="18" charset="0"/>
                                  </a:rPr>
                                  <m:t>−1</m:t>
                                </m:r>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pPr algn="ctr"/>
                          <a:endParaRPr lang="es-ES" sz="2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bl>
              </a:graphicData>
            </a:graphic>
          </p:graphicFrame>
        </mc:Choice>
        <mc:Fallback xmlns="">
          <p:graphicFrame>
            <p:nvGraphicFramePr>
              <p:cNvPr id="4" name="Marcador de contenido 3">
                <a:extLst>
                  <a:ext uri="{FF2B5EF4-FFF2-40B4-BE49-F238E27FC236}">
                    <a16:creationId xmlns:a16="http://schemas.microsoft.com/office/drawing/2014/main" xmlns:a14="http://schemas.microsoft.com/office/drawing/2010/main" xmlns="" id="{EBE6CC91-CFA8-4681-AA7E-5065CB33A622}"/>
                  </a:ext>
                </a:extLst>
              </p:cNvPr>
              <p:cNvGraphicFramePr>
                <a:graphicFrameLocks noGrp="1"/>
              </p:cNvGraphicFramePr>
              <p:nvPr>
                <p:ph idx="1"/>
                <p:extLst>
                  <p:ext uri="{D42A27DB-BD31-4B8C-83A1-F6EECF244321}">
                    <p14:modId xmlns:p14="http://schemas.microsoft.com/office/powerpoint/2010/main" val="4128250933"/>
                  </p:ext>
                </p:extLst>
              </p:nvPr>
            </p:nvGraphicFramePr>
            <p:xfrm>
              <a:off x="508549" y="949298"/>
              <a:ext cx="10515599" cy="3527854"/>
            </p:xfrm>
            <a:graphic>
              <a:graphicData uri="http://schemas.openxmlformats.org/drawingml/2006/table">
                <a:tbl>
                  <a:tblPr firstRow="1" bandRow="1">
                    <a:tableStyleId>{5940675A-B579-460E-94D1-54222C63F5DA}</a:tableStyleId>
                  </a:tblPr>
                  <a:tblGrid>
                    <a:gridCol w="5305397">
                      <a:extLst>
                        <a:ext uri="{9D8B030D-6E8A-4147-A177-3AD203B41FA5}">
                          <a16:colId xmlns:a16="http://schemas.microsoft.com/office/drawing/2014/main" xmlns:a14="http://schemas.microsoft.com/office/drawing/2010/main" xmlns="" val="4288522529"/>
                        </a:ext>
                      </a:extLst>
                    </a:gridCol>
                    <a:gridCol w="5210202">
                      <a:extLst>
                        <a:ext uri="{9D8B030D-6E8A-4147-A177-3AD203B41FA5}">
                          <a16:colId xmlns:a16="http://schemas.microsoft.com/office/drawing/2014/main" xmlns:a14="http://schemas.microsoft.com/office/drawing/2010/main" xmlns="" val="939841074"/>
                        </a:ext>
                      </a:extLst>
                    </a:gridCol>
                  </a:tblGrid>
                  <a:tr h="909543">
                    <a:tc>
                      <a:txBody>
                        <a:bodyPr/>
                        <a:lstStyle/>
                        <a:p>
                          <a:endParaRPr lang="es-CO"/>
                        </a:p>
                      </a:txBody>
                      <a:tcPr anchor="ctr">
                        <a:blipFill rotWithShape="0">
                          <a:blip r:embed="rId2"/>
                          <a:stretch>
                            <a:fillRect l="-115" t="-667" r="-98393" b="-288000"/>
                          </a:stretch>
                        </a:blipFill>
                      </a:tcPr>
                    </a:tc>
                    <a:tc>
                      <a:txBody>
                        <a:bodyPr/>
                        <a:lstStyle/>
                        <a:p>
                          <a:endParaRPr lang="es-ES" sz="2200" dirty="0"/>
                        </a:p>
                      </a:txBody>
                      <a:tcPr anchor="ctr"/>
                    </a:tc>
                    <a:extLst>
                      <a:ext uri="{0D108BD9-81ED-4DB2-BD59-A6C34878D82A}">
                        <a16:rowId xmlns:a16="http://schemas.microsoft.com/office/drawing/2014/main" xmlns:a14="http://schemas.microsoft.com/office/drawing/2010/main" xmlns=""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xmlns:a14="http://schemas.microsoft.com/office/drawing/2010/main" xmlns="" val="1443126123"/>
                      </a:ext>
                    </a:extLst>
                  </a:tr>
                  <a:tr h="957262">
                    <a:tc>
                      <a:txBody>
                        <a:bodyPr/>
                        <a:lstStyle/>
                        <a:p>
                          <a:endParaRPr lang="es-CO"/>
                        </a:p>
                      </a:txBody>
                      <a:tcPr anchor="ctr">
                        <a:blipFill rotWithShape="0">
                          <a:blip r:embed="rId2"/>
                          <a:stretch>
                            <a:fillRect l="-115" t="-187261" r="-98393" b="-84076"/>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xmlns:a14="http://schemas.microsoft.com/office/drawing/2010/main" xmlns="" val="2600680675"/>
                      </a:ext>
                    </a:extLst>
                  </a:tr>
                  <a:tr h="789511">
                    <a:tc>
                      <a:txBody>
                        <a:bodyPr/>
                        <a:lstStyle/>
                        <a:p>
                          <a:pPr algn="ctr"/>
                          <a:endParaRPr lang="es-ES" sz="2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xmlns:a14="http://schemas.microsoft.com/office/drawing/2010/main" xmlns="" val="3103913501"/>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3472499" y="427876"/>
            <a:ext cx="3940502" cy="430887"/>
          </a:xfrm>
          <a:prstGeom prst="rect">
            <a:avLst/>
          </a:prstGeom>
          <a:noFill/>
        </p:spPr>
        <p:txBody>
          <a:bodyPr wrap="none" rtlCol="0">
            <a:spAutoFit/>
          </a:bodyPr>
          <a:lstStyle/>
          <a:p>
            <a:r>
              <a:rPr lang="es-CO" sz="2200" b="1" dirty="0">
                <a:solidFill>
                  <a:srgbClr val="FF0000"/>
                </a:solidFill>
              </a:rPr>
              <a:t>Tipos de solución de la ecuación</a:t>
            </a:r>
            <a:endParaRPr lang="es-ES" sz="2200" b="1" dirty="0">
              <a:solidFill>
                <a:srgbClr val="FF0000"/>
              </a:solidFill>
            </a:endParaRPr>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2A9538B3-1847-4A54-B0AF-D00017F8770C}"/>
                  </a:ext>
                </a:extLst>
              </p:cNvPr>
              <p:cNvSpPr txBox="1"/>
              <p:nvPr/>
            </p:nvSpPr>
            <p:spPr>
              <a:xfrm>
                <a:off x="1719964" y="2141244"/>
                <a:ext cx="2775756" cy="369332"/>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+4</m:t>
                      </m:r>
                      <m:r>
                        <a:rPr lang="es-ES" sz="2400" i="1" dirty="0" smtClean="0">
                          <a:latin typeface="Cambria Math" panose="02040503050406030204" pitchFamily="18" charset="0"/>
                        </a:rPr>
                        <m:t>=</m:t>
                      </m:r>
                      <m:r>
                        <a:rPr lang="es-ES" sz="2400" b="0" i="0" dirty="0" smtClean="0">
                          <a:latin typeface="Cambria Math" panose="02040503050406030204" pitchFamily="18" charset="0"/>
                        </a:rPr>
                        <m:t>0</m:t>
                      </m:r>
                    </m:oMath>
                  </m:oMathPara>
                </a14:m>
                <a:endParaRPr lang="es-ES" sz="2400" dirty="0"/>
              </a:p>
            </p:txBody>
          </p:sp>
        </mc:Choice>
        <mc:Fallback xmlns="">
          <p:sp>
            <p:nvSpPr>
              <p:cNvPr id="6" name="CuadroTexto 5">
                <a:extLst>
                  <a:ext uri="{FF2B5EF4-FFF2-40B4-BE49-F238E27FC236}">
                    <a16:creationId xmlns:a16="http://schemas.microsoft.com/office/drawing/2014/main" id="{2A9538B3-1847-4A54-B0AF-D00017F8770C}"/>
                  </a:ext>
                </a:extLst>
              </p:cNvPr>
              <p:cNvSpPr txBox="1">
                <a:spLocks noRot="1" noChangeAspect="1" noMove="1" noResize="1" noEditPoints="1" noAdjustHandles="1" noChangeArrowheads="1" noChangeShapeType="1" noTextEdit="1"/>
              </p:cNvSpPr>
              <p:nvPr/>
            </p:nvSpPr>
            <p:spPr>
              <a:xfrm>
                <a:off x="1719964" y="2141244"/>
                <a:ext cx="2775756" cy="369332"/>
              </a:xfrm>
              <a:prstGeom prst="rect">
                <a:avLst/>
              </a:prstGeom>
              <a:blipFill>
                <a:blip r:embed="rId3"/>
                <a:stretch>
                  <a:fillRect b="-6557"/>
                </a:stretch>
              </a:blipFill>
              <a:ln>
                <a:noFill/>
              </a:ln>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63638D4F-A086-4C8A-8479-CA98B9F687D9}"/>
              </a:ext>
            </a:extLst>
          </p:cNvPr>
          <p:cNvSpPr txBox="1"/>
          <p:nvPr/>
        </p:nvSpPr>
        <p:spPr>
          <a:xfrm>
            <a:off x="6268995" y="2141244"/>
            <a:ext cx="3962400" cy="369332"/>
          </a:xfrm>
          <a:prstGeom prst="rect">
            <a:avLst/>
          </a:prstGeom>
          <a:noFill/>
          <a:ln>
            <a:solidFill>
              <a:srgbClr val="00B0F0"/>
            </a:solidFill>
          </a:ln>
        </p:spPr>
        <p:txBody>
          <a:bodyPr wrap="square" lIns="0" tIns="0" rIns="0" bIns="0" rtlCol="0">
            <a:spAutoFit/>
          </a:bodyPr>
          <a:lstStyle/>
          <a:p>
            <a:r>
              <a:rPr lang="es-ES" sz="2400" dirty="0" err="1"/>
              <a:t>Raices</a:t>
            </a:r>
            <a:r>
              <a:rPr lang="es-ES" sz="2400" dirty="0"/>
              <a:t> complejas conjugadas</a:t>
            </a:r>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BDE9F85C-28B1-42B5-8610-06A649B957A5}"/>
                  </a:ext>
                </a:extLst>
              </p:cNvPr>
              <p:cNvSpPr txBox="1"/>
              <p:nvPr/>
            </p:nvSpPr>
            <p:spPr>
              <a:xfrm>
                <a:off x="1846641" y="3883471"/>
                <a:ext cx="2775756" cy="369332"/>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−4</m:t>
                      </m:r>
                      <m:r>
                        <a:rPr lang="es-ES" sz="2400" i="1" dirty="0" smtClean="0">
                          <a:latin typeface="Cambria Math" panose="02040503050406030204" pitchFamily="18" charset="0"/>
                        </a:rPr>
                        <m:t>=</m:t>
                      </m:r>
                      <m:r>
                        <a:rPr lang="es-ES" sz="2400" b="0" i="0" dirty="0" smtClean="0">
                          <a:latin typeface="Cambria Math" panose="02040503050406030204" pitchFamily="18" charset="0"/>
                        </a:rPr>
                        <m:t>0</m:t>
                      </m:r>
                    </m:oMath>
                  </m:oMathPara>
                </a14:m>
                <a:endParaRPr lang="es-ES" sz="2400" dirty="0"/>
              </a:p>
            </p:txBody>
          </p:sp>
        </mc:Choice>
        <mc:Fallback xmlns="">
          <p:sp>
            <p:nvSpPr>
              <p:cNvPr id="12" name="CuadroTexto 11">
                <a:extLst>
                  <a:ext uri="{FF2B5EF4-FFF2-40B4-BE49-F238E27FC236}">
                    <a16:creationId xmlns:a16="http://schemas.microsoft.com/office/drawing/2014/main" id="{BDE9F85C-28B1-42B5-8610-06A649B957A5}"/>
                  </a:ext>
                </a:extLst>
              </p:cNvPr>
              <p:cNvSpPr txBox="1">
                <a:spLocks noRot="1" noChangeAspect="1" noMove="1" noResize="1" noEditPoints="1" noAdjustHandles="1" noChangeArrowheads="1" noChangeShapeType="1" noTextEdit="1"/>
              </p:cNvSpPr>
              <p:nvPr/>
            </p:nvSpPr>
            <p:spPr>
              <a:xfrm>
                <a:off x="1846641" y="3883471"/>
                <a:ext cx="2775756" cy="369332"/>
              </a:xfrm>
              <a:prstGeom prst="rect">
                <a:avLst/>
              </a:prstGeom>
              <a:blipFill>
                <a:blip r:embed="rId7"/>
                <a:stretch>
                  <a:fillRect b="-6557"/>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Rectángulo 17"/>
              <p:cNvSpPr/>
              <p:nvPr/>
            </p:nvSpPr>
            <p:spPr>
              <a:xfrm>
                <a:off x="4404587" y="5084816"/>
                <a:ext cx="1773260" cy="400110"/>
              </a:xfrm>
              <a:prstGeom prst="rect">
                <a:avLst/>
              </a:prstGeom>
            </p:spPr>
            <p:txBody>
              <a:bodyPr wrap="square">
                <a:spAutoFit/>
              </a:bodyPr>
              <a:lstStyle/>
              <a:p>
                <a:pPr algn="ctr"/>
                <a14:m>
                  <m:oMath xmlns:m="http://schemas.openxmlformats.org/officeDocument/2006/math">
                    <m:r>
                      <a:rPr lang="es-ES" sz="2000" i="1" dirty="0">
                        <a:latin typeface="Cambria Math" panose="02040503050406030204" pitchFamily="18" charset="0"/>
                        <a:sym typeface="Symbol" panose="05050102010706020507" pitchFamily="18" charset="2"/>
                      </a:rPr>
                      <m:t> = </m:t>
                    </m:r>
                  </m:oMath>
                </a14:m>
                <a:r>
                  <a:rPr lang="en-US" sz="2000" dirty="0">
                    <a:sym typeface="Symbol" panose="05050102010706020507" pitchFamily="18" charset="2"/>
                  </a:rPr>
                  <a:t> </a:t>
                </a:r>
                <a14:m>
                  <m:oMath xmlns:m="http://schemas.openxmlformats.org/officeDocument/2006/math">
                    <m:sSup>
                      <m:sSupPr>
                        <m:ctrlPr>
                          <a:rPr lang="en-US" sz="2000" i="1">
                            <a:latin typeface="Cambria Math" panose="02040503050406030204" pitchFamily="18" charset="0"/>
                          </a:rPr>
                        </m:ctrlPr>
                      </m:sSupPr>
                      <m:e>
                        <m:r>
                          <a:rPr lang="en-US" sz="2000" i="1">
                            <a:latin typeface="Cambria Math" panose="02040503050406030204" pitchFamily="18" charset="0"/>
                          </a:rPr>
                          <m:t>𝑏</m:t>
                        </m:r>
                      </m:e>
                      <m:sup>
                        <m:r>
                          <a:rPr lang="en-US" sz="2000" i="1">
                            <a:latin typeface="Cambria Math" panose="02040503050406030204" pitchFamily="18" charset="0"/>
                          </a:rPr>
                          <m:t>2</m:t>
                        </m:r>
                      </m:sup>
                    </m:sSup>
                    <m:r>
                      <a:rPr lang="en-US" sz="2000" i="1">
                        <a:latin typeface="Cambria Math" panose="02040503050406030204" pitchFamily="18" charset="0"/>
                      </a:rPr>
                      <m:t>−4</m:t>
                    </m:r>
                    <m:r>
                      <a:rPr lang="en-US" sz="2000" i="1">
                        <a:latin typeface="Cambria Math" panose="02040503050406030204" pitchFamily="18" charset="0"/>
                      </a:rPr>
                      <m:t>𝑎𝑐</m:t>
                    </m:r>
                  </m:oMath>
                </a14:m>
                <a:endParaRPr lang="es-ES" sz="2000" dirty="0"/>
              </a:p>
            </p:txBody>
          </p:sp>
        </mc:Choice>
        <mc:Fallback xmlns="">
          <p:sp>
            <p:nvSpPr>
              <p:cNvPr id="18" name="Rectángulo 17"/>
              <p:cNvSpPr>
                <a:spLocks noRot="1" noChangeAspect="1" noMove="1" noResize="1" noEditPoints="1" noAdjustHandles="1" noChangeArrowheads="1" noChangeShapeType="1" noTextEdit="1"/>
              </p:cNvSpPr>
              <p:nvPr/>
            </p:nvSpPr>
            <p:spPr>
              <a:xfrm>
                <a:off x="4404587" y="5084816"/>
                <a:ext cx="1773260" cy="400110"/>
              </a:xfrm>
              <a:prstGeom prst="rect">
                <a:avLst/>
              </a:prstGeom>
              <a:blipFill rotWithShape="0">
                <a:blip r:embed="rId8"/>
                <a:stretch>
                  <a:fillRect/>
                </a:stretch>
              </a:blipFill>
            </p:spPr>
            <p:txBody>
              <a:bodyPr/>
              <a:lstStyle/>
              <a:p>
                <a:r>
                  <a:rPr lang="es-CO">
                    <a:noFill/>
                  </a:rPr>
                  <a:t> </a:t>
                </a:r>
              </a:p>
            </p:txBody>
          </p:sp>
        </mc:Fallback>
      </mc:AlternateContent>
      <p:sp>
        <p:nvSpPr>
          <p:cNvPr id="19" name="CuadroTexto 18">
            <a:extLst>
              <a:ext uri="{FF2B5EF4-FFF2-40B4-BE49-F238E27FC236}">
                <a16:creationId xmlns:a16="http://schemas.microsoft.com/office/drawing/2014/main" id="{63638D4F-A086-4C8A-8479-CA98B9F687D9}"/>
              </a:ext>
            </a:extLst>
          </p:cNvPr>
          <p:cNvSpPr txBox="1"/>
          <p:nvPr/>
        </p:nvSpPr>
        <p:spPr>
          <a:xfrm>
            <a:off x="6268995" y="1228302"/>
            <a:ext cx="3962400" cy="369332"/>
          </a:xfrm>
          <a:prstGeom prst="rect">
            <a:avLst/>
          </a:prstGeom>
          <a:noFill/>
          <a:ln>
            <a:solidFill>
              <a:srgbClr val="00B0F0"/>
            </a:solidFill>
          </a:ln>
        </p:spPr>
        <p:txBody>
          <a:bodyPr wrap="square" lIns="0" tIns="0" rIns="0" bIns="0" rtlCol="0">
            <a:spAutoFit/>
          </a:bodyPr>
          <a:lstStyle/>
          <a:p>
            <a:r>
              <a:rPr lang="es-ES" sz="2400" dirty="0" err="1"/>
              <a:t>Raices</a:t>
            </a:r>
            <a:r>
              <a:rPr lang="es-ES" sz="2400" dirty="0"/>
              <a:t> reales diferentes</a:t>
            </a:r>
          </a:p>
        </p:txBody>
      </p:sp>
      <p:sp>
        <p:nvSpPr>
          <p:cNvPr id="20" name="CuadroTexto 19">
            <a:extLst>
              <a:ext uri="{FF2B5EF4-FFF2-40B4-BE49-F238E27FC236}">
                <a16:creationId xmlns:a16="http://schemas.microsoft.com/office/drawing/2014/main" id="{63638D4F-A086-4C8A-8479-CA98B9F687D9}"/>
              </a:ext>
            </a:extLst>
          </p:cNvPr>
          <p:cNvSpPr txBox="1"/>
          <p:nvPr/>
        </p:nvSpPr>
        <p:spPr>
          <a:xfrm>
            <a:off x="6177847" y="3883471"/>
            <a:ext cx="3962400" cy="369332"/>
          </a:xfrm>
          <a:prstGeom prst="rect">
            <a:avLst/>
          </a:prstGeom>
          <a:noFill/>
          <a:ln>
            <a:solidFill>
              <a:srgbClr val="00B0F0"/>
            </a:solidFill>
          </a:ln>
        </p:spPr>
        <p:txBody>
          <a:bodyPr wrap="square" lIns="0" tIns="0" rIns="0" bIns="0" rtlCol="0">
            <a:spAutoFit/>
          </a:bodyPr>
          <a:lstStyle/>
          <a:p>
            <a:r>
              <a:rPr lang="es-ES" sz="2400" dirty="0" err="1"/>
              <a:t>Raices</a:t>
            </a:r>
            <a:r>
              <a:rPr lang="es-ES" sz="2400" dirty="0"/>
              <a:t> reales diferentes</a:t>
            </a:r>
          </a:p>
        </p:txBody>
      </p:sp>
      <p:sp>
        <p:nvSpPr>
          <p:cNvPr id="21" name="CuadroTexto 20">
            <a:extLst>
              <a:ext uri="{FF2B5EF4-FFF2-40B4-BE49-F238E27FC236}">
                <a16:creationId xmlns:a16="http://schemas.microsoft.com/office/drawing/2014/main" id="{63638D4F-A086-4C8A-8479-CA98B9F687D9}"/>
              </a:ext>
            </a:extLst>
          </p:cNvPr>
          <p:cNvSpPr txBox="1"/>
          <p:nvPr/>
        </p:nvSpPr>
        <p:spPr>
          <a:xfrm>
            <a:off x="6268995" y="3054186"/>
            <a:ext cx="3962400" cy="369332"/>
          </a:xfrm>
          <a:prstGeom prst="rect">
            <a:avLst/>
          </a:prstGeom>
          <a:noFill/>
          <a:ln>
            <a:solidFill>
              <a:srgbClr val="00B0F0"/>
            </a:solidFill>
          </a:ln>
        </p:spPr>
        <p:txBody>
          <a:bodyPr wrap="square" lIns="0" tIns="0" rIns="0" bIns="0" rtlCol="0">
            <a:spAutoFit/>
          </a:bodyPr>
          <a:lstStyle/>
          <a:p>
            <a:r>
              <a:rPr lang="es-ES" sz="2400" dirty="0" err="1"/>
              <a:t>Raices</a:t>
            </a:r>
            <a:r>
              <a:rPr lang="es-ES" sz="2400" dirty="0"/>
              <a:t> reales iguales</a:t>
            </a:r>
          </a:p>
        </p:txBody>
      </p:sp>
    </p:spTree>
    <p:extLst>
      <p:ext uri="{BB962C8B-B14F-4D97-AF65-F5344CB8AC3E}">
        <p14:creationId xmlns:p14="http://schemas.microsoft.com/office/powerpoint/2010/main" val="190149759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3029110" cy="1325563"/>
          </a:xfrm>
        </p:spPr>
        <p:txBody>
          <a:bodyPr>
            <a:normAutofit/>
          </a:bodyPr>
          <a:lstStyle/>
          <a:p>
            <a:r>
              <a:rPr lang="es-CO" sz="2800" b="1" dirty="0">
                <a:solidFill>
                  <a:srgbClr val="00B050"/>
                </a:solidFill>
              </a:rPr>
              <a:t>Actividad  </a:t>
            </a:r>
            <a:endParaRPr lang="es-ES" sz="28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348876847"/>
                  </p:ext>
                </p:extLst>
              </p:nvPr>
            </p:nvGraphicFramePr>
            <p:xfrm>
              <a:off x="508549" y="949298"/>
              <a:ext cx="10515599" cy="3527854"/>
            </p:xfrm>
            <a:graphic>
              <a:graphicData uri="http://schemas.openxmlformats.org/drawingml/2006/table">
                <a:tbl>
                  <a:tblPr firstRow="1" bandRow="1">
                    <a:tableStyleId>{5940675A-B579-460E-94D1-54222C63F5DA}</a:tableStyleId>
                  </a:tblPr>
                  <a:tblGrid>
                    <a:gridCol w="5305397">
                      <a:extLst>
                        <a:ext uri="{9D8B030D-6E8A-4147-A177-3AD203B41FA5}">
                          <a16:colId xmlns:a16="http://schemas.microsoft.com/office/drawing/2014/main" val="4288522529"/>
                        </a:ext>
                      </a:extLst>
                    </a:gridCol>
                    <a:gridCol w="5210202">
                      <a:extLst>
                        <a:ext uri="{9D8B030D-6E8A-4147-A177-3AD203B41FA5}">
                          <a16:colId xmlns:a16="http://schemas.microsoft.com/office/drawing/2014/main" val="939841074"/>
                        </a:ext>
                      </a:extLst>
                    </a:gridCol>
                  </a:tblGrid>
                  <a:tr h="909543">
                    <a:tc>
                      <a:txBody>
                        <a:bodyPr/>
                        <a:lstStyle/>
                        <a:p>
                          <a:pPr/>
                          <a14:m>
                            <m:oMathPara xmlns:m="http://schemas.openxmlformats.org/officeDocument/2006/math">
                              <m:oMathParaPr>
                                <m:jc m:val="centerGroup"/>
                              </m:oMathParaPr>
                              <m:oMath xmlns:m="http://schemas.openxmlformats.org/officeDocument/2006/math">
                                <m:sSup>
                                  <m:sSupPr>
                                    <m:ctrlPr>
                                      <a:rPr lang="es-ES" sz="2400" b="0" i="1" kern="1200" dirty="0" smtClean="0">
                                        <a:solidFill>
                                          <a:schemeClr val="tx1"/>
                                        </a:solidFill>
                                        <a:effectLst/>
                                        <a:latin typeface="Cambria Math" panose="02040503050406030204" pitchFamily="18" charset="0"/>
                                        <a:ea typeface="+mn-ea"/>
                                        <a:cs typeface="+mn-cs"/>
                                      </a:rPr>
                                    </m:ctrlPr>
                                  </m:sSupPr>
                                  <m:e>
                                    <m:r>
                                      <a:rPr lang="es-ES" sz="2400" b="0" i="1" kern="1200" dirty="0" smtClean="0">
                                        <a:solidFill>
                                          <a:schemeClr val="tx1"/>
                                        </a:solidFill>
                                        <a:effectLst/>
                                        <a:latin typeface="Cambria Math" panose="02040503050406030204" pitchFamily="18" charset="0"/>
                                        <a:ea typeface="+mn-ea"/>
                                        <a:cs typeface="+mn-cs"/>
                                      </a:rPr>
                                      <m:t>𝑥</m:t>
                                    </m:r>
                                  </m:e>
                                  <m:sup>
                                    <m:r>
                                      <a:rPr lang="es-ES" sz="2400" b="0" i="1" kern="1200" dirty="0" smtClean="0">
                                        <a:solidFill>
                                          <a:schemeClr val="tx1"/>
                                        </a:solidFill>
                                        <a:effectLst/>
                                        <a:latin typeface="Cambria Math" panose="02040503050406030204" pitchFamily="18" charset="0"/>
                                        <a:ea typeface="+mn-ea"/>
                                        <a:cs typeface="+mn-cs"/>
                                      </a:rPr>
                                      <m:t>2</m:t>
                                    </m:r>
                                  </m:sup>
                                </m:sSup>
                                <m:r>
                                  <a:rPr lang="es-ES" sz="2400" b="0" i="1" kern="1200" dirty="0" smtClean="0">
                                    <a:solidFill>
                                      <a:schemeClr val="tx1"/>
                                    </a:solidFill>
                                    <a:effectLst/>
                                    <a:latin typeface="Cambria Math" panose="02040503050406030204" pitchFamily="18" charset="0"/>
                                    <a:ea typeface="+mn-ea"/>
                                    <a:cs typeface="+mn-cs"/>
                                  </a:rPr>
                                  <m:t>–8</m:t>
                                </m:r>
                                <m:r>
                                  <a:rPr lang="es-ES" sz="2400" b="0" i="1" kern="1200" dirty="0" smtClean="0">
                                    <a:solidFill>
                                      <a:schemeClr val="tx1"/>
                                    </a:solidFill>
                                    <a:effectLst/>
                                    <a:latin typeface="Cambria Math" panose="02040503050406030204" pitchFamily="18" charset="0"/>
                                    <a:ea typeface="+mn-ea"/>
                                    <a:cs typeface="+mn-cs"/>
                                  </a:rPr>
                                  <m:t>𝑥</m:t>
                                </m:r>
                                <m:r>
                                  <a:rPr lang="es-ES" sz="2400" b="0" i="1" kern="1200" dirty="0" smtClean="0">
                                    <a:solidFill>
                                      <a:schemeClr val="tx1"/>
                                    </a:solidFill>
                                    <a:effectLst/>
                                    <a:latin typeface="Cambria Math" panose="02040503050406030204" pitchFamily="18" charset="0"/>
                                    <a:ea typeface="+mn-ea"/>
                                    <a:cs typeface="+mn-cs"/>
                                  </a:rPr>
                                  <m:t> −9 = 0</m:t>
                                </m:r>
                              </m:oMath>
                            </m:oMathPara>
                          </a14:m>
                          <a:endParaRPr lang="es-ES" sz="2400" b="0" i="0" dirty="0"/>
                        </a:p>
                      </a:txBody>
                      <a:tcPr anchor="ct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sz="2400" i="1" dirty="0" smtClean="0">
                                    <a:latin typeface="Cambria Math" panose="02040503050406030204" pitchFamily="18" charset="0"/>
                                  </a:rPr>
                                  <m:t>7</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m:t>
                                </m:r>
                                <m:r>
                                  <a:rPr lang="es-ES" sz="2400" b="0" i="1" dirty="0" smtClean="0">
                                    <a:latin typeface="Cambria Math" panose="02040503050406030204" pitchFamily="18" charset="0"/>
                                  </a:rPr>
                                  <m:t>𝑥</m:t>
                                </m:r>
                                <m:r>
                                  <a:rPr lang="es-ES" sz="2400" b="0" i="1" dirty="0" smtClean="0">
                                    <a:latin typeface="Cambria Math" panose="02040503050406030204" pitchFamily="18" charset="0"/>
                                  </a:rPr>
                                  <m:t>=2</m:t>
                                </m:r>
                                <m:r>
                                  <a:rPr lang="es-ES" sz="2400" b="0" i="1" dirty="0" smtClean="0">
                                    <a:latin typeface="Cambria Math" panose="02040503050406030204" pitchFamily="18" charset="0"/>
                                  </a:rPr>
                                  <m:t>𝑥</m:t>
                                </m:r>
                                <m:r>
                                  <a:rPr lang="es-ES" sz="2400" b="0" i="1" dirty="0" smtClean="0">
                                    <a:latin typeface="Cambria Math" panose="02040503050406030204" pitchFamily="18" charset="0"/>
                                  </a:rPr>
                                  <m:t>−</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pPr algn="ctr"/>
                          <a:endParaRPr lang="es-ES" sz="2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bl>
              </a:graphicData>
            </a:graphic>
          </p:graphicFrame>
        </mc:Choice>
        <mc:Fallback xmlns="">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348876847"/>
                  </p:ext>
                </p:extLst>
              </p:nvPr>
            </p:nvGraphicFramePr>
            <p:xfrm>
              <a:off x="508549" y="949298"/>
              <a:ext cx="10515599" cy="3527854"/>
            </p:xfrm>
            <a:graphic>
              <a:graphicData uri="http://schemas.openxmlformats.org/drawingml/2006/table">
                <a:tbl>
                  <a:tblPr firstRow="1" bandRow="1">
                    <a:tableStyleId>{5940675A-B579-460E-94D1-54222C63F5DA}</a:tableStyleId>
                  </a:tblPr>
                  <a:tblGrid>
                    <a:gridCol w="5305397">
                      <a:extLst>
                        <a:ext uri="{9D8B030D-6E8A-4147-A177-3AD203B41FA5}">
                          <a16:colId xmlns:a16="http://schemas.microsoft.com/office/drawing/2014/main" val="4288522529"/>
                        </a:ext>
                      </a:extLst>
                    </a:gridCol>
                    <a:gridCol w="5210202">
                      <a:extLst>
                        <a:ext uri="{9D8B030D-6E8A-4147-A177-3AD203B41FA5}">
                          <a16:colId xmlns:a16="http://schemas.microsoft.com/office/drawing/2014/main" val="939841074"/>
                        </a:ext>
                      </a:extLst>
                    </a:gridCol>
                  </a:tblGrid>
                  <a:tr h="909543">
                    <a:tc>
                      <a:txBody>
                        <a:bodyPr/>
                        <a:lstStyle/>
                        <a:p>
                          <a:endParaRPr lang="es-ES"/>
                        </a:p>
                      </a:txBody>
                      <a:tcPr anchor="ctr">
                        <a:blipFill>
                          <a:blip r:embed="rId9"/>
                          <a:stretch>
                            <a:fillRect l="-115" t="-667" r="-98393" b="-288000"/>
                          </a:stretch>
                        </a:blipFill>
                      </a:tcP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endParaRPr lang="es-ES"/>
                        </a:p>
                      </a:txBody>
                      <a:tcPr anchor="ctr">
                        <a:blipFill>
                          <a:blip r:embed="rId9"/>
                          <a:stretch>
                            <a:fillRect l="-115" t="-187261" r="-98393" b="-84076"/>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pPr algn="ctr"/>
                          <a:endParaRPr lang="es-ES" sz="2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2376442" y="337462"/>
            <a:ext cx="6494983" cy="430887"/>
          </a:xfrm>
          <a:prstGeom prst="rect">
            <a:avLst/>
          </a:prstGeom>
          <a:noFill/>
        </p:spPr>
        <p:txBody>
          <a:bodyPr wrap="none" rtlCol="0">
            <a:spAutoFit/>
          </a:bodyPr>
          <a:lstStyle/>
          <a:p>
            <a:r>
              <a:rPr lang="es-CO" sz="2200" b="1" dirty="0">
                <a:solidFill>
                  <a:srgbClr val="FF0000"/>
                </a:solidFill>
              </a:rPr>
              <a:t>Solución de la ecuación a través de la formula general</a:t>
            </a:r>
            <a:endParaRPr lang="es-ES" sz="2200" b="1" dirty="0">
              <a:solidFill>
                <a:srgbClr val="FF0000"/>
              </a:solidFill>
            </a:endParaRPr>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2A9538B3-1847-4A54-B0AF-D00017F8770C}"/>
                  </a:ext>
                </a:extLst>
              </p:cNvPr>
              <p:cNvSpPr txBox="1"/>
              <p:nvPr/>
            </p:nvSpPr>
            <p:spPr>
              <a:xfrm>
                <a:off x="1719964" y="2141244"/>
                <a:ext cx="2775756" cy="369332"/>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+4</m:t>
                      </m:r>
                      <m:r>
                        <a:rPr lang="es-ES" sz="2400" i="1" dirty="0" smtClean="0">
                          <a:latin typeface="Cambria Math" panose="02040503050406030204" pitchFamily="18" charset="0"/>
                        </a:rPr>
                        <m:t>=</m:t>
                      </m:r>
                      <m:r>
                        <a:rPr lang="es-ES" sz="2400" b="0" i="0" dirty="0" smtClean="0">
                          <a:latin typeface="Cambria Math" panose="02040503050406030204" pitchFamily="18" charset="0"/>
                        </a:rPr>
                        <m:t>0</m:t>
                      </m:r>
                    </m:oMath>
                  </m:oMathPara>
                </a14:m>
                <a:endParaRPr lang="es-ES" sz="2400" dirty="0"/>
              </a:p>
            </p:txBody>
          </p:sp>
        </mc:Choice>
        <mc:Fallback xmlns="">
          <p:sp>
            <p:nvSpPr>
              <p:cNvPr id="6" name="CuadroTexto 5">
                <a:extLst>
                  <a:ext uri="{FF2B5EF4-FFF2-40B4-BE49-F238E27FC236}">
                    <a16:creationId xmlns:a16="http://schemas.microsoft.com/office/drawing/2014/main" id="{2A9538B3-1847-4A54-B0AF-D00017F8770C}"/>
                  </a:ext>
                </a:extLst>
              </p:cNvPr>
              <p:cNvSpPr txBox="1">
                <a:spLocks noRot="1" noChangeAspect="1" noMove="1" noResize="1" noEditPoints="1" noAdjustHandles="1" noChangeArrowheads="1" noChangeShapeType="1" noTextEdit="1"/>
              </p:cNvSpPr>
              <p:nvPr/>
            </p:nvSpPr>
            <p:spPr>
              <a:xfrm>
                <a:off x="1719964" y="2141244"/>
                <a:ext cx="2775756" cy="369332"/>
              </a:xfrm>
              <a:prstGeom prst="rect">
                <a:avLst/>
              </a:prstGeom>
              <a:blipFill>
                <a:blip r:embed="rId10"/>
                <a:stretch>
                  <a:fillRect b="-6557"/>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8F8CFA60-9014-4ED2-A7BD-0C8D3F225BF1}"/>
                  </a:ext>
                </a:extLst>
              </p:cNvPr>
              <p:cNvSpPr txBox="1"/>
              <p:nvPr/>
            </p:nvSpPr>
            <p:spPr>
              <a:xfrm>
                <a:off x="3829117" y="5908702"/>
                <a:ext cx="2692813" cy="369332"/>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0</m:t>
                    </m:r>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i="1" smtClean="0">
                        <a:latin typeface="Cambria Math" panose="02040503050406030204" pitchFamily="18" charset="0"/>
                      </a:rPr>
                      <m:t>3</m:t>
                    </m:r>
                    <m:r>
                      <a:rPr lang="es-ES" sz="2400" b="0" i="1" smtClean="0">
                        <a:latin typeface="Cambria Math" panose="02040503050406030204" pitchFamily="18" charset="0"/>
                      </a:rPr>
                      <m:t>/8</m:t>
                    </m:r>
                  </m:oMath>
                </a14:m>
                <a:endParaRPr lang="es-ES" sz="2400" dirty="0"/>
              </a:p>
            </p:txBody>
          </p:sp>
        </mc:Choice>
        <mc:Fallback xmlns="">
          <p:sp>
            <p:nvSpPr>
              <p:cNvPr id="13" name="CuadroTexto 12">
                <a:extLst>
                  <a:ext uri="{FF2B5EF4-FFF2-40B4-BE49-F238E27FC236}">
                    <a16:creationId xmlns:a16="http://schemas.microsoft.com/office/drawing/2014/main" id="{8F8CFA60-9014-4ED2-A7BD-0C8D3F225BF1}"/>
                  </a:ext>
                </a:extLst>
              </p:cNvPr>
              <p:cNvSpPr txBox="1">
                <a:spLocks noRot="1" noChangeAspect="1" noMove="1" noResize="1" noEditPoints="1" noAdjustHandles="1" noChangeArrowheads="1" noChangeShapeType="1" noTextEdit="1"/>
              </p:cNvSpPr>
              <p:nvPr/>
            </p:nvSpPr>
            <p:spPr>
              <a:xfrm>
                <a:off x="3829117" y="5908702"/>
                <a:ext cx="2692813" cy="369332"/>
              </a:xfrm>
              <a:prstGeom prst="rect">
                <a:avLst/>
              </a:prstGeom>
              <a:blipFill>
                <a:blip r:embed="rId11"/>
                <a:stretch>
                  <a:fillRect l="-2477" t="-22222" b="-46032"/>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9E278ECB-87A3-4E0F-8F6A-21CD054A2691}"/>
                  </a:ext>
                </a:extLst>
              </p:cNvPr>
              <p:cNvSpPr txBox="1"/>
              <p:nvPr/>
            </p:nvSpPr>
            <p:spPr>
              <a:xfrm>
                <a:off x="3829117" y="5249211"/>
                <a:ext cx="2692813" cy="369332"/>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8</m:t>
                    </m:r>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i="1">
                        <a:latin typeface="Cambria Math" panose="02040503050406030204" pitchFamily="18" charset="0"/>
                      </a:rPr>
                      <m:t>−</m:t>
                    </m:r>
                    <m:r>
                      <a:rPr lang="es-ES" sz="2400" i="1" smtClean="0">
                        <a:latin typeface="Cambria Math" panose="02040503050406030204" pitchFamily="18" charset="0"/>
                      </a:rPr>
                      <m:t>2</m:t>
                    </m:r>
                  </m:oMath>
                </a14:m>
                <a:endParaRPr lang="es-ES" sz="2400" dirty="0"/>
              </a:p>
            </p:txBody>
          </p:sp>
        </mc:Choice>
        <mc:Fallback xmlns="">
          <p:sp>
            <p:nvSpPr>
              <p:cNvPr id="14" name="CuadroTexto 13">
                <a:extLst>
                  <a:ext uri="{FF2B5EF4-FFF2-40B4-BE49-F238E27FC236}">
                    <a16:creationId xmlns:a16="http://schemas.microsoft.com/office/drawing/2014/main" id="{9E278ECB-87A3-4E0F-8F6A-21CD054A2691}"/>
                  </a:ext>
                </a:extLst>
              </p:cNvPr>
              <p:cNvSpPr txBox="1">
                <a:spLocks noRot="1" noChangeAspect="1" noMove="1" noResize="1" noEditPoints="1" noAdjustHandles="1" noChangeArrowheads="1" noChangeShapeType="1" noTextEdit="1"/>
              </p:cNvSpPr>
              <p:nvPr/>
            </p:nvSpPr>
            <p:spPr>
              <a:xfrm>
                <a:off x="3829117" y="5249211"/>
                <a:ext cx="2692813" cy="369332"/>
              </a:xfrm>
              <a:prstGeom prst="rect">
                <a:avLst/>
              </a:prstGeom>
              <a:blipFill>
                <a:blip r:embed="rId12"/>
                <a:stretch>
                  <a:fillRect l="-2477" t="-22222" b="-46032"/>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63638D4F-A086-4C8A-8479-CA98B9F687D9}"/>
                  </a:ext>
                </a:extLst>
              </p:cNvPr>
              <p:cNvSpPr txBox="1"/>
              <p:nvPr/>
            </p:nvSpPr>
            <p:spPr>
              <a:xfrm>
                <a:off x="525607" y="5249211"/>
                <a:ext cx="2708912" cy="369332"/>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2</m:t>
                    </m:r>
                    <m:r>
                      <a:rPr lang="es-ES" sz="2400" b="0" i="1" smtClean="0">
                        <a:latin typeface="Cambria Math" panose="02040503050406030204" pitchFamily="18" charset="0"/>
                      </a:rPr>
                      <m:t>𝑖</m:t>
                    </m:r>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i="1" smtClean="0">
                        <a:latin typeface="Cambria Math" panose="02040503050406030204" pitchFamily="18" charset="0"/>
                      </a:rPr>
                      <m:t>−</m:t>
                    </m:r>
                    <m:r>
                      <a:rPr lang="es-ES" sz="2400" b="0" i="1" smtClean="0">
                        <a:latin typeface="Cambria Math" panose="02040503050406030204" pitchFamily="18" charset="0"/>
                      </a:rPr>
                      <m:t>2</m:t>
                    </m:r>
                    <m:r>
                      <a:rPr lang="es-ES" sz="2400" b="0" i="1" smtClean="0">
                        <a:latin typeface="Cambria Math" panose="02040503050406030204" pitchFamily="18" charset="0"/>
                      </a:rPr>
                      <m:t>𝑖</m:t>
                    </m:r>
                  </m:oMath>
                </a14:m>
                <a:endParaRPr lang="es-ES" sz="2400" dirty="0"/>
              </a:p>
            </p:txBody>
          </p:sp>
        </mc:Choice>
        <mc:Fallback xmlns="">
          <p:sp>
            <p:nvSpPr>
              <p:cNvPr id="15" name="CuadroTexto 14">
                <a:extLst>
                  <a:ext uri="{FF2B5EF4-FFF2-40B4-BE49-F238E27FC236}">
                    <a16:creationId xmlns:a16="http://schemas.microsoft.com/office/drawing/2014/main" id="{63638D4F-A086-4C8A-8479-CA98B9F687D9}"/>
                  </a:ext>
                </a:extLst>
              </p:cNvPr>
              <p:cNvSpPr txBox="1">
                <a:spLocks noRot="1" noChangeAspect="1" noMove="1" noResize="1" noEditPoints="1" noAdjustHandles="1" noChangeArrowheads="1" noChangeShapeType="1" noTextEdit="1"/>
              </p:cNvSpPr>
              <p:nvPr/>
            </p:nvSpPr>
            <p:spPr>
              <a:xfrm>
                <a:off x="525607" y="5249211"/>
                <a:ext cx="2708912" cy="369332"/>
              </a:xfrm>
              <a:prstGeom prst="rect">
                <a:avLst/>
              </a:prstGeom>
              <a:blipFill>
                <a:blip r:embed="rId13"/>
                <a:stretch>
                  <a:fillRect l="-2461" t="-22222" b="-46032"/>
                </a:stretch>
              </a:blipFill>
              <a:ln>
                <a:solidFill>
                  <a:srgbClr val="00B0F0"/>
                </a:solidFill>
              </a:ln>
            </p:spPr>
            <p:txBody>
              <a:bodyPr/>
              <a:lstStyle/>
              <a:p>
                <a:r>
                  <a:rPr lang="es-ES">
                    <a:noFill/>
                  </a:rPr>
                  <a:t> </a:t>
                </a:r>
              </a:p>
            </p:txBody>
          </p:sp>
        </mc:Fallback>
      </mc:AlternateContent>
      <p:sp>
        <p:nvSpPr>
          <p:cNvPr id="3" name="Rectángulo 2">
            <a:extLst>
              <a:ext uri="{FF2B5EF4-FFF2-40B4-BE49-F238E27FC236}">
                <a16:creationId xmlns:a16="http://schemas.microsoft.com/office/drawing/2014/main" id="{B161B832-9956-4184-AF3D-E38DFA5E332E}"/>
              </a:ext>
            </a:extLst>
          </p:cNvPr>
          <p:cNvSpPr/>
          <p:nvPr/>
        </p:nvSpPr>
        <p:spPr>
          <a:xfrm>
            <a:off x="405656" y="4658222"/>
            <a:ext cx="6452344" cy="430887"/>
          </a:xfrm>
          <a:prstGeom prst="rect">
            <a:avLst/>
          </a:prstGeom>
        </p:spPr>
        <p:txBody>
          <a:bodyPr wrap="none">
            <a:spAutoFit/>
          </a:bodyPr>
          <a:lstStyle/>
          <a:p>
            <a:r>
              <a:rPr lang="es-CO" sz="2200" dirty="0">
                <a:solidFill>
                  <a:srgbClr val="7030A0"/>
                </a:solidFill>
              </a:rPr>
              <a:t>Selecciona y arrastra la respuesta correcta a cada celda</a:t>
            </a:r>
            <a:endParaRPr lang="es-ES" sz="2200" dirty="0">
              <a:solidFill>
                <a:srgbClr val="7030A0"/>
              </a:solidFill>
            </a:endParaRPr>
          </a:p>
        </p:txBody>
      </p:sp>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793DEC94-1EDB-412C-A683-8B91BC98891D}"/>
                  </a:ext>
                </a:extLst>
              </p:cNvPr>
              <p:cNvSpPr txBox="1"/>
              <p:nvPr/>
            </p:nvSpPr>
            <p:spPr>
              <a:xfrm>
                <a:off x="9428903" y="142171"/>
                <a:ext cx="2557688" cy="7245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200" i="1" smtClean="0">
                          <a:latin typeface="Cambria Math" panose="02040503050406030204" pitchFamily="18" charset="0"/>
                        </a:rPr>
                        <m:t>𝑥</m:t>
                      </m:r>
                      <m:r>
                        <a:rPr lang="en-US" sz="2200" i="1" smtClean="0">
                          <a:latin typeface="Cambria Math" panose="02040503050406030204" pitchFamily="18" charset="0"/>
                        </a:rPr>
                        <m:t>=</m:t>
                      </m:r>
                      <m:f>
                        <m:fPr>
                          <m:ctrlPr>
                            <a:rPr lang="en-US" sz="2200" i="1" smtClean="0">
                              <a:latin typeface="Cambria Math" panose="02040503050406030204" pitchFamily="18" charset="0"/>
                            </a:rPr>
                          </m:ctrlPr>
                        </m:fPr>
                        <m:num>
                          <m:r>
                            <a:rPr lang="en-US" sz="2200" i="1" smtClean="0">
                              <a:latin typeface="Cambria Math" panose="02040503050406030204" pitchFamily="18" charset="0"/>
                            </a:rPr>
                            <m:t>−</m:t>
                          </m:r>
                          <m:r>
                            <a:rPr lang="en-US" sz="2200" i="1" smtClean="0">
                              <a:latin typeface="Cambria Math" panose="02040503050406030204" pitchFamily="18" charset="0"/>
                            </a:rPr>
                            <m:t>𝑏</m:t>
                          </m:r>
                          <m:r>
                            <a:rPr lang="en-US" sz="2200" i="1" smtClean="0">
                              <a:latin typeface="Cambria Math" panose="02040503050406030204" pitchFamily="18" charset="0"/>
                            </a:rPr>
                            <m:t>±</m:t>
                          </m:r>
                          <m:rad>
                            <m:radPr>
                              <m:degHide m:val="on"/>
                              <m:ctrlPr>
                                <a:rPr lang="en-US" sz="2200" i="1" smtClean="0">
                                  <a:latin typeface="Cambria Math" panose="02040503050406030204" pitchFamily="18" charset="0"/>
                                </a:rPr>
                              </m:ctrlPr>
                            </m:radPr>
                            <m:deg/>
                            <m:e>
                              <m:sSup>
                                <m:sSupPr>
                                  <m:ctrlPr>
                                    <a:rPr lang="en-US" sz="2200" i="1" smtClean="0">
                                      <a:latin typeface="Cambria Math" panose="02040503050406030204" pitchFamily="18" charset="0"/>
                                    </a:rPr>
                                  </m:ctrlPr>
                                </m:sSupPr>
                                <m:e>
                                  <m:r>
                                    <a:rPr lang="en-US" sz="2200" i="1" smtClean="0">
                                      <a:latin typeface="Cambria Math" panose="02040503050406030204" pitchFamily="18" charset="0"/>
                                    </a:rPr>
                                    <m:t>𝑏</m:t>
                                  </m:r>
                                </m:e>
                                <m:sup>
                                  <m:r>
                                    <a:rPr lang="en-US" sz="2200" i="1" smtClean="0">
                                      <a:latin typeface="Cambria Math" panose="02040503050406030204" pitchFamily="18" charset="0"/>
                                    </a:rPr>
                                    <m:t>2</m:t>
                                  </m:r>
                                </m:sup>
                              </m:sSup>
                              <m:r>
                                <a:rPr lang="en-US" sz="2200" i="1" smtClean="0">
                                  <a:latin typeface="Cambria Math" panose="02040503050406030204" pitchFamily="18" charset="0"/>
                                </a:rPr>
                                <m:t>−4</m:t>
                              </m:r>
                              <m:r>
                                <a:rPr lang="en-US" sz="2200" i="1" smtClean="0">
                                  <a:latin typeface="Cambria Math" panose="02040503050406030204" pitchFamily="18" charset="0"/>
                                </a:rPr>
                                <m:t>𝑎𝑐</m:t>
                              </m:r>
                            </m:e>
                          </m:rad>
                        </m:num>
                        <m:den>
                          <m:r>
                            <a:rPr lang="en-US" sz="2200" i="1" smtClean="0">
                              <a:latin typeface="Cambria Math" panose="02040503050406030204" pitchFamily="18" charset="0"/>
                            </a:rPr>
                            <m:t>2</m:t>
                          </m:r>
                          <m:r>
                            <a:rPr lang="en-US" sz="2200" i="1" smtClean="0">
                              <a:latin typeface="Cambria Math" panose="02040503050406030204" pitchFamily="18" charset="0"/>
                            </a:rPr>
                            <m:t>𝑎</m:t>
                          </m:r>
                        </m:den>
                      </m:f>
                    </m:oMath>
                  </m:oMathPara>
                </a14:m>
                <a:endParaRPr lang="es-ES" sz="2200" dirty="0"/>
              </a:p>
            </p:txBody>
          </p:sp>
        </mc:Choice>
        <mc:Fallback xmlns="">
          <p:sp>
            <p:nvSpPr>
              <p:cNvPr id="11" name="CuadroTexto 10">
                <a:extLst>
                  <a:ext uri="{FF2B5EF4-FFF2-40B4-BE49-F238E27FC236}">
                    <a16:creationId xmlns:a16="http://schemas.microsoft.com/office/drawing/2014/main" id="{793DEC94-1EDB-412C-A683-8B91BC98891D}"/>
                  </a:ext>
                </a:extLst>
              </p:cNvPr>
              <p:cNvSpPr txBox="1">
                <a:spLocks noRot="1" noChangeAspect="1" noMove="1" noResize="1" noEditPoints="1" noAdjustHandles="1" noChangeArrowheads="1" noChangeShapeType="1" noTextEdit="1"/>
              </p:cNvSpPr>
              <p:nvPr/>
            </p:nvSpPr>
            <p:spPr>
              <a:xfrm>
                <a:off x="9428903" y="142171"/>
                <a:ext cx="2557688" cy="724557"/>
              </a:xfrm>
              <a:prstGeom prst="rect">
                <a:avLst/>
              </a:prstGeom>
              <a:blipFill>
                <a:blip r:embed="rId8"/>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BDE9F85C-28B1-42B5-8610-06A649B957A5}"/>
                  </a:ext>
                </a:extLst>
              </p:cNvPr>
              <p:cNvSpPr txBox="1"/>
              <p:nvPr/>
            </p:nvSpPr>
            <p:spPr>
              <a:xfrm>
                <a:off x="1846641" y="3883471"/>
                <a:ext cx="2775756" cy="369332"/>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−4</m:t>
                      </m:r>
                      <m:r>
                        <a:rPr lang="es-ES" sz="2400" i="1" dirty="0" smtClean="0">
                          <a:latin typeface="Cambria Math" panose="02040503050406030204" pitchFamily="18" charset="0"/>
                        </a:rPr>
                        <m:t>=</m:t>
                      </m:r>
                      <m:r>
                        <a:rPr lang="es-ES" sz="2400" b="0" i="0" dirty="0" smtClean="0">
                          <a:latin typeface="Cambria Math" panose="02040503050406030204" pitchFamily="18" charset="0"/>
                        </a:rPr>
                        <m:t>0</m:t>
                      </m:r>
                    </m:oMath>
                  </m:oMathPara>
                </a14:m>
                <a:endParaRPr lang="es-ES" sz="2400" dirty="0"/>
              </a:p>
            </p:txBody>
          </p:sp>
        </mc:Choice>
        <mc:Fallback xmlns="">
          <p:sp>
            <p:nvSpPr>
              <p:cNvPr id="12" name="CuadroTexto 11">
                <a:extLst>
                  <a:ext uri="{FF2B5EF4-FFF2-40B4-BE49-F238E27FC236}">
                    <a16:creationId xmlns:a16="http://schemas.microsoft.com/office/drawing/2014/main" id="{BDE9F85C-28B1-42B5-8610-06A649B957A5}"/>
                  </a:ext>
                </a:extLst>
              </p:cNvPr>
              <p:cNvSpPr txBox="1">
                <a:spLocks noRot="1" noChangeAspect="1" noMove="1" noResize="1" noEditPoints="1" noAdjustHandles="1" noChangeArrowheads="1" noChangeShapeType="1" noTextEdit="1"/>
              </p:cNvSpPr>
              <p:nvPr/>
            </p:nvSpPr>
            <p:spPr>
              <a:xfrm>
                <a:off x="1846641" y="3883471"/>
                <a:ext cx="2775756" cy="369332"/>
              </a:xfrm>
              <a:prstGeom prst="rect">
                <a:avLst/>
              </a:prstGeom>
              <a:blipFill>
                <a:blip r:embed="rId14"/>
                <a:stretch>
                  <a:fillRect b="-6557"/>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658322C4-E9AA-4004-9B9B-27EB059709EE}"/>
                  </a:ext>
                </a:extLst>
              </p:cNvPr>
              <p:cNvSpPr txBox="1"/>
              <p:nvPr/>
            </p:nvSpPr>
            <p:spPr>
              <a:xfrm>
                <a:off x="525607" y="5908702"/>
                <a:ext cx="2708912" cy="369332"/>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2</m:t>
                    </m:r>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i="1" smtClean="0">
                        <a:latin typeface="Cambria Math" panose="02040503050406030204" pitchFamily="18" charset="0"/>
                      </a:rPr>
                      <m:t>−</m:t>
                    </m:r>
                    <m:r>
                      <a:rPr lang="es-ES" sz="2400" b="0" i="1" smtClean="0">
                        <a:latin typeface="Cambria Math" panose="02040503050406030204" pitchFamily="18" charset="0"/>
                      </a:rPr>
                      <m:t>2</m:t>
                    </m:r>
                  </m:oMath>
                </a14:m>
                <a:endParaRPr lang="es-ES" sz="2400" dirty="0"/>
              </a:p>
            </p:txBody>
          </p:sp>
        </mc:Choice>
        <mc:Fallback xmlns="">
          <p:sp>
            <p:nvSpPr>
              <p:cNvPr id="16" name="CuadroTexto 15">
                <a:extLst>
                  <a:ext uri="{FF2B5EF4-FFF2-40B4-BE49-F238E27FC236}">
                    <a16:creationId xmlns:a16="http://schemas.microsoft.com/office/drawing/2014/main" id="{658322C4-E9AA-4004-9B9B-27EB059709EE}"/>
                  </a:ext>
                </a:extLst>
              </p:cNvPr>
              <p:cNvSpPr txBox="1">
                <a:spLocks noRot="1" noChangeAspect="1" noMove="1" noResize="1" noEditPoints="1" noAdjustHandles="1" noChangeArrowheads="1" noChangeShapeType="1" noTextEdit="1"/>
              </p:cNvSpPr>
              <p:nvPr/>
            </p:nvSpPr>
            <p:spPr>
              <a:xfrm>
                <a:off x="525607" y="5908702"/>
                <a:ext cx="2708912" cy="369332"/>
              </a:xfrm>
              <a:prstGeom prst="rect">
                <a:avLst/>
              </a:prstGeom>
              <a:blipFill>
                <a:blip r:embed="rId15"/>
                <a:stretch>
                  <a:fillRect l="-2461" t="-22222" b="-46032"/>
                </a:stretch>
              </a:blipFill>
              <a:ln>
                <a:solidFill>
                  <a:srgbClr val="00B0F0"/>
                </a:solidFill>
              </a:ln>
            </p:spPr>
            <p:txBody>
              <a:bodyPr/>
              <a:lstStyle/>
              <a:p>
                <a:r>
                  <a:rPr lang="es-ES">
                    <a:noFill/>
                  </a:rPr>
                  <a:t> </a:t>
                </a:r>
              </a:p>
            </p:txBody>
          </p:sp>
        </mc:Fallback>
      </mc:AlternateContent>
    </p:spTree>
    <p:extLst>
      <p:ext uri="{BB962C8B-B14F-4D97-AF65-F5344CB8AC3E}">
        <p14:creationId xmlns:p14="http://schemas.microsoft.com/office/powerpoint/2010/main" val="399773261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3970806" cy="1325563"/>
          </a:xfrm>
        </p:spPr>
        <p:txBody>
          <a:bodyPr>
            <a:normAutofit/>
          </a:bodyPr>
          <a:lstStyle/>
          <a:p>
            <a:r>
              <a:rPr lang="es-CO" sz="2800" b="1" dirty="0">
                <a:solidFill>
                  <a:srgbClr val="00B050"/>
                </a:solidFill>
              </a:rPr>
              <a:t>Retroalimentación   </a:t>
            </a:r>
            <a:endParaRPr lang="es-ES" sz="28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nvPr>
            </p:nvGraphicFramePr>
            <p:xfrm>
              <a:off x="508549" y="949298"/>
              <a:ext cx="10515599" cy="3527854"/>
            </p:xfrm>
            <a:graphic>
              <a:graphicData uri="http://schemas.openxmlformats.org/drawingml/2006/table">
                <a:tbl>
                  <a:tblPr firstRow="1" bandRow="1">
                    <a:tableStyleId>{5940675A-B579-460E-94D1-54222C63F5DA}</a:tableStyleId>
                  </a:tblPr>
                  <a:tblGrid>
                    <a:gridCol w="5305397">
                      <a:extLst>
                        <a:ext uri="{9D8B030D-6E8A-4147-A177-3AD203B41FA5}">
                          <a16:colId xmlns:a16="http://schemas.microsoft.com/office/drawing/2014/main" val="4288522529"/>
                        </a:ext>
                      </a:extLst>
                    </a:gridCol>
                    <a:gridCol w="5210202">
                      <a:extLst>
                        <a:ext uri="{9D8B030D-6E8A-4147-A177-3AD203B41FA5}">
                          <a16:colId xmlns:a16="http://schemas.microsoft.com/office/drawing/2014/main" val="939841074"/>
                        </a:ext>
                      </a:extLst>
                    </a:gridCol>
                  </a:tblGrid>
                  <a:tr h="909543">
                    <a:tc>
                      <a:txBody>
                        <a:bodyPr/>
                        <a:lstStyle/>
                        <a:p>
                          <a:pPr/>
                          <a14:m>
                            <m:oMathPara xmlns:m="http://schemas.openxmlformats.org/officeDocument/2006/math">
                              <m:oMathParaPr>
                                <m:jc m:val="centerGroup"/>
                              </m:oMathParaPr>
                              <m:oMath xmlns:m="http://schemas.openxmlformats.org/officeDocument/2006/math">
                                <m:sSup>
                                  <m:sSupPr>
                                    <m:ctrlPr>
                                      <a:rPr lang="es-ES" sz="2400" b="0" i="1" kern="1200" dirty="0" smtClean="0">
                                        <a:solidFill>
                                          <a:schemeClr val="tx1"/>
                                        </a:solidFill>
                                        <a:effectLst/>
                                        <a:latin typeface="Cambria Math" panose="02040503050406030204" pitchFamily="18" charset="0"/>
                                        <a:ea typeface="+mn-ea"/>
                                        <a:cs typeface="+mn-cs"/>
                                      </a:rPr>
                                    </m:ctrlPr>
                                  </m:sSupPr>
                                  <m:e>
                                    <m:r>
                                      <a:rPr lang="es-ES" sz="2400" b="0" i="1" kern="1200" dirty="0" smtClean="0">
                                        <a:solidFill>
                                          <a:schemeClr val="tx1"/>
                                        </a:solidFill>
                                        <a:effectLst/>
                                        <a:latin typeface="Cambria Math" panose="02040503050406030204" pitchFamily="18" charset="0"/>
                                        <a:ea typeface="+mn-ea"/>
                                        <a:cs typeface="+mn-cs"/>
                                      </a:rPr>
                                      <m:t>𝑥</m:t>
                                    </m:r>
                                  </m:e>
                                  <m:sup>
                                    <m:r>
                                      <a:rPr lang="es-ES" sz="2400" b="0" i="1" kern="1200" dirty="0" smtClean="0">
                                        <a:solidFill>
                                          <a:schemeClr val="tx1"/>
                                        </a:solidFill>
                                        <a:effectLst/>
                                        <a:latin typeface="Cambria Math" panose="02040503050406030204" pitchFamily="18" charset="0"/>
                                        <a:ea typeface="+mn-ea"/>
                                        <a:cs typeface="+mn-cs"/>
                                      </a:rPr>
                                      <m:t>2</m:t>
                                    </m:r>
                                  </m:sup>
                                </m:sSup>
                                <m:r>
                                  <a:rPr lang="es-ES" sz="2400" b="0" i="1" kern="1200" dirty="0" smtClean="0">
                                    <a:solidFill>
                                      <a:schemeClr val="tx1"/>
                                    </a:solidFill>
                                    <a:effectLst/>
                                    <a:latin typeface="Cambria Math" panose="02040503050406030204" pitchFamily="18" charset="0"/>
                                    <a:ea typeface="+mn-ea"/>
                                    <a:cs typeface="+mn-cs"/>
                                  </a:rPr>
                                  <m:t>–8</m:t>
                                </m:r>
                                <m:r>
                                  <a:rPr lang="es-ES" sz="2400" b="0" i="1" kern="1200" dirty="0" smtClean="0">
                                    <a:solidFill>
                                      <a:schemeClr val="tx1"/>
                                    </a:solidFill>
                                    <a:effectLst/>
                                    <a:latin typeface="Cambria Math" panose="02040503050406030204" pitchFamily="18" charset="0"/>
                                    <a:ea typeface="+mn-ea"/>
                                    <a:cs typeface="+mn-cs"/>
                                  </a:rPr>
                                  <m:t>𝑥</m:t>
                                </m:r>
                                <m:r>
                                  <a:rPr lang="es-ES" sz="2400" b="0" i="1" kern="1200" dirty="0" smtClean="0">
                                    <a:solidFill>
                                      <a:schemeClr val="tx1"/>
                                    </a:solidFill>
                                    <a:effectLst/>
                                    <a:latin typeface="Cambria Math" panose="02040503050406030204" pitchFamily="18" charset="0"/>
                                    <a:ea typeface="+mn-ea"/>
                                    <a:cs typeface="+mn-cs"/>
                                  </a:rPr>
                                  <m:t> −9 = 0</m:t>
                                </m:r>
                              </m:oMath>
                            </m:oMathPara>
                          </a14:m>
                          <a:endParaRPr lang="es-ES" sz="2400" b="0" i="0" dirty="0"/>
                        </a:p>
                      </a:txBody>
                      <a:tcPr anchor="ct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s-ES" sz="2400" i="1" dirty="0" smtClean="0">
                                    <a:latin typeface="Cambria Math" panose="02040503050406030204" pitchFamily="18" charset="0"/>
                                  </a:rPr>
                                  <m:t>7</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m:t>
                                </m:r>
                                <m:r>
                                  <a:rPr lang="es-ES" sz="2400" b="0" i="1" dirty="0" smtClean="0">
                                    <a:latin typeface="Cambria Math" panose="02040503050406030204" pitchFamily="18" charset="0"/>
                                  </a:rPr>
                                  <m:t>𝑥</m:t>
                                </m:r>
                                <m:r>
                                  <a:rPr lang="es-ES" sz="2400" b="0" i="1" dirty="0" smtClean="0">
                                    <a:latin typeface="Cambria Math" panose="02040503050406030204" pitchFamily="18" charset="0"/>
                                  </a:rPr>
                                  <m:t>=2</m:t>
                                </m:r>
                                <m:r>
                                  <a:rPr lang="es-ES" sz="2400" b="0" i="1" dirty="0" smtClean="0">
                                    <a:latin typeface="Cambria Math" panose="02040503050406030204" pitchFamily="18" charset="0"/>
                                  </a:rPr>
                                  <m:t>𝑥</m:t>
                                </m:r>
                                <m:r>
                                  <a:rPr lang="es-ES" sz="2400" b="0" i="1" dirty="0" smtClean="0">
                                    <a:latin typeface="Cambria Math" panose="02040503050406030204" pitchFamily="18" charset="0"/>
                                  </a:rPr>
                                  <m:t>−</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oMath>
                            </m:oMathPara>
                          </a14:m>
                          <a:endParaRPr lang="es-ES" sz="2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pPr algn="ctr"/>
                          <a:endParaRPr lang="es-ES" sz="2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bl>
              </a:graphicData>
            </a:graphic>
          </p:graphicFrame>
        </mc:Choice>
        <mc:Fallback xmlns="">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nvPr>
            </p:nvGraphicFramePr>
            <p:xfrm>
              <a:off x="508549" y="949298"/>
              <a:ext cx="10515599" cy="3527854"/>
            </p:xfrm>
            <a:graphic>
              <a:graphicData uri="http://schemas.openxmlformats.org/drawingml/2006/table">
                <a:tbl>
                  <a:tblPr firstRow="1" bandRow="1">
                    <a:tableStyleId>{5940675A-B579-460E-94D1-54222C63F5DA}</a:tableStyleId>
                  </a:tblPr>
                  <a:tblGrid>
                    <a:gridCol w="5305397">
                      <a:extLst>
                        <a:ext uri="{9D8B030D-6E8A-4147-A177-3AD203B41FA5}">
                          <a16:colId xmlns:a16="http://schemas.microsoft.com/office/drawing/2014/main" val="4288522529"/>
                        </a:ext>
                      </a:extLst>
                    </a:gridCol>
                    <a:gridCol w="5210202">
                      <a:extLst>
                        <a:ext uri="{9D8B030D-6E8A-4147-A177-3AD203B41FA5}">
                          <a16:colId xmlns:a16="http://schemas.microsoft.com/office/drawing/2014/main" val="939841074"/>
                        </a:ext>
                      </a:extLst>
                    </a:gridCol>
                  </a:tblGrid>
                  <a:tr h="909543">
                    <a:tc>
                      <a:txBody>
                        <a:bodyPr/>
                        <a:lstStyle/>
                        <a:p>
                          <a:endParaRPr lang="es-ES"/>
                        </a:p>
                      </a:txBody>
                      <a:tcPr anchor="ctr">
                        <a:blipFill>
                          <a:blip r:embed="rId2"/>
                          <a:stretch>
                            <a:fillRect l="-115" t="-667" r="-98393" b="-288000"/>
                          </a:stretch>
                        </a:blipFill>
                      </a:tcP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endParaRPr lang="es-ES"/>
                        </a:p>
                      </a:txBody>
                      <a:tcPr anchor="ctr">
                        <a:blipFill>
                          <a:blip r:embed="rId2"/>
                          <a:stretch>
                            <a:fillRect l="-115" t="-187261" r="-98393" b="-84076"/>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pPr algn="ctr"/>
                          <a:endParaRPr lang="es-ES" sz="2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3472499" y="427876"/>
            <a:ext cx="6494983" cy="430887"/>
          </a:xfrm>
          <a:prstGeom prst="rect">
            <a:avLst/>
          </a:prstGeom>
          <a:noFill/>
        </p:spPr>
        <p:txBody>
          <a:bodyPr wrap="none" rtlCol="0">
            <a:spAutoFit/>
          </a:bodyPr>
          <a:lstStyle/>
          <a:p>
            <a:r>
              <a:rPr lang="es-CO" sz="2200" b="1" dirty="0">
                <a:solidFill>
                  <a:srgbClr val="FF0000"/>
                </a:solidFill>
              </a:rPr>
              <a:t>Solución de la ecuación a través de la formula general</a:t>
            </a:r>
            <a:endParaRPr lang="es-ES" sz="2200" b="1" dirty="0">
              <a:solidFill>
                <a:srgbClr val="FF0000"/>
              </a:solidFill>
            </a:endParaRPr>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2A9538B3-1847-4A54-B0AF-D00017F8770C}"/>
                  </a:ext>
                </a:extLst>
              </p:cNvPr>
              <p:cNvSpPr txBox="1"/>
              <p:nvPr/>
            </p:nvSpPr>
            <p:spPr>
              <a:xfrm>
                <a:off x="1719964" y="2141244"/>
                <a:ext cx="2775756" cy="369332"/>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+4</m:t>
                      </m:r>
                      <m:r>
                        <a:rPr lang="es-ES" sz="2400" i="1" dirty="0" smtClean="0">
                          <a:latin typeface="Cambria Math" panose="02040503050406030204" pitchFamily="18" charset="0"/>
                        </a:rPr>
                        <m:t>=</m:t>
                      </m:r>
                      <m:r>
                        <a:rPr lang="es-ES" sz="2400" b="0" i="0" dirty="0" smtClean="0">
                          <a:latin typeface="Cambria Math" panose="02040503050406030204" pitchFamily="18" charset="0"/>
                        </a:rPr>
                        <m:t>0</m:t>
                      </m:r>
                    </m:oMath>
                  </m:oMathPara>
                </a14:m>
                <a:endParaRPr lang="es-ES" sz="2400" dirty="0"/>
              </a:p>
            </p:txBody>
          </p:sp>
        </mc:Choice>
        <mc:Fallback xmlns="">
          <p:sp>
            <p:nvSpPr>
              <p:cNvPr id="6" name="CuadroTexto 5">
                <a:extLst>
                  <a:ext uri="{FF2B5EF4-FFF2-40B4-BE49-F238E27FC236}">
                    <a16:creationId xmlns:a16="http://schemas.microsoft.com/office/drawing/2014/main" id="{2A9538B3-1847-4A54-B0AF-D00017F8770C}"/>
                  </a:ext>
                </a:extLst>
              </p:cNvPr>
              <p:cNvSpPr txBox="1">
                <a:spLocks noRot="1" noChangeAspect="1" noMove="1" noResize="1" noEditPoints="1" noAdjustHandles="1" noChangeArrowheads="1" noChangeShapeType="1" noTextEdit="1"/>
              </p:cNvSpPr>
              <p:nvPr/>
            </p:nvSpPr>
            <p:spPr>
              <a:xfrm>
                <a:off x="1719964" y="2141244"/>
                <a:ext cx="2775756" cy="369332"/>
              </a:xfrm>
              <a:prstGeom prst="rect">
                <a:avLst/>
              </a:prstGeom>
              <a:blipFill>
                <a:blip r:embed="rId3"/>
                <a:stretch>
                  <a:fillRect b="-6557"/>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8F8CFA60-9014-4ED2-A7BD-0C8D3F225BF1}"/>
                  </a:ext>
                </a:extLst>
              </p:cNvPr>
              <p:cNvSpPr txBox="1"/>
              <p:nvPr/>
            </p:nvSpPr>
            <p:spPr>
              <a:xfrm>
                <a:off x="6719991" y="2970529"/>
                <a:ext cx="2583631" cy="369332"/>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0</m:t>
                    </m:r>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i="1" smtClean="0">
                        <a:latin typeface="Cambria Math" panose="02040503050406030204" pitchFamily="18" charset="0"/>
                      </a:rPr>
                      <m:t>3</m:t>
                    </m:r>
                    <m:r>
                      <a:rPr lang="es-ES" sz="2400" b="0" i="1" smtClean="0">
                        <a:latin typeface="Cambria Math" panose="02040503050406030204" pitchFamily="18" charset="0"/>
                      </a:rPr>
                      <m:t>/8</m:t>
                    </m:r>
                  </m:oMath>
                </a14:m>
                <a:endParaRPr lang="es-ES" sz="2400" dirty="0"/>
              </a:p>
            </p:txBody>
          </p:sp>
        </mc:Choice>
        <mc:Fallback xmlns="">
          <p:sp>
            <p:nvSpPr>
              <p:cNvPr id="13" name="CuadroTexto 12">
                <a:extLst>
                  <a:ext uri="{FF2B5EF4-FFF2-40B4-BE49-F238E27FC236}">
                    <a16:creationId xmlns:a16="http://schemas.microsoft.com/office/drawing/2014/main" id="{8F8CFA60-9014-4ED2-A7BD-0C8D3F225BF1}"/>
                  </a:ext>
                </a:extLst>
              </p:cNvPr>
              <p:cNvSpPr txBox="1">
                <a:spLocks noRot="1" noChangeAspect="1" noMove="1" noResize="1" noEditPoints="1" noAdjustHandles="1" noChangeArrowheads="1" noChangeShapeType="1" noTextEdit="1"/>
              </p:cNvSpPr>
              <p:nvPr/>
            </p:nvSpPr>
            <p:spPr>
              <a:xfrm>
                <a:off x="6719991" y="2970529"/>
                <a:ext cx="2583631" cy="369332"/>
              </a:xfrm>
              <a:prstGeom prst="rect">
                <a:avLst/>
              </a:prstGeom>
              <a:blipFill>
                <a:blip r:embed="rId4"/>
                <a:stretch>
                  <a:fillRect l="-2582" t="-22222" b="-46032"/>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9E278ECB-87A3-4E0F-8F6A-21CD054A2691}"/>
                  </a:ext>
                </a:extLst>
              </p:cNvPr>
              <p:cNvSpPr txBox="1"/>
              <p:nvPr/>
            </p:nvSpPr>
            <p:spPr>
              <a:xfrm>
                <a:off x="6736090" y="1211617"/>
                <a:ext cx="2692813" cy="369332"/>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8</m:t>
                    </m:r>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i="1">
                        <a:latin typeface="Cambria Math" panose="02040503050406030204" pitchFamily="18" charset="0"/>
                      </a:rPr>
                      <m:t>−</m:t>
                    </m:r>
                    <m:r>
                      <a:rPr lang="es-ES" sz="2400" i="1" smtClean="0">
                        <a:latin typeface="Cambria Math" panose="02040503050406030204" pitchFamily="18" charset="0"/>
                      </a:rPr>
                      <m:t>2</m:t>
                    </m:r>
                  </m:oMath>
                </a14:m>
                <a:endParaRPr lang="es-ES" sz="2400" dirty="0"/>
              </a:p>
            </p:txBody>
          </p:sp>
        </mc:Choice>
        <mc:Fallback xmlns="">
          <p:sp>
            <p:nvSpPr>
              <p:cNvPr id="14" name="CuadroTexto 13">
                <a:extLst>
                  <a:ext uri="{FF2B5EF4-FFF2-40B4-BE49-F238E27FC236}">
                    <a16:creationId xmlns:a16="http://schemas.microsoft.com/office/drawing/2014/main" id="{9E278ECB-87A3-4E0F-8F6A-21CD054A2691}"/>
                  </a:ext>
                </a:extLst>
              </p:cNvPr>
              <p:cNvSpPr txBox="1">
                <a:spLocks noRot="1" noChangeAspect="1" noMove="1" noResize="1" noEditPoints="1" noAdjustHandles="1" noChangeArrowheads="1" noChangeShapeType="1" noTextEdit="1"/>
              </p:cNvSpPr>
              <p:nvPr/>
            </p:nvSpPr>
            <p:spPr>
              <a:xfrm>
                <a:off x="6736090" y="1211617"/>
                <a:ext cx="2692813" cy="369332"/>
              </a:xfrm>
              <a:prstGeom prst="rect">
                <a:avLst/>
              </a:prstGeom>
              <a:blipFill>
                <a:blip r:embed="rId5"/>
                <a:stretch>
                  <a:fillRect l="-2477" t="-24194" b="-46774"/>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63638D4F-A086-4C8A-8479-CA98B9F687D9}"/>
                  </a:ext>
                </a:extLst>
              </p:cNvPr>
              <p:cNvSpPr txBox="1"/>
              <p:nvPr/>
            </p:nvSpPr>
            <p:spPr>
              <a:xfrm>
                <a:off x="6719991" y="2141244"/>
                <a:ext cx="2708912" cy="369332"/>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2</m:t>
                    </m:r>
                    <m:r>
                      <a:rPr lang="es-ES" sz="2400" b="0" i="1" smtClean="0">
                        <a:latin typeface="Cambria Math" panose="02040503050406030204" pitchFamily="18" charset="0"/>
                      </a:rPr>
                      <m:t>𝑖</m:t>
                    </m:r>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i="1" smtClean="0">
                        <a:latin typeface="Cambria Math" panose="02040503050406030204" pitchFamily="18" charset="0"/>
                      </a:rPr>
                      <m:t>−</m:t>
                    </m:r>
                    <m:r>
                      <a:rPr lang="es-ES" sz="2400" b="0" i="1" smtClean="0">
                        <a:latin typeface="Cambria Math" panose="02040503050406030204" pitchFamily="18" charset="0"/>
                      </a:rPr>
                      <m:t>2</m:t>
                    </m:r>
                    <m:r>
                      <a:rPr lang="es-ES" sz="2400" b="0" i="1" smtClean="0">
                        <a:latin typeface="Cambria Math" panose="02040503050406030204" pitchFamily="18" charset="0"/>
                      </a:rPr>
                      <m:t>𝑖</m:t>
                    </m:r>
                  </m:oMath>
                </a14:m>
                <a:endParaRPr lang="es-ES" sz="2400" dirty="0"/>
              </a:p>
            </p:txBody>
          </p:sp>
        </mc:Choice>
        <mc:Fallback xmlns="">
          <p:sp>
            <p:nvSpPr>
              <p:cNvPr id="15" name="CuadroTexto 14">
                <a:extLst>
                  <a:ext uri="{FF2B5EF4-FFF2-40B4-BE49-F238E27FC236}">
                    <a16:creationId xmlns:a16="http://schemas.microsoft.com/office/drawing/2014/main" id="{63638D4F-A086-4C8A-8479-CA98B9F687D9}"/>
                  </a:ext>
                </a:extLst>
              </p:cNvPr>
              <p:cNvSpPr txBox="1">
                <a:spLocks noRot="1" noChangeAspect="1" noMove="1" noResize="1" noEditPoints="1" noAdjustHandles="1" noChangeArrowheads="1" noChangeShapeType="1" noTextEdit="1"/>
              </p:cNvSpPr>
              <p:nvPr/>
            </p:nvSpPr>
            <p:spPr>
              <a:xfrm>
                <a:off x="6719991" y="2141244"/>
                <a:ext cx="2708912" cy="369332"/>
              </a:xfrm>
              <a:prstGeom prst="rect">
                <a:avLst/>
              </a:prstGeom>
              <a:blipFill>
                <a:blip r:embed="rId6"/>
                <a:stretch>
                  <a:fillRect l="-2461" t="-22222" b="-46032"/>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BDE9F85C-28B1-42B5-8610-06A649B957A5}"/>
                  </a:ext>
                </a:extLst>
              </p:cNvPr>
              <p:cNvSpPr txBox="1"/>
              <p:nvPr/>
            </p:nvSpPr>
            <p:spPr>
              <a:xfrm>
                <a:off x="1846641" y="3883471"/>
                <a:ext cx="2775756" cy="369332"/>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−4</m:t>
                      </m:r>
                      <m:r>
                        <a:rPr lang="es-ES" sz="2400" i="1" dirty="0" smtClean="0">
                          <a:latin typeface="Cambria Math" panose="02040503050406030204" pitchFamily="18" charset="0"/>
                        </a:rPr>
                        <m:t>=</m:t>
                      </m:r>
                      <m:r>
                        <a:rPr lang="es-ES" sz="2400" b="0" i="0" dirty="0" smtClean="0">
                          <a:latin typeface="Cambria Math" panose="02040503050406030204" pitchFamily="18" charset="0"/>
                        </a:rPr>
                        <m:t>0</m:t>
                      </m:r>
                    </m:oMath>
                  </m:oMathPara>
                </a14:m>
                <a:endParaRPr lang="es-ES" sz="2400" dirty="0"/>
              </a:p>
            </p:txBody>
          </p:sp>
        </mc:Choice>
        <mc:Fallback xmlns="">
          <p:sp>
            <p:nvSpPr>
              <p:cNvPr id="12" name="CuadroTexto 11">
                <a:extLst>
                  <a:ext uri="{FF2B5EF4-FFF2-40B4-BE49-F238E27FC236}">
                    <a16:creationId xmlns:a16="http://schemas.microsoft.com/office/drawing/2014/main" id="{BDE9F85C-28B1-42B5-8610-06A649B957A5}"/>
                  </a:ext>
                </a:extLst>
              </p:cNvPr>
              <p:cNvSpPr txBox="1">
                <a:spLocks noRot="1" noChangeAspect="1" noMove="1" noResize="1" noEditPoints="1" noAdjustHandles="1" noChangeArrowheads="1" noChangeShapeType="1" noTextEdit="1"/>
              </p:cNvSpPr>
              <p:nvPr/>
            </p:nvSpPr>
            <p:spPr>
              <a:xfrm>
                <a:off x="1846641" y="3883471"/>
                <a:ext cx="2775756" cy="369332"/>
              </a:xfrm>
              <a:prstGeom prst="rect">
                <a:avLst/>
              </a:prstGeom>
              <a:blipFill>
                <a:blip r:embed="rId7"/>
                <a:stretch>
                  <a:fillRect b="-6557"/>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658322C4-E9AA-4004-9B9B-27EB059709EE}"/>
                  </a:ext>
                </a:extLst>
              </p:cNvPr>
              <p:cNvSpPr txBox="1"/>
              <p:nvPr/>
            </p:nvSpPr>
            <p:spPr>
              <a:xfrm>
                <a:off x="6755107" y="3883471"/>
                <a:ext cx="2708912" cy="369332"/>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2</m:t>
                    </m:r>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i="1" smtClean="0">
                        <a:latin typeface="Cambria Math" panose="02040503050406030204" pitchFamily="18" charset="0"/>
                      </a:rPr>
                      <m:t>−</m:t>
                    </m:r>
                    <m:r>
                      <a:rPr lang="es-ES" sz="2400" b="0" i="1" smtClean="0">
                        <a:latin typeface="Cambria Math" panose="02040503050406030204" pitchFamily="18" charset="0"/>
                      </a:rPr>
                      <m:t>2</m:t>
                    </m:r>
                  </m:oMath>
                </a14:m>
                <a:endParaRPr lang="es-ES" sz="2400" dirty="0"/>
              </a:p>
            </p:txBody>
          </p:sp>
        </mc:Choice>
        <mc:Fallback xmlns="">
          <p:sp>
            <p:nvSpPr>
              <p:cNvPr id="16" name="CuadroTexto 15">
                <a:extLst>
                  <a:ext uri="{FF2B5EF4-FFF2-40B4-BE49-F238E27FC236}">
                    <a16:creationId xmlns:a16="http://schemas.microsoft.com/office/drawing/2014/main" id="{658322C4-E9AA-4004-9B9B-27EB059709EE}"/>
                  </a:ext>
                </a:extLst>
              </p:cNvPr>
              <p:cNvSpPr txBox="1">
                <a:spLocks noRot="1" noChangeAspect="1" noMove="1" noResize="1" noEditPoints="1" noAdjustHandles="1" noChangeArrowheads="1" noChangeShapeType="1" noTextEdit="1"/>
              </p:cNvSpPr>
              <p:nvPr/>
            </p:nvSpPr>
            <p:spPr>
              <a:xfrm>
                <a:off x="6755107" y="3883471"/>
                <a:ext cx="2708912" cy="369332"/>
              </a:xfrm>
              <a:prstGeom prst="rect">
                <a:avLst/>
              </a:prstGeom>
              <a:blipFill>
                <a:blip r:embed="rId8"/>
                <a:stretch>
                  <a:fillRect l="-2466" t="-22222" b="-46032"/>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B785F670-B759-4DC7-9D93-E6154B45F304}"/>
                  </a:ext>
                </a:extLst>
              </p:cNvPr>
              <p:cNvSpPr txBox="1"/>
              <p:nvPr/>
            </p:nvSpPr>
            <p:spPr>
              <a:xfrm>
                <a:off x="4495720" y="5256264"/>
                <a:ext cx="2557688" cy="7245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200" i="1" smtClean="0">
                          <a:latin typeface="Cambria Math" panose="02040503050406030204" pitchFamily="18" charset="0"/>
                        </a:rPr>
                        <m:t>𝑥</m:t>
                      </m:r>
                      <m:r>
                        <a:rPr lang="en-US" sz="2200" i="1" smtClean="0">
                          <a:latin typeface="Cambria Math" panose="02040503050406030204" pitchFamily="18" charset="0"/>
                        </a:rPr>
                        <m:t>=</m:t>
                      </m:r>
                      <m:f>
                        <m:fPr>
                          <m:ctrlPr>
                            <a:rPr lang="en-US" sz="2200" i="1" smtClean="0">
                              <a:latin typeface="Cambria Math" panose="02040503050406030204" pitchFamily="18" charset="0"/>
                            </a:rPr>
                          </m:ctrlPr>
                        </m:fPr>
                        <m:num>
                          <m:r>
                            <a:rPr lang="en-US" sz="2200" i="1" smtClean="0">
                              <a:latin typeface="Cambria Math" panose="02040503050406030204" pitchFamily="18" charset="0"/>
                            </a:rPr>
                            <m:t>−</m:t>
                          </m:r>
                          <m:r>
                            <a:rPr lang="en-US" sz="2200" i="1" smtClean="0">
                              <a:latin typeface="Cambria Math" panose="02040503050406030204" pitchFamily="18" charset="0"/>
                            </a:rPr>
                            <m:t>𝑏</m:t>
                          </m:r>
                          <m:r>
                            <a:rPr lang="en-US" sz="2200" i="1" smtClean="0">
                              <a:latin typeface="Cambria Math" panose="02040503050406030204" pitchFamily="18" charset="0"/>
                            </a:rPr>
                            <m:t>±</m:t>
                          </m:r>
                          <m:rad>
                            <m:radPr>
                              <m:degHide m:val="on"/>
                              <m:ctrlPr>
                                <a:rPr lang="en-US" sz="2200" i="1" smtClean="0">
                                  <a:latin typeface="Cambria Math" panose="02040503050406030204" pitchFamily="18" charset="0"/>
                                </a:rPr>
                              </m:ctrlPr>
                            </m:radPr>
                            <m:deg/>
                            <m:e>
                              <m:sSup>
                                <m:sSupPr>
                                  <m:ctrlPr>
                                    <a:rPr lang="en-US" sz="2200" i="1" smtClean="0">
                                      <a:latin typeface="Cambria Math" panose="02040503050406030204" pitchFamily="18" charset="0"/>
                                    </a:rPr>
                                  </m:ctrlPr>
                                </m:sSupPr>
                                <m:e>
                                  <m:r>
                                    <a:rPr lang="en-US" sz="2200" i="1" smtClean="0">
                                      <a:latin typeface="Cambria Math" panose="02040503050406030204" pitchFamily="18" charset="0"/>
                                    </a:rPr>
                                    <m:t>𝑏</m:t>
                                  </m:r>
                                </m:e>
                                <m:sup>
                                  <m:r>
                                    <a:rPr lang="en-US" sz="2200" i="1" smtClean="0">
                                      <a:latin typeface="Cambria Math" panose="02040503050406030204" pitchFamily="18" charset="0"/>
                                    </a:rPr>
                                    <m:t>2</m:t>
                                  </m:r>
                                </m:sup>
                              </m:sSup>
                              <m:r>
                                <a:rPr lang="en-US" sz="2200" i="1" smtClean="0">
                                  <a:latin typeface="Cambria Math" panose="02040503050406030204" pitchFamily="18" charset="0"/>
                                </a:rPr>
                                <m:t>−4</m:t>
                              </m:r>
                              <m:r>
                                <a:rPr lang="en-US" sz="2200" i="1" smtClean="0">
                                  <a:latin typeface="Cambria Math" panose="02040503050406030204" pitchFamily="18" charset="0"/>
                                </a:rPr>
                                <m:t>𝑎𝑐</m:t>
                              </m:r>
                            </m:e>
                          </m:rad>
                        </m:num>
                        <m:den>
                          <m:r>
                            <a:rPr lang="en-US" sz="2200" i="1" smtClean="0">
                              <a:latin typeface="Cambria Math" panose="02040503050406030204" pitchFamily="18" charset="0"/>
                            </a:rPr>
                            <m:t>2</m:t>
                          </m:r>
                          <m:r>
                            <a:rPr lang="en-US" sz="2200" i="1" smtClean="0">
                              <a:latin typeface="Cambria Math" panose="02040503050406030204" pitchFamily="18" charset="0"/>
                            </a:rPr>
                            <m:t>𝑎</m:t>
                          </m:r>
                        </m:den>
                      </m:f>
                    </m:oMath>
                  </m:oMathPara>
                </a14:m>
                <a:endParaRPr lang="es-ES" sz="2200" dirty="0"/>
              </a:p>
            </p:txBody>
          </p:sp>
        </mc:Choice>
        <mc:Fallback xmlns="">
          <p:sp>
            <p:nvSpPr>
              <p:cNvPr id="17" name="CuadroTexto 16">
                <a:extLst>
                  <a:ext uri="{FF2B5EF4-FFF2-40B4-BE49-F238E27FC236}">
                    <a16:creationId xmlns:a16="http://schemas.microsoft.com/office/drawing/2014/main" id="{B785F670-B759-4DC7-9D93-E6154B45F304}"/>
                  </a:ext>
                </a:extLst>
              </p:cNvPr>
              <p:cNvSpPr txBox="1">
                <a:spLocks noRot="1" noChangeAspect="1" noMove="1" noResize="1" noEditPoints="1" noAdjustHandles="1" noChangeArrowheads="1" noChangeShapeType="1" noTextEdit="1"/>
              </p:cNvSpPr>
              <p:nvPr/>
            </p:nvSpPr>
            <p:spPr>
              <a:xfrm>
                <a:off x="4495720" y="5256264"/>
                <a:ext cx="2557688" cy="724557"/>
              </a:xfrm>
              <a:prstGeom prst="rect">
                <a:avLst/>
              </a:prstGeom>
              <a:blipFill>
                <a:blip r:embed="rId9"/>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247282523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06904" y="311176"/>
            <a:ext cx="10515600" cy="906320"/>
          </a:xfrm>
        </p:spPr>
        <p:txBody>
          <a:bodyPr>
            <a:noAutofit/>
          </a:bodyPr>
          <a:lstStyle/>
          <a:p>
            <a:pPr marL="0" indent="0">
              <a:buNone/>
            </a:pPr>
            <a:r>
              <a:rPr lang="es-CO" sz="2400" b="1" dirty="0">
                <a:solidFill>
                  <a:srgbClr val="0070C0"/>
                </a:solidFill>
              </a:rPr>
              <a:t>Ecuación bicuadrada</a:t>
            </a:r>
          </a:p>
          <a:p>
            <a:pPr marL="0" indent="0">
              <a:buNone/>
            </a:pPr>
            <a:r>
              <a:rPr lang="es-CO" sz="2200" dirty="0"/>
              <a:t>Las ecuaciones bicuadradas son de la forma</a:t>
            </a:r>
          </a:p>
          <a:p>
            <a:endParaRPr lang="es-CO" dirty="0"/>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5DD49BB-A4C5-4FDA-B8DC-8F88C27AB753}"/>
                  </a:ext>
                </a:extLst>
              </p:cNvPr>
              <p:cNvSpPr txBox="1"/>
              <p:nvPr/>
            </p:nvSpPr>
            <p:spPr>
              <a:xfrm>
                <a:off x="4111487" y="2783624"/>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b="0" i="1" dirty="0" smtClean="0">
                          <a:solidFill>
                            <a:srgbClr val="FF0000"/>
                          </a:solidFill>
                          <a:latin typeface="Cambria Math" panose="02040503050406030204" pitchFamily="18" charset="0"/>
                        </a:rPr>
                        <m:t>𝑎</m:t>
                      </m:r>
                      <m:sSup>
                        <m:sSupPr>
                          <m:ctrlPr>
                            <a:rPr lang="es-CO" sz="2400" b="0" i="1" dirty="0" smtClean="0">
                              <a:latin typeface="Cambria Math" panose="02040503050406030204" pitchFamily="18" charset="0"/>
                            </a:rPr>
                          </m:ctrlPr>
                        </m:sSupPr>
                        <m:e>
                          <m:r>
                            <a:rPr lang="es-ES" sz="2400" b="0" i="1" dirty="0" smtClean="0">
                              <a:latin typeface="Cambria Math" panose="02040503050406030204" pitchFamily="18" charset="0"/>
                            </a:rPr>
                            <m:t>𝑢</m:t>
                          </m:r>
                        </m:e>
                        <m:sup>
                          <m:r>
                            <a:rPr lang="es-ES" sz="2400" b="0" i="1" dirty="0" smtClean="0">
                              <a:latin typeface="Cambria Math" panose="02040503050406030204" pitchFamily="18" charset="0"/>
                            </a:rPr>
                            <m:t>2</m:t>
                          </m:r>
                        </m:sup>
                      </m:sSup>
                      <m:r>
                        <a:rPr lang="es-ES" sz="2400" i="1" dirty="0" smtClean="0">
                          <a:latin typeface="Cambria Math" panose="02040503050406030204" pitchFamily="18" charset="0"/>
                        </a:rPr>
                        <m:t>+</m:t>
                      </m:r>
                      <m:r>
                        <a:rPr lang="es-ES" sz="2400" i="1" dirty="0" smtClean="0">
                          <a:solidFill>
                            <a:srgbClr val="00B0F0"/>
                          </a:solidFill>
                          <a:latin typeface="Cambria Math" panose="02040503050406030204" pitchFamily="18" charset="0"/>
                        </a:rPr>
                        <m:t>𝑏</m:t>
                      </m:r>
                      <m:r>
                        <a:rPr lang="es-ES" sz="2400" b="0" i="1" dirty="0" smtClean="0">
                          <a:solidFill>
                            <a:schemeClr val="tx1"/>
                          </a:solidFill>
                          <a:latin typeface="Cambria Math" panose="02040503050406030204" pitchFamily="18" charset="0"/>
                        </a:rPr>
                        <m:t>𝑢</m:t>
                      </m:r>
                      <m:r>
                        <a:rPr lang="es-ES" sz="2400" i="1" dirty="0" smtClean="0">
                          <a:solidFill>
                            <a:schemeClr val="tx1"/>
                          </a:solidFill>
                          <a:latin typeface="Cambria Math" panose="02040503050406030204" pitchFamily="18" charset="0"/>
                        </a:rPr>
                        <m:t> </m:t>
                      </m:r>
                      <m:r>
                        <a:rPr lang="es-ES" sz="2400" i="1" dirty="0" smtClean="0">
                          <a:latin typeface="Cambria Math" panose="02040503050406030204" pitchFamily="18" charset="0"/>
                        </a:rPr>
                        <m:t>+</m:t>
                      </m:r>
                      <m:r>
                        <a:rPr lang="es-ES" sz="2400" i="1" dirty="0" smtClean="0">
                          <a:solidFill>
                            <a:srgbClr val="00B050"/>
                          </a:solidFill>
                          <a:latin typeface="Cambria Math" panose="02040503050406030204" pitchFamily="18" charset="0"/>
                        </a:rPr>
                        <m:t>𝑐</m:t>
                      </m:r>
                      <m:r>
                        <a:rPr lang="es-ES" sz="2400" i="1" dirty="0" smtClean="0">
                          <a:latin typeface="Cambria Math" panose="02040503050406030204" pitchFamily="18" charset="0"/>
                        </a:rPr>
                        <m:t>=0</m:t>
                      </m:r>
                    </m:oMath>
                  </m:oMathPara>
                </a14:m>
                <a:endParaRPr lang="es-ES" sz="2400" dirty="0"/>
              </a:p>
            </p:txBody>
          </p:sp>
        </mc:Choice>
        <mc:Fallback xmlns="">
          <p:sp>
            <p:nvSpPr>
              <p:cNvPr id="5" name="CuadroTexto 4">
                <a:extLst>
                  <a:ext uri="{FF2B5EF4-FFF2-40B4-BE49-F238E27FC236}">
                    <a16:creationId xmlns:a16="http://schemas.microsoft.com/office/drawing/2014/main" id="{65DD49BB-A4C5-4FDA-B8DC-8F88C27AB753}"/>
                  </a:ext>
                </a:extLst>
              </p:cNvPr>
              <p:cNvSpPr txBox="1">
                <a:spLocks noRot="1" noChangeAspect="1" noMove="1" noResize="1" noEditPoints="1" noAdjustHandles="1" noChangeArrowheads="1" noChangeShapeType="1" noTextEdit="1"/>
              </p:cNvSpPr>
              <p:nvPr/>
            </p:nvSpPr>
            <p:spPr>
              <a:xfrm>
                <a:off x="4111487" y="2783624"/>
                <a:ext cx="3969026" cy="369332"/>
              </a:xfrm>
              <a:prstGeom prst="rect">
                <a:avLst/>
              </a:prstGeom>
              <a:blipFill>
                <a:blip r:embed="rId2"/>
                <a:stretch>
                  <a:fillRect t="-1667" b="-8333"/>
                </a:stretch>
              </a:blipFill>
            </p:spPr>
            <p:txBody>
              <a:bodyPr/>
              <a:lstStyle/>
              <a:p>
                <a:r>
                  <a:rPr lang="es-ES">
                    <a:noFill/>
                  </a:rPr>
                  <a:t> </a:t>
                </a:r>
              </a:p>
            </p:txBody>
          </p:sp>
        </mc:Fallback>
      </mc:AlternateContent>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0E0179A5-2CC3-4D72-9543-D361B181F7C2}"/>
                  </a:ext>
                </a:extLst>
              </p:cNvPr>
              <p:cNvSpPr/>
              <p:nvPr/>
            </p:nvSpPr>
            <p:spPr>
              <a:xfrm>
                <a:off x="8709297" y="2783624"/>
                <a:ext cx="1596375" cy="137178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s-CO" i="1" dirty="0" smtClean="0">
                              <a:solidFill>
                                <a:schemeClr val="accent2">
                                  <a:lumMod val="75000"/>
                                </a:schemeClr>
                              </a:solidFill>
                              <a:latin typeface="Cambria Math" panose="02040503050406030204" pitchFamily="18" charset="0"/>
                            </a:rPr>
                          </m:ctrlPr>
                        </m:dPr>
                        <m:e>
                          <m:eqArr>
                            <m:eqArrPr>
                              <m:ctrlPr>
                                <a:rPr lang="es-CO" i="1" dirty="0">
                                  <a:solidFill>
                                    <a:schemeClr val="accent2">
                                      <a:lumMod val="75000"/>
                                    </a:schemeClr>
                                  </a:solidFill>
                                  <a:latin typeface="Cambria Math" panose="02040503050406030204" pitchFamily="18" charset="0"/>
                                </a:rPr>
                              </m:ctrlPr>
                            </m:eqArrPr>
                            <m:e>
                              <m:sSub>
                                <m:sSubPr>
                                  <m:ctrlPr>
                                    <a:rPr lang="en-US" i="1">
                                      <a:latin typeface="Cambria Math" panose="02040503050406030204" pitchFamily="18" charset="0"/>
                                    </a:rPr>
                                  </m:ctrlPr>
                                </m:sSubPr>
                                <m:e>
                                  <m:r>
                                    <a:rPr lang="es-ES" b="0" i="1" smtClean="0">
                                      <a:latin typeface="Cambria Math" panose="02040503050406030204" pitchFamily="18" charset="0"/>
                                    </a:rPr>
                                    <m:t>𝑢</m:t>
                                  </m:r>
                                </m:e>
                                <m:sub>
                                  <m:r>
                                    <a:rPr lang="es-ES" i="1">
                                      <a:latin typeface="Cambria Math" panose="02040503050406030204" pitchFamily="18" charset="0"/>
                                    </a:rPr>
                                    <m:t>1</m:t>
                                  </m:r>
                                </m:sub>
                              </m:sSub>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m:t>
                                  </m:r>
                                  <m:r>
                                    <a:rPr lang="en-US" i="1">
                                      <a:latin typeface="Cambria Math" panose="02040503050406030204" pitchFamily="18" charset="0"/>
                                    </a:rPr>
                                    <m:t>𝑏</m:t>
                                  </m:r>
                                  <m:r>
                                    <a:rPr lang="es-ES" i="1">
                                      <a:latin typeface="Cambria Math" panose="02040503050406030204" pitchFamily="18" charset="0"/>
                                    </a:rPr>
                                    <m:t>+</m:t>
                                  </m:r>
                                  <m:rad>
                                    <m:radPr>
                                      <m:degHide m:val="on"/>
                                      <m:ctrlPr>
                                        <a:rPr lang="en-US" i="1">
                                          <a:latin typeface="Cambria Math" panose="02040503050406030204" pitchFamily="18" charset="0"/>
                                        </a:rPr>
                                      </m:ctrlPr>
                                    </m:radPr>
                                    <m:deg/>
                                    <m:e>
                                      <m:r>
                                        <a:rPr lang="es-ES" i="1" dirty="0">
                                          <a:latin typeface="Cambria Math" panose="02040503050406030204" pitchFamily="18" charset="0"/>
                                          <a:sym typeface="Symbol" panose="05050102010706020507" pitchFamily="18" charset="2"/>
                                        </a:rPr>
                                        <m:t></m:t>
                                      </m:r>
                                    </m:e>
                                  </m:rad>
                                </m:num>
                                <m:den>
                                  <m:r>
                                    <a:rPr lang="en-US" i="1">
                                      <a:latin typeface="Cambria Math" panose="02040503050406030204" pitchFamily="18" charset="0"/>
                                    </a:rPr>
                                    <m:t>2</m:t>
                                  </m:r>
                                  <m:r>
                                    <a:rPr lang="en-US" i="1">
                                      <a:latin typeface="Cambria Math" panose="02040503050406030204" pitchFamily="18" charset="0"/>
                                    </a:rPr>
                                    <m:t>𝑎</m:t>
                                  </m:r>
                                </m:den>
                              </m:f>
                            </m:e>
                            <m:e>
                              <m:sSub>
                                <m:sSubPr>
                                  <m:ctrlPr>
                                    <a:rPr lang="en-US" i="1" smtClean="0">
                                      <a:latin typeface="Cambria Math" panose="02040503050406030204" pitchFamily="18" charset="0"/>
                                    </a:rPr>
                                  </m:ctrlPr>
                                </m:sSubPr>
                                <m:e>
                                  <m:r>
                                    <a:rPr lang="es-ES" b="0" i="1" smtClean="0">
                                      <a:latin typeface="Cambria Math" panose="02040503050406030204" pitchFamily="18" charset="0"/>
                                    </a:rPr>
                                    <m:t>𝑢</m:t>
                                  </m:r>
                                </m:e>
                                <m:sub>
                                  <m:r>
                                    <a:rPr lang="es-ES" i="1">
                                      <a:latin typeface="Cambria Math" panose="02040503050406030204" pitchFamily="18" charset="0"/>
                                    </a:rPr>
                                    <m:t>2</m:t>
                                  </m:r>
                                </m:sub>
                              </m:sSub>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m:t>
                                  </m:r>
                                  <m:r>
                                    <a:rPr lang="en-US" i="1">
                                      <a:latin typeface="Cambria Math" panose="02040503050406030204" pitchFamily="18" charset="0"/>
                                    </a:rPr>
                                    <m:t>𝑏</m:t>
                                  </m:r>
                                  <m:r>
                                    <a:rPr lang="es-ES" i="1">
                                      <a:latin typeface="Cambria Math" panose="02040503050406030204" pitchFamily="18" charset="0"/>
                                    </a:rPr>
                                    <m:t>−</m:t>
                                  </m:r>
                                  <m:rad>
                                    <m:radPr>
                                      <m:degHide m:val="on"/>
                                      <m:ctrlPr>
                                        <a:rPr lang="en-US" i="1">
                                          <a:latin typeface="Cambria Math" panose="02040503050406030204" pitchFamily="18" charset="0"/>
                                        </a:rPr>
                                      </m:ctrlPr>
                                    </m:radPr>
                                    <m:deg/>
                                    <m:e>
                                      <m:r>
                                        <a:rPr lang="es-ES" i="1" dirty="0">
                                          <a:latin typeface="Cambria Math" panose="02040503050406030204" pitchFamily="18" charset="0"/>
                                          <a:sym typeface="Symbol" panose="05050102010706020507" pitchFamily="18" charset="2"/>
                                        </a:rPr>
                                        <m:t></m:t>
                                      </m:r>
                                    </m:e>
                                  </m:rad>
                                </m:num>
                                <m:den>
                                  <m:r>
                                    <a:rPr lang="en-US" i="1">
                                      <a:latin typeface="Cambria Math" panose="02040503050406030204" pitchFamily="18" charset="0"/>
                                    </a:rPr>
                                    <m:t>2</m:t>
                                  </m:r>
                                  <m:r>
                                    <a:rPr lang="en-US" i="1">
                                      <a:latin typeface="Cambria Math" panose="02040503050406030204" pitchFamily="18" charset="0"/>
                                    </a:rPr>
                                    <m:t>𝑎</m:t>
                                  </m:r>
                                </m:den>
                              </m:f>
                            </m:e>
                          </m:eqArr>
                        </m:e>
                      </m:d>
                    </m:oMath>
                  </m:oMathPara>
                </a14:m>
                <a:endParaRPr lang="es-ES" dirty="0"/>
              </a:p>
            </p:txBody>
          </p:sp>
        </mc:Choice>
        <mc:Fallback xmlns="">
          <p:sp>
            <p:nvSpPr>
              <p:cNvPr id="6" name="Rectángulo 5">
                <a:extLst>
                  <a:ext uri="{FF2B5EF4-FFF2-40B4-BE49-F238E27FC236}">
                    <a16:creationId xmlns:a16="http://schemas.microsoft.com/office/drawing/2014/main" id="{0E0179A5-2CC3-4D72-9543-D361B181F7C2}"/>
                  </a:ext>
                </a:extLst>
              </p:cNvPr>
              <p:cNvSpPr>
                <a:spLocks noRot="1" noChangeAspect="1" noMove="1" noResize="1" noEditPoints="1" noAdjustHandles="1" noChangeArrowheads="1" noChangeShapeType="1" noTextEdit="1"/>
              </p:cNvSpPr>
              <p:nvPr/>
            </p:nvSpPr>
            <p:spPr>
              <a:xfrm>
                <a:off x="8709297" y="2783624"/>
                <a:ext cx="1596375" cy="1371786"/>
              </a:xfrm>
              <a:prstGeom prst="rect">
                <a:avLst/>
              </a:prstGeom>
              <a:blipFill>
                <a:blip r:embed="rId9"/>
                <a:stretch>
                  <a:fillRect r="-343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BBED3E19-265F-40FC-A0D7-65FC23954797}"/>
                  </a:ext>
                </a:extLst>
              </p:cNvPr>
              <p:cNvSpPr/>
              <p:nvPr/>
            </p:nvSpPr>
            <p:spPr>
              <a:xfrm>
                <a:off x="559245" y="1880203"/>
                <a:ext cx="8948240" cy="769441"/>
              </a:xfrm>
              <a:prstGeom prst="rect">
                <a:avLst/>
              </a:prstGeom>
            </p:spPr>
            <p:txBody>
              <a:bodyPr wrap="square">
                <a:spAutoFit/>
              </a:bodyPr>
              <a:lstStyle/>
              <a:p>
                <a:r>
                  <a:rPr lang="es-CO" sz="2200" dirty="0"/>
                  <a:t>con </a:t>
                </a:r>
                <a14:m>
                  <m:oMath xmlns:m="http://schemas.openxmlformats.org/officeDocument/2006/math">
                    <m:r>
                      <a:rPr lang="es-CO" sz="2200" i="1" dirty="0">
                        <a:latin typeface="Cambria Math" panose="02040503050406030204" pitchFamily="18" charset="0"/>
                      </a:rPr>
                      <m:t>𝑎</m:t>
                    </m:r>
                    <m:r>
                      <a:rPr lang="es-CO" sz="2200" i="1" dirty="0">
                        <a:latin typeface="Cambria Math" panose="02040503050406030204" pitchFamily="18" charset="0"/>
                      </a:rPr>
                      <m:t>, </m:t>
                    </m:r>
                    <m:r>
                      <a:rPr lang="es-CO" sz="2200" i="1" dirty="0">
                        <a:latin typeface="Cambria Math" panose="02040503050406030204" pitchFamily="18" charset="0"/>
                      </a:rPr>
                      <m:t>𝑏</m:t>
                    </m:r>
                    <m:r>
                      <a:rPr lang="es-CO" sz="2200" i="1" dirty="0">
                        <a:latin typeface="Cambria Math" panose="02040503050406030204" pitchFamily="18" charset="0"/>
                      </a:rPr>
                      <m:t>, </m:t>
                    </m:r>
                    <m:r>
                      <a:rPr lang="es-CO" sz="2200" i="1" dirty="0">
                        <a:latin typeface="Cambria Math" panose="02040503050406030204" pitchFamily="18" charset="0"/>
                      </a:rPr>
                      <m:t>𝑐</m:t>
                    </m:r>
                    <m:r>
                      <m:rPr>
                        <m:nor/>
                      </m:rPr>
                      <a:rPr lang="es-ES" sz="2200" b="0" i="0" dirty="0" smtClean="0">
                        <a:latin typeface="Cambria Math" panose="02040503050406030204" pitchFamily="18" charset="0"/>
                      </a:rPr>
                      <m:t> </m:t>
                    </m:r>
                    <m:r>
                      <m:rPr>
                        <m:nor/>
                      </m:rPr>
                      <a:rPr lang="es-ES" sz="2400" dirty="0">
                        <a:ea typeface="Cambria Math" panose="02040503050406030204" pitchFamily="18" charset="0"/>
                        <a:sym typeface="Symbol" panose="05050102010706020507" pitchFamily="18" charset="2"/>
                      </a:rPr>
                      <m:t></m:t>
                    </m:r>
                    <m:r>
                      <a:rPr lang="es-CO" sz="2200" i="1">
                        <a:latin typeface="Cambria Math" panose="02040503050406030204" pitchFamily="18" charset="0"/>
                        <a:ea typeface="Cambria Math" panose="02040503050406030204" pitchFamily="18" charset="0"/>
                      </a:rPr>
                      <m:t>ℝ</m:t>
                    </m:r>
                    <m:r>
                      <a:rPr lang="es-CO" sz="2200" i="1">
                        <a:latin typeface="Cambria Math" panose="02040503050406030204" pitchFamily="18" charset="0"/>
                        <a:ea typeface="Cambria Math" panose="02040503050406030204" pitchFamily="18" charset="0"/>
                      </a:rPr>
                      <m:t> </m:t>
                    </m:r>
                  </m:oMath>
                </a14:m>
                <a:r>
                  <a:rPr lang="es-CO" sz="2200" dirty="0"/>
                  <a:t>y </a:t>
                </a:r>
                <a14:m>
                  <m:oMath xmlns:m="http://schemas.openxmlformats.org/officeDocument/2006/math">
                    <m:r>
                      <a:rPr lang="es-CO" sz="2200" i="1" dirty="0">
                        <a:solidFill>
                          <a:srgbClr val="FF0000"/>
                        </a:solidFill>
                        <a:latin typeface="Cambria Math" panose="02040503050406030204" pitchFamily="18" charset="0"/>
                      </a:rPr>
                      <m:t>𝑎</m:t>
                    </m:r>
                    <m:r>
                      <a:rPr lang="es-CO" sz="2200" i="1" dirty="0">
                        <a:latin typeface="Cambria Math" panose="02040503050406030204" pitchFamily="18" charset="0"/>
                        <a:ea typeface="Cambria Math" panose="02040503050406030204" pitchFamily="18" charset="0"/>
                      </a:rPr>
                      <m:t>≠0</m:t>
                    </m:r>
                    <m:r>
                      <a:rPr lang="es-ES" sz="2200" b="0" i="1" dirty="0" smtClean="0">
                        <a:latin typeface="Cambria Math" panose="02040503050406030204" pitchFamily="18" charset="0"/>
                        <a:ea typeface="Cambria Math" panose="02040503050406030204" pitchFamily="18" charset="0"/>
                      </a:rPr>
                      <m:t>. </m:t>
                    </m:r>
                    <m:r>
                      <a:rPr lang="es-ES" sz="2200" b="0" i="0" dirty="0" smtClean="0">
                        <a:latin typeface="Cambria Math" panose="02040503050406030204" pitchFamily="18" charset="0"/>
                        <a:ea typeface="Cambria Math" panose="02040503050406030204" pitchFamily="18" charset="0"/>
                      </a:rPr>
                      <m:t>  </m:t>
                    </m:r>
                    <m:r>
                      <m:rPr>
                        <m:sty m:val="p"/>
                      </m:rPr>
                      <a:rPr lang="es-ES" sz="2200" b="0" i="0" dirty="0" smtClean="0">
                        <a:latin typeface="Cambria Math" panose="02040503050406030204" pitchFamily="18" charset="0"/>
                        <a:ea typeface="Cambria Math" panose="02040503050406030204" pitchFamily="18" charset="0"/>
                      </a:rPr>
                      <m:t>Para</m:t>
                    </m:r>
                    <m:r>
                      <a:rPr lang="es-ES" sz="2200" b="0" i="0" dirty="0" smtClean="0">
                        <a:latin typeface="Cambria Math" panose="02040503050406030204" pitchFamily="18" charset="0"/>
                        <a:ea typeface="Cambria Math" panose="02040503050406030204" pitchFamily="18" charset="0"/>
                      </a:rPr>
                      <m:t> </m:t>
                    </m:r>
                  </m:oMath>
                </a14:m>
                <a:r>
                  <a:rPr lang="es-ES" sz="2200" dirty="0"/>
                  <a:t>resolver este tipo de ecuaciones vasta hacer la sustitución </a:t>
                </a:r>
                <a14:m>
                  <m:oMath xmlns:m="http://schemas.openxmlformats.org/officeDocument/2006/math">
                    <m:sSup>
                      <m:sSupPr>
                        <m:ctrlPr>
                          <a:rPr lang="es-ES" sz="2000" i="1" dirty="0">
                            <a:latin typeface="Cambria Math" panose="02040503050406030204" pitchFamily="18" charset="0"/>
                          </a:rPr>
                        </m:ctrlPr>
                      </m:sSupPr>
                      <m:e>
                        <m:r>
                          <a:rPr lang="es-ES" sz="2000" i="1" dirty="0">
                            <a:latin typeface="Cambria Math" panose="02040503050406030204" pitchFamily="18" charset="0"/>
                          </a:rPr>
                          <m:t>𝑥</m:t>
                        </m:r>
                      </m:e>
                      <m:sup>
                        <m:r>
                          <a:rPr lang="es-ES" sz="2000" i="1" dirty="0">
                            <a:latin typeface="Cambria Math" panose="02040503050406030204" pitchFamily="18" charset="0"/>
                          </a:rPr>
                          <m:t>2</m:t>
                        </m:r>
                      </m:sup>
                    </m:sSup>
                    <m:r>
                      <a:rPr lang="es-ES" sz="2200" i="1" dirty="0" smtClean="0">
                        <a:latin typeface="Cambria Math" panose="02040503050406030204" pitchFamily="18" charset="0"/>
                      </a:rPr>
                      <m:t>=</m:t>
                    </m:r>
                    <m:r>
                      <a:rPr lang="es-ES" sz="2200" i="1" dirty="0" smtClean="0">
                        <a:latin typeface="Cambria Math" panose="02040503050406030204" pitchFamily="18" charset="0"/>
                      </a:rPr>
                      <m:t>𝑢</m:t>
                    </m:r>
                  </m:oMath>
                </a14:m>
                <a:r>
                  <a:rPr lang="es-ES" sz="2200" dirty="0"/>
                  <a:t>, obteniendo:</a:t>
                </a:r>
              </a:p>
            </p:txBody>
          </p:sp>
        </mc:Choice>
        <mc:Fallback xmlns="">
          <p:sp>
            <p:nvSpPr>
              <p:cNvPr id="8" name="Rectángulo 7">
                <a:extLst>
                  <a:ext uri="{FF2B5EF4-FFF2-40B4-BE49-F238E27FC236}">
                    <a16:creationId xmlns:a16="http://schemas.microsoft.com/office/drawing/2014/main" id="{BBED3E19-265F-40FC-A0D7-65FC23954797}"/>
                  </a:ext>
                </a:extLst>
              </p:cNvPr>
              <p:cNvSpPr>
                <a:spLocks noRot="1" noChangeAspect="1" noMove="1" noResize="1" noEditPoints="1" noAdjustHandles="1" noChangeArrowheads="1" noChangeShapeType="1" noTextEdit="1"/>
              </p:cNvSpPr>
              <p:nvPr/>
            </p:nvSpPr>
            <p:spPr>
              <a:xfrm>
                <a:off x="559245" y="1880203"/>
                <a:ext cx="8948240" cy="769441"/>
              </a:xfrm>
              <a:prstGeom prst="rect">
                <a:avLst/>
              </a:prstGeom>
              <a:blipFill>
                <a:blip r:embed="rId7"/>
                <a:stretch>
                  <a:fillRect l="-886" t="-4724" r="-136" b="-14961"/>
                </a:stretch>
              </a:blipFill>
            </p:spPr>
            <p:txBody>
              <a:bodyPr/>
              <a:lstStyle/>
              <a:p>
                <a:r>
                  <a:rPr lang="es-ES">
                    <a:noFill/>
                  </a:rPr>
                  <a:t> </a:t>
                </a:r>
              </a:p>
            </p:txBody>
          </p:sp>
        </mc:Fallback>
      </mc:AlternateContent>
      <p:sp>
        <p:nvSpPr>
          <p:cNvPr id="10" name="Rectángulo 9">
            <a:extLst>
              <a:ext uri="{FF2B5EF4-FFF2-40B4-BE49-F238E27FC236}">
                <a16:creationId xmlns:a16="http://schemas.microsoft.com/office/drawing/2014/main" id="{33D33F9F-2C62-4F39-A85C-09E8D20D1E2B}"/>
              </a:ext>
            </a:extLst>
          </p:cNvPr>
          <p:cNvSpPr/>
          <p:nvPr/>
        </p:nvSpPr>
        <p:spPr>
          <a:xfrm>
            <a:off x="506904" y="3363308"/>
            <a:ext cx="7817653" cy="430887"/>
          </a:xfrm>
          <a:prstGeom prst="rect">
            <a:avLst/>
          </a:prstGeom>
        </p:spPr>
        <p:txBody>
          <a:bodyPr wrap="none">
            <a:spAutoFit/>
          </a:bodyPr>
          <a:lstStyle/>
          <a:p>
            <a:pPr algn="just"/>
            <a:r>
              <a:rPr lang="es-CO" sz="2200" dirty="0"/>
              <a:t>una ecuación de segundo grado que se resolver usando la fórmula:</a:t>
            </a:r>
          </a:p>
        </p:txBody>
      </p:sp>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A121C18B-6488-4E2A-9F34-EC12909AF8A0}"/>
                  </a:ext>
                </a:extLst>
              </p:cNvPr>
              <p:cNvSpPr txBox="1"/>
              <p:nvPr/>
            </p:nvSpPr>
            <p:spPr>
              <a:xfrm>
                <a:off x="4009448" y="1369895"/>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b="0" i="1" dirty="0" smtClean="0">
                          <a:solidFill>
                            <a:srgbClr val="FF0000"/>
                          </a:solidFill>
                          <a:latin typeface="Cambria Math" panose="02040503050406030204" pitchFamily="18" charset="0"/>
                        </a:rPr>
                        <m:t>𝑎</m:t>
                      </m:r>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ES" sz="2400" b="0" i="1" dirty="0" smtClean="0">
                              <a:latin typeface="Cambria Math" panose="02040503050406030204" pitchFamily="18" charset="0"/>
                            </a:rPr>
                            <m:t>4</m:t>
                          </m:r>
                        </m:sup>
                      </m:sSup>
                      <m:r>
                        <a:rPr lang="es-ES" sz="2400" i="1" dirty="0" smtClean="0">
                          <a:latin typeface="Cambria Math" panose="02040503050406030204" pitchFamily="18" charset="0"/>
                        </a:rPr>
                        <m:t>+</m:t>
                      </m:r>
                      <m:r>
                        <a:rPr lang="es-ES" sz="2400" i="1" dirty="0" smtClean="0">
                          <a:solidFill>
                            <a:srgbClr val="00B0F0"/>
                          </a:solidFill>
                          <a:latin typeface="Cambria Math" panose="02040503050406030204" pitchFamily="18" charset="0"/>
                        </a:rPr>
                        <m:t>𝑏</m:t>
                      </m:r>
                      <m:sSup>
                        <m:sSupPr>
                          <m:ctrlPr>
                            <a:rPr lang="es-ES" sz="2400" i="1" dirty="0" smtClean="0">
                              <a:solidFill>
                                <a:schemeClr val="tx1"/>
                              </a:solidFill>
                              <a:latin typeface="Cambria Math" panose="02040503050406030204" pitchFamily="18" charset="0"/>
                            </a:rPr>
                          </m:ctrlPr>
                        </m:sSupPr>
                        <m:e>
                          <m:r>
                            <a:rPr lang="es-ES" sz="2400" b="0" i="1" dirty="0" smtClean="0">
                              <a:solidFill>
                                <a:schemeClr val="tx1"/>
                              </a:solidFill>
                              <a:latin typeface="Cambria Math" panose="02040503050406030204" pitchFamily="18" charset="0"/>
                            </a:rPr>
                            <m:t>𝑥</m:t>
                          </m:r>
                        </m:e>
                        <m:sup>
                          <m:r>
                            <a:rPr lang="es-ES" sz="2400" b="0" i="1" dirty="0" smtClean="0">
                              <a:solidFill>
                                <a:schemeClr val="tx1"/>
                              </a:solidFill>
                              <a:latin typeface="Cambria Math" panose="02040503050406030204" pitchFamily="18" charset="0"/>
                            </a:rPr>
                            <m:t>2</m:t>
                          </m:r>
                        </m:sup>
                      </m:sSup>
                      <m:r>
                        <a:rPr lang="es-ES" sz="2400" i="1" dirty="0" smtClean="0">
                          <a:solidFill>
                            <a:schemeClr val="tx1"/>
                          </a:solidFill>
                          <a:latin typeface="Cambria Math" panose="02040503050406030204" pitchFamily="18" charset="0"/>
                        </a:rPr>
                        <m:t> </m:t>
                      </m:r>
                      <m:r>
                        <a:rPr lang="es-ES" sz="2400" i="1" dirty="0" smtClean="0">
                          <a:latin typeface="Cambria Math" panose="02040503050406030204" pitchFamily="18" charset="0"/>
                        </a:rPr>
                        <m:t>+</m:t>
                      </m:r>
                      <m:r>
                        <a:rPr lang="es-ES" sz="2400" i="1" dirty="0" smtClean="0">
                          <a:solidFill>
                            <a:srgbClr val="00B050"/>
                          </a:solidFill>
                          <a:latin typeface="Cambria Math" panose="02040503050406030204" pitchFamily="18" charset="0"/>
                        </a:rPr>
                        <m:t>𝑐</m:t>
                      </m:r>
                      <m:r>
                        <a:rPr lang="es-ES" sz="2400" i="1" dirty="0" smtClean="0">
                          <a:latin typeface="Cambria Math" panose="02040503050406030204" pitchFamily="18" charset="0"/>
                        </a:rPr>
                        <m:t>=0</m:t>
                      </m:r>
                    </m:oMath>
                  </m:oMathPara>
                </a14:m>
                <a:endParaRPr lang="es-ES" sz="2400" dirty="0"/>
              </a:p>
            </p:txBody>
          </p:sp>
        </mc:Choice>
        <mc:Fallback xmlns="">
          <p:sp>
            <p:nvSpPr>
              <p:cNvPr id="16" name="CuadroTexto 15">
                <a:extLst>
                  <a:ext uri="{FF2B5EF4-FFF2-40B4-BE49-F238E27FC236}">
                    <a16:creationId xmlns:a16="http://schemas.microsoft.com/office/drawing/2014/main" id="{A121C18B-6488-4E2A-9F34-EC12909AF8A0}"/>
                  </a:ext>
                </a:extLst>
              </p:cNvPr>
              <p:cNvSpPr txBox="1">
                <a:spLocks noRot="1" noChangeAspect="1" noMove="1" noResize="1" noEditPoints="1" noAdjustHandles="1" noChangeArrowheads="1" noChangeShapeType="1" noTextEdit="1"/>
              </p:cNvSpPr>
              <p:nvPr/>
            </p:nvSpPr>
            <p:spPr>
              <a:xfrm>
                <a:off x="4009448" y="1369895"/>
                <a:ext cx="3969026" cy="369332"/>
              </a:xfrm>
              <a:prstGeom prst="rect">
                <a:avLst/>
              </a:prstGeom>
              <a:blipFill>
                <a:blip r:embed="rId5"/>
                <a:stretch>
                  <a:fillRect t="-1667" b="-8333"/>
                </a:stretch>
              </a:blipFill>
            </p:spPr>
            <p:txBody>
              <a:bodyPr/>
              <a:lstStyle/>
              <a:p>
                <a:r>
                  <a:rPr lang="es-ES">
                    <a:noFill/>
                  </a:rPr>
                  <a:t> </a:t>
                </a:r>
              </a:p>
            </p:txBody>
          </p:sp>
        </mc:Fallback>
      </mc:AlternateContent>
      <p:sp>
        <p:nvSpPr>
          <p:cNvPr id="17" name="Rectángulo 16">
            <a:extLst>
              <a:ext uri="{FF2B5EF4-FFF2-40B4-BE49-F238E27FC236}">
                <a16:creationId xmlns:a16="http://schemas.microsoft.com/office/drawing/2014/main" id="{19052DEC-C482-438E-801D-F6B4FF5FF42C}"/>
              </a:ext>
            </a:extLst>
          </p:cNvPr>
          <p:cNvSpPr/>
          <p:nvPr/>
        </p:nvSpPr>
        <p:spPr>
          <a:xfrm>
            <a:off x="506904" y="4292415"/>
            <a:ext cx="5713615" cy="430887"/>
          </a:xfrm>
          <a:prstGeom prst="rect">
            <a:avLst/>
          </a:prstGeom>
        </p:spPr>
        <p:txBody>
          <a:bodyPr wrap="none">
            <a:spAutoFit/>
          </a:bodyPr>
          <a:lstStyle/>
          <a:p>
            <a:pPr algn="just"/>
            <a:r>
              <a:rPr lang="es-CO" sz="2200" dirty="0"/>
              <a:t>De esta forma las cuatro raíces o soluciones son:</a:t>
            </a:r>
          </a:p>
        </p:txBody>
      </p:sp>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97060706-E98C-494B-A9C2-4C6C0A4901E6}"/>
                  </a:ext>
                </a:extLst>
              </p:cNvPr>
              <p:cNvSpPr/>
              <p:nvPr/>
            </p:nvSpPr>
            <p:spPr>
              <a:xfrm>
                <a:off x="6090771" y="3794195"/>
                <a:ext cx="1634101" cy="150900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s-CO" sz="2000" i="1" dirty="0" smtClean="0">
                              <a:solidFill>
                                <a:schemeClr val="accent2">
                                  <a:lumMod val="75000"/>
                                </a:schemeClr>
                              </a:solidFill>
                              <a:latin typeface="Cambria Math" panose="02040503050406030204" pitchFamily="18" charset="0"/>
                            </a:rPr>
                          </m:ctrlPr>
                        </m:dPr>
                        <m:e>
                          <m:eqArr>
                            <m:eqArrPr>
                              <m:ctrlPr>
                                <a:rPr lang="es-CO" sz="2000" i="1" dirty="0">
                                  <a:solidFill>
                                    <a:schemeClr val="accent2">
                                      <a:lumMod val="75000"/>
                                    </a:schemeClr>
                                  </a:solidFill>
                                  <a:latin typeface="Cambria Math" panose="02040503050406030204" pitchFamily="18" charset="0"/>
                                </a:rPr>
                              </m:ctrlPr>
                            </m:eqArrPr>
                            <m:e>
                              <m:sSub>
                                <m:sSubPr>
                                  <m:ctrlPr>
                                    <a:rPr lang="en-US" sz="2000" i="1">
                                      <a:latin typeface="Cambria Math" panose="02040503050406030204" pitchFamily="18" charset="0"/>
                                    </a:rPr>
                                  </m:ctrlPr>
                                </m:sSubPr>
                                <m:e>
                                  <m:r>
                                    <a:rPr lang="es-ES" sz="2000" b="0" i="1" smtClean="0">
                                      <a:latin typeface="Cambria Math" panose="02040503050406030204" pitchFamily="18" charset="0"/>
                                    </a:rPr>
                                    <m:t>𝑥</m:t>
                                  </m:r>
                                </m:e>
                                <m:sub>
                                  <m:r>
                                    <a:rPr lang="es-ES" sz="2000" i="1">
                                      <a:latin typeface="Cambria Math" panose="02040503050406030204" pitchFamily="18" charset="0"/>
                                    </a:rPr>
                                    <m:t>1</m:t>
                                  </m:r>
                                </m:sub>
                              </m:sSub>
                              <m:r>
                                <a:rPr lang="en-US" sz="2000" i="1">
                                  <a:latin typeface="Cambria Math" panose="02040503050406030204" pitchFamily="18" charset="0"/>
                                </a:rPr>
                                <m:t>=</m:t>
                              </m:r>
                              <m:r>
                                <a:rPr lang="es-ES" sz="2000" b="0" i="1" smtClean="0">
                                  <a:latin typeface="Cambria Math" panose="02040503050406030204" pitchFamily="18" charset="0"/>
                                </a:rPr>
                                <m:t>+</m:t>
                              </m:r>
                              <m:rad>
                                <m:radPr>
                                  <m:degHide m:val="on"/>
                                  <m:ctrlPr>
                                    <a:rPr lang="en-US" sz="2000" i="1">
                                      <a:latin typeface="Cambria Math" panose="02040503050406030204" pitchFamily="18" charset="0"/>
                                    </a:rPr>
                                  </m:ctrlPr>
                                </m:radPr>
                                <m:deg/>
                                <m:e>
                                  <m:sSub>
                                    <m:sSubPr>
                                      <m:ctrlPr>
                                        <a:rPr lang="en-US" sz="2000" i="1">
                                          <a:latin typeface="Cambria Math" panose="02040503050406030204" pitchFamily="18" charset="0"/>
                                        </a:rPr>
                                      </m:ctrlPr>
                                    </m:sSubPr>
                                    <m:e>
                                      <m:r>
                                        <a:rPr lang="es-ES" sz="2000" i="1">
                                          <a:latin typeface="Cambria Math" panose="02040503050406030204" pitchFamily="18" charset="0"/>
                                        </a:rPr>
                                        <m:t>𝑢</m:t>
                                      </m:r>
                                    </m:e>
                                    <m:sub>
                                      <m:r>
                                        <a:rPr lang="es-ES" sz="2000" i="1">
                                          <a:latin typeface="Cambria Math" panose="02040503050406030204" pitchFamily="18" charset="0"/>
                                        </a:rPr>
                                        <m:t>1</m:t>
                                      </m:r>
                                    </m:sub>
                                  </m:sSub>
                                </m:e>
                              </m:rad>
                            </m:e>
                            <m:e>
                              <m:sSub>
                                <m:sSubPr>
                                  <m:ctrlPr>
                                    <a:rPr lang="en-US" sz="2000" i="1">
                                      <a:latin typeface="Cambria Math" panose="02040503050406030204" pitchFamily="18" charset="0"/>
                                    </a:rPr>
                                  </m:ctrlPr>
                                </m:sSubPr>
                                <m:e>
                                  <m:r>
                                    <a:rPr lang="es-ES" sz="2000" i="1">
                                      <a:latin typeface="Cambria Math" panose="02040503050406030204" pitchFamily="18" charset="0"/>
                                    </a:rPr>
                                    <m:t>𝑥</m:t>
                                  </m:r>
                                </m:e>
                                <m:sub>
                                  <m:r>
                                    <a:rPr lang="es-ES" sz="2000" b="0" i="1" smtClean="0">
                                      <a:latin typeface="Cambria Math" panose="02040503050406030204" pitchFamily="18" charset="0"/>
                                    </a:rPr>
                                    <m:t>2</m:t>
                                  </m:r>
                                </m:sub>
                              </m:sSub>
                              <m:r>
                                <a:rPr lang="en-US" sz="2000" i="1">
                                  <a:latin typeface="Cambria Math" panose="02040503050406030204" pitchFamily="18" charset="0"/>
                                </a:rPr>
                                <m:t>=</m:t>
                              </m:r>
                              <m:r>
                                <a:rPr lang="es-ES" sz="2000" b="0" i="1" smtClean="0">
                                  <a:latin typeface="Cambria Math" panose="02040503050406030204" pitchFamily="18" charset="0"/>
                                </a:rPr>
                                <m:t>−</m:t>
                              </m:r>
                              <m:rad>
                                <m:radPr>
                                  <m:degHide m:val="on"/>
                                  <m:ctrlPr>
                                    <a:rPr lang="en-US" sz="2000" i="1">
                                      <a:latin typeface="Cambria Math" panose="02040503050406030204" pitchFamily="18" charset="0"/>
                                    </a:rPr>
                                  </m:ctrlPr>
                                </m:radPr>
                                <m:deg/>
                                <m:e>
                                  <m:sSub>
                                    <m:sSubPr>
                                      <m:ctrlPr>
                                        <a:rPr lang="en-US" sz="2000" i="1">
                                          <a:latin typeface="Cambria Math" panose="02040503050406030204" pitchFamily="18" charset="0"/>
                                        </a:rPr>
                                      </m:ctrlPr>
                                    </m:sSubPr>
                                    <m:e>
                                      <m:r>
                                        <a:rPr lang="es-ES" sz="2000" i="1">
                                          <a:latin typeface="Cambria Math" panose="02040503050406030204" pitchFamily="18" charset="0"/>
                                        </a:rPr>
                                        <m:t>𝑢</m:t>
                                      </m:r>
                                    </m:e>
                                    <m:sub>
                                      <m:r>
                                        <a:rPr lang="es-ES" sz="2000" i="1">
                                          <a:latin typeface="Cambria Math" panose="02040503050406030204" pitchFamily="18" charset="0"/>
                                        </a:rPr>
                                        <m:t>1</m:t>
                                      </m:r>
                                    </m:sub>
                                  </m:sSub>
                                </m:e>
                              </m:rad>
                            </m:e>
                            <m:e>
                              <m:sSub>
                                <m:sSubPr>
                                  <m:ctrlPr>
                                    <a:rPr lang="en-US" sz="2000" i="1">
                                      <a:latin typeface="Cambria Math" panose="02040503050406030204" pitchFamily="18" charset="0"/>
                                    </a:rPr>
                                  </m:ctrlPr>
                                </m:sSubPr>
                                <m:e>
                                  <m:r>
                                    <a:rPr lang="es-ES" sz="2000" i="1">
                                      <a:latin typeface="Cambria Math" panose="02040503050406030204" pitchFamily="18" charset="0"/>
                                    </a:rPr>
                                    <m:t>𝑥</m:t>
                                  </m:r>
                                </m:e>
                                <m:sub>
                                  <m:r>
                                    <a:rPr lang="es-ES" sz="2000" b="0" i="1" smtClean="0">
                                      <a:latin typeface="Cambria Math" panose="02040503050406030204" pitchFamily="18" charset="0"/>
                                    </a:rPr>
                                    <m:t>3</m:t>
                                  </m:r>
                                </m:sub>
                              </m:sSub>
                              <m:r>
                                <a:rPr lang="en-US" sz="2000" i="1">
                                  <a:latin typeface="Cambria Math" panose="02040503050406030204" pitchFamily="18" charset="0"/>
                                </a:rPr>
                                <m:t>=</m:t>
                              </m:r>
                              <m:r>
                                <a:rPr lang="es-ES" sz="2000" i="1">
                                  <a:latin typeface="Cambria Math" panose="02040503050406030204" pitchFamily="18" charset="0"/>
                                </a:rPr>
                                <m:t>+</m:t>
                              </m:r>
                              <m:rad>
                                <m:radPr>
                                  <m:degHide m:val="on"/>
                                  <m:ctrlPr>
                                    <a:rPr lang="en-US" sz="2000" i="1">
                                      <a:latin typeface="Cambria Math" panose="02040503050406030204" pitchFamily="18" charset="0"/>
                                    </a:rPr>
                                  </m:ctrlPr>
                                </m:radPr>
                                <m:deg/>
                                <m:e>
                                  <m:sSub>
                                    <m:sSubPr>
                                      <m:ctrlPr>
                                        <a:rPr lang="en-US" sz="2000" i="1">
                                          <a:latin typeface="Cambria Math" panose="02040503050406030204" pitchFamily="18" charset="0"/>
                                        </a:rPr>
                                      </m:ctrlPr>
                                    </m:sSubPr>
                                    <m:e>
                                      <m:r>
                                        <a:rPr lang="es-ES" sz="2000" i="1">
                                          <a:latin typeface="Cambria Math" panose="02040503050406030204" pitchFamily="18" charset="0"/>
                                        </a:rPr>
                                        <m:t>𝑢</m:t>
                                      </m:r>
                                    </m:e>
                                    <m:sub>
                                      <m:r>
                                        <a:rPr lang="es-ES" sz="2000" b="0" i="1" smtClean="0">
                                          <a:latin typeface="Cambria Math" panose="02040503050406030204" pitchFamily="18" charset="0"/>
                                        </a:rPr>
                                        <m:t>2</m:t>
                                      </m:r>
                                    </m:sub>
                                  </m:sSub>
                                </m:e>
                              </m:rad>
                            </m:e>
                            <m:e>
                              <m:sSub>
                                <m:sSubPr>
                                  <m:ctrlPr>
                                    <a:rPr lang="en-US" sz="2000" i="1">
                                      <a:latin typeface="Cambria Math" panose="02040503050406030204" pitchFamily="18" charset="0"/>
                                    </a:rPr>
                                  </m:ctrlPr>
                                </m:sSubPr>
                                <m:e>
                                  <m:r>
                                    <a:rPr lang="es-ES" sz="2000" b="0" i="1" smtClean="0">
                                      <a:latin typeface="Cambria Math" panose="02040503050406030204" pitchFamily="18" charset="0"/>
                                    </a:rPr>
                                    <m:t>𝑥</m:t>
                                  </m:r>
                                </m:e>
                                <m:sub>
                                  <m:r>
                                    <a:rPr lang="es-ES" sz="2000" b="0" i="1" smtClean="0">
                                      <a:latin typeface="Cambria Math" panose="02040503050406030204" pitchFamily="18" charset="0"/>
                                    </a:rPr>
                                    <m:t>4</m:t>
                                  </m:r>
                                </m:sub>
                              </m:sSub>
                              <m:r>
                                <a:rPr lang="en-US" sz="2000" i="1">
                                  <a:latin typeface="Cambria Math" panose="02040503050406030204" pitchFamily="18" charset="0"/>
                                </a:rPr>
                                <m:t>=</m:t>
                              </m:r>
                              <m:r>
                                <a:rPr lang="es-ES" sz="2000" b="0" i="1" smtClean="0">
                                  <a:latin typeface="Cambria Math" panose="02040503050406030204" pitchFamily="18" charset="0"/>
                                </a:rPr>
                                <m:t>−</m:t>
                              </m:r>
                              <m:rad>
                                <m:radPr>
                                  <m:degHide m:val="on"/>
                                  <m:ctrlPr>
                                    <a:rPr lang="en-US" sz="2000" i="1">
                                      <a:latin typeface="Cambria Math" panose="02040503050406030204" pitchFamily="18" charset="0"/>
                                    </a:rPr>
                                  </m:ctrlPr>
                                </m:radPr>
                                <m:deg/>
                                <m:e>
                                  <m:sSub>
                                    <m:sSubPr>
                                      <m:ctrlPr>
                                        <a:rPr lang="en-US" sz="2000" i="1">
                                          <a:latin typeface="Cambria Math" panose="02040503050406030204" pitchFamily="18" charset="0"/>
                                        </a:rPr>
                                      </m:ctrlPr>
                                    </m:sSubPr>
                                    <m:e>
                                      <m:r>
                                        <a:rPr lang="es-ES" sz="2000" i="1">
                                          <a:latin typeface="Cambria Math" panose="02040503050406030204" pitchFamily="18" charset="0"/>
                                        </a:rPr>
                                        <m:t>𝑢</m:t>
                                      </m:r>
                                    </m:e>
                                    <m:sub>
                                      <m:r>
                                        <a:rPr lang="es-ES" sz="2000" b="0" i="1" smtClean="0">
                                          <a:latin typeface="Cambria Math" panose="02040503050406030204" pitchFamily="18" charset="0"/>
                                        </a:rPr>
                                        <m:t>2</m:t>
                                      </m:r>
                                    </m:sub>
                                  </m:sSub>
                                </m:e>
                              </m:rad>
                            </m:e>
                          </m:eqArr>
                        </m:e>
                      </m:d>
                    </m:oMath>
                  </m:oMathPara>
                </a14:m>
                <a:endParaRPr lang="es-ES" sz="2000" dirty="0"/>
              </a:p>
            </p:txBody>
          </p:sp>
        </mc:Choice>
        <mc:Fallback xmlns="">
          <p:sp>
            <p:nvSpPr>
              <p:cNvPr id="18" name="Rectángulo 17">
                <a:extLst>
                  <a:ext uri="{FF2B5EF4-FFF2-40B4-BE49-F238E27FC236}">
                    <a16:creationId xmlns:a16="http://schemas.microsoft.com/office/drawing/2014/main" id="{97060706-E98C-494B-A9C2-4C6C0A4901E6}"/>
                  </a:ext>
                </a:extLst>
              </p:cNvPr>
              <p:cNvSpPr>
                <a:spLocks noRot="1" noChangeAspect="1" noMove="1" noResize="1" noEditPoints="1" noAdjustHandles="1" noChangeArrowheads="1" noChangeShapeType="1" noTextEdit="1"/>
              </p:cNvSpPr>
              <p:nvPr/>
            </p:nvSpPr>
            <p:spPr>
              <a:xfrm>
                <a:off x="6090771" y="3794195"/>
                <a:ext cx="1634101" cy="1509003"/>
              </a:xfrm>
              <a:prstGeom prst="rect">
                <a:avLst/>
              </a:prstGeom>
              <a:blipFill>
                <a:blip r:embed="rId10"/>
                <a:stretch>
                  <a:fillRect/>
                </a:stretch>
              </a:blipFill>
            </p:spPr>
            <p:txBody>
              <a:bodyPr/>
              <a:lstStyle/>
              <a:p>
                <a:r>
                  <a:rPr lang="es-ES">
                    <a:noFill/>
                  </a:rPr>
                  <a:t> </a:t>
                </a:r>
              </a:p>
            </p:txBody>
          </p:sp>
        </mc:Fallback>
      </mc:AlternateContent>
      <p:sp>
        <p:nvSpPr>
          <p:cNvPr id="19" name="Rectángulo 18">
            <a:extLst>
              <a:ext uri="{FF2B5EF4-FFF2-40B4-BE49-F238E27FC236}">
                <a16:creationId xmlns:a16="http://schemas.microsoft.com/office/drawing/2014/main" id="{48CA6891-66F3-41DC-AA83-E2C285CB766F}"/>
              </a:ext>
            </a:extLst>
          </p:cNvPr>
          <p:cNvSpPr/>
          <p:nvPr/>
        </p:nvSpPr>
        <p:spPr>
          <a:xfrm>
            <a:off x="559245" y="5488105"/>
            <a:ext cx="11181623" cy="769441"/>
          </a:xfrm>
          <a:prstGeom prst="rect">
            <a:avLst/>
          </a:prstGeom>
        </p:spPr>
        <p:txBody>
          <a:bodyPr wrap="square">
            <a:spAutoFit/>
          </a:bodyPr>
          <a:lstStyle/>
          <a:p>
            <a:r>
              <a:rPr lang="es-CO" sz="2200" dirty="0"/>
              <a:t>El número de soluciones reales de una ecuación bicuadrada puede ser: ninguna solución, cuatro soluciones distintas, tres soluciones distintas, dos soluciones distintas y una única solución</a:t>
            </a:r>
          </a:p>
        </p:txBody>
      </p:sp>
    </p:spTree>
    <p:extLst>
      <p:ext uri="{BB962C8B-B14F-4D97-AF65-F5344CB8AC3E}">
        <p14:creationId xmlns:p14="http://schemas.microsoft.com/office/powerpoint/2010/main" val="322526275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5DD49BB-A4C5-4FDA-B8DC-8F88C27AB753}"/>
                  </a:ext>
                </a:extLst>
              </p:cNvPr>
              <p:cNvSpPr txBox="1"/>
              <p:nvPr/>
            </p:nvSpPr>
            <p:spPr>
              <a:xfrm>
                <a:off x="3811232" y="620892"/>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ES" sz="2400" b="0" i="1" dirty="0" smtClean="0">
                              <a:latin typeface="Cambria Math" panose="02040503050406030204" pitchFamily="18" charset="0"/>
                            </a:rPr>
                            <m:t>4</m:t>
                          </m:r>
                        </m:sup>
                      </m:sSup>
                      <m:r>
                        <a:rPr lang="es-ES" sz="2400" b="0" i="1" dirty="0" smtClean="0">
                          <a:latin typeface="Cambria Math" panose="02040503050406030204" pitchFamily="18" charset="0"/>
                        </a:rPr>
                        <m:t>−13</m:t>
                      </m:r>
                      <m:r>
                        <a:rPr lang="es-CO" sz="2400" b="0" i="1" dirty="0" smtClean="0">
                          <a:latin typeface="Cambria Math" panose="02040503050406030204" pitchFamily="18" charset="0"/>
                        </a:rPr>
                        <m:t> </m:t>
                      </m:r>
                      <m:sSup>
                        <m:sSupPr>
                          <m:ctrlPr>
                            <a:rPr lang="es-CO" sz="2400" b="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+36=0</m:t>
                      </m:r>
                    </m:oMath>
                  </m:oMathPara>
                </a14:m>
                <a:endParaRPr lang="es-ES" sz="2400" dirty="0"/>
              </a:p>
            </p:txBody>
          </p:sp>
        </mc:Choice>
        <mc:Fallback xmlns="">
          <p:sp>
            <p:nvSpPr>
              <p:cNvPr id="5" name="CuadroTexto 4">
                <a:extLst>
                  <a:ext uri="{FF2B5EF4-FFF2-40B4-BE49-F238E27FC236}">
                    <a16:creationId xmlns:a16="http://schemas.microsoft.com/office/drawing/2014/main" id="{65DD49BB-A4C5-4FDA-B8DC-8F88C27AB753}"/>
                  </a:ext>
                </a:extLst>
              </p:cNvPr>
              <p:cNvSpPr txBox="1">
                <a:spLocks noRot="1" noChangeAspect="1" noMove="1" noResize="1" noEditPoints="1" noAdjustHandles="1" noChangeArrowheads="1" noChangeShapeType="1" noTextEdit="1"/>
              </p:cNvSpPr>
              <p:nvPr/>
            </p:nvSpPr>
            <p:spPr>
              <a:xfrm>
                <a:off x="3811232" y="620892"/>
                <a:ext cx="3969026" cy="369332"/>
              </a:xfrm>
              <a:prstGeom prst="rect">
                <a:avLst/>
              </a:prstGeom>
              <a:blipFill>
                <a:blip r:embed="rId2"/>
                <a:stretch>
                  <a:fillRect b="-6667"/>
                </a:stretch>
              </a:blipFill>
            </p:spPr>
            <p:txBody>
              <a:bodyPr/>
              <a:lstStyle/>
              <a:p>
                <a:r>
                  <a:rPr lang="es-ES">
                    <a:noFill/>
                  </a:rPr>
                  <a:t> </a:t>
                </a:r>
              </a:p>
            </p:txBody>
          </p:sp>
        </mc:Fallback>
      </mc:AlternateContent>
      <p:sp>
        <p:nvSpPr>
          <p:cNvPr id="7" name="Rectángulo 6">
            <a:extLst>
              <a:ext uri="{FF2B5EF4-FFF2-40B4-BE49-F238E27FC236}">
                <a16:creationId xmlns:a16="http://schemas.microsoft.com/office/drawing/2014/main" id="{1EEEFD82-422D-45BE-9260-A08232C72765}"/>
              </a:ext>
            </a:extLst>
          </p:cNvPr>
          <p:cNvSpPr/>
          <p:nvPr/>
        </p:nvSpPr>
        <p:spPr>
          <a:xfrm>
            <a:off x="539839" y="559337"/>
            <a:ext cx="10410917" cy="430887"/>
          </a:xfrm>
          <a:prstGeom prst="rect">
            <a:avLst/>
          </a:prstGeom>
        </p:spPr>
        <p:txBody>
          <a:bodyPr wrap="square">
            <a:spAutoFit/>
          </a:bodyPr>
          <a:lstStyle/>
          <a:p>
            <a:r>
              <a:rPr lang="es-CO" sz="2200" dirty="0">
                <a:solidFill>
                  <a:schemeClr val="accent2"/>
                </a:solidFill>
              </a:rPr>
              <a:t>Resuelva la siguiente ecuación</a:t>
            </a:r>
            <a:endParaRPr lang="es-CO" sz="2200" dirty="0"/>
          </a:p>
        </p:txBody>
      </p:sp>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7" name="Rectángulo 16">
            <a:extLst>
              <a:ext uri="{FF2B5EF4-FFF2-40B4-BE49-F238E27FC236}">
                <a16:creationId xmlns:a16="http://schemas.microsoft.com/office/drawing/2014/main" id="{427F2DFA-5C88-41D2-860B-BA6A06C4BA09}"/>
              </a:ext>
            </a:extLst>
          </p:cNvPr>
          <p:cNvSpPr/>
          <p:nvPr/>
        </p:nvSpPr>
        <p:spPr>
          <a:xfrm>
            <a:off x="184731" y="37088"/>
            <a:ext cx="1284326" cy="461665"/>
          </a:xfrm>
          <a:prstGeom prst="rect">
            <a:avLst/>
          </a:prstGeom>
        </p:spPr>
        <p:txBody>
          <a:bodyPr wrap="none">
            <a:spAutoFit/>
          </a:bodyPr>
          <a:lstStyle/>
          <a:p>
            <a:r>
              <a:rPr lang="es-CO" sz="2400" dirty="0">
                <a:solidFill>
                  <a:srgbClr val="00B050"/>
                </a:solidFill>
              </a:rPr>
              <a:t>Ejemplo:</a:t>
            </a:r>
          </a:p>
        </p:txBody>
      </p:sp>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4916326B-74B5-4764-BF6C-D79C10C92D6A}"/>
                  </a:ext>
                </a:extLst>
              </p:cNvPr>
              <p:cNvSpPr/>
              <p:nvPr/>
            </p:nvSpPr>
            <p:spPr>
              <a:xfrm>
                <a:off x="533540" y="1250103"/>
                <a:ext cx="5013232" cy="430887"/>
              </a:xfrm>
              <a:prstGeom prst="rect">
                <a:avLst/>
              </a:prstGeom>
            </p:spPr>
            <p:txBody>
              <a:bodyPr wrap="none">
                <a:spAutoFit/>
              </a:bodyPr>
              <a:lstStyle/>
              <a:p>
                <a:r>
                  <a:rPr lang="es-CO" sz="2200" dirty="0"/>
                  <a:t>Se hace </a:t>
                </a:r>
                <a:r>
                  <a:rPr lang="es-ES" sz="2200" dirty="0"/>
                  <a:t>la sustitución </a:t>
                </a:r>
                <a14:m>
                  <m:oMath xmlns:m="http://schemas.openxmlformats.org/officeDocument/2006/math">
                    <m:sSup>
                      <m:sSupPr>
                        <m:ctrlPr>
                          <a:rPr lang="es-ES" sz="2000" i="1" dirty="0">
                            <a:latin typeface="Cambria Math" panose="02040503050406030204" pitchFamily="18" charset="0"/>
                          </a:rPr>
                        </m:ctrlPr>
                      </m:sSupPr>
                      <m:e>
                        <m:r>
                          <a:rPr lang="es-ES" sz="2000" i="1" dirty="0">
                            <a:latin typeface="Cambria Math" panose="02040503050406030204" pitchFamily="18" charset="0"/>
                          </a:rPr>
                          <m:t>𝑥</m:t>
                        </m:r>
                      </m:e>
                      <m:sup>
                        <m:r>
                          <a:rPr lang="es-ES" sz="2000" i="1" dirty="0">
                            <a:latin typeface="Cambria Math" panose="02040503050406030204" pitchFamily="18" charset="0"/>
                          </a:rPr>
                          <m:t>2</m:t>
                        </m:r>
                      </m:sup>
                    </m:sSup>
                    <m:r>
                      <a:rPr lang="es-ES" sz="2200" i="1" dirty="0">
                        <a:latin typeface="Cambria Math" panose="02040503050406030204" pitchFamily="18" charset="0"/>
                      </a:rPr>
                      <m:t>=</m:t>
                    </m:r>
                    <m:r>
                      <a:rPr lang="es-ES" sz="2200" i="1" dirty="0">
                        <a:latin typeface="Cambria Math" panose="02040503050406030204" pitchFamily="18" charset="0"/>
                      </a:rPr>
                      <m:t>𝑢</m:t>
                    </m:r>
                  </m:oMath>
                </a14:m>
                <a:r>
                  <a:rPr lang="es-ES" sz="2200" dirty="0"/>
                  <a:t>   obteniendo</a:t>
                </a:r>
              </a:p>
            </p:txBody>
          </p:sp>
        </mc:Choice>
        <mc:Fallback xmlns="">
          <p:sp>
            <p:nvSpPr>
              <p:cNvPr id="6" name="Rectángulo 5">
                <a:extLst>
                  <a:ext uri="{FF2B5EF4-FFF2-40B4-BE49-F238E27FC236}">
                    <a16:creationId xmlns:a16="http://schemas.microsoft.com/office/drawing/2014/main" id="{4916326B-74B5-4764-BF6C-D79C10C92D6A}"/>
                  </a:ext>
                </a:extLst>
              </p:cNvPr>
              <p:cNvSpPr>
                <a:spLocks noRot="1" noChangeAspect="1" noMove="1" noResize="1" noEditPoints="1" noAdjustHandles="1" noChangeArrowheads="1" noChangeShapeType="1" noTextEdit="1"/>
              </p:cNvSpPr>
              <p:nvPr/>
            </p:nvSpPr>
            <p:spPr>
              <a:xfrm>
                <a:off x="533540" y="1250103"/>
                <a:ext cx="5013232" cy="430887"/>
              </a:xfrm>
              <a:prstGeom prst="rect">
                <a:avLst/>
              </a:prstGeom>
              <a:blipFill>
                <a:blip r:embed="rId3"/>
                <a:stretch>
                  <a:fillRect l="-1582" t="-9859" r="-852" b="-2816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F3048F8E-B4F4-4DE7-8B86-6715231987EF}"/>
                  </a:ext>
                </a:extLst>
              </p:cNvPr>
              <p:cNvSpPr txBox="1"/>
              <p:nvPr/>
            </p:nvSpPr>
            <p:spPr>
              <a:xfrm>
                <a:off x="5844858" y="1279444"/>
                <a:ext cx="3969026" cy="369332"/>
              </a:xfrm>
              <a:prstGeom prst="rect">
                <a:avLst/>
              </a:prstGeom>
              <a:noFill/>
            </p:spPr>
            <p:txBody>
              <a:bodyPr wrap="square" lIns="0" tIns="0" rIns="0" bIns="0" rtlCol="0">
                <a:spAutoFit/>
              </a:bodyPr>
              <a:lstStyle/>
              <a:p>
                <a14:m>
                  <m:oMath xmlns:m="http://schemas.openxmlformats.org/officeDocument/2006/math">
                    <m:sSup>
                      <m:sSupPr>
                        <m:ctrlPr>
                          <a:rPr lang="es-CO" sz="2400" b="0" i="1" dirty="0" smtClean="0">
                            <a:latin typeface="Cambria Math" panose="02040503050406030204" pitchFamily="18" charset="0"/>
                          </a:rPr>
                        </m:ctrlPr>
                      </m:sSupPr>
                      <m:e>
                        <m:r>
                          <a:rPr lang="es-ES" sz="2400" b="0" i="1" dirty="0" smtClean="0">
                            <a:latin typeface="Cambria Math" panose="02040503050406030204" pitchFamily="18" charset="0"/>
                          </a:rPr>
                          <m:t>𝑢</m:t>
                        </m:r>
                      </m:e>
                      <m:sup>
                        <m:r>
                          <a:rPr lang="es-CO" sz="2400" b="0" i="1" dirty="0" smtClean="0">
                            <a:latin typeface="Cambria Math" panose="02040503050406030204" pitchFamily="18" charset="0"/>
                          </a:rPr>
                          <m:t>2</m:t>
                        </m:r>
                      </m:sup>
                    </m:sSup>
                    <m:r>
                      <a:rPr lang="es-ES" sz="2400" b="0" i="1" dirty="0" smtClean="0">
                        <a:latin typeface="Cambria Math" panose="02040503050406030204" pitchFamily="18" charset="0"/>
                      </a:rPr>
                      <m:t>−13</m:t>
                    </m:r>
                    <m:r>
                      <a:rPr lang="es-ES" sz="2400" b="0" i="1" dirty="0" smtClean="0">
                        <a:latin typeface="Cambria Math" panose="02040503050406030204" pitchFamily="18" charset="0"/>
                      </a:rPr>
                      <m:t>𝑢</m:t>
                    </m:r>
                    <m:r>
                      <a:rPr lang="es-ES" sz="2400" b="0" i="1" dirty="0" smtClean="0">
                        <a:latin typeface="Cambria Math" panose="02040503050406030204" pitchFamily="18" charset="0"/>
                      </a:rPr>
                      <m:t>+36=</m:t>
                    </m:r>
                  </m:oMath>
                </a14:m>
                <a:r>
                  <a:rPr lang="es-ES" sz="2400" dirty="0"/>
                  <a:t>0</a:t>
                </a:r>
              </a:p>
            </p:txBody>
          </p:sp>
        </mc:Choice>
        <mc:Fallback xmlns="">
          <p:sp>
            <p:nvSpPr>
              <p:cNvPr id="18" name="CuadroTexto 17">
                <a:extLst>
                  <a:ext uri="{FF2B5EF4-FFF2-40B4-BE49-F238E27FC236}">
                    <a16:creationId xmlns:a16="http://schemas.microsoft.com/office/drawing/2014/main" id="{F3048F8E-B4F4-4DE7-8B86-6715231987EF}"/>
                  </a:ext>
                </a:extLst>
              </p:cNvPr>
              <p:cNvSpPr txBox="1">
                <a:spLocks noRot="1" noChangeAspect="1" noMove="1" noResize="1" noEditPoints="1" noAdjustHandles="1" noChangeArrowheads="1" noChangeShapeType="1" noTextEdit="1"/>
              </p:cNvSpPr>
              <p:nvPr/>
            </p:nvSpPr>
            <p:spPr>
              <a:xfrm>
                <a:off x="5844858" y="1279444"/>
                <a:ext cx="3969026" cy="369332"/>
              </a:xfrm>
              <a:prstGeom prst="rect">
                <a:avLst/>
              </a:prstGeom>
              <a:blipFill>
                <a:blip r:embed="rId4"/>
                <a:stretch>
                  <a:fillRect l="-1997" t="-26667" b="-50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02D09765-1A6F-432E-A0D0-C86BF46DBF5E}"/>
                  </a:ext>
                </a:extLst>
              </p:cNvPr>
              <p:cNvSpPr/>
              <p:nvPr/>
            </p:nvSpPr>
            <p:spPr>
              <a:xfrm>
                <a:off x="533540" y="1853828"/>
                <a:ext cx="9904688" cy="430887"/>
              </a:xfrm>
              <a:prstGeom prst="rect">
                <a:avLst/>
              </a:prstGeom>
            </p:spPr>
            <p:txBody>
              <a:bodyPr wrap="square">
                <a:spAutoFit/>
              </a:bodyPr>
              <a:lstStyle/>
              <a:p>
                <a:r>
                  <a:rPr lang="es-ES" sz="2200" dirty="0">
                    <a:sym typeface="Symbol" panose="05050102010706020507" pitchFamily="18" charset="2"/>
                  </a:rPr>
                  <a:t>Se  determinan los</a:t>
                </a:r>
                <a:r>
                  <a:rPr lang="es-ES" sz="2200" dirty="0">
                    <a:latin typeface="Calibri" panose="020F0502020204030204" pitchFamily="34" charset="0"/>
                    <a:ea typeface="Calibri" panose="020F0502020204030204" pitchFamily="34" charset="0"/>
                    <a:cs typeface="Times New Roman" panose="02020603050405020304" pitchFamily="18" charset="0"/>
                  </a:rPr>
                  <a:t> valores de las constantes </a:t>
                </a:r>
                <a14:m>
                  <m:oMath xmlns:m="http://schemas.openxmlformats.org/officeDocument/2006/math">
                    <m:r>
                      <a:rPr lang="es-ES" sz="2200" i="1" dirty="0">
                        <a:solidFill>
                          <a:srgbClr val="FF0000"/>
                        </a:solidFill>
                        <a:latin typeface="Cambria Math" panose="02040503050406030204" pitchFamily="18" charset="0"/>
                        <a:ea typeface="Calibri" panose="020F0502020204030204" pitchFamily="34" charset="0"/>
                        <a:cs typeface="Times New Roman" panose="02020603050405020304" pitchFamily="18" charset="0"/>
                      </a:rPr>
                      <m:t>𝑎</m:t>
                    </m:r>
                    <m:r>
                      <a:rPr lang="es-ES" sz="2200" i="1" dirty="0">
                        <a:latin typeface="Cambria Math" panose="02040503050406030204" pitchFamily="18" charset="0"/>
                        <a:ea typeface="Calibri" panose="020F0502020204030204" pitchFamily="34" charset="0"/>
                        <a:cs typeface="Times New Roman" panose="02020603050405020304" pitchFamily="18" charset="0"/>
                      </a:rPr>
                      <m:t> =1, </m:t>
                    </m:r>
                    <m:r>
                      <a:rPr lang="es-ES" sz="2200" b="0" i="1" dirty="0" smtClean="0">
                        <a:latin typeface="Cambria Math" panose="02040503050406030204" pitchFamily="18" charset="0"/>
                        <a:ea typeface="Calibri" panose="020F0502020204030204" pitchFamily="34" charset="0"/>
                        <a:cs typeface="Times New Roman" panose="02020603050405020304" pitchFamily="18" charset="0"/>
                      </a:rPr>
                      <m:t> </m:t>
                    </m:r>
                    <m:r>
                      <a:rPr lang="es-ES" sz="2200" i="1" dirty="0">
                        <a:solidFill>
                          <a:srgbClr val="00B0F0"/>
                        </a:solidFill>
                        <a:latin typeface="Cambria Math" panose="02040503050406030204" pitchFamily="18" charset="0"/>
                        <a:ea typeface="Calibri" panose="020F0502020204030204" pitchFamily="34" charset="0"/>
                        <a:cs typeface="Times New Roman" panose="02020603050405020304" pitchFamily="18" charset="0"/>
                      </a:rPr>
                      <m:t>𝑏</m:t>
                    </m:r>
                    <m:r>
                      <a:rPr lang="es-ES" sz="2200" b="0" i="1" dirty="0" smtClean="0">
                        <a:latin typeface="Cambria Math" panose="02040503050406030204" pitchFamily="18" charset="0"/>
                        <a:ea typeface="Calibri" panose="020F0502020204030204" pitchFamily="34" charset="0"/>
                        <a:cs typeface="Times New Roman" panose="02020603050405020304" pitchFamily="18" charset="0"/>
                      </a:rPr>
                      <m:t>=</m:t>
                    </m:r>
                    <m:r>
                      <a:rPr lang="es-ES" sz="2200" i="1" dirty="0">
                        <a:latin typeface="Cambria Math" panose="02040503050406030204" pitchFamily="18" charset="0"/>
                        <a:ea typeface="Calibri" panose="020F0502020204030204" pitchFamily="34" charset="0"/>
                        <a:cs typeface="Times New Roman" panose="02020603050405020304" pitchFamily="18" charset="0"/>
                      </a:rPr>
                      <m:t>−</m:t>
                    </m:r>
                    <m:r>
                      <a:rPr lang="es-ES" sz="2200" b="0" i="0" dirty="0" smtClean="0">
                        <a:latin typeface="Cambria Math" panose="02040503050406030204" pitchFamily="18" charset="0"/>
                        <a:ea typeface="Calibri" panose="020F0502020204030204" pitchFamily="34" charset="0"/>
                        <a:cs typeface="Times New Roman" panose="02020603050405020304" pitchFamily="18" charset="0"/>
                      </a:rPr>
                      <m:t>13</m:t>
                    </m:r>
                    <m:r>
                      <a:rPr lang="es-ES" sz="2200" dirty="0">
                        <a:latin typeface="Cambria Math" panose="02040503050406030204" pitchFamily="18" charset="0"/>
                        <a:ea typeface="Calibri" panose="020F0502020204030204" pitchFamily="34" charset="0"/>
                        <a:cs typeface="Times New Roman" panose="02020603050405020304" pitchFamily="18" charset="0"/>
                      </a:rPr>
                      <m:t>   </m:t>
                    </m:r>
                    <m:r>
                      <m:rPr>
                        <m:sty m:val="p"/>
                      </m:rPr>
                      <a:rPr lang="es-ES" sz="2200" dirty="0">
                        <a:latin typeface="Cambria Math" panose="02040503050406030204" pitchFamily="18" charset="0"/>
                        <a:ea typeface="Calibri" panose="020F0502020204030204" pitchFamily="34" charset="0"/>
                        <a:cs typeface="Times New Roman" panose="02020603050405020304" pitchFamily="18" charset="0"/>
                      </a:rPr>
                      <m:t>y</m:t>
                    </m:r>
                    <m:r>
                      <a:rPr lang="es-ES" sz="2200" i="1" dirty="0">
                        <a:latin typeface="Cambria Math" panose="02040503050406030204" pitchFamily="18" charset="0"/>
                        <a:ea typeface="Calibri" panose="020F0502020204030204" pitchFamily="34" charset="0"/>
                        <a:cs typeface="Times New Roman" panose="02020603050405020304" pitchFamily="18" charset="0"/>
                      </a:rPr>
                      <m:t>  </m:t>
                    </m:r>
                    <m:r>
                      <a:rPr lang="es-ES" sz="2200" i="1" dirty="0">
                        <a:solidFill>
                          <a:srgbClr val="00B050"/>
                        </a:solidFill>
                        <a:latin typeface="Cambria Math" panose="02040503050406030204" pitchFamily="18" charset="0"/>
                        <a:ea typeface="Calibri" panose="020F0502020204030204" pitchFamily="34" charset="0"/>
                        <a:cs typeface="Times New Roman" panose="02020603050405020304" pitchFamily="18" charset="0"/>
                      </a:rPr>
                      <m:t>𝑐</m:t>
                    </m:r>
                    <m:r>
                      <a:rPr lang="es-ES" sz="2200" i="1" dirty="0">
                        <a:latin typeface="Cambria Math" panose="02040503050406030204" pitchFamily="18" charset="0"/>
                        <a:ea typeface="Calibri" panose="020F0502020204030204" pitchFamily="34" charset="0"/>
                        <a:cs typeface="Times New Roman" panose="02020603050405020304" pitchFamily="18" charset="0"/>
                      </a:rPr>
                      <m:t> =</m:t>
                    </m:r>
                    <m:r>
                      <a:rPr lang="es-CO" sz="2200" i="1" dirty="0" smtClean="0">
                        <a:latin typeface="Cambria Math" panose="02040503050406030204" pitchFamily="18" charset="0"/>
                      </a:rPr>
                      <m:t>36</m:t>
                    </m:r>
                  </m:oMath>
                </a14:m>
                <a:endParaRPr lang="es-CO" sz="2200" dirty="0"/>
              </a:p>
            </p:txBody>
          </p:sp>
        </mc:Choice>
        <mc:Fallback xmlns="">
          <p:sp>
            <p:nvSpPr>
              <p:cNvPr id="3" name="Rectángulo 2">
                <a:extLst>
                  <a:ext uri="{FF2B5EF4-FFF2-40B4-BE49-F238E27FC236}">
                    <a16:creationId xmlns:a16="http://schemas.microsoft.com/office/drawing/2014/main" id="{02D09765-1A6F-432E-A0D0-C86BF46DBF5E}"/>
                  </a:ext>
                </a:extLst>
              </p:cNvPr>
              <p:cNvSpPr>
                <a:spLocks noRot="1" noChangeAspect="1" noMove="1" noResize="1" noEditPoints="1" noAdjustHandles="1" noChangeArrowheads="1" noChangeShapeType="1" noTextEdit="1"/>
              </p:cNvSpPr>
              <p:nvPr/>
            </p:nvSpPr>
            <p:spPr>
              <a:xfrm>
                <a:off x="533540" y="1853828"/>
                <a:ext cx="9904688" cy="430887"/>
              </a:xfrm>
              <a:prstGeom prst="rect">
                <a:avLst/>
              </a:prstGeom>
              <a:blipFill>
                <a:blip r:embed="rId20"/>
                <a:stretch>
                  <a:fillRect l="-800" t="-9859" b="-2816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Marcador de contenido 2">
                <a:extLst>
                  <a:ext uri="{FF2B5EF4-FFF2-40B4-BE49-F238E27FC236}">
                    <a16:creationId xmlns:a16="http://schemas.microsoft.com/office/drawing/2014/main" id="{19C54AE3-CC3C-4D7C-8EBD-5E850E0F9760}"/>
                  </a:ext>
                </a:extLst>
              </p:cNvPr>
              <p:cNvSpPr txBox="1">
                <a:spLocks/>
              </p:cNvSpPr>
              <p:nvPr/>
            </p:nvSpPr>
            <p:spPr>
              <a:xfrm>
                <a:off x="516873" y="2584975"/>
                <a:ext cx="10515600"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200" dirty="0">
                    <a:sym typeface="Symbol" panose="05050102010706020507" pitchFamily="18" charset="2"/>
                  </a:rPr>
                  <a:t>Se  calcula el discriminante  </a:t>
                </a:r>
                <a14:m>
                  <m:oMath xmlns:m="http://schemas.openxmlformats.org/officeDocument/2006/math">
                    <m:r>
                      <a:rPr lang="es-ES" sz="2200" i="1" dirty="0">
                        <a:latin typeface="Cambria Math" panose="02040503050406030204" pitchFamily="18" charset="0"/>
                        <a:sym typeface="Symbol" panose="05050102010706020507" pitchFamily="18" charset="2"/>
                      </a:rPr>
                      <m:t> = </m:t>
                    </m:r>
                  </m:oMath>
                </a14:m>
                <a:r>
                  <a:rPr lang="en-US" sz="2200" dirty="0">
                    <a:sym typeface="Symbol" panose="05050102010706020507" pitchFamily="18" charset="2"/>
                  </a:rPr>
                  <a:t> </a:t>
                </a:r>
                <a14:m>
                  <m:oMath xmlns:m="http://schemas.openxmlformats.org/officeDocument/2006/math">
                    <m:sSup>
                      <m:sSupPr>
                        <m:ctrlPr>
                          <a:rPr lang="en-US" sz="2200" i="1">
                            <a:latin typeface="Cambria Math" panose="02040503050406030204" pitchFamily="18" charset="0"/>
                          </a:rPr>
                        </m:ctrlPr>
                      </m:sSupPr>
                      <m:e>
                        <m:r>
                          <a:rPr lang="en-US" sz="2200" i="1">
                            <a:latin typeface="Cambria Math" panose="02040503050406030204" pitchFamily="18" charset="0"/>
                          </a:rPr>
                          <m:t>𝑏</m:t>
                        </m:r>
                      </m:e>
                      <m:sup>
                        <m:r>
                          <a:rPr lang="en-US" sz="2200" i="1">
                            <a:latin typeface="Cambria Math" panose="02040503050406030204" pitchFamily="18" charset="0"/>
                          </a:rPr>
                          <m:t>2</m:t>
                        </m:r>
                      </m:sup>
                    </m:sSup>
                    <m:r>
                      <a:rPr lang="en-US" sz="2200" i="1">
                        <a:latin typeface="Cambria Math" panose="02040503050406030204" pitchFamily="18" charset="0"/>
                      </a:rPr>
                      <m:t>−4</m:t>
                    </m:r>
                    <m:r>
                      <a:rPr lang="en-US" sz="2200" i="1">
                        <a:latin typeface="Cambria Math" panose="02040503050406030204" pitchFamily="18" charset="0"/>
                      </a:rPr>
                      <m:t>𝑎𝑐</m:t>
                    </m:r>
                    <m:r>
                      <a:rPr lang="es-ES" sz="2200" b="0" i="1" smtClean="0">
                        <a:latin typeface="Cambria Math" panose="02040503050406030204" pitchFamily="18" charset="0"/>
                      </a:rPr>
                      <m:t>=</m:t>
                    </m:r>
                    <m:sSup>
                      <m:sSupPr>
                        <m:ctrlPr>
                          <a:rPr lang="en-US" sz="2200" i="1">
                            <a:latin typeface="Cambria Math" panose="02040503050406030204" pitchFamily="18" charset="0"/>
                          </a:rPr>
                        </m:ctrlPr>
                      </m:sSupPr>
                      <m:e>
                        <m:d>
                          <m:dPr>
                            <m:ctrlPr>
                              <a:rPr lang="es-ES" sz="2200" b="0" i="1" smtClean="0">
                                <a:latin typeface="Cambria Math" panose="02040503050406030204" pitchFamily="18" charset="0"/>
                              </a:rPr>
                            </m:ctrlPr>
                          </m:dPr>
                          <m:e>
                            <m:r>
                              <a:rPr lang="es-ES" sz="2200" b="0" i="1" smtClean="0">
                                <a:latin typeface="Cambria Math" panose="02040503050406030204" pitchFamily="18" charset="0"/>
                              </a:rPr>
                              <m:t>−13</m:t>
                            </m:r>
                          </m:e>
                        </m:d>
                      </m:e>
                      <m:sup>
                        <m:r>
                          <a:rPr lang="en-US" sz="2200" i="1">
                            <a:latin typeface="Cambria Math" panose="02040503050406030204" pitchFamily="18" charset="0"/>
                          </a:rPr>
                          <m:t>2</m:t>
                        </m:r>
                      </m:sup>
                    </m:sSup>
                    <m:r>
                      <a:rPr lang="en-US" sz="2200" i="1">
                        <a:latin typeface="Cambria Math" panose="02040503050406030204" pitchFamily="18" charset="0"/>
                      </a:rPr>
                      <m:t>−4</m:t>
                    </m:r>
                    <m:d>
                      <m:dPr>
                        <m:ctrlPr>
                          <a:rPr lang="es-ES" sz="2200" b="0" i="1" smtClean="0">
                            <a:latin typeface="Cambria Math" panose="02040503050406030204" pitchFamily="18" charset="0"/>
                          </a:rPr>
                        </m:ctrlPr>
                      </m:dPr>
                      <m:e>
                        <m:r>
                          <a:rPr lang="es-ES" sz="2200" b="0" i="1" smtClean="0">
                            <a:latin typeface="Cambria Math" panose="02040503050406030204" pitchFamily="18" charset="0"/>
                          </a:rPr>
                          <m:t>1</m:t>
                        </m:r>
                      </m:e>
                    </m:d>
                    <m:d>
                      <m:dPr>
                        <m:ctrlPr>
                          <a:rPr lang="es-ES" sz="2200" b="0" i="1" smtClean="0">
                            <a:latin typeface="Cambria Math" panose="02040503050406030204" pitchFamily="18" charset="0"/>
                          </a:rPr>
                        </m:ctrlPr>
                      </m:dPr>
                      <m:e>
                        <m:r>
                          <a:rPr lang="es-ES" sz="2200" b="0" i="1" smtClean="0">
                            <a:latin typeface="Cambria Math" panose="02040503050406030204" pitchFamily="18" charset="0"/>
                          </a:rPr>
                          <m:t>36</m:t>
                        </m:r>
                      </m:e>
                    </m:d>
                    <m:r>
                      <a:rPr lang="es-ES" sz="2200" b="0" i="1" smtClean="0">
                        <a:latin typeface="Cambria Math" panose="02040503050406030204" pitchFamily="18" charset="0"/>
                      </a:rPr>
                      <m:t>=169−144=25</m:t>
                    </m:r>
                  </m:oMath>
                </a14:m>
                <a:endParaRPr lang="es-ES" sz="2200" dirty="0"/>
              </a:p>
              <a:p>
                <a:pPr marL="0" indent="0">
                  <a:buNone/>
                </a:pPr>
                <a:r>
                  <a:rPr lang="es-ES" sz="2200" dirty="0">
                    <a:sym typeface="Symbol" panose="05050102010706020507" pitchFamily="18" charset="2"/>
                  </a:rPr>
                  <a:t> </a:t>
                </a:r>
                <a:endParaRPr lang="es-CO" sz="2200" dirty="0"/>
              </a:p>
            </p:txBody>
          </p:sp>
        </mc:Choice>
        <mc:Fallback xmlns="">
          <p:sp>
            <p:nvSpPr>
              <p:cNvPr id="16" name="Marcador de contenido 2">
                <a:extLst>
                  <a:ext uri="{FF2B5EF4-FFF2-40B4-BE49-F238E27FC236}">
                    <a16:creationId xmlns:a16="http://schemas.microsoft.com/office/drawing/2014/main" id="{19C54AE3-CC3C-4D7C-8EBD-5E850E0F9760}"/>
                  </a:ext>
                </a:extLst>
              </p:cNvPr>
              <p:cNvSpPr txBox="1">
                <a:spLocks noRot="1" noChangeAspect="1" noMove="1" noResize="1" noEditPoints="1" noAdjustHandles="1" noChangeArrowheads="1" noChangeShapeType="1" noTextEdit="1"/>
              </p:cNvSpPr>
              <p:nvPr/>
            </p:nvSpPr>
            <p:spPr>
              <a:xfrm>
                <a:off x="516873" y="2584975"/>
                <a:ext cx="10515600" cy="395852"/>
              </a:xfrm>
              <a:prstGeom prst="rect">
                <a:avLst/>
              </a:prstGeom>
              <a:blipFill>
                <a:blip r:embed="rId23"/>
                <a:stretch>
                  <a:fillRect l="-754" t="-18462" b="-32308"/>
                </a:stretch>
              </a:blipFill>
            </p:spPr>
            <p:txBody>
              <a:bodyPr/>
              <a:lstStyle/>
              <a:p>
                <a:r>
                  <a:rPr lang="es-ES">
                    <a:noFill/>
                  </a:rPr>
                  <a:t> </a:t>
                </a:r>
              </a:p>
            </p:txBody>
          </p:sp>
        </mc:Fallback>
      </mc:AlternateContent>
      <p:sp>
        <p:nvSpPr>
          <p:cNvPr id="4" name="Rectángulo 3">
            <a:extLst>
              <a:ext uri="{FF2B5EF4-FFF2-40B4-BE49-F238E27FC236}">
                <a16:creationId xmlns:a16="http://schemas.microsoft.com/office/drawing/2014/main" id="{494DA919-2220-4584-8E10-EE219ED0B180}"/>
              </a:ext>
            </a:extLst>
          </p:cNvPr>
          <p:cNvSpPr/>
          <p:nvPr/>
        </p:nvSpPr>
        <p:spPr>
          <a:xfrm>
            <a:off x="533540" y="3538998"/>
            <a:ext cx="4611070" cy="430887"/>
          </a:xfrm>
          <a:prstGeom prst="rect">
            <a:avLst/>
          </a:prstGeom>
        </p:spPr>
        <p:txBody>
          <a:bodyPr wrap="none">
            <a:spAutoFit/>
          </a:bodyPr>
          <a:lstStyle/>
          <a:p>
            <a:r>
              <a:rPr lang="es-ES" sz="2200" dirty="0">
                <a:sym typeface="Symbol" panose="05050102010706020507" pitchFamily="18" charset="2"/>
              </a:rPr>
              <a:t>Se  sustituyen los valores en la formula</a:t>
            </a:r>
            <a:endParaRPr lang="es-ES" sz="2200" dirty="0"/>
          </a:p>
        </p:txBody>
      </p:sp>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50867ACC-0D46-4955-899E-842BC24D65D3}"/>
                  </a:ext>
                </a:extLst>
              </p:cNvPr>
              <p:cNvSpPr/>
              <p:nvPr/>
            </p:nvSpPr>
            <p:spPr>
              <a:xfrm>
                <a:off x="-136876" y="4245913"/>
                <a:ext cx="5882173" cy="162031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s-CO" sz="2000" i="1" dirty="0" smtClean="0">
                              <a:solidFill>
                                <a:schemeClr val="accent2">
                                  <a:lumMod val="75000"/>
                                </a:schemeClr>
                              </a:solidFill>
                              <a:latin typeface="Cambria Math" panose="02040503050406030204" pitchFamily="18" charset="0"/>
                            </a:rPr>
                          </m:ctrlPr>
                        </m:dPr>
                        <m:e>
                          <m:eqArr>
                            <m:eqArrPr>
                              <m:ctrlPr>
                                <a:rPr lang="es-CO" sz="2000" i="1" dirty="0">
                                  <a:solidFill>
                                    <a:schemeClr val="accent2">
                                      <a:lumMod val="75000"/>
                                    </a:schemeClr>
                                  </a:solidFill>
                                  <a:latin typeface="Cambria Math" panose="02040503050406030204" pitchFamily="18" charset="0"/>
                                </a:rPr>
                              </m:ctrlPr>
                            </m:eqArrPr>
                            <m:e>
                              <m:sSub>
                                <m:sSubPr>
                                  <m:ctrlPr>
                                    <a:rPr lang="en-US" sz="2000" i="1" smtClean="0">
                                      <a:latin typeface="Cambria Math" panose="02040503050406030204" pitchFamily="18" charset="0"/>
                                    </a:rPr>
                                  </m:ctrlPr>
                                </m:sSubPr>
                                <m:e>
                                  <m:r>
                                    <a:rPr lang="es-ES" sz="2000" b="0" i="1" smtClean="0">
                                      <a:latin typeface="Cambria Math" panose="02040503050406030204" pitchFamily="18" charset="0"/>
                                    </a:rPr>
                                    <m:t>𝑢</m:t>
                                  </m:r>
                                </m:e>
                                <m:sub>
                                  <m:r>
                                    <a:rPr lang="es-ES" sz="2000" i="1">
                                      <a:latin typeface="Cambria Math" panose="02040503050406030204" pitchFamily="18" charset="0"/>
                                    </a:rPr>
                                    <m:t>1</m:t>
                                  </m:r>
                                </m:sub>
                              </m:sSub>
                              <m:r>
                                <a:rPr lang="en-US" sz="2000" i="1">
                                  <a:latin typeface="Cambria Math" panose="02040503050406030204" pitchFamily="18" charset="0"/>
                                </a:rPr>
                                <m:t>=</m:t>
                              </m:r>
                              <m:f>
                                <m:fPr>
                                  <m:ctrlPr>
                                    <a:rPr lang="en-US" sz="2000" i="1">
                                      <a:latin typeface="Cambria Math" panose="02040503050406030204" pitchFamily="18" charset="0"/>
                                    </a:rPr>
                                  </m:ctrlPr>
                                </m:fPr>
                                <m:num>
                                  <m:r>
                                    <a:rPr lang="es-ES" sz="2000" b="0" i="1" smtClean="0">
                                      <a:latin typeface="Cambria Math" panose="02040503050406030204" pitchFamily="18" charset="0"/>
                                    </a:rPr>
                                    <m:t>13</m:t>
                                  </m:r>
                                  <m:r>
                                    <a:rPr lang="es-ES" sz="2000" i="1">
                                      <a:latin typeface="Cambria Math" panose="02040503050406030204" pitchFamily="18" charset="0"/>
                                    </a:rPr>
                                    <m:t>+</m:t>
                                  </m:r>
                                  <m:rad>
                                    <m:radPr>
                                      <m:degHide m:val="on"/>
                                      <m:ctrlPr>
                                        <a:rPr lang="en-US" sz="2000" i="1">
                                          <a:latin typeface="Cambria Math" panose="02040503050406030204" pitchFamily="18" charset="0"/>
                                        </a:rPr>
                                      </m:ctrlPr>
                                    </m:radPr>
                                    <m:deg/>
                                    <m:e>
                                      <m:r>
                                        <a:rPr lang="es-ES" sz="2000" b="0" i="1" smtClean="0">
                                          <a:latin typeface="Cambria Math" panose="02040503050406030204" pitchFamily="18" charset="0"/>
                                        </a:rPr>
                                        <m:t>25</m:t>
                                      </m:r>
                                    </m:e>
                                  </m:rad>
                                </m:num>
                                <m:den>
                                  <m:r>
                                    <a:rPr lang="en-US" sz="2000" i="1">
                                      <a:latin typeface="Cambria Math" panose="02040503050406030204" pitchFamily="18" charset="0"/>
                                    </a:rPr>
                                    <m:t>2</m:t>
                                  </m:r>
                                  <m:r>
                                    <a:rPr lang="es-ES" sz="2000" b="0" i="1" smtClean="0">
                                      <a:latin typeface="Cambria Math" panose="02040503050406030204" pitchFamily="18" charset="0"/>
                                    </a:rPr>
                                    <m:t>(1)</m:t>
                                  </m:r>
                                </m:den>
                              </m:f>
                              <m:r>
                                <a:rPr lang="es-ES" sz="2000" b="0" i="1" smtClean="0">
                                  <a:latin typeface="Cambria Math" panose="02040503050406030204" pitchFamily="18" charset="0"/>
                                </a:rPr>
                                <m:t>=</m:t>
                              </m:r>
                              <m:f>
                                <m:fPr>
                                  <m:ctrlPr>
                                    <a:rPr lang="en-US" sz="2000" i="1">
                                      <a:latin typeface="Cambria Math" panose="02040503050406030204" pitchFamily="18" charset="0"/>
                                    </a:rPr>
                                  </m:ctrlPr>
                                </m:fPr>
                                <m:num>
                                  <m:r>
                                    <a:rPr lang="es-ES" sz="2000" b="0" i="1" smtClean="0">
                                      <a:latin typeface="Cambria Math" panose="02040503050406030204" pitchFamily="18" charset="0"/>
                                    </a:rPr>
                                    <m:t>13</m:t>
                                  </m:r>
                                  <m:r>
                                    <a:rPr lang="es-ES" sz="2000" i="1">
                                      <a:latin typeface="Cambria Math" panose="02040503050406030204" pitchFamily="18" charset="0"/>
                                    </a:rPr>
                                    <m:t>+</m:t>
                                  </m:r>
                                  <m:r>
                                    <a:rPr lang="es-ES" sz="2000" b="0" i="1" smtClean="0">
                                      <a:latin typeface="Cambria Math" panose="02040503050406030204" pitchFamily="18" charset="0"/>
                                    </a:rPr>
                                    <m:t>5</m:t>
                                  </m:r>
                                </m:num>
                                <m:den>
                                  <m:r>
                                    <a:rPr lang="en-US" sz="2000" i="1">
                                      <a:latin typeface="Cambria Math" panose="02040503050406030204" pitchFamily="18" charset="0"/>
                                    </a:rPr>
                                    <m:t>2</m:t>
                                  </m:r>
                                </m:den>
                              </m:f>
                              <m:r>
                                <a:rPr lang="es-ES" sz="2000" i="1">
                                  <a:latin typeface="Cambria Math" panose="02040503050406030204" pitchFamily="18" charset="0"/>
                                </a:rPr>
                                <m:t>=</m:t>
                              </m:r>
                              <m:f>
                                <m:fPr>
                                  <m:ctrlPr>
                                    <a:rPr lang="en-US" sz="2000" i="1">
                                      <a:latin typeface="Cambria Math" panose="02040503050406030204" pitchFamily="18" charset="0"/>
                                    </a:rPr>
                                  </m:ctrlPr>
                                </m:fPr>
                                <m:num>
                                  <m:r>
                                    <a:rPr lang="es-ES" sz="2000" i="1" smtClean="0">
                                      <a:latin typeface="Cambria Math" panose="02040503050406030204" pitchFamily="18" charset="0"/>
                                    </a:rPr>
                                    <m:t>1</m:t>
                                  </m:r>
                                  <m:r>
                                    <a:rPr lang="es-ES" sz="2000" b="0" i="1" smtClean="0">
                                      <a:latin typeface="Cambria Math" panose="02040503050406030204" pitchFamily="18" charset="0"/>
                                    </a:rPr>
                                    <m:t>8</m:t>
                                  </m:r>
                                </m:num>
                                <m:den>
                                  <m:r>
                                    <a:rPr lang="en-US" sz="2000" i="1">
                                      <a:latin typeface="Cambria Math" panose="02040503050406030204" pitchFamily="18" charset="0"/>
                                    </a:rPr>
                                    <m:t>2</m:t>
                                  </m:r>
                                </m:den>
                              </m:f>
                              <m:r>
                                <a:rPr lang="es-ES" sz="2000" i="1">
                                  <a:latin typeface="Cambria Math" panose="02040503050406030204" pitchFamily="18" charset="0"/>
                                </a:rPr>
                                <m:t>=</m:t>
                              </m:r>
                              <m:r>
                                <a:rPr lang="es-ES" sz="2000" b="0" i="1" smtClean="0">
                                  <a:latin typeface="Cambria Math" panose="02040503050406030204" pitchFamily="18" charset="0"/>
                                </a:rPr>
                                <m:t>9</m:t>
                              </m:r>
                            </m:e>
                            <m:e>
                              <m:sSub>
                                <m:sSubPr>
                                  <m:ctrlPr>
                                    <a:rPr lang="en-US" sz="2000" i="1">
                                      <a:latin typeface="Cambria Math" panose="02040503050406030204" pitchFamily="18" charset="0"/>
                                    </a:rPr>
                                  </m:ctrlPr>
                                </m:sSubPr>
                                <m:e>
                                  <m:r>
                                    <a:rPr lang="es-ES" sz="2000" b="0" i="1" smtClean="0">
                                      <a:latin typeface="Cambria Math" panose="02040503050406030204" pitchFamily="18" charset="0"/>
                                    </a:rPr>
                                    <m:t>𝑢</m:t>
                                  </m:r>
                                </m:e>
                                <m:sub>
                                  <m:r>
                                    <a:rPr lang="es-ES" sz="2000" b="0" i="1" smtClean="0">
                                      <a:latin typeface="Cambria Math" panose="02040503050406030204" pitchFamily="18" charset="0"/>
                                    </a:rPr>
                                    <m:t>2</m:t>
                                  </m:r>
                                </m:sub>
                              </m:sSub>
                              <m:r>
                                <a:rPr lang="en-US" sz="2000" i="1">
                                  <a:latin typeface="Cambria Math" panose="02040503050406030204" pitchFamily="18" charset="0"/>
                                </a:rPr>
                                <m:t>=</m:t>
                              </m:r>
                              <m:f>
                                <m:fPr>
                                  <m:ctrlPr>
                                    <a:rPr lang="en-US" sz="2000" i="1">
                                      <a:latin typeface="Cambria Math" panose="02040503050406030204" pitchFamily="18" charset="0"/>
                                    </a:rPr>
                                  </m:ctrlPr>
                                </m:fPr>
                                <m:num>
                                  <m:r>
                                    <a:rPr lang="es-ES" sz="2000" i="1">
                                      <a:latin typeface="Cambria Math" panose="02040503050406030204" pitchFamily="18" charset="0"/>
                                    </a:rPr>
                                    <m:t>13</m:t>
                                  </m:r>
                                  <m:r>
                                    <a:rPr lang="es-ES" sz="2000" b="0" i="1" smtClean="0">
                                      <a:latin typeface="Cambria Math" panose="02040503050406030204" pitchFamily="18" charset="0"/>
                                    </a:rPr>
                                    <m:t>−</m:t>
                                  </m:r>
                                  <m:rad>
                                    <m:radPr>
                                      <m:degHide m:val="on"/>
                                      <m:ctrlPr>
                                        <a:rPr lang="en-US" sz="2000" i="1">
                                          <a:latin typeface="Cambria Math" panose="02040503050406030204" pitchFamily="18" charset="0"/>
                                        </a:rPr>
                                      </m:ctrlPr>
                                    </m:radPr>
                                    <m:deg/>
                                    <m:e>
                                      <m:r>
                                        <a:rPr lang="es-ES" sz="2000" i="1">
                                          <a:latin typeface="Cambria Math" panose="02040503050406030204" pitchFamily="18" charset="0"/>
                                        </a:rPr>
                                        <m:t>25</m:t>
                                      </m:r>
                                    </m:e>
                                  </m:rad>
                                </m:num>
                                <m:den>
                                  <m:r>
                                    <a:rPr lang="en-US" sz="2000" i="1">
                                      <a:latin typeface="Cambria Math" panose="02040503050406030204" pitchFamily="18" charset="0"/>
                                    </a:rPr>
                                    <m:t>2</m:t>
                                  </m:r>
                                  <m:r>
                                    <a:rPr lang="es-ES" sz="2000" i="1">
                                      <a:latin typeface="Cambria Math" panose="02040503050406030204" pitchFamily="18" charset="0"/>
                                    </a:rPr>
                                    <m:t>(1)</m:t>
                                  </m:r>
                                </m:den>
                              </m:f>
                              <m:r>
                                <a:rPr lang="es-ES" sz="2000" i="1">
                                  <a:latin typeface="Cambria Math" panose="02040503050406030204" pitchFamily="18" charset="0"/>
                                </a:rPr>
                                <m:t>=</m:t>
                              </m:r>
                              <m:f>
                                <m:fPr>
                                  <m:ctrlPr>
                                    <a:rPr lang="en-US" sz="2000" i="1">
                                      <a:latin typeface="Cambria Math" panose="02040503050406030204" pitchFamily="18" charset="0"/>
                                    </a:rPr>
                                  </m:ctrlPr>
                                </m:fPr>
                                <m:num>
                                  <m:r>
                                    <a:rPr lang="es-ES" sz="2000" i="1">
                                      <a:latin typeface="Cambria Math" panose="02040503050406030204" pitchFamily="18" charset="0"/>
                                    </a:rPr>
                                    <m:t>13</m:t>
                                  </m:r>
                                  <m:r>
                                    <a:rPr lang="es-ES" sz="2000" b="0" i="1" smtClean="0">
                                      <a:latin typeface="Cambria Math" panose="02040503050406030204" pitchFamily="18" charset="0"/>
                                    </a:rPr>
                                    <m:t>−</m:t>
                                  </m:r>
                                  <m:r>
                                    <a:rPr lang="es-ES" sz="2000" i="1">
                                      <a:latin typeface="Cambria Math" panose="02040503050406030204" pitchFamily="18" charset="0"/>
                                    </a:rPr>
                                    <m:t>5</m:t>
                                  </m:r>
                                </m:num>
                                <m:den>
                                  <m:r>
                                    <a:rPr lang="en-US" sz="2000" i="1">
                                      <a:latin typeface="Cambria Math" panose="02040503050406030204" pitchFamily="18" charset="0"/>
                                    </a:rPr>
                                    <m:t>2</m:t>
                                  </m:r>
                                </m:den>
                              </m:f>
                              <m:r>
                                <a:rPr lang="es-ES" sz="2000" i="1">
                                  <a:latin typeface="Cambria Math" panose="02040503050406030204" pitchFamily="18" charset="0"/>
                                </a:rPr>
                                <m:t>=</m:t>
                              </m:r>
                              <m:f>
                                <m:fPr>
                                  <m:ctrlPr>
                                    <a:rPr lang="en-US" sz="2000" i="1">
                                      <a:latin typeface="Cambria Math" panose="02040503050406030204" pitchFamily="18" charset="0"/>
                                    </a:rPr>
                                  </m:ctrlPr>
                                </m:fPr>
                                <m:num>
                                  <m:r>
                                    <a:rPr lang="es-ES" sz="2000" i="1">
                                      <a:latin typeface="Cambria Math" panose="02040503050406030204" pitchFamily="18" charset="0"/>
                                    </a:rPr>
                                    <m:t>8</m:t>
                                  </m:r>
                                </m:num>
                                <m:den>
                                  <m:r>
                                    <a:rPr lang="en-US" sz="2000" i="1">
                                      <a:latin typeface="Cambria Math" panose="02040503050406030204" pitchFamily="18" charset="0"/>
                                    </a:rPr>
                                    <m:t>2</m:t>
                                  </m:r>
                                </m:den>
                              </m:f>
                              <m:r>
                                <a:rPr lang="es-ES" sz="2000" i="1">
                                  <a:latin typeface="Cambria Math" panose="02040503050406030204" pitchFamily="18" charset="0"/>
                                </a:rPr>
                                <m:t>=</m:t>
                              </m:r>
                              <m:r>
                                <a:rPr lang="es-ES" sz="2000" b="0" i="1" smtClean="0">
                                  <a:latin typeface="Cambria Math" panose="02040503050406030204" pitchFamily="18" charset="0"/>
                                </a:rPr>
                                <m:t>4</m:t>
                              </m:r>
                            </m:e>
                          </m:eqArr>
                        </m:e>
                      </m:d>
                    </m:oMath>
                  </m:oMathPara>
                </a14:m>
                <a:endParaRPr lang="es-ES" sz="2000" dirty="0"/>
              </a:p>
            </p:txBody>
          </p:sp>
        </mc:Choice>
        <mc:Fallback xmlns="">
          <p:sp>
            <p:nvSpPr>
              <p:cNvPr id="20" name="Rectángulo 19">
                <a:extLst>
                  <a:ext uri="{FF2B5EF4-FFF2-40B4-BE49-F238E27FC236}">
                    <a16:creationId xmlns:a16="http://schemas.microsoft.com/office/drawing/2014/main" id="{50867ACC-0D46-4955-899E-842BC24D65D3}"/>
                  </a:ext>
                </a:extLst>
              </p:cNvPr>
              <p:cNvSpPr>
                <a:spLocks noRot="1" noChangeAspect="1" noMove="1" noResize="1" noEditPoints="1" noAdjustHandles="1" noChangeArrowheads="1" noChangeShapeType="1" noTextEdit="1"/>
              </p:cNvSpPr>
              <p:nvPr/>
            </p:nvSpPr>
            <p:spPr>
              <a:xfrm>
                <a:off x="-136876" y="4245913"/>
                <a:ext cx="5882173" cy="1620315"/>
              </a:xfrm>
              <a:prstGeom prst="rect">
                <a:avLst/>
              </a:prstGeom>
              <a:blipFill>
                <a:blip r:embed="rId24"/>
                <a:stretch>
                  <a:fillRect/>
                </a:stretch>
              </a:blipFill>
            </p:spPr>
            <p:txBody>
              <a:bodyPr/>
              <a:lstStyle/>
              <a:p>
                <a:r>
                  <a:rPr lang="es-ES">
                    <a:noFill/>
                  </a:rPr>
                  <a:t> </a:t>
                </a:r>
              </a:p>
            </p:txBody>
          </p:sp>
        </mc:Fallback>
      </mc:AlternateContent>
      <p:sp>
        <p:nvSpPr>
          <p:cNvPr id="11" name="Rectángulo 10">
            <a:extLst>
              <a:ext uri="{FF2B5EF4-FFF2-40B4-BE49-F238E27FC236}">
                <a16:creationId xmlns:a16="http://schemas.microsoft.com/office/drawing/2014/main" id="{EE142972-4C98-4310-812E-D74249D9FC33}"/>
              </a:ext>
            </a:extLst>
          </p:cNvPr>
          <p:cNvSpPr/>
          <p:nvPr/>
        </p:nvSpPr>
        <p:spPr>
          <a:xfrm>
            <a:off x="6096000" y="3538997"/>
            <a:ext cx="5713615" cy="430887"/>
          </a:xfrm>
          <a:prstGeom prst="rect">
            <a:avLst/>
          </a:prstGeom>
        </p:spPr>
        <p:txBody>
          <a:bodyPr wrap="none">
            <a:spAutoFit/>
          </a:bodyPr>
          <a:lstStyle/>
          <a:p>
            <a:pPr algn="just"/>
            <a:r>
              <a:rPr lang="es-CO" sz="2200" dirty="0"/>
              <a:t>De esta forma las cuatro raíces o soluciones son:</a:t>
            </a:r>
          </a:p>
        </p:txBody>
      </p:sp>
      <mc:AlternateContent xmlns:mc="http://schemas.openxmlformats.org/markup-compatibility/2006" xmlns:a14="http://schemas.microsoft.com/office/drawing/2010/main">
        <mc:Choice Requires="a14">
          <p:sp>
            <p:nvSpPr>
              <p:cNvPr id="21" name="Rectángulo 20">
                <a:extLst>
                  <a:ext uri="{FF2B5EF4-FFF2-40B4-BE49-F238E27FC236}">
                    <a16:creationId xmlns:a16="http://schemas.microsoft.com/office/drawing/2014/main" id="{58715D0B-91F9-4264-98F7-C1F954FAFED9}"/>
                  </a:ext>
                </a:extLst>
              </p:cNvPr>
              <p:cNvSpPr/>
              <p:nvPr/>
            </p:nvSpPr>
            <p:spPr>
              <a:xfrm>
                <a:off x="6508883" y="4165348"/>
                <a:ext cx="3929345" cy="282641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s-CO" sz="2400" i="1" dirty="0" smtClean="0">
                              <a:solidFill>
                                <a:schemeClr val="accent2">
                                  <a:lumMod val="75000"/>
                                </a:schemeClr>
                              </a:solidFill>
                              <a:latin typeface="Cambria Math" panose="02040503050406030204" pitchFamily="18" charset="0"/>
                            </a:rPr>
                          </m:ctrlPr>
                        </m:dPr>
                        <m:e>
                          <m:eqArr>
                            <m:eqArrPr>
                              <m:ctrlPr>
                                <a:rPr lang="es-CO" sz="2400" i="1" dirty="0">
                                  <a:solidFill>
                                    <a:schemeClr val="accent2">
                                      <a:lumMod val="75000"/>
                                    </a:schemeClr>
                                  </a:solidFill>
                                  <a:latin typeface="Cambria Math" panose="02040503050406030204" pitchFamily="18" charset="0"/>
                                </a:rPr>
                              </m:ctrlPr>
                            </m:eqArrPr>
                            <m:e>
                              <m:sSub>
                                <m:sSubPr>
                                  <m:ctrlPr>
                                    <a:rPr lang="en-US" sz="2400" i="1">
                                      <a:latin typeface="Cambria Math" panose="02040503050406030204" pitchFamily="18" charset="0"/>
                                    </a:rPr>
                                  </m:ctrlPr>
                                </m:sSubPr>
                                <m:e>
                                  <m:r>
                                    <a:rPr lang="es-ES" sz="2400" b="0" i="1" smtClean="0">
                                      <a:latin typeface="Cambria Math" panose="02040503050406030204" pitchFamily="18" charset="0"/>
                                    </a:rPr>
                                    <m:t>𝑥</m:t>
                                  </m:r>
                                </m:e>
                                <m:sub>
                                  <m:r>
                                    <a:rPr lang="es-ES" sz="2400" i="1">
                                      <a:latin typeface="Cambria Math" panose="02040503050406030204" pitchFamily="18" charset="0"/>
                                    </a:rPr>
                                    <m:t>1</m:t>
                                  </m:r>
                                </m:sub>
                              </m:sSub>
                              <m:r>
                                <a:rPr lang="en-US" sz="2400" i="1" smtClean="0">
                                  <a:latin typeface="Cambria Math" panose="02040503050406030204" pitchFamily="18" charset="0"/>
                                </a:rPr>
                                <m:t>=</m:t>
                              </m:r>
                              <m:r>
                                <a:rPr lang="es-ES" sz="2400" b="0" i="1" smtClean="0">
                                  <a:latin typeface="Cambria Math" panose="02040503050406030204" pitchFamily="18" charset="0"/>
                                </a:rPr>
                                <m:t>+</m:t>
                              </m:r>
                              <m:rad>
                                <m:radPr>
                                  <m:degHide m:val="on"/>
                                  <m:ctrlPr>
                                    <a:rPr lang="en-US" sz="2400" i="1">
                                      <a:latin typeface="Cambria Math" panose="02040503050406030204" pitchFamily="18" charset="0"/>
                                    </a:rPr>
                                  </m:ctrlPr>
                                </m:radPr>
                                <m:deg/>
                                <m:e>
                                  <m:sSub>
                                    <m:sSubPr>
                                      <m:ctrlPr>
                                        <a:rPr lang="en-US" sz="2400" i="1">
                                          <a:latin typeface="Cambria Math" panose="02040503050406030204" pitchFamily="18" charset="0"/>
                                        </a:rPr>
                                      </m:ctrlPr>
                                    </m:sSubPr>
                                    <m:e>
                                      <m:r>
                                        <a:rPr lang="es-ES" sz="2400" i="1">
                                          <a:latin typeface="Cambria Math" panose="02040503050406030204" pitchFamily="18" charset="0"/>
                                        </a:rPr>
                                        <m:t>𝑢</m:t>
                                      </m:r>
                                    </m:e>
                                    <m:sub>
                                      <m:r>
                                        <a:rPr lang="es-ES" sz="2400" i="1">
                                          <a:latin typeface="Cambria Math" panose="02040503050406030204" pitchFamily="18" charset="0"/>
                                        </a:rPr>
                                        <m:t>1</m:t>
                                      </m:r>
                                    </m:sub>
                                  </m:sSub>
                                </m:e>
                              </m:rad>
                              <m:r>
                                <a:rPr lang="en-US" sz="2400" i="1">
                                  <a:latin typeface="Cambria Math" panose="02040503050406030204" pitchFamily="18" charset="0"/>
                                </a:rPr>
                                <m:t>=</m:t>
                              </m:r>
                              <m:r>
                                <a:rPr lang="es-ES" sz="2400" i="1">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b="0" i="1" smtClean="0">
                                      <a:latin typeface="Cambria Math" panose="02040503050406030204" pitchFamily="18" charset="0"/>
                                    </a:rPr>
                                    <m:t>9</m:t>
                                  </m:r>
                                </m:e>
                              </m:rad>
                              <m:r>
                                <a:rPr lang="es-ES" sz="2400" b="0" i="1" smtClean="0">
                                  <a:latin typeface="Cambria Math" panose="02040503050406030204" pitchFamily="18" charset="0"/>
                                </a:rPr>
                                <m:t>=3</m:t>
                              </m:r>
                            </m:e>
                            <m:e>
                              <m:sSub>
                                <m:sSubPr>
                                  <m:ctrlPr>
                                    <a:rPr lang="en-US" sz="2400" i="1">
                                      <a:latin typeface="Cambria Math" panose="02040503050406030204" pitchFamily="18" charset="0"/>
                                    </a:rPr>
                                  </m:ctrlPr>
                                </m:sSubPr>
                                <m:e>
                                  <m:r>
                                    <a:rPr lang="es-ES" sz="2400" i="1">
                                      <a:latin typeface="Cambria Math" panose="02040503050406030204" pitchFamily="18" charset="0"/>
                                    </a:rPr>
                                    <m:t>𝑥</m:t>
                                  </m:r>
                                </m:e>
                                <m:sub>
                                  <m:r>
                                    <a:rPr lang="es-ES" sz="2400" b="0" i="1" smtClean="0">
                                      <a:latin typeface="Cambria Math" panose="02040503050406030204" pitchFamily="18" charset="0"/>
                                    </a:rPr>
                                    <m:t>2</m:t>
                                  </m:r>
                                </m:sub>
                              </m:sSub>
                              <m:r>
                                <a:rPr lang="en-US" sz="2400" i="1">
                                  <a:latin typeface="Cambria Math" panose="02040503050406030204" pitchFamily="18" charset="0"/>
                                </a:rPr>
                                <m:t>=</m:t>
                              </m:r>
                              <m:r>
                                <a:rPr lang="es-ES" sz="2400" b="0" i="1" smtClean="0">
                                  <a:latin typeface="Cambria Math" panose="02040503050406030204" pitchFamily="18" charset="0"/>
                                </a:rPr>
                                <m:t>−</m:t>
                              </m:r>
                              <m:rad>
                                <m:radPr>
                                  <m:degHide m:val="on"/>
                                  <m:ctrlPr>
                                    <a:rPr lang="en-US" sz="2400" i="1">
                                      <a:latin typeface="Cambria Math" panose="02040503050406030204" pitchFamily="18" charset="0"/>
                                    </a:rPr>
                                  </m:ctrlPr>
                                </m:radPr>
                                <m:deg/>
                                <m:e>
                                  <m:sSub>
                                    <m:sSubPr>
                                      <m:ctrlPr>
                                        <a:rPr lang="en-US" sz="2400" i="1">
                                          <a:latin typeface="Cambria Math" panose="02040503050406030204" pitchFamily="18" charset="0"/>
                                        </a:rPr>
                                      </m:ctrlPr>
                                    </m:sSubPr>
                                    <m:e>
                                      <m:r>
                                        <a:rPr lang="es-ES" sz="2400" i="1">
                                          <a:latin typeface="Cambria Math" panose="02040503050406030204" pitchFamily="18" charset="0"/>
                                        </a:rPr>
                                        <m:t>𝑢</m:t>
                                      </m:r>
                                    </m:e>
                                    <m:sub>
                                      <m:r>
                                        <a:rPr lang="es-ES" sz="2400" i="1">
                                          <a:latin typeface="Cambria Math" panose="02040503050406030204" pitchFamily="18" charset="0"/>
                                        </a:rPr>
                                        <m:t>1</m:t>
                                      </m:r>
                                    </m:sub>
                                  </m:sSub>
                                </m:e>
                              </m:rad>
                              <m:r>
                                <a:rPr lang="en-US" sz="2400" i="1">
                                  <a:latin typeface="Cambria Math" panose="02040503050406030204" pitchFamily="18" charset="0"/>
                                </a:rPr>
                                <m:t>=</m:t>
                              </m:r>
                              <m:r>
                                <a:rPr lang="es-ES" sz="2400" b="0" i="1" smtClean="0">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i="1">
                                      <a:latin typeface="Cambria Math" panose="02040503050406030204" pitchFamily="18" charset="0"/>
                                    </a:rPr>
                                    <m:t>9</m:t>
                                  </m:r>
                                </m:e>
                              </m:rad>
                              <m:r>
                                <a:rPr lang="es-ES" sz="2400" i="1">
                                  <a:latin typeface="Cambria Math" panose="02040503050406030204" pitchFamily="18" charset="0"/>
                                </a:rPr>
                                <m:t>=</m:t>
                              </m:r>
                              <m:r>
                                <a:rPr lang="es-ES" sz="2400" b="0" i="1" smtClean="0">
                                  <a:latin typeface="Cambria Math" panose="02040503050406030204" pitchFamily="18" charset="0"/>
                                </a:rPr>
                                <m:t>−</m:t>
                              </m:r>
                              <m:r>
                                <a:rPr lang="es-ES" sz="2400" i="1">
                                  <a:latin typeface="Cambria Math" panose="02040503050406030204" pitchFamily="18" charset="0"/>
                                </a:rPr>
                                <m:t>3</m:t>
                              </m:r>
                            </m:e>
                            <m:e>
                              <m:sSub>
                                <m:sSubPr>
                                  <m:ctrlPr>
                                    <a:rPr lang="en-US" sz="2400" i="1">
                                      <a:latin typeface="Cambria Math" panose="02040503050406030204" pitchFamily="18" charset="0"/>
                                    </a:rPr>
                                  </m:ctrlPr>
                                </m:sSubPr>
                                <m:e>
                                  <m:r>
                                    <a:rPr lang="es-ES" sz="2400" i="1">
                                      <a:latin typeface="Cambria Math" panose="02040503050406030204" pitchFamily="18" charset="0"/>
                                    </a:rPr>
                                    <m:t>𝑥</m:t>
                                  </m:r>
                                </m:e>
                                <m:sub>
                                  <m:r>
                                    <a:rPr lang="es-ES" sz="2400" b="0" i="1" smtClean="0">
                                      <a:latin typeface="Cambria Math" panose="02040503050406030204" pitchFamily="18" charset="0"/>
                                    </a:rPr>
                                    <m:t>3</m:t>
                                  </m:r>
                                </m:sub>
                              </m:sSub>
                              <m:r>
                                <a:rPr lang="en-US" sz="2400" i="1">
                                  <a:latin typeface="Cambria Math" panose="02040503050406030204" pitchFamily="18" charset="0"/>
                                </a:rPr>
                                <m:t>=</m:t>
                              </m:r>
                              <m:r>
                                <a:rPr lang="es-ES" sz="2400" i="1">
                                  <a:latin typeface="Cambria Math" panose="02040503050406030204" pitchFamily="18" charset="0"/>
                                </a:rPr>
                                <m:t>+</m:t>
                              </m:r>
                              <m:rad>
                                <m:radPr>
                                  <m:degHide m:val="on"/>
                                  <m:ctrlPr>
                                    <a:rPr lang="en-US" sz="2400" i="1">
                                      <a:latin typeface="Cambria Math" panose="02040503050406030204" pitchFamily="18" charset="0"/>
                                    </a:rPr>
                                  </m:ctrlPr>
                                </m:radPr>
                                <m:deg/>
                                <m:e>
                                  <m:sSub>
                                    <m:sSubPr>
                                      <m:ctrlPr>
                                        <a:rPr lang="en-US" sz="2400" i="1">
                                          <a:latin typeface="Cambria Math" panose="02040503050406030204" pitchFamily="18" charset="0"/>
                                        </a:rPr>
                                      </m:ctrlPr>
                                    </m:sSubPr>
                                    <m:e>
                                      <m:r>
                                        <a:rPr lang="es-ES" sz="2400" i="1">
                                          <a:latin typeface="Cambria Math" panose="02040503050406030204" pitchFamily="18" charset="0"/>
                                        </a:rPr>
                                        <m:t>𝑢</m:t>
                                      </m:r>
                                    </m:e>
                                    <m:sub>
                                      <m:r>
                                        <a:rPr lang="es-ES" sz="2400" b="0" i="1" smtClean="0">
                                          <a:latin typeface="Cambria Math" panose="02040503050406030204" pitchFamily="18" charset="0"/>
                                        </a:rPr>
                                        <m:t>2</m:t>
                                      </m:r>
                                    </m:sub>
                                  </m:sSub>
                                </m:e>
                              </m:rad>
                              <m:r>
                                <a:rPr lang="en-US" sz="2400" i="1">
                                  <a:latin typeface="Cambria Math" panose="02040503050406030204" pitchFamily="18" charset="0"/>
                                </a:rPr>
                                <m:t>=</m:t>
                              </m:r>
                              <m:r>
                                <a:rPr lang="es-ES" sz="2400" b="0" i="1" smtClean="0">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b="0" i="1" smtClean="0">
                                      <a:latin typeface="Cambria Math" panose="02040503050406030204" pitchFamily="18" charset="0"/>
                                    </a:rPr>
                                    <m:t>4</m:t>
                                  </m:r>
                                </m:e>
                              </m:rad>
                              <m:r>
                                <a:rPr lang="es-ES" sz="2400" i="1">
                                  <a:latin typeface="Cambria Math" panose="02040503050406030204" pitchFamily="18" charset="0"/>
                                </a:rPr>
                                <m:t>=</m:t>
                              </m:r>
                              <m:r>
                                <a:rPr lang="es-ES" sz="2400" b="0" i="1" smtClean="0">
                                  <a:latin typeface="Cambria Math" panose="02040503050406030204" pitchFamily="18" charset="0"/>
                                </a:rPr>
                                <m:t>2</m:t>
                              </m:r>
                            </m:e>
                            <m:e>
                              <m:sSub>
                                <m:sSubPr>
                                  <m:ctrlPr>
                                    <a:rPr lang="en-US" sz="2400" i="1">
                                      <a:latin typeface="Cambria Math" panose="02040503050406030204" pitchFamily="18" charset="0"/>
                                    </a:rPr>
                                  </m:ctrlPr>
                                </m:sSubPr>
                                <m:e>
                                  <m:r>
                                    <a:rPr lang="es-ES" sz="2400" b="0" i="1" smtClean="0">
                                      <a:latin typeface="Cambria Math" panose="02040503050406030204" pitchFamily="18" charset="0"/>
                                    </a:rPr>
                                    <m:t>𝑥</m:t>
                                  </m:r>
                                </m:e>
                                <m:sub>
                                  <m:r>
                                    <a:rPr lang="es-ES" sz="2400" b="0" i="1" smtClean="0">
                                      <a:latin typeface="Cambria Math" panose="02040503050406030204" pitchFamily="18" charset="0"/>
                                    </a:rPr>
                                    <m:t>4</m:t>
                                  </m:r>
                                </m:sub>
                              </m:sSub>
                              <m:r>
                                <a:rPr lang="en-US" sz="2400" i="1">
                                  <a:latin typeface="Cambria Math" panose="02040503050406030204" pitchFamily="18" charset="0"/>
                                </a:rPr>
                                <m:t>=</m:t>
                              </m:r>
                              <m:r>
                                <a:rPr lang="es-ES" sz="2400" b="0" i="1" smtClean="0">
                                  <a:latin typeface="Cambria Math" panose="02040503050406030204" pitchFamily="18" charset="0"/>
                                </a:rPr>
                                <m:t>−</m:t>
                              </m:r>
                              <m:rad>
                                <m:radPr>
                                  <m:degHide m:val="on"/>
                                  <m:ctrlPr>
                                    <a:rPr lang="en-US" sz="2400" i="1">
                                      <a:latin typeface="Cambria Math" panose="02040503050406030204" pitchFamily="18" charset="0"/>
                                    </a:rPr>
                                  </m:ctrlPr>
                                </m:radPr>
                                <m:deg/>
                                <m:e>
                                  <m:sSub>
                                    <m:sSubPr>
                                      <m:ctrlPr>
                                        <a:rPr lang="en-US" sz="2400" i="1">
                                          <a:latin typeface="Cambria Math" panose="02040503050406030204" pitchFamily="18" charset="0"/>
                                        </a:rPr>
                                      </m:ctrlPr>
                                    </m:sSubPr>
                                    <m:e>
                                      <m:r>
                                        <a:rPr lang="es-ES" sz="2400" i="1">
                                          <a:latin typeface="Cambria Math" panose="02040503050406030204" pitchFamily="18" charset="0"/>
                                        </a:rPr>
                                        <m:t>𝑢</m:t>
                                      </m:r>
                                    </m:e>
                                    <m:sub>
                                      <m:r>
                                        <a:rPr lang="es-ES" sz="2400" b="0" i="1" smtClean="0">
                                          <a:latin typeface="Cambria Math" panose="02040503050406030204" pitchFamily="18" charset="0"/>
                                        </a:rPr>
                                        <m:t>2</m:t>
                                      </m:r>
                                    </m:sub>
                                  </m:sSub>
                                </m:e>
                              </m:rad>
                              <m:r>
                                <a:rPr lang="en-US" sz="2400" i="1">
                                  <a:latin typeface="Cambria Math" panose="02040503050406030204" pitchFamily="18" charset="0"/>
                                </a:rPr>
                                <m:t>=</m:t>
                              </m:r>
                              <m:r>
                                <a:rPr lang="es-ES" sz="2400" i="1">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b="0" i="1" smtClean="0">
                                      <a:latin typeface="Cambria Math" panose="02040503050406030204" pitchFamily="18" charset="0"/>
                                    </a:rPr>
                                    <m:t>4</m:t>
                                  </m:r>
                                </m:e>
                              </m:rad>
                              <m:r>
                                <a:rPr lang="es-ES" sz="2400" i="1">
                                  <a:latin typeface="Cambria Math" panose="02040503050406030204" pitchFamily="18" charset="0"/>
                                </a:rPr>
                                <m:t>=−</m:t>
                              </m:r>
                              <m:r>
                                <a:rPr lang="es-ES" sz="2400" b="0" i="1" smtClean="0">
                                  <a:latin typeface="Cambria Math" panose="02040503050406030204" pitchFamily="18" charset="0"/>
                                </a:rPr>
                                <m:t>2</m:t>
                              </m:r>
                            </m:e>
                          </m:eqArr>
                        </m:e>
                      </m:d>
                    </m:oMath>
                  </m:oMathPara>
                </a14:m>
                <a:endParaRPr lang="es-ES" sz="2400" dirty="0"/>
              </a:p>
              <a:p>
                <a:endParaRPr lang="es-ES" sz="2400" dirty="0"/>
              </a:p>
              <a:p>
                <a:endParaRPr lang="es-ES" sz="2400" dirty="0"/>
              </a:p>
            </p:txBody>
          </p:sp>
        </mc:Choice>
        <mc:Fallback xmlns="">
          <p:sp>
            <p:nvSpPr>
              <p:cNvPr id="21" name="Rectángulo 20">
                <a:extLst>
                  <a:ext uri="{FF2B5EF4-FFF2-40B4-BE49-F238E27FC236}">
                    <a16:creationId xmlns:a16="http://schemas.microsoft.com/office/drawing/2014/main" id="{58715D0B-91F9-4264-98F7-C1F954FAFED9}"/>
                  </a:ext>
                </a:extLst>
              </p:cNvPr>
              <p:cNvSpPr>
                <a:spLocks noRot="1" noChangeAspect="1" noMove="1" noResize="1" noEditPoints="1" noAdjustHandles="1" noChangeArrowheads="1" noChangeShapeType="1" noTextEdit="1"/>
              </p:cNvSpPr>
              <p:nvPr/>
            </p:nvSpPr>
            <p:spPr>
              <a:xfrm>
                <a:off x="6508883" y="4165348"/>
                <a:ext cx="3929345" cy="2826415"/>
              </a:xfrm>
              <a:prstGeom prst="rect">
                <a:avLst/>
              </a:prstGeom>
              <a:blipFill>
                <a:blip r:embed="rId25"/>
                <a:stretch>
                  <a:fillRect/>
                </a:stretch>
              </a:blipFill>
            </p:spPr>
            <p:txBody>
              <a:bodyPr/>
              <a:lstStyle/>
              <a:p>
                <a:r>
                  <a:rPr lang="es-ES">
                    <a:noFill/>
                  </a:rPr>
                  <a:t> </a:t>
                </a:r>
              </a:p>
            </p:txBody>
          </p:sp>
        </mc:Fallback>
      </mc:AlternateContent>
      <p:cxnSp>
        <p:nvCxnSpPr>
          <p:cNvPr id="14" name="Conector recto 13">
            <a:extLst>
              <a:ext uri="{FF2B5EF4-FFF2-40B4-BE49-F238E27FC236}">
                <a16:creationId xmlns:a16="http://schemas.microsoft.com/office/drawing/2014/main" id="{C4629859-6F14-4F12-9041-7210E2E7A43C}"/>
              </a:ext>
            </a:extLst>
          </p:cNvPr>
          <p:cNvCxnSpPr/>
          <p:nvPr/>
        </p:nvCxnSpPr>
        <p:spPr>
          <a:xfrm>
            <a:off x="5745297" y="3129572"/>
            <a:ext cx="0" cy="3392830"/>
          </a:xfrm>
          <a:prstGeom prst="line">
            <a:avLst/>
          </a:prstGeom>
          <a:ln w="571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78910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DD248839-F002-491A-B614-926E0FA81E75}"/>
              </a:ext>
            </a:extLst>
          </p:cNvPr>
          <p:cNvSpPr>
            <a:spLocks noGrp="1"/>
          </p:cNvSpPr>
          <p:nvPr>
            <p:ph idx="1"/>
          </p:nvPr>
        </p:nvSpPr>
        <p:spPr>
          <a:xfrm>
            <a:off x="838200" y="1781908"/>
            <a:ext cx="10515600" cy="4724909"/>
          </a:xfrm>
        </p:spPr>
        <p:txBody>
          <a:bodyPr>
            <a:noAutofit/>
          </a:bodyPr>
          <a:lstStyle/>
          <a:p>
            <a:pPr>
              <a:lnSpc>
                <a:spcPct val="100000"/>
              </a:lnSpc>
            </a:pPr>
            <a:r>
              <a:rPr lang="es-CO" sz="2000" b="1" dirty="0">
                <a:solidFill>
                  <a:srgbClr val="FF0000"/>
                </a:solidFill>
                <a:latin typeface="+mn-lt"/>
              </a:rPr>
              <a:t>Ecuaciones Lineales</a:t>
            </a:r>
            <a:endParaRPr lang="es-ES" sz="2000" b="1" dirty="0">
              <a:solidFill>
                <a:srgbClr val="FF0000"/>
              </a:solidFill>
              <a:latin typeface="+mn-lt"/>
            </a:endParaRPr>
          </a:p>
          <a:p>
            <a:pPr marL="228600" lvl="0" indent="-228600">
              <a:lnSpc>
                <a:spcPct val="100000"/>
              </a:lnSpc>
              <a:buFont typeface="+mj-lt"/>
              <a:buAutoNum type="arabicPeriod"/>
            </a:pPr>
            <a:r>
              <a:rPr lang="es-CO" sz="1800" b="1" dirty="0">
                <a:solidFill>
                  <a:schemeClr val="accent1"/>
                </a:solidFill>
                <a:latin typeface="+mn-lt"/>
              </a:rPr>
              <a:t>Conceptos </a:t>
            </a:r>
            <a:endParaRPr lang="es-ES" sz="1800" b="1" dirty="0">
              <a:solidFill>
                <a:schemeClr val="accent1"/>
              </a:solidFill>
              <a:latin typeface="+mn-lt"/>
            </a:endParaRPr>
          </a:p>
          <a:p>
            <a:pPr lvl="0">
              <a:lnSpc>
                <a:spcPct val="100000"/>
              </a:lnSpc>
            </a:pPr>
            <a:r>
              <a:rPr lang="es-ES" sz="1800" dirty="0">
                <a:latin typeface="+mn-lt"/>
              </a:rPr>
              <a:t>1.1. </a:t>
            </a:r>
            <a:r>
              <a:rPr lang="es-CO" sz="1800" dirty="0">
                <a:latin typeface="+mn-lt"/>
              </a:rPr>
              <a:t>Ecuación lineal (Ejemplos)</a:t>
            </a:r>
            <a:endParaRPr lang="es-ES" sz="1800" dirty="0">
              <a:latin typeface="+mn-lt"/>
            </a:endParaRPr>
          </a:p>
          <a:p>
            <a:pPr lvl="0">
              <a:lnSpc>
                <a:spcPct val="100000"/>
              </a:lnSpc>
            </a:pPr>
            <a:r>
              <a:rPr lang="es-ES" sz="1800" dirty="0">
                <a:latin typeface="+mn-lt"/>
              </a:rPr>
              <a:t>1.2. Ecuaciones equivalentes </a:t>
            </a:r>
            <a:r>
              <a:rPr lang="es-CO" sz="1800" dirty="0">
                <a:latin typeface="+mn-lt"/>
              </a:rPr>
              <a:t>(Ejemplos)</a:t>
            </a:r>
            <a:endParaRPr lang="es-ES" sz="1800" dirty="0">
              <a:latin typeface="+mn-lt"/>
            </a:endParaRPr>
          </a:p>
          <a:p>
            <a:pPr lvl="0">
              <a:lnSpc>
                <a:spcPct val="100000"/>
              </a:lnSpc>
            </a:pPr>
            <a:r>
              <a:rPr lang="es-ES" sz="1800" dirty="0">
                <a:latin typeface="+mn-lt"/>
              </a:rPr>
              <a:t>1.3. </a:t>
            </a:r>
            <a:r>
              <a:rPr lang="es-CO" sz="1800" dirty="0">
                <a:latin typeface="+mn-lt"/>
              </a:rPr>
              <a:t>Raíces o soluciones. </a:t>
            </a:r>
            <a:endParaRPr lang="es-ES" sz="1800" dirty="0">
              <a:latin typeface="+mn-lt"/>
            </a:endParaRPr>
          </a:p>
          <a:p>
            <a:pPr lvl="0">
              <a:lnSpc>
                <a:spcPct val="100000"/>
              </a:lnSpc>
            </a:pPr>
            <a:r>
              <a:rPr lang="es-CO" sz="1800" b="1" dirty="0">
                <a:solidFill>
                  <a:schemeClr val="accent1"/>
                </a:solidFill>
                <a:latin typeface="+mn-lt"/>
              </a:rPr>
              <a:t>2. Propiedades de la suma y la multiplicación de igualdades</a:t>
            </a:r>
            <a:endParaRPr lang="es-ES" sz="1800" b="1" dirty="0">
              <a:solidFill>
                <a:schemeClr val="accent1"/>
              </a:solidFill>
              <a:latin typeface="+mn-lt"/>
            </a:endParaRPr>
          </a:p>
          <a:p>
            <a:pPr>
              <a:lnSpc>
                <a:spcPct val="100000"/>
              </a:lnSpc>
            </a:pPr>
            <a:r>
              <a:rPr lang="es-CO" sz="1800" dirty="0">
                <a:latin typeface="+mn-lt"/>
              </a:rPr>
              <a:t>2.1 Propiedades de la suma de igualdades (Ejemplos)</a:t>
            </a:r>
            <a:endParaRPr lang="es-ES" sz="1800" dirty="0">
              <a:latin typeface="+mn-lt"/>
            </a:endParaRPr>
          </a:p>
          <a:p>
            <a:pPr>
              <a:lnSpc>
                <a:spcPct val="100000"/>
              </a:lnSpc>
            </a:pPr>
            <a:r>
              <a:rPr lang="es-CO" sz="1800" dirty="0">
                <a:latin typeface="+mn-lt"/>
              </a:rPr>
              <a:t>2.2 Propiedad de la multiplicación de igualdades (Ejemplos)</a:t>
            </a:r>
            <a:endParaRPr lang="es-ES" sz="1800" dirty="0">
              <a:latin typeface="+mn-lt"/>
            </a:endParaRPr>
          </a:p>
          <a:p>
            <a:pPr>
              <a:lnSpc>
                <a:spcPct val="100000"/>
              </a:lnSpc>
            </a:pPr>
            <a:r>
              <a:rPr lang="es-ES" sz="1800" b="1" dirty="0">
                <a:solidFill>
                  <a:schemeClr val="accent1"/>
                </a:solidFill>
                <a:latin typeface="+mn-lt"/>
              </a:rPr>
              <a:t>3. </a:t>
            </a:r>
            <a:r>
              <a:rPr lang="es-CO" sz="1800" b="1" dirty="0">
                <a:solidFill>
                  <a:schemeClr val="accent1"/>
                </a:solidFill>
                <a:latin typeface="+mn-lt"/>
              </a:rPr>
              <a:t>Expresión verbal y expresión matemática (Problemas que se resuelven mediante ecuaciones)</a:t>
            </a:r>
            <a:endParaRPr lang="es-ES" sz="1800" b="1" dirty="0">
              <a:solidFill>
                <a:schemeClr val="accent1"/>
              </a:solidFill>
              <a:latin typeface="+mn-lt"/>
            </a:endParaRPr>
          </a:p>
          <a:p>
            <a:pPr lvl="0">
              <a:lnSpc>
                <a:spcPct val="100000"/>
              </a:lnSpc>
            </a:pPr>
            <a:r>
              <a:rPr lang="es-CO" sz="1800" b="1" dirty="0">
                <a:solidFill>
                  <a:schemeClr val="accent1"/>
                </a:solidFill>
                <a:latin typeface="+mn-lt"/>
              </a:rPr>
              <a:t>4. Resolución de ecuaciones lineales con una variable.</a:t>
            </a:r>
            <a:endParaRPr lang="es-ES" sz="1800" b="1" dirty="0">
              <a:solidFill>
                <a:schemeClr val="accent1"/>
              </a:solidFill>
              <a:latin typeface="+mn-lt"/>
            </a:endParaRPr>
          </a:p>
          <a:p>
            <a:pPr lvl="0">
              <a:lnSpc>
                <a:spcPct val="100000"/>
              </a:lnSpc>
            </a:pPr>
            <a:r>
              <a:rPr lang="es-CO" sz="1800" b="1" dirty="0">
                <a:solidFill>
                  <a:schemeClr val="accent1"/>
                </a:solidFill>
                <a:latin typeface="+mn-lt"/>
              </a:rPr>
              <a:t>5. Aplicación de ecuaciones lineales</a:t>
            </a:r>
            <a:endParaRPr lang="es-ES" sz="1800" b="1" dirty="0">
              <a:solidFill>
                <a:schemeClr val="accent1"/>
              </a:solidFill>
              <a:latin typeface="+mn-lt"/>
            </a:endParaRPr>
          </a:p>
        </p:txBody>
      </p:sp>
    </p:spTree>
    <p:extLst>
      <p:ext uri="{BB962C8B-B14F-4D97-AF65-F5344CB8AC3E}">
        <p14:creationId xmlns:p14="http://schemas.microsoft.com/office/powerpoint/2010/main" val="409900946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5DD49BB-A4C5-4FDA-B8DC-8F88C27AB753}"/>
                  </a:ext>
                </a:extLst>
              </p:cNvPr>
              <p:cNvSpPr txBox="1"/>
              <p:nvPr/>
            </p:nvSpPr>
            <p:spPr>
              <a:xfrm>
                <a:off x="3811232" y="620892"/>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ES" sz="2400" b="0" i="1" dirty="0" smtClean="0">
                              <a:latin typeface="Cambria Math" panose="02040503050406030204" pitchFamily="18" charset="0"/>
                            </a:rPr>
                            <m:t>4</m:t>
                          </m:r>
                        </m:sup>
                      </m:sSup>
                      <m:r>
                        <a:rPr lang="es-ES" sz="2400" b="0" i="1" dirty="0" smtClean="0">
                          <a:latin typeface="Cambria Math" panose="02040503050406030204" pitchFamily="18" charset="0"/>
                        </a:rPr>
                        <m:t>−2</m:t>
                      </m:r>
                      <m:sSup>
                        <m:sSupPr>
                          <m:ctrlPr>
                            <a:rPr lang="es-CO" sz="2400" b="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+1=0</m:t>
                      </m:r>
                    </m:oMath>
                  </m:oMathPara>
                </a14:m>
                <a:endParaRPr lang="es-ES" sz="2400" dirty="0"/>
              </a:p>
            </p:txBody>
          </p:sp>
        </mc:Choice>
        <mc:Fallback xmlns="">
          <p:sp>
            <p:nvSpPr>
              <p:cNvPr id="5" name="CuadroTexto 4">
                <a:extLst>
                  <a:ext uri="{FF2B5EF4-FFF2-40B4-BE49-F238E27FC236}">
                    <a16:creationId xmlns:a16="http://schemas.microsoft.com/office/drawing/2014/main" id="{65DD49BB-A4C5-4FDA-B8DC-8F88C27AB753}"/>
                  </a:ext>
                </a:extLst>
              </p:cNvPr>
              <p:cNvSpPr txBox="1">
                <a:spLocks noRot="1" noChangeAspect="1" noMove="1" noResize="1" noEditPoints="1" noAdjustHandles="1" noChangeArrowheads="1" noChangeShapeType="1" noTextEdit="1"/>
              </p:cNvSpPr>
              <p:nvPr/>
            </p:nvSpPr>
            <p:spPr>
              <a:xfrm>
                <a:off x="3811232" y="620892"/>
                <a:ext cx="3969026" cy="369332"/>
              </a:xfrm>
              <a:prstGeom prst="rect">
                <a:avLst/>
              </a:prstGeom>
              <a:blipFill>
                <a:blip r:embed="rId2"/>
                <a:stretch>
                  <a:fillRect b="-6667"/>
                </a:stretch>
              </a:blipFill>
            </p:spPr>
            <p:txBody>
              <a:bodyPr/>
              <a:lstStyle/>
              <a:p>
                <a:r>
                  <a:rPr lang="es-ES">
                    <a:noFill/>
                  </a:rPr>
                  <a:t> </a:t>
                </a:r>
              </a:p>
            </p:txBody>
          </p:sp>
        </mc:Fallback>
      </mc:AlternateContent>
      <p:sp>
        <p:nvSpPr>
          <p:cNvPr id="7" name="Rectángulo 6">
            <a:extLst>
              <a:ext uri="{FF2B5EF4-FFF2-40B4-BE49-F238E27FC236}">
                <a16:creationId xmlns:a16="http://schemas.microsoft.com/office/drawing/2014/main" id="{1EEEFD82-422D-45BE-9260-A08232C72765}"/>
              </a:ext>
            </a:extLst>
          </p:cNvPr>
          <p:cNvSpPr/>
          <p:nvPr/>
        </p:nvSpPr>
        <p:spPr>
          <a:xfrm>
            <a:off x="539839" y="559337"/>
            <a:ext cx="10410917" cy="430887"/>
          </a:xfrm>
          <a:prstGeom prst="rect">
            <a:avLst/>
          </a:prstGeom>
        </p:spPr>
        <p:txBody>
          <a:bodyPr wrap="square">
            <a:spAutoFit/>
          </a:bodyPr>
          <a:lstStyle/>
          <a:p>
            <a:r>
              <a:rPr lang="es-CO" sz="2200" dirty="0">
                <a:solidFill>
                  <a:schemeClr val="accent2"/>
                </a:solidFill>
              </a:rPr>
              <a:t>Resuelva la siguiente ecuación</a:t>
            </a:r>
            <a:endParaRPr lang="es-CO" sz="2200" dirty="0"/>
          </a:p>
        </p:txBody>
      </p:sp>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7" name="Rectángulo 16">
            <a:extLst>
              <a:ext uri="{FF2B5EF4-FFF2-40B4-BE49-F238E27FC236}">
                <a16:creationId xmlns:a16="http://schemas.microsoft.com/office/drawing/2014/main" id="{427F2DFA-5C88-41D2-860B-BA6A06C4BA09}"/>
              </a:ext>
            </a:extLst>
          </p:cNvPr>
          <p:cNvSpPr/>
          <p:nvPr/>
        </p:nvSpPr>
        <p:spPr>
          <a:xfrm>
            <a:off x="184731" y="37088"/>
            <a:ext cx="1284326" cy="461665"/>
          </a:xfrm>
          <a:prstGeom prst="rect">
            <a:avLst/>
          </a:prstGeom>
        </p:spPr>
        <p:txBody>
          <a:bodyPr wrap="none">
            <a:spAutoFit/>
          </a:bodyPr>
          <a:lstStyle/>
          <a:p>
            <a:r>
              <a:rPr lang="es-CO" sz="2400" dirty="0">
                <a:solidFill>
                  <a:srgbClr val="00B050"/>
                </a:solidFill>
              </a:rPr>
              <a:t>Ejemplo:</a:t>
            </a:r>
          </a:p>
        </p:txBody>
      </p:sp>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4916326B-74B5-4764-BF6C-D79C10C92D6A}"/>
                  </a:ext>
                </a:extLst>
              </p:cNvPr>
              <p:cNvSpPr/>
              <p:nvPr/>
            </p:nvSpPr>
            <p:spPr>
              <a:xfrm>
                <a:off x="533540" y="1250103"/>
                <a:ext cx="5013232" cy="430887"/>
              </a:xfrm>
              <a:prstGeom prst="rect">
                <a:avLst/>
              </a:prstGeom>
            </p:spPr>
            <p:txBody>
              <a:bodyPr wrap="none">
                <a:spAutoFit/>
              </a:bodyPr>
              <a:lstStyle/>
              <a:p>
                <a:r>
                  <a:rPr lang="es-CO" sz="2200" dirty="0"/>
                  <a:t>Se hace </a:t>
                </a:r>
                <a:r>
                  <a:rPr lang="es-ES" sz="2200" dirty="0"/>
                  <a:t>la sustitución </a:t>
                </a:r>
                <a14:m>
                  <m:oMath xmlns:m="http://schemas.openxmlformats.org/officeDocument/2006/math">
                    <m:sSup>
                      <m:sSupPr>
                        <m:ctrlPr>
                          <a:rPr lang="es-ES" sz="2000" i="1" dirty="0">
                            <a:latin typeface="Cambria Math" panose="02040503050406030204" pitchFamily="18" charset="0"/>
                          </a:rPr>
                        </m:ctrlPr>
                      </m:sSupPr>
                      <m:e>
                        <m:r>
                          <a:rPr lang="es-ES" sz="2000" i="1" dirty="0">
                            <a:latin typeface="Cambria Math" panose="02040503050406030204" pitchFamily="18" charset="0"/>
                          </a:rPr>
                          <m:t>𝑥</m:t>
                        </m:r>
                      </m:e>
                      <m:sup>
                        <m:r>
                          <a:rPr lang="es-ES" sz="2000" i="1" dirty="0">
                            <a:latin typeface="Cambria Math" panose="02040503050406030204" pitchFamily="18" charset="0"/>
                          </a:rPr>
                          <m:t>2</m:t>
                        </m:r>
                      </m:sup>
                    </m:sSup>
                    <m:r>
                      <a:rPr lang="es-ES" sz="2200" i="1" dirty="0">
                        <a:latin typeface="Cambria Math" panose="02040503050406030204" pitchFamily="18" charset="0"/>
                      </a:rPr>
                      <m:t>=</m:t>
                    </m:r>
                    <m:r>
                      <a:rPr lang="es-ES" sz="2200" i="1" dirty="0">
                        <a:latin typeface="Cambria Math" panose="02040503050406030204" pitchFamily="18" charset="0"/>
                      </a:rPr>
                      <m:t>𝑢</m:t>
                    </m:r>
                  </m:oMath>
                </a14:m>
                <a:r>
                  <a:rPr lang="es-ES" sz="2200" dirty="0"/>
                  <a:t>   obteniendo</a:t>
                </a:r>
              </a:p>
            </p:txBody>
          </p:sp>
        </mc:Choice>
        <mc:Fallback xmlns="">
          <p:sp>
            <p:nvSpPr>
              <p:cNvPr id="6" name="Rectángulo 5">
                <a:extLst>
                  <a:ext uri="{FF2B5EF4-FFF2-40B4-BE49-F238E27FC236}">
                    <a16:creationId xmlns:a16="http://schemas.microsoft.com/office/drawing/2014/main" id="{4916326B-74B5-4764-BF6C-D79C10C92D6A}"/>
                  </a:ext>
                </a:extLst>
              </p:cNvPr>
              <p:cNvSpPr>
                <a:spLocks noRot="1" noChangeAspect="1" noMove="1" noResize="1" noEditPoints="1" noAdjustHandles="1" noChangeArrowheads="1" noChangeShapeType="1" noTextEdit="1"/>
              </p:cNvSpPr>
              <p:nvPr/>
            </p:nvSpPr>
            <p:spPr>
              <a:xfrm>
                <a:off x="533540" y="1250103"/>
                <a:ext cx="5013232" cy="430887"/>
              </a:xfrm>
              <a:prstGeom prst="rect">
                <a:avLst/>
              </a:prstGeom>
              <a:blipFill>
                <a:blip r:embed="rId3"/>
                <a:stretch>
                  <a:fillRect l="-1582" t="-9859" r="-852" b="-2816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F3048F8E-B4F4-4DE7-8B86-6715231987EF}"/>
                  </a:ext>
                </a:extLst>
              </p:cNvPr>
              <p:cNvSpPr txBox="1"/>
              <p:nvPr/>
            </p:nvSpPr>
            <p:spPr>
              <a:xfrm>
                <a:off x="5844858" y="1279444"/>
                <a:ext cx="3969026" cy="369332"/>
              </a:xfrm>
              <a:prstGeom prst="rect">
                <a:avLst/>
              </a:prstGeom>
              <a:noFill/>
            </p:spPr>
            <p:txBody>
              <a:bodyPr wrap="square" lIns="0" tIns="0" rIns="0" bIns="0" rtlCol="0">
                <a:spAutoFit/>
              </a:bodyPr>
              <a:lstStyle/>
              <a:p>
                <a14:m>
                  <m:oMath xmlns:m="http://schemas.openxmlformats.org/officeDocument/2006/math">
                    <m:sSup>
                      <m:sSupPr>
                        <m:ctrlPr>
                          <a:rPr lang="es-CO" sz="2400" b="0" i="1" dirty="0" smtClean="0">
                            <a:latin typeface="Cambria Math" panose="02040503050406030204" pitchFamily="18" charset="0"/>
                          </a:rPr>
                        </m:ctrlPr>
                      </m:sSupPr>
                      <m:e>
                        <m:r>
                          <a:rPr lang="es-ES" sz="2400" b="0" i="1" dirty="0" smtClean="0">
                            <a:latin typeface="Cambria Math" panose="02040503050406030204" pitchFamily="18" charset="0"/>
                          </a:rPr>
                          <m:t>𝑢</m:t>
                        </m:r>
                      </m:e>
                      <m:sup>
                        <m:r>
                          <a:rPr lang="es-CO" sz="2400" b="0" i="1" dirty="0" smtClean="0">
                            <a:latin typeface="Cambria Math" panose="02040503050406030204" pitchFamily="18" charset="0"/>
                          </a:rPr>
                          <m:t>2</m:t>
                        </m:r>
                      </m:sup>
                    </m:sSup>
                    <m:r>
                      <a:rPr lang="es-ES" sz="2400" b="0" i="1" dirty="0" smtClean="0">
                        <a:latin typeface="Cambria Math" panose="02040503050406030204" pitchFamily="18" charset="0"/>
                      </a:rPr>
                      <m:t>−2</m:t>
                    </m:r>
                    <m:r>
                      <a:rPr lang="es-ES" sz="2400" b="0" i="1" dirty="0" smtClean="0">
                        <a:latin typeface="Cambria Math" panose="02040503050406030204" pitchFamily="18" charset="0"/>
                      </a:rPr>
                      <m:t>𝑢</m:t>
                    </m:r>
                    <m:r>
                      <a:rPr lang="es-ES" sz="2400" b="0" i="1" dirty="0" smtClean="0">
                        <a:latin typeface="Cambria Math" panose="02040503050406030204" pitchFamily="18" charset="0"/>
                      </a:rPr>
                      <m:t>+1=</m:t>
                    </m:r>
                  </m:oMath>
                </a14:m>
                <a:r>
                  <a:rPr lang="es-ES" sz="2400" dirty="0"/>
                  <a:t>0</a:t>
                </a:r>
              </a:p>
            </p:txBody>
          </p:sp>
        </mc:Choice>
        <mc:Fallback xmlns="">
          <p:sp>
            <p:nvSpPr>
              <p:cNvPr id="18" name="CuadroTexto 17">
                <a:extLst>
                  <a:ext uri="{FF2B5EF4-FFF2-40B4-BE49-F238E27FC236}">
                    <a16:creationId xmlns:a16="http://schemas.microsoft.com/office/drawing/2014/main" id="{F3048F8E-B4F4-4DE7-8B86-6715231987EF}"/>
                  </a:ext>
                </a:extLst>
              </p:cNvPr>
              <p:cNvSpPr txBox="1">
                <a:spLocks noRot="1" noChangeAspect="1" noMove="1" noResize="1" noEditPoints="1" noAdjustHandles="1" noChangeArrowheads="1" noChangeShapeType="1" noTextEdit="1"/>
              </p:cNvSpPr>
              <p:nvPr/>
            </p:nvSpPr>
            <p:spPr>
              <a:xfrm>
                <a:off x="5844858" y="1279444"/>
                <a:ext cx="3969026" cy="369332"/>
              </a:xfrm>
              <a:prstGeom prst="rect">
                <a:avLst/>
              </a:prstGeom>
              <a:blipFill>
                <a:blip r:embed="rId4"/>
                <a:stretch>
                  <a:fillRect l="-1997" t="-26667" b="-50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02D09765-1A6F-432E-A0D0-C86BF46DBF5E}"/>
                  </a:ext>
                </a:extLst>
              </p:cNvPr>
              <p:cNvSpPr/>
              <p:nvPr/>
            </p:nvSpPr>
            <p:spPr>
              <a:xfrm>
                <a:off x="533540" y="1853828"/>
                <a:ext cx="9904688" cy="430887"/>
              </a:xfrm>
              <a:prstGeom prst="rect">
                <a:avLst/>
              </a:prstGeom>
            </p:spPr>
            <p:txBody>
              <a:bodyPr wrap="square">
                <a:spAutoFit/>
              </a:bodyPr>
              <a:lstStyle/>
              <a:p>
                <a:r>
                  <a:rPr lang="es-ES" sz="2200" dirty="0">
                    <a:sym typeface="Symbol" panose="05050102010706020507" pitchFamily="18" charset="2"/>
                  </a:rPr>
                  <a:t>Se  determinan los</a:t>
                </a:r>
                <a:r>
                  <a:rPr lang="es-ES" sz="2200" dirty="0">
                    <a:latin typeface="Calibri" panose="020F0502020204030204" pitchFamily="34" charset="0"/>
                    <a:ea typeface="Calibri" panose="020F0502020204030204" pitchFamily="34" charset="0"/>
                    <a:cs typeface="Times New Roman" panose="02020603050405020304" pitchFamily="18" charset="0"/>
                  </a:rPr>
                  <a:t> valores de las constantes </a:t>
                </a:r>
                <a14:m>
                  <m:oMath xmlns:m="http://schemas.openxmlformats.org/officeDocument/2006/math">
                    <m:r>
                      <a:rPr lang="es-ES" sz="2200" i="1" dirty="0">
                        <a:solidFill>
                          <a:srgbClr val="FF0000"/>
                        </a:solidFill>
                        <a:latin typeface="Cambria Math" panose="02040503050406030204" pitchFamily="18" charset="0"/>
                        <a:ea typeface="Calibri" panose="020F0502020204030204" pitchFamily="34" charset="0"/>
                        <a:cs typeface="Times New Roman" panose="02020603050405020304" pitchFamily="18" charset="0"/>
                      </a:rPr>
                      <m:t>𝑎</m:t>
                    </m:r>
                    <m:r>
                      <a:rPr lang="es-ES" sz="2200" i="1" dirty="0">
                        <a:latin typeface="Cambria Math" panose="02040503050406030204" pitchFamily="18" charset="0"/>
                        <a:ea typeface="Calibri" panose="020F0502020204030204" pitchFamily="34" charset="0"/>
                        <a:cs typeface="Times New Roman" panose="02020603050405020304" pitchFamily="18" charset="0"/>
                      </a:rPr>
                      <m:t> =1, </m:t>
                    </m:r>
                    <m:r>
                      <a:rPr lang="es-ES" sz="2200" b="0" i="1" dirty="0" smtClean="0">
                        <a:latin typeface="Cambria Math" panose="02040503050406030204" pitchFamily="18" charset="0"/>
                        <a:ea typeface="Calibri" panose="020F0502020204030204" pitchFamily="34" charset="0"/>
                        <a:cs typeface="Times New Roman" panose="02020603050405020304" pitchFamily="18" charset="0"/>
                      </a:rPr>
                      <m:t> </m:t>
                    </m:r>
                    <m:r>
                      <a:rPr lang="es-ES" sz="2200" i="1" dirty="0">
                        <a:solidFill>
                          <a:srgbClr val="00B0F0"/>
                        </a:solidFill>
                        <a:latin typeface="Cambria Math" panose="02040503050406030204" pitchFamily="18" charset="0"/>
                        <a:ea typeface="Calibri" panose="020F0502020204030204" pitchFamily="34" charset="0"/>
                        <a:cs typeface="Times New Roman" panose="02020603050405020304" pitchFamily="18" charset="0"/>
                      </a:rPr>
                      <m:t>𝑏</m:t>
                    </m:r>
                    <m:r>
                      <a:rPr lang="es-ES" sz="2200" b="0" i="1" dirty="0" smtClean="0">
                        <a:latin typeface="Cambria Math" panose="02040503050406030204" pitchFamily="18" charset="0"/>
                        <a:ea typeface="Calibri" panose="020F0502020204030204" pitchFamily="34" charset="0"/>
                        <a:cs typeface="Times New Roman" panose="02020603050405020304" pitchFamily="18" charset="0"/>
                      </a:rPr>
                      <m:t>=</m:t>
                    </m:r>
                    <m:r>
                      <a:rPr lang="es-ES" sz="2200" i="1" dirty="0">
                        <a:latin typeface="Cambria Math" panose="02040503050406030204" pitchFamily="18" charset="0"/>
                        <a:ea typeface="Calibri" panose="020F0502020204030204" pitchFamily="34" charset="0"/>
                        <a:cs typeface="Times New Roman" panose="02020603050405020304" pitchFamily="18" charset="0"/>
                      </a:rPr>
                      <m:t>−</m:t>
                    </m:r>
                    <m:r>
                      <a:rPr lang="es-ES" sz="2200" b="0" i="0" dirty="0" smtClean="0">
                        <a:latin typeface="Cambria Math" panose="02040503050406030204" pitchFamily="18" charset="0"/>
                        <a:ea typeface="Calibri" panose="020F0502020204030204" pitchFamily="34" charset="0"/>
                        <a:cs typeface="Times New Roman" panose="02020603050405020304" pitchFamily="18" charset="0"/>
                      </a:rPr>
                      <m:t>2</m:t>
                    </m:r>
                    <m:r>
                      <a:rPr lang="es-ES" sz="2200" dirty="0">
                        <a:latin typeface="Cambria Math" panose="02040503050406030204" pitchFamily="18" charset="0"/>
                        <a:ea typeface="Calibri" panose="020F0502020204030204" pitchFamily="34" charset="0"/>
                        <a:cs typeface="Times New Roman" panose="02020603050405020304" pitchFamily="18" charset="0"/>
                      </a:rPr>
                      <m:t>   </m:t>
                    </m:r>
                    <m:r>
                      <m:rPr>
                        <m:sty m:val="p"/>
                      </m:rPr>
                      <a:rPr lang="es-ES" sz="2200" dirty="0">
                        <a:latin typeface="Cambria Math" panose="02040503050406030204" pitchFamily="18" charset="0"/>
                        <a:ea typeface="Calibri" panose="020F0502020204030204" pitchFamily="34" charset="0"/>
                        <a:cs typeface="Times New Roman" panose="02020603050405020304" pitchFamily="18" charset="0"/>
                      </a:rPr>
                      <m:t>y</m:t>
                    </m:r>
                    <m:r>
                      <a:rPr lang="es-ES" sz="2200" i="1" dirty="0">
                        <a:latin typeface="Cambria Math" panose="02040503050406030204" pitchFamily="18" charset="0"/>
                        <a:ea typeface="Calibri" panose="020F0502020204030204" pitchFamily="34" charset="0"/>
                        <a:cs typeface="Times New Roman" panose="02020603050405020304" pitchFamily="18" charset="0"/>
                      </a:rPr>
                      <m:t>  </m:t>
                    </m:r>
                    <m:r>
                      <a:rPr lang="es-ES" sz="2200" i="1" dirty="0">
                        <a:solidFill>
                          <a:srgbClr val="00B050"/>
                        </a:solidFill>
                        <a:latin typeface="Cambria Math" panose="02040503050406030204" pitchFamily="18" charset="0"/>
                        <a:ea typeface="Calibri" panose="020F0502020204030204" pitchFamily="34" charset="0"/>
                        <a:cs typeface="Times New Roman" panose="02020603050405020304" pitchFamily="18" charset="0"/>
                      </a:rPr>
                      <m:t>𝑐</m:t>
                    </m:r>
                    <m:r>
                      <a:rPr lang="es-ES" sz="2200" i="1" dirty="0">
                        <a:latin typeface="Cambria Math" panose="02040503050406030204" pitchFamily="18" charset="0"/>
                        <a:ea typeface="Calibri" panose="020F0502020204030204" pitchFamily="34" charset="0"/>
                        <a:cs typeface="Times New Roman" panose="02020603050405020304" pitchFamily="18" charset="0"/>
                      </a:rPr>
                      <m:t> =</m:t>
                    </m:r>
                    <m:r>
                      <a:rPr lang="es-ES" sz="2200" b="0" i="1" dirty="0" smtClean="0">
                        <a:latin typeface="Cambria Math" panose="02040503050406030204" pitchFamily="18" charset="0"/>
                        <a:ea typeface="Calibri" panose="020F0502020204030204" pitchFamily="34" charset="0"/>
                        <a:cs typeface="Times New Roman" panose="02020603050405020304" pitchFamily="18" charset="0"/>
                      </a:rPr>
                      <m:t>1</m:t>
                    </m:r>
                  </m:oMath>
                </a14:m>
                <a:endParaRPr lang="es-CO" sz="2200" dirty="0"/>
              </a:p>
            </p:txBody>
          </p:sp>
        </mc:Choice>
        <mc:Fallback xmlns="">
          <p:sp>
            <p:nvSpPr>
              <p:cNvPr id="3" name="Rectángulo 2">
                <a:extLst>
                  <a:ext uri="{FF2B5EF4-FFF2-40B4-BE49-F238E27FC236}">
                    <a16:creationId xmlns:a16="http://schemas.microsoft.com/office/drawing/2014/main" id="{02D09765-1A6F-432E-A0D0-C86BF46DBF5E}"/>
                  </a:ext>
                </a:extLst>
              </p:cNvPr>
              <p:cNvSpPr>
                <a:spLocks noRot="1" noChangeAspect="1" noMove="1" noResize="1" noEditPoints="1" noAdjustHandles="1" noChangeArrowheads="1" noChangeShapeType="1" noTextEdit="1"/>
              </p:cNvSpPr>
              <p:nvPr/>
            </p:nvSpPr>
            <p:spPr>
              <a:xfrm>
                <a:off x="533540" y="1853828"/>
                <a:ext cx="9904688" cy="430887"/>
              </a:xfrm>
              <a:prstGeom prst="rect">
                <a:avLst/>
              </a:prstGeom>
              <a:blipFill>
                <a:blip r:embed="rId5"/>
                <a:stretch>
                  <a:fillRect l="-800" t="-9859" b="-2816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Marcador de contenido 2">
                <a:extLst>
                  <a:ext uri="{FF2B5EF4-FFF2-40B4-BE49-F238E27FC236}">
                    <a16:creationId xmlns:a16="http://schemas.microsoft.com/office/drawing/2014/main" id="{19C54AE3-CC3C-4D7C-8EBD-5E850E0F9760}"/>
                  </a:ext>
                </a:extLst>
              </p:cNvPr>
              <p:cNvSpPr txBox="1">
                <a:spLocks/>
              </p:cNvSpPr>
              <p:nvPr/>
            </p:nvSpPr>
            <p:spPr>
              <a:xfrm>
                <a:off x="516873" y="2584975"/>
                <a:ext cx="10515600"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200" dirty="0">
                    <a:sym typeface="Symbol" panose="05050102010706020507" pitchFamily="18" charset="2"/>
                  </a:rPr>
                  <a:t>Se  calcula el discriminante  </a:t>
                </a:r>
                <a14:m>
                  <m:oMath xmlns:m="http://schemas.openxmlformats.org/officeDocument/2006/math">
                    <m:r>
                      <a:rPr lang="es-ES" sz="2200" i="1" dirty="0">
                        <a:latin typeface="Cambria Math" panose="02040503050406030204" pitchFamily="18" charset="0"/>
                        <a:sym typeface="Symbol" panose="05050102010706020507" pitchFamily="18" charset="2"/>
                      </a:rPr>
                      <m:t> = </m:t>
                    </m:r>
                  </m:oMath>
                </a14:m>
                <a:r>
                  <a:rPr lang="en-US" sz="2200" dirty="0">
                    <a:sym typeface="Symbol" panose="05050102010706020507" pitchFamily="18" charset="2"/>
                  </a:rPr>
                  <a:t> </a:t>
                </a:r>
                <a14:m>
                  <m:oMath xmlns:m="http://schemas.openxmlformats.org/officeDocument/2006/math">
                    <m:sSup>
                      <m:sSupPr>
                        <m:ctrlPr>
                          <a:rPr lang="en-US" sz="2200" i="1">
                            <a:latin typeface="Cambria Math" panose="02040503050406030204" pitchFamily="18" charset="0"/>
                          </a:rPr>
                        </m:ctrlPr>
                      </m:sSupPr>
                      <m:e>
                        <m:r>
                          <a:rPr lang="en-US" sz="2200" i="1">
                            <a:latin typeface="Cambria Math" panose="02040503050406030204" pitchFamily="18" charset="0"/>
                          </a:rPr>
                          <m:t>𝑏</m:t>
                        </m:r>
                      </m:e>
                      <m:sup>
                        <m:r>
                          <a:rPr lang="en-US" sz="2200" i="1">
                            <a:latin typeface="Cambria Math" panose="02040503050406030204" pitchFamily="18" charset="0"/>
                          </a:rPr>
                          <m:t>2</m:t>
                        </m:r>
                      </m:sup>
                    </m:sSup>
                    <m:r>
                      <a:rPr lang="en-US" sz="2200" i="1">
                        <a:latin typeface="Cambria Math" panose="02040503050406030204" pitchFamily="18" charset="0"/>
                      </a:rPr>
                      <m:t>−4</m:t>
                    </m:r>
                    <m:r>
                      <a:rPr lang="en-US" sz="2200" i="1">
                        <a:latin typeface="Cambria Math" panose="02040503050406030204" pitchFamily="18" charset="0"/>
                      </a:rPr>
                      <m:t>𝑎𝑐</m:t>
                    </m:r>
                    <m:r>
                      <a:rPr lang="es-ES" sz="2200" b="0" i="1" smtClean="0">
                        <a:latin typeface="Cambria Math" panose="02040503050406030204" pitchFamily="18" charset="0"/>
                      </a:rPr>
                      <m:t>=</m:t>
                    </m:r>
                    <m:sSup>
                      <m:sSupPr>
                        <m:ctrlPr>
                          <a:rPr lang="en-US" sz="2200" i="1">
                            <a:latin typeface="Cambria Math" panose="02040503050406030204" pitchFamily="18" charset="0"/>
                          </a:rPr>
                        </m:ctrlPr>
                      </m:sSupPr>
                      <m:e>
                        <m:d>
                          <m:dPr>
                            <m:ctrlPr>
                              <a:rPr lang="es-ES" sz="2200" b="0" i="1" smtClean="0">
                                <a:latin typeface="Cambria Math" panose="02040503050406030204" pitchFamily="18" charset="0"/>
                              </a:rPr>
                            </m:ctrlPr>
                          </m:dPr>
                          <m:e>
                            <m:r>
                              <a:rPr lang="es-ES" sz="2200" b="0" i="1" smtClean="0">
                                <a:latin typeface="Cambria Math" panose="02040503050406030204" pitchFamily="18" charset="0"/>
                              </a:rPr>
                              <m:t>−2</m:t>
                            </m:r>
                          </m:e>
                        </m:d>
                      </m:e>
                      <m:sup>
                        <m:r>
                          <a:rPr lang="en-US" sz="2200" i="1">
                            <a:latin typeface="Cambria Math" panose="02040503050406030204" pitchFamily="18" charset="0"/>
                          </a:rPr>
                          <m:t>2</m:t>
                        </m:r>
                      </m:sup>
                    </m:sSup>
                    <m:r>
                      <a:rPr lang="en-US" sz="2200" i="1">
                        <a:latin typeface="Cambria Math" panose="02040503050406030204" pitchFamily="18" charset="0"/>
                      </a:rPr>
                      <m:t>−4</m:t>
                    </m:r>
                    <m:d>
                      <m:dPr>
                        <m:ctrlPr>
                          <a:rPr lang="es-ES" sz="2200" b="0" i="1" smtClean="0">
                            <a:latin typeface="Cambria Math" panose="02040503050406030204" pitchFamily="18" charset="0"/>
                          </a:rPr>
                        </m:ctrlPr>
                      </m:dPr>
                      <m:e>
                        <m:r>
                          <a:rPr lang="es-ES" sz="2200" b="0" i="1" smtClean="0">
                            <a:latin typeface="Cambria Math" panose="02040503050406030204" pitchFamily="18" charset="0"/>
                          </a:rPr>
                          <m:t>1</m:t>
                        </m:r>
                      </m:e>
                    </m:d>
                    <m:d>
                      <m:dPr>
                        <m:ctrlPr>
                          <a:rPr lang="es-ES" sz="2200" b="0" i="1" smtClean="0">
                            <a:latin typeface="Cambria Math" panose="02040503050406030204" pitchFamily="18" charset="0"/>
                          </a:rPr>
                        </m:ctrlPr>
                      </m:dPr>
                      <m:e>
                        <m:r>
                          <a:rPr lang="es-ES" sz="2200" b="0" i="1" smtClean="0">
                            <a:latin typeface="Cambria Math" panose="02040503050406030204" pitchFamily="18" charset="0"/>
                          </a:rPr>
                          <m:t>1</m:t>
                        </m:r>
                      </m:e>
                    </m:d>
                    <m:r>
                      <a:rPr lang="es-ES" sz="2200" b="0" i="1" smtClean="0">
                        <a:latin typeface="Cambria Math" panose="02040503050406030204" pitchFamily="18" charset="0"/>
                      </a:rPr>
                      <m:t>=4−4=</m:t>
                    </m:r>
                    <m:r>
                      <a:rPr lang="es-ES" sz="2200" b="0" i="0" smtClean="0">
                        <a:latin typeface="Cambria Math" panose="02040503050406030204" pitchFamily="18" charset="0"/>
                      </a:rPr>
                      <m:t>0</m:t>
                    </m:r>
                  </m:oMath>
                </a14:m>
                <a:endParaRPr lang="es-ES" sz="2200" dirty="0"/>
              </a:p>
              <a:p>
                <a:pPr marL="0" indent="0">
                  <a:buNone/>
                </a:pPr>
                <a:r>
                  <a:rPr lang="es-ES" sz="2200" dirty="0">
                    <a:sym typeface="Symbol" panose="05050102010706020507" pitchFamily="18" charset="2"/>
                  </a:rPr>
                  <a:t> </a:t>
                </a:r>
                <a:endParaRPr lang="es-CO" sz="2200" dirty="0"/>
              </a:p>
            </p:txBody>
          </p:sp>
        </mc:Choice>
        <mc:Fallback xmlns="">
          <p:sp>
            <p:nvSpPr>
              <p:cNvPr id="16" name="Marcador de contenido 2">
                <a:extLst>
                  <a:ext uri="{FF2B5EF4-FFF2-40B4-BE49-F238E27FC236}">
                    <a16:creationId xmlns:a16="http://schemas.microsoft.com/office/drawing/2014/main" id="{19C54AE3-CC3C-4D7C-8EBD-5E850E0F9760}"/>
                  </a:ext>
                </a:extLst>
              </p:cNvPr>
              <p:cNvSpPr txBox="1">
                <a:spLocks noRot="1" noChangeAspect="1" noMove="1" noResize="1" noEditPoints="1" noAdjustHandles="1" noChangeArrowheads="1" noChangeShapeType="1" noTextEdit="1"/>
              </p:cNvSpPr>
              <p:nvPr/>
            </p:nvSpPr>
            <p:spPr>
              <a:xfrm>
                <a:off x="516873" y="2584975"/>
                <a:ext cx="10515600" cy="395852"/>
              </a:xfrm>
              <a:prstGeom prst="rect">
                <a:avLst/>
              </a:prstGeom>
              <a:blipFill>
                <a:blip r:embed="rId6"/>
                <a:stretch>
                  <a:fillRect l="-754" t="-18462" b="-32308"/>
                </a:stretch>
              </a:blipFill>
            </p:spPr>
            <p:txBody>
              <a:bodyPr/>
              <a:lstStyle/>
              <a:p>
                <a:r>
                  <a:rPr lang="es-ES">
                    <a:noFill/>
                  </a:rPr>
                  <a:t> </a:t>
                </a:r>
              </a:p>
            </p:txBody>
          </p:sp>
        </mc:Fallback>
      </mc:AlternateContent>
      <p:sp>
        <p:nvSpPr>
          <p:cNvPr id="4" name="Rectángulo 3">
            <a:extLst>
              <a:ext uri="{FF2B5EF4-FFF2-40B4-BE49-F238E27FC236}">
                <a16:creationId xmlns:a16="http://schemas.microsoft.com/office/drawing/2014/main" id="{494DA919-2220-4584-8E10-EE219ED0B180}"/>
              </a:ext>
            </a:extLst>
          </p:cNvPr>
          <p:cNvSpPr/>
          <p:nvPr/>
        </p:nvSpPr>
        <p:spPr>
          <a:xfrm>
            <a:off x="533540" y="3538998"/>
            <a:ext cx="4611070" cy="430887"/>
          </a:xfrm>
          <a:prstGeom prst="rect">
            <a:avLst/>
          </a:prstGeom>
        </p:spPr>
        <p:txBody>
          <a:bodyPr wrap="none">
            <a:spAutoFit/>
          </a:bodyPr>
          <a:lstStyle/>
          <a:p>
            <a:r>
              <a:rPr lang="es-ES" sz="2200" dirty="0">
                <a:sym typeface="Symbol" panose="05050102010706020507" pitchFamily="18" charset="2"/>
              </a:rPr>
              <a:t>Se  sustituyen los valores en la formula</a:t>
            </a:r>
            <a:endParaRPr lang="es-ES" sz="2200" dirty="0"/>
          </a:p>
        </p:txBody>
      </p:sp>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50867ACC-0D46-4955-899E-842BC24D65D3}"/>
                  </a:ext>
                </a:extLst>
              </p:cNvPr>
              <p:cNvSpPr/>
              <p:nvPr/>
            </p:nvSpPr>
            <p:spPr>
              <a:xfrm>
                <a:off x="-136876" y="4245913"/>
                <a:ext cx="5882173" cy="163775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s-CO" sz="2000" i="1" dirty="0" smtClean="0">
                              <a:solidFill>
                                <a:schemeClr val="accent2">
                                  <a:lumMod val="75000"/>
                                </a:schemeClr>
                              </a:solidFill>
                              <a:latin typeface="Cambria Math" panose="02040503050406030204" pitchFamily="18" charset="0"/>
                            </a:rPr>
                          </m:ctrlPr>
                        </m:dPr>
                        <m:e>
                          <m:eqArr>
                            <m:eqArrPr>
                              <m:ctrlPr>
                                <a:rPr lang="es-CO" sz="2000" i="1" dirty="0">
                                  <a:solidFill>
                                    <a:schemeClr val="accent2">
                                      <a:lumMod val="75000"/>
                                    </a:schemeClr>
                                  </a:solidFill>
                                  <a:latin typeface="Cambria Math" panose="02040503050406030204" pitchFamily="18" charset="0"/>
                                </a:rPr>
                              </m:ctrlPr>
                            </m:eqArrPr>
                            <m:e>
                              <m:sSub>
                                <m:sSubPr>
                                  <m:ctrlPr>
                                    <a:rPr lang="en-US" sz="2000" i="1" smtClean="0">
                                      <a:latin typeface="Cambria Math" panose="02040503050406030204" pitchFamily="18" charset="0"/>
                                    </a:rPr>
                                  </m:ctrlPr>
                                </m:sSubPr>
                                <m:e>
                                  <m:r>
                                    <a:rPr lang="es-ES" sz="2000" b="0" i="1" smtClean="0">
                                      <a:latin typeface="Cambria Math" panose="02040503050406030204" pitchFamily="18" charset="0"/>
                                    </a:rPr>
                                    <m:t>𝑢</m:t>
                                  </m:r>
                                </m:e>
                                <m:sub>
                                  <m:r>
                                    <a:rPr lang="es-ES" sz="2000" i="1">
                                      <a:latin typeface="Cambria Math" panose="02040503050406030204" pitchFamily="18" charset="0"/>
                                    </a:rPr>
                                    <m:t>1</m:t>
                                  </m:r>
                                </m:sub>
                              </m:sSub>
                              <m:r>
                                <a:rPr lang="en-US" sz="2000" i="1">
                                  <a:latin typeface="Cambria Math" panose="02040503050406030204" pitchFamily="18" charset="0"/>
                                </a:rPr>
                                <m:t>=</m:t>
                              </m:r>
                              <m:f>
                                <m:fPr>
                                  <m:ctrlPr>
                                    <a:rPr lang="en-US" sz="2000" i="1">
                                      <a:latin typeface="Cambria Math" panose="02040503050406030204" pitchFamily="18" charset="0"/>
                                    </a:rPr>
                                  </m:ctrlPr>
                                </m:fPr>
                                <m:num>
                                  <m:r>
                                    <a:rPr lang="es-ES" sz="2000" b="0" i="1" smtClean="0">
                                      <a:latin typeface="Cambria Math" panose="02040503050406030204" pitchFamily="18" charset="0"/>
                                    </a:rPr>
                                    <m:t>2</m:t>
                                  </m:r>
                                  <m:r>
                                    <a:rPr lang="es-ES" sz="2000" i="1">
                                      <a:latin typeface="Cambria Math" panose="02040503050406030204" pitchFamily="18" charset="0"/>
                                    </a:rPr>
                                    <m:t>+</m:t>
                                  </m:r>
                                  <m:rad>
                                    <m:radPr>
                                      <m:degHide m:val="on"/>
                                      <m:ctrlPr>
                                        <a:rPr lang="en-US" sz="2000" i="1">
                                          <a:latin typeface="Cambria Math" panose="02040503050406030204" pitchFamily="18" charset="0"/>
                                        </a:rPr>
                                      </m:ctrlPr>
                                    </m:radPr>
                                    <m:deg/>
                                    <m:e>
                                      <m:r>
                                        <a:rPr lang="es-ES" sz="2000" b="0" i="1" smtClean="0">
                                          <a:latin typeface="Cambria Math" panose="02040503050406030204" pitchFamily="18" charset="0"/>
                                        </a:rPr>
                                        <m:t>0</m:t>
                                      </m:r>
                                    </m:e>
                                  </m:rad>
                                </m:num>
                                <m:den>
                                  <m:r>
                                    <a:rPr lang="en-US" sz="2000" i="1">
                                      <a:latin typeface="Cambria Math" panose="02040503050406030204" pitchFamily="18" charset="0"/>
                                    </a:rPr>
                                    <m:t>2</m:t>
                                  </m:r>
                                  <m:r>
                                    <a:rPr lang="es-ES" sz="2000" b="0" i="1" smtClean="0">
                                      <a:latin typeface="Cambria Math" panose="02040503050406030204" pitchFamily="18" charset="0"/>
                                    </a:rPr>
                                    <m:t>(1)</m:t>
                                  </m:r>
                                </m:den>
                              </m:f>
                              <m:r>
                                <a:rPr lang="es-ES" sz="2000" b="0" i="1" smtClean="0">
                                  <a:latin typeface="Cambria Math" panose="02040503050406030204" pitchFamily="18" charset="0"/>
                                </a:rPr>
                                <m:t>=</m:t>
                              </m:r>
                              <m:f>
                                <m:fPr>
                                  <m:ctrlPr>
                                    <a:rPr lang="en-US" sz="2000" i="1">
                                      <a:latin typeface="Cambria Math" panose="02040503050406030204" pitchFamily="18" charset="0"/>
                                    </a:rPr>
                                  </m:ctrlPr>
                                </m:fPr>
                                <m:num>
                                  <m:r>
                                    <a:rPr lang="es-ES" sz="2000" b="0" i="1" smtClean="0">
                                      <a:latin typeface="Cambria Math" panose="02040503050406030204" pitchFamily="18" charset="0"/>
                                    </a:rPr>
                                    <m:t>2</m:t>
                                  </m:r>
                                </m:num>
                                <m:den>
                                  <m:r>
                                    <a:rPr lang="en-US" sz="2000" i="1">
                                      <a:latin typeface="Cambria Math" panose="02040503050406030204" pitchFamily="18" charset="0"/>
                                    </a:rPr>
                                    <m:t>2</m:t>
                                  </m:r>
                                </m:den>
                              </m:f>
                              <m:r>
                                <a:rPr lang="es-ES" sz="2000" i="1">
                                  <a:latin typeface="Cambria Math" panose="02040503050406030204" pitchFamily="18" charset="0"/>
                                </a:rPr>
                                <m:t>=</m:t>
                              </m:r>
                              <m:r>
                                <a:rPr lang="es-ES" sz="2000" b="0" i="1" smtClean="0">
                                  <a:latin typeface="Cambria Math" panose="02040503050406030204" pitchFamily="18" charset="0"/>
                                </a:rPr>
                                <m:t>1</m:t>
                              </m:r>
                            </m:e>
                            <m:e>
                              <m:sSub>
                                <m:sSubPr>
                                  <m:ctrlPr>
                                    <a:rPr lang="en-US" sz="2000" i="1">
                                      <a:latin typeface="Cambria Math" panose="02040503050406030204" pitchFamily="18" charset="0"/>
                                    </a:rPr>
                                  </m:ctrlPr>
                                </m:sSubPr>
                                <m:e>
                                  <m:r>
                                    <a:rPr lang="es-ES" sz="2000" b="0" i="1" smtClean="0">
                                      <a:latin typeface="Cambria Math" panose="02040503050406030204" pitchFamily="18" charset="0"/>
                                    </a:rPr>
                                    <m:t>𝑢</m:t>
                                  </m:r>
                                </m:e>
                                <m:sub>
                                  <m:r>
                                    <a:rPr lang="es-ES" sz="2000" b="0" i="1" smtClean="0">
                                      <a:latin typeface="Cambria Math" panose="02040503050406030204" pitchFamily="18" charset="0"/>
                                    </a:rPr>
                                    <m:t>2</m:t>
                                  </m:r>
                                </m:sub>
                              </m:sSub>
                              <m:r>
                                <a:rPr lang="en-US" sz="2000" i="1">
                                  <a:latin typeface="Cambria Math" panose="02040503050406030204" pitchFamily="18" charset="0"/>
                                </a:rPr>
                                <m:t>=</m:t>
                              </m:r>
                              <m:f>
                                <m:fPr>
                                  <m:ctrlPr>
                                    <a:rPr lang="en-US" sz="2000" i="1">
                                      <a:latin typeface="Cambria Math" panose="02040503050406030204" pitchFamily="18" charset="0"/>
                                    </a:rPr>
                                  </m:ctrlPr>
                                </m:fPr>
                                <m:num>
                                  <m:r>
                                    <a:rPr lang="es-ES" sz="2000" b="0" i="1" smtClean="0">
                                      <a:latin typeface="Cambria Math" panose="02040503050406030204" pitchFamily="18" charset="0"/>
                                    </a:rPr>
                                    <m:t>2−</m:t>
                                  </m:r>
                                  <m:rad>
                                    <m:radPr>
                                      <m:degHide m:val="on"/>
                                      <m:ctrlPr>
                                        <a:rPr lang="en-US" sz="2000" i="1">
                                          <a:latin typeface="Cambria Math" panose="02040503050406030204" pitchFamily="18" charset="0"/>
                                        </a:rPr>
                                      </m:ctrlPr>
                                    </m:radPr>
                                    <m:deg/>
                                    <m:e>
                                      <m:r>
                                        <a:rPr lang="es-ES" sz="2000" b="0" i="1" smtClean="0">
                                          <a:latin typeface="Cambria Math" panose="02040503050406030204" pitchFamily="18" charset="0"/>
                                        </a:rPr>
                                        <m:t>0</m:t>
                                      </m:r>
                                    </m:e>
                                  </m:rad>
                                </m:num>
                                <m:den>
                                  <m:r>
                                    <a:rPr lang="en-US" sz="2000" i="1">
                                      <a:latin typeface="Cambria Math" panose="02040503050406030204" pitchFamily="18" charset="0"/>
                                    </a:rPr>
                                    <m:t>2</m:t>
                                  </m:r>
                                  <m:r>
                                    <a:rPr lang="es-ES" sz="2000" i="1">
                                      <a:latin typeface="Cambria Math" panose="02040503050406030204" pitchFamily="18" charset="0"/>
                                    </a:rPr>
                                    <m:t>(1)</m:t>
                                  </m:r>
                                </m:den>
                              </m:f>
                              <m:r>
                                <a:rPr lang="es-ES" sz="2000" i="1">
                                  <a:latin typeface="Cambria Math" panose="02040503050406030204" pitchFamily="18" charset="0"/>
                                </a:rPr>
                                <m:t>=</m:t>
                              </m:r>
                              <m:f>
                                <m:fPr>
                                  <m:ctrlPr>
                                    <a:rPr lang="en-US" sz="2000" i="1">
                                      <a:latin typeface="Cambria Math" panose="02040503050406030204" pitchFamily="18" charset="0"/>
                                    </a:rPr>
                                  </m:ctrlPr>
                                </m:fPr>
                                <m:num>
                                  <m:r>
                                    <a:rPr lang="es-ES" sz="2000" b="0" i="1" smtClean="0">
                                      <a:latin typeface="Cambria Math" panose="02040503050406030204" pitchFamily="18" charset="0"/>
                                    </a:rPr>
                                    <m:t>2</m:t>
                                  </m:r>
                                </m:num>
                                <m:den>
                                  <m:r>
                                    <a:rPr lang="en-US" sz="2000" i="1">
                                      <a:latin typeface="Cambria Math" panose="02040503050406030204" pitchFamily="18" charset="0"/>
                                    </a:rPr>
                                    <m:t>2</m:t>
                                  </m:r>
                                </m:den>
                              </m:f>
                              <m:r>
                                <a:rPr lang="es-ES" sz="2000" i="1">
                                  <a:latin typeface="Cambria Math" panose="02040503050406030204" pitchFamily="18" charset="0"/>
                                </a:rPr>
                                <m:t>=</m:t>
                              </m:r>
                              <m:f>
                                <m:fPr>
                                  <m:ctrlPr>
                                    <a:rPr lang="en-US" sz="2000" i="1">
                                      <a:latin typeface="Cambria Math" panose="02040503050406030204" pitchFamily="18" charset="0"/>
                                    </a:rPr>
                                  </m:ctrlPr>
                                </m:fPr>
                                <m:num>
                                  <m:r>
                                    <a:rPr lang="es-ES" sz="2000" i="1">
                                      <a:latin typeface="Cambria Math" panose="02040503050406030204" pitchFamily="18" charset="0"/>
                                    </a:rPr>
                                    <m:t>8</m:t>
                                  </m:r>
                                </m:num>
                                <m:den>
                                  <m:r>
                                    <a:rPr lang="en-US" sz="2000" i="1">
                                      <a:latin typeface="Cambria Math" panose="02040503050406030204" pitchFamily="18" charset="0"/>
                                    </a:rPr>
                                    <m:t>2</m:t>
                                  </m:r>
                                </m:den>
                              </m:f>
                              <m:r>
                                <a:rPr lang="es-ES" sz="2000" i="1">
                                  <a:latin typeface="Cambria Math" panose="02040503050406030204" pitchFamily="18" charset="0"/>
                                </a:rPr>
                                <m:t>=</m:t>
                              </m:r>
                              <m:r>
                                <a:rPr lang="es-ES" sz="2000" b="0" i="1" smtClean="0">
                                  <a:latin typeface="Cambria Math" panose="02040503050406030204" pitchFamily="18" charset="0"/>
                                </a:rPr>
                                <m:t>1</m:t>
                              </m:r>
                            </m:e>
                          </m:eqArr>
                        </m:e>
                      </m:d>
                    </m:oMath>
                  </m:oMathPara>
                </a14:m>
                <a:endParaRPr lang="es-ES" sz="2000" dirty="0"/>
              </a:p>
            </p:txBody>
          </p:sp>
        </mc:Choice>
        <mc:Fallback xmlns="">
          <p:sp>
            <p:nvSpPr>
              <p:cNvPr id="20" name="Rectángulo 19">
                <a:extLst>
                  <a:ext uri="{FF2B5EF4-FFF2-40B4-BE49-F238E27FC236}">
                    <a16:creationId xmlns:a16="http://schemas.microsoft.com/office/drawing/2014/main" id="{50867ACC-0D46-4955-899E-842BC24D65D3}"/>
                  </a:ext>
                </a:extLst>
              </p:cNvPr>
              <p:cNvSpPr>
                <a:spLocks noRot="1" noChangeAspect="1" noMove="1" noResize="1" noEditPoints="1" noAdjustHandles="1" noChangeArrowheads="1" noChangeShapeType="1" noTextEdit="1"/>
              </p:cNvSpPr>
              <p:nvPr/>
            </p:nvSpPr>
            <p:spPr>
              <a:xfrm>
                <a:off x="-136876" y="4245913"/>
                <a:ext cx="5882173" cy="1637756"/>
              </a:xfrm>
              <a:prstGeom prst="rect">
                <a:avLst/>
              </a:prstGeom>
              <a:blipFill>
                <a:blip r:embed="rId7"/>
                <a:stretch>
                  <a:fillRect/>
                </a:stretch>
              </a:blipFill>
            </p:spPr>
            <p:txBody>
              <a:bodyPr/>
              <a:lstStyle/>
              <a:p>
                <a:r>
                  <a:rPr lang="es-ES">
                    <a:noFill/>
                  </a:rPr>
                  <a:t> </a:t>
                </a:r>
              </a:p>
            </p:txBody>
          </p:sp>
        </mc:Fallback>
      </mc:AlternateContent>
      <p:sp>
        <p:nvSpPr>
          <p:cNvPr id="11" name="Rectángulo 10">
            <a:extLst>
              <a:ext uri="{FF2B5EF4-FFF2-40B4-BE49-F238E27FC236}">
                <a16:creationId xmlns:a16="http://schemas.microsoft.com/office/drawing/2014/main" id="{EE142972-4C98-4310-812E-D74249D9FC33}"/>
              </a:ext>
            </a:extLst>
          </p:cNvPr>
          <p:cNvSpPr/>
          <p:nvPr/>
        </p:nvSpPr>
        <p:spPr>
          <a:xfrm>
            <a:off x="6259923" y="3538997"/>
            <a:ext cx="5385770" cy="430887"/>
          </a:xfrm>
          <a:prstGeom prst="rect">
            <a:avLst/>
          </a:prstGeom>
        </p:spPr>
        <p:txBody>
          <a:bodyPr wrap="none">
            <a:spAutoFit/>
          </a:bodyPr>
          <a:lstStyle/>
          <a:p>
            <a:pPr algn="just"/>
            <a:r>
              <a:rPr lang="es-CO" sz="2200" dirty="0"/>
              <a:t>De esta forma las dos raíces o soluciones son:</a:t>
            </a:r>
          </a:p>
        </p:txBody>
      </p:sp>
      <mc:AlternateContent xmlns:mc="http://schemas.openxmlformats.org/markup-compatibility/2006" xmlns:a14="http://schemas.microsoft.com/office/drawing/2010/main">
        <mc:Choice Requires="a14">
          <p:sp>
            <p:nvSpPr>
              <p:cNvPr id="21" name="Rectángulo 20">
                <a:extLst>
                  <a:ext uri="{FF2B5EF4-FFF2-40B4-BE49-F238E27FC236}">
                    <a16:creationId xmlns:a16="http://schemas.microsoft.com/office/drawing/2014/main" id="{58715D0B-91F9-4264-98F7-C1F954FAFED9}"/>
                  </a:ext>
                </a:extLst>
              </p:cNvPr>
              <p:cNvSpPr/>
              <p:nvPr/>
            </p:nvSpPr>
            <p:spPr>
              <a:xfrm>
                <a:off x="6508883" y="4165348"/>
                <a:ext cx="3683829" cy="127143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s-CO" sz="2400" i="1" dirty="0" smtClean="0">
                              <a:solidFill>
                                <a:schemeClr val="accent2">
                                  <a:lumMod val="75000"/>
                                </a:schemeClr>
                              </a:solidFill>
                              <a:latin typeface="Cambria Math" panose="02040503050406030204" pitchFamily="18" charset="0"/>
                            </a:rPr>
                          </m:ctrlPr>
                        </m:dPr>
                        <m:e>
                          <m:eqArr>
                            <m:eqArrPr>
                              <m:ctrlPr>
                                <a:rPr lang="es-CO" sz="2400" i="1" dirty="0" smtClean="0">
                                  <a:solidFill>
                                    <a:schemeClr val="accent2">
                                      <a:lumMod val="75000"/>
                                    </a:schemeClr>
                                  </a:solidFill>
                                  <a:latin typeface="Cambria Math" panose="02040503050406030204" pitchFamily="18" charset="0"/>
                                </a:rPr>
                              </m:ctrlPr>
                            </m:eqArrPr>
                            <m:e>
                              <m:sSub>
                                <m:sSubPr>
                                  <m:ctrlPr>
                                    <a:rPr lang="en-US" sz="2400" i="1">
                                      <a:latin typeface="Cambria Math" panose="02040503050406030204" pitchFamily="18" charset="0"/>
                                    </a:rPr>
                                  </m:ctrlPr>
                                </m:sSubPr>
                                <m:e>
                                  <m:r>
                                    <a:rPr lang="es-ES" sz="2400" b="0" i="1" smtClean="0">
                                      <a:latin typeface="Cambria Math" panose="02040503050406030204" pitchFamily="18" charset="0"/>
                                    </a:rPr>
                                    <m:t>𝑥</m:t>
                                  </m:r>
                                </m:e>
                                <m:sub>
                                  <m:r>
                                    <a:rPr lang="es-ES" sz="2400" i="1">
                                      <a:latin typeface="Cambria Math" panose="02040503050406030204" pitchFamily="18" charset="0"/>
                                    </a:rPr>
                                    <m:t>1</m:t>
                                  </m:r>
                                </m:sub>
                              </m:sSub>
                              <m:r>
                                <a:rPr lang="en-US" sz="2400" i="1" smtClean="0">
                                  <a:latin typeface="Cambria Math" panose="02040503050406030204" pitchFamily="18" charset="0"/>
                                </a:rPr>
                                <m:t>=</m:t>
                              </m:r>
                              <m:r>
                                <a:rPr lang="es-ES" sz="2400" b="0" i="1" smtClean="0">
                                  <a:latin typeface="Cambria Math" panose="02040503050406030204" pitchFamily="18" charset="0"/>
                                </a:rPr>
                                <m:t>+</m:t>
                              </m:r>
                              <m:rad>
                                <m:radPr>
                                  <m:degHide m:val="on"/>
                                  <m:ctrlPr>
                                    <a:rPr lang="en-US" sz="2400" i="1">
                                      <a:latin typeface="Cambria Math" panose="02040503050406030204" pitchFamily="18" charset="0"/>
                                    </a:rPr>
                                  </m:ctrlPr>
                                </m:radPr>
                                <m:deg/>
                                <m:e>
                                  <m:sSub>
                                    <m:sSubPr>
                                      <m:ctrlPr>
                                        <a:rPr lang="en-US" sz="2400" i="1">
                                          <a:latin typeface="Cambria Math" panose="02040503050406030204" pitchFamily="18" charset="0"/>
                                        </a:rPr>
                                      </m:ctrlPr>
                                    </m:sSubPr>
                                    <m:e>
                                      <m:r>
                                        <a:rPr lang="es-ES" sz="2400" i="1">
                                          <a:latin typeface="Cambria Math" panose="02040503050406030204" pitchFamily="18" charset="0"/>
                                        </a:rPr>
                                        <m:t>𝑢</m:t>
                                      </m:r>
                                    </m:e>
                                    <m:sub>
                                      <m:r>
                                        <a:rPr lang="es-ES" sz="2400" i="1">
                                          <a:latin typeface="Cambria Math" panose="02040503050406030204" pitchFamily="18" charset="0"/>
                                        </a:rPr>
                                        <m:t>1</m:t>
                                      </m:r>
                                    </m:sub>
                                  </m:sSub>
                                </m:e>
                              </m:rad>
                              <m:r>
                                <a:rPr lang="en-US" sz="2400" i="1">
                                  <a:latin typeface="Cambria Math" panose="02040503050406030204" pitchFamily="18" charset="0"/>
                                </a:rPr>
                                <m:t>=</m:t>
                              </m:r>
                              <m:r>
                                <a:rPr lang="es-ES" sz="2400" i="1">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b="0" i="1" smtClean="0">
                                      <a:latin typeface="Cambria Math" panose="02040503050406030204" pitchFamily="18" charset="0"/>
                                    </a:rPr>
                                    <m:t>1</m:t>
                                  </m:r>
                                </m:e>
                              </m:rad>
                              <m:r>
                                <a:rPr lang="es-ES" sz="2400" b="0" i="1" smtClean="0">
                                  <a:latin typeface="Cambria Math" panose="02040503050406030204" pitchFamily="18" charset="0"/>
                                </a:rPr>
                                <m:t>=1</m:t>
                              </m:r>
                            </m:e>
                            <m:e>
                              <m:sSub>
                                <m:sSubPr>
                                  <m:ctrlPr>
                                    <a:rPr lang="en-US" sz="2400" i="1">
                                      <a:latin typeface="Cambria Math" panose="02040503050406030204" pitchFamily="18" charset="0"/>
                                    </a:rPr>
                                  </m:ctrlPr>
                                </m:sSubPr>
                                <m:e>
                                  <m:r>
                                    <a:rPr lang="es-ES" sz="2400" i="1">
                                      <a:latin typeface="Cambria Math" panose="02040503050406030204" pitchFamily="18" charset="0"/>
                                    </a:rPr>
                                    <m:t>𝑥</m:t>
                                  </m:r>
                                </m:e>
                                <m:sub>
                                  <m:r>
                                    <a:rPr lang="es-ES" sz="2400" b="0" i="1" smtClean="0">
                                      <a:latin typeface="Cambria Math" panose="02040503050406030204" pitchFamily="18" charset="0"/>
                                    </a:rPr>
                                    <m:t>2</m:t>
                                  </m:r>
                                </m:sub>
                              </m:sSub>
                              <m:r>
                                <a:rPr lang="en-US" sz="2400" i="1">
                                  <a:latin typeface="Cambria Math" panose="02040503050406030204" pitchFamily="18" charset="0"/>
                                </a:rPr>
                                <m:t>=</m:t>
                              </m:r>
                              <m:r>
                                <a:rPr lang="es-ES" sz="2400" b="0" i="1" smtClean="0">
                                  <a:latin typeface="Cambria Math" panose="02040503050406030204" pitchFamily="18" charset="0"/>
                                </a:rPr>
                                <m:t>−</m:t>
                              </m:r>
                              <m:rad>
                                <m:radPr>
                                  <m:degHide m:val="on"/>
                                  <m:ctrlPr>
                                    <a:rPr lang="en-US" sz="2400" i="1">
                                      <a:latin typeface="Cambria Math" panose="02040503050406030204" pitchFamily="18" charset="0"/>
                                    </a:rPr>
                                  </m:ctrlPr>
                                </m:radPr>
                                <m:deg/>
                                <m:e>
                                  <m:sSub>
                                    <m:sSubPr>
                                      <m:ctrlPr>
                                        <a:rPr lang="en-US" sz="2400" i="1">
                                          <a:latin typeface="Cambria Math" panose="02040503050406030204" pitchFamily="18" charset="0"/>
                                        </a:rPr>
                                      </m:ctrlPr>
                                    </m:sSubPr>
                                    <m:e>
                                      <m:r>
                                        <a:rPr lang="es-ES" sz="2400" i="1">
                                          <a:latin typeface="Cambria Math" panose="02040503050406030204" pitchFamily="18" charset="0"/>
                                        </a:rPr>
                                        <m:t>𝑢</m:t>
                                      </m:r>
                                    </m:e>
                                    <m:sub>
                                      <m:r>
                                        <a:rPr lang="es-ES" sz="2400" i="1">
                                          <a:latin typeface="Cambria Math" panose="02040503050406030204" pitchFamily="18" charset="0"/>
                                        </a:rPr>
                                        <m:t>1</m:t>
                                      </m:r>
                                    </m:sub>
                                  </m:sSub>
                                </m:e>
                              </m:rad>
                              <m:r>
                                <a:rPr lang="en-US" sz="2400" i="1">
                                  <a:latin typeface="Cambria Math" panose="02040503050406030204" pitchFamily="18" charset="0"/>
                                </a:rPr>
                                <m:t>=</m:t>
                              </m:r>
                              <m:r>
                                <a:rPr lang="es-ES" sz="2400" b="0" i="1" smtClean="0">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b="0" i="1" smtClean="0">
                                      <a:latin typeface="Cambria Math" panose="02040503050406030204" pitchFamily="18" charset="0"/>
                                    </a:rPr>
                                    <m:t>1</m:t>
                                  </m:r>
                                </m:e>
                              </m:rad>
                              <m:r>
                                <a:rPr lang="es-ES" sz="2400" i="1">
                                  <a:latin typeface="Cambria Math" panose="02040503050406030204" pitchFamily="18" charset="0"/>
                                </a:rPr>
                                <m:t>=</m:t>
                              </m:r>
                              <m:r>
                                <a:rPr lang="es-ES" sz="2400" b="0" i="1" smtClean="0">
                                  <a:latin typeface="Cambria Math" panose="02040503050406030204" pitchFamily="18" charset="0"/>
                                </a:rPr>
                                <m:t>−1</m:t>
                              </m:r>
                            </m:e>
                          </m:eqArr>
                        </m:e>
                      </m:d>
                    </m:oMath>
                  </m:oMathPara>
                </a14:m>
                <a:endParaRPr lang="es-ES" sz="2400" dirty="0"/>
              </a:p>
            </p:txBody>
          </p:sp>
        </mc:Choice>
        <mc:Fallback xmlns="">
          <p:sp>
            <p:nvSpPr>
              <p:cNvPr id="21" name="Rectángulo 20">
                <a:extLst>
                  <a:ext uri="{FF2B5EF4-FFF2-40B4-BE49-F238E27FC236}">
                    <a16:creationId xmlns:a16="http://schemas.microsoft.com/office/drawing/2014/main" id="{58715D0B-91F9-4264-98F7-C1F954FAFED9}"/>
                  </a:ext>
                </a:extLst>
              </p:cNvPr>
              <p:cNvSpPr>
                <a:spLocks noRot="1" noChangeAspect="1" noMove="1" noResize="1" noEditPoints="1" noAdjustHandles="1" noChangeArrowheads="1" noChangeShapeType="1" noTextEdit="1"/>
              </p:cNvSpPr>
              <p:nvPr/>
            </p:nvSpPr>
            <p:spPr>
              <a:xfrm>
                <a:off x="6508883" y="4165348"/>
                <a:ext cx="3683829" cy="1271438"/>
              </a:xfrm>
              <a:prstGeom prst="rect">
                <a:avLst/>
              </a:prstGeom>
              <a:blipFill>
                <a:blip r:embed="rId9"/>
                <a:stretch>
                  <a:fillRect/>
                </a:stretch>
              </a:blipFill>
            </p:spPr>
            <p:txBody>
              <a:bodyPr/>
              <a:lstStyle/>
              <a:p>
                <a:r>
                  <a:rPr lang="es-ES">
                    <a:noFill/>
                  </a:rPr>
                  <a:t> </a:t>
                </a:r>
              </a:p>
            </p:txBody>
          </p:sp>
        </mc:Fallback>
      </mc:AlternateContent>
      <p:cxnSp>
        <p:nvCxnSpPr>
          <p:cNvPr id="14" name="Conector recto 13">
            <a:extLst>
              <a:ext uri="{FF2B5EF4-FFF2-40B4-BE49-F238E27FC236}">
                <a16:creationId xmlns:a16="http://schemas.microsoft.com/office/drawing/2014/main" id="{C4629859-6F14-4F12-9041-7210E2E7A43C}"/>
              </a:ext>
            </a:extLst>
          </p:cNvPr>
          <p:cNvCxnSpPr/>
          <p:nvPr/>
        </p:nvCxnSpPr>
        <p:spPr>
          <a:xfrm>
            <a:off x="5745297" y="3129572"/>
            <a:ext cx="0" cy="3392830"/>
          </a:xfrm>
          <a:prstGeom prst="line">
            <a:avLst/>
          </a:prstGeom>
          <a:ln w="571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5221262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5DD49BB-A4C5-4FDA-B8DC-8F88C27AB753}"/>
                  </a:ext>
                </a:extLst>
              </p:cNvPr>
              <p:cNvSpPr txBox="1"/>
              <p:nvPr/>
            </p:nvSpPr>
            <p:spPr>
              <a:xfrm>
                <a:off x="3811232" y="620892"/>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ES" sz="2400" b="0" i="1" dirty="0" smtClean="0">
                              <a:latin typeface="Cambria Math" panose="02040503050406030204" pitchFamily="18" charset="0"/>
                            </a:rPr>
                            <m:t>4</m:t>
                          </m:r>
                        </m:sup>
                      </m:sSup>
                      <m:r>
                        <a:rPr lang="es-ES" sz="2400" b="0" i="1" dirty="0" smtClean="0">
                          <a:latin typeface="Cambria Math" panose="02040503050406030204" pitchFamily="18" charset="0"/>
                        </a:rPr>
                        <m:t>−</m:t>
                      </m:r>
                      <m:sSup>
                        <m:sSupPr>
                          <m:ctrlPr>
                            <a:rPr lang="es-CO" sz="2400" b="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dirty="0" smtClean="0">
                          <a:latin typeface="Cambria Math" panose="02040503050406030204" pitchFamily="18" charset="0"/>
                        </a:rPr>
                        <m:t>=0</m:t>
                      </m:r>
                    </m:oMath>
                  </m:oMathPara>
                </a14:m>
                <a:endParaRPr lang="es-ES" sz="2400" dirty="0"/>
              </a:p>
            </p:txBody>
          </p:sp>
        </mc:Choice>
        <mc:Fallback xmlns="">
          <p:sp>
            <p:nvSpPr>
              <p:cNvPr id="5" name="CuadroTexto 4">
                <a:extLst>
                  <a:ext uri="{FF2B5EF4-FFF2-40B4-BE49-F238E27FC236}">
                    <a16:creationId xmlns:a16="http://schemas.microsoft.com/office/drawing/2014/main" id="{65DD49BB-A4C5-4FDA-B8DC-8F88C27AB753}"/>
                  </a:ext>
                </a:extLst>
              </p:cNvPr>
              <p:cNvSpPr txBox="1">
                <a:spLocks noRot="1" noChangeAspect="1" noMove="1" noResize="1" noEditPoints="1" noAdjustHandles="1" noChangeArrowheads="1" noChangeShapeType="1" noTextEdit="1"/>
              </p:cNvSpPr>
              <p:nvPr/>
            </p:nvSpPr>
            <p:spPr>
              <a:xfrm>
                <a:off x="3811232" y="620892"/>
                <a:ext cx="3969026" cy="369332"/>
              </a:xfrm>
              <a:prstGeom prst="rect">
                <a:avLst/>
              </a:prstGeom>
              <a:blipFill>
                <a:blip r:embed="rId2"/>
                <a:stretch>
                  <a:fillRect b="-6667"/>
                </a:stretch>
              </a:blipFill>
            </p:spPr>
            <p:txBody>
              <a:bodyPr/>
              <a:lstStyle/>
              <a:p>
                <a:r>
                  <a:rPr lang="es-ES">
                    <a:noFill/>
                  </a:rPr>
                  <a:t> </a:t>
                </a:r>
              </a:p>
            </p:txBody>
          </p:sp>
        </mc:Fallback>
      </mc:AlternateContent>
      <p:sp>
        <p:nvSpPr>
          <p:cNvPr id="7" name="Rectángulo 6">
            <a:extLst>
              <a:ext uri="{FF2B5EF4-FFF2-40B4-BE49-F238E27FC236}">
                <a16:creationId xmlns:a16="http://schemas.microsoft.com/office/drawing/2014/main" id="{1EEEFD82-422D-45BE-9260-A08232C72765}"/>
              </a:ext>
            </a:extLst>
          </p:cNvPr>
          <p:cNvSpPr/>
          <p:nvPr/>
        </p:nvSpPr>
        <p:spPr>
          <a:xfrm>
            <a:off x="539839" y="559337"/>
            <a:ext cx="10410917" cy="430887"/>
          </a:xfrm>
          <a:prstGeom prst="rect">
            <a:avLst/>
          </a:prstGeom>
        </p:spPr>
        <p:txBody>
          <a:bodyPr wrap="square">
            <a:spAutoFit/>
          </a:bodyPr>
          <a:lstStyle/>
          <a:p>
            <a:r>
              <a:rPr lang="es-CO" sz="2200" dirty="0">
                <a:solidFill>
                  <a:schemeClr val="accent2"/>
                </a:solidFill>
              </a:rPr>
              <a:t>Resuelva la siguiente ecuación</a:t>
            </a:r>
            <a:endParaRPr lang="es-CO" sz="2200" dirty="0"/>
          </a:p>
        </p:txBody>
      </p:sp>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7" name="Rectángulo 16">
            <a:extLst>
              <a:ext uri="{FF2B5EF4-FFF2-40B4-BE49-F238E27FC236}">
                <a16:creationId xmlns:a16="http://schemas.microsoft.com/office/drawing/2014/main" id="{427F2DFA-5C88-41D2-860B-BA6A06C4BA09}"/>
              </a:ext>
            </a:extLst>
          </p:cNvPr>
          <p:cNvSpPr/>
          <p:nvPr/>
        </p:nvSpPr>
        <p:spPr>
          <a:xfrm>
            <a:off x="184731" y="37088"/>
            <a:ext cx="1284326" cy="461665"/>
          </a:xfrm>
          <a:prstGeom prst="rect">
            <a:avLst/>
          </a:prstGeom>
        </p:spPr>
        <p:txBody>
          <a:bodyPr wrap="none">
            <a:spAutoFit/>
          </a:bodyPr>
          <a:lstStyle/>
          <a:p>
            <a:r>
              <a:rPr lang="es-CO" sz="2400" dirty="0">
                <a:solidFill>
                  <a:srgbClr val="00B050"/>
                </a:solidFill>
              </a:rPr>
              <a:t>Ejemplo:</a:t>
            </a:r>
          </a:p>
        </p:txBody>
      </p:sp>
      <mc:AlternateContent xmlns:mc="http://schemas.openxmlformats.org/markup-compatibility/2006" xmlns:a14="http://schemas.microsoft.com/office/drawing/2010/main">
        <mc:Choice Requires="a14">
          <p:sp>
            <p:nvSpPr>
              <p:cNvPr id="6" name="Rectángulo 5">
                <a:extLst>
                  <a:ext uri="{FF2B5EF4-FFF2-40B4-BE49-F238E27FC236}">
                    <a16:creationId xmlns:a16="http://schemas.microsoft.com/office/drawing/2014/main" id="{4916326B-74B5-4764-BF6C-D79C10C92D6A}"/>
                  </a:ext>
                </a:extLst>
              </p:cNvPr>
              <p:cNvSpPr/>
              <p:nvPr/>
            </p:nvSpPr>
            <p:spPr>
              <a:xfrm>
                <a:off x="533540" y="1250103"/>
                <a:ext cx="5013232" cy="430887"/>
              </a:xfrm>
              <a:prstGeom prst="rect">
                <a:avLst/>
              </a:prstGeom>
            </p:spPr>
            <p:txBody>
              <a:bodyPr wrap="none">
                <a:spAutoFit/>
              </a:bodyPr>
              <a:lstStyle/>
              <a:p>
                <a:r>
                  <a:rPr lang="es-CO" sz="2200" dirty="0"/>
                  <a:t>Se hace </a:t>
                </a:r>
                <a:r>
                  <a:rPr lang="es-ES" sz="2200" dirty="0"/>
                  <a:t>la sustitución </a:t>
                </a:r>
                <a14:m>
                  <m:oMath xmlns:m="http://schemas.openxmlformats.org/officeDocument/2006/math">
                    <m:sSup>
                      <m:sSupPr>
                        <m:ctrlPr>
                          <a:rPr lang="es-ES" sz="2000" i="1" dirty="0">
                            <a:latin typeface="Cambria Math" panose="02040503050406030204" pitchFamily="18" charset="0"/>
                          </a:rPr>
                        </m:ctrlPr>
                      </m:sSupPr>
                      <m:e>
                        <m:r>
                          <a:rPr lang="es-ES" sz="2000" i="1" dirty="0">
                            <a:latin typeface="Cambria Math" panose="02040503050406030204" pitchFamily="18" charset="0"/>
                          </a:rPr>
                          <m:t>𝑥</m:t>
                        </m:r>
                      </m:e>
                      <m:sup>
                        <m:r>
                          <a:rPr lang="es-ES" sz="2000" i="1" dirty="0">
                            <a:latin typeface="Cambria Math" panose="02040503050406030204" pitchFamily="18" charset="0"/>
                          </a:rPr>
                          <m:t>2</m:t>
                        </m:r>
                      </m:sup>
                    </m:sSup>
                    <m:r>
                      <a:rPr lang="es-ES" sz="2200" i="1" dirty="0">
                        <a:latin typeface="Cambria Math" panose="02040503050406030204" pitchFamily="18" charset="0"/>
                      </a:rPr>
                      <m:t>=</m:t>
                    </m:r>
                    <m:r>
                      <a:rPr lang="es-ES" sz="2200" i="1" dirty="0">
                        <a:latin typeface="Cambria Math" panose="02040503050406030204" pitchFamily="18" charset="0"/>
                      </a:rPr>
                      <m:t>𝑢</m:t>
                    </m:r>
                  </m:oMath>
                </a14:m>
                <a:r>
                  <a:rPr lang="es-ES" sz="2200" dirty="0"/>
                  <a:t>   obteniendo</a:t>
                </a:r>
              </a:p>
            </p:txBody>
          </p:sp>
        </mc:Choice>
        <mc:Fallback xmlns="">
          <p:sp>
            <p:nvSpPr>
              <p:cNvPr id="6" name="Rectángulo 5">
                <a:extLst>
                  <a:ext uri="{FF2B5EF4-FFF2-40B4-BE49-F238E27FC236}">
                    <a16:creationId xmlns:a16="http://schemas.microsoft.com/office/drawing/2014/main" id="{4916326B-74B5-4764-BF6C-D79C10C92D6A}"/>
                  </a:ext>
                </a:extLst>
              </p:cNvPr>
              <p:cNvSpPr>
                <a:spLocks noRot="1" noChangeAspect="1" noMove="1" noResize="1" noEditPoints="1" noAdjustHandles="1" noChangeArrowheads="1" noChangeShapeType="1" noTextEdit="1"/>
              </p:cNvSpPr>
              <p:nvPr/>
            </p:nvSpPr>
            <p:spPr>
              <a:xfrm>
                <a:off x="533540" y="1250103"/>
                <a:ext cx="5013232" cy="430887"/>
              </a:xfrm>
              <a:prstGeom prst="rect">
                <a:avLst/>
              </a:prstGeom>
              <a:blipFill>
                <a:blip r:embed="rId3"/>
                <a:stretch>
                  <a:fillRect l="-1582" t="-9859" r="-852" b="-2816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F3048F8E-B4F4-4DE7-8B86-6715231987EF}"/>
                  </a:ext>
                </a:extLst>
              </p:cNvPr>
              <p:cNvSpPr txBox="1"/>
              <p:nvPr/>
            </p:nvSpPr>
            <p:spPr>
              <a:xfrm>
                <a:off x="5844858" y="1279444"/>
                <a:ext cx="3969026" cy="369332"/>
              </a:xfrm>
              <a:prstGeom prst="rect">
                <a:avLst/>
              </a:prstGeom>
              <a:noFill/>
            </p:spPr>
            <p:txBody>
              <a:bodyPr wrap="square" lIns="0" tIns="0" rIns="0" bIns="0" rtlCol="0">
                <a:spAutoFit/>
              </a:bodyPr>
              <a:lstStyle/>
              <a:p>
                <a14:m>
                  <m:oMath xmlns:m="http://schemas.openxmlformats.org/officeDocument/2006/math">
                    <m:sSup>
                      <m:sSupPr>
                        <m:ctrlPr>
                          <a:rPr lang="es-CO" sz="2400" b="0" i="1" dirty="0" smtClean="0">
                            <a:latin typeface="Cambria Math" panose="02040503050406030204" pitchFamily="18" charset="0"/>
                          </a:rPr>
                        </m:ctrlPr>
                      </m:sSupPr>
                      <m:e>
                        <m:r>
                          <a:rPr lang="es-ES" sz="2400" b="0" i="1" dirty="0" smtClean="0">
                            <a:latin typeface="Cambria Math" panose="02040503050406030204" pitchFamily="18" charset="0"/>
                          </a:rPr>
                          <m:t>𝑢</m:t>
                        </m:r>
                      </m:e>
                      <m:sup>
                        <m:r>
                          <a:rPr lang="es-CO" sz="2400" b="0" i="1" dirty="0" smtClean="0">
                            <a:latin typeface="Cambria Math" panose="02040503050406030204" pitchFamily="18" charset="0"/>
                          </a:rPr>
                          <m:t>2</m:t>
                        </m:r>
                      </m:sup>
                    </m:sSup>
                    <m:r>
                      <a:rPr lang="es-ES" sz="2400" b="0" i="1" dirty="0" smtClean="0">
                        <a:latin typeface="Cambria Math" panose="02040503050406030204" pitchFamily="18" charset="0"/>
                      </a:rPr>
                      <m:t>−</m:t>
                    </m:r>
                    <m:r>
                      <a:rPr lang="es-ES" sz="2400" b="0" i="1" dirty="0" smtClean="0">
                        <a:latin typeface="Cambria Math" panose="02040503050406030204" pitchFamily="18" charset="0"/>
                      </a:rPr>
                      <m:t>𝑢</m:t>
                    </m:r>
                    <m:r>
                      <a:rPr lang="es-ES" sz="2400" b="0" i="1" dirty="0" smtClean="0">
                        <a:latin typeface="Cambria Math" panose="02040503050406030204" pitchFamily="18" charset="0"/>
                      </a:rPr>
                      <m:t>= </m:t>
                    </m:r>
                  </m:oMath>
                </a14:m>
                <a:r>
                  <a:rPr lang="es-ES" sz="2400" dirty="0"/>
                  <a:t>0</a:t>
                </a:r>
              </a:p>
            </p:txBody>
          </p:sp>
        </mc:Choice>
        <mc:Fallback xmlns="">
          <p:sp>
            <p:nvSpPr>
              <p:cNvPr id="18" name="CuadroTexto 17">
                <a:extLst>
                  <a:ext uri="{FF2B5EF4-FFF2-40B4-BE49-F238E27FC236}">
                    <a16:creationId xmlns:a16="http://schemas.microsoft.com/office/drawing/2014/main" id="{F3048F8E-B4F4-4DE7-8B86-6715231987EF}"/>
                  </a:ext>
                </a:extLst>
              </p:cNvPr>
              <p:cNvSpPr txBox="1">
                <a:spLocks noRot="1" noChangeAspect="1" noMove="1" noResize="1" noEditPoints="1" noAdjustHandles="1" noChangeArrowheads="1" noChangeShapeType="1" noTextEdit="1"/>
              </p:cNvSpPr>
              <p:nvPr/>
            </p:nvSpPr>
            <p:spPr>
              <a:xfrm>
                <a:off x="5844858" y="1279444"/>
                <a:ext cx="3969026" cy="369332"/>
              </a:xfrm>
              <a:prstGeom prst="rect">
                <a:avLst/>
              </a:prstGeom>
              <a:blipFill>
                <a:blip r:embed="rId4"/>
                <a:stretch>
                  <a:fillRect l="-1997" t="-26667" b="-50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 name="Rectángulo 2">
                <a:extLst>
                  <a:ext uri="{FF2B5EF4-FFF2-40B4-BE49-F238E27FC236}">
                    <a16:creationId xmlns:a16="http://schemas.microsoft.com/office/drawing/2014/main" id="{02D09765-1A6F-432E-A0D0-C86BF46DBF5E}"/>
                  </a:ext>
                </a:extLst>
              </p:cNvPr>
              <p:cNvSpPr/>
              <p:nvPr/>
            </p:nvSpPr>
            <p:spPr>
              <a:xfrm>
                <a:off x="533540" y="1853828"/>
                <a:ext cx="9904688" cy="430887"/>
              </a:xfrm>
              <a:prstGeom prst="rect">
                <a:avLst/>
              </a:prstGeom>
            </p:spPr>
            <p:txBody>
              <a:bodyPr wrap="square">
                <a:spAutoFit/>
              </a:bodyPr>
              <a:lstStyle/>
              <a:p>
                <a:r>
                  <a:rPr lang="es-ES" sz="2200" dirty="0">
                    <a:sym typeface="Symbol" panose="05050102010706020507" pitchFamily="18" charset="2"/>
                  </a:rPr>
                  <a:t>Se  determinan los</a:t>
                </a:r>
                <a:r>
                  <a:rPr lang="es-ES" sz="2200" dirty="0">
                    <a:latin typeface="Calibri" panose="020F0502020204030204" pitchFamily="34" charset="0"/>
                    <a:ea typeface="Calibri" panose="020F0502020204030204" pitchFamily="34" charset="0"/>
                    <a:cs typeface="Times New Roman" panose="02020603050405020304" pitchFamily="18" charset="0"/>
                  </a:rPr>
                  <a:t> valores de las constantes </a:t>
                </a:r>
                <a14:m>
                  <m:oMath xmlns:m="http://schemas.openxmlformats.org/officeDocument/2006/math">
                    <m:r>
                      <a:rPr lang="es-ES" sz="2200" i="1" dirty="0">
                        <a:solidFill>
                          <a:srgbClr val="FF0000"/>
                        </a:solidFill>
                        <a:latin typeface="Cambria Math" panose="02040503050406030204" pitchFamily="18" charset="0"/>
                        <a:ea typeface="Calibri" panose="020F0502020204030204" pitchFamily="34" charset="0"/>
                        <a:cs typeface="Times New Roman" panose="02020603050405020304" pitchFamily="18" charset="0"/>
                      </a:rPr>
                      <m:t>𝑎</m:t>
                    </m:r>
                    <m:r>
                      <a:rPr lang="es-ES" sz="2200" i="1" dirty="0">
                        <a:latin typeface="Cambria Math" panose="02040503050406030204" pitchFamily="18" charset="0"/>
                        <a:ea typeface="Calibri" panose="020F0502020204030204" pitchFamily="34" charset="0"/>
                        <a:cs typeface="Times New Roman" panose="02020603050405020304" pitchFamily="18" charset="0"/>
                      </a:rPr>
                      <m:t> =1, </m:t>
                    </m:r>
                    <m:r>
                      <a:rPr lang="es-ES" sz="2200" b="0" i="1" dirty="0" smtClean="0">
                        <a:latin typeface="Cambria Math" panose="02040503050406030204" pitchFamily="18" charset="0"/>
                        <a:ea typeface="Calibri" panose="020F0502020204030204" pitchFamily="34" charset="0"/>
                        <a:cs typeface="Times New Roman" panose="02020603050405020304" pitchFamily="18" charset="0"/>
                      </a:rPr>
                      <m:t> </m:t>
                    </m:r>
                    <m:r>
                      <a:rPr lang="es-ES" sz="2200" i="1" dirty="0">
                        <a:solidFill>
                          <a:srgbClr val="00B0F0"/>
                        </a:solidFill>
                        <a:latin typeface="Cambria Math" panose="02040503050406030204" pitchFamily="18" charset="0"/>
                        <a:ea typeface="Calibri" panose="020F0502020204030204" pitchFamily="34" charset="0"/>
                        <a:cs typeface="Times New Roman" panose="02020603050405020304" pitchFamily="18" charset="0"/>
                      </a:rPr>
                      <m:t>𝑏</m:t>
                    </m:r>
                    <m:r>
                      <a:rPr lang="es-ES" sz="2200" b="0" i="1" dirty="0" smtClean="0">
                        <a:latin typeface="Cambria Math" panose="02040503050406030204" pitchFamily="18" charset="0"/>
                        <a:ea typeface="Calibri" panose="020F0502020204030204" pitchFamily="34" charset="0"/>
                        <a:cs typeface="Times New Roman" panose="02020603050405020304" pitchFamily="18" charset="0"/>
                      </a:rPr>
                      <m:t>=</m:t>
                    </m:r>
                    <m:r>
                      <a:rPr lang="es-ES" sz="2200" i="1" dirty="0">
                        <a:latin typeface="Cambria Math" panose="02040503050406030204" pitchFamily="18" charset="0"/>
                        <a:ea typeface="Calibri" panose="020F0502020204030204" pitchFamily="34" charset="0"/>
                        <a:cs typeface="Times New Roman" panose="02020603050405020304" pitchFamily="18" charset="0"/>
                      </a:rPr>
                      <m:t>−</m:t>
                    </m:r>
                    <m:r>
                      <a:rPr lang="es-ES" sz="2200" b="0" i="0" dirty="0" smtClean="0">
                        <a:latin typeface="Cambria Math" panose="02040503050406030204" pitchFamily="18" charset="0"/>
                        <a:ea typeface="Calibri" panose="020F0502020204030204" pitchFamily="34" charset="0"/>
                        <a:cs typeface="Times New Roman" panose="02020603050405020304" pitchFamily="18" charset="0"/>
                      </a:rPr>
                      <m:t>1</m:t>
                    </m:r>
                    <m:r>
                      <a:rPr lang="es-ES" sz="2200" dirty="0">
                        <a:latin typeface="Cambria Math" panose="02040503050406030204" pitchFamily="18" charset="0"/>
                        <a:ea typeface="Calibri" panose="020F0502020204030204" pitchFamily="34" charset="0"/>
                        <a:cs typeface="Times New Roman" panose="02020603050405020304" pitchFamily="18" charset="0"/>
                      </a:rPr>
                      <m:t>   </m:t>
                    </m:r>
                    <m:r>
                      <m:rPr>
                        <m:sty m:val="p"/>
                      </m:rPr>
                      <a:rPr lang="es-ES" sz="2200" dirty="0">
                        <a:latin typeface="Cambria Math" panose="02040503050406030204" pitchFamily="18" charset="0"/>
                        <a:ea typeface="Calibri" panose="020F0502020204030204" pitchFamily="34" charset="0"/>
                        <a:cs typeface="Times New Roman" panose="02020603050405020304" pitchFamily="18" charset="0"/>
                      </a:rPr>
                      <m:t>y</m:t>
                    </m:r>
                    <m:r>
                      <a:rPr lang="es-ES" sz="2200" i="1" dirty="0">
                        <a:latin typeface="Cambria Math" panose="02040503050406030204" pitchFamily="18" charset="0"/>
                        <a:ea typeface="Calibri" panose="020F0502020204030204" pitchFamily="34" charset="0"/>
                        <a:cs typeface="Times New Roman" panose="02020603050405020304" pitchFamily="18" charset="0"/>
                      </a:rPr>
                      <m:t>  </m:t>
                    </m:r>
                    <m:r>
                      <a:rPr lang="es-ES" sz="2200" i="1" dirty="0">
                        <a:solidFill>
                          <a:srgbClr val="00B050"/>
                        </a:solidFill>
                        <a:latin typeface="Cambria Math" panose="02040503050406030204" pitchFamily="18" charset="0"/>
                        <a:ea typeface="Calibri" panose="020F0502020204030204" pitchFamily="34" charset="0"/>
                        <a:cs typeface="Times New Roman" panose="02020603050405020304" pitchFamily="18" charset="0"/>
                      </a:rPr>
                      <m:t>𝑐</m:t>
                    </m:r>
                    <m:r>
                      <a:rPr lang="es-ES" sz="2200" i="1" dirty="0">
                        <a:latin typeface="Cambria Math" panose="02040503050406030204" pitchFamily="18" charset="0"/>
                        <a:ea typeface="Calibri" panose="020F0502020204030204" pitchFamily="34" charset="0"/>
                        <a:cs typeface="Times New Roman" panose="02020603050405020304" pitchFamily="18" charset="0"/>
                      </a:rPr>
                      <m:t> =</m:t>
                    </m:r>
                    <m:r>
                      <a:rPr lang="es-ES" sz="2200" b="0" i="1" dirty="0" smtClean="0">
                        <a:latin typeface="Cambria Math" panose="02040503050406030204" pitchFamily="18" charset="0"/>
                        <a:ea typeface="Calibri" panose="020F0502020204030204" pitchFamily="34" charset="0"/>
                        <a:cs typeface="Times New Roman" panose="02020603050405020304" pitchFamily="18" charset="0"/>
                      </a:rPr>
                      <m:t>0</m:t>
                    </m:r>
                  </m:oMath>
                </a14:m>
                <a:endParaRPr lang="es-CO" sz="2200" dirty="0"/>
              </a:p>
            </p:txBody>
          </p:sp>
        </mc:Choice>
        <mc:Fallback xmlns="">
          <p:sp>
            <p:nvSpPr>
              <p:cNvPr id="3" name="Rectángulo 2">
                <a:extLst>
                  <a:ext uri="{FF2B5EF4-FFF2-40B4-BE49-F238E27FC236}">
                    <a16:creationId xmlns:a16="http://schemas.microsoft.com/office/drawing/2014/main" id="{02D09765-1A6F-432E-A0D0-C86BF46DBF5E}"/>
                  </a:ext>
                </a:extLst>
              </p:cNvPr>
              <p:cNvSpPr>
                <a:spLocks noRot="1" noChangeAspect="1" noMove="1" noResize="1" noEditPoints="1" noAdjustHandles="1" noChangeArrowheads="1" noChangeShapeType="1" noTextEdit="1"/>
              </p:cNvSpPr>
              <p:nvPr/>
            </p:nvSpPr>
            <p:spPr>
              <a:xfrm>
                <a:off x="533540" y="1853828"/>
                <a:ext cx="9904688" cy="430887"/>
              </a:xfrm>
              <a:prstGeom prst="rect">
                <a:avLst/>
              </a:prstGeom>
              <a:blipFill>
                <a:blip r:embed="rId5"/>
                <a:stretch>
                  <a:fillRect l="-800" t="-9859" b="-2816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Marcador de contenido 2">
                <a:extLst>
                  <a:ext uri="{FF2B5EF4-FFF2-40B4-BE49-F238E27FC236}">
                    <a16:creationId xmlns:a16="http://schemas.microsoft.com/office/drawing/2014/main" id="{19C54AE3-CC3C-4D7C-8EBD-5E850E0F9760}"/>
                  </a:ext>
                </a:extLst>
              </p:cNvPr>
              <p:cNvSpPr txBox="1">
                <a:spLocks/>
              </p:cNvSpPr>
              <p:nvPr/>
            </p:nvSpPr>
            <p:spPr>
              <a:xfrm>
                <a:off x="516873" y="2584975"/>
                <a:ext cx="10515600"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200" dirty="0">
                    <a:sym typeface="Symbol" panose="05050102010706020507" pitchFamily="18" charset="2"/>
                  </a:rPr>
                  <a:t>Se  calcula el discriminante  </a:t>
                </a:r>
                <a14:m>
                  <m:oMath xmlns:m="http://schemas.openxmlformats.org/officeDocument/2006/math">
                    <m:r>
                      <a:rPr lang="es-ES" sz="2200" i="1" dirty="0">
                        <a:latin typeface="Cambria Math" panose="02040503050406030204" pitchFamily="18" charset="0"/>
                        <a:sym typeface="Symbol" panose="05050102010706020507" pitchFamily="18" charset="2"/>
                      </a:rPr>
                      <m:t> = </m:t>
                    </m:r>
                  </m:oMath>
                </a14:m>
                <a:r>
                  <a:rPr lang="en-US" sz="2200" dirty="0">
                    <a:sym typeface="Symbol" panose="05050102010706020507" pitchFamily="18" charset="2"/>
                  </a:rPr>
                  <a:t> </a:t>
                </a:r>
                <a14:m>
                  <m:oMath xmlns:m="http://schemas.openxmlformats.org/officeDocument/2006/math">
                    <m:sSup>
                      <m:sSupPr>
                        <m:ctrlPr>
                          <a:rPr lang="en-US" sz="2200" i="1">
                            <a:latin typeface="Cambria Math" panose="02040503050406030204" pitchFamily="18" charset="0"/>
                          </a:rPr>
                        </m:ctrlPr>
                      </m:sSupPr>
                      <m:e>
                        <m:r>
                          <a:rPr lang="en-US" sz="2200" i="1">
                            <a:latin typeface="Cambria Math" panose="02040503050406030204" pitchFamily="18" charset="0"/>
                          </a:rPr>
                          <m:t>𝑏</m:t>
                        </m:r>
                      </m:e>
                      <m:sup>
                        <m:r>
                          <a:rPr lang="en-US" sz="2200" i="1">
                            <a:latin typeface="Cambria Math" panose="02040503050406030204" pitchFamily="18" charset="0"/>
                          </a:rPr>
                          <m:t>2</m:t>
                        </m:r>
                      </m:sup>
                    </m:sSup>
                    <m:r>
                      <a:rPr lang="en-US" sz="2200" i="1">
                        <a:latin typeface="Cambria Math" panose="02040503050406030204" pitchFamily="18" charset="0"/>
                      </a:rPr>
                      <m:t>−4</m:t>
                    </m:r>
                    <m:r>
                      <a:rPr lang="en-US" sz="2200" i="1">
                        <a:latin typeface="Cambria Math" panose="02040503050406030204" pitchFamily="18" charset="0"/>
                      </a:rPr>
                      <m:t>𝑎𝑐</m:t>
                    </m:r>
                    <m:r>
                      <a:rPr lang="es-ES" sz="2200" b="0" i="1" smtClean="0">
                        <a:latin typeface="Cambria Math" panose="02040503050406030204" pitchFamily="18" charset="0"/>
                      </a:rPr>
                      <m:t>=</m:t>
                    </m:r>
                    <m:sSup>
                      <m:sSupPr>
                        <m:ctrlPr>
                          <a:rPr lang="en-US" sz="2200" i="1">
                            <a:latin typeface="Cambria Math" panose="02040503050406030204" pitchFamily="18" charset="0"/>
                          </a:rPr>
                        </m:ctrlPr>
                      </m:sSupPr>
                      <m:e>
                        <m:d>
                          <m:dPr>
                            <m:ctrlPr>
                              <a:rPr lang="es-ES" sz="2200" b="0" i="1" smtClean="0">
                                <a:latin typeface="Cambria Math" panose="02040503050406030204" pitchFamily="18" charset="0"/>
                              </a:rPr>
                            </m:ctrlPr>
                          </m:dPr>
                          <m:e>
                            <m:r>
                              <a:rPr lang="es-ES" sz="2200" b="0" i="1" smtClean="0">
                                <a:latin typeface="Cambria Math" panose="02040503050406030204" pitchFamily="18" charset="0"/>
                              </a:rPr>
                              <m:t>−1</m:t>
                            </m:r>
                          </m:e>
                        </m:d>
                      </m:e>
                      <m:sup>
                        <m:r>
                          <a:rPr lang="en-US" sz="2200" i="1">
                            <a:latin typeface="Cambria Math" panose="02040503050406030204" pitchFamily="18" charset="0"/>
                          </a:rPr>
                          <m:t>2</m:t>
                        </m:r>
                      </m:sup>
                    </m:sSup>
                    <m:r>
                      <a:rPr lang="en-US" sz="2200" i="1">
                        <a:latin typeface="Cambria Math" panose="02040503050406030204" pitchFamily="18" charset="0"/>
                      </a:rPr>
                      <m:t>−4</m:t>
                    </m:r>
                    <m:d>
                      <m:dPr>
                        <m:ctrlPr>
                          <a:rPr lang="es-ES" sz="2200" b="0" i="1" smtClean="0">
                            <a:latin typeface="Cambria Math" panose="02040503050406030204" pitchFamily="18" charset="0"/>
                          </a:rPr>
                        </m:ctrlPr>
                      </m:dPr>
                      <m:e>
                        <m:r>
                          <a:rPr lang="es-ES" sz="2200" b="0" i="1" smtClean="0">
                            <a:latin typeface="Cambria Math" panose="02040503050406030204" pitchFamily="18" charset="0"/>
                          </a:rPr>
                          <m:t>1</m:t>
                        </m:r>
                      </m:e>
                    </m:d>
                    <m:d>
                      <m:dPr>
                        <m:ctrlPr>
                          <a:rPr lang="es-ES" sz="2200" b="0" i="1" smtClean="0">
                            <a:latin typeface="Cambria Math" panose="02040503050406030204" pitchFamily="18" charset="0"/>
                          </a:rPr>
                        </m:ctrlPr>
                      </m:dPr>
                      <m:e>
                        <m:r>
                          <a:rPr lang="es-ES" sz="2200" b="0" i="1" smtClean="0">
                            <a:latin typeface="Cambria Math" panose="02040503050406030204" pitchFamily="18" charset="0"/>
                          </a:rPr>
                          <m:t>0</m:t>
                        </m:r>
                      </m:e>
                    </m:d>
                    <m:r>
                      <a:rPr lang="es-ES" sz="2200" b="0" i="1" smtClean="0">
                        <a:latin typeface="Cambria Math" panose="02040503050406030204" pitchFamily="18" charset="0"/>
                      </a:rPr>
                      <m:t>=1−0=</m:t>
                    </m:r>
                    <m:r>
                      <a:rPr lang="es-ES" sz="2200" b="0" i="0" smtClean="0">
                        <a:latin typeface="Cambria Math" panose="02040503050406030204" pitchFamily="18" charset="0"/>
                      </a:rPr>
                      <m:t>1</m:t>
                    </m:r>
                  </m:oMath>
                </a14:m>
                <a:endParaRPr lang="es-ES" sz="2200" dirty="0"/>
              </a:p>
              <a:p>
                <a:pPr marL="0" indent="0">
                  <a:buNone/>
                </a:pPr>
                <a:r>
                  <a:rPr lang="es-ES" sz="2200" dirty="0">
                    <a:sym typeface="Symbol" panose="05050102010706020507" pitchFamily="18" charset="2"/>
                  </a:rPr>
                  <a:t> </a:t>
                </a:r>
                <a:endParaRPr lang="es-CO" sz="2200" dirty="0"/>
              </a:p>
            </p:txBody>
          </p:sp>
        </mc:Choice>
        <mc:Fallback xmlns="">
          <p:sp>
            <p:nvSpPr>
              <p:cNvPr id="16" name="Marcador de contenido 2">
                <a:extLst>
                  <a:ext uri="{FF2B5EF4-FFF2-40B4-BE49-F238E27FC236}">
                    <a16:creationId xmlns:a16="http://schemas.microsoft.com/office/drawing/2014/main" id="{19C54AE3-CC3C-4D7C-8EBD-5E850E0F9760}"/>
                  </a:ext>
                </a:extLst>
              </p:cNvPr>
              <p:cNvSpPr txBox="1">
                <a:spLocks noRot="1" noChangeAspect="1" noMove="1" noResize="1" noEditPoints="1" noAdjustHandles="1" noChangeArrowheads="1" noChangeShapeType="1" noTextEdit="1"/>
              </p:cNvSpPr>
              <p:nvPr/>
            </p:nvSpPr>
            <p:spPr>
              <a:xfrm>
                <a:off x="516873" y="2584975"/>
                <a:ext cx="10515600" cy="395852"/>
              </a:xfrm>
              <a:prstGeom prst="rect">
                <a:avLst/>
              </a:prstGeom>
              <a:blipFill>
                <a:blip r:embed="rId6"/>
                <a:stretch>
                  <a:fillRect l="-754" t="-18462" b="-32308"/>
                </a:stretch>
              </a:blipFill>
            </p:spPr>
            <p:txBody>
              <a:bodyPr/>
              <a:lstStyle/>
              <a:p>
                <a:r>
                  <a:rPr lang="es-ES">
                    <a:noFill/>
                  </a:rPr>
                  <a:t> </a:t>
                </a:r>
              </a:p>
            </p:txBody>
          </p:sp>
        </mc:Fallback>
      </mc:AlternateContent>
      <p:sp>
        <p:nvSpPr>
          <p:cNvPr id="4" name="Rectángulo 3">
            <a:extLst>
              <a:ext uri="{FF2B5EF4-FFF2-40B4-BE49-F238E27FC236}">
                <a16:creationId xmlns:a16="http://schemas.microsoft.com/office/drawing/2014/main" id="{494DA919-2220-4584-8E10-EE219ED0B180}"/>
              </a:ext>
            </a:extLst>
          </p:cNvPr>
          <p:cNvSpPr/>
          <p:nvPr/>
        </p:nvSpPr>
        <p:spPr>
          <a:xfrm>
            <a:off x="533540" y="3538998"/>
            <a:ext cx="4611070" cy="430887"/>
          </a:xfrm>
          <a:prstGeom prst="rect">
            <a:avLst/>
          </a:prstGeom>
        </p:spPr>
        <p:txBody>
          <a:bodyPr wrap="none">
            <a:spAutoFit/>
          </a:bodyPr>
          <a:lstStyle/>
          <a:p>
            <a:r>
              <a:rPr lang="es-ES" sz="2200" dirty="0">
                <a:sym typeface="Symbol" panose="05050102010706020507" pitchFamily="18" charset="2"/>
              </a:rPr>
              <a:t>Se  sustituyen los valores en la formula</a:t>
            </a:r>
            <a:endParaRPr lang="es-ES" sz="2200" dirty="0"/>
          </a:p>
        </p:txBody>
      </p:sp>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50867ACC-0D46-4955-899E-842BC24D65D3}"/>
                  </a:ext>
                </a:extLst>
              </p:cNvPr>
              <p:cNvSpPr/>
              <p:nvPr/>
            </p:nvSpPr>
            <p:spPr>
              <a:xfrm>
                <a:off x="-136876" y="4245913"/>
                <a:ext cx="5882173" cy="163775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s-CO" sz="2000" i="1" dirty="0" smtClean="0">
                              <a:solidFill>
                                <a:schemeClr val="accent2">
                                  <a:lumMod val="75000"/>
                                </a:schemeClr>
                              </a:solidFill>
                              <a:latin typeface="Cambria Math" panose="02040503050406030204" pitchFamily="18" charset="0"/>
                            </a:rPr>
                          </m:ctrlPr>
                        </m:dPr>
                        <m:e>
                          <m:eqArr>
                            <m:eqArrPr>
                              <m:ctrlPr>
                                <a:rPr lang="es-CO" sz="2000" i="1" dirty="0">
                                  <a:solidFill>
                                    <a:schemeClr val="accent2">
                                      <a:lumMod val="75000"/>
                                    </a:schemeClr>
                                  </a:solidFill>
                                  <a:latin typeface="Cambria Math" panose="02040503050406030204" pitchFamily="18" charset="0"/>
                                </a:rPr>
                              </m:ctrlPr>
                            </m:eqArrPr>
                            <m:e>
                              <m:sSub>
                                <m:sSubPr>
                                  <m:ctrlPr>
                                    <a:rPr lang="en-US" sz="2000" i="1" smtClean="0">
                                      <a:latin typeface="Cambria Math" panose="02040503050406030204" pitchFamily="18" charset="0"/>
                                    </a:rPr>
                                  </m:ctrlPr>
                                </m:sSubPr>
                                <m:e>
                                  <m:r>
                                    <a:rPr lang="es-ES" sz="2000" b="0" i="1" smtClean="0">
                                      <a:latin typeface="Cambria Math" panose="02040503050406030204" pitchFamily="18" charset="0"/>
                                    </a:rPr>
                                    <m:t>𝑢</m:t>
                                  </m:r>
                                </m:e>
                                <m:sub>
                                  <m:r>
                                    <a:rPr lang="es-ES" sz="2000" i="1">
                                      <a:latin typeface="Cambria Math" panose="02040503050406030204" pitchFamily="18" charset="0"/>
                                    </a:rPr>
                                    <m:t>1</m:t>
                                  </m:r>
                                </m:sub>
                              </m:sSub>
                              <m:r>
                                <a:rPr lang="en-US" sz="2000" i="1">
                                  <a:latin typeface="Cambria Math" panose="02040503050406030204" pitchFamily="18" charset="0"/>
                                </a:rPr>
                                <m:t>=</m:t>
                              </m:r>
                              <m:f>
                                <m:fPr>
                                  <m:ctrlPr>
                                    <a:rPr lang="en-US" sz="2000" i="1">
                                      <a:latin typeface="Cambria Math" panose="02040503050406030204" pitchFamily="18" charset="0"/>
                                    </a:rPr>
                                  </m:ctrlPr>
                                </m:fPr>
                                <m:num>
                                  <m:r>
                                    <a:rPr lang="es-ES" sz="2000" b="0" i="1" smtClean="0">
                                      <a:latin typeface="Cambria Math" panose="02040503050406030204" pitchFamily="18" charset="0"/>
                                    </a:rPr>
                                    <m:t>1</m:t>
                                  </m:r>
                                  <m:r>
                                    <a:rPr lang="es-ES" sz="2000" i="1">
                                      <a:latin typeface="Cambria Math" panose="02040503050406030204" pitchFamily="18" charset="0"/>
                                    </a:rPr>
                                    <m:t>+</m:t>
                                  </m:r>
                                  <m:rad>
                                    <m:radPr>
                                      <m:degHide m:val="on"/>
                                      <m:ctrlPr>
                                        <a:rPr lang="en-US" sz="2000" i="1">
                                          <a:latin typeface="Cambria Math" panose="02040503050406030204" pitchFamily="18" charset="0"/>
                                        </a:rPr>
                                      </m:ctrlPr>
                                    </m:radPr>
                                    <m:deg/>
                                    <m:e>
                                      <m:r>
                                        <a:rPr lang="es-ES" sz="2000" b="0" i="1" smtClean="0">
                                          <a:latin typeface="Cambria Math" panose="02040503050406030204" pitchFamily="18" charset="0"/>
                                        </a:rPr>
                                        <m:t>1</m:t>
                                      </m:r>
                                    </m:e>
                                  </m:rad>
                                </m:num>
                                <m:den>
                                  <m:r>
                                    <a:rPr lang="en-US" sz="2000" i="1">
                                      <a:latin typeface="Cambria Math" panose="02040503050406030204" pitchFamily="18" charset="0"/>
                                    </a:rPr>
                                    <m:t>2</m:t>
                                  </m:r>
                                  <m:r>
                                    <a:rPr lang="es-ES" sz="2000" b="0" i="1" smtClean="0">
                                      <a:latin typeface="Cambria Math" panose="02040503050406030204" pitchFamily="18" charset="0"/>
                                    </a:rPr>
                                    <m:t>(1)</m:t>
                                  </m:r>
                                </m:den>
                              </m:f>
                              <m:r>
                                <a:rPr lang="es-ES" sz="2000" b="0" i="1" smtClean="0">
                                  <a:latin typeface="Cambria Math" panose="02040503050406030204" pitchFamily="18" charset="0"/>
                                </a:rPr>
                                <m:t>=</m:t>
                              </m:r>
                              <m:f>
                                <m:fPr>
                                  <m:ctrlPr>
                                    <a:rPr lang="en-US" sz="2000" i="1">
                                      <a:latin typeface="Cambria Math" panose="02040503050406030204" pitchFamily="18" charset="0"/>
                                    </a:rPr>
                                  </m:ctrlPr>
                                </m:fPr>
                                <m:num>
                                  <m:r>
                                    <a:rPr lang="es-ES" sz="2000" b="0" i="1" smtClean="0">
                                      <a:latin typeface="Cambria Math" panose="02040503050406030204" pitchFamily="18" charset="0"/>
                                    </a:rPr>
                                    <m:t>1+1</m:t>
                                  </m:r>
                                </m:num>
                                <m:den>
                                  <m:r>
                                    <a:rPr lang="en-US" sz="2000" i="1">
                                      <a:latin typeface="Cambria Math" panose="02040503050406030204" pitchFamily="18" charset="0"/>
                                    </a:rPr>
                                    <m:t>2</m:t>
                                  </m:r>
                                </m:den>
                              </m:f>
                              <m:r>
                                <a:rPr lang="es-ES" sz="2000" i="1">
                                  <a:latin typeface="Cambria Math" panose="02040503050406030204" pitchFamily="18" charset="0"/>
                                </a:rPr>
                                <m:t>=</m:t>
                              </m:r>
                              <m:f>
                                <m:fPr>
                                  <m:ctrlPr>
                                    <a:rPr lang="en-US" sz="2000" i="1">
                                      <a:latin typeface="Cambria Math" panose="02040503050406030204" pitchFamily="18" charset="0"/>
                                    </a:rPr>
                                  </m:ctrlPr>
                                </m:fPr>
                                <m:num>
                                  <m:r>
                                    <a:rPr lang="es-ES" sz="2000" b="0" i="1" smtClean="0">
                                      <a:latin typeface="Cambria Math" panose="02040503050406030204" pitchFamily="18" charset="0"/>
                                    </a:rPr>
                                    <m:t>2</m:t>
                                  </m:r>
                                </m:num>
                                <m:den>
                                  <m:r>
                                    <a:rPr lang="en-US" sz="2000" i="1">
                                      <a:latin typeface="Cambria Math" panose="02040503050406030204" pitchFamily="18" charset="0"/>
                                    </a:rPr>
                                    <m:t>2</m:t>
                                  </m:r>
                                </m:den>
                              </m:f>
                              <m:r>
                                <a:rPr lang="es-ES" sz="2000" b="0" i="1" smtClean="0">
                                  <a:latin typeface="Cambria Math" panose="02040503050406030204" pitchFamily="18" charset="0"/>
                                </a:rPr>
                                <m:t>=1</m:t>
                              </m:r>
                            </m:e>
                            <m:e>
                              <m:sSub>
                                <m:sSubPr>
                                  <m:ctrlPr>
                                    <a:rPr lang="en-US" sz="2000" i="1">
                                      <a:latin typeface="Cambria Math" panose="02040503050406030204" pitchFamily="18" charset="0"/>
                                    </a:rPr>
                                  </m:ctrlPr>
                                </m:sSubPr>
                                <m:e>
                                  <m:r>
                                    <a:rPr lang="es-ES" sz="2000" b="0" i="1" smtClean="0">
                                      <a:latin typeface="Cambria Math" panose="02040503050406030204" pitchFamily="18" charset="0"/>
                                    </a:rPr>
                                    <m:t>𝑢</m:t>
                                  </m:r>
                                </m:e>
                                <m:sub>
                                  <m:r>
                                    <a:rPr lang="es-ES" sz="2000" b="0" i="1" smtClean="0">
                                      <a:latin typeface="Cambria Math" panose="02040503050406030204" pitchFamily="18" charset="0"/>
                                    </a:rPr>
                                    <m:t>2</m:t>
                                  </m:r>
                                </m:sub>
                              </m:sSub>
                              <m:r>
                                <a:rPr lang="en-US" sz="2000" i="1">
                                  <a:latin typeface="Cambria Math" panose="02040503050406030204" pitchFamily="18" charset="0"/>
                                </a:rPr>
                                <m:t>=</m:t>
                              </m:r>
                              <m:f>
                                <m:fPr>
                                  <m:ctrlPr>
                                    <a:rPr lang="en-US" sz="2000" i="1">
                                      <a:latin typeface="Cambria Math" panose="02040503050406030204" pitchFamily="18" charset="0"/>
                                    </a:rPr>
                                  </m:ctrlPr>
                                </m:fPr>
                                <m:num>
                                  <m:r>
                                    <a:rPr lang="es-ES" sz="2000" i="1">
                                      <a:latin typeface="Cambria Math" panose="02040503050406030204" pitchFamily="18" charset="0"/>
                                    </a:rPr>
                                    <m:t>1</m:t>
                                  </m:r>
                                  <m:r>
                                    <a:rPr lang="es-ES" sz="2000" b="0" i="1" smtClean="0">
                                      <a:latin typeface="Cambria Math" panose="02040503050406030204" pitchFamily="18" charset="0"/>
                                    </a:rPr>
                                    <m:t>−</m:t>
                                  </m:r>
                                  <m:rad>
                                    <m:radPr>
                                      <m:degHide m:val="on"/>
                                      <m:ctrlPr>
                                        <a:rPr lang="en-US" sz="2000" i="1">
                                          <a:latin typeface="Cambria Math" panose="02040503050406030204" pitchFamily="18" charset="0"/>
                                        </a:rPr>
                                      </m:ctrlPr>
                                    </m:radPr>
                                    <m:deg/>
                                    <m:e>
                                      <m:r>
                                        <a:rPr lang="es-ES" sz="2000" b="0" i="1" smtClean="0">
                                          <a:latin typeface="Cambria Math" panose="02040503050406030204" pitchFamily="18" charset="0"/>
                                        </a:rPr>
                                        <m:t>1</m:t>
                                      </m:r>
                                    </m:e>
                                  </m:rad>
                                </m:num>
                                <m:den>
                                  <m:r>
                                    <a:rPr lang="en-US" sz="2000" i="1">
                                      <a:latin typeface="Cambria Math" panose="02040503050406030204" pitchFamily="18" charset="0"/>
                                    </a:rPr>
                                    <m:t>2</m:t>
                                  </m:r>
                                  <m:r>
                                    <a:rPr lang="es-ES" sz="2000" i="1">
                                      <a:latin typeface="Cambria Math" panose="02040503050406030204" pitchFamily="18" charset="0"/>
                                    </a:rPr>
                                    <m:t>(1)</m:t>
                                  </m:r>
                                </m:den>
                              </m:f>
                              <m:r>
                                <a:rPr lang="es-ES" sz="2000" i="1">
                                  <a:latin typeface="Cambria Math" panose="02040503050406030204" pitchFamily="18" charset="0"/>
                                </a:rPr>
                                <m:t>=</m:t>
                              </m:r>
                              <m:f>
                                <m:fPr>
                                  <m:ctrlPr>
                                    <a:rPr lang="en-US" sz="2000" i="1">
                                      <a:latin typeface="Cambria Math" panose="02040503050406030204" pitchFamily="18" charset="0"/>
                                    </a:rPr>
                                  </m:ctrlPr>
                                </m:fPr>
                                <m:num>
                                  <m:r>
                                    <a:rPr lang="es-ES" sz="2000" i="1">
                                      <a:latin typeface="Cambria Math" panose="02040503050406030204" pitchFamily="18" charset="0"/>
                                    </a:rPr>
                                    <m:t>1</m:t>
                                  </m:r>
                                  <m:r>
                                    <a:rPr lang="es-ES" sz="2000" b="0" i="1" smtClean="0">
                                      <a:latin typeface="Cambria Math" panose="02040503050406030204" pitchFamily="18" charset="0"/>
                                    </a:rPr>
                                    <m:t>−1</m:t>
                                  </m:r>
                                </m:num>
                                <m:den>
                                  <m:r>
                                    <a:rPr lang="en-US" sz="2000" i="1">
                                      <a:latin typeface="Cambria Math" panose="02040503050406030204" pitchFamily="18" charset="0"/>
                                    </a:rPr>
                                    <m:t>2</m:t>
                                  </m:r>
                                </m:den>
                              </m:f>
                              <m:r>
                                <a:rPr lang="es-ES" sz="2000" i="1">
                                  <a:latin typeface="Cambria Math" panose="02040503050406030204" pitchFamily="18" charset="0"/>
                                </a:rPr>
                                <m:t>=</m:t>
                              </m:r>
                              <m:f>
                                <m:fPr>
                                  <m:ctrlPr>
                                    <a:rPr lang="en-US" sz="2000" i="1">
                                      <a:latin typeface="Cambria Math" panose="02040503050406030204" pitchFamily="18" charset="0"/>
                                    </a:rPr>
                                  </m:ctrlPr>
                                </m:fPr>
                                <m:num>
                                  <m:r>
                                    <a:rPr lang="es-ES" sz="2000" b="0" i="1" smtClean="0">
                                      <a:latin typeface="Cambria Math" panose="02040503050406030204" pitchFamily="18" charset="0"/>
                                    </a:rPr>
                                    <m:t>0</m:t>
                                  </m:r>
                                </m:num>
                                <m:den>
                                  <m:r>
                                    <a:rPr lang="en-US" sz="2000" i="1">
                                      <a:latin typeface="Cambria Math" panose="02040503050406030204" pitchFamily="18" charset="0"/>
                                    </a:rPr>
                                    <m:t>2</m:t>
                                  </m:r>
                                </m:den>
                              </m:f>
                              <m:r>
                                <a:rPr lang="es-ES" sz="2000" b="0" i="1" smtClean="0">
                                  <a:latin typeface="Cambria Math" panose="02040503050406030204" pitchFamily="18" charset="0"/>
                                </a:rPr>
                                <m:t>=0</m:t>
                              </m:r>
                            </m:e>
                          </m:eqArr>
                        </m:e>
                      </m:d>
                    </m:oMath>
                  </m:oMathPara>
                </a14:m>
                <a:endParaRPr lang="es-ES" sz="2000" dirty="0"/>
              </a:p>
            </p:txBody>
          </p:sp>
        </mc:Choice>
        <mc:Fallback xmlns="">
          <p:sp>
            <p:nvSpPr>
              <p:cNvPr id="20" name="Rectángulo 19">
                <a:extLst>
                  <a:ext uri="{FF2B5EF4-FFF2-40B4-BE49-F238E27FC236}">
                    <a16:creationId xmlns:a16="http://schemas.microsoft.com/office/drawing/2014/main" id="{50867ACC-0D46-4955-899E-842BC24D65D3}"/>
                  </a:ext>
                </a:extLst>
              </p:cNvPr>
              <p:cNvSpPr>
                <a:spLocks noRot="1" noChangeAspect="1" noMove="1" noResize="1" noEditPoints="1" noAdjustHandles="1" noChangeArrowheads="1" noChangeShapeType="1" noTextEdit="1"/>
              </p:cNvSpPr>
              <p:nvPr/>
            </p:nvSpPr>
            <p:spPr>
              <a:xfrm>
                <a:off x="-136876" y="4245913"/>
                <a:ext cx="5882173" cy="1637756"/>
              </a:xfrm>
              <a:prstGeom prst="rect">
                <a:avLst/>
              </a:prstGeom>
              <a:blipFill>
                <a:blip r:embed="rId7"/>
                <a:stretch>
                  <a:fillRect/>
                </a:stretch>
              </a:blipFill>
            </p:spPr>
            <p:txBody>
              <a:bodyPr/>
              <a:lstStyle/>
              <a:p>
                <a:r>
                  <a:rPr lang="es-ES">
                    <a:noFill/>
                  </a:rPr>
                  <a:t> </a:t>
                </a:r>
              </a:p>
            </p:txBody>
          </p:sp>
        </mc:Fallback>
      </mc:AlternateContent>
      <p:sp>
        <p:nvSpPr>
          <p:cNvPr id="11" name="Rectángulo 10">
            <a:extLst>
              <a:ext uri="{FF2B5EF4-FFF2-40B4-BE49-F238E27FC236}">
                <a16:creationId xmlns:a16="http://schemas.microsoft.com/office/drawing/2014/main" id="{EE142972-4C98-4310-812E-D74249D9FC33}"/>
              </a:ext>
            </a:extLst>
          </p:cNvPr>
          <p:cNvSpPr/>
          <p:nvPr/>
        </p:nvSpPr>
        <p:spPr>
          <a:xfrm>
            <a:off x="5868504" y="3538997"/>
            <a:ext cx="6168612" cy="430887"/>
          </a:xfrm>
          <a:prstGeom prst="rect">
            <a:avLst/>
          </a:prstGeom>
        </p:spPr>
        <p:txBody>
          <a:bodyPr wrap="none">
            <a:spAutoFit/>
          </a:bodyPr>
          <a:lstStyle/>
          <a:p>
            <a:pPr algn="just"/>
            <a:r>
              <a:rPr lang="es-CO" sz="2200" dirty="0"/>
              <a:t>De esta forma las tres raíces reales o soluciones son:</a:t>
            </a:r>
          </a:p>
        </p:txBody>
      </p:sp>
      <mc:AlternateContent xmlns:mc="http://schemas.openxmlformats.org/markup-compatibility/2006" xmlns:a14="http://schemas.microsoft.com/office/drawing/2010/main">
        <mc:Choice Requires="a14">
          <p:sp>
            <p:nvSpPr>
              <p:cNvPr id="21" name="Rectángulo 20">
                <a:extLst>
                  <a:ext uri="{FF2B5EF4-FFF2-40B4-BE49-F238E27FC236}">
                    <a16:creationId xmlns:a16="http://schemas.microsoft.com/office/drawing/2014/main" id="{58715D0B-91F9-4264-98F7-C1F954FAFED9}"/>
                  </a:ext>
                </a:extLst>
              </p:cNvPr>
              <p:cNvSpPr/>
              <p:nvPr/>
            </p:nvSpPr>
            <p:spPr>
              <a:xfrm>
                <a:off x="6508883" y="4165348"/>
                <a:ext cx="3848426" cy="175714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s-CO" sz="2400" i="1" dirty="0" smtClean="0">
                              <a:solidFill>
                                <a:schemeClr val="accent2">
                                  <a:lumMod val="75000"/>
                                </a:schemeClr>
                              </a:solidFill>
                              <a:latin typeface="Cambria Math" panose="02040503050406030204" pitchFamily="18" charset="0"/>
                            </a:rPr>
                          </m:ctrlPr>
                        </m:dPr>
                        <m:e>
                          <m:eqArr>
                            <m:eqArrPr>
                              <m:ctrlPr>
                                <a:rPr lang="es-CO" sz="2400" i="1" dirty="0" smtClean="0">
                                  <a:solidFill>
                                    <a:schemeClr val="accent2">
                                      <a:lumMod val="75000"/>
                                    </a:schemeClr>
                                  </a:solidFill>
                                  <a:latin typeface="Cambria Math" panose="02040503050406030204" pitchFamily="18" charset="0"/>
                                </a:rPr>
                              </m:ctrlPr>
                            </m:eqArrPr>
                            <m:e>
                              <m:sSub>
                                <m:sSubPr>
                                  <m:ctrlPr>
                                    <a:rPr lang="en-US" sz="2400" i="1">
                                      <a:latin typeface="Cambria Math" panose="02040503050406030204" pitchFamily="18" charset="0"/>
                                    </a:rPr>
                                  </m:ctrlPr>
                                </m:sSubPr>
                                <m:e>
                                  <m:r>
                                    <a:rPr lang="es-ES" sz="2400" b="0" i="1" smtClean="0">
                                      <a:latin typeface="Cambria Math" panose="02040503050406030204" pitchFamily="18" charset="0"/>
                                    </a:rPr>
                                    <m:t>𝑥</m:t>
                                  </m:r>
                                </m:e>
                                <m:sub>
                                  <m:r>
                                    <a:rPr lang="es-ES" sz="2400" i="1">
                                      <a:latin typeface="Cambria Math" panose="02040503050406030204" pitchFamily="18" charset="0"/>
                                    </a:rPr>
                                    <m:t>1</m:t>
                                  </m:r>
                                </m:sub>
                              </m:sSub>
                              <m:r>
                                <a:rPr lang="en-US" sz="2400" i="1" smtClean="0">
                                  <a:latin typeface="Cambria Math" panose="02040503050406030204" pitchFamily="18" charset="0"/>
                                </a:rPr>
                                <m:t>=</m:t>
                              </m:r>
                              <m:r>
                                <a:rPr lang="es-ES" sz="2400" b="0" i="1" smtClean="0">
                                  <a:latin typeface="Cambria Math" panose="02040503050406030204" pitchFamily="18" charset="0"/>
                                </a:rPr>
                                <m:t>+</m:t>
                              </m:r>
                              <m:rad>
                                <m:radPr>
                                  <m:degHide m:val="on"/>
                                  <m:ctrlPr>
                                    <a:rPr lang="en-US" sz="2400" i="1">
                                      <a:latin typeface="Cambria Math" panose="02040503050406030204" pitchFamily="18" charset="0"/>
                                    </a:rPr>
                                  </m:ctrlPr>
                                </m:radPr>
                                <m:deg/>
                                <m:e>
                                  <m:sSub>
                                    <m:sSubPr>
                                      <m:ctrlPr>
                                        <a:rPr lang="en-US" sz="2400" i="1">
                                          <a:latin typeface="Cambria Math" panose="02040503050406030204" pitchFamily="18" charset="0"/>
                                        </a:rPr>
                                      </m:ctrlPr>
                                    </m:sSubPr>
                                    <m:e>
                                      <m:r>
                                        <a:rPr lang="es-ES" sz="2400" i="1">
                                          <a:latin typeface="Cambria Math" panose="02040503050406030204" pitchFamily="18" charset="0"/>
                                        </a:rPr>
                                        <m:t>𝑢</m:t>
                                      </m:r>
                                    </m:e>
                                    <m:sub>
                                      <m:r>
                                        <a:rPr lang="es-ES" sz="2400" i="1">
                                          <a:latin typeface="Cambria Math" panose="02040503050406030204" pitchFamily="18" charset="0"/>
                                        </a:rPr>
                                        <m:t>1</m:t>
                                      </m:r>
                                    </m:sub>
                                  </m:sSub>
                                </m:e>
                              </m:rad>
                              <m:r>
                                <a:rPr lang="en-US" sz="2400" i="1">
                                  <a:latin typeface="Cambria Math" panose="02040503050406030204" pitchFamily="18" charset="0"/>
                                </a:rPr>
                                <m:t>=</m:t>
                              </m:r>
                              <m:r>
                                <a:rPr lang="es-ES" sz="2400" i="1">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b="0" i="1" smtClean="0">
                                      <a:latin typeface="Cambria Math" panose="02040503050406030204" pitchFamily="18" charset="0"/>
                                    </a:rPr>
                                    <m:t>1</m:t>
                                  </m:r>
                                </m:e>
                              </m:rad>
                              <m:r>
                                <a:rPr lang="es-ES" sz="2400" b="0" i="1" smtClean="0">
                                  <a:latin typeface="Cambria Math" panose="02040503050406030204" pitchFamily="18" charset="0"/>
                                </a:rPr>
                                <m:t>=1</m:t>
                              </m:r>
                            </m:e>
                            <m:e>
                              <m:sSub>
                                <m:sSubPr>
                                  <m:ctrlPr>
                                    <a:rPr lang="en-US" sz="2400" i="1" smtClean="0">
                                      <a:latin typeface="Cambria Math" panose="02040503050406030204" pitchFamily="18" charset="0"/>
                                    </a:rPr>
                                  </m:ctrlPr>
                                </m:sSubPr>
                                <m:e>
                                  <m:r>
                                    <a:rPr lang="es-ES" sz="2400" i="1">
                                      <a:latin typeface="Cambria Math" panose="02040503050406030204" pitchFamily="18" charset="0"/>
                                    </a:rPr>
                                    <m:t>𝑥</m:t>
                                  </m:r>
                                </m:e>
                                <m:sub>
                                  <m:r>
                                    <a:rPr lang="es-ES" sz="2400" b="0" i="1" smtClean="0">
                                      <a:latin typeface="Cambria Math" panose="02040503050406030204" pitchFamily="18" charset="0"/>
                                    </a:rPr>
                                    <m:t>2</m:t>
                                  </m:r>
                                </m:sub>
                              </m:sSub>
                              <m:r>
                                <a:rPr lang="en-US" sz="2400" i="1">
                                  <a:latin typeface="Cambria Math" panose="02040503050406030204" pitchFamily="18" charset="0"/>
                                </a:rPr>
                                <m:t>=</m:t>
                              </m:r>
                              <m:r>
                                <a:rPr lang="es-ES" sz="2400" b="0" i="1" smtClean="0">
                                  <a:latin typeface="Cambria Math" panose="02040503050406030204" pitchFamily="18" charset="0"/>
                                </a:rPr>
                                <m:t>−</m:t>
                              </m:r>
                              <m:rad>
                                <m:radPr>
                                  <m:degHide m:val="on"/>
                                  <m:ctrlPr>
                                    <a:rPr lang="en-US" sz="2400" i="1">
                                      <a:latin typeface="Cambria Math" panose="02040503050406030204" pitchFamily="18" charset="0"/>
                                    </a:rPr>
                                  </m:ctrlPr>
                                </m:radPr>
                                <m:deg/>
                                <m:e>
                                  <m:sSub>
                                    <m:sSubPr>
                                      <m:ctrlPr>
                                        <a:rPr lang="en-US" sz="2400" i="1">
                                          <a:latin typeface="Cambria Math" panose="02040503050406030204" pitchFamily="18" charset="0"/>
                                        </a:rPr>
                                      </m:ctrlPr>
                                    </m:sSubPr>
                                    <m:e>
                                      <m:r>
                                        <a:rPr lang="es-ES" sz="2400" i="1">
                                          <a:latin typeface="Cambria Math" panose="02040503050406030204" pitchFamily="18" charset="0"/>
                                        </a:rPr>
                                        <m:t>𝑢</m:t>
                                      </m:r>
                                    </m:e>
                                    <m:sub>
                                      <m:r>
                                        <a:rPr lang="es-ES" sz="2400" i="1">
                                          <a:latin typeface="Cambria Math" panose="02040503050406030204" pitchFamily="18" charset="0"/>
                                        </a:rPr>
                                        <m:t>1</m:t>
                                      </m:r>
                                    </m:sub>
                                  </m:sSub>
                                </m:e>
                              </m:rad>
                              <m:r>
                                <a:rPr lang="en-US" sz="2400" i="1">
                                  <a:latin typeface="Cambria Math" panose="02040503050406030204" pitchFamily="18" charset="0"/>
                                </a:rPr>
                                <m:t>=</m:t>
                              </m:r>
                              <m:r>
                                <a:rPr lang="es-ES" sz="2400" b="0" i="1" smtClean="0">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i="1">
                                      <a:latin typeface="Cambria Math" panose="02040503050406030204" pitchFamily="18" charset="0"/>
                                    </a:rPr>
                                    <m:t>1</m:t>
                                  </m:r>
                                </m:e>
                              </m:rad>
                              <m:r>
                                <a:rPr lang="es-ES" sz="2400" i="1">
                                  <a:latin typeface="Cambria Math" panose="02040503050406030204" pitchFamily="18" charset="0"/>
                                </a:rPr>
                                <m:t>=</m:t>
                              </m:r>
                              <m:r>
                                <a:rPr lang="es-ES" sz="2400" b="0" i="1" smtClean="0">
                                  <a:latin typeface="Cambria Math" panose="02040503050406030204" pitchFamily="18" charset="0"/>
                                </a:rPr>
                                <m:t>−</m:t>
                              </m:r>
                              <m:r>
                                <a:rPr lang="es-ES" sz="2400" i="1">
                                  <a:latin typeface="Cambria Math" panose="02040503050406030204" pitchFamily="18" charset="0"/>
                                </a:rPr>
                                <m:t>1</m:t>
                              </m:r>
                            </m:e>
                            <m:e>
                              <m:sSub>
                                <m:sSubPr>
                                  <m:ctrlPr>
                                    <a:rPr lang="en-US" sz="2400" i="1">
                                      <a:latin typeface="Cambria Math" panose="02040503050406030204" pitchFamily="18" charset="0"/>
                                    </a:rPr>
                                  </m:ctrlPr>
                                </m:sSubPr>
                                <m:e>
                                  <m:r>
                                    <a:rPr lang="es-ES" sz="2400" i="1">
                                      <a:latin typeface="Cambria Math" panose="02040503050406030204" pitchFamily="18" charset="0"/>
                                    </a:rPr>
                                    <m:t>𝑥</m:t>
                                  </m:r>
                                </m:e>
                                <m:sub>
                                  <m:r>
                                    <a:rPr lang="es-ES" sz="2400" b="0" i="1" smtClean="0">
                                      <a:latin typeface="Cambria Math" panose="02040503050406030204" pitchFamily="18" charset="0"/>
                                    </a:rPr>
                                    <m:t>3</m:t>
                                  </m:r>
                                </m:sub>
                              </m:sSub>
                              <m:r>
                                <a:rPr lang="en-US" sz="2400" i="1">
                                  <a:latin typeface="Cambria Math" panose="02040503050406030204" pitchFamily="18" charset="0"/>
                                </a:rPr>
                                <m:t>=</m:t>
                              </m:r>
                              <m:r>
                                <a:rPr lang="es-ES" sz="2400" i="1">
                                  <a:latin typeface="Cambria Math" panose="02040503050406030204" pitchFamily="18" charset="0"/>
                                </a:rPr>
                                <m:t>−</m:t>
                              </m:r>
                              <m:rad>
                                <m:radPr>
                                  <m:degHide m:val="on"/>
                                  <m:ctrlPr>
                                    <a:rPr lang="en-US" sz="2400" i="1">
                                      <a:latin typeface="Cambria Math" panose="02040503050406030204" pitchFamily="18" charset="0"/>
                                    </a:rPr>
                                  </m:ctrlPr>
                                </m:radPr>
                                <m:deg/>
                                <m:e>
                                  <m:sSub>
                                    <m:sSubPr>
                                      <m:ctrlPr>
                                        <a:rPr lang="en-US" sz="2400" i="1">
                                          <a:latin typeface="Cambria Math" panose="02040503050406030204" pitchFamily="18" charset="0"/>
                                        </a:rPr>
                                      </m:ctrlPr>
                                    </m:sSubPr>
                                    <m:e>
                                      <m:r>
                                        <a:rPr lang="es-ES" sz="2400" i="1">
                                          <a:latin typeface="Cambria Math" panose="02040503050406030204" pitchFamily="18" charset="0"/>
                                        </a:rPr>
                                        <m:t>𝑢</m:t>
                                      </m:r>
                                    </m:e>
                                    <m:sub>
                                      <m:r>
                                        <a:rPr lang="es-ES" sz="2400" b="0" i="1" smtClean="0">
                                          <a:latin typeface="Cambria Math" panose="02040503050406030204" pitchFamily="18" charset="0"/>
                                        </a:rPr>
                                        <m:t>2</m:t>
                                      </m:r>
                                    </m:sub>
                                  </m:sSub>
                                </m:e>
                              </m:rad>
                              <m:r>
                                <a:rPr lang="en-US" sz="2400" i="1">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b="0" i="1" smtClean="0">
                                      <a:latin typeface="Cambria Math" panose="02040503050406030204" pitchFamily="18" charset="0"/>
                                    </a:rPr>
                                    <m:t>0</m:t>
                                  </m:r>
                                </m:e>
                              </m:rad>
                              <m:r>
                                <a:rPr lang="es-ES" sz="2400" i="1">
                                  <a:latin typeface="Cambria Math" panose="02040503050406030204" pitchFamily="18" charset="0"/>
                                </a:rPr>
                                <m:t>=</m:t>
                              </m:r>
                              <m:r>
                                <a:rPr lang="es-ES" sz="2400" b="0" i="1" smtClean="0">
                                  <a:latin typeface="Cambria Math" panose="02040503050406030204" pitchFamily="18" charset="0"/>
                                </a:rPr>
                                <m:t>0</m:t>
                              </m:r>
                            </m:e>
                          </m:eqArr>
                        </m:e>
                      </m:d>
                    </m:oMath>
                  </m:oMathPara>
                </a14:m>
                <a:endParaRPr lang="es-ES" sz="2400" dirty="0"/>
              </a:p>
            </p:txBody>
          </p:sp>
        </mc:Choice>
        <mc:Fallback xmlns="">
          <p:sp>
            <p:nvSpPr>
              <p:cNvPr id="21" name="Rectángulo 20">
                <a:extLst>
                  <a:ext uri="{FF2B5EF4-FFF2-40B4-BE49-F238E27FC236}">
                    <a16:creationId xmlns:a16="http://schemas.microsoft.com/office/drawing/2014/main" id="{58715D0B-91F9-4264-98F7-C1F954FAFED9}"/>
                  </a:ext>
                </a:extLst>
              </p:cNvPr>
              <p:cNvSpPr>
                <a:spLocks noRot="1" noChangeAspect="1" noMove="1" noResize="1" noEditPoints="1" noAdjustHandles="1" noChangeArrowheads="1" noChangeShapeType="1" noTextEdit="1"/>
              </p:cNvSpPr>
              <p:nvPr/>
            </p:nvSpPr>
            <p:spPr>
              <a:xfrm>
                <a:off x="6508883" y="4165348"/>
                <a:ext cx="3848426" cy="1757148"/>
              </a:xfrm>
              <a:prstGeom prst="rect">
                <a:avLst/>
              </a:prstGeom>
              <a:blipFill>
                <a:blip r:embed="rId8"/>
                <a:stretch>
                  <a:fillRect/>
                </a:stretch>
              </a:blipFill>
            </p:spPr>
            <p:txBody>
              <a:bodyPr/>
              <a:lstStyle/>
              <a:p>
                <a:r>
                  <a:rPr lang="es-ES">
                    <a:noFill/>
                  </a:rPr>
                  <a:t> </a:t>
                </a:r>
              </a:p>
            </p:txBody>
          </p:sp>
        </mc:Fallback>
      </mc:AlternateContent>
      <p:cxnSp>
        <p:nvCxnSpPr>
          <p:cNvPr id="14" name="Conector recto 13">
            <a:extLst>
              <a:ext uri="{FF2B5EF4-FFF2-40B4-BE49-F238E27FC236}">
                <a16:creationId xmlns:a16="http://schemas.microsoft.com/office/drawing/2014/main" id="{C4629859-6F14-4F12-9041-7210E2E7A43C}"/>
              </a:ext>
            </a:extLst>
          </p:cNvPr>
          <p:cNvCxnSpPr/>
          <p:nvPr/>
        </p:nvCxnSpPr>
        <p:spPr>
          <a:xfrm>
            <a:off x="5745297" y="3129572"/>
            <a:ext cx="0" cy="3392830"/>
          </a:xfrm>
          <a:prstGeom prst="line">
            <a:avLst/>
          </a:prstGeom>
          <a:ln w="571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6896921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3029110" cy="1325563"/>
          </a:xfrm>
        </p:spPr>
        <p:txBody>
          <a:bodyPr>
            <a:normAutofit/>
          </a:bodyPr>
          <a:lstStyle/>
          <a:p>
            <a:r>
              <a:rPr lang="es-CO" sz="2800" b="1" dirty="0">
                <a:solidFill>
                  <a:srgbClr val="00B050"/>
                </a:solidFill>
              </a:rPr>
              <a:t>Actividad  </a:t>
            </a:r>
            <a:endParaRPr lang="es-ES" sz="28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nvPr>
            </p:nvGraphicFramePr>
            <p:xfrm>
              <a:off x="525607" y="949358"/>
              <a:ext cx="10515599" cy="3527854"/>
            </p:xfrm>
            <a:graphic>
              <a:graphicData uri="http://schemas.openxmlformats.org/drawingml/2006/table">
                <a:tbl>
                  <a:tblPr firstRow="1" bandRow="1">
                    <a:tableStyleId>{5940675A-B579-460E-94D1-54222C63F5DA}</a:tableStyleId>
                  </a:tblPr>
                  <a:tblGrid>
                    <a:gridCol w="4322758">
                      <a:extLst>
                        <a:ext uri="{9D8B030D-6E8A-4147-A177-3AD203B41FA5}">
                          <a16:colId xmlns:a16="http://schemas.microsoft.com/office/drawing/2014/main" val="4288522529"/>
                        </a:ext>
                      </a:extLst>
                    </a:gridCol>
                    <a:gridCol w="6192841">
                      <a:extLst>
                        <a:ext uri="{9D8B030D-6E8A-4147-A177-3AD203B41FA5}">
                          <a16:colId xmlns:a16="http://schemas.microsoft.com/office/drawing/2014/main" val="939841074"/>
                        </a:ext>
                      </a:extLst>
                    </a:gridCol>
                  </a:tblGrid>
                  <a:tr h="909543">
                    <a:tc>
                      <a:txBody>
                        <a:bodyPr/>
                        <a:lstStyle/>
                        <a:p>
                          <a:pPr/>
                          <a14:m>
                            <m:oMathPara xmlns:m="http://schemas.openxmlformats.org/officeDocument/2006/math">
                              <m:oMathParaPr>
                                <m:jc m:val="centerGroup"/>
                              </m:oMathParaPr>
                              <m:oMath xmlns:m="http://schemas.openxmlformats.org/officeDocument/2006/math">
                                <m:sSup>
                                  <m:sSupPr>
                                    <m:ctrlPr>
                                      <a:rPr lang="es-ES" sz="2400" b="0" i="1" kern="1200" dirty="0" smtClean="0">
                                        <a:solidFill>
                                          <a:schemeClr val="tx1"/>
                                        </a:solidFill>
                                        <a:effectLst/>
                                        <a:latin typeface="Cambria Math" panose="02040503050406030204" pitchFamily="18" charset="0"/>
                                        <a:ea typeface="+mn-ea"/>
                                        <a:cs typeface="+mn-cs"/>
                                      </a:rPr>
                                    </m:ctrlPr>
                                  </m:sSupPr>
                                  <m:e>
                                    <m:r>
                                      <a:rPr lang="es-ES" sz="2400" b="0" i="1" kern="1200" dirty="0" smtClean="0">
                                        <a:solidFill>
                                          <a:schemeClr val="tx1"/>
                                        </a:solidFill>
                                        <a:effectLst/>
                                        <a:latin typeface="Cambria Math" panose="02040503050406030204" pitchFamily="18" charset="0"/>
                                        <a:ea typeface="+mn-ea"/>
                                        <a:cs typeface="+mn-cs"/>
                                      </a:rPr>
                                      <m:t>𝑥</m:t>
                                    </m:r>
                                  </m:e>
                                  <m:sup>
                                    <m:r>
                                      <a:rPr lang="es-ES" sz="2400" b="0" i="1" kern="1200" dirty="0" smtClean="0">
                                        <a:solidFill>
                                          <a:schemeClr val="tx1"/>
                                        </a:solidFill>
                                        <a:effectLst/>
                                        <a:latin typeface="Cambria Math" panose="02040503050406030204" pitchFamily="18" charset="0"/>
                                        <a:ea typeface="+mn-ea"/>
                                        <a:cs typeface="+mn-cs"/>
                                      </a:rPr>
                                      <m:t>4</m:t>
                                    </m:r>
                                  </m:sup>
                                </m:sSup>
                                <m:r>
                                  <a:rPr lang="es-ES" sz="2400" b="0" i="1" kern="1200" dirty="0" smtClean="0">
                                    <a:solidFill>
                                      <a:schemeClr val="tx1"/>
                                    </a:solidFill>
                                    <a:effectLst/>
                                    <a:latin typeface="Cambria Math" panose="02040503050406030204" pitchFamily="18" charset="0"/>
                                    <a:ea typeface="+mn-ea"/>
                                    <a:cs typeface="+mn-cs"/>
                                  </a:rPr>
                                  <m:t>–74</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kern="1200" dirty="0" smtClean="0">
                                    <a:solidFill>
                                      <a:schemeClr val="tx1"/>
                                    </a:solidFill>
                                    <a:effectLst/>
                                    <a:latin typeface="Cambria Math" panose="02040503050406030204" pitchFamily="18" charset="0"/>
                                    <a:ea typeface="+mn-ea"/>
                                    <a:cs typeface="+mn-cs"/>
                                  </a:rPr>
                                  <m:t>−1125= 0</m:t>
                                </m:r>
                              </m:oMath>
                            </m:oMathPara>
                          </a14:m>
                          <a:endParaRPr lang="es-ES" sz="2400" b="0" i="0" dirty="0"/>
                        </a:p>
                      </a:txBody>
                      <a:tcPr anchor="ct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p>
                                <m:sSupPr>
                                  <m:ctrlPr>
                                    <a:rPr lang="es-ES" sz="2000" i="1" dirty="0" smtClean="0">
                                      <a:latin typeface="Cambria Math" panose="02040503050406030204" pitchFamily="18" charset="0"/>
                                    </a:rPr>
                                  </m:ctrlPr>
                                </m:sSupPr>
                                <m:e>
                                  <m:r>
                                    <a:rPr lang="es-ES" sz="2000" i="1" dirty="0">
                                      <a:latin typeface="Cambria Math" panose="02040503050406030204" pitchFamily="18" charset="0"/>
                                    </a:rPr>
                                    <m:t>𝑥</m:t>
                                  </m:r>
                                </m:e>
                                <m:sup>
                                  <m:r>
                                    <a:rPr lang="es-ES" sz="2000" i="1" dirty="0">
                                      <a:latin typeface="Cambria Math" panose="02040503050406030204" pitchFamily="18" charset="0"/>
                                    </a:rPr>
                                    <m:t>4</m:t>
                                  </m:r>
                                </m:sup>
                              </m:sSup>
                              <m:r>
                                <a:rPr lang="es-ES" sz="2000" b="0" i="1" dirty="0" smtClean="0">
                                  <a:latin typeface="Cambria Math" panose="02040503050406030204" pitchFamily="18" charset="0"/>
                                </a:rPr>
                                <m:t>+2</m:t>
                              </m:r>
                              <m:sSup>
                                <m:sSupPr>
                                  <m:ctrlPr>
                                    <a:rPr lang="es-ES" sz="2000" i="1" dirty="0" smtClean="0">
                                      <a:latin typeface="Cambria Math" panose="02040503050406030204" pitchFamily="18" charset="0"/>
                                    </a:rPr>
                                  </m:ctrlPr>
                                </m:sSupPr>
                                <m:e>
                                  <m:r>
                                    <a:rPr lang="es-ES" sz="2000" i="1" dirty="0">
                                      <a:latin typeface="Cambria Math" panose="02040503050406030204" pitchFamily="18" charset="0"/>
                                    </a:rPr>
                                    <m:t>𝑥</m:t>
                                  </m:r>
                                </m:e>
                                <m:sup>
                                  <m:r>
                                    <a:rPr lang="es-ES" sz="2000" i="1" dirty="0">
                                      <a:latin typeface="Cambria Math" panose="02040503050406030204" pitchFamily="18" charset="0"/>
                                    </a:rPr>
                                    <m:t>2</m:t>
                                  </m:r>
                                </m:sup>
                              </m:sSup>
                              <m:r>
                                <a:rPr lang="es-ES" sz="2000" b="0" i="1" dirty="0" smtClean="0">
                                  <a:latin typeface="Cambria Math" panose="02040503050406030204" pitchFamily="18" charset="0"/>
                                </a:rPr>
                                <m:t>+6</m:t>
                              </m:r>
                              <m:r>
                                <a:rPr lang="es-ES" sz="2000" i="1" dirty="0">
                                  <a:latin typeface="Cambria Math" panose="02040503050406030204" pitchFamily="18" charset="0"/>
                                </a:rPr>
                                <m:t>= </m:t>
                              </m:r>
                            </m:oMath>
                          </a14:m>
                          <a:r>
                            <a:rPr lang="es-ES" sz="2200" dirty="0"/>
                            <a:t>6</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pPr algn="ctr"/>
                          <a:endParaRPr lang="es-ES" sz="2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bl>
              </a:graphicData>
            </a:graphic>
          </p:graphicFrame>
        </mc:Choice>
        <mc:Fallback xmlns="">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nvPr>
            </p:nvGraphicFramePr>
            <p:xfrm>
              <a:off x="525607" y="949358"/>
              <a:ext cx="10515599" cy="3527854"/>
            </p:xfrm>
            <a:graphic>
              <a:graphicData uri="http://schemas.openxmlformats.org/drawingml/2006/table">
                <a:tbl>
                  <a:tblPr firstRow="1" bandRow="1">
                    <a:tableStyleId>{5940675A-B579-460E-94D1-54222C63F5DA}</a:tableStyleId>
                  </a:tblPr>
                  <a:tblGrid>
                    <a:gridCol w="4322758">
                      <a:extLst>
                        <a:ext uri="{9D8B030D-6E8A-4147-A177-3AD203B41FA5}">
                          <a16:colId xmlns:a16="http://schemas.microsoft.com/office/drawing/2014/main" val="4288522529"/>
                        </a:ext>
                      </a:extLst>
                    </a:gridCol>
                    <a:gridCol w="6192841">
                      <a:extLst>
                        <a:ext uri="{9D8B030D-6E8A-4147-A177-3AD203B41FA5}">
                          <a16:colId xmlns:a16="http://schemas.microsoft.com/office/drawing/2014/main" val="939841074"/>
                        </a:ext>
                      </a:extLst>
                    </a:gridCol>
                  </a:tblGrid>
                  <a:tr h="909543">
                    <a:tc>
                      <a:txBody>
                        <a:bodyPr/>
                        <a:lstStyle/>
                        <a:p>
                          <a:endParaRPr lang="es-ES"/>
                        </a:p>
                      </a:txBody>
                      <a:tcPr anchor="ctr">
                        <a:blipFill>
                          <a:blip r:embed="rId2"/>
                          <a:stretch>
                            <a:fillRect l="-141" t="-667" r="-143380" b="-288000"/>
                          </a:stretch>
                        </a:blipFill>
                      </a:tcP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endParaRPr lang="es-ES"/>
                        </a:p>
                      </a:txBody>
                      <a:tcPr anchor="ctr">
                        <a:blipFill>
                          <a:blip r:embed="rId2"/>
                          <a:stretch>
                            <a:fillRect l="-141" t="-187261" r="-143380" b="-84076"/>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pPr algn="ctr"/>
                          <a:endParaRPr lang="es-ES" sz="2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2376442" y="337462"/>
            <a:ext cx="4283737" cy="430887"/>
          </a:xfrm>
          <a:prstGeom prst="rect">
            <a:avLst/>
          </a:prstGeom>
          <a:noFill/>
        </p:spPr>
        <p:txBody>
          <a:bodyPr wrap="none" rtlCol="0">
            <a:spAutoFit/>
          </a:bodyPr>
          <a:lstStyle/>
          <a:p>
            <a:r>
              <a:rPr lang="es-CO" sz="2200" b="1" dirty="0">
                <a:solidFill>
                  <a:srgbClr val="FF0000"/>
                </a:solidFill>
              </a:rPr>
              <a:t>Solución de la ecuación bicuadrada</a:t>
            </a:r>
            <a:endParaRPr lang="es-ES" sz="2200" b="1" dirty="0">
              <a:solidFill>
                <a:srgbClr val="FF0000"/>
              </a:solidFill>
            </a:endParaRPr>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2A9538B3-1847-4A54-B0AF-D00017F8770C}"/>
                  </a:ext>
                </a:extLst>
              </p:cNvPr>
              <p:cNvSpPr txBox="1"/>
              <p:nvPr/>
            </p:nvSpPr>
            <p:spPr>
              <a:xfrm>
                <a:off x="833761" y="2139138"/>
                <a:ext cx="3684549" cy="369332"/>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400" i="1" dirty="0" smtClean="0">
                              <a:latin typeface="Cambria Math" panose="02040503050406030204" pitchFamily="18" charset="0"/>
                            </a:rPr>
                          </m:ctrlPr>
                        </m:sSupPr>
                        <m:e>
                          <m:r>
                            <a:rPr lang="es-ES" sz="2400" i="1" dirty="0">
                              <a:latin typeface="Cambria Math" panose="02040503050406030204" pitchFamily="18" charset="0"/>
                            </a:rPr>
                            <m:t>𝑥</m:t>
                          </m:r>
                        </m:e>
                        <m:sup>
                          <m:r>
                            <a:rPr lang="es-ES" sz="2400" i="1" dirty="0">
                              <a:latin typeface="Cambria Math" panose="02040503050406030204" pitchFamily="18" charset="0"/>
                            </a:rPr>
                            <m:t>4</m:t>
                          </m:r>
                        </m:sup>
                      </m:sSup>
                      <m:r>
                        <a:rPr lang="es-ES" sz="2400" i="1" dirty="0">
                          <a:latin typeface="Cambria Math" panose="02040503050406030204" pitchFamily="18" charset="0"/>
                        </a:rPr>
                        <m:t>–</m:t>
                      </m:r>
                      <m:r>
                        <a:rPr lang="es-ES" sz="2400" b="0" i="1" dirty="0" smtClean="0">
                          <a:latin typeface="Cambria Math" panose="02040503050406030204" pitchFamily="18" charset="0"/>
                        </a:rPr>
                        <m:t>5</m:t>
                      </m:r>
                      <m:sSup>
                        <m:sSupPr>
                          <m:ctrlPr>
                            <a:rPr lang="es-ES" sz="2400" i="1" dirty="0">
                              <a:latin typeface="Cambria Math" panose="02040503050406030204" pitchFamily="18" charset="0"/>
                            </a:rPr>
                          </m:ctrlPr>
                        </m:sSupPr>
                        <m:e>
                          <m:r>
                            <a:rPr lang="es-ES" sz="2400" i="1" dirty="0">
                              <a:latin typeface="Cambria Math" panose="02040503050406030204" pitchFamily="18" charset="0"/>
                            </a:rPr>
                            <m:t>𝑥</m:t>
                          </m:r>
                        </m:e>
                        <m:sup>
                          <m:r>
                            <a:rPr lang="es-ES" sz="2400" i="1" dirty="0">
                              <a:latin typeface="Cambria Math" panose="02040503050406030204" pitchFamily="18" charset="0"/>
                            </a:rPr>
                            <m:t>2</m:t>
                          </m:r>
                        </m:sup>
                      </m:sSup>
                      <m:r>
                        <a:rPr lang="es-ES" sz="2400" b="0" i="1" dirty="0" smtClean="0">
                          <a:latin typeface="Cambria Math" panose="02040503050406030204" pitchFamily="18" charset="0"/>
                        </a:rPr>
                        <m:t>+6</m:t>
                      </m:r>
                      <m:r>
                        <a:rPr lang="es-ES" sz="2400" i="1" dirty="0">
                          <a:latin typeface="Cambria Math" panose="02040503050406030204" pitchFamily="18" charset="0"/>
                        </a:rPr>
                        <m:t>= 0</m:t>
                      </m:r>
                    </m:oMath>
                  </m:oMathPara>
                </a14:m>
                <a:endParaRPr lang="es-ES" sz="2400" dirty="0"/>
              </a:p>
            </p:txBody>
          </p:sp>
        </mc:Choice>
        <mc:Fallback xmlns="">
          <p:sp>
            <p:nvSpPr>
              <p:cNvPr id="6" name="CuadroTexto 5">
                <a:extLst>
                  <a:ext uri="{FF2B5EF4-FFF2-40B4-BE49-F238E27FC236}">
                    <a16:creationId xmlns:a16="http://schemas.microsoft.com/office/drawing/2014/main" id="{2A9538B3-1847-4A54-B0AF-D00017F8770C}"/>
                  </a:ext>
                </a:extLst>
              </p:cNvPr>
              <p:cNvSpPr txBox="1">
                <a:spLocks noRot="1" noChangeAspect="1" noMove="1" noResize="1" noEditPoints="1" noAdjustHandles="1" noChangeArrowheads="1" noChangeShapeType="1" noTextEdit="1"/>
              </p:cNvSpPr>
              <p:nvPr/>
            </p:nvSpPr>
            <p:spPr>
              <a:xfrm>
                <a:off x="833761" y="2139138"/>
                <a:ext cx="3684549" cy="369332"/>
              </a:xfrm>
              <a:prstGeom prst="rect">
                <a:avLst/>
              </a:prstGeom>
              <a:blipFill>
                <a:blip r:embed="rId3"/>
                <a:stretch>
                  <a:fillRect b="-8333"/>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63638D4F-A086-4C8A-8479-CA98B9F687D9}"/>
                  </a:ext>
                </a:extLst>
              </p:cNvPr>
              <p:cNvSpPr txBox="1"/>
              <p:nvPr/>
            </p:nvSpPr>
            <p:spPr>
              <a:xfrm>
                <a:off x="525606" y="6033222"/>
                <a:ext cx="5766561" cy="369332"/>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5</m:t>
                    </m:r>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i="1" smtClean="0">
                        <a:latin typeface="Cambria Math" panose="02040503050406030204" pitchFamily="18" charset="0"/>
                      </a:rPr>
                      <m:t>−</m:t>
                    </m:r>
                    <m:r>
                      <a:rPr lang="es-ES" sz="2400" b="0" i="1" smtClean="0">
                        <a:latin typeface="Cambria Math" panose="02040503050406030204" pitchFamily="18" charset="0"/>
                      </a:rPr>
                      <m:t>5,</m:t>
                    </m:r>
                    <m:sSub>
                      <m:sSubPr>
                        <m:ctrlPr>
                          <a:rPr lang="es-CO" sz="2400" i="1" dirty="0">
                            <a:latin typeface="Cambria Math" panose="02040503050406030204" pitchFamily="18" charset="0"/>
                          </a:rPr>
                        </m:ctrlPr>
                      </m:sSubPr>
                      <m:e>
                        <m:r>
                          <a:rPr lang="es-ES" sz="2400" b="0" i="1" dirty="0" smtClean="0">
                            <a:latin typeface="Cambria Math" panose="02040503050406030204" pitchFamily="18" charset="0"/>
                          </a:rPr>
                          <m:t>  </m:t>
                        </m:r>
                        <m:r>
                          <a:rPr lang="es-ES" sz="2400" i="1" dirty="0">
                            <a:latin typeface="Cambria Math" panose="02040503050406030204" pitchFamily="18" charset="0"/>
                          </a:rPr>
                          <m:t>𝑥</m:t>
                        </m:r>
                      </m:e>
                      <m:sub>
                        <m:r>
                          <a:rPr lang="es-ES" sz="2400" b="0" i="1" dirty="0" smtClean="0">
                            <a:latin typeface="Cambria Math" panose="02040503050406030204" pitchFamily="18" charset="0"/>
                          </a:rPr>
                          <m:t>3</m:t>
                        </m:r>
                      </m:sub>
                    </m:sSub>
                    <m:r>
                      <a:rPr lang="es-CO" sz="2400" i="1">
                        <a:latin typeface="Cambria Math" panose="02040503050406030204" pitchFamily="18" charset="0"/>
                      </a:rPr>
                      <m:t>=</m:t>
                    </m:r>
                    <m:r>
                      <a:rPr lang="es-ES" sz="2400" b="0" i="1" smtClean="0">
                        <a:latin typeface="Cambria Math" panose="02040503050406030204" pitchFamily="18" charset="0"/>
                      </a:rPr>
                      <m:t>7</m:t>
                    </m:r>
                    <m:r>
                      <m:rPr>
                        <m:nor/>
                      </m:rPr>
                      <a:rPr lang="es-ES" sz="2400" dirty="0"/>
                      <m:t>;     </m:t>
                    </m:r>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4</m:t>
                        </m:r>
                      </m:sub>
                    </m:sSub>
                    <m:r>
                      <a:rPr lang="es-CO" sz="2400" i="1">
                        <a:latin typeface="Cambria Math" panose="02040503050406030204" pitchFamily="18" charset="0"/>
                      </a:rPr>
                      <m:t>=</m:t>
                    </m:r>
                    <m:r>
                      <a:rPr lang="es-ES" sz="2400" i="1">
                        <a:latin typeface="Cambria Math" panose="02040503050406030204" pitchFamily="18" charset="0"/>
                      </a:rPr>
                      <m:t>−</m:t>
                    </m:r>
                    <m:r>
                      <a:rPr lang="es-ES" sz="2400" b="0" i="1" smtClean="0">
                        <a:latin typeface="Cambria Math" panose="02040503050406030204" pitchFamily="18" charset="0"/>
                      </a:rPr>
                      <m:t>7</m:t>
                    </m:r>
                  </m:oMath>
                </a14:m>
                <a:endParaRPr lang="es-ES" sz="2400" dirty="0"/>
              </a:p>
            </p:txBody>
          </p:sp>
        </mc:Choice>
        <mc:Fallback xmlns="">
          <p:sp>
            <p:nvSpPr>
              <p:cNvPr id="15" name="CuadroTexto 14">
                <a:extLst>
                  <a:ext uri="{FF2B5EF4-FFF2-40B4-BE49-F238E27FC236}">
                    <a16:creationId xmlns:a16="http://schemas.microsoft.com/office/drawing/2014/main" id="{63638D4F-A086-4C8A-8479-CA98B9F687D9}"/>
                  </a:ext>
                </a:extLst>
              </p:cNvPr>
              <p:cNvSpPr txBox="1">
                <a:spLocks noRot="1" noChangeAspect="1" noMove="1" noResize="1" noEditPoints="1" noAdjustHandles="1" noChangeArrowheads="1" noChangeShapeType="1" noTextEdit="1"/>
              </p:cNvSpPr>
              <p:nvPr/>
            </p:nvSpPr>
            <p:spPr>
              <a:xfrm>
                <a:off x="525606" y="6033222"/>
                <a:ext cx="5766561" cy="369332"/>
              </a:xfrm>
              <a:prstGeom prst="rect">
                <a:avLst/>
              </a:prstGeom>
              <a:blipFill>
                <a:blip r:embed="rId4"/>
                <a:stretch>
                  <a:fillRect l="-1160" t="-24194" b="-46774"/>
                </a:stretch>
              </a:blipFill>
              <a:ln>
                <a:solidFill>
                  <a:srgbClr val="00B0F0"/>
                </a:solidFill>
              </a:ln>
            </p:spPr>
            <p:txBody>
              <a:bodyPr/>
              <a:lstStyle/>
              <a:p>
                <a:r>
                  <a:rPr lang="es-ES">
                    <a:noFill/>
                  </a:rPr>
                  <a:t> </a:t>
                </a:r>
              </a:p>
            </p:txBody>
          </p:sp>
        </mc:Fallback>
      </mc:AlternateContent>
      <p:sp>
        <p:nvSpPr>
          <p:cNvPr id="3" name="Rectángulo 2">
            <a:extLst>
              <a:ext uri="{FF2B5EF4-FFF2-40B4-BE49-F238E27FC236}">
                <a16:creationId xmlns:a16="http://schemas.microsoft.com/office/drawing/2014/main" id="{B161B832-9956-4184-AF3D-E38DFA5E332E}"/>
              </a:ext>
            </a:extLst>
          </p:cNvPr>
          <p:cNvSpPr/>
          <p:nvPr/>
        </p:nvSpPr>
        <p:spPr>
          <a:xfrm>
            <a:off x="405656" y="4658222"/>
            <a:ext cx="6784165" cy="430887"/>
          </a:xfrm>
          <a:prstGeom prst="rect">
            <a:avLst/>
          </a:prstGeom>
        </p:spPr>
        <p:txBody>
          <a:bodyPr wrap="none">
            <a:spAutoFit/>
          </a:bodyPr>
          <a:lstStyle/>
          <a:p>
            <a:r>
              <a:rPr lang="es-CO" sz="2200" dirty="0">
                <a:solidFill>
                  <a:srgbClr val="7030A0"/>
                </a:solidFill>
              </a:rPr>
              <a:t>Selecciona y arrastra las respuestas correctas a cada celda</a:t>
            </a:r>
            <a:endParaRPr lang="es-ES" sz="2200" dirty="0">
              <a:solidFill>
                <a:srgbClr val="7030A0"/>
              </a:solidFill>
            </a:endParaRPr>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BDE9F85C-28B1-42B5-8610-06A649B957A5}"/>
                  </a:ext>
                </a:extLst>
              </p:cNvPr>
              <p:cNvSpPr txBox="1"/>
              <p:nvPr/>
            </p:nvSpPr>
            <p:spPr>
              <a:xfrm>
                <a:off x="1846641" y="3883471"/>
                <a:ext cx="2775756" cy="369332"/>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4</m:t>
                          </m:r>
                        </m:sup>
                      </m:sSup>
                      <m:r>
                        <a:rPr lang="es-ES" sz="2400" b="0" i="1" dirty="0" smtClean="0">
                          <a:latin typeface="Cambria Math" panose="02040503050406030204" pitchFamily="18" charset="0"/>
                        </a:rPr>
                        <m:t>−9</m:t>
                      </m:r>
                      <m:sSup>
                        <m:sSupPr>
                          <m:ctrlPr>
                            <a:rPr lang="es-ES" sz="2400" i="1" dirty="0">
                              <a:latin typeface="Cambria Math" panose="02040503050406030204" pitchFamily="18" charset="0"/>
                            </a:rPr>
                          </m:ctrlPr>
                        </m:sSupPr>
                        <m:e>
                          <m:r>
                            <a:rPr lang="es-ES" sz="2400" i="1" dirty="0">
                              <a:latin typeface="Cambria Math" panose="02040503050406030204" pitchFamily="18" charset="0"/>
                            </a:rPr>
                            <m:t>𝑥</m:t>
                          </m:r>
                        </m:e>
                        <m:sup>
                          <m:r>
                            <a:rPr lang="es-ES" sz="2400" i="1" dirty="0">
                              <a:latin typeface="Cambria Math" panose="02040503050406030204" pitchFamily="18" charset="0"/>
                            </a:rPr>
                            <m:t>2</m:t>
                          </m:r>
                        </m:sup>
                      </m:sSup>
                      <m:r>
                        <a:rPr lang="es-ES" sz="2400" i="1" dirty="0" smtClean="0">
                          <a:latin typeface="Cambria Math" panose="02040503050406030204" pitchFamily="18" charset="0"/>
                        </a:rPr>
                        <m:t>=</m:t>
                      </m:r>
                      <m:r>
                        <a:rPr lang="es-ES" sz="2400" b="0" i="0" dirty="0" smtClean="0">
                          <a:latin typeface="Cambria Math" panose="02040503050406030204" pitchFamily="18" charset="0"/>
                        </a:rPr>
                        <m:t>0</m:t>
                      </m:r>
                    </m:oMath>
                  </m:oMathPara>
                </a14:m>
                <a:endParaRPr lang="es-ES" sz="2400" dirty="0"/>
              </a:p>
            </p:txBody>
          </p:sp>
        </mc:Choice>
        <mc:Fallback xmlns="">
          <p:sp>
            <p:nvSpPr>
              <p:cNvPr id="12" name="CuadroTexto 11">
                <a:extLst>
                  <a:ext uri="{FF2B5EF4-FFF2-40B4-BE49-F238E27FC236}">
                    <a16:creationId xmlns:a16="http://schemas.microsoft.com/office/drawing/2014/main" id="{BDE9F85C-28B1-42B5-8610-06A649B957A5}"/>
                  </a:ext>
                </a:extLst>
              </p:cNvPr>
              <p:cNvSpPr txBox="1">
                <a:spLocks noRot="1" noChangeAspect="1" noMove="1" noResize="1" noEditPoints="1" noAdjustHandles="1" noChangeArrowheads="1" noChangeShapeType="1" noTextEdit="1"/>
              </p:cNvSpPr>
              <p:nvPr/>
            </p:nvSpPr>
            <p:spPr>
              <a:xfrm>
                <a:off x="1846641" y="3883471"/>
                <a:ext cx="2775756" cy="369332"/>
              </a:xfrm>
              <a:prstGeom prst="rect">
                <a:avLst/>
              </a:prstGeom>
              <a:blipFill>
                <a:blip r:embed="rId5"/>
                <a:stretch>
                  <a:fillRect b="-6557"/>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658322C4-E9AA-4004-9B9B-27EB059709EE}"/>
                  </a:ext>
                </a:extLst>
              </p:cNvPr>
              <p:cNvSpPr txBox="1"/>
              <p:nvPr/>
            </p:nvSpPr>
            <p:spPr>
              <a:xfrm>
                <a:off x="6864824" y="5358513"/>
                <a:ext cx="4660862" cy="405304"/>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0</m:t>
                    </m:r>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i="1">
                            <a:latin typeface="Cambria Math" panose="02040503050406030204" pitchFamily="18" charset="0"/>
                          </a:rPr>
                          <m:t>2</m:t>
                        </m:r>
                      </m:e>
                    </m:rad>
                    <m:r>
                      <a:rPr lang="es-ES" sz="2400" i="1">
                        <a:latin typeface="Cambria Math" panose="02040503050406030204" pitchFamily="18" charset="0"/>
                      </a:rPr>
                      <m:t>𝑖</m:t>
                    </m:r>
                    <m:r>
                      <a:rPr lang="es-ES" sz="2400" b="0" i="1" smtClean="0">
                        <a:latin typeface="Cambria Math" panose="02040503050406030204" pitchFamily="18" charset="0"/>
                      </a:rPr>
                      <m:t>;</m:t>
                    </m:r>
                    <m:sSub>
                      <m:sSubPr>
                        <m:ctrlPr>
                          <a:rPr lang="es-CO" sz="2400" i="1" dirty="0">
                            <a:latin typeface="Cambria Math" panose="02040503050406030204" pitchFamily="18" charset="0"/>
                          </a:rPr>
                        </m:ctrlPr>
                      </m:sSubPr>
                      <m:e>
                        <m:r>
                          <a:rPr lang="es-ES" sz="2400" i="1" dirty="0">
                            <a:latin typeface="Cambria Math" panose="02040503050406030204" pitchFamily="18" charset="0"/>
                          </a:rPr>
                          <m:t>  </m:t>
                        </m:r>
                        <m:r>
                          <a:rPr lang="es-ES" sz="2400" i="1" dirty="0">
                            <a:latin typeface="Cambria Math" panose="02040503050406030204" pitchFamily="18" charset="0"/>
                          </a:rPr>
                          <m:t>𝑥</m:t>
                        </m:r>
                      </m:e>
                      <m:sub>
                        <m:r>
                          <a:rPr lang="es-ES" sz="2400" i="1" dirty="0">
                            <a:latin typeface="Cambria Math" panose="02040503050406030204" pitchFamily="18" charset="0"/>
                          </a:rPr>
                          <m:t>3</m:t>
                        </m:r>
                      </m:sub>
                    </m:sSub>
                    <m:r>
                      <a:rPr lang="es-CO" sz="2400" i="1">
                        <a:latin typeface="Cambria Math" panose="02040503050406030204" pitchFamily="18" charset="0"/>
                      </a:rPr>
                      <m:t>=</m:t>
                    </m:r>
                    <m:r>
                      <a:rPr lang="es-ES" sz="2400" b="0" i="1" smtClean="0">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i="1">
                            <a:latin typeface="Cambria Math" panose="02040503050406030204" pitchFamily="18" charset="0"/>
                          </a:rPr>
                          <m:t>2</m:t>
                        </m:r>
                      </m:e>
                    </m:rad>
                    <m:r>
                      <a:rPr lang="es-ES" sz="2400" b="0" i="1" smtClean="0">
                        <a:latin typeface="Cambria Math" panose="02040503050406030204" pitchFamily="18" charset="0"/>
                      </a:rPr>
                      <m:t>𝑖</m:t>
                    </m:r>
                  </m:oMath>
                </a14:m>
                <a:endParaRPr lang="es-ES" sz="2400" dirty="0"/>
              </a:p>
            </p:txBody>
          </p:sp>
        </mc:Choice>
        <mc:Fallback xmlns="">
          <p:sp>
            <p:nvSpPr>
              <p:cNvPr id="16" name="CuadroTexto 15">
                <a:extLst>
                  <a:ext uri="{FF2B5EF4-FFF2-40B4-BE49-F238E27FC236}">
                    <a16:creationId xmlns:a16="http://schemas.microsoft.com/office/drawing/2014/main" id="{658322C4-E9AA-4004-9B9B-27EB059709EE}"/>
                  </a:ext>
                </a:extLst>
              </p:cNvPr>
              <p:cNvSpPr txBox="1">
                <a:spLocks noRot="1" noChangeAspect="1" noMove="1" noResize="1" noEditPoints="1" noAdjustHandles="1" noChangeArrowheads="1" noChangeShapeType="1" noTextEdit="1"/>
              </p:cNvSpPr>
              <p:nvPr/>
            </p:nvSpPr>
            <p:spPr>
              <a:xfrm>
                <a:off x="6864824" y="5358513"/>
                <a:ext cx="4660862" cy="405304"/>
              </a:xfrm>
              <a:prstGeom prst="rect">
                <a:avLst/>
              </a:prstGeom>
              <a:blipFill>
                <a:blip r:embed="rId6"/>
                <a:stretch>
                  <a:fillRect t="-11594" b="-42029"/>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3E8DBBF5-EA96-49BE-863C-A23C2DF41C82}"/>
                  </a:ext>
                </a:extLst>
              </p:cNvPr>
              <p:cNvSpPr txBox="1"/>
              <p:nvPr/>
            </p:nvSpPr>
            <p:spPr>
              <a:xfrm>
                <a:off x="534706" y="5358513"/>
                <a:ext cx="5766561" cy="405304"/>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b="0" i="1" smtClean="0">
                            <a:latin typeface="Cambria Math" panose="02040503050406030204" pitchFamily="18" charset="0"/>
                          </a:rPr>
                          <m:t>3</m:t>
                        </m:r>
                      </m:e>
                    </m:rad>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b="0" i="1" smtClean="0">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i="1">
                            <a:latin typeface="Cambria Math" panose="02040503050406030204" pitchFamily="18" charset="0"/>
                          </a:rPr>
                          <m:t>3</m:t>
                        </m:r>
                      </m:e>
                    </m:rad>
                    <m:r>
                      <a:rPr lang="es-ES" sz="2400" b="0" i="1" smtClean="0">
                        <a:latin typeface="Cambria Math" panose="02040503050406030204" pitchFamily="18" charset="0"/>
                      </a:rPr>
                      <m:t>,</m:t>
                    </m:r>
                    <m:sSub>
                      <m:sSubPr>
                        <m:ctrlPr>
                          <a:rPr lang="es-CO" sz="2400" i="1" dirty="0">
                            <a:latin typeface="Cambria Math" panose="02040503050406030204" pitchFamily="18" charset="0"/>
                          </a:rPr>
                        </m:ctrlPr>
                      </m:sSubPr>
                      <m:e>
                        <m:r>
                          <a:rPr lang="es-ES" sz="2400" b="0" i="1" dirty="0" smtClean="0">
                            <a:latin typeface="Cambria Math" panose="02040503050406030204" pitchFamily="18" charset="0"/>
                          </a:rPr>
                          <m:t>  </m:t>
                        </m:r>
                        <m:r>
                          <a:rPr lang="es-ES" sz="2400" i="1" dirty="0">
                            <a:latin typeface="Cambria Math" panose="02040503050406030204" pitchFamily="18" charset="0"/>
                          </a:rPr>
                          <m:t>𝑥</m:t>
                        </m:r>
                      </m:e>
                      <m:sub>
                        <m:r>
                          <a:rPr lang="es-ES" sz="2400" b="0" i="1" dirty="0" smtClean="0">
                            <a:latin typeface="Cambria Math" panose="02040503050406030204" pitchFamily="18" charset="0"/>
                          </a:rPr>
                          <m:t>3</m:t>
                        </m:r>
                      </m:sub>
                    </m:sSub>
                    <m:r>
                      <a:rPr lang="es-CO" sz="2400" i="1">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b="0" i="1" smtClean="0">
                            <a:latin typeface="Cambria Math" panose="02040503050406030204" pitchFamily="18" charset="0"/>
                          </a:rPr>
                          <m:t>2</m:t>
                        </m:r>
                      </m:e>
                    </m:rad>
                    <m:r>
                      <m:rPr>
                        <m:nor/>
                      </m:rPr>
                      <a:rPr lang="es-ES" sz="2400" dirty="0"/>
                      <m:t>;     </m:t>
                    </m:r>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4</m:t>
                        </m:r>
                      </m:sub>
                    </m:sSub>
                    <m:r>
                      <a:rPr lang="es-CO" sz="2400" i="1">
                        <a:latin typeface="Cambria Math" panose="02040503050406030204" pitchFamily="18" charset="0"/>
                      </a:rPr>
                      <m:t>=</m:t>
                    </m:r>
                    <m:r>
                      <a:rPr lang="es-ES" sz="2400" i="1">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i="1">
                            <a:latin typeface="Cambria Math" panose="02040503050406030204" pitchFamily="18" charset="0"/>
                          </a:rPr>
                          <m:t>2</m:t>
                        </m:r>
                      </m:e>
                    </m:rad>
                  </m:oMath>
                </a14:m>
                <a:endParaRPr lang="es-ES" sz="2400" dirty="0"/>
              </a:p>
            </p:txBody>
          </p:sp>
        </mc:Choice>
        <mc:Fallback xmlns="">
          <p:sp>
            <p:nvSpPr>
              <p:cNvPr id="17" name="CuadroTexto 16">
                <a:extLst>
                  <a:ext uri="{FF2B5EF4-FFF2-40B4-BE49-F238E27FC236}">
                    <a16:creationId xmlns:a16="http://schemas.microsoft.com/office/drawing/2014/main" id="{3E8DBBF5-EA96-49BE-863C-A23C2DF41C82}"/>
                  </a:ext>
                </a:extLst>
              </p:cNvPr>
              <p:cNvSpPr txBox="1">
                <a:spLocks noRot="1" noChangeAspect="1" noMove="1" noResize="1" noEditPoints="1" noAdjustHandles="1" noChangeArrowheads="1" noChangeShapeType="1" noTextEdit="1"/>
              </p:cNvSpPr>
              <p:nvPr/>
            </p:nvSpPr>
            <p:spPr>
              <a:xfrm>
                <a:off x="534706" y="5358513"/>
                <a:ext cx="5766561" cy="405304"/>
              </a:xfrm>
              <a:prstGeom prst="rect">
                <a:avLst/>
              </a:prstGeom>
              <a:blipFill>
                <a:blip r:embed="rId7"/>
                <a:stretch>
                  <a:fillRect t="-11594" b="-42029"/>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8D61A0B0-0D38-4141-B098-9FA76D09D1ED}"/>
                  </a:ext>
                </a:extLst>
              </p:cNvPr>
              <p:cNvSpPr txBox="1"/>
              <p:nvPr/>
            </p:nvSpPr>
            <p:spPr>
              <a:xfrm>
                <a:off x="6858000" y="6033222"/>
                <a:ext cx="4660862" cy="369332"/>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0</m:t>
                    </m:r>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b="0" i="1" smtClean="0">
                        <a:latin typeface="Cambria Math" panose="02040503050406030204" pitchFamily="18" charset="0"/>
                      </a:rPr>
                      <m:t>3;</m:t>
                    </m:r>
                    <m:sSub>
                      <m:sSubPr>
                        <m:ctrlPr>
                          <a:rPr lang="es-CO" sz="2400" i="1" dirty="0">
                            <a:latin typeface="Cambria Math" panose="02040503050406030204" pitchFamily="18" charset="0"/>
                          </a:rPr>
                        </m:ctrlPr>
                      </m:sSubPr>
                      <m:e>
                        <m:r>
                          <a:rPr lang="es-ES" sz="2400" i="1" dirty="0">
                            <a:latin typeface="Cambria Math" panose="02040503050406030204" pitchFamily="18" charset="0"/>
                          </a:rPr>
                          <m:t>  </m:t>
                        </m:r>
                        <m:r>
                          <a:rPr lang="es-ES" sz="2400" i="1" dirty="0">
                            <a:latin typeface="Cambria Math" panose="02040503050406030204" pitchFamily="18" charset="0"/>
                          </a:rPr>
                          <m:t>𝑥</m:t>
                        </m:r>
                      </m:e>
                      <m:sub>
                        <m:r>
                          <a:rPr lang="es-ES" sz="2400" i="1" dirty="0">
                            <a:latin typeface="Cambria Math" panose="02040503050406030204" pitchFamily="18" charset="0"/>
                          </a:rPr>
                          <m:t>3</m:t>
                        </m:r>
                      </m:sub>
                    </m:sSub>
                    <m:r>
                      <a:rPr lang="es-CO" sz="2400" i="1">
                        <a:latin typeface="Cambria Math" panose="02040503050406030204" pitchFamily="18" charset="0"/>
                      </a:rPr>
                      <m:t>=</m:t>
                    </m:r>
                    <m:r>
                      <a:rPr lang="es-ES" sz="2400" b="0" i="1" smtClean="0">
                        <a:latin typeface="Cambria Math" panose="02040503050406030204" pitchFamily="18" charset="0"/>
                      </a:rPr>
                      <m:t>−</m:t>
                    </m:r>
                  </m:oMath>
                </a14:m>
                <a:r>
                  <a:rPr lang="es-ES" sz="2400" dirty="0"/>
                  <a:t>3</a:t>
                </a:r>
              </a:p>
            </p:txBody>
          </p:sp>
        </mc:Choice>
        <mc:Fallback xmlns="">
          <p:sp>
            <p:nvSpPr>
              <p:cNvPr id="18" name="CuadroTexto 17">
                <a:extLst>
                  <a:ext uri="{FF2B5EF4-FFF2-40B4-BE49-F238E27FC236}">
                    <a16:creationId xmlns:a16="http://schemas.microsoft.com/office/drawing/2014/main" id="{8D61A0B0-0D38-4141-B098-9FA76D09D1ED}"/>
                  </a:ext>
                </a:extLst>
              </p:cNvPr>
              <p:cNvSpPr txBox="1">
                <a:spLocks noRot="1" noChangeAspect="1" noMove="1" noResize="1" noEditPoints="1" noAdjustHandles="1" noChangeArrowheads="1" noChangeShapeType="1" noTextEdit="1"/>
              </p:cNvSpPr>
              <p:nvPr/>
            </p:nvSpPr>
            <p:spPr>
              <a:xfrm>
                <a:off x="6858000" y="6033222"/>
                <a:ext cx="4660862" cy="369332"/>
              </a:xfrm>
              <a:prstGeom prst="rect">
                <a:avLst/>
              </a:prstGeom>
              <a:blipFill>
                <a:blip r:embed="rId8"/>
                <a:stretch>
                  <a:fillRect l="-1434" t="-24194" b="-46774"/>
                </a:stretch>
              </a:blipFill>
              <a:ln>
                <a:solidFill>
                  <a:srgbClr val="00B0F0"/>
                </a:solidFill>
              </a:ln>
            </p:spPr>
            <p:txBody>
              <a:bodyPr/>
              <a:lstStyle/>
              <a:p>
                <a:r>
                  <a:rPr lang="es-ES">
                    <a:noFill/>
                  </a:rPr>
                  <a:t> </a:t>
                </a:r>
              </a:p>
            </p:txBody>
          </p:sp>
        </mc:Fallback>
      </mc:AlternateContent>
    </p:spTree>
    <p:extLst>
      <p:ext uri="{BB962C8B-B14F-4D97-AF65-F5344CB8AC3E}">
        <p14:creationId xmlns:p14="http://schemas.microsoft.com/office/powerpoint/2010/main" val="25513768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3029110" cy="1325563"/>
          </a:xfrm>
        </p:spPr>
        <p:txBody>
          <a:bodyPr>
            <a:normAutofit/>
          </a:bodyPr>
          <a:lstStyle/>
          <a:p>
            <a:r>
              <a:rPr lang="es-CO" sz="2800" b="1" dirty="0">
                <a:solidFill>
                  <a:srgbClr val="00B050"/>
                </a:solidFill>
              </a:rPr>
              <a:t>Retroalimentación</a:t>
            </a:r>
            <a:endParaRPr lang="es-ES" sz="28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2735011921"/>
                  </p:ext>
                </p:extLst>
              </p:nvPr>
            </p:nvGraphicFramePr>
            <p:xfrm>
              <a:off x="525607" y="949358"/>
              <a:ext cx="10515599" cy="3527854"/>
            </p:xfrm>
            <a:graphic>
              <a:graphicData uri="http://schemas.openxmlformats.org/drawingml/2006/table">
                <a:tbl>
                  <a:tblPr firstRow="1" bandRow="1">
                    <a:tableStyleId>{5940675A-B579-460E-94D1-54222C63F5DA}</a:tableStyleId>
                  </a:tblPr>
                  <a:tblGrid>
                    <a:gridCol w="4322758">
                      <a:extLst>
                        <a:ext uri="{9D8B030D-6E8A-4147-A177-3AD203B41FA5}">
                          <a16:colId xmlns:a16="http://schemas.microsoft.com/office/drawing/2014/main" val="4288522529"/>
                        </a:ext>
                      </a:extLst>
                    </a:gridCol>
                    <a:gridCol w="6192841">
                      <a:extLst>
                        <a:ext uri="{9D8B030D-6E8A-4147-A177-3AD203B41FA5}">
                          <a16:colId xmlns:a16="http://schemas.microsoft.com/office/drawing/2014/main" val="939841074"/>
                        </a:ext>
                      </a:extLst>
                    </a:gridCol>
                  </a:tblGrid>
                  <a:tr h="909543">
                    <a:tc>
                      <a:txBody>
                        <a:bodyPr/>
                        <a:lstStyle/>
                        <a:p>
                          <a:pPr/>
                          <a14:m>
                            <m:oMathPara xmlns:m="http://schemas.openxmlformats.org/officeDocument/2006/math">
                              <m:oMathParaPr>
                                <m:jc m:val="centerGroup"/>
                              </m:oMathParaPr>
                              <m:oMath xmlns:m="http://schemas.openxmlformats.org/officeDocument/2006/math">
                                <m:sSup>
                                  <m:sSupPr>
                                    <m:ctrlPr>
                                      <a:rPr lang="es-ES" sz="2400" b="0" i="1" kern="1200" dirty="0" smtClean="0">
                                        <a:solidFill>
                                          <a:schemeClr val="tx1"/>
                                        </a:solidFill>
                                        <a:effectLst/>
                                        <a:latin typeface="Cambria Math" panose="02040503050406030204" pitchFamily="18" charset="0"/>
                                        <a:ea typeface="+mn-ea"/>
                                        <a:cs typeface="+mn-cs"/>
                                      </a:rPr>
                                    </m:ctrlPr>
                                  </m:sSupPr>
                                  <m:e>
                                    <m:r>
                                      <a:rPr lang="es-ES" sz="2400" b="0" i="1" kern="1200" dirty="0" smtClean="0">
                                        <a:solidFill>
                                          <a:schemeClr val="tx1"/>
                                        </a:solidFill>
                                        <a:effectLst/>
                                        <a:latin typeface="Cambria Math" panose="02040503050406030204" pitchFamily="18" charset="0"/>
                                        <a:ea typeface="+mn-ea"/>
                                        <a:cs typeface="+mn-cs"/>
                                      </a:rPr>
                                      <m:t>𝑥</m:t>
                                    </m:r>
                                  </m:e>
                                  <m:sup>
                                    <m:r>
                                      <a:rPr lang="es-ES" sz="2400" b="0" i="1" kern="1200" dirty="0" smtClean="0">
                                        <a:solidFill>
                                          <a:schemeClr val="tx1"/>
                                        </a:solidFill>
                                        <a:effectLst/>
                                        <a:latin typeface="Cambria Math" panose="02040503050406030204" pitchFamily="18" charset="0"/>
                                        <a:ea typeface="+mn-ea"/>
                                        <a:cs typeface="+mn-cs"/>
                                      </a:rPr>
                                      <m:t>4</m:t>
                                    </m:r>
                                  </m:sup>
                                </m:sSup>
                                <m:r>
                                  <a:rPr lang="es-ES" sz="2400" b="0" i="1" kern="1200" dirty="0" smtClean="0">
                                    <a:solidFill>
                                      <a:schemeClr val="tx1"/>
                                    </a:solidFill>
                                    <a:effectLst/>
                                    <a:latin typeface="Cambria Math" panose="02040503050406030204" pitchFamily="18" charset="0"/>
                                    <a:ea typeface="+mn-ea"/>
                                    <a:cs typeface="+mn-cs"/>
                                  </a:rPr>
                                  <m:t>–74</m:t>
                                </m:r>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2</m:t>
                                    </m:r>
                                  </m:sup>
                                </m:sSup>
                                <m:r>
                                  <a:rPr lang="es-ES" sz="2400" b="0" i="1" kern="1200" dirty="0" smtClean="0">
                                    <a:solidFill>
                                      <a:schemeClr val="tx1"/>
                                    </a:solidFill>
                                    <a:effectLst/>
                                    <a:latin typeface="Cambria Math" panose="02040503050406030204" pitchFamily="18" charset="0"/>
                                    <a:ea typeface="+mn-ea"/>
                                    <a:cs typeface="+mn-cs"/>
                                  </a:rPr>
                                  <m:t>−1125= 0</m:t>
                                </m:r>
                              </m:oMath>
                            </m:oMathPara>
                          </a14:m>
                          <a:endParaRPr lang="es-ES" sz="2400" b="0" i="0" dirty="0"/>
                        </a:p>
                      </a:txBody>
                      <a:tcPr anchor="ct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p>
                                <m:sSupPr>
                                  <m:ctrlPr>
                                    <a:rPr lang="es-ES" sz="2000" i="1" dirty="0" smtClean="0">
                                      <a:latin typeface="Cambria Math" panose="02040503050406030204" pitchFamily="18" charset="0"/>
                                    </a:rPr>
                                  </m:ctrlPr>
                                </m:sSupPr>
                                <m:e>
                                  <m:r>
                                    <a:rPr lang="es-ES" sz="2000" i="1" dirty="0">
                                      <a:latin typeface="Cambria Math" panose="02040503050406030204" pitchFamily="18" charset="0"/>
                                    </a:rPr>
                                    <m:t>𝑥</m:t>
                                  </m:r>
                                </m:e>
                                <m:sup>
                                  <m:r>
                                    <a:rPr lang="es-ES" sz="2000" i="1" dirty="0">
                                      <a:latin typeface="Cambria Math" panose="02040503050406030204" pitchFamily="18" charset="0"/>
                                    </a:rPr>
                                    <m:t>4</m:t>
                                  </m:r>
                                </m:sup>
                              </m:sSup>
                              <m:r>
                                <a:rPr lang="es-ES" sz="2000" b="0" i="1" dirty="0" smtClean="0">
                                  <a:latin typeface="Cambria Math" panose="02040503050406030204" pitchFamily="18" charset="0"/>
                                </a:rPr>
                                <m:t>+2</m:t>
                              </m:r>
                              <m:sSup>
                                <m:sSupPr>
                                  <m:ctrlPr>
                                    <a:rPr lang="es-ES" sz="2000" i="1" dirty="0" smtClean="0">
                                      <a:latin typeface="Cambria Math" panose="02040503050406030204" pitchFamily="18" charset="0"/>
                                    </a:rPr>
                                  </m:ctrlPr>
                                </m:sSupPr>
                                <m:e>
                                  <m:r>
                                    <a:rPr lang="es-ES" sz="2000" i="1" dirty="0">
                                      <a:latin typeface="Cambria Math" panose="02040503050406030204" pitchFamily="18" charset="0"/>
                                    </a:rPr>
                                    <m:t>𝑥</m:t>
                                  </m:r>
                                </m:e>
                                <m:sup>
                                  <m:r>
                                    <a:rPr lang="es-ES" sz="2000" i="1" dirty="0">
                                      <a:latin typeface="Cambria Math" panose="02040503050406030204" pitchFamily="18" charset="0"/>
                                    </a:rPr>
                                    <m:t>2</m:t>
                                  </m:r>
                                </m:sup>
                              </m:sSup>
                              <m:r>
                                <a:rPr lang="es-ES" sz="2000" b="0" i="1" dirty="0" smtClean="0">
                                  <a:latin typeface="Cambria Math" panose="02040503050406030204" pitchFamily="18" charset="0"/>
                                </a:rPr>
                                <m:t>+6</m:t>
                              </m:r>
                              <m:r>
                                <a:rPr lang="es-ES" sz="2000" i="1" dirty="0">
                                  <a:latin typeface="Cambria Math" panose="02040503050406030204" pitchFamily="18" charset="0"/>
                                </a:rPr>
                                <m:t>= </m:t>
                              </m:r>
                            </m:oMath>
                          </a14:m>
                          <a:r>
                            <a:rPr lang="es-ES" sz="2200" dirty="0"/>
                            <a:t>6</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pPr algn="ctr"/>
                          <a:endParaRPr lang="es-ES" sz="2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bl>
              </a:graphicData>
            </a:graphic>
          </p:graphicFrame>
        </mc:Choice>
        <mc:Fallback xmlns="">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2735011921"/>
                  </p:ext>
                </p:extLst>
              </p:nvPr>
            </p:nvGraphicFramePr>
            <p:xfrm>
              <a:off x="525607" y="949358"/>
              <a:ext cx="10515599" cy="3527854"/>
            </p:xfrm>
            <a:graphic>
              <a:graphicData uri="http://schemas.openxmlformats.org/drawingml/2006/table">
                <a:tbl>
                  <a:tblPr firstRow="1" bandRow="1">
                    <a:tableStyleId>{5940675A-B579-460E-94D1-54222C63F5DA}</a:tableStyleId>
                  </a:tblPr>
                  <a:tblGrid>
                    <a:gridCol w="4322758">
                      <a:extLst>
                        <a:ext uri="{9D8B030D-6E8A-4147-A177-3AD203B41FA5}">
                          <a16:colId xmlns:a16="http://schemas.microsoft.com/office/drawing/2014/main" val="4288522529"/>
                        </a:ext>
                      </a:extLst>
                    </a:gridCol>
                    <a:gridCol w="6192841">
                      <a:extLst>
                        <a:ext uri="{9D8B030D-6E8A-4147-A177-3AD203B41FA5}">
                          <a16:colId xmlns:a16="http://schemas.microsoft.com/office/drawing/2014/main" val="939841074"/>
                        </a:ext>
                      </a:extLst>
                    </a:gridCol>
                  </a:tblGrid>
                  <a:tr h="909543">
                    <a:tc>
                      <a:txBody>
                        <a:bodyPr/>
                        <a:lstStyle/>
                        <a:p>
                          <a:endParaRPr lang="es-ES"/>
                        </a:p>
                      </a:txBody>
                      <a:tcPr anchor="ctr">
                        <a:blipFill>
                          <a:blip r:embed="rId10"/>
                          <a:stretch>
                            <a:fillRect l="-141" t="-667" r="-143380" b="-288000"/>
                          </a:stretch>
                        </a:blipFill>
                      </a:tcPr>
                    </a:tc>
                    <a:tc>
                      <a:txBody>
                        <a:bodyPr/>
                        <a:lstStyle/>
                        <a:p>
                          <a:endParaRPr lang="es-ES" sz="2200" dirty="0"/>
                        </a:p>
                      </a:txBody>
                      <a:tcPr anchor="ctr"/>
                    </a:tc>
                    <a:extLst>
                      <a:ext uri="{0D108BD9-81ED-4DB2-BD59-A6C34878D82A}">
                        <a16:rowId xmlns:a16="http://schemas.microsoft.com/office/drawing/2014/main" val="500955976"/>
                      </a:ext>
                    </a:extLst>
                  </a:tr>
                  <a:tr h="871538">
                    <a:tc>
                      <a:txBody>
                        <a:bodyPr/>
                        <a:lstStyle/>
                        <a:p>
                          <a:pPr algn="ctr"/>
                          <a:endParaRPr lang="es-ES" sz="2200" dirty="0"/>
                        </a:p>
                      </a:txBody>
                      <a:tcPr anchor="ctr"/>
                    </a:tc>
                    <a:tc>
                      <a:txBody>
                        <a:bodyPr/>
                        <a:lstStyle/>
                        <a:p>
                          <a:endParaRPr lang="es-ES" sz="2200" dirty="0"/>
                        </a:p>
                      </a:txBody>
                      <a:tcPr anchor="ctr"/>
                    </a:tc>
                    <a:extLst>
                      <a:ext uri="{0D108BD9-81ED-4DB2-BD59-A6C34878D82A}">
                        <a16:rowId xmlns:a16="http://schemas.microsoft.com/office/drawing/2014/main" val="1443126123"/>
                      </a:ext>
                    </a:extLst>
                  </a:tr>
                  <a:tr h="957262">
                    <a:tc>
                      <a:txBody>
                        <a:bodyPr/>
                        <a:lstStyle/>
                        <a:p>
                          <a:endParaRPr lang="es-ES"/>
                        </a:p>
                      </a:txBody>
                      <a:tcPr anchor="ctr">
                        <a:blipFill>
                          <a:blip r:embed="rId10"/>
                          <a:stretch>
                            <a:fillRect l="-141" t="-187261" r="-143380" b="-84076"/>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2600680675"/>
                      </a:ext>
                    </a:extLst>
                  </a:tr>
                  <a:tr h="789511">
                    <a:tc>
                      <a:txBody>
                        <a:bodyPr/>
                        <a:lstStyle/>
                        <a:p>
                          <a:pPr algn="ctr"/>
                          <a:endParaRPr lang="es-ES" sz="2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p>
                      </a:txBody>
                      <a:tcPr anchor="ctr"/>
                    </a:tc>
                    <a:extLst>
                      <a:ext uri="{0D108BD9-81ED-4DB2-BD59-A6C34878D82A}">
                        <a16:rowId xmlns:a16="http://schemas.microsoft.com/office/drawing/2014/main" val="3103913501"/>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3509206" y="383004"/>
            <a:ext cx="4283737" cy="430887"/>
          </a:xfrm>
          <a:prstGeom prst="rect">
            <a:avLst/>
          </a:prstGeom>
          <a:noFill/>
        </p:spPr>
        <p:txBody>
          <a:bodyPr wrap="none" rtlCol="0">
            <a:spAutoFit/>
          </a:bodyPr>
          <a:lstStyle/>
          <a:p>
            <a:r>
              <a:rPr lang="es-CO" sz="2200" b="1" dirty="0">
                <a:solidFill>
                  <a:srgbClr val="FF0000"/>
                </a:solidFill>
              </a:rPr>
              <a:t>Solución de la ecuación bicuadrada</a:t>
            </a:r>
            <a:endParaRPr lang="es-ES" sz="2200" b="1" dirty="0">
              <a:solidFill>
                <a:srgbClr val="FF0000"/>
              </a:solidFill>
            </a:endParaRPr>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2A9538B3-1847-4A54-B0AF-D00017F8770C}"/>
                  </a:ext>
                </a:extLst>
              </p:cNvPr>
              <p:cNvSpPr txBox="1"/>
              <p:nvPr/>
            </p:nvSpPr>
            <p:spPr>
              <a:xfrm>
                <a:off x="833761" y="2139138"/>
                <a:ext cx="3684549" cy="369332"/>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400" i="1" dirty="0" smtClean="0">
                              <a:latin typeface="Cambria Math" panose="02040503050406030204" pitchFamily="18" charset="0"/>
                            </a:rPr>
                          </m:ctrlPr>
                        </m:sSupPr>
                        <m:e>
                          <m:r>
                            <a:rPr lang="es-ES" sz="2400" i="1" dirty="0">
                              <a:latin typeface="Cambria Math" panose="02040503050406030204" pitchFamily="18" charset="0"/>
                            </a:rPr>
                            <m:t>𝑥</m:t>
                          </m:r>
                        </m:e>
                        <m:sup>
                          <m:r>
                            <a:rPr lang="es-ES" sz="2400" i="1" dirty="0">
                              <a:latin typeface="Cambria Math" panose="02040503050406030204" pitchFamily="18" charset="0"/>
                            </a:rPr>
                            <m:t>4</m:t>
                          </m:r>
                        </m:sup>
                      </m:sSup>
                      <m:r>
                        <a:rPr lang="es-ES" sz="2400" i="1" dirty="0">
                          <a:latin typeface="Cambria Math" panose="02040503050406030204" pitchFamily="18" charset="0"/>
                        </a:rPr>
                        <m:t>–</m:t>
                      </m:r>
                      <m:r>
                        <a:rPr lang="es-ES" sz="2400" b="0" i="1" dirty="0" smtClean="0">
                          <a:latin typeface="Cambria Math" panose="02040503050406030204" pitchFamily="18" charset="0"/>
                        </a:rPr>
                        <m:t>5</m:t>
                      </m:r>
                      <m:sSup>
                        <m:sSupPr>
                          <m:ctrlPr>
                            <a:rPr lang="es-ES" sz="2400" i="1" dirty="0">
                              <a:latin typeface="Cambria Math" panose="02040503050406030204" pitchFamily="18" charset="0"/>
                            </a:rPr>
                          </m:ctrlPr>
                        </m:sSupPr>
                        <m:e>
                          <m:r>
                            <a:rPr lang="es-ES" sz="2400" i="1" dirty="0">
                              <a:latin typeface="Cambria Math" panose="02040503050406030204" pitchFamily="18" charset="0"/>
                            </a:rPr>
                            <m:t>𝑥</m:t>
                          </m:r>
                        </m:e>
                        <m:sup>
                          <m:r>
                            <a:rPr lang="es-ES" sz="2400" i="1" dirty="0">
                              <a:latin typeface="Cambria Math" panose="02040503050406030204" pitchFamily="18" charset="0"/>
                            </a:rPr>
                            <m:t>2</m:t>
                          </m:r>
                        </m:sup>
                      </m:sSup>
                      <m:r>
                        <a:rPr lang="es-ES" sz="2400" b="0" i="1" dirty="0" smtClean="0">
                          <a:latin typeface="Cambria Math" panose="02040503050406030204" pitchFamily="18" charset="0"/>
                        </a:rPr>
                        <m:t>+6</m:t>
                      </m:r>
                      <m:r>
                        <a:rPr lang="es-ES" sz="2400" i="1" dirty="0">
                          <a:latin typeface="Cambria Math" panose="02040503050406030204" pitchFamily="18" charset="0"/>
                        </a:rPr>
                        <m:t>= 0</m:t>
                      </m:r>
                    </m:oMath>
                  </m:oMathPara>
                </a14:m>
                <a:endParaRPr lang="es-ES" sz="2400" dirty="0"/>
              </a:p>
            </p:txBody>
          </p:sp>
        </mc:Choice>
        <mc:Fallback xmlns="">
          <p:sp>
            <p:nvSpPr>
              <p:cNvPr id="6" name="CuadroTexto 5">
                <a:extLst>
                  <a:ext uri="{FF2B5EF4-FFF2-40B4-BE49-F238E27FC236}">
                    <a16:creationId xmlns:a16="http://schemas.microsoft.com/office/drawing/2014/main" id="{2A9538B3-1847-4A54-B0AF-D00017F8770C}"/>
                  </a:ext>
                </a:extLst>
              </p:cNvPr>
              <p:cNvSpPr txBox="1">
                <a:spLocks noRot="1" noChangeAspect="1" noMove="1" noResize="1" noEditPoints="1" noAdjustHandles="1" noChangeArrowheads="1" noChangeShapeType="1" noTextEdit="1"/>
              </p:cNvSpPr>
              <p:nvPr/>
            </p:nvSpPr>
            <p:spPr>
              <a:xfrm>
                <a:off x="833761" y="2139138"/>
                <a:ext cx="3684549" cy="369332"/>
              </a:xfrm>
              <a:prstGeom prst="rect">
                <a:avLst/>
              </a:prstGeom>
              <a:blipFill>
                <a:blip r:embed="rId3"/>
                <a:stretch>
                  <a:fillRect b="-8333"/>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63638D4F-A086-4C8A-8479-CA98B9F687D9}"/>
                  </a:ext>
                </a:extLst>
              </p:cNvPr>
              <p:cNvSpPr txBox="1"/>
              <p:nvPr/>
            </p:nvSpPr>
            <p:spPr>
              <a:xfrm>
                <a:off x="5066517" y="1239457"/>
                <a:ext cx="4978740" cy="369332"/>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5</m:t>
                    </m:r>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i="1" smtClean="0">
                        <a:latin typeface="Cambria Math" panose="02040503050406030204" pitchFamily="18" charset="0"/>
                      </a:rPr>
                      <m:t>−</m:t>
                    </m:r>
                    <m:r>
                      <a:rPr lang="es-ES" sz="2400" b="0" i="1" smtClean="0">
                        <a:latin typeface="Cambria Math" panose="02040503050406030204" pitchFamily="18" charset="0"/>
                      </a:rPr>
                      <m:t>5,</m:t>
                    </m:r>
                    <m:sSub>
                      <m:sSubPr>
                        <m:ctrlPr>
                          <a:rPr lang="es-CO" sz="2400" i="1" dirty="0">
                            <a:latin typeface="Cambria Math" panose="02040503050406030204" pitchFamily="18" charset="0"/>
                          </a:rPr>
                        </m:ctrlPr>
                      </m:sSubPr>
                      <m:e>
                        <m:r>
                          <a:rPr lang="es-ES" sz="2400" b="0" i="1" dirty="0" smtClean="0">
                            <a:latin typeface="Cambria Math" panose="02040503050406030204" pitchFamily="18" charset="0"/>
                          </a:rPr>
                          <m:t>  </m:t>
                        </m:r>
                        <m:r>
                          <a:rPr lang="es-ES" sz="2400" i="1" dirty="0">
                            <a:latin typeface="Cambria Math" panose="02040503050406030204" pitchFamily="18" charset="0"/>
                          </a:rPr>
                          <m:t>𝑥</m:t>
                        </m:r>
                      </m:e>
                      <m:sub>
                        <m:r>
                          <a:rPr lang="es-ES" sz="2400" b="0" i="1" dirty="0" smtClean="0">
                            <a:latin typeface="Cambria Math" panose="02040503050406030204" pitchFamily="18" charset="0"/>
                          </a:rPr>
                          <m:t>3</m:t>
                        </m:r>
                      </m:sub>
                    </m:sSub>
                    <m:r>
                      <a:rPr lang="es-CO" sz="2400" i="1">
                        <a:latin typeface="Cambria Math" panose="02040503050406030204" pitchFamily="18" charset="0"/>
                      </a:rPr>
                      <m:t>=</m:t>
                    </m:r>
                    <m:r>
                      <a:rPr lang="es-ES" sz="2400" b="0" i="1" smtClean="0">
                        <a:latin typeface="Cambria Math" panose="02040503050406030204" pitchFamily="18" charset="0"/>
                      </a:rPr>
                      <m:t>7</m:t>
                    </m:r>
                    <m:r>
                      <m:rPr>
                        <m:nor/>
                      </m:rPr>
                      <a:rPr lang="es-ES" sz="2400" dirty="0"/>
                      <m:t>;     </m:t>
                    </m:r>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4</m:t>
                        </m:r>
                      </m:sub>
                    </m:sSub>
                    <m:r>
                      <a:rPr lang="es-CO" sz="2400" i="1">
                        <a:latin typeface="Cambria Math" panose="02040503050406030204" pitchFamily="18" charset="0"/>
                      </a:rPr>
                      <m:t>=</m:t>
                    </m:r>
                    <m:r>
                      <a:rPr lang="es-ES" sz="2400" i="1">
                        <a:latin typeface="Cambria Math" panose="02040503050406030204" pitchFamily="18" charset="0"/>
                      </a:rPr>
                      <m:t>−</m:t>
                    </m:r>
                    <m:r>
                      <a:rPr lang="es-ES" sz="2400" b="0" i="1" smtClean="0">
                        <a:latin typeface="Cambria Math" panose="02040503050406030204" pitchFamily="18" charset="0"/>
                      </a:rPr>
                      <m:t>7</m:t>
                    </m:r>
                  </m:oMath>
                </a14:m>
                <a:endParaRPr lang="es-ES" sz="2400" dirty="0"/>
              </a:p>
            </p:txBody>
          </p:sp>
        </mc:Choice>
        <mc:Fallback xmlns="">
          <p:sp>
            <p:nvSpPr>
              <p:cNvPr id="15" name="CuadroTexto 14">
                <a:extLst>
                  <a:ext uri="{FF2B5EF4-FFF2-40B4-BE49-F238E27FC236}">
                    <a16:creationId xmlns:a16="http://schemas.microsoft.com/office/drawing/2014/main" id="{63638D4F-A086-4C8A-8479-CA98B9F687D9}"/>
                  </a:ext>
                </a:extLst>
              </p:cNvPr>
              <p:cNvSpPr txBox="1">
                <a:spLocks noRot="1" noChangeAspect="1" noMove="1" noResize="1" noEditPoints="1" noAdjustHandles="1" noChangeArrowheads="1" noChangeShapeType="1" noTextEdit="1"/>
              </p:cNvSpPr>
              <p:nvPr/>
            </p:nvSpPr>
            <p:spPr>
              <a:xfrm>
                <a:off x="5066517" y="1239457"/>
                <a:ext cx="4978740" cy="369332"/>
              </a:xfrm>
              <a:prstGeom prst="rect">
                <a:avLst/>
              </a:prstGeom>
              <a:blipFill>
                <a:blip r:embed="rId11"/>
                <a:stretch>
                  <a:fillRect l="-1343" t="-22222" b="-46032"/>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BDE9F85C-28B1-42B5-8610-06A649B957A5}"/>
                  </a:ext>
                </a:extLst>
              </p:cNvPr>
              <p:cNvSpPr txBox="1"/>
              <p:nvPr/>
            </p:nvSpPr>
            <p:spPr>
              <a:xfrm>
                <a:off x="1846641" y="3883471"/>
                <a:ext cx="2775756" cy="369332"/>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400" i="1" dirty="0" smtClean="0">
                              <a:latin typeface="Cambria Math" panose="02040503050406030204" pitchFamily="18" charset="0"/>
                            </a:rPr>
                          </m:ctrlPr>
                        </m:sSupPr>
                        <m:e>
                          <m:r>
                            <a:rPr lang="es-ES" sz="2400" b="0" i="1" dirty="0" smtClean="0">
                              <a:latin typeface="Cambria Math" panose="02040503050406030204" pitchFamily="18" charset="0"/>
                            </a:rPr>
                            <m:t>𝑥</m:t>
                          </m:r>
                        </m:e>
                        <m:sup>
                          <m:r>
                            <a:rPr lang="es-ES" sz="2400" b="0" i="1" dirty="0" smtClean="0">
                              <a:latin typeface="Cambria Math" panose="02040503050406030204" pitchFamily="18" charset="0"/>
                            </a:rPr>
                            <m:t>4</m:t>
                          </m:r>
                        </m:sup>
                      </m:sSup>
                      <m:r>
                        <a:rPr lang="es-ES" sz="2400" b="0" i="1" dirty="0" smtClean="0">
                          <a:latin typeface="Cambria Math" panose="02040503050406030204" pitchFamily="18" charset="0"/>
                        </a:rPr>
                        <m:t>−9</m:t>
                      </m:r>
                      <m:sSup>
                        <m:sSupPr>
                          <m:ctrlPr>
                            <a:rPr lang="es-ES" sz="2400" i="1" dirty="0">
                              <a:latin typeface="Cambria Math" panose="02040503050406030204" pitchFamily="18" charset="0"/>
                            </a:rPr>
                          </m:ctrlPr>
                        </m:sSupPr>
                        <m:e>
                          <m:r>
                            <a:rPr lang="es-ES" sz="2400" i="1" dirty="0">
                              <a:latin typeface="Cambria Math" panose="02040503050406030204" pitchFamily="18" charset="0"/>
                            </a:rPr>
                            <m:t>𝑥</m:t>
                          </m:r>
                        </m:e>
                        <m:sup>
                          <m:r>
                            <a:rPr lang="es-ES" sz="2400" i="1" dirty="0">
                              <a:latin typeface="Cambria Math" panose="02040503050406030204" pitchFamily="18" charset="0"/>
                            </a:rPr>
                            <m:t>2</m:t>
                          </m:r>
                        </m:sup>
                      </m:sSup>
                      <m:r>
                        <a:rPr lang="es-ES" sz="2400" i="1" dirty="0" smtClean="0">
                          <a:latin typeface="Cambria Math" panose="02040503050406030204" pitchFamily="18" charset="0"/>
                        </a:rPr>
                        <m:t>=</m:t>
                      </m:r>
                      <m:r>
                        <a:rPr lang="es-ES" sz="2400" b="0" i="0" dirty="0" smtClean="0">
                          <a:latin typeface="Cambria Math" panose="02040503050406030204" pitchFamily="18" charset="0"/>
                        </a:rPr>
                        <m:t>0</m:t>
                      </m:r>
                    </m:oMath>
                  </m:oMathPara>
                </a14:m>
                <a:endParaRPr lang="es-ES" sz="2400" dirty="0"/>
              </a:p>
            </p:txBody>
          </p:sp>
        </mc:Choice>
        <mc:Fallback xmlns="">
          <p:sp>
            <p:nvSpPr>
              <p:cNvPr id="12" name="CuadroTexto 11">
                <a:extLst>
                  <a:ext uri="{FF2B5EF4-FFF2-40B4-BE49-F238E27FC236}">
                    <a16:creationId xmlns:a16="http://schemas.microsoft.com/office/drawing/2014/main" id="{BDE9F85C-28B1-42B5-8610-06A649B957A5}"/>
                  </a:ext>
                </a:extLst>
              </p:cNvPr>
              <p:cNvSpPr txBox="1">
                <a:spLocks noRot="1" noChangeAspect="1" noMove="1" noResize="1" noEditPoints="1" noAdjustHandles="1" noChangeArrowheads="1" noChangeShapeType="1" noTextEdit="1"/>
              </p:cNvSpPr>
              <p:nvPr/>
            </p:nvSpPr>
            <p:spPr>
              <a:xfrm>
                <a:off x="1846641" y="3883471"/>
                <a:ext cx="2775756" cy="369332"/>
              </a:xfrm>
              <a:prstGeom prst="rect">
                <a:avLst/>
              </a:prstGeom>
              <a:blipFill>
                <a:blip r:embed="rId12"/>
                <a:stretch>
                  <a:fillRect b="-6557"/>
                </a:stretch>
              </a:blipFill>
              <a:ln>
                <a:no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658322C4-E9AA-4004-9B9B-27EB059709EE}"/>
                  </a:ext>
                </a:extLst>
              </p:cNvPr>
              <p:cNvSpPr txBox="1"/>
              <p:nvPr/>
            </p:nvSpPr>
            <p:spPr>
              <a:xfrm>
                <a:off x="5039648" y="3013079"/>
                <a:ext cx="4660862" cy="405304"/>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0</m:t>
                    </m:r>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i="1">
                            <a:latin typeface="Cambria Math" panose="02040503050406030204" pitchFamily="18" charset="0"/>
                          </a:rPr>
                          <m:t>2</m:t>
                        </m:r>
                      </m:e>
                    </m:rad>
                    <m:r>
                      <a:rPr lang="es-ES" sz="2400" i="1">
                        <a:latin typeface="Cambria Math" panose="02040503050406030204" pitchFamily="18" charset="0"/>
                      </a:rPr>
                      <m:t>𝑖</m:t>
                    </m:r>
                    <m:r>
                      <a:rPr lang="es-ES" sz="2400" b="0" i="1" smtClean="0">
                        <a:latin typeface="Cambria Math" panose="02040503050406030204" pitchFamily="18" charset="0"/>
                      </a:rPr>
                      <m:t>;</m:t>
                    </m:r>
                    <m:sSub>
                      <m:sSubPr>
                        <m:ctrlPr>
                          <a:rPr lang="es-CO" sz="2400" i="1" dirty="0">
                            <a:latin typeface="Cambria Math" panose="02040503050406030204" pitchFamily="18" charset="0"/>
                          </a:rPr>
                        </m:ctrlPr>
                      </m:sSubPr>
                      <m:e>
                        <m:r>
                          <a:rPr lang="es-ES" sz="2400" i="1" dirty="0">
                            <a:latin typeface="Cambria Math" panose="02040503050406030204" pitchFamily="18" charset="0"/>
                          </a:rPr>
                          <m:t>  </m:t>
                        </m:r>
                        <m:r>
                          <a:rPr lang="es-ES" sz="2400" i="1" dirty="0">
                            <a:latin typeface="Cambria Math" panose="02040503050406030204" pitchFamily="18" charset="0"/>
                          </a:rPr>
                          <m:t>𝑥</m:t>
                        </m:r>
                      </m:e>
                      <m:sub>
                        <m:r>
                          <a:rPr lang="es-ES" sz="2400" i="1" dirty="0">
                            <a:latin typeface="Cambria Math" panose="02040503050406030204" pitchFamily="18" charset="0"/>
                          </a:rPr>
                          <m:t>3</m:t>
                        </m:r>
                      </m:sub>
                    </m:sSub>
                    <m:r>
                      <a:rPr lang="es-CO" sz="2400" i="1">
                        <a:latin typeface="Cambria Math" panose="02040503050406030204" pitchFamily="18" charset="0"/>
                      </a:rPr>
                      <m:t>=</m:t>
                    </m:r>
                    <m:r>
                      <a:rPr lang="es-ES" sz="2400" b="0" i="1" smtClean="0">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i="1">
                            <a:latin typeface="Cambria Math" panose="02040503050406030204" pitchFamily="18" charset="0"/>
                          </a:rPr>
                          <m:t>2</m:t>
                        </m:r>
                      </m:e>
                    </m:rad>
                    <m:r>
                      <a:rPr lang="es-ES" sz="2400" b="0" i="1" smtClean="0">
                        <a:latin typeface="Cambria Math" panose="02040503050406030204" pitchFamily="18" charset="0"/>
                      </a:rPr>
                      <m:t>𝑖</m:t>
                    </m:r>
                  </m:oMath>
                </a14:m>
                <a:endParaRPr lang="es-ES" sz="2400" dirty="0"/>
              </a:p>
            </p:txBody>
          </p:sp>
        </mc:Choice>
        <mc:Fallback xmlns="">
          <p:sp>
            <p:nvSpPr>
              <p:cNvPr id="16" name="CuadroTexto 15">
                <a:extLst>
                  <a:ext uri="{FF2B5EF4-FFF2-40B4-BE49-F238E27FC236}">
                    <a16:creationId xmlns:a16="http://schemas.microsoft.com/office/drawing/2014/main" id="{658322C4-E9AA-4004-9B9B-27EB059709EE}"/>
                  </a:ext>
                </a:extLst>
              </p:cNvPr>
              <p:cNvSpPr txBox="1">
                <a:spLocks noRot="1" noChangeAspect="1" noMove="1" noResize="1" noEditPoints="1" noAdjustHandles="1" noChangeArrowheads="1" noChangeShapeType="1" noTextEdit="1"/>
              </p:cNvSpPr>
              <p:nvPr/>
            </p:nvSpPr>
            <p:spPr>
              <a:xfrm>
                <a:off x="5039648" y="3013079"/>
                <a:ext cx="4660862" cy="405304"/>
              </a:xfrm>
              <a:prstGeom prst="rect">
                <a:avLst/>
              </a:prstGeom>
              <a:blipFill>
                <a:blip r:embed="rId13"/>
                <a:stretch>
                  <a:fillRect t="-11594" b="-42029"/>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3E8DBBF5-EA96-49BE-863C-A23C2DF41C82}"/>
                  </a:ext>
                </a:extLst>
              </p:cNvPr>
              <p:cNvSpPr txBox="1"/>
              <p:nvPr/>
            </p:nvSpPr>
            <p:spPr>
              <a:xfrm>
                <a:off x="5066517" y="2108282"/>
                <a:ext cx="5766561" cy="405304"/>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b="0" i="1" smtClean="0">
                            <a:latin typeface="Cambria Math" panose="02040503050406030204" pitchFamily="18" charset="0"/>
                          </a:rPr>
                          <m:t>3</m:t>
                        </m:r>
                      </m:e>
                    </m:rad>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b="0" i="1" smtClean="0">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i="1">
                            <a:latin typeface="Cambria Math" panose="02040503050406030204" pitchFamily="18" charset="0"/>
                          </a:rPr>
                          <m:t>3</m:t>
                        </m:r>
                      </m:e>
                    </m:rad>
                    <m:r>
                      <a:rPr lang="es-ES" sz="2400" b="0" i="1" smtClean="0">
                        <a:latin typeface="Cambria Math" panose="02040503050406030204" pitchFamily="18" charset="0"/>
                      </a:rPr>
                      <m:t>,</m:t>
                    </m:r>
                    <m:sSub>
                      <m:sSubPr>
                        <m:ctrlPr>
                          <a:rPr lang="es-CO" sz="2400" i="1" dirty="0">
                            <a:latin typeface="Cambria Math" panose="02040503050406030204" pitchFamily="18" charset="0"/>
                          </a:rPr>
                        </m:ctrlPr>
                      </m:sSubPr>
                      <m:e>
                        <m:r>
                          <a:rPr lang="es-ES" sz="2400" b="0" i="1" dirty="0" smtClean="0">
                            <a:latin typeface="Cambria Math" panose="02040503050406030204" pitchFamily="18" charset="0"/>
                          </a:rPr>
                          <m:t>  </m:t>
                        </m:r>
                        <m:r>
                          <a:rPr lang="es-ES" sz="2400" i="1" dirty="0">
                            <a:latin typeface="Cambria Math" panose="02040503050406030204" pitchFamily="18" charset="0"/>
                          </a:rPr>
                          <m:t>𝑥</m:t>
                        </m:r>
                      </m:e>
                      <m:sub>
                        <m:r>
                          <a:rPr lang="es-ES" sz="2400" b="0" i="1" dirty="0" smtClean="0">
                            <a:latin typeface="Cambria Math" panose="02040503050406030204" pitchFamily="18" charset="0"/>
                          </a:rPr>
                          <m:t>3</m:t>
                        </m:r>
                      </m:sub>
                    </m:sSub>
                    <m:r>
                      <a:rPr lang="es-CO" sz="2400" i="1">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b="0" i="1" smtClean="0">
                            <a:latin typeface="Cambria Math" panose="02040503050406030204" pitchFamily="18" charset="0"/>
                          </a:rPr>
                          <m:t>2</m:t>
                        </m:r>
                      </m:e>
                    </m:rad>
                    <m:r>
                      <m:rPr>
                        <m:nor/>
                      </m:rPr>
                      <a:rPr lang="es-ES" sz="2400" dirty="0"/>
                      <m:t>;     </m:t>
                    </m:r>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4</m:t>
                        </m:r>
                      </m:sub>
                    </m:sSub>
                    <m:r>
                      <a:rPr lang="es-CO" sz="2400" i="1">
                        <a:latin typeface="Cambria Math" panose="02040503050406030204" pitchFamily="18" charset="0"/>
                      </a:rPr>
                      <m:t>=</m:t>
                    </m:r>
                    <m:r>
                      <a:rPr lang="es-ES" sz="2400" i="1">
                        <a:latin typeface="Cambria Math" panose="02040503050406030204" pitchFamily="18" charset="0"/>
                      </a:rPr>
                      <m:t>−</m:t>
                    </m:r>
                    <m:rad>
                      <m:radPr>
                        <m:degHide m:val="on"/>
                        <m:ctrlPr>
                          <a:rPr lang="en-US" sz="2400" i="1">
                            <a:latin typeface="Cambria Math" panose="02040503050406030204" pitchFamily="18" charset="0"/>
                          </a:rPr>
                        </m:ctrlPr>
                      </m:radPr>
                      <m:deg/>
                      <m:e>
                        <m:r>
                          <a:rPr lang="es-ES" sz="2400" i="1">
                            <a:latin typeface="Cambria Math" panose="02040503050406030204" pitchFamily="18" charset="0"/>
                          </a:rPr>
                          <m:t>2</m:t>
                        </m:r>
                      </m:e>
                    </m:rad>
                  </m:oMath>
                </a14:m>
                <a:endParaRPr lang="es-ES" sz="2400" dirty="0"/>
              </a:p>
            </p:txBody>
          </p:sp>
        </mc:Choice>
        <mc:Fallback xmlns="">
          <p:sp>
            <p:nvSpPr>
              <p:cNvPr id="17" name="CuadroTexto 16">
                <a:extLst>
                  <a:ext uri="{FF2B5EF4-FFF2-40B4-BE49-F238E27FC236}">
                    <a16:creationId xmlns:a16="http://schemas.microsoft.com/office/drawing/2014/main" id="{3E8DBBF5-EA96-49BE-863C-A23C2DF41C82}"/>
                  </a:ext>
                </a:extLst>
              </p:cNvPr>
              <p:cNvSpPr txBox="1">
                <a:spLocks noRot="1" noChangeAspect="1" noMove="1" noResize="1" noEditPoints="1" noAdjustHandles="1" noChangeArrowheads="1" noChangeShapeType="1" noTextEdit="1"/>
              </p:cNvSpPr>
              <p:nvPr/>
            </p:nvSpPr>
            <p:spPr>
              <a:xfrm>
                <a:off x="5066517" y="2108282"/>
                <a:ext cx="5766561" cy="405304"/>
              </a:xfrm>
              <a:prstGeom prst="rect">
                <a:avLst/>
              </a:prstGeom>
              <a:blipFill>
                <a:blip r:embed="rId14"/>
                <a:stretch>
                  <a:fillRect t="-13235" b="-42647"/>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8D61A0B0-0D38-4141-B098-9FA76D09D1ED}"/>
                  </a:ext>
                </a:extLst>
              </p:cNvPr>
              <p:cNvSpPr txBox="1"/>
              <p:nvPr/>
            </p:nvSpPr>
            <p:spPr>
              <a:xfrm>
                <a:off x="5066517" y="3838629"/>
                <a:ext cx="4660862" cy="369332"/>
              </a:xfrm>
              <a:prstGeom prst="rect">
                <a:avLst/>
              </a:prstGeom>
              <a:noFill/>
              <a:ln>
                <a:solidFill>
                  <a:srgbClr val="00B0F0"/>
                </a:solidFill>
              </a:ln>
            </p:spPr>
            <p:txBody>
              <a:bodyPr wrap="square" lIns="0" tIns="0" rIns="0" bIns="0" rtlCol="0">
                <a:spAutoFit/>
              </a:bodyPr>
              <a:lstStyle/>
              <a:p>
                <a14:m>
                  <m:oMath xmlns:m="http://schemas.openxmlformats.org/officeDocument/2006/math">
                    <m:sSub>
                      <m:sSubPr>
                        <m:ctrlPr>
                          <a:rPr lang="es-CO" sz="2400" i="1" dirty="0" smtClean="0">
                            <a:latin typeface="Cambria Math" panose="02040503050406030204" pitchFamily="18" charset="0"/>
                          </a:rPr>
                        </m:ctrlPr>
                      </m:sSubPr>
                      <m:e>
                        <m:r>
                          <a:rPr lang="es-ES" sz="2400" i="1" dirty="0">
                            <a:latin typeface="Cambria Math" panose="02040503050406030204" pitchFamily="18" charset="0"/>
                          </a:rPr>
                          <m:t>𝑥</m:t>
                        </m:r>
                      </m:e>
                      <m:sub>
                        <m:r>
                          <a:rPr lang="es-ES" sz="2400" i="1" dirty="0">
                            <a:latin typeface="Cambria Math" panose="02040503050406030204" pitchFamily="18" charset="0"/>
                          </a:rPr>
                          <m:t>1</m:t>
                        </m:r>
                      </m:sub>
                    </m:sSub>
                    <m:r>
                      <a:rPr lang="es-CO" sz="2400" i="1">
                        <a:latin typeface="Cambria Math" panose="02040503050406030204" pitchFamily="18" charset="0"/>
                      </a:rPr>
                      <m:t>=</m:t>
                    </m:r>
                    <m:r>
                      <a:rPr lang="es-ES" sz="2400" b="0" i="1" smtClean="0">
                        <a:latin typeface="Cambria Math" panose="02040503050406030204" pitchFamily="18" charset="0"/>
                      </a:rPr>
                      <m:t>0</m:t>
                    </m:r>
                  </m:oMath>
                </a14:m>
                <a:r>
                  <a:rPr lang="es-ES" sz="2400" dirty="0"/>
                  <a:t>;     </a:t>
                </a:r>
                <a14:m>
                  <m:oMath xmlns:m="http://schemas.openxmlformats.org/officeDocument/2006/math">
                    <m:sSub>
                      <m:sSubPr>
                        <m:ctrlPr>
                          <a:rPr lang="es-CO" sz="2400" i="1" dirty="0">
                            <a:latin typeface="Cambria Math" panose="02040503050406030204" pitchFamily="18" charset="0"/>
                          </a:rPr>
                        </m:ctrlPr>
                      </m:sSubPr>
                      <m:e>
                        <m:r>
                          <a:rPr lang="es-ES" sz="2400" i="1" dirty="0">
                            <a:latin typeface="Cambria Math" panose="02040503050406030204" pitchFamily="18" charset="0"/>
                          </a:rPr>
                          <m:t>𝑥</m:t>
                        </m:r>
                      </m:e>
                      <m:sub>
                        <m:r>
                          <a:rPr lang="es-ES" sz="2400" b="0" i="1" dirty="0" smtClean="0">
                            <a:latin typeface="Cambria Math" panose="02040503050406030204" pitchFamily="18" charset="0"/>
                          </a:rPr>
                          <m:t>2</m:t>
                        </m:r>
                      </m:sub>
                    </m:sSub>
                    <m:r>
                      <a:rPr lang="es-CO" sz="2400" i="1">
                        <a:latin typeface="Cambria Math" panose="02040503050406030204" pitchFamily="18" charset="0"/>
                      </a:rPr>
                      <m:t>=</m:t>
                    </m:r>
                    <m:r>
                      <a:rPr lang="es-ES" sz="2400" b="0" i="1" smtClean="0">
                        <a:latin typeface="Cambria Math" panose="02040503050406030204" pitchFamily="18" charset="0"/>
                      </a:rPr>
                      <m:t>3;</m:t>
                    </m:r>
                    <m:sSub>
                      <m:sSubPr>
                        <m:ctrlPr>
                          <a:rPr lang="es-CO" sz="2400" i="1" dirty="0">
                            <a:latin typeface="Cambria Math" panose="02040503050406030204" pitchFamily="18" charset="0"/>
                          </a:rPr>
                        </m:ctrlPr>
                      </m:sSubPr>
                      <m:e>
                        <m:r>
                          <a:rPr lang="es-ES" sz="2400" i="1" dirty="0">
                            <a:latin typeface="Cambria Math" panose="02040503050406030204" pitchFamily="18" charset="0"/>
                          </a:rPr>
                          <m:t>  </m:t>
                        </m:r>
                        <m:r>
                          <a:rPr lang="es-ES" sz="2400" i="1" dirty="0">
                            <a:latin typeface="Cambria Math" panose="02040503050406030204" pitchFamily="18" charset="0"/>
                          </a:rPr>
                          <m:t>𝑥</m:t>
                        </m:r>
                      </m:e>
                      <m:sub>
                        <m:r>
                          <a:rPr lang="es-ES" sz="2400" i="1" dirty="0">
                            <a:latin typeface="Cambria Math" panose="02040503050406030204" pitchFamily="18" charset="0"/>
                          </a:rPr>
                          <m:t>3</m:t>
                        </m:r>
                      </m:sub>
                    </m:sSub>
                    <m:r>
                      <a:rPr lang="es-CO" sz="2400" i="1">
                        <a:latin typeface="Cambria Math" panose="02040503050406030204" pitchFamily="18" charset="0"/>
                      </a:rPr>
                      <m:t>=</m:t>
                    </m:r>
                    <m:r>
                      <a:rPr lang="es-ES" sz="2400" b="0" i="1" smtClean="0">
                        <a:latin typeface="Cambria Math" panose="02040503050406030204" pitchFamily="18" charset="0"/>
                      </a:rPr>
                      <m:t>−</m:t>
                    </m:r>
                  </m:oMath>
                </a14:m>
                <a:r>
                  <a:rPr lang="es-ES" sz="2400" dirty="0"/>
                  <a:t>3</a:t>
                </a:r>
              </a:p>
            </p:txBody>
          </p:sp>
        </mc:Choice>
        <mc:Fallback xmlns="">
          <p:sp>
            <p:nvSpPr>
              <p:cNvPr id="18" name="CuadroTexto 17">
                <a:extLst>
                  <a:ext uri="{FF2B5EF4-FFF2-40B4-BE49-F238E27FC236}">
                    <a16:creationId xmlns:a16="http://schemas.microsoft.com/office/drawing/2014/main" id="{8D61A0B0-0D38-4141-B098-9FA76D09D1ED}"/>
                  </a:ext>
                </a:extLst>
              </p:cNvPr>
              <p:cNvSpPr txBox="1">
                <a:spLocks noRot="1" noChangeAspect="1" noMove="1" noResize="1" noEditPoints="1" noAdjustHandles="1" noChangeArrowheads="1" noChangeShapeType="1" noTextEdit="1"/>
              </p:cNvSpPr>
              <p:nvPr/>
            </p:nvSpPr>
            <p:spPr>
              <a:xfrm>
                <a:off x="5066517" y="3838629"/>
                <a:ext cx="4660862" cy="369332"/>
              </a:xfrm>
              <a:prstGeom prst="rect">
                <a:avLst/>
              </a:prstGeom>
              <a:blipFill>
                <a:blip r:embed="rId15"/>
                <a:stretch>
                  <a:fillRect l="-1434" t="-24194" b="-46774"/>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F2A3552A-B4E4-4230-B8A0-0832A6AA2855}"/>
                  </a:ext>
                </a:extLst>
              </p:cNvPr>
              <p:cNvSpPr txBox="1"/>
              <p:nvPr/>
            </p:nvSpPr>
            <p:spPr>
              <a:xfrm>
                <a:off x="315146" y="5042473"/>
                <a:ext cx="396902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b="0" i="1" dirty="0" smtClean="0">
                          <a:solidFill>
                            <a:srgbClr val="FF0000"/>
                          </a:solidFill>
                          <a:latin typeface="Cambria Math" panose="02040503050406030204" pitchFamily="18" charset="0"/>
                        </a:rPr>
                        <m:t>𝑎</m:t>
                      </m:r>
                      <m:sSup>
                        <m:sSupPr>
                          <m:ctrlPr>
                            <a:rPr lang="es-CO" sz="2400" b="0" i="1" dirty="0" smtClean="0">
                              <a:latin typeface="Cambria Math" panose="02040503050406030204" pitchFamily="18" charset="0"/>
                            </a:rPr>
                          </m:ctrlPr>
                        </m:sSupPr>
                        <m:e>
                          <m:r>
                            <a:rPr lang="es-CO" sz="2400" b="0" i="1" dirty="0" smtClean="0">
                              <a:latin typeface="Cambria Math" panose="02040503050406030204" pitchFamily="18" charset="0"/>
                            </a:rPr>
                            <m:t>𝑥</m:t>
                          </m:r>
                        </m:e>
                        <m:sup>
                          <m:r>
                            <a:rPr lang="es-ES" sz="2400" b="0" i="1" dirty="0" smtClean="0">
                              <a:latin typeface="Cambria Math" panose="02040503050406030204" pitchFamily="18" charset="0"/>
                            </a:rPr>
                            <m:t>4</m:t>
                          </m:r>
                        </m:sup>
                      </m:sSup>
                      <m:r>
                        <a:rPr lang="es-ES" sz="2400" i="1" dirty="0" smtClean="0">
                          <a:latin typeface="Cambria Math" panose="02040503050406030204" pitchFamily="18" charset="0"/>
                        </a:rPr>
                        <m:t>+</m:t>
                      </m:r>
                      <m:r>
                        <a:rPr lang="es-ES" sz="2400" i="1" dirty="0" smtClean="0">
                          <a:solidFill>
                            <a:srgbClr val="00B0F0"/>
                          </a:solidFill>
                          <a:latin typeface="Cambria Math" panose="02040503050406030204" pitchFamily="18" charset="0"/>
                        </a:rPr>
                        <m:t>𝑏</m:t>
                      </m:r>
                      <m:sSup>
                        <m:sSupPr>
                          <m:ctrlPr>
                            <a:rPr lang="es-ES" sz="2400" i="1" dirty="0" smtClean="0">
                              <a:solidFill>
                                <a:schemeClr val="tx1"/>
                              </a:solidFill>
                              <a:latin typeface="Cambria Math" panose="02040503050406030204" pitchFamily="18" charset="0"/>
                            </a:rPr>
                          </m:ctrlPr>
                        </m:sSupPr>
                        <m:e>
                          <m:r>
                            <a:rPr lang="es-ES" sz="2400" b="0" i="1" dirty="0" smtClean="0">
                              <a:solidFill>
                                <a:schemeClr val="tx1"/>
                              </a:solidFill>
                              <a:latin typeface="Cambria Math" panose="02040503050406030204" pitchFamily="18" charset="0"/>
                            </a:rPr>
                            <m:t>𝑥</m:t>
                          </m:r>
                        </m:e>
                        <m:sup>
                          <m:r>
                            <a:rPr lang="es-ES" sz="2400" b="0" i="1" dirty="0" smtClean="0">
                              <a:solidFill>
                                <a:schemeClr val="tx1"/>
                              </a:solidFill>
                              <a:latin typeface="Cambria Math" panose="02040503050406030204" pitchFamily="18" charset="0"/>
                            </a:rPr>
                            <m:t>2</m:t>
                          </m:r>
                        </m:sup>
                      </m:sSup>
                      <m:r>
                        <a:rPr lang="es-ES" sz="2400" i="1" dirty="0" smtClean="0">
                          <a:solidFill>
                            <a:schemeClr val="tx1"/>
                          </a:solidFill>
                          <a:latin typeface="Cambria Math" panose="02040503050406030204" pitchFamily="18" charset="0"/>
                        </a:rPr>
                        <m:t> </m:t>
                      </m:r>
                      <m:r>
                        <a:rPr lang="es-ES" sz="2400" i="1" dirty="0" smtClean="0">
                          <a:latin typeface="Cambria Math" panose="02040503050406030204" pitchFamily="18" charset="0"/>
                        </a:rPr>
                        <m:t>+</m:t>
                      </m:r>
                      <m:r>
                        <a:rPr lang="es-ES" sz="2400" i="1" dirty="0" smtClean="0">
                          <a:solidFill>
                            <a:srgbClr val="00B050"/>
                          </a:solidFill>
                          <a:latin typeface="Cambria Math" panose="02040503050406030204" pitchFamily="18" charset="0"/>
                        </a:rPr>
                        <m:t>𝑐</m:t>
                      </m:r>
                      <m:r>
                        <a:rPr lang="es-ES" sz="2400" i="1" dirty="0" smtClean="0">
                          <a:latin typeface="Cambria Math" panose="02040503050406030204" pitchFamily="18" charset="0"/>
                        </a:rPr>
                        <m:t>=0</m:t>
                      </m:r>
                    </m:oMath>
                  </m:oMathPara>
                </a14:m>
                <a:endParaRPr lang="es-ES" sz="2400" dirty="0"/>
              </a:p>
            </p:txBody>
          </p:sp>
        </mc:Choice>
        <mc:Fallback xmlns="">
          <p:sp>
            <p:nvSpPr>
              <p:cNvPr id="19" name="CuadroTexto 18">
                <a:extLst>
                  <a:ext uri="{FF2B5EF4-FFF2-40B4-BE49-F238E27FC236}">
                    <a16:creationId xmlns:a16="http://schemas.microsoft.com/office/drawing/2014/main" id="{F2A3552A-B4E4-4230-B8A0-0832A6AA2855}"/>
                  </a:ext>
                </a:extLst>
              </p:cNvPr>
              <p:cNvSpPr txBox="1">
                <a:spLocks noRot="1" noChangeAspect="1" noMove="1" noResize="1" noEditPoints="1" noAdjustHandles="1" noChangeArrowheads="1" noChangeShapeType="1" noTextEdit="1"/>
              </p:cNvSpPr>
              <p:nvPr/>
            </p:nvSpPr>
            <p:spPr>
              <a:xfrm>
                <a:off x="315146" y="5042473"/>
                <a:ext cx="3969026" cy="369332"/>
              </a:xfrm>
              <a:prstGeom prst="rect">
                <a:avLst/>
              </a:prstGeom>
              <a:blipFill>
                <a:blip r:embed="rId16"/>
                <a:stretch>
                  <a:fillRect b="-655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FAECF376-D0E4-42AE-BEE5-64AB43CE4577}"/>
                  </a:ext>
                </a:extLst>
              </p:cNvPr>
              <p:cNvSpPr/>
              <p:nvPr/>
            </p:nvSpPr>
            <p:spPr>
              <a:xfrm>
                <a:off x="927928" y="5618663"/>
                <a:ext cx="3530454" cy="430887"/>
              </a:xfrm>
              <a:prstGeom prst="rect">
                <a:avLst/>
              </a:prstGeom>
            </p:spPr>
            <p:txBody>
              <a:bodyPr wrap="none">
                <a:spAutoFit/>
              </a:bodyPr>
              <a:lstStyle/>
              <a:p>
                <a:r>
                  <a:rPr lang="es-CO" sz="2200" dirty="0"/>
                  <a:t>Se hace </a:t>
                </a:r>
                <a:r>
                  <a:rPr lang="es-ES" sz="2200" dirty="0"/>
                  <a:t>la sustitución </a:t>
                </a:r>
                <a14:m>
                  <m:oMath xmlns:m="http://schemas.openxmlformats.org/officeDocument/2006/math">
                    <m:sSup>
                      <m:sSupPr>
                        <m:ctrlPr>
                          <a:rPr lang="es-ES" sz="2200" i="1" dirty="0">
                            <a:latin typeface="Cambria Math" panose="02040503050406030204" pitchFamily="18" charset="0"/>
                          </a:rPr>
                        </m:ctrlPr>
                      </m:sSupPr>
                      <m:e>
                        <m:r>
                          <a:rPr lang="es-ES" sz="2200" i="1" dirty="0">
                            <a:latin typeface="Cambria Math" panose="02040503050406030204" pitchFamily="18" charset="0"/>
                          </a:rPr>
                          <m:t>𝑥</m:t>
                        </m:r>
                      </m:e>
                      <m:sup>
                        <m:r>
                          <a:rPr lang="es-ES" sz="2200" i="1" dirty="0">
                            <a:latin typeface="Cambria Math" panose="02040503050406030204" pitchFamily="18" charset="0"/>
                          </a:rPr>
                          <m:t>2</m:t>
                        </m:r>
                      </m:sup>
                    </m:sSup>
                    <m:r>
                      <a:rPr lang="es-ES" sz="2200" i="1" dirty="0">
                        <a:latin typeface="Cambria Math" panose="02040503050406030204" pitchFamily="18" charset="0"/>
                      </a:rPr>
                      <m:t>=</m:t>
                    </m:r>
                    <m:r>
                      <a:rPr lang="es-ES" sz="2200" i="1" dirty="0">
                        <a:latin typeface="Cambria Math" panose="02040503050406030204" pitchFamily="18" charset="0"/>
                      </a:rPr>
                      <m:t>𝑢</m:t>
                    </m:r>
                  </m:oMath>
                </a14:m>
                <a:endParaRPr lang="es-ES" sz="2200" dirty="0"/>
              </a:p>
            </p:txBody>
          </p:sp>
        </mc:Choice>
        <mc:Fallback xmlns="">
          <p:sp>
            <p:nvSpPr>
              <p:cNvPr id="20" name="Rectángulo 19">
                <a:extLst>
                  <a:ext uri="{FF2B5EF4-FFF2-40B4-BE49-F238E27FC236}">
                    <a16:creationId xmlns:a16="http://schemas.microsoft.com/office/drawing/2014/main" id="{FAECF376-D0E4-42AE-BEE5-64AB43CE4577}"/>
                  </a:ext>
                </a:extLst>
              </p:cNvPr>
              <p:cNvSpPr>
                <a:spLocks noRot="1" noChangeAspect="1" noMove="1" noResize="1" noEditPoints="1" noAdjustHandles="1" noChangeArrowheads="1" noChangeShapeType="1" noTextEdit="1"/>
              </p:cNvSpPr>
              <p:nvPr/>
            </p:nvSpPr>
            <p:spPr>
              <a:xfrm>
                <a:off x="927928" y="5618663"/>
                <a:ext cx="3530454" cy="430887"/>
              </a:xfrm>
              <a:prstGeom prst="rect">
                <a:avLst/>
              </a:prstGeom>
              <a:blipFill>
                <a:blip r:embed="rId18"/>
                <a:stretch>
                  <a:fillRect l="-2245" t="-10000" b="-28571"/>
                </a:stretch>
              </a:blipFill>
            </p:spPr>
            <p:txBody>
              <a:bodyPr/>
              <a:lstStyle/>
              <a:p>
                <a:r>
                  <a:rPr lang="es-ES">
                    <a:noFill/>
                  </a:rPr>
                  <a:t> </a:t>
                </a:r>
              </a:p>
            </p:txBody>
          </p:sp>
        </mc:Fallback>
      </mc:AlternateContent>
    </p:spTree>
    <p:extLst>
      <p:ext uri="{BB962C8B-B14F-4D97-AF65-F5344CB8AC3E}">
        <p14:creationId xmlns:p14="http://schemas.microsoft.com/office/powerpoint/2010/main" val="170084154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01F19A-2E82-4302-82FB-57C8415451EF}"/>
              </a:ext>
            </a:extLst>
          </p:cNvPr>
          <p:cNvSpPr>
            <a:spLocks noGrp="1"/>
          </p:cNvSpPr>
          <p:nvPr>
            <p:ph type="title"/>
          </p:nvPr>
        </p:nvSpPr>
        <p:spPr>
          <a:xfrm>
            <a:off x="838200" y="450483"/>
            <a:ext cx="10515600" cy="1325563"/>
          </a:xfrm>
        </p:spPr>
        <p:txBody>
          <a:bodyPr/>
          <a:lstStyle/>
          <a:p>
            <a:r>
              <a:rPr lang="es-CO" b="1" dirty="0">
                <a:solidFill>
                  <a:srgbClr val="00B0F0"/>
                </a:solidFill>
              </a:rPr>
              <a:t>Aplicación de ecuaciones cuadráticas</a:t>
            </a:r>
            <a:endParaRPr lang="es-ES" b="1" dirty="0">
              <a:solidFill>
                <a:srgbClr val="00B0F0"/>
              </a:solidFill>
            </a:endParaRPr>
          </a:p>
        </p:txBody>
      </p:sp>
      <p:sp>
        <p:nvSpPr>
          <p:cNvPr id="3" name="Marcador de contenido 2">
            <a:extLst>
              <a:ext uri="{FF2B5EF4-FFF2-40B4-BE49-F238E27FC236}">
                <a16:creationId xmlns:a16="http://schemas.microsoft.com/office/drawing/2014/main" id="{CD1B5226-2217-4B1D-A659-8B34813E2BC9}"/>
              </a:ext>
            </a:extLst>
          </p:cNvPr>
          <p:cNvSpPr>
            <a:spLocks noGrp="1"/>
          </p:cNvSpPr>
          <p:nvPr>
            <p:ph idx="1"/>
          </p:nvPr>
        </p:nvSpPr>
        <p:spPr>
          <a:xfrm>
            <a:off x="838200" y="2056179"/>
            <a:ext cx="10515600" cy="4351338"/>
          </a:xfrm>
        </p:spPr>
        <p:txBody>
          <a:bodyPr/>
          <a:lstStyle/>
          <a:p>
            <a:pPr algn="just"/>
            <a:r>
              <a:rPr lang="es-CO" dirty="0"/>
              <a:t>Las ecuaciones cuadráticas presentan un sin número de aplicaciones en la matemática, la física la química, la ingeniería, las ciencias económicas y muchas más. </a:t>
            </a:r>
          </a:p>
          <a:p>
            <a:pPr algn="just"/>
            <a:r>
              <a:rPr lang="es-CO" dirty="0"/>
              <a:t>Las ecuaciones cuadráticas constituyen una herramienta útil para la resolución de problemas de la vida cotidiana.</a:t>
            </a:r>
          </a:p>
          <a:p>
            <a:pPr algn="just"/>
            <a:r>
              <a:rPr lang="es-CO" dirty="0"/>
              <a:t>Al modelar problemas de la vida cotidiana mediante ecuaciones cuadráticas se debe responder teniendo en cuenta si todas las raíces son admisibles, analizando las condiciones de la situación planteada.</a:t>
            </a:r>
            <a:endParaRPr lang="es-ES" dirty="0"/>
          </a:p>
        </p:txBody>
      </p:sp>
    </p:spTree>
    <p:extLst>
      <p:ext uri="{BB962C8B-B14F-4D97-AF65-F5344CB8AC3E}">
        <p14:creationId xmlns:p14="http://schemas.microsoft.com/office/powerpoint/2010/main" val="98434028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52044B0A-86AA-4E68-BD3E-CA1BD2D9DF9E}"/>
                  </a:ext>
                </a:extLst>
              </p:cNvPr>
              <p:cNvSpPr/>
              <p:nvPr/>
            </p:nvSpPr>
            <p:spPr>
              <a:xfrm>
                <a:off x="400675" y="622012"/>
                <a:ext cx="11181623" cy="1307537"/>
              </a:xfrm>
              <a:prstGeom prst="rect">
                <a:avLst/>
              </a:prstGeom>
              <a:ln w="25400">
                <a:solidFill>
                  <a:schemeClr val="accent1"/>
                </a:solidFill>
              </a:ln>
            </p:spPr>
            <p:txBody>
              <a:bodyPr wrap="square">
                <a:spAutoFit/>
              </a:bodyPr>
              <a:lstStyle/>
              <a:p>
                <a:pPr algn="just"/>
                <a:r>
                  <a:rPr lang="es-ES" altLang="es-ES" sz="2200" dirty="0">
                    <a:solidFill>
                      <a:schemeClr val="tx1"/>
                    </a:solidFill>
                  </a:rPr>
                  <a:t>La cantidad de partidos de </a:t>
                </a:r>
                <a:r>
                  <a:rPr lang="es-ES" altLang="es-ES" sz="2200" dirty="0"/>
                  <a:t>softbol</a:t>
                </a:r>
                <a:r>
                  <a:rPr lang="es-ES" altLang="es-ES" sz="2200" dirty="0">
                    <a:solidFill>
                      <a:schemeClr val="tx1"/>
                    </a:solidFill>
                  </a:rPr>
                  <a:t> que se deben programar en una liga con </a:t>
                </a:r>
                <a14:m>
                  <m:oMath xmlns:m="http://schemas.openxmlformats.org/officeDocument/2006/math">
                    <m:r>
                      <a:rPr lang="es-ES" altLang="es-ES" sz="2200" i="1" dirty="0" smtClean="0">
                        <a:solidFill>
                          <a:schemeClr val="tx1"/>
                        </a:solidFill>
                        <a:latin typeface="Cambria Math" panose="02040503050406030204" pitchFamily="18" charset="0"/>
                      </a:rPr>
                      <m:t>𝑛</m:t>
                    </m:r>
                  </m:oMath>
                </a14:m>
                <a:r>
                  <a:rPr lang="es-ES" altLang="es-ES" sz="2200" dirty="0">
                    <a:solidFill>
                      <a:schemeClr val="tx1"/>
                    </a:solidFill>
                  </a:rPr>
                  <a:t> equipos está dada por </a:t>
                </a:r>
                <a14:m>
                  <m:oMath xmlns:m="http://schemas.openxmlformats.org/officeDocument/2006/math">
                    <m:r>
                      <a:rPr lang="es-ES" altLang="es-ES" sz="2200" b="0" i="1" smtClean="0">
                        <a:solidFill>
                          <a:schemeClr val="tx1"/>
                        </a:solidFill>
                        <a:latin typeface="Cambria Math" panose="02040503050406030204" pitchFamily="18" charset="0"/>
                      </a:rPr>
                      <m:t>𝐺</m:t>
                    </m:r>
                    <m:r>
                      <a:rPr lang="es-ES" altLang="es-ES" sz="2200" b="0" i="1" smtClean="0">
                        <a:solidFill>
                          <a:schemeClr val="tx1"/>
                        </a:solidFill>
                        <a:latin typeface="Cambria Math" panose="02040503050406030204" pitchFamily="18" charset="0"/>
                      </a:rPr>
                      <m:t>=</m:t>
                    </m:r>
                    <m:f>
                      <m:fPr>
                        <m:ctrlPr>
                          <a:rPr lang="es-ES" altLang="es-ES" sz="2200" b="0" i="1" smtClean="0">
                            <a:solidFill>
                              <a:schemeClr val="tx1"/>
                            </a:solidFill>
                            <a:latin typeface="Cambria Math" panose="02040503050406030204" pitchFamily="18" charset="0"/>
                          </a:rPr>
                        </m:ctrlPr>
                      </m:fPr>
                      <m:num>
                        <m:sSup>
                          <m:sSupPr>
                            <m:ctrlPr>
                              <a:rPr lang="es-ES" altLang="es-ES" sz="2200" b="0" i="1" smtClean="0">
                                <a:solidFill>
                                  <a:schemeClr val="tx1"/>
                                </a:solidFill>
                                <a:latin typeface="Cambria Math" panose="02040503050406030204" pitchFamily="18" charset="0"/>
                              </a:rPr>
                            </m:ctrlPr>
                          </m:sSupPr>
                          <m:e>
                            <m:r>
                              <a:rPr lang="es-ES" altLang="es-ES" sz="2200" b="0" i="1" smtClean="0">
                                <a:solidFill>
                                  <a:schemeClr val="tx1"/>
                                </a:solidFill>
                                <a:latin typeface="Cambria Math" panose="02040503050406030204" pitchFamily="18" charset="0"/>
                              </a:rPr>
                              <m:t>𝑛</m:t>
                            </m:r>
                          </m:e>
                          <m:sup>
                            <m:r>
                              <a:rPr lang="es-ES" altLang="es-ES" sz="2200" b="0" i="1" smtClean="0">
                                <a:solidFill>
                                  <a:schemeClr val="tx1"/>
                                </a:solidFill>
                                <a:latin typeface="Cambria Math" panose="02040503050406030204" pitchFamily="18" charset="0"/>
                              </a:rPr>
                              <m:t>2</m:t>
                            </m:r>
                          </m:sup>
                        </m:sSup>
                        <m:r>
                          <a:rPr lang="es-ES" altLang="es-ES" sz="2200" b="0" i="1" smtClean="0">
                            <a:solidFill>
                              <a:schemeClr val="tx1"/>
                            </a:solidFill>
                            <a:latin typeface="Cambria Math" panose="02040503050406030204" pitchFamily="18" charset="0"/>
                          </a:rPr>
                          <m:t>−</m:t>
                        </m:r>
                        <m:r>
                          <a:rPr lang="es-ES" altLang="es-ES" sz="2200" b="0" i="1" smtClean="0">
                            <a:solidFill>
                              <a:schemeClr val="tx1"/>
                            </a:solidFill>
                            <a:latin typeface="Cambria Math" panose="02040503050406030204" pitchFamily="18" charset="0"/>
                          </a:rPr>
                          <m:t>𝑛</m:t>
                        </m:r>
                      </m:num>
                      <m:den>
                        <m:r>
                          <a:rPr lang="es-ES" altLang="es-ES" sz="2200" b="0" i="1" smtClean="0">
                            <a:solidFill>
                              <a:schemeClr val="tx1"/>
                            </a:solidFill>
                            <a:latin typeface="Cambria Math" panose="02040503050406030204" pitchFamily="18" charset="0"/>
                          </a:rPr>
                          <m:t>2</m:t>
                        </m:r>
                      </m:den>
                    </m:f>
                  </m:oMath>
                </a14:m>
                <a:r>
                  <a:rPr lang="es-ES" altLang="es-ES" sz="2200" dirty="0">
                    <a:solidFill>
                      <a:schemeClr val="tx1"/>
                    </a:solidFill>
                  </a:rPr>
                  <a:t>. Cada equipo solo puede jugar contra cada uno de los otros equipos una sola vez. Una liga programa 21 juegos. ¿Cuántos equipos de softbol hay en la liga? </a:t>
                </a:r>
                <a:endParaRPr lang="es-CO" sz="2200" dirty="0">
                  <a:solidFill>
                    <a:schemeClr val="tx1"/>
                  </a:solidFill>
                </a:endParaRPr>
              </a:p>
            </p:txBody>
          </p:sp>
        </mc:Choice>
        <mc:Fallback xmlns="">
          <p:sp>
            <p:nvSpPr>
              <p:cNvPr id="13" name="Rectángulo 12">
                <a:extLst>
                  <a:ext uri="{FF2B5EF4-FFF2-40B4-BE49-F238E27FC236}">
                    <a16:creationId xmlns:a16="http://schemas.microsoft.com/office/drawing/2014/main" id="{52044B0A-86AA-4E68-BD3E-CA1BD2D9DF9E}"/>
                  </a:ext>
                </a:extLst>
              </p:cNvPr>
              <p:cNvSpPr>
                <a:spLocks noRot="1" noChangeAspect="1" noMove="1" noResize="1" noEditPoints="1" noAdjustHandles="1" noChangeArrowheads="1" noChangeShapeType="1" noTextEdit="1"/>
              </p:cNvSpPr>
              <p:nvPr/>
            </p:nvSpPr>
            <p:spPr>
              <a:xfrm>
                <a:off x="400675" y="622012"/>
                <a:ext cx="11181623" cy="1307537"/>
              </a:xfrm>
              <a:prstGeom prst="rect">
                <a:avLst/>
              </a:prstGeom>
              <a:blipFill>
                <a:blip r:embed="rId14"/>
                <a:stretch>
                  <a:fillRect l="-598" t="-2283" r="-598" b="-7306"/>
                </a:stretch>
              </a:blipFill>
              <a:ln w="25400">
                <a:solidFill>
                  <a:schemeClr val="accent1"/>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FDCF2687-52CF-4E9B-AD2A-6798F1C8DFBB}"/>
                  </a:ext>
                </a:extLst>
              </p:cNvPr>
              <p:cNvSpPr/>
              <p:nvPr/>
            </p:nvSpPr>
            <p:spPr>
              <a:xfrm>
                <a:off x="400676" y="2396426"/>
                <a:ext cx="11181623" cy="769441"/>
              </a:xfrm>
              <a:prstGeom prst="rect">
                <a:avLst/>
              </a:prstGeom>
            </p:spPr>
            <p:txBody>
              <a:bodyPr wrap="square">
                <a:spAutoFit/>
              </a:bodyPr>
              <a:lstStyle/>
              <a:p>
                <a:pPr algn="just"/>
                <a14:m>
                  <m:oMath xmlns:m="http://schemas.openxmlformats.org/officeDocument/2006/math">
                    <m:r>
                      <a:rPr lang="es-ES" altLang="es-ES" sz="2200" b="0" i="1" smtClean="0">
                        <a:solidFill>
                          <a:schemeClr val="tx1"/>
                        </a:solidFill>
                        <a:latin typeface="Cambria Math" panose="02040503050406030204" pitchFamily="18" charset="0"/>
                      </a:rPr>
                      <m:t>𝐺</m:t>
                    </m:r>
                    <m:r>
                      <a:rPr lang="es-ES" altLang="es-ES" sz="2200" b="0" i="1" smtClean="0">
                        <a:solidFill>
                          <a:schemeClr val="tx1"/>
                        </a:solidFill>
                        <a:latin typeface="Cambria Math" panose="02040503050406030204" pitchFamily="18" charset="0"/>
                      </a:rPr>
                      <m:t>=21</m:t>
                    </m:r>
                    <m:r>
                      <a:rPr lang="es-ES" altLang="es-ES" sz="2200" b="0" i="0" smtClean="0">
                        <a:solidFill>
                          <a:schemeClr val="tx1"/>
                        </a:solidFill>
                        <a:latin typeface="Cambria Math" panose="02040503050406030204" pitchFamily="18" charset="0"/>
                      </a:rPr>
                      <m:t> </m:t>
                    </m:r>
                  </m:oMath>
                </a14:m>
                <a:r>
                  <a:rPr lang="es-ES" altLang="es-ES" sz="2200" b="0" i="0" dirty="0">
                    <a:solidFill>
                      <a:schemeClr val="tx1"/>
                    </a:solidFill>
                  </a:rPr>
                  <a:t>es el n</a:t>
                </a:r>
                <a:r>
                  <a:rPr lang="es-CO" altLang="es-ES" sz="2200" b="0" i="0" dirty="0">
                    <a:solidFill>
                      <a:schemeClr val="tx1"/>
                    </a:solidFill>
                  </a:rPr>
                  <a:t>ú</a:t>
                </a:r>
                <a:r>
                  <a:rPr lang="es-ES" altLang="es-ES" sz="2200" b="0" i="0" dirty="0">
                    <a:solidFill>
                      <a:schemeClr val="tx1"/>
                    </a:solidFill>
                  </a:rPr>
                  <a:t>mero de partidos programados</a:t>
                </a:r>
                <a14:m>
                  <m:oMath xmlns:m="http://schemas.openxmlformats.org/officeDocument/2006/math">
                    <m:r>
                      <a:rPr lang="es-CO" altLang="es-ES" sz="2200" b="0" i="0" smtClean="0">
                        <a:solidFill>
                          <a:schemeClr val="tx1"/>
                        </a:solidFill>
                        <a:latin typeface="Cambria Math" panose="02040503050406030204" pitchFamily="18" charset="0"/>
                      </a:rPr>
                      <m:t>,</m:t>
                    </m:r>
                  </m:oMath>
                </a14:m>
                <a:r>
                  <a:rPr lang="es-CO" sz="2200" dirty="0">
                    <a:solidFill>
                      <a:schemeClr val="tx1"/>
                    </a:solidFill>
                  </a:rPr>
                  <a:t> es necesario hallar el valor o los valores de </a:t>
                </a:r>
                <a14:m>
                  <m:oMath xmlns:m="http://schemas.openxmlformats.org/officeDocument/2006/math">
                    <m:r>
                      <a:rPr lang="es-CO" sz="2200" i="1" dirty="0" smtClean="0">
                        <a:solidFill>
                          <a:schemeClr val="tx1"/>
                        </a:solidFill>
                        <a:latin typeface="Cambria Math" panose="02040503050406030204" pitchFamily="18" charset="0"/>
                      </a:rPr>
                      <m:t>𝑛</m:t>
                    </m:r>
                    <m:r>
                      <a:rPr lang="es-CO" sz="2200" b="0" i="1" dirty="0" smtClean="0">
                        <a:solidFill>
                          <a:schemeClr val="tx1"/>
                        </a:solidFill>
                        <a:latin typeface="Cambria Math" panose="02040503050406030204" pitchFamily="18" charset="0"/>
                      </a:rPr>
                      <m:t>,</m:t>
                    </m:r>
                  </m:oMath>
                </a14:m>
                <a:r>
                  <a:rPr lang="es-CO" sz="2200" dirty="0">
                    <a:solidFill>
                      <a:schemeClr val="tx1"/>
                    </a:solidFill>
                  </a:rPr>
                  <a:t> en la ecuación:</a:t>
                </a:r>
              </a:p>
            </p:txBody>
          </p:sp>
        </mc:Choice>
        <mc:Fallback xmlns="">
          <p:sp>
            <p:nvSpPr>
              <p:cNvPr id="8" name="Rectángulo 7">
                <a:extLst>
                  <a:ext uri="{FF2B5EF4-FFF2-40B4-BE49-F238E27FC236}">
                    <a16:creationId xmlns:a16="http://schemas.microsoft.com/office/drawing/2014/main" id="{FDCF2687-52CF-4E9B-AD2A-6798F1C8DFBB}"/>
                  </a:ext>
                </a:extLst>
              </p:cNvPr>
              <p:cNvSpPr>
                <a:spLocks noRot="1" noChangeAspect="1" noMove="1" noResize="1" noEditPoints="1" noAdjustHandles="1" noChangeArrowheads="1" noChangeShapeType="1" noTextEdit="1"/>
              </p:cNvSpPr>
              <p:nvPr/>
            </p:nvSpPr>
            <p:spPr>
              <a:xfrm>
                <a:off x="400676" y="2396426"/>
                <a:ext cx="11181623" cy="769441"/>
              </a:xfrm>
              <a:prstGeom prst="rect">
                <a:avLst/>
              </a:prstGeom>
              <a:blipFill>
                <a:blip r:embed="rId15"/>
                <a:stretch>
                  <a:fillRect l="-709" t="-5556" r="-709" b="-1587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65AC6051-4733-40E8-B661-DD0EB057EF29}"/>
                  </a:ext>
                </a:extLst>
              </p:cNvPr>
              <p:cNvSpPr txBox="1"/>
              <p:nvPr/>
            </p:nvSpPr>
            <p:spPr>
              <a:xfrm>
                <a:off x="4598222" y="2894971"/>
                <a:ext cx="1748107" cy="7387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s-ES" altLang="es-ES" sz="2400" i="1">
                              <a:latin typeface="Cambria Math" panose="02040503050406030204" pitchFamily="18" charset="0"/>
                            </a:rPr>
                          </m:ctrlPr>
                        </m:fPr>
                        <m:num>
                          <m:sSup>
                            <m:sSupPr>
                              <m:ctrlPr>
                                <a:rPr lang="es-ES" altLang="es-ES" sz="2400" i="1">
                                  <a:latin typeface="Cambria Math" panose="02040503050406030204" pitchFamily="18" charset="0"/>
                                </a:rPr>
                              </m:ctrlPr>
                            </m:sSupPr>
                            <m:e>
                              <m:r>
                                <a:rPr lang="es-ES" altLang="es-ES" sz="2400" i="1">
                                  <a:latin typeface="Cambria Math" panose="02040503050406030204" pitchFamily="18" charset="0"/>
                                </a:rPr>
                                <m:t>𝑛</m:t>
                              </m:r>
                            </m:e>
                            <m:sup>
                              <m:r>
                                <a:rPr lang="es-ES" altLang="es-ES" sz="2400" i="1">
                                  <a:latin typeface="Cambria Math" panose="02040503050406030204" pitchFamily="18" charset="0"/>
                                </a:rPr>
                                <m:t>2</m:t>
                              </m:r>
                            </m:sup>
                          </m:sSup>
                          <m:r>
                            <a:rPr lang="es-ES" altLang="es-ES" sz="2400" i="1">
                              <a:latin typeface="Cambria Math" panose="02040503050406030204" pitchFamily="18" charset="0"/>
                            </a:rPr>
                            <m:t>−</m:t>
                          </m:r>
                          <m:r>
                            <a:rPr lang="es-ES" altLang="es-ES" sz="2400" i="1">
                              <a:latin typeface="Cambria Math" panose="02040503050406030204" pitchFamily="18" charset="0"/>
                            </a:rPr>
                            <m:t>𝑛</m:t>
                          </m:r>
                        </m:num>
                        <m:den>
                          <m:r>
                            <a:rPr lang="es-ES" altLang="es-ES" sz="2400" i="1">
                              <a:latin typeface="Cambria Math" panose="02040503050406030204" pitchFamily="18" charset="0"/>
                            </a:rPr>
                            <m:t>2</m:t>
                          </m:r>
                        </m:den>
                      </m:f>
                      <m:r>
                        <a:rPr lang="es-ES" sz="2400" i="1" dirty="0" smtClean="0">
                          <a:latin typeface="Cambria Math" panose="02040503050406030204" pitchFamily="18" charset="0"/>
                        </a:rPr>
                        <m:t>= 21</m:t>
                      </m:r>
                    </m:oMath>
                  </m:oMathPara>
                </a14:m>
                <a:endParaRPr lang="es-ES" sz="2400" dirty="0"/>
              </a:p>
            </p:txBody>
          </p:sp>
        </mc:Choice>
        <mc:Fallback xmlns="">
          <p:sp>
            <p:nvSpPr>
              <p:cNvPr id="7" name="CuadroTexto 6">
                <a:extLst>
                  <a:ext uri="{FF2B5EF4-FFF2-40B4-BE49-F238E27FC236}">
                    <a16:creationId xmlns:a16="http://schemas.microsoft.com/office/drawing/2014/main" id="{65AC6051-4733-40E8-B661-DD0EB057EF29}"/>
                  </a:ext>
                </a:extLst>
              </p:cNvPr>
              <p:cNvSpPr txBox="1">
                <a:spLocks noRot="1" noChangeAspect="1" noMove="1" noResize="1" noEditPoints="1" noAdjustHandles="1" noChangeArrowheads="1" noChangeShapeType="1" noTextEdit="1"/>
              </p:cNvSpPr>
              <p:nvPr/>
            </p:nvSpPr>
            <p:spPr>
              <a:xfrm>
                <a:off x="4598222" y="2894971"/>
                <a:ext cx="1748107" cy="738728"/>
              </a:xfrm>
              <a:prstGeom prst="rect">
                <a:avLst/>
              </a:prstGeom>
              <a:blipFill>
                <a:blip r:embed="rId16"/>
                <a:stretch>
                  <a:fillRect/>
                </a:stretch>
              </a:blipFill>
            </p:spPr>
            <p:txBody>
              <a:bodyPr/>
              <a:lstStyle/>
              <a:p>
                <a:r>
                  <a:rPr lang="es-ES">
                    <a:noFill/>
                  </a:rPr>
                  <a:t> </a:t>
                </a:r>
              </a:p>
            </p:txBody>
          </p:sp>
        </mc:Fallback>
      </mc:AlternateContent>
      <p:sp>
        <p:nvSpPr>
          <p:cNvPr id="11" name="Rectángulo 10">
            <a:extLst>
              <a:ext uri="{FF2B5EF4-FFF2-40B4-BE49-F238E27FC236}">
                <a16:creationId xmlns:a16="http://schemas.microsoft.com/office/drawing/2014/main" id="{82684EA8-E0FD-492F-88FF-70201AD7D04A}"/>
              </a:ext>
            </a:extLst>
          </p:cNvPr>
          <p:cNvSpPr/>
          <p:nvPr/>
        </p:nvSpPr>
        <p:spPr>
          <a:xfrm>
            <a:off x="400675" y="3693557"/>
            <a:ext cx="11181623" cy="430887"/>
          </a:xfrm>
          <a:prstGeom prst="rect">
            <a:avLst/>
          </a:prstGeom>
        </p:spPr>
        <p:txBody>
          <a:bodyPr wrap="square">
            <a:spAutoFit/>
          </a:bodyPr>
          <a:lstStyle/>
          <a:p>
            <a:pPr algn="just"/>
            <a:r>
              <a:rPr lang="es-CO" sz="2200" dirty="0"/>
              <a:t>Simplificado la expresión anterior se tiene:</a:t>
            </a:r>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42BC686A-311B-463B-A907-D265BD568694}"/>
                  </a:ext>
                </a:extLst>
              </p:cNvPr>
              <p:cNvSpPr txBox="1"/>
              <p:nvPr/>
            </p:nvSpPr>
            <p:spPr>
              <a:xfrm>
                <a:off x="5762984" y="3724334"/>
                <a:ext cx="2216761"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altLang="es-ES" sz="2400" i="1" smtClean="0">
                              <a:latin typeface="Cambria Math" panose="02040503050406030204" pitchFamily="18" charset="0"/>
                            </a:rPr>
                          </m:ctrlPr>
                        </m:sSupPr>
                        <m:e>
                          <m:r>
                            <a:rPr lang="es-ES" altLang="es-ES" sz="2400" i="1">
                              <a:latin typeface="Cambria Math" panose="02040503050406030204" pitchFamily="18" charset="0"/>
                            </a:rPr>
                            <m:t>𝑛</m:t>
                          </m:r>
                        </m:e>
                        <m:sup>
                          <m:r>
                            <a:rPr lang="es-ES" altLang="es-ES" sz="2400" i="1">
                              <a:latin typeface="Cambria Math" panose="02040503050406030204" pitchFamily="18" charset="0"/>
                            </a:rPr>
                            <m:t>2</m:t>
                          </m:r>
                        </m:sup>
                      </m:sSup>
                      <m:r>
                        <a:rPr lang="es-ES" altLang="es-ES" sz="2400" i="1">
                          <a:latin typeface="Cambria Math" panose="02040503050406030204" pitchFamily="18" charset="0"/>
                        </a:rPr>
                        <m:t>−</m:t>
                      </m:r>
                      <m:r>
                        <a:rPr lang="es-ES" altLang="es-ES" sz="2400" i="1">
                          <a:latin typeface="Cambria Math" panose="02040503050406030204" pitchFamily="18" charset="0"/>
                        </a:rPr>
                        <m:t>𝑛</m:t>
                      </m:r>
                      <m:r>
                        <a:rPr lang="es-CO" altLang="es-ES" sz="2400" b="0" i="1" smtClean="0">
                          <a:latin typeface="Cambria Math" panose="02040503050406030204" pitchFamily="18" charset="0"/>
                        </a:rPr>
                        <m:t>−</m:t>
                      </m:r>
                      <m:r>
                        <a:rPr lang="es-CO" sz="2400" b="0" i="1" dirty="0" smtClean="0">
                          <a:latin typeface="Cambria Math" panose="02040503050406030204" pitchFamily="18" charset="0"/>
                        </a:rPr>
                        <m:t>42=0</m:t>
                      </m:r>
                    </m:oMath>
                  </m:oMathPara>
                </a14:m>
                <a:endParaRPr lang="es-ES" sz="2400" dirty="0"/>
              </a:p>
            </p:txBody>
          </p:sp>
        </mc:Choice>
        <mc:Fallback xmlns="">
          <p:sp>
            <p:nvSpPr>
              <p:cNvPr id="12" name="CuadroTexto 11">
                <a:extLst>
                  <a:ext uri="{FF2B5EF4-FFF2-40B4-BE49-F238E27FC236}">
                    <a16:creationId xmlns:a16="http://schemas.microsoft.com/office/drawing/2014/main" id="{42BC686A-311B-463B-A907-D265BD568694}"/>
                  </a:ext>
                </a:extLst>
              </p:cNvPr>
              <p:cNvSpPr txBox="1">
                <a:spLocks noRot="1" noChangeAspect="1" noMove="1" noResize="1" noEditPoints="1" noAdjustHandles="1" noChangeArrowheads="1" noChangeShapeType="1" noTextEdit="1"/>
              </p:cNvSpPr>
              <p:nvPr/>
            </p:nvSpPr>
            <p:spPr>
              <a:xfrm>
                <a:off x="5762984" y="3724334"/>
                <a:ext cx="2216761" cy="369332"/>
              </a:xfrm>
              <a:prstGeom prst="rect">
                <a:avLst/>
              </a:prstGeom>
              <a:blipFill>
                <a:blip r:embed="rId17"/>
                <a:stretch>
                  <a:fillRect l="-1374" r="-3022" b="-491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Marcador de contenido 2">
                <a:extLst>
                  <a:ext uri="{FF2B5EF4-FFF2-40B4-BE49-F238E27FC236}">
                    <a16:creationId xmlns:a16="http://schemas.microsoft.com/office/drawing/2014/main" id="{59387E24-D7E3-4218-976A-9019ED1AF035}"/>
                  </a:ext>
                </a:extLst>
              </p:cNvPr>
              <p:cNvSpPr txBox="1">
                <a:spLocks/>
              </p:cNvSpPr>
              <p:nvPr/>
            </p:nvSpPr>
            <p:spPr>
              <a:xfrm>
                <a:off x="400675" y="4255451"/>
                <a:ext cx="10515600"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200" dirty="0">
                    <a:sym typeface="Symbol" panose="05050102010706020507" pitchFamily="18" charset="2"/>
                  </a:rPr>
                  <a:t>Se factoriza</a:t>
                </a:r>
                <a14:m>
                  <m:oMath xmlns:m="http://schemas.openxmlformats.org/officeDocument/2006/math">
                    <m:r>
                      <a:rPr lang="es-ES" sz="2200" b="0" i="1" dirty="0" smtClean="0">
                        <a:latin typeface="Cambria Math" panose="02040503050406030204" pitchFamily="18" charset="0"/>
                        <a:sym typeface="Symbol" panose="05050102010706020507" pitchFamily="18" charset="2"/>
                      </a:rPr>
                      <m:t>, </m:t>
                    </m:r>
                  </m:oMath>
                </a14:m>
                <a:r>
                  <a:rPr lang="es-CO" sz="2200" dirty="0"/>
                  <a:t>obteniendo  </a:t>
                </a:r>
                <a14:m>
                  <m:oMath xmlns:m="http://schemas.openxmlformats.org/officeDocument/2006/math">
                    <m:r>
                      <a:rPr lang="es-ES" sz="2400" b="0" i="0" dirty="0" smtClean="0">
                        <a:latin typeface="Cambria Math" panose="02040503050406030204" pitchFamily="18" charset="0"/>
                        <a:sym typeface="Symbol" panose="05050102010706020507" pitchFamily="18" charset="2"/>
                      </a:rPr>
                      <m:t>     </m:t>
                    </m:r>
                    <m:r>
                      <a:rPr lang="es-CO" sz="2400" b="0" i="1" dirty="0" smtClean="0">
                        <a:latin typeface="Cambria Math" panose="02040503050406030204" pitchFamily="18" charset="0"/>
                        <a:sym typeface="Symbol" panose="05050102010706020507" pitchFamily="18" charset="2"/>
                      </a:rPr>
                      <m:t>(</m:t>
                    </m:r>
                    <m:r>
                      <a:rPr lang="es-CO" sz="2400" b="0" i="1" dirty="0" smtClean="0">
                        <a:latin typeface="Cambria Math" panose="02040503050406030204" pitchFamily="18" charset="0"/>
                        <a:sym typeface="Symbol" panose="05050102010706020507" pitchFamily="18" charset="2"/>
                      </a:rPr>
                      <m:t>𝑛</m:t>
                    </m:r>
                    <m:r>
                      <a:rPr lang="es-CO" sz="2400" b="0" i="1" dirty="0" smtClean="0">
                        <a:latin typeface="Cambria Math" panose="02040503050406030204" pitchFamily="18" charset="0"/>
                        <a:sym typeface="Symbol" panose="05050102010706020507" pitchFamily="18" charset="2"/>
                      </a:rPr>
                      <m:t>−7)(</m:t>
                    </m:r>
                    <m:r>
                      <a:rPr lang="es-ES" sz="2400" b="0" i="1" dirty="0" smtClean="0">
                        <a:latin typeface="Cambria Math" panose="02040503050406030204" pitchFamily="18" charset="0"/>
                        <a:sym typeface="Symbol" panose="05050102010706020507" pitchFamily="18" charset="2"/>
                      </a:rPr>
                      <m:t>𝑥</m:t>
                    </m:r>
                    <m:r>
                      <a:rPr lang="es-CO" sz="2400" b="0" i="1" dirty="0" smtClean="0">
                        <a:latin typeface="Cambria Math" panose="02040503050406030204" pitchFamily="18" charset="0"/>
                        <a:sym typeface="Symbol" panose="05050102010706020507" pitchFamily="18" charset="2"/>
                      </a:rPr>
                      <m:t>+6</m:t>
                    </m:r>
                    <m:r>
                      <a:rPr lang="es-ES" sz="2400" b="0" i="1" dirty="0" smtClean="0">
                        <a:latin typeface="Cambria Math" panose="02040503050406030204" pitchFamily="18" charset="0"/>
                        <a:sym typeface="Symbol" panose="05050102010706020507" pitchFamily="18" charset="2"/>
                      </a:rPr>
                      <m:t>)=0 </m:t>
                    </m:r>
                  </m:oMath>
                </a14:m>
                <a:endParaRPr lang="es-CO" sz="2400" dirty="0"/>
              </a:p>
              <a:p>
                <a:pPr marL="0" indent="0">
                  <a:buNone/>
                </a:pPr>
                <a:endParaRPr lang="es-CO" sz="2200" dirty="0"/>
              </a:p>
            </p:txBody>
          </p:sp>
        </mc:Choice>
        <mc:Fallback xmlns="">
          <p:sp>
            <p:nvSpPr>
              <p:cNvPr id="14" name="Marcador de contenido 2">
                <a:extLst>
                  <a:ext uri="{FF2B5EF4-FFF2-40B4-BE49-F238E27FC236}">
                    <a16:creationId xmlns:a16="http://schemas.microsoft.com/office/drawing/2014/main" id="{59387E24-D7E3-4218-976A-9019ED1AF035}"/>
                  </a:ext>
                </a:extLst>
              </p:cNvPr>
              <p:cNvSpPr txBox="1">
                <a:spLocks noRot="1" noChangeAspect="1" noMove="1" noResize="1" noEditPoints="1" noAdjustHandles="1" noChangeArrowheads="1" noChangeShapeType="1" noTextEdit="1"/>
              </p:cNvSpPr>
              <p:nvPr/>
            </p:nvSpPr>
            <p:spPr>
              <a:xfrm>
                <a:off x="400675" y="4255451"/>
                <a:ext cx="10515600" cy="395852"/>
              </a:xfrm>
              <a:prstGeom prst="rect">
                <a:avLst/>
              </a:prstGeom>
              <a:blipFill>
                <a:blip r:embed="rId18"/>
                <a:stretch>
                  <a:fillRect l="-754" t="-13846" b="-36923"/>
                </a:stretch>
              </a:blipFill>
            </p:spPr>
            <p:txBody>
              <a:bodyPr/>
              <a:lstStyle/>
              <a:p>
                <a:r>
                  <a:rPr lang="es-ES">
                    <a:noFill/>
                  </a:rPr>
                  <a:t> </a:t>
                </a:r>
              </a:p>
            </p:txBody>
          </p:sp>
        </mc:Fallback>
      </mc:AlternateContent>
      <p:sp>
        <p:nvSpPr>
          <p:cNvPr id="15" name="Rectángulo 14">
            <a:extLst>
              <a:ext uri="{FF2B5EF4-FFF2-40B4-BE49-F238E27FC236}">
                <a16:creationId xmlns:a16="http://schemas.microsoft.com/office/drawing/2014/main" id="{3F222818-634C-4705-B5EE-057C03F469EA}"/>
              </a:ext>
            </a:extLst>
          </p:cNvPr>
          <p:cNvSpPr/>
          <p:nvPr/>
        </p:nvSpPr>
        <p:spPr>
          <a:xfrm>
            <a:off x="421020" y="4841826"/>
            <a:ext cx="3546997" cy="430887"/>
          </a:xfrm>
          <a:prstGeom prst="rect">
            <a:avLst/>
          </a:prstGeom>
        </p:spPr>
        <p:txBody>
          <a:bodyPr wrap="none">
            <a:spAutoFit/>
          </a:bodyPr>
          <a:lstStyle/>
          <a:p>
            <a:r>
              <a:rPr lang="es-CO" sz="2200" dirty="0"/>
              <a:t>Igualando cada factor a cero</a:t>
            </a:r>
            <a:endParaRPr lang="es-ES" sz="2200" dirty="0"/>
          </a:p>
        </p:txBody>
      </p:sp>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187354FA-3BB1-4FAE-87EC-3AD50E21F556}"/>
                  </a:ext>
                </a:extLst>
              </p:cNvPr>
              <p:cNvSpPr/>
              <p:nvPr/>
            </p:nvSpPr>
            <p:spPr>
              <a:xfrm>
                <a:off x="3968017" y="4862409"/>
                <a:ext cx="4694555"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ctrlPr>
                            <a:rPr lang="es-CO" sz="2200" i="1" dirty="0" smtClean="0">
                              <a:latin typeface="Cambria Math" panose="02040503050406030204" pitchFamily="18" charset="0"/>
                              <a:sym typeface="Symbol" panose="05050102010706020507" pitchFamily="18" charset="2"/>
                            </a:rPr>
                          </m:ctrlPr>
                        </m:dPr>
                        <m:e>
                          <m:r>
                            <a:rPr lang="es-CO" sz="2200" i="1" dirty="0">
                              <a:latin typeface="Cambria Math" panose="02040503050406030204" pitchFamily="18" charset="0"/>
                              <a:sym typeface="Symbol" panose="05050102010706020507" pitchFamily="18" charset="2"/>
                            </a:rPr>
                            <m:t>𝑛</m:t>
                          </m:r>
                          <m:r>
                            <a:rPr lang="es-CO" sz="2200" i="1" dirty="0">
                              <a:latin typeface="Cambria Math" panose="02040503050406030204" pitchFamily="18" charset="0"/>
                              <a:sym typeface="Symbol" panose="05050102010706020507" pitchFamily="18" charset="2"/>
                            </a:rPr>
                            <m:t>−7</m:t>
                          </m:r>
                        </m:e>
                      </m:d>
                      <m:r>
                        <a:rPr lang="es-CO" sz="2200" b="0" i="1" dirty="0" smtClean="0">
                          <a:latin typeface="Cambria Math" panose="02040503050406030204" pitchFamily="18" charset="0"/>
                          <a:sym typeface="Symbol" panose="05050102010706020507" pitchFamily="18" charset="2"/>
                        </a:rPr>
                        <m:t>=0                         </m:t>
                      </m:r>
                      <m:r>
                        <a:rPr lang="es-CO" sz="2200" i="1" dirty="0">
                          <a:latin typeface="Cambria Math" panose="02040503050406030204" pitchFamily="18" charset="0"/>
                          <a:sym typeface="Symbol" panose="05050102010706020507" pitchFamily="18" charset="2"/>
                        </a:rPr>
                        <m:t>(</m:t>
                      </m:r>
                      <m:r>
                        <a:rPr lang="es-ES" sz="2200" i="1" dirty="0">
                          <a:latin typeface="Cambria Math" panose="02040503050406030204" pitchFamily="18" charset="0"/>
                          <a:sym typeface="Symbol" panose="05050102010706020507" pitchFamily="18" charset="2"/>
                        </a:rPr>
                        <m:t>𝑥</m:t>
                      </m:r>
                      <m:r>
                        <a:rPr lang="es-CO" sz="2200" i="1" dirty="0">
                          <a:latin typeface="Cambria Math" panose="02040503050406030204" pitchFamily="18" charset="0"/>
                          <a:sym typeface="Symbol" panose="05050102010706020507" pitchFamily="18" charset="2"/>
                        </a:rPr>
                        <m:t>+6</m:t>
                      </m:r>
                      <m:r>
                        <a:rPr lang="es-ES" sz="2200" i="1" dirty="0">
                          <a:latin typeface="Cambria Math" panose="02040503050406030204" pitchFamily="18" charset="0"/>
                          <a:sym typeface="Symbol" panose="05050102010706020507" pitchFamily="18" charset="2"/>
                        </a:rPr>
                        <m:t>)=0 </m:t>
                      </m:r>
                    </m:oMath>
                  </m:oMathPara>
                </a14:m>
                <a:endParaRPr lang="es-ES" sz="2200" dirty="0"/>
              </a:p>
            </p:txBody>
          </p:sp>
        </mc:Choice>
        <mc:Fallback xmlns="">
          <p:sp>
            <p:nvSpPr>
              <p:cNvPr id="16" name="Rectángulo 15">
                <a:extLst>
                  <a:ext uri="{FF2B5EF4-FFF2-40B4-BE49-F238E27FC236}">
                    <a16:creationId xmlns:a16="http://schemas.microsoft.com/office/drawing/2014/main" id="{187354FA-3BB1-4FAE-87EC-3AD50E21F556}"/>
                  </a:ext>
                </a:extLst>
              </p:cNvPr>
              <p:cNvSpPr>
                <a:spLocks noRot="1" noChangeAspect="1" noMove="1" noResize="1" noEditPoints="1" noAdjustHandles="1" noChangeArrowheads="1" noChangeShapeType="1" noTextEdit="1"/>
              </p:cNvSpPr>
              <p:nvPr/>
            </p:nvSpPr>
            <p:spPr>
              <a:xfrm>
                <a:off x="3968017" y="4862409"/>
                <a:ext cx="4694555" cy="430887"/>
              </a:xfrm>
              <a:prstGeom prst="rect">
                <a:avLst/>
              </a:prstGeom>
              <a:blipFill>
                <a:blip r:embed="rId19"/>
                <a:stretch>
                  <a:fillRect b="-17143"/>
                </a:stretch>
              </a:blipFill>
            </p:spPr>
            <p:txBody>
              <a:bodyPr/>
              <a:lstStyle/>
              <a:p>
                <a:r>
                  <a:rPr lang="es-ES">
                    <a:noFill/>
                  </a:rPr>
                  <a:t> </a:t>
                </a:r>
              </a:p>
            </p:txBody>
          </p:sp>
        </mc:Fallback>
      </mc:AlternateContent>
      <p:sp>
        <p:nvSpPr>
          <p:cNvPr id="17" name="Rectángulo 16">
            <a:extLst>
              <a:ext uri="{FF2B5EF4-FFF2-40B4-BE49-F238E27FC236}">
                <a16:creationId xmlns:a16="http://schemas.microsoft.com/office/drawing/2014/main" id="{C984DE48-4A8F-4884-8DA9-81B472931E1A}"/>
              </a:ext>
            </a:extLst>
          </p:cNvPr>
          <p:cNvSpPr/>
          <p:nvPr/>
        </p:nvSpPr>
        <p:spPr>
          <a:xfrm>
            <a:off x="400675" y="5461555"/>
            <a:ext cx="1588833" cy="430887"/>
          </a:xfrm>
          <a:prstGeom prst="rect">
            <a:avLst/>
          </a:prstGeom>
        </p:spPr>
        <p:txBody>
          <a:bodyPr wrap="none">
            <a:spAutoFit/>
          </a:bodyPr>
          <a:lstStyle/>
          <a:p>
            <a:r>
              <a:rPr lang="es-CO" sz="2200" dirty="0"/>
              <a:t>Por lo tanto </a:t>
            </a:r>
            <a:endParaRPr lang="es-ES" sz="2200" dirty="0"/>
          </a:p>
        </p:txBody>
      </p:sp>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8CFA1810-8A6C-4242-A7FB-81393466E52F}"/>
                  </a:ext>
                </a:extLst>
              </p:cNvPr>
              <p:cNvSpPr/>
              <p:nvPr/>
            </p:nvSpPr>
            <p:spPr>
              <a:xfrm>
                <a:off x="2194518" y="5461555"/>
                <a:ext cx="2743700"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CO" sz="2200" b="0" i="1" dirty="0" smtClean="0">
                          <a:latin typeface="Cambria Math" panose="02040503050406030204" pitchFamily="18" charset="0"/>
                          <a:sym typeface="Symbol" panose="05050102010706020507" pitchFamily="18" charset="2"/>
                        </a:rPr>
                        <m:t>𝑛</m:t>
                      </m:r>
                      <m:r>
                        <a:rPr lang="es-CO" sz="2200" b="0" i="1" dirty="0" smtClean="0">
                          <a:latin typeface="Cambria Math" panose="02040503050406030204" pitchFamily="18" charset="0"/>
                          <a:sym typeface="Symbol" panose="05050102010706020507" pitchFamily="18" charset="2"/>
                        </a:rPr>
                        <m:t>=7      </m:t>
                      </m:r>
                      <m:r>
                        <m:rPr>
                          <m:sty m:val="p"/>
                        </m:rPr>
                        <a:rPr lang="es-CO" sz="2200" b="0" i="0" dirty="0" smtClean="0">
                          <a:latin typeface="Cambria Math" panose="02040503050406030204" pitchFamily="18" charset="0"/>
                          <a:sym typeface="Symbol" panose="05050102010706020507" pitchFamily="18" charset="2"/>
                        </a:rPr>
                        <m:t>o</m:t>
                      </m:r>
                      <m:r>
                        <a:rPr lang="es-CO" sz="2200" b="0" i="1" dirty="0" smtClean="0">
                          <a:latin typeface="Cambria Math" panose="02040503050406030204" pitchFamily="18" charset="0"/>
                          <a:sym typeface="Symbol" panose="05050102010706020507" pitchFamily="18" charset="2"/>
                        </a:rPr>
                        <m:t>     </m:t>
                      </m:r>
                      <m:r>
                        <a:rPr lang="es-CO" sz="2200" b="0" i="1" dirty="0" smtClean="0">
                          <a:latin typeface="Cambria Math" panose="02040503050406030204" pitchFamily="18" charset="0"/>
                          <a:sym typeface="Symbol" panose="05050102010706020507" pitchFamily="18" charset="2"/>
                        </a:rPr>
                        <m:t>𝑛</m:t>
                      </m:r>
                      <m:r>
                        <a:rPr lang="es-CO" sz="2200" b="0" i="0" dirty="0" smtClean="0">
                          <a:latin typeface="Cambria Math" panose="02040503050406030204" pitchFamily="18" charset="0"/>
                          <a:sym typeface="Symbol" panose="05050102010706020507" pitchFamily="18" charset="2"/>
                        </a:rPr>
                        <m:t>=−6</m:t>
                      </m:r>
                      <m:r>
                        <a:rPr lang="es-ES" sz="2200" i="1" dirty="0">
                          <a:latin typeface="Cambria Math" panose="02040503050406030204" pitchFamily="18" charset="0"/>
                          <a:sym typeface="Symbol" panose="05050102010706020507" pitchFamily="18" charset="2"/>
                        </a:rPr>
                        <m:t> </m:t>
                      </m:r>
                    </m:oMath>
                  </m:oMathPara>
                </a14:m>
                <a:endParaRPr lang="es-ES" sz="2200" dirty="0"/>
              </a:p>
            </p:txBody>
          </p:sp>
        </mc:Choice>
        <mc:Fallback xmlns="">
          <p:sp>
            <p:nvSpPr>
              <p:cNvPr id="18" name="Rectángulo 17">
                <a:extLst>
                  <a:ext uri="{FF2B5EF4-FFF2-40B4-BE49-F238E27FC236}">
                    <a16:creationId xmlns:a16="http://schemas.microsoft.com/office/drawing/2014/main" id="{8CFA1810-8A6C-4242-A7FB-81393466E52F}"/>
                  </a:ext>
                </a:extLst>
              </p:cNvPr>
              <p:cNvSpPr>
                <a:spLocks noRot="1" noChangeAspect="1" noMove="1" noResize="1" noEditPoints="1" noAdjustHandles="1" noChangeArrowheads="1" noChangeShapeType="1" noTextEdit="1"/>
              </p:cNvSpPr>
              <p:nvPr/>
            </p:nvSpPr>
            <p:spPr>
              <a:xfrm>
                <a:off x="2194518" y="5461555"/>
                <a:ext cx="2743700" cy="430887"/>
              </a:xfrm>
              <a:prstGeom prst="rect">
                <a:avLst/>
              </a:prstGeom>
              <a:blipFill>
                <a:blip r:embed="rId20"/>
                <a:stretch>
                  <a:fillRect/>
                </a:stretch>
              </a:blipFill>
            </p:spPr>
            <p:txBody>
              <a:bodyPr/>
              <a:lstStyle/>
              <a:p>
                <a:r>
                  <a:rPr lang="es-ES">
                    <a:noFill/>
                  </a:rPr>
                  <a:t> </a:t>
                </a:r>
              </a:p>
            </p:txBody>
          </p:sp>
        </mc:Fallback>
      </mc:AlternateContent>
      <p:sp>
        <p:nvSpPr>
          <p:cNvPr id="19" name="Rectángulo 18">
            <a:extLst>
              <a:ext uri="{FF2B5EF4-FFF2-40B4-BE49-F238E27FC236}">
                <a16:creationId xmlns:a16="http://schemas.microsoft.com/office/drawing/2014/main" id="{F82C9A6C-F301-4FE4-848C-9685BA73F1CD}"/>
              </a:ext>
            </a:extLst>
          </p:cNvPr>
          <p:cNvSpPr/>
          <p:nvPr/>
        </p:nvSpPr>
        <p:spPr>
          <a:xfrm>
            <a:off x="400675" y="6015547"/>
            <a:ext cx="10363543" cy="769441"/>
          </a:xfrm>
          <a:prstGeom prst="rect">
            <a:avLst/>
          </a:prstGeom>
        </p:spPr>
        <p:txBody>
          <a:bodyPr wrap="none">
            <a:spAutoFit/>
          </a:bodyPr>
          <a:lstStyle/>
          <a:p>
            <a:r>
              <a:rPr lang="es-CO" sz="2200" dirty="0"/>
              <a:t>El numero de equipos debe ser un numero positivo, de esta forma el numero de equipos </a:t>
            </a:r>
          </a:p>
          <a:p>
            <a:r>
              <a:rPr lang="es-CO" sz="2200" dirty="0"/>
              <a:t>de futbol en la liga deben ser 7</a:t>
            </a:r>
            <a:endParaRPr lang="es-ES" sz="2200" dirty="0"/>
          </a:p>
        </p:txBody>
      </p:sp>
      <p:sp>
        <p:nvSpPr>
          <p:cNvPr id="20" name="Rectángulo 19">
            <a:extLst>
              <a:ext uri="{FF2B5EF4-FFF2-40B4-BE49-F238E27FC236}">
                <a16:creationId xmlns:a16="http://schemas.microsoft.com/office/drawing/2014/main" id="{40116A1A-2241-4165-BF94-2A04E9910201}"/>
              </a:ext>
            </a:extLst>
          </p:cNvPr>
          <p:cNvSpPr/>
          <p:nvPr/>
        </p:nvSpPr>
        <p:spPr>
          <a:xfrm>
            <a:off x="184731" y="0"/>
            <a:ext cx="3070841" cy="461665"/>
          </a:xfrm>
          <a:prstGeom prst="rect">
            <a:avLst/>
          </a:prstGeom>
        </p:spPr>
        <p:txBody>
          <a:bodyPr wrap="none">
            <a:spAutoFit/>
          </a:bodyPr>
          <a:lstStyle/>
          <a:p>
            <a:r>
              <a:rPr lang="es-CO" sz="2400" b="1" dirty="0">
                <a:solidFill>
                  <a:srgbClr val="00B050"/>
                </a:solidFill>
                <a:latin typeface="+mj-lt"/>
              </a:rPr>
              <a:t>Problema de aplicación </a:t>
            </a:r>
            <a:endParaRPr lang="es-ES" sz="2400" b="1" dirty="0">
              <a:solidFill>
                <a:srgbClr val="00B050"/>
              </a:solidFill>
              <a:latin typeface="+mj-lt"/>
            </a:endParaRPr>
          </a:p>
        </p:txBody>
      </p:sp>
      <p:sp>
        <p:nvSpPr>
          <p:cNvPr id="21" name="Rectángulo 20">
            <a:extLst>
              <a:ext uri="{FF2B5EF4-FFF2-40B4-BE49-F238E27FC236}">
                <a16:creationId xmlns:a16="http://schemas.microsoft.com/office/drawing/2014/main" id="{F5928C01-1735-4454-B4B6-6AC9E67F8199}"/>
              </a:ext>
            </a:extLst>
          </p:cNvPr>
          <p:cNvSpPr/>
          <p:nvPr/>
        </p:nvSpPr>
        <p:spPr>
          <a:xfrm>
            <a:off x="184731" y="2008551"/>
            <a:ext cx="1281120" cy="461665"/>
          </a:xfrm>
          <a:prstGeom prst="rect">
            <a:avLst/>
          </a:prstGeom>
        </p:spPr>
        <p:txBody>
          <a:bodyPr wrap="none">
            <a:spAutoFit/>
          </a:bodyPr>
          <a:lstStyle/>
          <a:p>
            <a:r>
              <a:rPr lang="es-CO" sz="2400" b="1" dirty="0">
                <a:solidFill>
                  <a:srgbClr val="FF0000"/>
                </a:solidFill>
                <a:latin typeface="+mj-lt"/>
              </a:rPr>
              <a:t>Solución </a:t>
            </a:r>
            <a:endParaRPr lang="es-ES" sz="2400" b="1" dirty="0">
              <a:solidFill>
                <a:srgbClr val="FF0000"/>
              </a:solidFill>
              <a:latin typeface="+mj-lt"/>
            </a:endParaRPr>
          </a:p>
        </p:txBody>
      </p:sp>
    </p:spTree>
    <p:extLst>
      <p:ext uri="{BB962C8B-B14F-4D97-AF65-F5344CB8AC3E}">
        <p14:creationId xmlns:p14="http://schemas.microsoft.com/office/powerpoint/2010/main" val="11246341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BA55B5A3-5456-4B8A-A128-002EF49B897D}"/>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FDCF2687-52CF-4E9B-AD2A-6798F1C8DFBB}"/>
                  </a:ext>
                </a:extLst>
              </p:cNvPr>
              <p:cNvSpPr/>
              <p:nvPr/>
            </p:nvSpPr>
            <p:spPr>
              <a:xfrm>
                <a:off x="400676" y="2396426"/>
                <a:ext cx="11181623" cy="430887"/>
              </a:xfrm>
              <a:prstGeom prst="rect">
                <a:avLst/>
              </a:prstGeom>
            </p:spPr>
            <p:txBody>
              <a:bodyPr wrap="square">
                <a:spAutoFit/>
              </a:bodyPr>
              <a:lstStyle/>
              <a:p>
                <a:pPr algn="just"/>
                <a:r>
                  <a:rPr lang="es-CO" sz="2200" dirty="0">
                    <a:solidFill>
                      <a:schemeClr val="tx1"/>
                    </a:solidFill>
                  </a:rPr>
                  <a:t>El cohete retorna a la superficie cuando </a:t>
                </a:r>
                <a14:m>
                  <m:oMath xmlns:m="http://schemas.openxmlformats.org/officeDocument/2006/math">
                    <m:r>
                      <a:rPr lang="es-CO" sz="2200" i="1" dirty="0" smtClean="0">
                        <a:solidFill>
                          <a:schemeClr val="tx1"/>
                        </a:solidFill>
                        <a:latin typeface="Cambria Math" panose="02040503050406030204" pitchFamily="18" charset="0"/>
                      </a:rPr>
                      <m:t>h</m:t>
                    </m:r>
                    <m:r>
                      <a:rPr lang="es-CO" sz="2200" i="1" dirty="0" smtClean="0">
                        <a:solidFill>
                          <a:schemeClr val="tx1"/>
                        </a:solidFill>
                        <a:latin typeface="Cambria Math" panose="02040503050406030204" pitchFamily="18" charset="0"/>
                      </a:rPr>
                      <m:t>(</m:t>
                    </m:r>
                    <m:r>
                      <a:rPr lang="es-CO" sz="2200" i="1" dirty="0" smtClean="0">
                        <a:solidFill>
                          <a:schemeClr val="tx1"/>
                        </a:solidFill>
                        <a:latin typeface="Cambria Math" panose="02040503050406030204" pitchFamily="18" charset="0"/>
                      </a:rPr>
                      <m:t>𝑡</m:t>
                    </m:r>
                    <m:r>
                      <a:rPr lang="es-CO" sz="2200" i="1" dirty="0" smtClean="0">
                        <a:solidFill>
                          <a:schemeClr val="tx1"/>
                        </a:solidFill>
                        <a:latin typeface="Cambria Math" panose="02040503050406030204" pitchFamily="18" charset="0"/>
                      </a:rPr>
                      <m:t>) =0</m:t>
                    </m:r>
                  </m:oMath>
                </a14:m>
                <a:r>
                  <a:rPr lang="es-CO" sz="2200" dirty="0">
                    <a:solidFill>
                      <a:schemeClr val="tx1"/>
                    </a:solidFill>
                  </a:rPr>
                  <a:t>, de esta forma la ecuación a resolver es:</a:t>
                </a:r>
              </a:p>
            </p:txBody>
          </p:sp>
        </mc:Choice>
        <mc:Fallback xmlns="">
          <p:sp>
            <p:nvSpPr>
              <p:cNvPr id="8" name="Rectángulo 7">
                <a:extLst>
                  <a:ext uri="{FF2B5EF4-FFF2-40B4-BE49-F238E27FC236}">
                    <a16:creationId xmlns:a16="http://schemas.microsoft.com/office/drawing/2014/main" id="{FDCF2687-52CF-4E9B-AD2A-6798F1C8DFBB}"/>
                  </a:ext>
                </a:extLst>
              </p:cNvPr>
              <p:cNvSpPr>
                <a:spLocks noRot="1" noChangeAspect="1" noMove="1" noResize="1" noEditPoints="1" noAdjustHandles="1" noChangeArrowheads="1" noChangeShapeType="1" noTextEdit="1"/>
              </p:cNvSpPr>
              <p:nvPr/>
            </p:nvSpPr>
            <p:spPr>
              <a:xfrm>
                <a:off x="400676" y="2396426"/>
                <a:ext cx="11181623" cy="430887"/>
              </a:xfrm>
              <a:prstGeom prst="rect">
                <a:avLst/>
              </a:prstGeom>
              <a:blipFill>
                <a:blip r:embed="rId8"/>
                <a:stretch>
                  <a:fillRect l="-709" t="-9859" b="-2816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65AC6051-4733-40E8-B661-DD0EB057EF29}"/>
                  </a:ext>
                </a:extLst>
              </p:cNvPr>
              <p:cNvSpPr txBox="1"/>
              <p:nvPr/>
            </p:nvSpPr>
            <p:spPr>
              <a:xfrm>
                <a:off x="4630142" y="3019331"/>
                <a:ext cx="2265684"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altLang="es-ES" sz="2400" i="1" dirty="0">
                          <a:latin typeface="Cambria Math" panose="02040503050406030204" pitchFamily="18" charset="0"/>
                        </a:rPr>
                        <m:t>160</m:t>
                      </m:r>
                      <m:r>
                        <a:rPr lang="es-ES" altLang="es-ES" sz="2400" i="1" dirty="0">
                          <a:latin typeface="Cambria Math" panose="02040503050406030204" pitchFamily="18" charset="0"/>
                        </a:rPr>
                        <m:t>𝑡</m:t>
                      </m:r>
                      <m:r>
                        <a:rPr lang="es-ES" altLang="es-ES" sz="2400" i="1" dirty="0">
                          <a:latin typeface="Cambria Math" panose="02040503050406030204" pitchFamily="18" charset="0"/>
                        </a:rPr>
                        <m:t>−16</m:t>
                      </m:r>
                      <m:sSup>
                        <m:sSupPr>
                          <m:ctrlPr>
                            <a:rPr lang="es-ES" altLang="es-ES" sz="2400" i="1" dirty="0">
                              <a:latin typeface="Cambria Math" panose="02040503050406030204" pitchFamily="18" charset="0"/>
                            </a:rPr>
                          </m:ctrlPr>
                        </m:sSupPr>
                        <m:e>
                          <m:r>
                            <a:rPr lang="es-CO" altLang="es-ES" sz="2400" i="1" dirty="0">
                              <a:latin typeface="Cambria Math" panose="02040503050406030204" pitchFamily="18" charset="0"/>
                            </a:rPr>
                            <m:t>𝑡</m:t>
                          </m:r>
                        </m:e>
                        <m:sup>
                          <m:r>
                            <a:rPr lang="es-CO" altLang="es-ES" sz="2400" i="1" dirty="0">
                              <a:latin typeface="Cambria Math" panose="02040503050406030204" pitchFamily="18" charset="0"/>
                            </a:rPr>
                            <m:t>2</m:t>
                          </m:r>
                        </m:sup>
                      </m:sSup>
                      <m:r>
                        <a:rPr lang="es-CO" altLang="es-ES" sz="2400" b="0" i="1" dirty="0" smtClean="0">
                          <a:latin typeface="Cambria Math" panose="02040503050406030204" pitchFamily="18" charset="0"/>
                        </a:rPr>
                        <m:t>=0</m:t>
                      </m:r>
                    </m:oMath>
                  </m:oMathPara>
                </a14:m>
                <a:endParaRPr lang="es-ES" sz="2400" dirty="0"/>
              </a:p>
            </p:txBody>
          </p:sp>
        </mc:Choice>
        <mc:Fallback xmlns="">
          <p:sp>
            <p:nvSpPr>
              <p:cNvPr id="7" name="CuadroTexto 6">
                <a:extLst>
                  <a:ext uri="{FF2B5EF4-FFF2-40B4-BE49-F238E27FC236}">
                    <a16:creationId xmlns:a16="http://schemas.microsoft.com/office/drawing/2014/main" id="{65AC6051-4733-40E8-B661-DD0EB057EF29}"/>
                  </a:ext>
                </a:extLst>
              </p:cNvPr>
              <p:cNvSpPr txBox="1">
                <a:spLocks noRot="1" noChangeAspect="1" noMove="1" noResize="1" noEditPoints="1" noAdjustHandles="1" noChangeArrowheads="1" noChangeShapeType="1" noTextEdit="1"/>
              </p:cNvSpPr>
              <p:nvPr/>
            </p:nvSpPr>
            <p:spPr>
              <a:xfrm>
                <a:off x="4630142" y="3019331"/>
                <a:ext cx="2265684" cy="369332"/>
              </a:xfrm>
              <a:prstGeom prst="rect">
                <a:avLst/>
              </a:prstGeom>
              <a:blipFill>
                <a:blip r:embed="rId9"/>
                <a:stretch>
                  <a:fillRect l="-2965" r="-2965" b="-655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Marcador de contenido 2">
                <a:extLst>
                  <a:ext uri="{FF2B5EF4-FFF2-40B4-BE49-F238E27FC236}">
                    <a16:creationId xmlns:a16="http://schemas.microsoft.com/office/drawing/2014/main" id="{59387E24-D7E3-4218-976A-9019ED1AF035}"/>
                  </a:ext>
                </a:extLst>
              </p:cNvPr>
              <p:cNvSpPr txBox="1">
                <a:spLocks/>
              </p:cNvSpPr>
              <p:nvPr/>
            </p:nvSpPr>
            <p:spPr>
              <a:xfrm>
                <a:off x="505184" y="3570033"/>
                <a:ext cx="10515600" cy="395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CO" sz="2200" i="0" dirty="0">
                    <a:sym typeface="Symbol" panose="05050102010706020507" pitchFamily="18" charset="2"/>
                  </a:rPr>
                  <a:t>F</a:t>
                </a:r>
                <a:r>
                  <a:rPr lang="es-CO" sz="2400" b="0" i="0" dirty="0">
                    <a:sym typeface="Symbol" panose="05050102010706020507" pitchFamily="18" charset="2"/>
                  </a:rPr>
                  <a:t>actorizando se obtien: </a:t>
                </a:r>
                <a14:m>
                  <m:oMath xmlns:m="http://schemas.openxmlformats.org/officeDocument/2006/math">
                    <m:r>
                      <a:rPr lang="es-CO" sz="2400" b="0" i="0" dirty="0" smtClean="0">
                        <a:latin typeface="Cambria Math" panose="02040503050406030204" pitchFamily="18" charset="0"/>
                        <a:sym typeface="Symbol" panose="05050102010706020507" pitchFamily="18" charset="2"/>
                      </a:rPr>
                      <m:t>   </m:t>
                    </m:r>
                    <m:r>
                      <a:rPr lang="es-CO" sz="2400" b="0" i="1" dirty="0" smtClean="0">
                        <a:latin typeface="Cambria Math" panose="02040503050406030204" pitchFamily="18" charset="0"/>
                        <a:sym typeface="Symbol" panose="05050102010706020507" pitchFamily="18" charset="2"/>
                      </a:rPr>
                      <m:t>16</m:t>
                    </m:r>
                    <m:r>
                      <a:rPr lang="es-CO" sz="2400" b="0" i="1" dirty="0" smtClean="0">
                        <a:latin typeface="Cambria Math" panose="02040503050406030204" pitchFamily="18" charset="0"/>
                        <a:sym typeface="Symbol" panose="05050102010706020507" pitchFamily="18" charset="2"/>
                      </a:rPr>
                      <m:t>𝑡</m:t>
                    </m:r>
                    <m:d>
                      <m:dPr>
                        <m:ctrlPr>
                          <a:rPr lang="es-CO" sz="2400" b="0" i="1" dirty="0" smtClean="0">
                            <a:latin typeface="Cambria Math" panose="02040503050406030204" pitchFamily="18" charset="0"/>
                            <a:sym typeface="Symbol" panose="05050102010706020507" pitchFamily="18" charset="2"/>
                          </a:rPr>
                        </m:ctrlPr>
                      </m:dPr>
                      <m:e>
                        <m:r>
                          <a:rPr lang="es-CO" sz="2400" b="0" i="1" dirty="0" smtClean="0">
                            <a:latin typeface="Cambria Math" panose="02040503050406030204" pitchFamily="18" charset="0"/>
                            <a:sym typeface="Symbol" panose="05050102010706020507" pitchFamily="18" charset="2"/>
                          </a:rPr>
                          <m:t>10−</m:t>
                        </m:r>
                        <m:r>
                          <a:rPr lang="es-CO" sz="2400" b="0" i="1" dirty="0" smtClean="0">
                            <a:latin typeface="Cambria Math" panose="02040503050406030204" pitchFamily="18" charset="0"/>
                            <a:sym typeface="Symbol" panose="05050102010706020507" pitchFamily="18" charset="2"/>
                          </a:rPr>
                          <m:t>𝑡</m:t>
                        </m:r>
                      </m:e>
                    </m:d>
                    <m:r>
                      <a:rPr lang="es-CO" sz="2400" b="0" i="1" dirty="0" smtClean="0">
                        <a:latin typeface="Cambria Math" panose="02040503050406030204" pitchFamily="18" charset="0"/>
                        <a:sym typeface="Symbol" panose="05050102010706020507" pitchFamily="18" charset="2"/>
                      </a:rPr>
                      <m:t>=</m:t>
                    </m:r>
                    <m:r>
                      <a:rPr lang="es-ES" sz="2400" b="0" i="1" dirty="0" smtClean="0">
                        <a:latin typeface="Cambria Math" panose="02040503050406030204" pitchFamily="18" charset="0"/>
                        <a:sym typeface="Symbol" panose="05050102010706020507" pitchFamily="18" charset="2"/>
                      </a:rPr>
                      <m:t>0 </m:t>
                    </m:r>
                  </m:oMath>
                </a14:m>
                <a:endParaRPr lang="es-CO" sz="2400" dirty="0"/>
              </a:p>
              <a:p>
                <a:pPr marL="0" indent="0">
                  <a:buNone/>
                </a:pPr>
                <a:endParaRPr lang="es-CO" sz="2200" dirty="0"/>
              </a:p>
            </p:txBody>
          </p:sp>
        </mc:Choice>
        <mc:Fallback xmlns="">
          <p:sp>
            <p:nvSpPr>
              <p:cNvPr id="14" name="Marcador de contenido 2">
                <a:extLst>
                  <a:ext uri="{FF2B5EF4-FFF2-40B4-BE49-F238E27FC236}">
                    <a16:creationId xmlns:a16="http://schemas.microsoft.com/office/drawing/2014/main" id="{59387E24-D7E3-4218-976A-9019ED1AF035}"/>
                  </a:ext>
                </a:extLst>
              </p:cNvPr>
              <p:cNvSpPr txBox="1">
                <a:spLocks noRot="1" noChangeAspect="1" noMove="1" noResize="1" noEditPoints="1" noAdjustHandles="1" noChangeArrowheads="1" noChangeShapeType="1" noTextEdit="1"/>
              </p:cNvSpPr>
              <p:nvPr/>
            </p:nvSpPr>
            <p:spPr>
              <a:xfrm>
                <a:off x="505184" y="3570033"/>
                <a:ext cx="10515600" cy="395852"/>
              </a:xfrm>
              <a:prstGeom prst="rect">
                <a:avLst/>
              </a:prstGeom>
              <a:blipFill>
                <a:blip r:embed="rId10"/>
                <a:stretch>
                  <a:fillRect l="-754" t="-21538" b="-41538"/>
                </a:stretch>
              </a:blipFill>
            </p:spPr>
            <p:txBody>
              <a:bodyPr/>
              <a:lstStyle/>
              <a:p>
                <a:r>
                  <a:rPr lang="es-ES">
                    <a:noFill/>
                  </a:rPr>
                  <a:t> </a:t>
                </a:r>
              </a:p>
            </p:txBody>
          </p:sp>
        </mc:Fallback>
      </mc:AlternateContent>
      <p:sp>
        <p:nvSpPr>
          <p:cNvPr id="15" name="Rectángulo 14">
            <a:extLst>
              <a:ext uri="{FF2B5EF4-FFF2-40B4-BE49-F238E27FC236}">
                <a16:creationId xmlns:a16="http://schemas.microsoft.com/office/drawing/2014/main" id="{3F222818-634C-4705-B5EE-057C03F469EA}"/>
              </a:ext>
            </a:extLst>
          </p:cNvPr>
          <p:cNvSpPr/>
          <p:nvPr/>
        </p:nvSpPr>
        <p:spPr>
          <a:xfrm>
            <a:off x="505184" y="4208761"/>
            <a:ext cx="3546997" cy="430887"/>
          </a:xfrm>
          <a:prstGeom prst="rect">
            <a:avLst/>
          </a:prstGeom>
        </p:spPr>
        <p:txBody>
          <a:bodyPr wrap="none">
            <a:spAutoFit/>
          </a:bodyPr>
          <a:lstStyle/>
          <a:p>
            <a:r>
              <a:rPr lang="es-CO" sz="2200" dirty="0"/>
              <a:t>Igualando cada factor a cero</a:t>
            </a:r>
            <a:endParaRPr lang="es-ES" sz="2200" dirty="0"/>
          </a:p>
        </p:txBody>
      </p:sp>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187354FA-3BB1-4FAE-87EC-3AD50E21F556}"/>
                  </a:ext>
                </a:extLst>
              </p:cNvPr>
              <p:cNvSpPr/>
              <p:nvPr/>
            </p:nvSpPr>
            <p:spPr>
              <a:xfrm>
                <a:off x="4052181" y="4222947"/>
                <a:ext cx="4266424"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CO" sz="2200" b="0" i="1" dirty="0" smtClean="0">
                          <a:latin typeface="Cambria Math" panose="02040503050406030204" pitchFamily="18" charset="0"/>
                          <a:sym typeface="Symbol" panose="05050102010706020507" pitchFamily="18" charset="2"/>
                        </a:rPr>
                        <m:t>16</m:t>
                      </m:r>
                      <m:r>
                        <a:rPr lang="es-CO" sz="2200" b="0" i="1" dirty="0" smtClean="0">
                          <a:latin typeface="Cambria Math" panose="02040503050406030204" pitchFamily="18" charset="0"/>
                          <a:sym typeface="Symbol" panose="05050102010706020507" pitchFamily="18" charset="2"/>
                        </a:rPr>
                        <m:t>𝑡</m:t>
                      </m:r>
                      <m:r>
                        <a:rPr lang="es-CO" sz="2200" b="0" i="1" dirty="0" smtClean="0">
                          <a:latin typeface="Cambria Math" panose="02040503050406030204" pitchFamily="18" charset="0"/>
                          <a:sym typeface="Symbol" panose="05050102010706020507" pitchFamily="18" charset="2"/>
                        </a:rPr>
                        <m:t>=0                         10−</m:t>
                      </m:r>
                      <m:r>
                        <a:rPr lang="es-CO" sz="2200" b="0" i="1" dirty="0" smtClean="0">
                          <a:latin typeface="Cambria Math" panose="02040503050406030204" pitchFamily="18" charset="0"/>
                          <a:sym typeface="Symbol" panose="05050102010706020507" pitchFamily="18" charset="2"/>
                        </a:rPr>
                        <m:t>𝑡</m:t>
                      </m:r>
                      <m:r>
                        <a:rPr lang="es-CO" sz="2200" b="0" i="1" dirty="0" smtClean="0">
                          <a:latin typeface="Cambria Math" panose="02040503050406030204" pitchFamily="18" charset="0"/>
                          <a:sym typeface="Symbol" panose="05050102010706020507" pitchFamily="18" charset="2"/>
                        </a:rPr>
                        <m:t>=0 </m:t>
                      </m:r>
                    </m:oMath>
                  </m:oMathPara>
                </a14:m>
                <a:endParaRPr lang="es-ES" sz="2200" dirty="0"/>
              </a:p>
            </p:txBody>
          </p:sp>
        </mc:Choice>
        <mc:Fallback xmlns="">
          <p:sp>
            <p:nvSpPr>
              <p:cNvPr id="16" name="Rectángulo 15">
                <a:extLst>
                  <a:ext uri="{FF2B5EF4-FFF2-40B4-BE49-F238E27FC236}">
                    <a16:creationId xmlns:a16="http://schemas.microsoft.com/office/drawing/2014/main" id="{187354FA-3BB1-4FAE-87EC-3AD50E21F556}"/>
                  </a:ext>
                </a:extLst>
              </p:cNvPr>
              <p:cNvSpPr>
                <a:spLocks noRot="1" noChangeAspect="1" noMove="1" noResize="1" noEditPoints="1" noAdjustHandles="1" noChangeArrowheads="1" noChangeShapeType="1" noTextEdit="1"/>
              </p:cNvSpPr>
              <p:nvPr/>
            </p:nvSpPr>
            <p:spPr>
              <a:xfrm>
                <a:off x="4052181" y="4222947"/>
                <a:ext cx="4266424" cy="430887"/>
              </a:xfrm>
              <a:prstGeom prst="rect">
                <a:avLst/>
              </a:prstGeom>
              <a:blipFill>
                <a:blip r:embed="rId11"/>
                <a:stretch>
                  <a:fillRect/>
                </a:stretch>
              </a:blipFill>
            </p:spPr>
            <p:txBody>
              <a:bodyPr/>
              <a:lstStyle/>
              <a:p>
                <a:r>
                  <a:rPr lang="es-ES">
                    <a:noFill/>
                  </a:rPr>
                  <a:t> </a:t>
                </a:r>
              </a:p>
            </p:txBody>
          </p:sp>
        </mc:Fallback>
      </mc:AlternateContent>
      <p:sp>
        <p:nvSpPr>
          <p:cNvPr id="17" name="Rectángulo 16">
            <a:extLst>
              <a:ext uri="{FF2B5EF4-FFF2-40B4-BE49-F238E27FC236}">
                <a16:creationId xmlns:a16="http://schemas.microsoft.com/office/drawing/2014/main" id="{C984DE48-4A8F-4884-8DA9-81B472931E1A}"/>
              </a:ext>
            </a:extLst>
          </p:cNvPr>
          <p:cNvSpPr/>
          <p:nvPr/>
        </p:nvSpPr>
        <p:spPr>
          <a:xfrm>
            <a:off x="505184" y="4876975"/>
            <a:ext cx="1588833" cy="430887"/>
          </a:xfrm>
          <a:prstGeom prst="rect">
            <a:avLst/>
          </a:prstGeom>
        </p:spPr>
        <p:txBody>
          <a:bodyPr wrap="none">
            <a:spAutoFit/>
          </a:bodyPr>
          <a:lstStyle/>
          <a:p>
            <a:r>
              <a:rPr lang="es-CO" sz="2200" dirty="0"/>
              <a:t>Por lo tanto </a:t>
            </a:r>
            <a:endParaRPr lang="es-ES" sz="2200" dirty="0"/>
          </a:p>
        </p:txBody>
      </p:sp>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8CFA1810-8A6C-4242-A7FB-81393466E52F}"/>
                  </a:ext>
                </a:extLst>
              </p:cNvPr>
              <p:cNvSpPr/>
              <p:nvPr/>
            </p:nvSpPr>
            <p:spPr>
              <a:xfrm>
                <a:off x="2094017" y="4915576"/>
                <a:ext cx="2624116" cy="4308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CO" sz="2200" b="0" i="1" dirty="0" smtClean="0">
                          <a:latin typeface="Cambria Math" panose="02040503050406030204" pitchFamily="18" charset="0"/>
                          <a:sym typeface="Symbol" panose="05050102010706020507" pitchFamily="18" charset="2"/>
                        </a:rPr>
                        <m:t>𝑡</m:t>
                      </m:r>
                      <m:r>
                        <a:rPr lang="es-CO" sz="2200" b="0" i="1" dirty="0" smtClean="0">
                          <a:latin typeface="Cambria Math" panose="02040503050406030204" pitchFamily="18" charset="0"/>
                          <a:sym typeface="Symbol" panose="05050102010706020507" pitchFamily="18" charset="2"/>
                        </a:rPr>
                        <m:t>=0       </m:t>
                      </m:r>
                      <m:r>
                        <m:rPr>
                          <m:sty m:val="p"/>
                        </m:rPr>
                        <a:rPr lang="es-CO" sz="2200" b="0" i="0" dirty="0" smtClean="0">
                          <a:latin typeface="Cambria Math" panose="02040503050406030204" pitchFamily="18" charset="0"/>
                          <a:sym typeface="Symbol" panose="05050102010706020507" pitchFamily="18" charset="2"/>
                        </a:rPr>
                        <m:t>o</m:t>
                      </m:r>
                      <m:r>
                        <a:rPr lang="es-CO" sz="2200" b="0" i="1" dirty="0" smtClean="0">
                          <a:latin typeface="Cambria Math" panose="02040503050406030204" pitchFamily="18" charset="0"/>
                          <a:sym typeface="Symbol" panose="05050102010706020507" pitchFamily="18" charset="2"/>
                        </a:rPr>
                        <m:t>     </m:t>
                      </m:r>
                      <m:r>
                        <m:rPr>
                          <m:sty m:val="p"/>
                        </m:rPr>
                        <a:rPr lang="es-CO" sz="2200" b="0" i="0" dirty="0" smtClean="0">
                          <a:latin typeface="Cambria Math" panose="02040503050406030204" pitchFamily="18" charset="0"/>
                          <a:sym typeface="Symbol" panose="05050102010706020507" pitchFamily="18" charset="2"/>
                        </a:rPr>
                        <m:t>t</m:t>
                      </m:r>
                      <m:r>
                        <a:rPr lang="es-CO" sz="2200" b="0" i="0" dirty="0" smtClean="0">
                          <a:latin typeface="Cambria Math" panose="02040503050406030204" pitchFamily="18" charset="0"/>
                          <a:sym typeface="Symbol" panose="05050102010706020507" pitchFamily="18" charset="2"/>
                        </a:rPr>
                        <m:t>=</m:t>
                      </m:r>
                      <m:r>
                        <a:rPr lang="es-CO" sz="2200" b="0" i="1" dirty="0" smtClean="0">
                          <a:latin typeface="Cambria Math" panose="02040503050406030204" pitchFamily="18" charset="0"/>
                          <a:sym typeface="Symbol" panose="05050102010706020507" pitchFamily="18" charset="2"/>
                        </a:rPr>
                        <m:t>10</m:t>
                      </m:r>
                      <m:r>
                        <a:rPr lang="es-ES" sz="2200" i="1" dirty="0">
                          <a:latin typeface="Cambria Math" panose="02040503050406030204" pitchFamily="18" charset="0"/>
                          <a:sym typeface="Symbol" panose="05050102010706020507" pitchFamily="18" charset="2"/>
                        </a:rPr>
                        <m:t> </m:t>
                      </m:r>
                    </m:oMath>
                  </m:oMathPara>
                </a14:m>
                <a:endParaRPr lang="es-ES" sz="2200" dirty="0"/>
              </a:p>
            </p:txBody>
          </p:sp>
        </mc:Choice>
        <mc:Fallback xmlns="">
          <p:sp>
            <p:nvSpPr>
              <p:cNvPr id="18" name="Rectángulo 17">
                <a:extLst>
                  <a:ext uri="{FF2B5EF4-FFF2-40B4-BE49-F238E27FC236}">
                    <a16:creationId xmlns:a16="http://schemas.microsoft.com/office/drawing/2014/main" id="{8CFA1810-8A6C-4242-A7FB-81393466E52F}"/>
                  </a:ext>
                </a:extLst>
              </p:cNvPr>
              <p:cNvSpPr>
                <a:spLocks noRot="1" noChangeAspect="1" noMove="1" noResize="1" noEditPoints="1" noAdjustHandles="1" noChangeArrowheads="1" noChangeShapeType="1" noTextEdit="1"/>
              </p:cNvSpPr>
              <p:nvPr/>
            </p:nvSpPr>
            <p:spPr>
              <a:xfrm>
                <a:off x="2094017" y="4915576"/>
                <a:ext cx="2624116" cy="430887"/>
              </a:xfrm>
              <a:prstGeom prst="rect">
                <a:avLst/>
              </a:prstGeom>
              <a:blipFill>
                <a:blip r:embed="rId1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9" name="Rectángulo 18">
                <a:extLst>
                  <a:ext uri="{FF2B5EF4-FFF2-40B4-BE49-F238E27FC236}">
                    <a16:creationId xmlns:a16="http://schemas.microsoft.com/office/drawing/2014/main" id="{F82C9A6C-F301-4FE4-848C-9685BA73F1CD}"/>
                  </a:ext>
                </a:extLst>
              </p:cNvPr>
              <p:cNvSpPr/>
              <p:nvPr/>
            </p:nvSpPr>
            <p:spPr>
              <a:xfrm>
                <a:off x="505184" y="5545189"/>
                <a:ext cx="10610725" cy="769441"/>
              </a:xfrm>
              <a:prstGeom prst="rect">
                <a:avLst/>
              </a:prstGeom>
            </p:spPr>
            <p:txBody>
              <a:bodyPr wrap="none">
                <a:spAutoFit/>
              </a:bodyPr>
              <a:lstStyle/>
              <a:p>
                <a:r>
                  <a:rPr lang="es-CO" sz="2200" dirty="0"/>
                  <a:t>El tiempo </a:t>
                </a:r>
                <a14:m>
                  <m:oMath xmlns:m="http://schemas.openxmlformats.org/officeDocument/2006/math">
                    <m:r>
                      <a:rPr lang="es-CO" sz="2200" i="1" dirty="0" smtClean="0">
                        <a:latin typeface="Cambria Math" panose="02040503050406030204" pitchFamily="18" charset="0"/>
                      </a:rPr>
                      <m:t>𝑡</m:t>
                    </m:r>
                    <m:r>
                      <a:rPr lang="es-CO" sz="2200" i="1" dirty="0" smtClean="0">
                        <a:latin typeface="Cambria Math" panose="02040503050406030204" pitchFamily="18" charset="0"/>
                      </a:rPr>
                      <m:t>=0</m:t>
                    </m:r>
                  </m:oMath>
                </a14:m>
                <a:r>
                  <a:rPr lang="es-CO" sz="2200" dirty="0"/>
                  <a:t>  s, represente el instante en el cual se lanzo el cohete y el tiempo </a:t>
                </a:r>
                <a14:m>
                  <m:oMath xmlns:m="http://schemas.openxmlformats.org/officeDocument/2006/math">
                    <m:r>
                      <a:rPr lang="es-CO" sz="2200" i="1" dirty="0" smtClean="0">
                        <a:latin typeface="Cambria Math" panose="02040503050406030204" pitchFamily="18" charset="0"/>
                      </a:rPr>
                      <m:t>𝑡</m:t>
                    </m:r>
                    <m:r>
                      <a:rPr lang="es-CO" sz="2200" i="1" dirty="0" smtClean="0">
                        <a:latin typeface="Cambria Math" panose="02040503050406030204" pitchFamily="18" charset="0"/>
                      </a:rPr>
                      <m:t>= 10 </m:t>
                    </m:r>
                  </m:oMath>
                </a14:m>
                <a:r>
                  <a:rPr lang="es-CO" sz="2200" dirty="0"/>
                  <a:t>s </a:t>
                </a:r>
              </a:p>
              <a:p>
                <a:r>
                  <a:rPr lang="es-CO" sz="2200" dirty="0"/>
                  <a:t>es tiempo que tarda en retornar a la superficie. </a:t>
                </a:r>
                <a:endParaRPr lang="es-ES" sz="2200" dirty="0"/>
              </a:p>
            </p:txBody>
          </p:sp>
        </mc:Choice>
        <mc:Fallback xmlns="">
          <p:sp>
            <p:nvSpPr>
              <p:cNvPr id="19" name="Rectángulo 18">
                <a:extLst>
                  <a:ext uri="{FF2B5EF4-FFF2-40B4-BE49-F238E27FC236}">
                    <a16:creationId xmlns:a16="http://schemas.microsoft.com/office/drawing/2014/main" id="{F82C9A6C-F301-4FE4-848C-9685BA73F1CD}"/>
                  </a:ext>
                </a:extLst>
              </p:cNvPr>
              <p:cNvSpPr>
                <a:spLocks noRot="1" noChangeAspect="1" noMove="1" noResize="1" noEditPoints="1" noAdjustHandles="1" noChangeArrowheads="1" noChangeShapeType="1" noTextEdit="1"/>
              </p:cNvSpPr>
              <p:nvPr/>
            </p:nvSpPr>
            <p:spPr>
              <a:xfrm>
                <a:off x="505184" y="5545189"/>
                <a:ext cx="10610725" cy="769441"/>
              </a:xfrm>
              <a:prstGeom prst="rect">
                <a:avLst/>
              </a:prstGeom>
              <a:blipFill>
                <a:blip r:embed="rId13"/>
                <a:stretch>
                  <a:fillRect l="-747" t="-5556" b="-15079"/>
                </a:stretch>
              </a:blipFill>
            </p:spPr>
            <p:txBody>
              <a:bodyPr/>
              <a:lstStyle/>
              <a:p>
                <a:r>
                  <a:rPr lang="es-ES">
                    <a:noFill/>
                  </a:rPr>
                  <a:t> </a:t>
                </a:r>
              </a:p>
            </p:txBody>
          </p:sp>
        </mc:Fallback>
      </mc:AlternateContent>
      <p:sp>
        <p:nvSpPr>
          <p:cNvPr id="20" name="Rectángulo 19">
            <a:extLst>
              <a:ext uri="{FF2B5EF4-FFF2-40B4-BE49-F238E27FC236}">
                <a16:creationId xmlns:a16="http://schemas.microsoft.com/office/drawing/2014/main" id="{40116A1A-2241-4165-BF94-2A04E9910201}"/>
              </a:ext>
            </a:extLst>
          </p:cNvPr>
          <p:cNvSpPr/>
          <p:nvPr/>
        </p:nvSpPr>
        <p:spPr>
          <a:xfrm>
            <a:off x="184731" y="0"/>
            <a:ext cx="3070841" cy="461665"/>
          </a:xfrm>
          <a:prstGeom prst="rect">
            <a:avLst/>
          </a:prstGeom>
        </p:spPr>
        <p:txBody>
          <a:bodyPr wrap="none">
            <a:spAutoFit/>
          </a:bodyPr>
          <a:lstStyle/>
          <a:p>
            <a:r>
              <a:rPr lang="es-CO" sz="2400" b="1" dirty="0">
                <a:solidFill>
                  <a:srgbClr val="00B050"/>
                </a:solidFill>
                <a:latin typeface="+mj-lt"/>
              </a:rPr>
              <a:t>Problema de aplicación </a:t>
            </a:r>
            <a:endParaRPr lang="es-ES" sz="2400" b="1" dirty="0">
              <a:solidFill>
                <a:srgbClr val="00B050"/>
              </a:solidFill>
              <a:latin typeface="+mj-lt"/>
            </a:endParaRPr>
          </a:p>
        </p:txBody>
      </p:sp>
      <p:sp>
        <p:nvSpPr>
          <p:cNvPr id="21" name="Rectángulo 20">
            <a:extLst>
              <a:ext uri="{FF2B5EF4-FFF2-40B4-BE49-F238E27FC236}">
                <a16:creationId xmlns:a16="http://schemas.microsoft.com/office/drawing/2014/main" id="{F5928C01-1735-4454-B4B6-6AC9E67F8199}"/>
              </a:ext>
            </a:extLst>
          </p:cNvPr>
          <p:cNvSpPr/>
          <p:nvPr/>
        </p:nvSpPr>
        <p:spPr>
          <a:xfrm>
            <a:off x="184731" y="2008551"/>
            <a:ext cx="1281120" cy="461665"/>
          </a:xfrm>
          <a:prstGeom prst="rect">
            <a:avLst/>
          </a:prstGeom>
        </p:spPr>
        <p:txBody>
          <a:bodyPr wrap="none">
            <a:spAutoFit/>
          </a:bodyPr>
          <a:lstStyle/>
          <a:p>
            <a:r>
              <a:rPr lang="es-CO" sz="2400" b="1" dirty="0">
                <a:solidFill>
                  <a:srgbClr val="FF0000"/>
                </a:solidFill>
                <a:latin typeface="+mj-lt"/>
              </a:rPr>
              <a:t>Solución </a:t>
            </a:r>
            <a:endParaRPr lang="es-ES" sz="2400" b="1" dirty="0">
              <a:solidFill>
                <a:srgbClr val="FF0000"/>
              </a:solidFill>
              <a:latin typeface="+mj-lt"/>
            </a:endParaRPr>
          </a:p>
        </p:txBody>
      </p:sp>
      <mc:AlternateContent xmlns:mc="http://schemas.openxmlformats.org/markup-compatibility/2006" xmlns:a14="http://schemas.microsoft.com/office/drawing/2010/main">
        <mc:Choice Requires="a14">
          <p:sp>
            <p:nvSpPr>
              <p:cNvPr id="3" name="Rectangle 1">
                <a:extLst>
                  <a:ext uri="{FF2B5EF4-FFF2-40B4-BE49-F238E27FC236}">
                    <a16:creationId xmlns:a16="http://schemas.microsoft.com/office/drawing/2014/main" id="{9FB2150C-B0EB-464C-903E-BACDEB0AAC96}"/>
                  </a:ext>
                </a:extLst>
              </p:cNvPr>
              <p:cNvSpPr>
                <a:spLocks noChangeArrowheads="1"/>
              </p:cNvSpPr>
              <p:nvPr/>
            </p:nvSpPr>
            <p:spPr bwMode="auto">
              <a:xfrm>
                <a:off x="184731" y="511331"/>
                <a:ext cx="11691457" cy="1136978"/>
              </a:xfrm>
              <a:prstGeom prst="rect">
                <a:avLst/>
              </a:prstGeom>
              <a:noFill/>
              <a:ln w="9525">
                <a:solidFill>
                  <a:srgbClr val="00B0F0"/>
                </a:solidFill>
                <a:miter lim="800000"/>
                <a:headEnd/>
                <a:tailEnd/>
              </a:ln>
              <a:effectLst/>
              <a:extLst>
                <a:ext uri="{909E8E84-426E-40DD-AFC4-6F175D3DCCD1}">
                  <a14:hiddenFill>
                    <a:solidFill>
                      <a:schemeClr val="accent1"/>
                    </a:solidFill>
                  </a14:hiddenFill>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2200" b="0" i="0" u="none" strike="noStrike" cap="none" normalizeH="0" baseline="0" dirty="0">
                    <a:ln>
                      <a:noFill/>
                    </a:ln>
                    <a:effectLst/>
                    <a:latin typeface="+mn-lt"/>
                  </a:rPr>
                  <a:t>La altura h(t) como una función del tiempo en un movimiento parabólico que describe </a:t>
                </a:r>
                <a:r>
                  <a:rPr lang="es-ES" altLang="es-ES" sz="2200" dirty="0">
                    <a:latin typeface="+mn-lt"/>
                  </a:rPr>
                  <a:t>un cohete esta dada por la siguiente expresión: </a:t>
                </a:r>
                <a:r>
                  <a:rPr kumimoji="0" lang="es-ES" altLang="es-ES" sz="2200" b="0" i="0" u="none" strike="noStrike" cap="none" normalizeH="0" baseline="0" dirty="0">
                    <a:ln>
                      <a:noFill/>
                    </a:ln>
                    <a:effectLst/>
                    <a:latin typeface="+mn-lt"/>
                  </a:rPr>
                  <a:t> </a:t>
                </a:r>
                <a14:m>
                  <m:oMath xmlns:m="http://schemas.openxmlformats.org/officeDocument/2006/math">
                    <m:r>
                      <a:rPr kumimoji="0" lang="es-ES" altLang="es-ES" sz="2200" b="0" i="1" u="none" strike="noStrike" cap="none" normalizeH="0" baseline="0" dirty="0" smtClean="0">
                        <a:ln>
                          <a:noFill/>
                        </a:ln>
                        <a:effectLst/>
                        <a:latin typeface="Cambria Math" panose="02040503050406030204" pitchFamily="18" charset="0"/>
                      </a:rPr>
                      <m:t>h</m:t>
                    </m:r>
                    <m:r>
                      <a:rPr kumimoji="0" lang="es-ES" altLang="es-ES" sz="2200" b="0" i="1" u="none" strike="noStrike" cap="none" normalizeH="0" baseline="0" dirty="0" smtClean="0">
                        <a:ln>
                          <a:noFill/>
                        </a:ln>
                        <a:effectLst/>
                        <a:latin typeface="Cambria Math" panose="02040503050406030204" pitchFamily="18" charset="0"/>
                      </a:rPr>
                      <m:t>(</m:t>
                    </m:r>
                    <m:r>
                      <a:rPr kumimoji="0" lang="es-ES" altLang="es-ES" sz="2200" b="0" i="1" u="none" strike="noStrike" cap="none" normalizeH="0" baseline="0" dirty="0" smtClean="0">
                        <a:ln>
                          <a:noFill/>
                        </a:ln>
                        <a:effectLst/>
                        <a:latin typeface="Cambria Math" panose="02040503050406030204" pitchFamily="18" charset="0"/>
                      </a:rPr>
                      <m:t>𝑡</m:t>
                    </m:r>
                    <m:r>
                      <a:rPr kumimoji="0" lang="es-ES" altLang="es-ES" sz="2200" b="0" i="1" u="none" strike="noStrike" cap="none" normalizeH="0" baseline="0" dirty="0" smtClean="0">
                        <a:ln>
                          <a:noFill/>
                        </a:ln>
                        <a:effectLst/>
                        <a:latin typeface="Cambria Math" panose="02040503050406030204" pitchFamily="18" charset="0"/>
                      </a:rPr>
                      <m:t>)=160</m:t>
                    </m:r>
                    <m:r>
                      <a:rPr kumimoji="0" lang="es-ES" altLang="es-ES" sz="2200" b="0" i="1" u="none" strike="noStrike" cap="none" normalizeH="0" baseline="0" dirty="0" smtClean="0">
                        <a:ln>
                          <a:noFill/>
                        </a:ln>
                        <a:effectLst/>
                        <a:latin typeface="Cambria Math" panose="02040503050406030204" pitchFamily="18" charset="0"/>
                      </a:rPr>
                      <m:t>𝑡</m:t>
                    </m:r>
                    <m:r>
                      <a:rPr kumimoji="0" lang="es-ES" altLang="es-ES" sz="2200" b="0" i="1" u="none" strike="noStrike" cap="none" normalizeH="0" baseline="0" dirty="0" smtClean="0">
                        <a:ln>
                          <a:noFill/>
                        </a:ln>
                        <a:effectLst/>
                        <a:latin typeface="Cambria Math" panose="02040503050406030204" pitchFamily="18" charset="0"/>
                      </a:rPr>
                      <m:t>−16</m:t>
                    </m:r>
                    <m:sSup>
                      <m:sSupPr>
                        <m:ctrlPr>
                          <a:rPr kumimoji="0" lang="es-ES" altLang="es-ES" sz="2200" b="0" i="1" u="none" strike="noStrike" cap="none" normalizeH="0" baseline="0" dirty="0" smtClean="0">
                            <a:ln>
                              <a:noFill/>
                            </a:ln>
                            <a:effectLst/>
                            <a:latin typeface="Cambria Math" panose="02040503050406030204" pitchFamily="18" charset="0"/>
                          </a:rPr>
                        </m:ctrlPr>
                      </m:sSupPr>
                      <m:e>
                        <m:r>
                          <a:rPr kumimoji="0" lang="es-CO" altLang="es-ES" sz="2200" b="0" i="1" u="none" strike="noStrike" cap="none" normalizeH="0" baseline="0" dirty="0" smtClean="0">
                            <a:ln>
                              <a:noFill/>
                            </a:ln>
                            <a:effectLst/>
                            <a:latin typeface="Cambria Math" panose="02040503050406030204" pitchFamily="18" charset="0"/>
                          </a:rPr>
                          <m:t>𝑡</m:t>
                        </m:r>
                      </m:e>
                      <m:sup>
                        <m:r>
                          <a:rPr kumimoji="0" lang="es-CO" altLang="es-ES" sz="2200" b="0" i="1" u="none" strike="noStrike" cap="none" normalizeH="0" baseline="0" dirty="0" smtClean="0">
                            <a:ln>
                              <a:noFill/>
                            </a:ln>
                            <a:effectLst/>
                            <a:latin typeface="Cambria Math" panose="02040503050406030204" pitchFamily="18" charset="0"/>
                          </a:rPr>
                          <m:t>2</m:t>
                        </m:r>
                      </m:sup>
                    </m:sSup>
                  </m:oMath>
                </a14:m>
                <a:r>
                  <a:rPr kumimoji="0" lang="es-ES" altLang="es-ES" sz="2200" b="0" i="0" u="none" strike="noStrike" cap="none" normalizeH="0" baseline="0" dirty="0">
                    <a:ln>
                      <a:noFill/>
                    </a:ln>
                    <a:effectLst/>
                    <a:latin typeface="+mn-lt"/>
                  </a:rPr>
                  <a:t> donde</a:t>
                </a:r>
                <a:r>
                  <a:rPr kumimoji="0" lang="es-ES" altLang="es-ES" sz="2200" b="0" i="0" u="none" strike="noStrike" cap="none" normalizeH="0" dirty="0">
                    <a:ln>
                      <a:noFill/>
                    </a:ln>
                    <a:effectLst/>
                    <a:latin typeface="+mn-lt"/>
                  </a:rPr>
                  <a:t> la altura esta en pies y el tiempo en segundos.</a:t>
                </a:r>
                <a:r>
                  <a:rPr lang="es-ES" altLang="es-ES" sz="2200" dirty="0">
                    <a:latin typeface="+mn-lt"/>
                  </a:rPr>
                  <a:t> </a:t>
                </a:r>
                <a:r>
                  <a:rPr kumimoji="0" lang="es-ES" altLang="es-ES" sz="2200" b="0" i="0" u="none" strike="noStrike" cap="none" normalizeH="0" baseline="0" dirty="0">
                    <a:ln>
                      <a:noFill/>
                    </a:ln>
                    <a:effectLst/>
                    <a:latin typeface="+mn-lt"/>
                  </a:rPr>
                  <a:t>¿En cuánto tiempo el cohete retorna a</a:t>
                </a:r>
                <a:r>
                  <a:rPr kumimoji="0" lang="es-ES" altLang="es-ES" sz="2200" b="0" i="0" u="none" strike="noStrike" cap="none" normalizeH="0" dirty="0">
                    <a:ln>
                      <a:noFill/>
                    </a:ln>
                    <a:effectLst/>
                    <a:latin typeface="+mn-lt"/>
                  </a:rPr>
                  <a:t> la superficie</a:t>
                </a:r>
                <a:r>
                  <a:rPr kumimoji="0" lang="es-ES" altLang="es-ES" sz="2200" b="0" i="0" u="none" strike="noStrike" cap="none" normalizeH="0" baseline="0" dirty="0">
                    <a:ln>
                      <a:noFill/>
                    </a:ln>
                    <a:effectLst/>
                    <a:latin typeface="+mn-lt"/>
                  </a:rPr>
                  <a:t>? </a:t>
                </a:r>
              </a:p>
            </p:txBody>
          </p:sp>
        </mc:Choice>
        <mc:Fallback xmlns="">
          <p:sp>
            <p:nvSpPr>
              <p:cNvPr id="3" name="Rectangle 1">
                <a:extLst>
                  <a:ext uri="{FF2B5EF4-FFF2-40B4-BE49-F238E27FC236}">
                    <a16:creationId xmlns:a16="http://schemas.microsoft.com/office/drawing/2014/main" id="{9FB2150C-B0EB-464C-903E-BACDEB0AAC96}"/>
                  </a:ext>
                </a:extLst>
              </p:cNvPr>
              <p:cNvSpPr>
                <a:spLocks noRot="1" noChangeAspect="1" noMove="1" noResize="1" noEditPoints="1" noAdjustHandles="1" noChangeArrowheads="1" noChangeShapeType="1" noTextEdit="1"/>
              </p:cNvSpPr>
              <p:nvPr/>
            </p:nvSpPr>
            <p:spPr bwMode="auto">
              <a:xfrm>
                <a:off x="184731" y="511331"/>
                <a:ext cx="11691457" cy="1136978"/>
              </a:xfrm>
              <a:prstGeom prst="rect">
                <a:avLst/>
              </a:prstGeom>
              <a:blipFill>
                <a:blip r:embed="rId14"/>
                <a:stretch>
                  <a:fillRect l="-625" t="-1596" r="-625" b="-9043"/>
                </a:stretch>
              </a:blipFill>
              <a:ln w="9525">
                <a:solidFill>
                  <a:srgbClr val="00B0F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s-ES">
                    <a:noFill/>
                  </a:rPr>
                  <a:t> </a:t>
                </a:r>
              </a:p>
            </p:txBody>
          </p:sp>
        </mc:Fallback>
      </mc:AlternateContent>
    </p:spTree>
    <p:extLst>
      <p:ext uri="{BB962C8B-B14F-4D97-AF65-F5344CB8AC3E}">
        <p14:creationId xmlns:p14="http://schemas.microsoft.com/office/powerpoint/2010/main" val="275104533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3029110" cy="1325563"/>
          </a:xfrm>
        </p:spPr>
        <p:txBody>
          <a:bodyPr>
            <a:normAutofit/>
          </a:bodyPr>
          <a:lstStyle/>
          <a:p>
            <a:r>
              <a:rPr lang="es-CO" sz="2800" b="1" dirty="0">
                <a:solidFill>
                  <a:srgbClr val="00B050"/>
                </a:solidFill>
              </a:rPr>
              <a:t>Actividad</a:t>
            </a:r>
            <a:endParaRPr lang="es-ES" sz="28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4250376095"/>
                  </p:ext>
                </p:extLst>
              </p:nvPr>
            </p:nvGraphicFramePr>
            <p:xfrm>
              <a:off x="559141" y="1020748"/>
              <a:ext cx="11275305" cy="3970909"/>
            </p:xfrm>
            <a:graphic>
              <a:graphicData uri="http://schemas.openxmlformats.org/drawingml/2006/table">
                <a:tbl>
                  <a:tblPr firstRow="1" bandRow="1">
                    <a:tableStyleId>{5940675A-B579-460E-94D1-54222C63F5DA}</a:tableStyleId>
                  </a:tblPr>
                  <a:tblGrid>
                    <a:gridCol w="9171794">
                      <a:extLst>
                        <a:ext uri="{9D8B030D-6E8A-4147-A177-3AD203B41FA5}">
                          <a16:colId xmlns:a16="http://schemas.microsoft.com/office/drawing/2014/main" val="4288522529"/>
                        </a:ext>
                      </a:extLst>
                    </a:gridCol>
                    <a:gridCol w="2103511">
                      <a:extLst>
                        <a:ext uri="{9D8B030D-6E8A-4147-A177-3AD203B41FA5}">
                          <a16:colId xmlns:a16="http://schemas.microsoft.com/office/drawing/2014/main" val="939841074"/>
                        </a:ext>
                      </a:extLst>
                    </a:gridCol>
                  </a:tblGrid>
                  <a:tr h="954478">
                    <a:tc>
                      <a:txBody>
                        <a:bodyPr/>
                        <a:lstStyle/>
                        <a:p>
                          <a:r>
                            <a:rPr lang="es-CO" sz="2200" b="0" i="0" dirty="0">
                              <a:latin typeface="+mn-lt"/>
                            </a:rPr>
                            <a:t>La suma del área de un cuadrado más su perímetro es 60. Halle el lado del cuadrado.</a:t>
                          </a:r>
                          <a:endParaRPr lang="es-ES" sz="2200" b="0" i="0" dirty="0">
                            <a:latin typeface="+mn-lt"/>
                          </a:endParaRPr>
                        </a:p>
                      </a:txBody>
                      <a:tcPr anchor="ctr"/>
                    </a:tc>
                    <a:tc>
                      <a:txBody>
                        <a:bodyPr/>
                        <a:lstStyle/>
                        <a:p>
                          <a:endParaRPr lang="es-ES" sz="2200" dirty="0">
                            <a:latin typeface="+mn-lt"/>
                          </a:endParaRPr>
                        </a:p>
                      </a:txBody>
                      <a:tcPr anchor="ctr"/>
                    </a:tc>
                    <a:extLst>
                      <a:ext uri="{0D108BD9-81ED-4DB2-BD59-A6C34878D82A}">
                        <a16:rowId xmlns:a16="http://schemas.microsoft.com/office/drawing/2014/main" val="500955976"/>
                      </a:ext>
                    </a:extLst>
                  </a:tr>
                  <a:tr h="914596">
                    <a:tc>
                      <a:txBody>
                        <a:bodyPr/>
                        <a:lstStyle/>
                        <a:p>
                          <a:pPr algn="l"/>
                          <a:r>
                            <a:rPr lang="es-CO" sz="2200" dirty="0">
                              <a:latin typeface="+mn-lt"/>
                            </a:rPr>
                            <a:t>Halla dos número consecutivos tal que su producto sea 380</a:t>
                          </a:r>
                          <a:endParaRPr lang="es-ES" sz="2200" dirty="0">
                            <a:latin typeface="+mn-lt"/>
                          </a:endParaRPr>
                        </a:p>
                      </a:txBody>
                      <a:tcPr anchor="ctr"/>
                    </a:tc>
                    <a:tc>
                      <a:txBody>
                        <a:bodyPr/>
                        <a:lstStyle/>
                        <a:p>
                          <a:endParaRPr lang="es-ES" sz="2200" dirty="0">
                            <a:latin typeface="+mn-lt"/>
                          </a:endParaRPr>
                        </a:p>
                      </a:txBody>
                      <a:tcPr anchor="ctr"/>
                    </a:tc>
                    <a:extLst>
                      <a:ext uri="{0D108BD9-81ED-4DB2-BD59-A6C34878D82A}">
                        <a16:rowId xmlns:a16="http://schemas.microsoft.com/office/drawing/2014/main" val="1443126123"/>
                      </a:ext>
                    </a:extLst>
                  </a:tr>
                  <a:tr h="100455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200" dirty="0">
                              <a:latin typeface="+mn-lt"/>
                            </a:rPr>
                            <a:t>La suma de los cuadrados de dos número consecutivos es 41. Halle los números </a:t>
                          </a:r>
                          <a:endParaRPr lang="es-ES" sz="2200" dirty="0">
                            <a:latin typeface="+mn-lt"/>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latin typeface="+mn-lt"/>
                          </a:endParaRPr>
                        </a:p>
                      </a:txBody>
                      <a:tcPr anchor="ctr"/>
                    </a:tc>
                    <a:extLst>
                      <a:ext uri="{0D108BD9-81ED-4DB2-BD59-A6C34878D82A}">
                        <a16:rowId xmlns:a16="http://schemas.microsoft.com/office/drawing/2014/main" val="2600680675"/>
                      </a:ext>
                    </a:extLst>
                  </a:tr>
                  <a:tr h="828516">
                    <a:tc>
                      <a:txBody>
                        <a:bodyPr/>
                        <a:lstStyle/>
                        <a:p>
                          <a:pPr algn="l"/>
                          <a:r>
                            <a:rPr lang="es-CO" sz="2200" b="0" i="0" kern="1200" dirty="0">
                              <a:solidFill>
                                <a:schemeClr val="tx1"/>
                              </a:solidFill>
                              <a:effectLst/>
                              <a:latin typeface="+mn-lt"/>
                              <a:ea typeface="+mn-ea"/>
                              <a:cs typeface="+mn-cs"/>
                            </a:rPr>
                            <a:t>Se sabe que un rectángulo tiene un área de 520 </a:t>
                          </a:r>
                          <a14:m>
                            <m:oMath xmlns:m="http://schemas.openxmlformats.org/officeDocument/2006/math">
                              <m:sSup>
                                <m:sSupPr>
                                  <m:ctrlPr>
                                    <a:rPr lang="es-CO" sz="2200" b="0" i="1" kern="1200" dirty="0" smtClean="0">
                                      <a:solidFill>
                                        <a:schemeClr val="tx1"/>
                                      </a:solidFill>
                                      <a:effectLst/>
                                      <a:latin typeface="Cambria Math" panose="02040503050406030204" pitchFamily="18" charset="0"/>
                                      <a:ea typeface="+mn-ea"/>
                                      <a:cs typeface="+mn-cs"/>
                                    </a:rPr>
                                  </m:ctrlPr>
                                </m:sSupPr>
                                <m:e>
                                  <m:r>
                                    <m:rPr>
                                      <m:sty m:val="p"/>
                                    </m:rPr>
                                    <a:rPr lang="es-CO" sz="2200" b="0" i="0" kern="1200" dirty="0" smtClean="0">
                                      <a:solidFill>
                                        <a:schemeClr val="tx1"/>
                                      </a:solidFill>
                                      <a:effectLst/>
                                      <a:latin typeface="Cambria Math" panose="02040503050406030204" pitchFamily="18" charset="0"/>
                                      <a:ea typeface="+mn-ea"/>
                                      <a:cs typeface="+mn-cs"/>
                                    </a:rPr>
                                    <m:t>cm</m:t>
                                  </m:r>
                                </m:e>
                                <m:sup>
                                  <m:r>
                                    <a:rPr lang="es-CO" sz="2200" b="0" i="1" kern="1200" dirty="0" smtClean="0">
                                      <a:solidFill>
                                        <a:schemeClr val="tx1"/>
                                      </a:solidFill>
                                      <a:effectLst/>
                                      <a:latin typeface="Cambria Math" panose="02040503050406030204" pitchFamily="18" charset="0"/>
                                      <a:ea typeface="+mn-ea"/>
                                      <a:cs typeface="+mn-cs"/>
                                    </a:rPr>
                                    <m:t>2</m:t>
                                  </m:r>
                                </m:sup>
                              </m:sSup>
                            </m:oMath>
                          </a14:m>
                          <a:r>
                            <a:rPr lang="es-CO" sz="2200" b="0" i="0" kern="1200" dirty="0">
                              <a:solidFill>
                                <a:schemeClr val="tx1"/>
                              </a:solidFill>
                              <a:effectLst/>
                              <a:latin typeface="+mn-lt"/>
                              <a:ea typeface="+mn-ea"/>
                              <a:cs typeface="+mn-cs"/>
                            </a:rPr>
                            <a:t>. Las longitudes de los lados  son</a:t>
                          </a:r>
                          <a:r>
                            <a:rPr lang="es-CO" sz="2200" b="0" i="0" kern="1200" baseline="0" dirty="0">
                              <a:solidFill>
                                <a:schemeClr val="tx1"/>
                              </a:solidFill>
                              <a:effectLst/>
                              <a:latin typeface="+mn-lt"/>
                              <a:ea typeface="+mn-ea"/>
                              <a:cs typeface="+mn-cs"/>
                            </a:rPr>
                            <a:t> </a:t>
                          </a:r>
                          <a14:m>
                            <m:oMath xmlns:m="http://schemas.openxmlformats.org/officeDocument/2006/math">
                              <m:r>
                                <a:rPr lang="es-CO" sz="2200" b="0" i="1" kern="1200" baseline="0" dirty="0" smtClean="0">
                                  <a:solidFill>
                                    <a:schemeClr val="tx1"/>
                                  </a:solidFill>
                                  <a:effectLst/>
                                  <a:latin typeface="Cambria Math" panose="02040503050406030204" pitchFamily="18" charset="0"/>
                                  <a:ea typeface="+mn-ea"/>
                                  <a:cs typeface="+mn-cs"/>
                                </a:rPr>
                                <m:t>(</m:t>
                              </m:r>
                              <m:r>
                                <a:rPr lang="es-CO" sz="2200" b="0" i="1" kern="1200" baseline="0" dirty="0" smtClean="0">
                                  <a:solidFill>
                                    <a:schemeClr val="tx1"/>
                                  </a:solidFill>
                                  <a:effectLst/>
                                  <a:latin typeface="Cambria Math" panose="02040503050406030204" pitchFamily="18" charset="0"/>
                                  <a:ea typeface="+mn-ea"/>
                                  <a:cs typeface="+mn-cs"/>
                                </a:rPr>
                                <m:t>𝑥</m:t>
                              </m:r>
                              <m:r>
                                <a:rPr lang="es-CO" sz="2200" b="0" i="1" kern="1200" baseline="0" dirty="0" smtClean="0">
                                  <a:solidFill>
                                    <a:schemeClr val="tx1"/>
                                  </a:solidFill>
                                  <a:effectLst/>
                                  <a:latin typeface="Cambria Math" panose="02040503050406030204" pitchFamily="18" charset="0"/>
                                  <a:ea typeface="+mn-ea"/>
                                  <a:cs typeface="+mn-cs"/>
                                </a:rPr>
                                <m:t>+7)</m:t>
                              </m:r>
                            </m:oMath>
                          </a14:m>
                          <a:r>
                            <a:rPr lang="es-CO" sz="2200" b="0" i="0" kern="1200" baseline="0" dirty="0">
                              <a:solidFill>
                                <a:schemeClr val="tx1"/>
                              </a:solidFill>
                              <a:effectLst/>
                              <a:latin typeface="+mn-lt"/>
                              <a:ea typeface="+mn-ea"/>
                              <a:cs typeface="+mn-cs"/>
                            </a:rPr>
                            <a:t> y </a:t>
                          </a:r>
                          <a14:m>
                            <m:oMath xmlns:m="http://schemas.openxmlformats.org/officeDocument/2006/math">
                              <m:r>
                                <a:rPr lang="es-CO" sz="2200" b="0" i="1" kern="1200" baseline="0" dirty="0" smtClean="0">
                                  <a:solidFill>
                                    <a:schemeClr val="tx1"/>
                                  </a:solidFill>
                                  <a:effectLst/>
                                  <a:latin typeface="Cambria Math" panose="02040503050406030204" pitchFamily="18" charset="0"/>
                                  <a:ea typeface="+mn-ea"/>
                                  <a:cs typeface="+mn-cs"/>
                                </a:rPr>
                                <m:t>2</m:t>
                              </m:r>
                              <m:r>
                                <a:rPr lang="es-CO" sz="2200" b="0" i="1" kern="1200" baseline="0" dirty="0" smtClean="0">
                                  <a:solidFill>
                                    <a:schemeClr val="tx1"/>
                                  </a:solidFill>
                                  <a:effectLst/>
                                  <a:latin typeface="Cambria Math" panose="02040503050406030204" pitchFamily="18" charset="0"/>
                                  <a:ea typeface="+mn-ea"/>
                                  <a:cs typeface="+mn-cs"/>
                                </a:rPr>
                                <m:t>𝑥</m:t>
                              </m:r>
                            </m:oMath>
                          </a14:m>
                          <a:r>
                            <a:rPr lang="es-CO" sz="2200" b="0" i="0" kern="1200" dirty="0">
                              <a:solidFill>
                                <a:schemeClr val="tx1"/>
                              </a:solidFill>
                              <a:effectLst/>
                              <a:latin typeface="+mn-lt"/>
                              <a:ea typeface="+mn-ea"/>
                              <a:cs typeface="+mn-cs"/>
                            </a:rPr>
                            <a:t>. Halle el largo y el ancho</a:t>
                          </a:r>
                          <a:r>
                            <a:rPr lang="es-CO" sz="2200" b="0" i="0" kern="1200" baseline="0" dirty="0">
                              <a:solidFill>
                                <a:schemeClr val="tx1"/>
                              </a:solidFill>
                              <a:effectLst/>
                              <a:latin typeface="+mn-lt"/>
                              <a:ea typeface="+mn-ea"/>
                              <a:cs typeface="+mn-cs"/>
                            </a:rPr>
                            <a:t> del rectángulo</a:t>
                          </a:r>
                        </a:p>
                        <a:p>
                          <a:pPr algn="l"/>
                          <a:endParaRPr lang="es-ES" sz="2200" dirty="0">
                            <a:latin typeface="+mn-lt"/>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latin typeface="+mn-lt"/>
                          </a:endParaRPr>
                        </a:p>
                      </a:txBody>
                      <a:tcPr anchor="ctr"/>
                    </a:tc>
                    <a:extLst>
                      <a:ext uri="{0D108BD9-81ED-4DB2-BD59-A6C34878D82A}">
                        <a16:rowId xmlns:a16="http://schemas.microsoft.com/office/drawing/2014/main" val="3103913501"/>
                      </a:ext>
                    </a:extLst>
                  </a:tr>
                </a:tbl>
              </a:graphicData>
            </a:graphic>
          </p:graphicFrame>
        </mc:Choice>
        <mc:Fallback xmlns="">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ext uri="{D42A27DB-BD31-4B8C-83A1-F6EECF244321}">
                    <p14:modId xmlns:p14="http://schemas.microsoft.com/office/powerpoint/2010/main" val="4250376095"/>
                  </p:ext>
                </p:extLst>
              </p:nvPr>
            </p:nvGraphicFramePr>
            <p:xfrm>
              <a:off x="559141" y="1020748"/>
              <a:ext cx="11275305" cy="3978529"/>
            </p:xfrm>
            <a:graphic>
              <a:graphicData uri="http://schemas.openxmlformats.org/drawingml/2006/table">
                <a:tbl>
                  <a:tblPr firstRow="1" bandRow="1">
                    <a:tableStyleId>{5940675A-B579-460E-94D1-54222C63F5DA}</a:tableStyleId>
                  </a:tblPr>
                  <a:tblGrid>
                    <a:gridCol w="9171794">
                      <a:extLst>
                        <a:ext uri="{9D8B030D-6E8A-4147-A177-3AD203B41FA5}">
                          <a16:colId xmlns:a16="http://schemas.microsoft.com/office/drawing/2014/main" val="4288522529"/>
                        </a:ext>
                      </a:extLst>
                    </a:gridCol>
                    <a:gridCol w="2103511">
                      <a:extLst>
                        <a:ext uri="{9D8B030D-6E8A-4147-A177-3AD203B41FA5}">
                          <a16:colId xmlns:a16="http://schemas.microsoft.com/office/drawing/2014/main" val="939841074"/>
                        </a:ext>
                      </a:extLst>
                    </a:gridCol>
                  </a:tblGrid>
                  <a:tr h="954478">
                    <a:tc>
                      <a:txBody>
                        <a:bodyPr/>
                        <a:lstStyle/>
                        <a:p>
                          <a:pPr/>
                          <a:r>
                            <a:rPr lang="es-CO" sz="2200" b="0" i="0" dirty="0">
                              <a:latin typeface="+mn-lt"/>
                            </a:rPr>
                            <a:t>La suma del área de un cuadrado más su perímetro es 60. Halle el lado del cuadrado.</a:t>
                          </a:r>
                          <a:endParaRPr lang="es-ES" sz="2200" b="0" i="0" dirty="0">
                            <a:latin typeface="+mn-lt"/>
                          </a:endParaRPr>
                        </a:p>
                      </a:txBody>
                      <a:tcPr anchor="ctr"/>
                    </a:tc>
                    <a:tc>
                      <a:txBody>
                        <a:bodyPr/>
                        <a:lstStyle/>
                        <a:p>
                          <a:endParaRPr lang="es-ES" sz="2200" dirty="0">
                            <a:latin typeface="+mn-lt"/>
                          </a:endParaRPr>
                        </a:p>
                      </a:txBody>
                      <a:tcPr anchor="ctr"/>
                    </a:tc>
                    <a:extLst>
                      <a:ext uri="{0D108BD9-81ED-4DB2-BD59-A6C34878D82A}">
                        <a16:rowId xmlns:a16="http://schemas.microsoft.com/office/drawing/2014/main" val="500955976"/>
                      </a:ext>
                    </a:extLst>
                  </a:tr>
                  <a:tr h="914596">
                    <a:tc>
                      <a:txBody>
                        <a:bodyPr/>
                        <a:lstStyle/>
                        <a:p>
                          <a:pPr algn="l"/>
                          <a:r>
                            <a:rPr lang="es-CO" sz="2200" dirty="0">
                              <a:latin typeface="+mn-lt"/>
                            </a:rPr>
                            <a:t>Halla dos número consecutivos tal que su producto sea 380</a:t>
                          </a:r>
                          <a:endParaRPr lang="es-ES" sz="2200" dirty="0">
                            <a:latin typeface="+mn-lt"/>
                          </a:endParaRPr>
                        </a:p>
                      </a:txBody>
                      <a:tcPr anchor="ctr"/>
                    </a:tc>
                    <a:tc>
                      <a:txBody>
                        <a:bodyPr/>
                        <a:lstStyle/>
                        <a:p>
                          <a:endParaRPr lang="es-ES" sz="2200" dirty="0">
                            <a:latin typeface="+mn-lt"/>
                          </a:endParaRPr>
                        </a:p>
                      </a:txBody>
                      <a:tcPr anchor="ctr"/>
                    </a:tc>
                    <a:extLst>
                      <a:ext uri="{0D108BD9-81ED-4DB2-BD59-A6C34878D82A}">
                        <a16:rowId xmlns:a16="http://schemas.microsoft.com/office/drawing/2014/main" val="1443126123"/>
                      </a:ext>
                    </a:extLst>
                  </a:tr>
                  <a:tr h="100455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200" dirty="0">
                              <a:latin typeface="+mn-lt"/>
                            </a:rPr>
                            <a:t>La suma de los cuadrados de dos número consecutivos es 41. Halle los números </a:t>
                          </a:r>
                          <a:endParaRPr lang="es-ES" sz="2200" dirty="0">
                            <a:latin typeface="+mn-lt"/>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latin typeface="+mn-lt"/>
                          </a:endParaRPr>
                        </a:p>
                      </a:txBody>
                      <a:tcPr anchor="ctr"/>
                    </a:tc>
                    <a:extLst>
                      <a:ext uri="{0D108BD9-81ED-4DB2-BD59-A6C34878D82A}">
                        <a16:rowId xmlns:a16="http://schemas.microsoft.com/office/drawing/2014/main" val="2600680675"/>
                      </a:ext>
                    </a:extLst>
                  </a:tr>
                  <a:tr h="1104900">
                    <a:tc>
                      <a:txBody>
                        <a:bodyPr/>
                        <a:lstStyle/>
                        <a:p>
                          <a:endParaRPr lang="es-ES"/>
                        </a:p>
                      </a:txBody>
                      <a:tcPr anchor="ctr">
                        <a:blipFill>
                          <a:blip r:embed="rId13"/>
                          <a:stretch>
                            <a:fillRect l="-66" t="-259890" r="-23041" b="-1099"/>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latin typeface="+mn-lt"/>
                          </a:endParaRPr>
                        </a:p>
                      </a:txBody>
                      <a:tcPr anchor="ctr"/>
                    </a:tc>
                    <a:extLst>
                      <a:ext uri="{0D108BD9-81ED-4DB2-BD59-A6C34878D82A}">
                        <a16:rowId xmlns:a16="http://schemas.microsoft.com/office/drawing/2014/main" val="3103913501"/>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3509206" y="383004"/>
            <a:ext cx="5652317" cy="430887"/>
          </a:xfrm>
          <a:prstGeom prst="rect">
            <a:avLst/>
          </a:prstGeom>
          <a:noFill/>
        </p:spPr>
        <p:txBody>
          <a:bodyPr wrap="none" rtlCol="0">
            <a:spAutoFit/>
          </a:bodyPr>
          <a:lstStyle/>
          <a:p>
            <a:r>
              <a:rPr lang="es-CO" sz="2200" b="1" dirty="0">
                <a:solidFill>
                  <a:srgbClr val="FF0000"/>
                </a:solidFill>
              </a:rPr>
              <a:t>Resuelva los siguiente problemas de aplicación</a:t>
            </a:r>
            <a:endParaRPr lang="es-ES" sz="2200" b="1" dirty="0">
              <a:solidFill>
                <a:srgbClr val="FF0000"/>
              </a:solidFill>
            </a:endParaRPr>
          </a:p>
        </p:txBody>
      </p:sp>
    </p:spTree>
    <p:extLst>
      <p:ext uri="{BB962C8B-B14F-4D97-AF65-F5344CB8AC3E}">
        <p14:creationId xmlns:p14="http://schemas.microsoft.com/office/powerpoint/2010/main" val="416072381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92B351-A858-46C3-9291-BD482F0B96C6}"/>
              </a:ext>
            </a:extLst>
          </p:cNvPr>
          <p:cNvSpPr>
            <a:spLocks noGrp="1"/>
          </p:cNvSpPr>
          <p:nvPr>
            <p:ph type="title"/>
          </p:nvPr>
        </p:nvSpPr>
        <p:spPr>
          <a:xfrm>
            <a:off x="205409" y="-192093"/>
            <a:ext cx="3029110" cy="1325563"/>
          </a:xfrm>
        </p:spPr>
        <p:txBody>
          <a:bodyPr>
            <a:normAutofit/>
          </a:bodyPr>
          <a:lstStyle/>
          <a:p>
            <a:r>
              <a:rPr lang="es-CO" sz="2800" b="1" dirty="0">
                <a:solidFill>
                  <a:srgbClr val="00B050"/>
                </a:solidFill>
              </a:rPr>
              <a:t>Retroalimentación</a:t>
            </a:r>
            <a:endParaRPr lang="es-ES" sz="2800" b="1" dirty="0">
              <a:solidFill>
                <a:srgbClr val="00B050"/>
              </a:solidFill>
            </a:endParaRPr>
          </a:p>
        </p:txBody>
      </p:sp>
      <mc:AlternateContent xmlns:mc="http://schemas.openxmlformats.org/markup-compatibility/2006" xmlns:a14="http://schemas.microsoft.com/office/drawing/2010/main">
        <mc:Choice Requires="a14">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nvPr>
            </p:nvGraphicFramePr>
            <p:xfrm>
              <a:off x="559141" y="1020748"/>
              <a:ext cx="11275305" cy="3970909"/>
            </p:xfrm>
            <a:graphic>
              <a:graphicData uri="http://schemas.openxmlformats.org/drawingml/2006/table">
                <a:tbl>
                  <a:tblPr firstRow="1" bandRow="1">
                    <a:tableStyleId>{5940675A-B579-460E-94D1-54222C63F5DA}</a:tableStyleId>
                  </a:tblPr>
                  <a:tblGrid>
                    <a:gridCol w="9171794">
                      <a:extLst>
                        <a:ext uri="{9D8B030D-6E8A-4147-A177-3AD203B41FA5}">
                          <a16:colId xmlns:a16="http://schemas.microsoft.com/office/drawing/2014/main" val="4288522529"/>
                        </a:ext>
                      </a:extLst>
                    </a:gridCol>
                    <a:gridCol w="2103511">
                      <a:extLst>
                        <a:ext uri="{9D8B030D-6E8A-4147-A177-3AD203B41FA5}">
                          <a16:colId xmlns:a16="http://schemas.microsoft.com/office/drawing/2014/main" val="939841074"/>
                        </a:ext>
                      </a:extLst>
                    </a:gridCol>
                  </a:tblGrid>
                  <a:tr h="954478">
                    <a:tc>
                      <a:txBody>
                        <a:bodyPr/>
                        <a:lstStyle/>
                        <a:p>
                          <a:r>
                            <a:rPr lang="es-CO" sz="2200" b="0" i="0" dirty="0">
                              <a:latin typeface="+mn-lt"/>
                            </a:rPr>
                            <a:t>La suma del área de un cuadrado más su perímetro es 60. Halle el lado del cuadrado.</a:t>
                          </a:r>
                          <a:endParaRPr lang="es-ES" sz="2200" b="0" i="0" dirty="0">
                            <a:latin typeface="+mn-lt"/>
                          </a:endParaRPr>
                        </a:p>
                      </a:txBody>
                      <a:tcPr anchor="ctr"/>
                    </a:tc>
                    <a:tc>
                      <a:txBody>
                        <a:bodyPr/>
                        <a:lstStyle/>
                        <a:p>
                          <a:endParaRPr lang="es-ES" sz="2200" dirty="0">
                            <a:latin typeface="+mn-lt"/>
                          </a:endParaRPr>
                        </a:p>
                      </a:txBody>
                      <a:tcPr anchor="ctr"/>
                    </a:tc>
                    <a:extLst>
                      <a:ext uri="{0D108BD9-81ED-4DB2-BD59-A6C34878D82A}">
                        <a16:rowId xmlns:a16="http://schemas.microsoft.com/office/drawing/2014/main" val="500955976"/>
                      </a:ext>
                    </a:extLst>
                  </a:tr>
                  <a:tr h="914596">
                    <a:tc>
                      <a:txBody>
                        <a:bodyPr/>
                        <a:lstStyle/>
                        <a:p>
                          <a:pPr algn="l"/>
                          <a:r>
                            <a:rPr lang="es-CO" sz="2200" dirty="0">
                              <a:latin typeface="+mn-lt"/>
                            </a:rPr>
                            <a:t>Halla dos número consecutivos tal que su producto sea 380</a:t>
                          </a:r>
                          <a:endParaRPr lang="es-ES" sz="2200" dirty="0">
                            <a:latin typeface="+mn-lt"/>
                          </a:endParaRPr>
                        </a:p>
                      </a:txBody>
                      <a:tcPr anchor="ctr"/>
                    </a:tc>
                    <a:tc>
                      <a:txBody>
                        <a:bodyPr/>
                        <a:lstStyle/>
                        <a:p>
                          <a:endParaRPr lang="es-ES" sz="2200" dirty="0">
                            <a:latin typeface="+mn-lt"/>
                          </a:endParaRPr>
                        </a:p>
                      </a:txBody>
                      <a:tcPr anchor="ctr"/>
                    </a:tc>
                    <a:extLst>
                      <a:ext uri="{0D108BD9-81ED-4DB2-BD59-A6C34878D82A}">
                        <a16:rowId xmlns:a16="http://schemas.microsoft.com/office/drawing/2014/main" val="1443126123"/>
                      </a:ext>
                    </a:extLst>
                  </a:tr>
                  <a:tr h="100455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200" dirty="0">
                              <a:latin typeface="+mn-lt"/>
                            </a:rPr>
                            <a:t>La suma de los cuadrados de dos número consecutivos es 41. Halle los números </a:t>
                          </a:r>
                          <a:endParaRPr lang="es-ES" sz="2200" dirty="0">
                            <a:latin typeface="+mn-lt"/>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latin typeface="+mn-lt"/>
                          </a:endParaRPr>
                        </a:p>
                      </a:txBody>
                      <a:tcPr anchor="ctr"/>
                    </a:tc>
                    <a:extLst>
                      <a:ext uri="{0D108BD9-81ED-4DB2-BD59-A6C34878D82A}">
                        <a16:rowId xmlns:a16="http://schemas.microsoft.com/office/drawing/2014/main" val="2600680675"/>
                      </a:ext>
                    </a:extLst>
                  </a:tr>
                  <a:tr h="828516">
                    <a:tc>
                      <a:txBody>
                        <a:bodyPr/>
                        <a:lstStyle/>
                        <a:p>
                          <a:pPr algn="l"/>
                          <a:r>
                            <a:rPr lang="es-CO" sz="2200" b="0" i="0" kern="1200" dirty="0">
                              <a:solidFill>
                                <a:schemeClr val="tx1"/>
                              </a:solidFill>
                              <a:effectLst/>
                              <a:latin typeface="+mn-lt"/>
                              <a:ea typeface="+mn-ea"/>
                              <a:cs typeface="+mn-cs"/>
                            </a:rPr>
                            <a:t>Se sabe que un rectángulo tiene un área de 520 </a:t>
                          </a:r>
                          <a14:m>
                            <m:oMath xmlns:m="http://schemas.openxmlformats.org/officeDocument/2006/math">
                              <m:sSup>
                                <m:sSupPr>
                                  <m:ctrlPr>
                                    <a:rPr lang="es-CO" sz="2200" b="0" i="1" kern="1200" dirty="0" smtClean="0">
                                      <a:solidFill>
                                        <a:schemeClr val="tx1"/>
                                      </a:solidFill>
                                      <a:effectLst/>
                                      <a:latin typeface="Cambria Math" panose="02040503050406030204" pitchFamily="18" charset="0"/>
                                      <a:ea typeface="+mn-ea"/>
                                      <a:cs typeface="+mn-cs"/>
                                    </a:rPr>
                                  </m:ctrlPr>
                                </m:sSupPr>
                                <m:e>
                                  <m:r>
                                    <m:rPr>
                                      <m:sty m:val="p"/>
                                    </m:rPr>
                                    <a:rPr lang="es-CO" sz="2200" b="0" i="0" kern="1200" dirty="0" smtClean="0">
                                      <a:solidFill>
                                        <a:schemeClr val="tx1"/>
                                      </a:solidFill>
                                      <a:effectLst/>
                                      <a:latin typeface="Cambria Math" panose="02040503050406030204" pitchFamily="18" charset="0"/>
                                      <a:ea typeface="+mn-ea"/>
                                      <a:cs typeface="+mn-cs"/>
                                    </a:rPr>
                                    <m:t>cm</m:t>
                                  </m:r>
                                </m:e>
                                <m:sup>
                                  <m:r>
                                    <a:rPr lang="es-CO" sz="2200" b="0" i="1" kern="1200" dirty="0" smtClean="0">
                                      <a:solidFill>
                                        <a:schemeClr val="tx1"/>
                                      </a:solidFill>
                                      <a:effectLst/>
                                      <a:latin typeface="Cambria Math" panose="02040503050406030204" pitchFamily="18" charset="0"/>
                                      <a:ea typeface="+mn-ea"/>
                                      <a:cs typeface="+mn-cs"/>
                                    </a:rPr>
                                    <m:t>2</m:t>
                                  </m:r>
                                </m:sup>
                              </m:sSup>
                            </m:oMath>
                          </a14:m>
                          <a:r>
                            <a:rPr lang="es-CO" sz="2200" b="0" i="0" kern="1200" dirty="0">
                              <a:solidFill>
                                <a:schemeClr val="tx1"/>
                              </a:solidFill>
                              <a:effectLst/>
                              <a:latin typeface="+mn-lt"/>
                              <a:ea typeface="+mn-ea"/>
                              <a:cs typeface="+mn-cs"/>
                            </a:rPr>
                            <a:t>. Las longitudes de los lados  son</a:t>
                          </a:r>
                          <a:r>
                            <a:rPr lang="es-CO" sz="2200" b="0" i="0" kern="1200" baseline="0" dirty="0">
                              <a:solidFill>
                                <a:schemeClr val="tx1"/>
                              </a:solidFill>
                              <a:effectLst/>
                              <a:latin typeface="+mn-lt"/>
                              <a:ea typeface="+mn-ea"/>
                              <a:cs typeface="+mn-cs"/>
                            </a:rPr>
                            <a:t> </a:t>
                          </a:r>
                          <a14:m>
                            <m:oMath xmlns:m="http://schemas.openxmlformats.org/officeDocument/2006/math">
                              <m:r>
                                <a:rPr lang="es-CO" sz="2200" b="0" i="1" kern="1200" baseline="0" dirty="0" smtClean="0">
                                  <a:solidFill>
                                    <a:schemeClr val="tx1"/>
                                  </a:solidFill>
                                  <a:effectLst/>
                                  <a:latin typeface="Cambria Math" panose="02040503050406030204" pitchFamily="18" charset="0"/>
                                  <a:ea typeface="+mn-ea"/>
                                  <a:cs typeface="+mn-cs"/>
                                </a:rPr>
                                <m:t>(</m:t>
                              </m:r>
                              <m:r>
                                <a:rPr lang="es-CO" sz="2200" b="0" i="1" kern="1200" baseline="0" dirty="0" smtClean="0">
                                  <a:solidFill>
                                    <a:schemeClr val="tx1"/>
                                  </a:solidFill>
                                  <a:effectLst/>
                                  <a:latin typeface="Cambria Math" panose="02040503050406030204" pitchFamily="18" charset="0"/>
                                  <a:ea typeface="+mn-ea"/>
                                  <a:cs typeface="+mn-cs"/>
                                </a:rPr>
                                <m:t>𝑥</m:t>
                              </m:r>
                              <m:r>
                                <a:rPr lang="es-CO" sz="2200" b="0" i="1" kern="1200" baseline="0" dirty="0" smtClean="0">
                                  <a:solidFill>
                                    <a:schemeClr val="tx1"/>
                                  </a:solidFill>
                                  <a:effectLst/>
                                  <a:latin typeface="Cambria Math" panose="02040503050406030204" pitchFamily="18" charset="0"/>
                                  <a:ea typeface="+mn-ea"/>
                                  <a:cs typeface="+mn-cs"/>
                                </a:rPr>
                                <m:t>+7)</m:t>
                              </m:r>
                            </m:oMath>
                          </a14:m>
                          <a:r>
                            <a:rPr lang="es-CO" sz="2200" b="0" i="0" kern="1200" baseline="0" dirty="0">
                              <a:solidFill>
                                <a:schemeClr val="tx1"/>
                              </a:solidFill>
                              <a:effectLst/>
                              <a:latin typeface="+mn-lt"/>
                              <a:ea typeface="+mn-ea"/>
                              <a:cs typeface="+mn-cs"/>
                            </a:rPr>
                            <a:t> y </a:t>
                          </a:r>
                          <a14:m>
                            <m:oMath xmlns:m="http://schemas.openxmlformats.org/officeDocument/2006/math">
                              <m:r>
                                <a:rPr lang="es-CO" sz="2200" b="0" i="1" kern="1200" baseline="0" dirty="0" smtClean="0">
                                  <a:solidFill>
                                    <a:schemeClr val="tx1"/>
                                  </a:solidFill>
                                  <a:effectLst/>
                                  <a:latin typeface="Cambria Math" panose="02040503050406030204" pitchFamily="18" charset="0"/>
                                  <a:ea typeface="+mn-ea"/>
                                  <a:cs typeface="+mn-cs"/>
                                </a:rPr>
                                <m:t>2</m:t>
                              </m:r>
                              <m:r>
                                <a:rPr lang="es-CO" sz="2200" b="0" i="1" kern="1200" baseline="0" dirty="0" smtClean="0">
                                  <a:solidFill>
                                    <a:schemeClr val="tx1"/>
                                  </a:solidFill>
                                  <a:effectLst/>
                                  <a:latin typeface="Cambria Math" panose="02040503050406030204" pitchFamily="18" charset="0"/>
                                  <a:ea typeface="+mn-ea"/>
                                  <a:cs typeface="+mn-cs"/>
                                </a:rPr>
                                <m:t>𝑥</m:t>
                              </m:r>
                            </m:oMath>
                          </a14:m>
                          <a:r>
                            <a:rPr lang="es-CO" sz="2200" b="0" i="0" kern="1200" dirty="0">
                              <a:solidFill>
                                <a:schemeClr val="tx1"/>
                              </a:solidFill>
                              <a:effectLst/>
                              <a:latin typeface="+mn-lt"/>
                              <a:ea typeface="+mn-ea"/>
                              <a:cs typeface="+mn-cs"/>
                            </a:rPr>
                            <a:t>. Halle el largo y el ancho</a:t>
                          </a:r>
                          <a:r>
                            <a:rPr lang="es-CO" sz="2200" b="0" i="0" kern="1200" baseline="0" dirty="0">
                              <a:solidFill>
                                <a:schemeClr val="tx1"/>
                              </a:solidFill>
                              <a:effectLst/>
                              <a:latin typeface="+mn-lt"/>
                              <a:ea typeface="+mn-ea"/>
                              <a:cs typeface="+mn-cs"/>
                            </a:rPr>
                            <a:t> del rectángulo</a:t>
                          </a:r>
                        </a:p>
                        <a:p>
                          <a:pPr algn="l"/>
                          <a:endParaRPr lang="es-ES" sz="2200" dirty="0">
                            <a:latin typeface="+mn-lt"/>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latin typeface="+mn-lt"/>
                          </a:endParaRPr>
                        </a:p>
                      </a:txBody>
                      <a:tcPr anchor="ctr"/>
                    </a:tc>
                    <a:extLst>
                      <a:ext uri="{0D108BD9-81ED-4DB2-BD59-A6C34878D82A}">
                        <a16:rowId xmlns:a16="http://schemas.microsoft.com/office/drawing/2014/main" val="3103913501"/>
                      </a:ext>
                    </a:extLst>
                  </a:tr>
                </a:tbl>
              </a:graphicData>
            </a:graphic>
          </p:graphicFrame>
        </mc:Choice>
        <mc:Fallback xmlns="">
          <p:graphicFrame>
            <p:nvGraphicFramePr>
              <p:cNvPr id="4" name="Marcador de contenido 3">
                <a:extLst>
                  <a:ext uri="{FF2B5EF4-FFF2-40B4-BE49-F238E27FC236}">
                    <a16:creationId xmlns:a16="http://schemas.microsoft.com/office/drawing/2014/main" id="{EBE6CC91-CFA8-4681-AA7E-5065CB33A622}"/>
                  </a:ext>
                </a:extLst>
              </p:cNvPr>
              <p:cNvGraphicFramePr>
                <a:graphicFrameLocks noGrp="1"/>
              </p:cNvGraphicFramePr>
              <p:nvPr>
                <p:ph idx="1"/>
                <p:extLst/>
              </p:nvPr>
            </p:nvGraphicFramePr>
            <p:xfrm>
              <a:off x="559141" y="1020748"/>
              <a:ext cx="11275305" cy="3978529"/>
            </p:xfrm>
            <a:graphic>
              <a:graphicData uri="http://schemas.openxmlformats.org/drawingml/2006/table">
                <a:tbl>
                  <a:tblPr firstRow="1" bandRow="1">
                    <a:tableStyleId>{5940675A-B579-460E-94D1-54222C63F5DA}</a:tableStyleId>
                  </a:tblPr>
                  <a:tblGrid>
                    <a:gridCol w="9171794">
                      <a:extLst>
                        <a:ext uri="{9D8B030D-6E8A-4147-A177-3AD203B41FA5}">
                          <a16:colId xmlns:a16="http://schemas.microsoft.com/office/drawing/2014/main" val="4288522529"/>
                        </a:ext>
                      </a:extLst>
                    </a:gridCol>
                    <a:gridCol w="2103511">
                      <a:extLst>
                        <a:ext uri="{9D8B030D-6E8A-4147-A177-3AD203B41FA5}">
                          <a16:colId xmlns:a16="http://schemas.microsoft.com/office/drawing/2014/main" val="939841074"/>
                        </a:ext>
                      </a:extLst>
                    </a:gridCol>
                  </a:tblGrid>
                  <a:tr h="954478">
                    <a:tc>
                      <a:txBody>
                        <a:bodyPr/>
                        <a:lstStyle/>
                        <a:p>
                          <a:pPr/>
                          <a:r>
                            <a:rPr lang="es-CO" sz="2200" b="0" i="0" dirty="0">
                              <a:latin typeface="+mn-lt"/>
                            </a:rPr>
                            <a:t>La suma del área de un cuadrado más su perímetro es 60. Halle el lado del cuadrado.</a:t>
                          </a:r>
                          <a:endParaRPr lang="es-ES" sz="2200" b="0" i="0" dirty="0">
                            <a:latin typeface="+mn-lt"/>
                          </a:endParaRPr>
                        </a:p>
                      </a:txBody>
                      <a:tcPr anchor="ctr"/>
                    </a:tc>
                    <a:tc>
                      <a:txBody>
                        <a:bodyPr/>
                        <a:lstStyle/>
                        <a:p>
                          <a:endParaRPr lang="es-ES" sz="2200" dirty="0">
                            <a:latin typeface="+mn-lt"/>
                          </a:endParaRPr>
                        </a:p>
                      </a:txBody>
                      <a:tcPr anchor="ctr"/>
                    </a:tc>
                    <a:extLst>
                      <a:ext uri="{0D108BD9-81ED-4DB2-BD59-A6C34878D82A}">
                        <a16:rowId xmlns:a16="http://schemas.microsoft.com/office/drawing/2014/main" val="500955976"/>
                      </a:ext>
                    </a:extLst>
                  </a:tr>
                  <a:tr h="914596">
                    <a:tc>
                      <a:txBody>
                        <a:bodyPr/>
                        <a:lstStyle/>
                        <a:p>
                          <a:pPr algn="l"/>
                          <a:r>
                            <a:rPr lang="es-CO" sz="2200" dirty="0">
                              <a:latin typeface="+mn-lt"/>
                            </a:rPr>
                            <a:t>Halla dos número consecutivos tal que su producto sea 380</a:t>
                          </a:r>
                          <a:endParaRPr lang="es-ES" sz="2200" dirty="0">
                            <a:latin typeface="+mn-lt"/>
                          </a:endParaRPr>
                        </a:p>
                      </a:txBody>
                      <a:tcPr anchor="ctr"/>
                    </a:tc>
                    <a:tc>
                      <a:txBody>
                        <a:bodyPr/>
                        <a:lstStyle/>
                        <a:p>
                          <a:endParaRPr lang="es-ES" sz="2200" dirty="0">
                            <a:latin typeface="+mn-lt"/>
                          </a:endParaRPr>
                        </a:p>
                      </a:txBody>
                      <a:tcPr anchor="ctr"/>
                    </a:tc>
                    <a:extLst>
                      <a:ext uri="{0D108BD9-81ED-4DB2-BD59-A6C34878D82A}">
                        <a16:rowId xmlns:a16="http://schemas.microsoft.com/office/drawing/2014/main" val="1443126123"/>
                      </a:ext>
                    </a:extLst>
                  </a:tr>
                  <a:tr h="100455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200" dirty="0">
                              <a:latin typeface="+mn-lt"/>
                            </a:rPr>
                            <a:t>La suma de los cuadrados de dos número consecutivos es 41. Halle los números </a:t>
                          </a:r>
                          <a:endParaRPr lang="es-ES" sz="2200" dirty="0">
                            <a:latin typeface="+mn-lt"/>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latin typeface="+mn-lt"/>
                          </a:endParaRPr>
                        </a:p>
                      </a:txBody>
                      <a:tcPr anchor="ctr"/>
                    </a:tc>
                    <a:extLst>
                      <a:ext uri="{0D108BD9-81ED-4DB2-BD59-A6C34878D82A}">
                        <a16:rowId xmlns:a16="http://schemas.microsoft.com/office/drawing/2014/main" val="2600680675"/>
                      </a:ext>
                    </a:extLst>
                  </a:tr>
                  <a:tr h="1104900">
                    <a:tc>
                      <a:txBody>
                        <a:bodyPr/>
                        <a:lstStyle/>
                        <a:p>
                          <a:endParaRPr lang="es-ES"/>
                        </a:p>
                      </a:txBody>
                      <a:tcPr anchor="ctr">
                        <a:blipFill>
                          <a:blip r:embed="rId2"/>
                          <a:stretch>
                            <a:fillRect l="-66" t="-259890" r="-23041" b="-1099"/>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2200" dirty="0">
                            <a:latin typeface="+mn-lt"/>
                          </a:endParaRPr>
                        </a:p>
                      </a:txBody>
                      <a:tcPr anchor="ctr"/>
                    </a:tc>
                    <a:extLst>
                      <a:ext uri="{0D108BD9-81ED-4DB2-BD59-A6C34878D82A}">
                        <a16:rowId xmlns:a16="http://schemas.microsoft.com/office/drawing/2014/main" val="3103913501"/>
                      </a:ext>
                    </a:extLst>
                  </a:tr>
                </a:tbl>
              </a:graphicData>
            </a:graphic>
          </p:graphicFrame>
        </mc:Fallback>
      </mc:AlternateContent>
      <p:sp>
        <p:nvSpPr>
          <p:cNvPr id="9" name="CuadroTexto 8">
            <a:extLst>
              <a:ext uri="{FF2B5EF4-FFF2-40B4-BE49-F238E27FC236}">
                <a16:creationId xmlns:a16="http://schemas.microsoft.com/office/drawing/2014/main" id="{4DF36F18-AB49-440B-8F12-16C3DF8E275A}"/>
              </a:ext>
            </a:extLst>
          </p:cNvPr>
          <p:cNvSpPr txBox="1"/>
          <p:nvPr/>
        </p:nvSpPr>
        <p:spPr>
          <a:xfrm>
            <a:off x="3509206" y="383004"/>
            <a:ext cx="4283737" cy="430887"/>
          </a:xfrm>
          <a:prstGeom prst="rect">
            <a:avLst/>
          </a:prstGeom>
          <a:noFill/>
        </p:spPr>
        <p:txBody>
          <a:bodyPr wrap="none" rtlCol="0">
            <a:spAutoFit/>
          </a:bodyPr>
          <a:lstStyle/>
          <a:p>
            <a:r>
              <a:rPr lang="es-CO" sz="2200" b="1" dirty="0">
                <a:solidFill>
                  <a:srgbClr val="FF0000"/>
                </a:solidFill>
              </a:rPr>
              <a:t>Solución de la ecuación bicuadrada</a:t>
            </a:r>
            <a:endParaRPr lang="es-ES" sz="2200" b="1" dirty="0">
              <a:solidFill>
                <a:srgbClr val="FF0000"/>
              </a:solidFill>
            </a:endParaRPr>
          </a:p>
        </p:txBody>
      </p:sp>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63638D4F-A086-4C8A-8479-CA98B9F687D9}"/>
                  </a:ext>
                </a:extLst>
              </p:cNvPr>
              <p:cNvSpPr txBox="1"/>
              <p:nvPr/>
            </p:nvSpPr>
            <p:spPr>
              <a:xfrm>
                <a:off x="9860379" y="3987201"/>
                <a:ext cx="1772480" cy="738664"/>
              </a:xfrm>
              <a:prstGeom prst="rect">
                <a:avLst/>
              </a:prstGeom>
              <a:noFill/>
              <a:ln>
                <a:solidFill>
                  <a:srgbClr val="00B0F0"/>
                </a:solidFill>
              </a:ln>
            </p:spPr>
            <p:txBody>
              <a:bodyPr wrap="square" lIns="0" tIns="0" rIns="0" bIns="0" rtlCol="0">
                <a:spAutoFit/>
              </a:bodyPr>
              <a:lstStyle/>
              <a:p>
                <a14:m>
                  <m:oMath xmlns:m="http://schemas.openxmlformats.org/officeDocument/2006/math">
                    <m:r>
                      <a:rPr lang="es-CO" sz="2400" b="0" i="1" dirty="0" smtClean="0">
                        <a:latin typeface="Cambria Math" panose="02040503050406030204" pitchFamily="18" charset="0"/>
                      </a:rPr>
                      <m:t>𝐿</m:t>
                    </m:r>
                    <m:r>
                      <a:rPr lang="es-CO" sz="2400" i="1">
                        <a:latin typeface="Cambria Math" panose="02040503050406030204" pitchFamily="18" charset="0"/>
                      </a:rPr>
                      <m:t>=</m:t>
                    </m:r>
                    <m:r>
                      <a:rPr lang="es-CO" sz="2400" b="0" i="1" smtClean="0">
                        <a:latin typeface="Cambria Math" panose="02040503050406030204" pitchFamily="18" charset="0"/>
                      </a:rPr>
                      <m:t>20 </m:t>
                    </m:r>
                    <m:r>
                      <a:rPr lang="es-CO" sz="2400" b="0" i="1" smtClean="0">
                        <a:latin typeface="Cambria Math" panose="02040503050406030204" pitchFamily="18" charset="0"/>
                      </a:rPr>
                      <m:t>𝑐𝑚</m:t>
                    </m:r>
                  </m:oMath>
                </a14:m>
                <a:r>
                  <a:rPr lang="es-ES" sz="2400" dirty="0"/>
                  <a:t>;  </a:t>
                </a:r>
              </a:p>
              <a:p>
                <a:r>
                  <a:rPr lang="es-ES" sz="2400" dirty="0"/>
                  <a:t> </a:t>
                </a:r>
                <a14:m>
                  <m:oMath xmlns:m="http://schemas.openxmlformats.org/officeDocument/2006/math">
                    <m:r>
                      <a:rPr lang="es-CO" sz="2400" b="0" i="1" dirty="0" smtClean="0">
                        <a:latin typeface="Cambria Math" panose="02040503050406030204" pitchFamily="18" charset="0"/>
                      </a:rPr>
                      <m:t>𝐴</m:t>
                    </m:r>
                    <m:r>
                      <a:rPr lang="es-CO" sz="2400" i="1">
                        <a:latin typeface="Cambria Math" panose="02040503050406030204" pitchFamily="18" charset="0"/>
                      </a:rPr>
                      <m:t>=</m:t>
                    </m:r>
                    <m:r>
                      <a:rPr lang="es-CO" sz="2400" i="1" smtClean="0">
                        <a:latin typeface="Cambria Math" panose="02040503050406030204" pitchFamily="18" charset="0"/>
                      </a:rPr>
                      <m:t>2</m:t>
                    </m:r>
                    <m:r>
                      <a:rPr lang="es-CO" sz="2400" b="0" i="1" smtClean="0">
                        <a:latin typeface="Cambria Math" panose="02040503050406030204" pitchFamily="18" charset="0"/>
                      </a:rPr>
                      <m:t>6 </m:t>
                    </m:r>
                    <m:r>
                      <a:rPr lang="es-CO" sz="2400" b="0" i="1" smtClean="0">
                        <a:latin typeface="Cambria Math" panose="02040503050406030204" pitchFamily="18" charset="0"/>
                      </a:rPr>
                      <m:t>𝑐𝑚</m:t>
                    </m:r>
                  </m:oMath>
                </a14:m>
                <a:endParaRPr lang="es-ES" sz="2400" dirty="0"/>
              </a:p>
            </p:txBody>
          </p:sp>
        </mc:Choice>
        <mc:Fallback xmlns="">
          <p:sp>
            <p:nvSpPr>
              <p:cNvPr id="15" name="CuadroTexto 14">
                <a:extLst>
                  <a:ext uri="{FF2B5EF4-FFF2-40B4-BE49-F238E27FC236}">
                    <a16:creationId xmlns:a16="http://schemas.microsoft.com/office/drawing/2014/main" id="{63638D4F-A086-4C8A-8479-CA98B9F687D9}"/>
                  </a:ext>
                </a:extLst>
              </p:cNvPr>
              <p:cNvSpPr txBox="1">
                <a:spLocks noRot="1" noChangeAspect="1" noMove="1" noResize="1" noEditPoints="1" noAdjustHandles="1" noChangeArrowheads="1" noChangeShapeType="1" noTextEdit="1"/>
              </p:cNvSpPr>
              <p:nvPr/>
            </p:nvSpPr>
            <p:spPr>
              <a:xfrm>
                <a:off x="9860379" y="3987201"/>
                <a:ext cx="1772480" cy="738664"/>
              </a:xfrm>
              <a:prstGeom prst="rect">
                <a:avLst/>
              </a:prstGeom>
              <a:blipFill>
                <a:blip r:embed="rId3"/>
                <a:stretch>
                  <a:fillRect l="-5822" t="-11382" b="-2439"/>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8D61A0B0-0D38-4141-B098-9FA76D09D1ED}"/>
                  </a:ext>
                </a:extLst>
              </p:cNvPr>
              <p:cNvSpPr txBox="1"/>
              <p:nvPr/>
            </p:nvSpPr>
            <p:spPr>
              <a:xfrm>
                <a:off x="10145618" y="1298040"/>
                <a:ext cx="1202001" cy="369332"/>
              </a:xfrm>
              <a:prstGeom prst="rect">
                <a:avLst/>
              </a:prstGeom>
              <a:noFill/>
              <a:ln>
                <a:solidFill>
                  <a:srgbClr val="00B0F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CO" sz="2400" b="0" i="1" smtClean="0">
                          <a:latin typeface="Cambria Math" panose="02040503050406030204" pitchFamily="18" charset="0"/>
                        </a:rPr>
                        <m:t>𝑥</m:t>
                      </m:r>
                      <m:r>
                        <a:rPr lang="es-CO" sz="2400" i="1">
                          <a:latin typeface="Cambria Math" panose="02040503050406030204" pitchFamily="18" charset="0"/>
                        </a:rPr>
                        <m:t>=</m:t>
                      </m:r>
                      <m:r>
                        <a:rPr lang="es-CO" sz="2400" b="0" i="1" smtClean="0">
                          <a:latin typeface="Cambria Math" panose="02040503050406030204" pitchFamily="18" charset="0"/>
                        </a:rPr>
                        <m:t>6</m:t>
                      </m:r>
                    </m:oMath>
                  </m:oMathPara>
                </a14:m>
                <a:endParaRPr lang="es-ES" sz="2400" dirty="0"/>
              </a:p>
            </p:txBody>
          </p:sp>
        </mc:Choice>
        <mc:Fallback xmlns="">
          <p:sp>
            <p:nvSpPr>
              <p:cNvPr id="18" name="CuadroTexto 17">
                <a:extLst>
                  <a:ext uri="{FF2B5EF4-FFF2-40B4-BE49-F238E27FC236}">
                    <a16:creationId xmlns:a16="http://schemas.microsoft.com/office/drawing/2014/main" id="{8D61A0B0-0D38-4141-B098-9FA76D09D1ED}"/>
                  </a:ext>
                </a:extLst>
              </p:cNvPr>
              <p:cNvSpPr txBox="1">
                <a:spLocks noRot="1" noChangeAspect="1" noMove="1" noResize="1" noEditPoints="1" noAdjustHandles="1" noChangeArrowheads="1" noChangeShapeType="1" noTextEdit="1"/>
              </p:cNvSpPr>
              <p:nvPr/>
            </p:nvSpPr>
            <p:spPr>
              <a:xfrm>
                <a:off x="10145618" y="1298040"/>
                <a:ext cx="1202001" cy="369332"/>
              </a:xfrm>
              <a:prstGeom prst="rect">
                <a:avLst/>
              </a:prstGeom>
              <a:blipFill>
                <a:blip r:embed="rId4"/>
                <a:stretch>
                  <a:fillRect b="-3175"/>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606C2496-4CBF-4ED4-BA8C-CF65A9704A13}"/>
                  </a:ext>
                </a:extLst>
              </p:cNvPr>
              <p:cNvSpPr txBox="1"/>
              <p:nvPr/>
            </p:nvSpPr>
            <p:spPr>
              <a:xfrm>
                <a:off x="9860379" y="2088622"/>
                <a:ext cx="1772480" cy="738664"/>
              </a:xfrm>
              <a:prstGeom prst="rect">
                <a:avLst/>
              </a:prstGeom>
              <a:noFill/>
              <a:ln>
                <a:solidFill>
                  <a:srgbClr val="00B0F0"/>
                </a:solidFill>
              </a:ln>
            </p:spPr>
            <p:txBody>
              <a:bodyPr wrap="square" lIns="0" tIns="0" rIns="0" bIns="0" rtlCol="0">
                <a:spAutoFit/>
              </a:bodyPr>
              <a:lstStyle/>
              <a:p>
                <a14:m>
                  <m:oMath xmlns:m="http://schemas.openxmlformats.org/officeDocument/2006/math">
                    <m:r>
                      <a:rPr lang="es-CO" sz="2400" b="0" i="1" smtClean="0">
                        <a:latin typeface="Cambria Math" panose="02040503050406030204" pitchFamily="18" charset="0"/>
                      </a:rPr>
                      <m:t>𝑛</m:t>
                    </m:r>
                    <m:r>
                      <a:rPr lang="es-CO" sz="2400" i="1">
                        <a:latin typeface="Cambria Math" panose="02040503050406030204" pitchFamily="18" charset="0"/>
                      </a:rPr>
                      <m:t>=</m:t>
                    </m:r>
                    <m:r>
                      <a:rPr lang="es-CO" sz="2400" b="0" i="1" smtClean="0">
                        <a:latin typeface="Cambria Math" panose="02040503050406030204" pitchFamily="18" charset="0"/>
                      </a:rPr>
                      <m:t>19 </m:t>
                    </m:r>
                  </m:oMath>
                </a14:m>
                <a:r>
                  <a:rPr lang="es-ES" sz="2400" dirty="0"/>
                  <a:t>  </a:t>
                </a:r>
              </a:p>
              <a:p>
                <a:r>
                  <a:rPr lang="es-ES" sz="2400" dirty="0"/>
                  <a:t> </a:t>
                </a:r>
                <a14:m>
                  <m:oMath xmlns:m="http://schemas.openxmlformats.org/officeDocument/2006/math">
                    <m:r>
                      <a:rPr lang="es-CO" sz="2400" b="0" i="1" dirty="0" smtClean="0">
                        <a:latin typeface="Cambria Math" panose="02040503050406030204" pitchFamily="18" charset="0"/>
                      </a:rPr>
                      <m:t>𝑛</m:t>
                    </m:r>
                    <m:r>
                      <a:rPr lang="es-CO" sz="2400" b="0" i="1" dirty="0" smtClean="0">
                        <a:latin typeface="Cambria Math" panose="02040503050406030204" pitchFamily="18" charset="0"/>
                      </a:rPr>
                      <m:t>+1=20</m:t>
                    </m:r>
                  </m:oMath>
                </a14:m>
                <a:endParaRPr lang="es-ES" sz="2400" dirty="0"/>
              </a:p>
            </p:txBody>
          </p:sp>
        </mc:Choice>
        <mc:Fallback xmlns="">
          <p:sp>
            <p:nvSpPr>
              <p:cNvPr id="21" name="CuadroTexto 20">
                <a:extLst>
                  <a:ext uri="{FF2B5EF4-FFF2-40B4-BE49-F238E27FC236}">
                    <a16:creationId xmlns:a16="http://schemas.microsoft.com/office/drawing/2014/main" id="{606C2496-4CBF-4ED4-BA8C-CF65A9704A13}"/>
                  </a:ext>
                </a:extLst>
              </p:cNvPr>
              <p:cNvSpPr txBox="1">
                <a:spLocks noRot="1" noChangeAspect="1" noMove="1" noResize="1" noEditPoints="1" noAdjustHandles="1" noChangeArrowheads="1" noChangeShapeType="1" noTextEdit="1"/>
              </p:cNvSpPr>
              <p:nvPr/>
            </p:nvSpPr>
            <p:spPr>
              <a:xfrm>
                <a:off x="9860379" y="2088622"/>
                <a:ext cx="1772480" cy="738664"/>
              </a:xfrm>
              <a:prstGeom prst="rect">
                <a:avLst/>
              </a:prstGeom>
              <a:blipFill>
                <a:blip r:embed="rId5"/>
                <a:stretch>
                  <a:fillRect l="-4110" b="-1626"/>
                </a:stretch>
              </a:blipFill>
              <a:ln>
                <a:solidFill>
                  <a:srgbClr val="00B0F0"/>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F7699F59-8CA5-4612-8131-973E8B8EBC82}"/>
                  </a:ext>
                </a:extLst>
              </p:cNvPr>
              <p:cNvSpPr txBox="1"/>
              <p:nvPr/>
            </p:nvSpPr>
            <p:spPr>
              <a:xfrm>
                <a:off x="9860378" y="3059668"/>
                <a:ext cx="1772480" cy="738664"/>
              </a:xfrm>
              <a:prstGeom prst="rect">
                <a:avLst/>
              </a:prstGeom>
              <a:noFill/>
              <a:ln>
                <a:solidFill>
                  <a:srgbClr val="00B0F0"/>
                </a:solidFill>
              </a:ln>
            </p:spPr>
            <p:txBody>
              <a:bodyPr wrap="square" lIns="0" tIns="0" rIns="0" bIns="0" rtlCol="0">
                <a:spAutoFit/>
              </a:bodyPr>
              <a:lstStyle/>
              <a:p>
                <a14:m>
                  <m:oMath xmlns:m="http://schemas.openxmlformats.org/officeDocument/2006/math">
                    <m:r>
                      <a:rPr lang="es-CO" sz="2400" b="0" i="1" smtClean="0">
                        <a:latin typeface="Cambria Math" panose="02040503050406030204" pitchFamily="18" charset="0"/>
                      </a:rPr>
                      <m:t>𝑥</m:t>
                    </m:r>
                    <m:r>
                      <a:rPr lang="es-CO" sz="2400" i="1">
                        <a:latin typeface="Cambria Math" panose="02040503050406030204" pitchFamily="18" charset="0"/>
                      </a:rPr>
                      <m:t>=</m:t>
                    </m:r>
                    <m:r>
                      <a:rPr lang="es-CO" sz="2400" b="0" i="1" smtClean="0">
                        <a:latin typeface="Cambria Math" panose="02040503050406030204" pitchFamily="18" charset="0"/>
                      </a:rPr>
                      <m:t>4 </m:t>
                    </m:r>
                  </m:oMath>
                </a14:m>
                <a:r>
                  <a:rPr lang="es-ES" sz="2400" dirty="0"/>
                  <a:t>  </a:t>
                </a:r>
              </a:p>
              <a:p>
                <a:r>
                  <a:rPr lang="es-ES" sz="2400" dirty="0"/>
                  <a:t> </a:t>
                </a:r>
                <a14:m>
                  <m:oMath xmlns:m="http://schemas.openxmlformats.org/officeDocument/2006/math">
                    <m:r>
                      <a:rPr lang="es-CO" sz="2400" b="0" i="1" dirty="0" smtClean="0">
                        <a:latin typeface="Cambria Math" panose="02040503050406030204" pitchFamily="18" charset="0"/>
                      </a:rPr>
                      <m:t>𝑥</m:t>
                    </m:r>
                    <m:r>
                      <a:rPr lang="es-CO" sz="2400" b="0" i="1" dirty="0" smtClean="0">
                        <a:latin typeface="Cambria Math" panose="02040503050406030204" pitchFamily="18" charset="0"/>
                      </a:rPr>
                      <m:t>+1=5</m:t>
                    </m:r>
                  </m:oMath>
                </a14:m>
                <a:endParaRPr lang="es-ES" sz="2400" dirty="0"/>
              </a:p>
            </p:txBody>
          </p:sp>
        </mc:Choice>
        <mc:Fallback xmlns="">
          <p:sp>
            <p:nvSpPr>
              <p:cNvPr id="22" name="CuadroTexto 21">
                <a:extLst>
                  <a:ext uri="{FF2B5EF4-FFF2-40B4-BE49-F238E27FC236}">
                    <a16:creationId xmlns:a16="http://schemas.microsoft.com/office/drawing/2014/main" id="{F7699F59-8CA5-4612-8131-973E8B8EBC82}"/>
                  </a:ext>
                </a:extLst>
              </p:cNvPr>
              <p:cNvSpPr txBox="1">
                <a:spLocks noRot="1" noChangeAspect="1" noMove="1" noResize="1" noEditPoints="1" noAdjustHandles="1" noChangeArrowheads="1" noChangeShapeType="1" noTextEdit="1"/>
              </p:cNvSpPr>
              <p:nvPr/>
            </p:nvSpPr>
            <p:spPr>
              <a:xfrm>
                <a:off x="9860378" y="3059668"/>
                <a:ext cx="1772480" cy="738664"/>
              </a:xfrm>
              <a:prstGeom prst="rect">
                <a:avLst/>
              </a:prstGeom>
              <a:blipFill>
                <a:blip r:embed="rId6"/>
                <a:stretch>
                  <a:fillRect l="-4110" b="-2439"/>
                </a:stretch>
              </a:blipFill>
              <a:ln>
                <a:solidFill>
                  <a:srgbClr val="00B0F0"/>
                </a:solidFill>
              </a:ln>
            </p:spPr>
            <p:txBody>
              <a:bodyPr/>
              <a:lstStyle/>
              <a:p>
                <a:r>
                  <a:rPr lang="es-ES">
                    <a:noFill/>
                  </a:rPr>
                  <a:t> </a:t>
                </a:r>
              </a:p>
            </p:txBody>
          </p:sp>
        </mc:Fallback>
      </mc:AlternateContent>
    </p:spTree>
    <p:extLst>
      <p:ext uri="{BB962C8B-B14F-4D97-AF65-F5344CB8AC3E}">
        <p14:creationId xmlns:p14="http://schemas.microsoft.com/office/powerpoint/2010/main" val="36954301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DD248839-F002-491A-B614-926E0FA81E75}"/>
              </a:ext>
            </a:extLst>
          </p:cNvPr>
          <p:cNvSpPr>
            <a:spLocks noGrp="1"/>
          </p:cNvSpPr>
          <p:nvPr>
            <p:ph idx="1"/>
          </p:nvPr>
        </p:nvSpPr>
        <p:spPr>
          <a:xfrm>
            <a:off x="838200" y="1781908"/>
            <a:ext cx="10515600" cy="4797361"/>
          </a:xfrm>
        </p:spPr>
        <p:txBody>
          <a:bodyPr>
            <a:noAutofit/>
          </a:bodyPr>
          <a:lstStyle/>
          <a:p>
            <a:pPr>
              <a:lnSpc>
                <a:spcPct val="100000"/>
              </a:lnSpc>
            </a:pPr>
            <a:r>
              <a:rPr lang="es-CO" sz="2000" b="1" dirty="0">
                <a:solidFill>
                  <a:srgbClr val="FF0000"/>
                </a:solidFill>
                <a:latin typeface="+mn-lt"/>
              </a:rPr>
              <a:t>Ecuaciones Cuadráticas</a:t>
            </a:r>
          </a:p>
          <a:p>
            <a:pPr marL="228600" lvl="0" indent="-228600">
              <a:lnSpc>
                <a:spcPct val="100000"/>
              </a:lnSpc>
              <a:buAutoNum type="arabicPeriod"/>
            </a:pPr>
            <a:r>
              <a:rPr lang="es-CO" sz="1800" b="1" dirty="0">
                <a:solidFill>
                  <a:schemeClr val="accent1"/>
                </a:solidFill>
                <a:latin typeface="+mn-lt"/>
              </a:rPr>
              <a:t>Conceptos</a:t>
            </a:r>
            <a:endParaRPr lang="es-ES" sz="1800" b="1" dirty="0">
              <a:solidFill>
                <a:schemeClr val="accent1"/>
              </a:solidFill>
              <a:latin typeface="+mn-lt"/>
            </a:endParaRPr>
          </a:p>
          <a:p>
            <a:pPr lvl="0">
              <a:lnSpc>
                <a:spcPct val="100000"/>
              </a:lnSpc>
            </a:pPr>
            <a:r>
              <a:rPr lang="es-ES" sz="1800" dirty="0">
                <a:latin typeface="+mn-lt"/>
              </a:rPr>
              <a:t>1.1 </a:t>
            </a:r>
            <a:r>
              <a:rPr lang="es-CO" sz="1800" dirty="0">
                <a:latin typeface="+mn-lt"/>
              </a:rPr>
              <a:t>Ecuaciones Cuadráticas</a:t>
            </a:r>
            <a:endParaRPr lang="es-ES" sz="1800" dirty="0">
              <a:latin typeface="+mn-lt"/>
            </a:endParaRPr>
          </a:p>
          <a:p>
            <a:pPr lvl="0">
              <a:lnSpc>
                <a:spcPct val="100000"/>
              </a:lnSpc>
            </a:pPr>
            <a:r>
              <a:rPr lang="es-ES" sz="1800" dirty="0">
                <a:latin typeface="+mn-lt"/>
              </a:rPr>
              <a:t>1.2 R</a:t>
            </a:r>
            <a:r>
              <a:rPr lang="es-CO" sz="1800" dirty="0" err="1">
                <a:latin typeface="+mn-lt"/>
              </a:rPr>
              <a:t>aíces</a:t>
            </a:r>
            <a:r>
              <a:rPr lang="es-CO" sz="1800" dirty="0">
                <a:latin typeface="+mn-lt"/>
              </a:rPr>
              <a:t> o soluciones y Discriminante</a:t>
            </a:r>
            <a:endParaRPr lang="es-ES" sz="1800" dirty="0">
              <a:latin typeface="+mn-lt"/>
            </a:endParaRPr>
          </a:p>
          <a:p>
            <a:pPr lvl="0">
              <a:lnSpc>
                <a:spcPct val="100000"/>
              </a:lnSpc>
            </a:pPr>
            <a:r>
              <a:rPr lang="es-CO" sz="1800" b="1" dirty="0">
                <a:solidFill>
                  <a:schemeClr val="accent1"/>
                </a:solidFill>
                <a:latin typeface="+mn-lt"/>
              </a:rPr>
              <a:t>2. Solución de ecuaciones cuadrática </a:t>
            </a:r>
            <a:endParaRPr lang="es-ES" sz="1800" b="1" dirty="0">
              <a:solidFill>
                <a:schemeClr val="accent1"/>
              </a:solidFill>
              <a:latin typeface="+mn-lt"/>
            </a:endParaRPr>
          </a:p>
          <a:p>
            <a:pPr>
              <a:lnSpc>
                <a:spcPct val="100000"/>
              </a:lnSpc>
            </a:pPr>
            <a:r>
              <a:rPr lang="es-CO" sz="1800" dirty="0">
                <a:latin typeface="+mn-lt"/>
              </a:rPr>
              <a:t>2.1 Solución por Factorización</a:t>
            </a:r>
            <a:endParaRPr lang="es-ES" sz="1800" dirty="0">
              <a:latin typeface="+mn-lt"/>
            </a:endParaRPr>
          </a:p>
          <a:p>
            <a:pPr>
              <a:lnSpc>
                <a:spcPct val="100000"/>
              </a:lnSpc>
            </a:pPr>
            <a:r>
              <a:rPr lang="es-CO" sz="1800" dirty="0">
                <a:latin typeface="+mn-lt"/>
              </a:rPr>
              <a:t>2.3 Solución Completando el Cuadrado</a:t>
            </a:r>
            <a:endParaRPr lang="es-ES" sz="1800" dirty="0">
              <a:latin typeface="+mn-lt"/>
            </a:endParaRPr>
          </a:p>
          <a:p>
            <a:pPr>
              <a:lnSpc>
                <a:spcPct val="100000"/>
              </a:lnSpc>
            </a:pPr>
            <a:r>
              <a:rPr lang="es-CO" sz="1800" dirty="0">
                <a:latin typeface="+mn-lt"/>
              </a:rPr>
              <a:t>2.4 Solución por Fórmula Cuadrática</a:t>
            </a:r>
            <a:endParaRPr lang="es-ES" sz="1800" dirty="0">
              <a:latin typeface="+mn-lt"/>
            </a:endParaRPr>
          </a:p>
          <a:p>
            <a:pPr lvl="0">
              <a:lnSpc>
                <a:spcPct val="100000"/>
              </a:lnSpc>
            </a:pPr>
            <a:r>
              <a:rPr lang="es-CO" sz="1800" b="1" dirty="0">
                <a:solidFill>
                  <a:schemeClr val="accent1"/>
                </a:solidFill>
                <a:latin typeface="+mn-lt"/>
              </a:rPr>
              <a:t>3. Aplicación de ecuaciones cuadráticas</a:t>
            </a:r>
            <a:endParaRPr lang="es-ES" sz="1800" b="1" dirty="0">
              <a:solidFill>
                <a:schemeClr val="accent1"/>
              </a:solidFill>
              <a:latin typeface="+mn-lt"/>
            </a:endParaRPr>
          </a:p>
          <a:p>
            <a:endParaRPr lang="es-ES" sz="1800" dirty="0">
              <a:latin typeface="+mn-lt"/>
            </a:endParaRPr>
          </a:p>
          <a:p>
            <a:endParaRPr lang="es-ES" sz="1800" dirty="0">
              <a:latin typeface="+mn-lt"/>
            </a:endParaRPr>
          </a:p>
          <a:p>
            <a:r>
              <a:rPr lang="es-ES" sz="1800" dirty="0">
                <a:latin typeface="+mn-lt"/>
              </a:rPr>
              <a:t>   </a:t>
            </a:r>
            <a:endParaRPr lang="es-CO" sz="1800" dirty="0">
              <a:latin typeface="+mn-lt"/>
            </a:endParaRPr>
          </a:p>
        </p:txBody>
      </p:sp>
    </p:spTree>
    <p:extLst>
      <p:ext uri="{BB962C8B-B14F-4D97-AF65-F5344CB8AC3E}">
        <p14:creationId xmlns:p14="http://schemas.microsoft.com/office/powerpoint/2010/main" val="3976221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1">
            <a:extLst>
              <a:ext uri="{FF2B5EF4-FFF2-40B4-BE49-F238E27FC236}">
                <a16:creationId xmlns:a16="http://schemas.microsoft.com/office/drawing/2014/main" id="{F594875C-972C-4126-8AF5-EF574E572494}"/>
              </a:ext>
            </a:extLst>
          </p:cNvPr>
          <p:cNvSpPr>
            <a:spLocks noGrp="1"/>
          </p:cNvSpPr>
          <p:nvPr>
            <p:ph idx="1"/>
          </p:nvPr>
        </p:nvSpPr>
        <p:spPr>
          <a:xfrm>
            <a:off x="838200" y="1781908"/>
            <a:ext cx="10515600" cy="4671901"/>
          </a:xfrm>
        </p:spPr>
        <p:txBody>
          <a:bodyPr>
            <a:noAutofit/>
          </a:bodyPr>
          <a:lstStyle/>
          <a:p>
            <a:pPr>
              <a:lnSpc>
                <a:spcPct val="100000"/>
              </a:lnSpc>
            </a:pPr>
            <a:r>
              <a:rPr lang="es-CO" sz="2000" b="1" dirty="0">
                <a:solidFill>
                  <a:srgbClr val="FF0000"/>
                </a:solidFill>
                <a:latin typeface="+mn-lt"/>
              </a:rPr>
              <a:t>Ecuaciones Lineales</a:t>
            </a:r>
            <a:endParaRPr lang="es-ES" sz="2000" b="1" dirty="0">
              <a:solidFill>
                <a:srgbClr val="FF0000"/>
              </a:solidFill>
              <a:latin typeface="+mn-lt"/>
            </a:endParaRPr>
          </a:p>
          <a:p>
            <a:pPr marL="228600" lvl="0" indent="-228600">
              <a:lnSpc>
                <a:spcPct val="100000"/>
              </a:lnSpc>
              <a:buFont typeface="+mj-lt"/>
              <a:buAutoNum type="arabicPeriod"/>
            </a:pPr>
            <a:r>
              <a:rPr lang="es-CO" sz="1800" b="1" dirty="0">
                <a:solidFill>
                  <a:schemeClr val="accent1"/>
                </a:solidFill>
                <a:latin typeface="+mn-lt"/>
              </a:rPr>
              <a:t>Conceptos </a:t>
            </a:r>
            <a:endParaRPr lang="es-ES" sz="1800" b="1" dirty="0">
              <a:solidFill>
                <a:schemeClr val="accent1"/>
              </a:solidFill>
              <a:latin typeface="+mn-lt"/>
            </a:endParaRPr>
          </a:p>
          <a:p>
            <a:pPr lvl="0">
              <a:lnSpc>
                <a:spcPct val="100000"/>
              </a:lnSpc>
            </a:pPr>
            <a:r>
              <a:rPr lang="es-ES" sz="1800" dirty="0">
                <a:latin typeface="+mn-lt"/>
              </a:rPr>
              <a:t>1.1. </a:t>
            </a:r>
            <a:r>
              <a:rPr lang="es-CO" sz="1800" dirty="0">
                <a:latin typeface="+mn-lt"/>
              </a:rPr>
              <a:t>Ecuación lineal (Ejemplos)</a:t>
            </a:r>
          </a:p>
          <a:p>
            <a:pPr lvl="0">
              <a:lnSpc>
                <a:spcPct val="100000"/>
              </a:lnSpc>
            </a:pPr>
            <a:r>
              <a:rPr lang="es-ES" sz="1800" dirty="0">
                <a:latin typeface="+mn-lt"/>
              </a:rPr>
              <a:t>1.2. Ecuaciones equivalentes </a:t>
            </a:r>
            <a:r>
              <a:rPr lang="es-CO" sz="1800" dirty="0">
                <a:latin typeface="+mn-lt"/>
              </a:rPr>
              <a:t>(Ejemplos)</a:t>
            </a:r>
            <a:endParaRPr lang="es-ES" sz="1800" dirty="0">
              <a:latin typeface="+mn-lt"/>
            </a:endParaRPr>
          </a:p>
          <a:p>
            <a:pPr lvl="0">
              <a:lnSpc>
                <a:spcPct val="100000"/>
              </a:lnSpc>
            </a:pPr>
            <a:r>
              <a:rPr lang="es-ES" sz="1800" dirty="0">
                <a:latin typeface="+mn-lt"/>
              </a:rPr>
              <a:t>1.3. </a:t>
            </a:r>
            <a:r>
              <a:rPr lang="es-CO" sz="1800" dirty="0">
                <a:latin typeface="+mn-lt"/>
              </a:rPr>
              <a:t>Raíces o soluciones. </a:t>
            </a:r>
          </a:p>
          <a:p>
            <a:r>
              <a:rPr lang="es-ES" sz="1800" dirty="0">
                <a:solidFill>
                  <a:srgbClr val="FF0000"/>
                </a:solidFill>
              </a:rPr>
              <a:t>Teoría:  Definiciones y conceptos referentes a la ecuación lineal, equivalente y las soluciones. Cada definición va acompañada de una serie de ejemplos. </a:t>
            </a:r>
            <a:r>
              <a:rPr lang="es-CO" sz="1800" dirty="0">
                <a:solidFill>
                  <a:srgbClr val="FF0000"/>
                </a:solidFill>
              </a:rPr>
              <a:t>V</a:t>
            </a:r>
            <a:r>
              <a:rPr lang="es-ES" sz="1800" dirty="0">
                <a:solidFill>
                  <a:srgbClr val="FF0000"/>
                </a:solidFill>
              </a:rPr>
              <a:t>ideo (historia de las ecuaciones): </a:t>
            </a:r>
            <a:r>
              <a:rPr lang="es-ES" sz="1800" dirty="0">
                <a:solidFill>
                  <a:srgbClr val="FF0000"/>
                </a:solidFill>
                <a:hlinkClick r:id="rId2"/>
              </a:rPr>
              <a:t>https://youtu.be/6AOaT2DOoHg</a:t>
            </a:r>
            <a:r>
              <a:rPr lang="es-ES" sz="1800" dirty="0">
                <a:solidFill>
                  <a:srgbClr val="FF0000"/>
                </a:solidFill>
              </a:rPr>
              <a:t> </a:t>
            </a:r>
          </a:p>
          <a:p>
            <a:r>
              <a:rPr lang="es-ES" sz="1800" dirty="0">
                <a:solidFill>
                  <a:srgbClr val="FF0000"/>
                </a:solidFill>
              </a:rPr>
              <a:t>Actividad Interactiva: Identificar y seleccionar la ecuaciones lineales de una serie de opciones. Identificar y seleccionar las soluciones de ecuaciones lineales.</a:t>
            </a:r>
            <a:endParaRPr lang="es-ES" sz="1800" dirty="0">
              <a:latin typeface="+mn-lt"/>
            </a:endParaRPr>
          </a:p>
          <a:p>
            <a:pPr lvl="0">
              <a:lnSpc>
                <a:spcPct val="100000"/>
              </a:lnSpc>
            </a:pPr>
            <a:endParaRPr lang="es-ES" sz="1800" b="1" dirty="0">
              <a:solidFill>
                <a:schemeClr val="accent1"/>
              </a:solidFill>
              <a:latin typeface="+mn-lt"/>
            </a:endParaRPr>
          </a:p>
        </p:txBody>
      </p:sp>
    </p:spTree>
    <p:extLst>
      <p:ext uri="{BB962C8B-B14F-4D97-AF65-F5344CB8AC3E}">
        <p14:creationId xmlns:p14="http://schemas.microsoft.com/office/powerpoint/2010/main" val="124230577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1273</TotalTime>
  <Words>6803</Words>
  <Application>Microsoft Office PowerPoint</Application>
  <PresentationFormat>Panorámica</PresentationFormat>
  <Paragraphs>856</Paragraphs>
  <Slides>78</Slides>
  <Notes>0</Notes>
  <HiddenSlides>0</HiddenSlides>
  <MMClips>0</MMClips>
  <ScaleCrop>false</ScaleCrop>
  <HeadingPairs>
    <vt:vector size="6" baseType="variant">
      <vt:variant>
        <vt:lpstr>Fuentes usadas</vt:lpstr>
      </vt:variant>
      <vt:variant>
        <vt:i4>7</vt:i4>
      </vt:variant>
      <vt:variant>
        <vt:lpstr>Tema</vt:lpstr>
      </vt:variant>
      <vt:variant>
        <vt:i4>2</vt:i4>
      </vt:variant>
      <vt:variant>
        <vt:lpstr>Títulos de diapositiva</vt:lpstr>
      </vt:variant>
      <vt:variant>
        <vt:i4>78</vt:i4>
      </vt:variant>
    </vt:vector>
  </HeadingPairs>
  <TitlesOfParts>
    <vt:vector size="87" baseType="lpstr">
      <vt:lpstr>Arial</vt:lpstr>
      <vt:lpstr>Calibri</vt:lpstr>
      <vt:lpstr>Calibri Light</vt:lpstr>
      <vt:lpstr>Cambria Math</vt:lpstr>
      <vt:lpstr>Symbol</vt:lpstr>
      <vt:lpstr>Tahoma</vt:lpstr>
      <vt:lpstr>Times New Roman</vt:lpstr>
      <vt:lpstr>Tema de Office</vt:lpstr>
      <vt:lpstr>1_Tema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Ecuaciones Lineales </vt:lpstr>
      <vt:lpstr>Historia de las ecuaciones</vt:lpstr>
      <vt:lpstr>Conceptos</vt:lpstr>
      <vt:lpstr>Presentación de PowerPoint</vt:lpstr>
      <vt:lpstr>Propiedades que se aplican en la resolución de una ecuación </vt:lpstr>
      <vt:lpstr>Presentación de PowerPoint</vt:lpstr>
      <vt:lpstr>Presentación de PowerPoint</vt:lpstr>
      <vt:lpstr>Presentación de PowerPoint</vt:lpstr>
      <vt:lpstr>Ejemplo:</vt:lpstr>
      <vt:lpstr>Ejemplo:</vt:lpstr>
      <vt:lpstr>Ejemplo:</vt:lpstr>
      <vt:lpstr>Actividad </vt:lpstr>
      <vt:lpstr>Retroalimentación </vt:lpstr>
      <vt:lpstr>Lenguaje verbal y lenguaje algebraico </vt:lpstr>
      <vt:lpstr>Presentación de PowerPoint</vt:lpstr>
      <vt:lpstr>Actividad </vt:lpstr>
      <vt:lpstr>Retroalimentación  </vt:lpstr>
      <vt:lpstr>Aplicación de ecuaciones lineales</vt:lpstr>
      <vt:lpstr>Presentación de PowerPoint</vt:lpstr>
      <vt:lpstr>Presentación de PowerPoint</vt:lpstr>
      <vt:lpstr>Actividad</vt:lpstr>
      <vt:lpstr>Retroalimentación</vt:lpstr>
      <vt:lpstr>Ecuaciones Cuadráticas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Actividad </vt:lpstr>
      <vt:lpstr>Retroalimentación   </vt:lpstr>
      <vt:lpstr>Presentación de PowerPoint</vt:lpstr>
      <vt:lpstr>Presentación de PowerPoint</vt:lpstr>
      <vt:lpstr>Presentación de PowerPoint</vt:lpstr>
      <vt:lpstr>Actividad  </vt:lpstr>
      <vt:lpstr>Retroalimentación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Actividad </vt:lpstr>
      <vt:lpstr>Retroalimentación   </vt:lpstr>
      <vt:lpstr>Actividad  </vt:lpstr>
      <vt:lpstr>Retroalimentación   </vt:lpstr>
      <vt:lpstr>Presentación de PowerPoint</vt:lpstr>
      <vt:lpstr>Presentación de PowerPoint</vt:lpstr>
      <vt:lpstr>Presentación de PowerPoint</vt:lpstr>
      <vt:lpstr>Presentación de PowerPoint</vt:lpstr>
      <vt:lpstr>Actividad  </vt:lpstr>
      <vt:lpstr>Retroalimentación</vt:lpstr>
      <vt:lpstr>Aplicación de ecuaciones cuadráticas</vt:lpstr>
      <vt:lpstr>Presentación de PowerPoint</vt:lpstr>
      <vt:lpstr>Presentación de PowerPoint</vt:lpstr>
      <vt:lpstr>Actividad</vt:lpstr>
      <vt:lpstr>Retroalimentación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Ecuaciones Lineales</dc:title>
  <dc:creator>Sala Docentes Humanidades</dc:creator>
  <cp:lastModifiedBy>HAROL YESID VALENCIA MARTINEZ</cp:lastModifiedBy>
  <cp:revision>114</cp:revision>
  <dcterms:created xsi:type="dcterms:W3CDTF">2018-09-04T19:57:33Z</dcterms:created>
  <dcterms:modified xsi:type="dcterms:W3CDTF">2019-04-10T12:37:53Z</dcterms:modified>
</cp:coreProperties>
</file>