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9" roundtripDataSignature="AMtx7miwfrhX6O1twhCZ+mHPMNIavGPLz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7928159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54244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938763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538496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174543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465112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09548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571146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173552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256835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034415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1454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628479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941821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118320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681032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68523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71098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139595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067850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724232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913243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047154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5226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a de título" type="title">
  <p:cSld name="TITLE">
    <p:bg>
      <p:bgPr>
        <a:solidFill>
          <a:schemeClr val="accent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5"/>
          <p:cNvSpPr/>
          <p:nvPr/>
        </p:nvSpPr>
        <p:spPr>
          <a:xfrm>
            <a:off x="3557016" y="630936"/>
            <a:ext cx="5235575" cy="5229225"/>
          </a:xfrm>
          <a:custGeom>
            <a:avLst/>
            <a:gdLst/>
            <a:ahLst/>
            <a:cxnLst/>
            <a:rect l="l" t="t" r="r" b="b"/>
            <a:pathLst>
              <a:path w="3298" h="3294" extrusionOk="0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15" name="Google Shape;15;p25"/>
          <p:cNvSpPr txBox="1"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0"/>
              <a:buFont typeface="Impact"/>
              <a:buNone/>
              <a:defRPr sz="10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5"/>
          <p:cNvSpPr txBox="1"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  <a:defRPr sz="2000" b="1" i="0" cap="none">
                <a:solidFill>
                  <a:schemeClr val="dk2"/>
                </a:solidFill>
              </a:defRPr>
            </a:lvl1pPr>
            <a:lvl2pPr lvl="1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7" name="Google Shape;17;p25"/>
          <p:cNvSpPr txBox="1">
            <a:spLocks noGrp="1"/>
          </p:cNvSpPr>
          <p:nvPr>
            <p:ph type="dt" idx="10"/>
          </p:nvPr>
        </p:nvSpPr>
        <p:spPr>
          <a:xfrm>
            <a:off x="1078523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95E04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5"/>
          <p:cNvSpPr txBox="1">
            <a:spLocks noGrp="1"/>
          </p:cNvSpPr>
          <p:nvPr>
            <p:ph type="ftr" idx="11"/>
          </p:nvPr>
        </p:nvSpPr>
        <p:spPr>
          <a:xfrm>
            <a:off x="4180332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95E04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5"/>
          <p:cNvSpPr txBox="1">
            <a:spLocks noGrp="1"/>
          </p:cNvSpPr>
          <p:nvPr>
            <p:ph type="sldNum" idx="12"/>
          </p:nvPr>
        </p:nvSpPr>
        <p:spPr>
          <a:xfrm>
            <a:off x="9067218" y="6375679"/>
            <a:ext cx="2329723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  <p:sp>
        <p:nvSpPr>
          <p:cNvPr id="20" name="Google Shape;20;p25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4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34"/>
          <p:cNvSpPr txBox="1">
            <a:spLocks noGrp="1"/>
          </p:cNvSpPr>
          <p:nvPr>
            <p:ph type="body" idx="1"/>
          </p:nvPr>
        </p:nvSpPr>
        <p:spPr>
          <a:xfrm rot="5400000">
            <a:off x="4544043" y="-1006365"/>
            <a:ext cx="3593591" cy="10178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34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4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34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5"/>
          <p:cNvSpPr txBox="1">
            <a:spLocks noGrp="1"/>
          </p:cNvSpPr>
          <p:nvPr>
            <p:ph type="title"/>
          </p:nvPr>
        </p:nvSpPr>
        <p:spPr>
          <a:xfrm rot="5400000">
            <a:off x="8012185" y="2436522"/>
            <a:ext cx="5600404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5"/>
          <p:cNvSpPr txBox="1">
            <a:spLocks noGrp="1"/>
          </p:cNvSpPr>
          <p:nvPr>
            <p:ph type="body" idx="1"/>
          </p:nvPr>
        </p:nvSpPr>
        <p:spPr>
          <a:xfrm rot="5400000">
            <a:off x="2653390" y="-1013705"/>
            <a:ext cx="5600405" cy="8392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35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35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35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6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6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26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6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6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Encabezado de sección" type="secHead">
  <p:cSld name="SECTION_HEADER">
    <p:bg>
      <p:bgPr>
        <a:solidFill>
          <a:schemeClr val="dk2"/>
        </a:solid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7"/>
          <p:cNvSpPr txBox="1"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400"/>
              <a:buFont typeface="Impact"/>
              <a:buNone/>
              <a:defRPr sz="84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7"/>
          <p:cNvSpPr txBox="1"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  <a:defRPr sz="2000" b="1" i="0" cap="none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6pPr>
            <a:lvl7pPr marL="3200400" lvl="6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7pPr>
            <a:lvl8pPr marL="3657600" lvl="7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8pPr>
            <a:lvl9pPr marL="4114800" lvl="8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27"/>
          <p:cNvSpPr txBox="1">
            <a:spLocks noGrp="1"/>
          </p:cNvSpPr>
          <p:nvPr>
            <p:ph type="dt" idx="10"/>
          </p:nvPr>
        </p:nvSpPr>
        <p:spPr>
          <a:xfrm>
            <a:off x="3236546" y="6375679"/>
            <a:ext cx="1493947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7"/>
          <p:cNvSpPr txBox="1">
            <a:spLocks noGrp="1"/>
          </p:cNvSpPr>
          <p:nvPr>
            <p:ph type="ftr" idx="11"/>
          </p:nvPr>
        </p:nvSpPr>
        <p:spPr>
          <a:xfrm>
            <a:off x="5279064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7"/>
          <p:cNvSpPr txBox="1">
            <a:spLocks noGrp="1"/>
          </p:cNvSpPr>
          <p:nvPr>
            <p:ph type="sldNum" idx="12"/>
          </p:nvPr>
        </p:nvSpPr>
        <p:spPr>
          <a:xfrm>
            <a:off x="9942434" y="6375679"/>
            <a:ext cx="1487566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  <p:grpSp>
        <p:nvGrpSpPr>
          <p:cNvPr id="33" name="Google Shape;33;p27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34" name="Google Shape;34;p27"/>
            <p:cNvSpPr/>
            <p:nvPr/>
          </p:nvSpPr>
          <p:spPr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l" t="t" r="r" b="b"/>
              <a:pathLst>
                <a:path w="1773" h="4320" extrusionOk="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</p:sp>
        <p:sp>
          <p:nvSpPr>
            <p:cNvPr id="35" name="Google Shape;35;p27"/>
            <p:cNvSpPr/>
            <p:nvPr/>
          </p:nvSpPr>
          <p:spPr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l" t="t" r="r" b="b"/>
              <a:pathLst>
                <a:path w="1037" h="4320" extrusionOk="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8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8"/>
          <p:cNvSpPr txBox="1">
            <a:spLocks noGrp="1"/>
          </p:cNvSpPr>
          <p:nvPr>
            <p:ph type="body" idx="1"/>
          </p:nvPr>
        </p:nvSpPr>
        <p:spPr>
          <a:xfrm>
            <a:off x="1257300" y="2286000"/>
            <a:ext cx="4800600" cy="36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28"/>
          <p:cNvSpPr txBox="1">
            <a:spLocks noGrp="1"/>
          </p:cNvSpPr>
          <p:nvPr>
            <p:ph type="body" idx="2"/>
          </p:nvPr>
        </p:nvSpPr>
        <p:spPr>
          <a:xfrm>
            <a:off x="6647796" y="2286000"/>
            <a:ext cx="4800600" cy="36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8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8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8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9"/>
          <p:cNvSpPr txBox="1"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9"/>
          <p:cNvSpPr txBox="1"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  <a:defRPr sz="1900" b="1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  <a:defRPr sz="1900" b="1"/>
            </a:lvl2pPr>
            <a:lvl3pPr marL="1371600" lvl="2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6" name="Google Shape;46;p29"/>
          <p:cNvSpPr txBox="1">
            <a:spLocks noGrp="1"/>
          </p:cNvSpPr>
          <p:nvPr>
            <p:ph type="body" idx="2"/>
          </p:nvPr>
        </p:nvSpPr>
        <p:spPr>
          <a:xfrm>
            <a:off x="1257300" y="2909102"/>
            <a:ext cx="4800600" cy="2996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29"/>
          <p:cNvSpPr txBox="1">
            <a:spLocks noGrp="1"/>
          </p:cNvSpPr>
          <p:nvPr>
            <p:ph type="body" idx="3"/>
          </p:nvPr>
        </p:nvSpPr>
        <p:spPr>
          <a:xfrm>
            <a:off x="6633864" y="2199633"/>
            <a:ext cx="4800600" cy="632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  <a:defRPr sz="1900" b="1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  <a:defRPr sz="1900" b="1"/>
            </a:lvl2pPr>
            <a:lvl3pPr marL="1371600" lvl="2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8" name="Google Shape;48;p29"/>
          <p:cNvSpPr txBox="1">
            <a:spLocks noGrp="1"/>
          </p:cNvSpPr>
          <p:nvPr>
            <p:ph type="body" idx="4"/>
          </p:nvPr>
        </p:nvSpPr>
        <p:spPr>
          <a:xfrm>
            <a:off x="6633864" y="2909102"/>
            <a:ext cx="4800600" cy="2996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29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9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9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0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30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30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0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1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31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31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ido con título" type="objTx">
  <p:cSld name="OBJECT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2"/>
          <p:cNvSpPr/>
          <p:nvPr/>
        </p:nvSpPr>
        <p:spPr>
          <a:xfrm>
            <a:off x="7389812" y="0"/>
            <a:ext cx="4802188" cy="6858000"/>
          </a:xfrm>
          <a:custGeom>
            <a:avLst/>
            <a:gdLst/>
            <a:ahLst/>
            <a:cxnLst/>
            <a:rect l="l" t="t" r="r" b="b"/>
            <a:pathLst>
              <a:path w="3025" h="4320" extrusionOk="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63" name="Google Shape;63;p32"/>
          <p:cNvSpPr txBox="1"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Gill Sans"/>
              <a:buNone/>
              <a:defRPr sz="1900" b="1" i="0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32"/>
          <p:cNvSpPr txBox="1">
            <a:spLocks noGrp="1"/>
          </p:cNvSpPr>
          <p:nvPr>
            <p:ph type="body" idx="1"/>
          </p:nvPr>
        </p:nvSpPr>
        <p:spPr>
          <a:xfrm>
            <a:off x="765051" y="920377"/>
            <a:ext cx="6158418" cy="4985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3200"/>
              <a:buChar char="•"/>
              <a:defRPr sz="3200"/>
            </a:lvl1pPr>
            <a:lvl2pPr marL="914400" lvl="1" indent="-4064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800"/>
              <a:buChar char="–"/>
              <a:defRPr sz="2800"/>
            </a:lvl2pPr>
            <a:lvl3pPr marL="1371600" lvl="2" indent="-3810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400"/>
              <a:buChar char="•"/>
              <a:defRPr sz="2400"/>
            </a:lvl3pPr>
            <a:lvl4pPr marL="1828800" lvl="3" indent="-355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–"/>
              <a:defRPr sz="2000"/>
            </a:lvl4pPr>
            <a:lvl5pPr marL="2286000" lvl="4" indent="-355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  <a:defRPr sz="2000"/>
            </a:lvl5pPr>
            <a:lvl6pPr marL="2743200" lvl="5" indent="-355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–"/>
              <a:defRPr sz="2000"/>
            </a:lvl6pPr>
            <a:lvl7pPr marL="3200400" lvl="6" indent="-355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  <a:defRPr sz="2000"/>
            </a:lvl7pPr>
            <a:lvl8pPr marL="3657600" lvl="7" indent="-355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–"/>
              <a:defRPr sz="2000"/>
            </a:lvl8pPr>
            <a:lvl9pPr marL="4114800" lvl="8" indent="-355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5" name="Google Shape;65;p32"/>
          <p:cNvSpPr txBox="1">
            <a:spLocks noGrp="1"/>
          </p:cNvSpPr>
          <p:nvPr>
            <p:ph type="body" idx="2"/>
          </p:nvPr>
        </p:nvSpPr>
        <p:spPr>
          <a:xfrm>
            <a:off x="8337885" y="1741336"/>
            <a:ext cx="3092115" cy="4164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6" name="Google Shape;66;p32"/>
          <p:cNvSpPr txBox="1">
            <a:spLocks noGrp="1"/>
          </p:cNvSpPr>
          <p:nvPr>
            <p:ph type="dt" idx="10"/>
          </p:nvPr>
        </p:nvSpPr>
        <p:spPr>
          <a:xfrm>
            <a:off x="765051" y="6375679"/>
            <a:ext cx="1233355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2"/>
          <p:cNvSpPr txBox="1">
            <a:spLocks noGrp="1"/>
          </p:cNvSpPr>
          <p:nvPr>
            <p:ph type="ftr" idx="11"/>
          </p:nvPr>
        </p:nvSpPr>
        <p:spPr>
          <a:xfrm>
            <a:off x="2103620" y="6375679"/>
            <a:ext cx="348217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32"/>
          <p:cNvSpPr txBox="1">
            <a:spLocks noGrp="1"/>
          </p:cNvSpPr>
          <p:nvPr>
            <p:ph type="sldNum" idx="12"/>
          </p:nvPr>
        </p:nvSpPr>
        <p:spPr>
          <a:xfrm>
            <a:off x="5691014" y="6375679"/>
            <a:ext cx="1232456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  <p:sp>
        <p:nvSpPr>
          <p:cNvPr id="69" name="Google Shape;69;p32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n con título" type="picTx">
  <p:cSld name="PICTURE_WITH_CAPTION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3"/>
          <p:cNvSpPr>
            <a:spLocks noGrp="1"/>
          </p:cNvSpPr>
          <p:nvPr>
            <p:ph type="pic" idx="2"/>
          </p:nvPr>
        </p:nvSpPr>
        <p:spPr>
          <a:xfrm>
            <a:off x="283464" y="0"/>
            <a:ext cx="7355585" cy="6857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Gill Sans"/>
              <a:buNone/>
              <a:defRPr sz="28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Gill Sans"/>
              <a:buNone/>
              <a:defRPr sz="20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Gill Sans"/>
              <a:buNone/>
              <a:defRPr sz="20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Gill Sans"/>
              <a:buNone/>
              <a:defRPr sz="20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72" name="Google Shape;72;p33"/>
          <p:cNvSpPr/>
          <p:nvPr/>
        </p:nvSpPr>
        <p:spPr>
          <a:xfrm>
            <a:off x="7389812" y="0"/>
            <a:ext cx="4802188" cy="6858000"/>
          </a:xfrm>
          <a:custGeom>
            <a:avLst/>
            <a:gdLst/>
            <a:ahLst/>
            <a:cxnLst/>
            <a:rect l="l" t="t" r="r" b="b"/>
            <a:pathLst>
              <a:path w="3025" h="4320" extrusionOk="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73" name="Google Shape;73;p33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33"/>
          <p:cNvSpPr txBox="1"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Gill Sans"/>
              <a:buNone/>
              <a:defRPr sz="1900" b="1" i="0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33"/>
          <p:cNvSpPr txBox="1">
            <a:spLocks noGrp="1"/>
          </p:cNvSpPr>
          <p:nvPr>
            <p:ph type="body" idx="1"/>
          </p:nvPr>
        </p:nvSpPr>
        <p:spPr>
          <a:xfrm>
            <a:off x="8337883" y="1741336"/>
            <a:ext cx="3092117" cy="4164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33"/>
          <p:cNvSpPr txBox="1">
            <a:spLocks noGrp="1"/>
          </p:cNvSpPr>
          <p:nvPr>
            <p:ph type="dt" idx="10"/>
          </p:nvPr>
        </p:nvSpPr>
        <p:spPr>
          <a:xfrm>
            <a:off x="765950" y="6375679"/>
            <a:ext cx="1232456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3"/>
          <p:cNvSpPr txBox="1">
            <a:spLocks noGrp="1"/>
          </p:cNvSpPr>
          <p:nvPr>
            <p:ph type="ftr" idx="11"/>
          </p:nvPr>
        </p:nvSpPr>
        <p:spPr>
          <a:xfrm>
            <a:off x="2103621" y="6375679"/>
            <a:ext cx="3482178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3"/>
          <p:cNvSpPr txBox="1">
            <a:spLocks noGrp="1"/>
          </p:cNvSpPr>
          <p:nvPr>
            <p:ph type="sldNum" idx="12"/>
          </p:nvPr>
        </p:nvSpPr>
        <p:spPr>
          <a:xfrm>
            <a:off x="5687568" y="6375679"/>
            <a:ext cx="123444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4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100"/>
              <a:buFont typeface="Impact"/>
              <a:buNone/>
              <a:defRPr sz="5100" b="0" i="0" u="none" strike="noStrike" cap="non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4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3429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Gill Sans"/>
              <a:buChar char="–"/>
              <a:defRPr sz="18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302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175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ill Sans"/>
              <a:buChar char="–"/>
              <a:defRPr sz="14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175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175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ill Sans"/>
              <a:buChar char="–"/>
              <a:defRPr sz="14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175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175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ill Sans"/>
              <a:buChar char="–"/>
              <a:defRPr sz="14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175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8" name="Google Shape;8;p24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9" name="Google Shape;9;p24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0" name="Google Shape;10;p24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  <p:sp>
        <p:nvSpPr>
          <p:cNvPr id="11" name="Google Shape;11;p24"/>
          <p:cNvSpPr/>
          <p:nvPr/>
        </p:nvSpPr>
        <p:spPr>
          <a:xfrm>
            <a:off x="0" y="0"/>
            <a:ext cx="885825" cy="6858000"/>
          </a:xfrm>
          <a:custGeom>
            <a:avLst/>
            <a:gdLst/>
            <a:ahLst/>
            <a:cxnLst/>
            <a:rect l="l" t="t" r="r" b="b"/>
            <a:pathLst>
              <a:path w="558" h="4320" extrusionOk="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12" name="Google Shape;12;p24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"/>
          <p:cNvSpPr txBox="1">
            <a:spLocks noGrp="1"/>
          </p:cNvSpPr>
          <p:nvPr>
            <p:ph type="ctrTitle"/>
          </p:nvPr>
        </p:nvSpPr>
        <p:spPr>
          <a:xfrm>
            <a:off x="2215045" y="914401"/>
            <a:ext cx="7772400" cy="4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Impact"/>
              <a:buNone/>
            </a:pPr>
            <a:r>
              <a:rPr lang="es-CO" sz="3200"/>
              <a:t/>
            </a:r>
            <a:br>
              <a:rPr lang="es-CO" sz="3200"/>
            </a:br>
            <a:r>
              <a:rPr lang="es-CO" sz="3200"/>
              <a:t/>
            </a:r>
            <a:br>
              <a:rPr lang="es-CO" sz="3200"/>
            </a:br>
            <a:r>
              <a:rPr lang="es-CO" sz="3200"/>
              <a:t>4TO ENCUENTRO DE CURRÍCULO</a:t>
            </a:r>
            <a:endParaRPr sz="320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Impact"/>
              <a:buNone/>
            </a:pPr>
            <a:r>
              <a:rPr lang="es-CO" sz="3200"/>
              <a:t>Medellín, 23 y 24 de mayo</a:t>
            </a:r>
            <a:endParaRPr sz="3200"/>
          </a:p>
        </p:txBody>
      </p:sp>
      <p:sp>
        <p:nvSpPr>
          <p:cNvPr id="96" name="Google Shape;96;p1"/>
          <p:cNvSpPr txBox="1"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s-CO"/>
              <a:t>UNIVERSIDAD SANTO TOMÁS</a:t>
            </a:r>
            <a:endParaRPr/>
          </a:p>
        </p:txBody>
      </p:sp>
      <p:pic>
        <p:nvPicPr>
          <p:cNvPr id="97" name="Google Shape;9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22000" y="0"/>
            <a:ext cx="7765450" cy="1929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0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100"/>
              <a:buFont typeface="Impact"/>
              <a:buNone/>
            </a:pPr>
            <a:r>
              <a:rPr lang="es-CO"/>
              <a:t>METODOLOGÍA ESPACIOS ACADÉMICOS</a:t>
            </a:r>
            <a:endParaRPr/>
          </a:p>
        </p:txBody>
      </p:sp>
      <p:sp>
        <p:nvSpPr>
          <p:cNvPr id="165" name="Google Shape;165;p10"/>
          <p:cNvSpPr txBox="1">
            <a:spLocks noGrp="1"/>
          </p:cNvSpPr>
          <p:nvPr>
            <p:ph type="body" idx="1"/>
          </p:nvPr>
        </p:nvSpPr>
        <p:spPr>
          <a:xfrm>
            <a:off x="1251678" y="2066306"/>
            <a:ext cx="10178322" cy="36647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s-CO" sz="3200"/>
              <a:t>Proyecto I – 3er semestre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Identificación de las organizaciones con las cuales se quiere trabajar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Revisión documental sobre procesos similares o sobre el contexto de cada proyecto u organización a modo de estado del arte.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Primer acercamiento a la comunidad para identificar intereses comunes a partir de las necesidades locales.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Ejercicio piloto para la aplicación de instrumentos</a:t>
            </a:r>
            <a:endParaRPr/>
          </a:p>
        </p:txBody>
      </p:sp>
      <p:pic>
        <p:nvPicPr>
          <p:cNvPr id="166" name="Google Shape;166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27709" y="703971"/>
            <a:ext cx="1905000" cy="190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1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100"/>
              <a:buFont typeface="Impact"/>
              <a:buNone/>
            </a:pPr>
            <a:r>
              <a:rPr lang="es-CO"/>
              <a:t>METODOLOGÍA ESPACIOS ACADÉMICOS</a:t>
            </a:r>
            <a:endParaRPr/>
          </a:p>
        </p:txBody>
      </p:sp>
      <p:sp>
        <p:nvSpPr>
          <p:cNvPr id="172" name="Google Shape;172;p11"/>
          <p:cNvSpPr txBox="1">
            <a:spLocks noGrp="1"/>
          </p:cNvSpPr>
          <p:nvPr>
            <p:ph type="body" idx="1"/>
          </p:nvPr>
        </p:nvSpPr>
        <p:spPr>
          <a:xfrm>
            <a:off x="1251678" y="2233731"/>
            <a:ext cx="10178322" cy="36647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s-CO" sz="3200"/>
              <a:t>Proyecto II – 4to semestre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Se elabora un diagnóstico participativo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Cartografía social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Mapeo de actores 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Matriz de priorización 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Árbol de problemas y objetivos 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Plan de acción</a:t>
            </a:r>
            <a:endParaRPr/>
          </a:p>
        </p:txBody>
      </p:sp>
      <p:pic>
        <p:nvPicPr>
          <p:cNvPr id="173" name="Google Shape;17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79765" y="3579374"/>
            <a:ext cx="3097585" cy="20758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679764" y="932488"/>
            <a:ext cx="3097585" cy="21273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2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100"/>
              <a:buFont typeface="Impact"/>
              <a:buNone/>
            </a:pPr>
            <a:r>
              <a:rPr lang="es-CO"/>
              <a:t>METODOLOGÍA ESPACIOS ACADÉMICOS</a:t>
            </a:r>
            <a:endParaRPr/>
          </a:p>
        </p:txBody>
      </p:sp>
      <p:sp>
        <p:nvSpPr>
          <p:cNvPr id="180" name="Google Shape;180;p12"/>
          <p:cNvSpPr txBox="1">
            <a:spLocks noGrp="1"/>
          </p:cNvSpPr>
          <p:nvPr>
            <p:ph type="body" idx="1"/>
          </p:nvPr>
        </p:nvSpPr>
        <p:spPr>
          <a:xfrm>
            <a:off x="1251678" y="2233731"/>
            <a:ext cx="10178322" cy="36647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s-CO" sz="3200"/>
              <a:t>Proyecto III – 5to semestre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rgbClr val="2A1A00"/>
              </a:buClr>
              <a:buSzPts val="2000"/>
              <a:buChar char="•"/>
            </a:pPr>
            <a:r>
              <a:rPr lang="es-CO">
                <a:solidFill>
                  <a:srgbClr val="595959"/>
                </a:solidFill>
              </a:rPr>
              <a:t>Procesos de gestión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rgbClr val="2A1A00"/>
              </a:buClr>
              <a:buSzPts val="2000"/>
              <a:buChar char="•"/>
            </a:pPr>
            <a:r>
              <a:rPr lang="es-CO">
                <a:latin typeface="Calibri"/>
                <a:ea typeface="Calibri"/>
                <a:cs typeface="Calibri"/>
                <a:sym typeface="Calibri"/>
              </a:rPr>
              <a:t>Ejecución del plan de acción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rgbClr val="2A1A00"/>
              </a:buClr>
              <a:buSzPts val="2000"/>
              <a:buChar char="•"/>
            </a:pPr>
            <a:r>
              <a:rPr lang="es-CO">
                <a:latin typeface="Calibri"/>
                <a:ea typeface="Calibri"/>
                <a:cs typeface="Calibri"/>
                <a:sym typeface="Calibri"/>
              </a:rPr>
              <a:t>Sistematización de la experiencia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rgbClr val="2A1A00"/>
              </a:buClr>
              <a:buSzPts val="2000"/>
              <a:buChar char="•"/>
            </a:pPr>
            <a:r>
              <a:rPr lang="es-CO">
                <a:latin typeface="Calibri"/>
                <a:ea typeface="Calibri"/>
                <a:cs typeface="Calibri"/>
                <a:sym typeface="Calibri"/>
              </a:rPr>
              <a:t>Facilitan herramientas (cartillas, módulos de formación, folletos, documentales, entre otros). </a:t>
            </a:r>
            <a:endParaRPr/>
          </a:p>
          <a:p>
            <a:pPr marL="228600" lvl="0" indent="-101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rgbClr val="2A1A00"/>
              </a:buClr>
              <a:buSzPts val="2000"/>
              <a:buNone/>
            </a:pPr>
            <a:endParaRPr>
              <a:solidFill>
                <a:srgbClr val="595959"/>
              </a:solidFill>
            </a:endParaRPr>
          </a:p>
        </p:txBody>
      </p:sp>
      <p:pic>
        <p:nvPicPr>
          <p:cNvPr id="181" name="Google Shape;181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87397" y="229161"/>
            <a:ext cx="3052689" cy="38369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3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100"/>
              <a:buFont typeface="Impact"/>
              <a:buNone/>
            </a:pPr>
            <a:r>
              <a:rPr lang="es-CO"/>
              <a:t>RESULTADOS</a:t>
            </a:r>
            <a:endParaRPr/>
          </a:p>
        </p:txBody>
      </p:sp>
      <p:sp>
        <p:nvSpPr>
          <p:cNvPr id="187" name="Google Shape;187;p13"/>
          <p:cNvSpPr txBox="1">
            <a:spLocks noGrp="1"/>
          </p:cNvSpPr>
          <p:nvPr>
            <p:ph type="body" idx="1"/>
          </p:nvPr>
        </p:nvSpPr>
        <p:spPr>
          <a:xfrm>
            <a:off x="1073887" y="1258785"/>
            <a:ext cx="5172367" cy="5201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s-CO" sz="1600"/>
              <a:t>Construcción de pensamiento situado, el diálogo de saberes y la participación de las comunidades teniendo como fundamento la investigación comprometida y contextualizada.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Char char="•"/>
            </a:pPr>
            <a:r>
              <a:rPr lang="es-CO" sz="1600"/>
              <a:t>Aproximar a los estudiantes a una fundamentación ética y política de la acción social.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Char char="•"/>
            </a:pPr>
            <a:r>
              <a:rPr lang="es-CO" sz="1600"/>
              <a:t>La articulación de los proyectos con diferentes organizaciones sociales.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Char char="•"/>
            </a:pPr>
            <a:r>
              <a:rPr lang="es-CO" sz="1600"/>
              <a:t>Construcción de memoria colectiva en diferentes barrios, localidades y regiones. 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Char char="•"/>
            </a:pPr>
            <a:r>
              <a:rPr lang="es-CO" sz="1600"/>
              <a:t>Desarrollo de eventos culturales con gestión comunitaria 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Char char="•"/>
            </a:pPr>
            <a:r>
              <a:rPr lang="es-CO" sz="1600"/>
              <a:t>Procesos de formación en diferentes temas y con distintos grupos sociales.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Char char="•"/>
            </a:pPr>
            <a:r>
              <a:rPr lang="es-CO" sz="1600"/>
              <a:t>Participación en experiencias significativas de proyección social.</a:t>
            </a:r>
            <a:endParaRPr/>
          </a:p>
        </p:txBody>
      </p:sp>
      <p:pic>
        <p:nvPicPr>
          <p:cNvPr id="188" name="Google Shape;188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12259" y="382385"/>
            <a:ext cx="3160542" cy="2370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12259" y="3193366"/>
            <a:ext cx="3160542" cy="23493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4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100"/>
              <a:buFont typeface="Impact"/>
              <a:buNone/>
            </a:pPr>
            <a:r>
              <a:rPr lang="es-CO"/>
              <a:t>DESARROLLO COMUNITARIO</a:t>
            </a:r>
            <a:endParaRPr/>
          </a:p>
        </p:txBody>
      </p:sp>
      <p:sp>
        <p:nvSpPr>
          <p:cNvPr id="195" name="Google Shape;195;p14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Se realizaron 4 reuniones de comité de proyección social.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Se realizaron 2 comités ampliados de proyección social.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 Se realizaron 10 salidas de campo articuladas a los diferentes espacios académicos.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 Se realizó la VI Semana de la Sociologia y la II Semana Problémica. 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Varios docentes participaron activamente en los talleres propuestos en la Semana de la División de Ciencias Sociales. 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Se participó en el día de la Proyección de Social y el III Encuentro de Lideres y Lideresas. 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5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100"/>
              <a:buFont typeface="Impact"/>
              <a:buNone/>
            </a:pPr>
            <a:r>
              <a:rPr lang="es-CO"/>
              <a:t>DESARROLLO COMUNITARIO</a:t>
            </a:r>
            <a:endParaRPr/>
          </a:p>
        </p:txBody>
      </p:sp>
      <p:sp>
        <p:nvSpPr>
          <p:cNvPr id="201" name="Google Shape;201;p15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Se desarrollaron un total de 42 proyectos en los espacios académicos proyecto I, II y III durante 2018.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Se llevaron a cabo dos proyectos FODEIN que articulan las diferentes funciones sustantiva: 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Font typeface="Gill Sans"/>
              <a:buChar char="-"/>
            </a:pPr>
            <a:r>
              <a:rPr lang="es-CO"/>
              <a:t>Mecanismos y estrategias implementados en la educación secundaria para la generación de una cultura de paz.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Font typeface="Gill Sans"/>
              <a:buChar char="-"/>
            </a:pPr>
            <a:r>
              <a:rPr lang="es-CO"/>
              <a:t>Memorias subalternas: un paso para la paz. Metodologías para la rehabilitación posbélica en el municipio de San Vicente del Caguán.   </a:t>
            </a:r>
            <a:endParaRPr/>
          </a:p>
          <a:p>
            <a:pPr marL="228600" lvl="0" indent="-101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6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100"/>
              <a:buFont typeface="Impact"/>
              <a:buNone/>
            </a:pPr>
            <a:r>
              <a:rPr lang="es-CO"/>
              <a:t>EMPRENDIMIENTO </a:t>
            </a:r>
            <a:endParaRPr/>
          </a:p>
        </p:txBody>
      </p:sp>
      <p:sp>
        <p:nvSpPr>
          <p:cNvPr id="207" name="Google Shape;207;p16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Construcción del consultorio socioempresarial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Participación en el día de la creatividad (2 estudiantes)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Día del emprendedor tomasino  (2 estudiantes)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Creación del semillero de Sociologia aplicada (emprendimiento)</a:t>
            </a:r>
            <a:endParaRPr/>
          </a:p>
          <a:p>
            <a:pPr marL="228600" lvl="0" indent="-101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7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100"/>
              <a:buFont typeface="Impact"/>
              <a:buNone/>
            </a:pPr>
            <a:r>
              <a:rPr lang="es-CO"/>
              <a:t>PRÁCTICAS PROFESIONALES </a:t>
            </a:r>
            <a:endParaRPr/>
          </a:p>
        </p:txBody>
      </p:sp>
      <p:sp>
        <p:nvSpPr>
          <p:cNvPr id="213" name="Google Shape;213;p17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17 estudiantes en práctica 2018-2 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10 estudiantes sector público / 5 sector privado / 2 ONG.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5 contratos 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2 convenios firmados (Uniagraria, INERCO).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Proyección para 2019 – 34 practicantes.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Revisar cumplimiento de horarios en las practicas y retroalimentación en las organizaciones.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Se realizaron dos reuniones informativas julio y octubre 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Se realizó cierre de prácticas con 10 organizaciones.    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8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100"/>
              <a:buFont typeface="Impact"/>
              <a:buNone/>
            </a:pPr>
            <a:r>
              <a:rPr lang="es-CO"/>
              <a:t>EDUCACIÓN CONTINUA </a:t>
            </a:r>
            <a:endParaRPr/>
          </a:p>
        </p:txBody>
      </p:sp>
      <p:sp>
        <p:nvSpPr>
          <p:cNvPr id="219" name="Google Shape;219;p18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Curso de formación en derechos humanos y política pública con la organización ASOVICPUWOBO. La Estrella – Ciudad Bolívar.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Curso de formación en comunicación intrafamiliar Barrio Juan XXIII -  Chapinero.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9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100"/>
              <a:buFont typeface="Impact"/>
              <a:buNone/>
            </a:pPr>
            <a:r>
              <a:rPr lang="es-CO"/>
              <a:t>EGRESADOS</a:t>
            </a:r>
            <a:endParaRPr/>
          </a:p>
        </p:txBody>
      </p:sp>
      <p:sp>
        <p:nvSpPr>
          <p:cNvPr id="225" name="Google Shape;225;p19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s-CO" sz="1700"/>
              <a:t>Creación del gremio de Sociologia. 24 de enero. 15 personas 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00"/>
              <a:buChar char="•"/>
            </a:pPr>
            <a:r>
              <a:rPr lang="es-CO" sz="1700"/>
              <a:t>Formulación de las líneas de acción del gremio. 7 de marzo. 15 personas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00"/>
              <a:buChar char="•"/>
            </a:pPr>
            <a:r>
              <a:rPr lang="es-CO" sz="1700"/>
              <a:t>Participación panel en la semana de la Sociologia. 17 de abril. 30 personas.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00"/>
              <a:buChar char="•"/>
            </a:pPr>
            <a:r>
              <a:rPr lang="es-CO" sz="1700"/>
              <a:t>Taller elaboración de hoja de vida y proyección profesional. 16 de mayo. 20 personas.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00"/>
              <a:buChar char="•"/>
            </a:pPr>
            <a:r>
              <a:rPr lang="es-CO" sz="1700"/>
              <a:t> Conferencia estrategias para radicar el analfabetismo en Colombia. 23 de mayo. 18 personas.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00"/>
              <a:buChar char="•"/>
            </a:pPr>
            <a:r>
              <a:rPr lang="es-CO" sz="1700"/>
              <a:t>Programa de radio en efecto mariposa. 25 de mayo. 5 personas.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00"/>
              <a:buChar char="•"/>
            </a:pPr>
            <a:r>
              <a:rPr lang="es-CO" sz="1700"/>
              <a:t>Reunión de definición de estatutos. 7 de junio. 7 personas asumen dirección del gremio.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00"/>
              <a:buChar char="•"/>
            </a:pPr>
            <a:r>
              <a:rPr lang="es-CO" sz="1700"/>
              <a:t>Programa de radio. 24 de agosto. 5 personas.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00"/>
              <a:buChar char="•"/>
            </a:pPr>
            <a:r>
              <a:rPr lang="es-CO" sz="1700"/>
              <a:t>Café con el autor: Lanzamiento del libro armas y poder con el egresado Gonzalo Bermúdez. Biblioteca USTA. 45 personas.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00"/>
              <a:buChar char="•"/>
            </a:pPr>
            <a:r>
              <a:rPr lang="es-CO" sz="1700"/>
              <a:t>Encuentro Anual de Egresados. 58 personas.  </a:t>
            </a:r>
            <a:endParaRPr/>
          </a:p>
          <a:p>
            <a:pPr marL="228600" lvl="0" indent="-1206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00"/>
              <a:buNone/>
            </a:pPr>
            <a:endParaRPr sz="1700"/>
          </a:p>
          <a:p>
            <a:pPr marL="228600" lvl="0" indent="-1206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00"/>
              <a:buNone/>
            </a:pPr>
            <a:endParaRPr sz="17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"/>
          <p:cNvSpPr txBox="1">
            <a:spLocks noGrp="1"/>
          </p:cNvSpPr>
          <p:nvPr>
            <p:ph type="title"/>
          </p:nvPr>
        </p:nvSpPr>
        <p:spPr>
          <a:xfrm>
            <a:off x="1952596" y="35716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100"/>
              <a:buFont typeface="Impact"/>
              <a:buNone/>
            </a:pPr>
            <a:r>
              <a:rPr lang="es-CO"/>
              <a:t>CONTEXTO HISTÓRICO</a:t>
            </a:r>
            <a:endParaRPr/>
          </a:p>
        </p:txBody>
      </p:sp>
      <p:sp>
        <p:nvSpPr>
          <p:cNvPr id="103" name="Google Shape;103;p2"/>
          <p:cNvSpPr txBox="1">
            <a:spLocks noGrp="1"/>
          </p:cNvSpPr>
          <p:nvPr>
            <p:ph type="body" idx="1"/>
          </p:nvPr>
        </p:nvSpPr>
        <p:spPr>
          <a:xfrm>
            <a:off x="1161693" y="1904200"/>
            <a:ext cx="4707479" cy="3788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Nace en 1965 con una definida orientación de formar desde el humanismo católico.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Profesores de la primera etapa de la Facultad, eran simultáneamente profesores de la Facultad de Sociología en la Universidad Javeriana y la Universidad Nacional.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Preocupaciones propias de esta época, especialmente las relacionadas con temas agrarios, políticos y epistemológicos.</a:t>
            </a:r>
            <a:endParaRPr/>
          </a:p>
        </p:txBody>
      </p:sp>
      <p:pic>
        <p:nvPicPr>
          <p:cNvPr id="104" name="Google Shape;104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54592" y="1209741"/>
            <a:ext cx="4275785" cy="44827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0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100"/>
              <a:buFont typeface="Impact"/>
              <a:buNone/>
            </a:pPr>
            <a:r>
              <a:rPr lang="es-CO"/>
              <a:t>EGRESADOS</a:t>
            </a:r>
            <a:endParaRPr/>
          </a:p>
        </p:txBody>
      </p:sp>
      <p:sp>
        <p:nvSpPr>
          <p:cNvPr id="231" name="Google Shape;231;p20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20 reuniones en el año 2018 con egresados 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1055 egresados graduados a corte (octubre 2018.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381 egresados carnetizados. 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192 egresados conectados en red whatsup. 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Alcance página Facebook 1005 personas en 2018 - seguidores continuos 321 personas.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Participación en convocatoria de excelencia tomasina. 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Se elaboró un instrumento piloto de autoevaluación.</a:t>
            </a:r>
            <a:endParaRPr/>
          </a:p>
          <a:p>
            <a:pPr marL="228600" lvl="0" indent="-101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1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100"/>
              <a:buFont typeface="Impact"/>
              <a:buNone/>
            </a:pPr>
            <a:r>
              <a:rPr lang="es-CO"/>
              <a:t>RELACIONES INTERNACIONALES </a:t>
            </a:r>
            <a:endParaRPr/>
          </a:p>
        </p:txBody>
      </p:sp>
      <p:sp>
        <p:nvSpPr>
          <p:cNvPr id="237" name="Google Shape;237;p21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s-CO"/>
              <a:t>Movilidad estudiantil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Entrante: ( 1 estudiante – México) 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Saliente: ( 4 estudiantes – Argentina – México y Brasil)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r>
              <a:rPr lang="es-CO"/>
              <a:t>Movilidad docente ( 24 movilidades)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España, Argentina, México, Ecuador, Chile. 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r>
              <a:rPr lang="es-CO"/>
              <a:t>Docentes visitantes: 17 docentes ( Semana de Sociologia, espacios académicos, Semana Problémica.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r>
              <a:rPr lang="es-CO"/>
              <a:t>Actividades estudiantiles: ( 25 estudiantes) CLES Panamá, Encuentro Semilleros Medellín, San Vicente del Caguán. 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2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100"/>
              <a:buFont typeface="Impact"/>
              <a:buNone/>
            </a:pPr>
            <a:r>
              <a:rPr lang="es-CO"/>
              <a:t>RELACIONES INTERNACIONALES </a:t>
            </a:r>
            <a:endParaRPr/>
          </a:p>
        </p:txBody>
      </p:sp>
      <p:sp>
        <p:nvSpPr>
          <p:cNvPr id="243" name="Google Shape;243;p22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s-CO"/>
              <a:t>Dos programas de radio (febrero – octubre).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r>
              <a:rPr lang="es-CO"/>
              <a:t>Reunión informativa sobre procesos de beca con la ORI - Octubre 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3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100"/>
              <a:buFont typeface="Impact"/>
              <a:buNone/>
            </a:pPr>
            <a:r>
              <a:rPr lang="es-CO"/>
              <a:t>CONCLUSIONES</a:t>
            </a:r>
            <a:endParaRPr/>
          </a:p>
        </p:txBody>
      </p:sp>
      <p:sp>
        <p:nvSpPr>
          <p:cNvPr id="249" name="Google Shape;249;p23"/>
          <p:cNvSpPr txBox="1">
            <a:spLocks noGrp="1"/>
          </p:cNvSpPr>
          <p:nvPr>
            <p:ph type="body" idx="1"/>
          </p:nvPr>
        </p:nvSpPr>
        <p:spPr>
          <a:xfrm>
            <a:off x="1073887" y="1258785"/>
            <a:ext cx="5509793" cy="5201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s-CO" sz="1600"/>
              <a:t>Los tres momentos metodológicos de cada semestre permiten fortalecer el vínculo con las comunidades desde los procesos de enseñanza aprendizaje.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Char char="•"/>
            </a:pPr>
            <a:r>
              <a:rPr lang="es-CO" sz="1600"/>
              <a:t>Se establecen miradas a mediano plazo que favorecen el trabajo articulado entre la academia y diferentes sectores sociales. 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Char char="•"/>
            </a:pPr>
            <a:r>
              <a:rPr lang="es-CO" sz="1600"/>
              <a:t>Este tipo de iniciativas pedagógicas permiten la construcción de diagnósticos de necesidades con distintas organizaciones a través de la aplicación de diferentes técnicas de investigación.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Char char="•"/>
            </a:pPr>
            <a:r>
              <a:rPr lang="es-CO" sz="1600"/>
              <a:t>Fortalecer las capacidades de los estudiantes sobre los procesos de intervención o cambio socio-comunitario.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Char char="•"/>
            </a:pPr>
            <a:r>
              <a:rPr lang="es-CO" sz="1600"/>
              <a:t>Los proyectos cambian la percepción y prácticas de los estudiantes a través de un ejercicio más comprometido con los problemas, necesidades y conflictos sociales</a:t>
            </a:r>
            <a:endParaRPr/>
          </a:p>
        </p:txBody>
      </p:sp>
      <p:pic>
        <p:nvPicPr>
          <p:cNvPr id="250" name="Google Shape;250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61471" y="590990"/>
            <a:ext cx="4486275" cy="379095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23"/>
          <p:cNvSpPr txBox="1"/>
          <p:nvPr/>
        </p:nvSpPr>
        <p:spPr>
          <a:xfrm>
            <a:off x="6761471" y="4590545"/>
            <a:ext cx="480920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Gracias infinitas al maestro Orlando Fals Borda por su aporte a una Sociologia Sentipensante  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100"/>
              <a:buFont typeface="Impact"/>
              <a:buNone/>
            </a:pPr>
            <a:r>
              <a:rPr lang="es-CO"/>
              <a:t>LÍNEA DE TIEMPO </a:t>
            </a:r>
            <a:endParaRPr/>
          </a:p>
        </p:txBody>
      </p:sp>
      <p:sp>
        <p:nvSpPr>
          <p:cNvPr id="110" name="Google Shape;110;p3"/>
          <p:cNvSpPr txBox="1">
            <a:spLocks noGrp="1"/>
          </p:cNvSpPr>
          <p:nvPr>
            <p:ph type="body" idx="1"/>
          </p:nvPr>
        </p:nvSpPr>
        <p:spPr>
          <a:xfrm>
            <a:off x="1251677" y="1661293"/>
            <a:ext cx="7287015" cy="409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11112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50"/>
              <a:buNone/>
            </a:pPr>
            <a:endParaRPr sz="1850"/>
          </a:p>
          <a:p>
            <a:pPr marL="22860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850"/>
              <a:buChar char="•"/>
            </a:pPr>
            <a:r>
              <a:rPr lang="es-CO" sz="1850"/>
              <a:t>1965 - Apertura de la Facultad de Sociología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850"/>
              <a:buChar char="•"/>
            </a:pPr>
            <a:r>
              <a:rPr lang="es-CO" sz="1850"/>
              <a:t>1973 – Apertura Maestría en Planeación Socioeconómica 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850"/>
              <a:buChar char="•"/>
            </a:pPr>
            <a:r>
              <a:rPr lang="es-CO" sz="1850"/>
              <a:t>1985- Cierre del programa de pregrado en Sociología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850"/>
              <a:buChar char="•"/>
            </a:pPr>
            <a:r>
              <a:rPr lang="es-CO" sz="1850"/>
              <a:t>1986 - Estudio realizado para el DANE titulado "Estratificación Social en Bogotá", entre los años 1984 y 1986.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850"/>
              <a:buChar char="•"/>
            </a:pPr>
            <a:r>
              <a:rPr lang="es-CO" sz="1850"/>
              <a:t>1998 – Reapertura programa de pregrado en Sociología 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850"/>
              <a:buChar char="•"/>
            </a:pPr>
            <a:r>
              <a:rPr lang="es-CO" sz="1850"/>
              <a:t>2006 – Anfitriona cátedra Orlando Fals Borda patrocinada por RECFADES 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850"/>
              <a:buChar char="•"/>
            </a:pPr>
            <a:r>
              <a:rPr lang="es-CO" sz="1850"/>
              <a:t>2014–2018.  Coordinación de Recfades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850"/>
              <a:buChar char="•"/>
            </a:pPr>
            <a:r>
              <a:rPr lang="es-CO" sz="1850"/>
              <a:t>2017 – Logra la participación de 24 estudiantes y 8 docentes en ALAS - Uruguay</a:t>
            </a:r>
            <a:endParaRPr/>
          </a:p>
          <a:p>
            <a:pPr marL="228600" lvl="0" indent="-11112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850"/>
              <a:buNone/>
            </a:pPr>
            <a:endParaRPr sz="1850"/>
          </a:p>
          <a:p>
            <a:pPr marL="228600" lvl="0" indent="-11112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850"/>
              <a:buNone/>
            </a:pPr>
            <a:endParaRPr sz="1850"/>
          </a:p>
          <a:p>
            <a:pPr marL="228600" lvl="0" indent="-11112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850"/>
              <a:buNone/>
            </a:pPr>
            <a:endParaRPr sz="1850"/>
          </a:p>
          <a:p>
            <a:pPr marL="228600" lvl="0" indent="-11112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850"/>
              <a:buNone/>
            </a:pPr>
            <a:endParaRPr sz="185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"/>
          <p:cNvSpPr txBox="1">
            <a:spLocks noGrp="1"/>
          </p:cNvSpPr>
          <p:nvPr>
            <p:ph type="title"/>
          </p:nvPr>
        </p:nvSpPr>
        <p:spPr>
          <a:xfrm>
            <a:off x="1952596" y="35716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100"/>
              <a:buFont typeface="Impact"/>
              <a:buNone/>
            </a:pPr>
            <a:r>
              <a:rPr lang="es-CO"/>
              <a:t>IDENTIDAD DEL PROGRAMA</a:t>
            </a:r>
            <a:endParaRPr/>
          </a:p>
        </p:txBody>
      </p:sp>
      <p:sp>
        <p:nvSpPr>
          <p:cNvPr id="116" name="Google Shape;116;p4"/>
          <p:cNvSpPr txBox="1">
            <a:spLocks noGrp="1"/>
          </p:cNvSpPr>
          <p:nvPr>
            <p:ph type="body" idx="1"/>
          </p:nvPr>
        </p:nvSpPr>
        <p:spPr>
          <a:xfrm>
            <a:off x="1042303" y="1672047"/>
            <a:ext cx="6081511" cy="3646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La Facultad de Sociología forjó su propia identidad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Estuvo centrada en la aplicación de técnicas y metodologías para conocer la realidad social de primera mano y ofrecer alternativas y soluciones a los conflictos sociales.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Las salidas de campo y las prácticas sociales fueron uno de sus mayores atractivos.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Énfasis investigativo en planeación social y su tendencia a la proyección social.</a:t>
            </a:r>
            <a:endParaRPr/>
          </a:p>
        </p:txBody>
      </p:sp>
      <p:pic>
        <p:nvPicPr>
          <p:cNvPr id="117" name="Google Shape;117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65747" y="1825110"/>
            <a:ext cx="3435842" cy="3120377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4"/>
          <p:cNvSpPr/>
          <p:nvPr/>
        </p:nvSpPr>
        <p:spPr>
          <a:xfrm>
            <a:off x="1236372" y="5270431"/>
            <a:ext cx="10019763" cy="10064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A1A00"/>
              </a:buClr>
              <a:buSzPts val="1800"/>
              <a:buFont typeface="Arial"/>
              <a:buChar char="•"/>
            </a:pPr>
            <a:r>
              <a:rPr lang="es-CO" sz="18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Se centró en la reflexión y generación de cambios para solucionar problemáticas sociales, la promoción de la democracia y la justicia social, la incidencia en el diseño de políticas públicas, el fortalecimiento del desarrollo territorial y de la participación ciudadana en los ámbitos locales, regionales y nacionales.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100"/>
              <a:buFont typeface="Impact"/>
              <a:buNone/>
            </a:pPr>
            <a:r>
              <a:rPr lang="es-CO"/>
              <a:t>PERSPECTIVA INSTITUCIONAL </a:t>
            </a:r>
            <a:endParaRPr/>
          </a:p>
        </p:txBody>
      </p:sp>
      <p:sp>
        <p:nvSpPr>
          <p:cNvPr id="124" name="Google Shape;124;p5"/>
          <p:cNvSpPr txBox="1">
            <a:spLocks noGrp="1"/>
          </p:cNvSpPr>
          <p:nvPr>
            <p:ph type="body" idx="1"/>
          </p:nvPr>
        </p:nvSpPr>
        <p:spPr>
          <a:xfrm>
            <a:off x="1283576" y="1701211"/>
            <a:ext cx="4633967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s-CO" sz="1400"/>
              <a:t>El modelo de Proyección Social está articulado no sólo a las políticas internas de la institución sino a las políticas públicas de desarrollo social del país.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400"/>
              <a:buChar char="•"/>
            </a:pPr>
            <a:r>
              <a:rPr lang="es-CO" sz="1400"/>
              <a:t>Acciones hacía, desde y con la comunidad constituyen una fuente para el crecimiento sustentable y el desarrollo humano. 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400"/>
              <a:buChar char="•"/>
            </a:pPr>
            <a:r>
              <a:rPr lang="es-CO" sz="1400"/>
              <a:t>Centros de Proyección Social a nivel territorial generan identidad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400"/>
              <a:buChar char="•"/>
            </a:pPr>
            <a:r>
              <a:rPr lang="es-CO" sz="1400"/>
              <a:t>Los CPS se configuran como un nodo conector de conocimientos académicos, por una parte, y sociales, culturales y populares permite co-construir alternativas de solución.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400"/>
              <a:buChar char="•"/>
            </a:pPr>
            <a:r>
              <a:rPr lang="es-CO" sz="1400"/>
              <a:t> otra Formación del estudiante en el campo investigativo y su posterior vinculación a espacios como semilleros y grupos de investigación.</a:t>
            </a:r>
            <a:endParaRPr/>
          </a:p>
          <a:p>
            <a:pPr marL="228600" lvl="0" indent="-1397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</a:pPr>
            <a:endParaRPr sz="1400"/>
          </a:p>
        </p:txBody>
      </p:sp>
      <p:sp>
        <p:nvSpPr>
          <p:cNvPr id="125" name="Google Shape;125;p5"/>
          <p:cNvSpPr/>
          <p:nvPr/>
        </p:nvSpPr>
        <p:spPr>
          <a:xfrm>
            <a:off x="6485999" y="5275153"/>
            <a:ext cx="450277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¿Cual es el lugar de lo educativo en esta época de cambios?</a:t>
            </a:r>
            <a:endParaRPr/>
          </a:p>
        </p:txBody>
      </p:sp>
      <p:pic>
        <p:nvPicPr>
          <p:cNvPr id="126" name="Google Shape;126;p5" descr="Resultado de imagen para educacion y cambio socia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120330" y="-10636987"/>
            <a:ext cx="2460032" cy="1646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09138" y="1701210"/>
            <a:ext cx="3515932" cy="30124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100"/>
              <a:buFont typeface="Impact"/>
              <a:buNone/>
            </a:pPr>
            <a:r>
              <a:rPr lang="es-CO"/>
              <a:t>VISIONES Y PERSPECTIVAS </a:t>
            </a:r>
            <a:endParaRPr/>
          </a:p>
        </p:txBody>
      </p:sp>
      <p:sp>
        <p:nvSpPr>
          <p:cNvPr id="133" name="Google Shape;133;p6"/>
          <p:cNvSpPr txBox="1">
            <a:spLocks noGrp="1"/>
          </p:cNvSpPr>
          <p:nvPr>
            <p:ph type="body" idx="1"/>
          </p:nvPr>
        </p:nvSpPr>
        <p:spPr>
          <a:xfrm>
            <a:off x="1491802" y="1591294"/>
            <a:ext cx="4844604" cy="4557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101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/>
          </a:p>
          <a:p>
            <a:pPr marL="228600" lvl="0" indent="-101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endParaRPr/>
          </a:p>
        </p:txBody>
      </p:sp>
      <p:pic>
        <p:nvPicPr>
          <p:cNvPr id="134" name="Google Shape;134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77318" y="1738646"/>
            <a:ext cx="3683357" cy="3219719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6"/>
          <p:cNvSpPr/>
          <p:nvPr/>
        </p:nvSpPr>
        <p:spPr>
          <a:xfrm>
            <a:off x="1116169" y="1591294"/>
            <a:ext cx="4891824" cy="28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Los estudiantes ubican las tutorías en campo y aula como aspectos importantes para su formación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Genera una relación estrecha a través de los procesos pedagógicos dialógicos.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Evidencia ejercicios de enseñanza-aprendizaje mediante una cultura de la participación.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7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100"/>
              <a:buFont typeface="Impact"/>
              <a:buNone/>
            </a:pPr>
            <a:r>
              <a:rPr lang="es-CO"/>
              <a:t>CONTEXTO RECIENTE</a:t>
            </a:r>
            <a:endParaRPr/>
          </a:p>
        </p:txBody>
      </p:sp>
      <p:sp>
        <p:nvSpPr>
          <p:cNvPr id="141" name="Google Shape;141;p7"/>
          <p:cNvSpPr txBox="1">
            <a:spLocks noGrp="1"/>
          </p:cNvSpPr>
          <p:nvPr>
            <p:ph type="body" idx="1"/>
          </p:nvPr>
        </p:nvSpPr>
        <p:spPr>
          <a:xfrm>
            <a:off x="1204176" y="1874517"/>
            <a:ext cx="6740416" cy="466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Reapertura de la Facultad de Sociologia 1998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Encuentros Nacionales de Estudiantes de Sociologia (ENES) ahora CONES.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Congresos Nacionales de Sociologia y ALAS.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RECFADES y CLACSO 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Transformación de las prácticas pedagógicas </a:t>
            </a:r>
            <a:endParaRPr/>
          </a:p>
        </p:txBody>
      </p:sp>
      <p:pic>
        <p:nvPicPr>
          <p:cNvPr id="142" name="Google Shape;142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57660" y="1075872"/>
            <a:ext cx="2859272" cy="1597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57660" y="2888071"/>
            <a:ext cx="3462828" cy="957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57660" y="4208910"/>
            <a:ext cx="3172340" cy="2178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8"/>
          <p:cNvSpPr txBox="1">
            <a:spLocks noGrp="1"/>
          </p:cNvSpPr>
          <p:nvPr>
            <p:ph type="title"/>
          </p:nvPr>
        </p:nvSpPr>
        <p:spPr>
          <a:xfrm>
            <a:off x="1952596" y="500042"/>
            <a:ext cx="8229600" cy="1428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90"/>
              <a:buFont typeface="Impact"/>
              <a:buNone/>
            </a:pPr>
            <a:r>
              <a:rPr lang="es-CO" sz="4590"/>
              <a:t>ESPACIO ACADÉMICO </a:t>
            </a:r>
            <a:br>
              <a:rPr lang="es-CO" sz="4590"/>
            </a:br>
            <a:endParaRPr sz="4590"/>
          </a:p>
        </p:txBody>
      </p:sp>
      <p:sp>
        <p:nvSpPr>
          <p:cNvPr id="150" name="Google Shape;150;p8"/>
          <p:cNvSpPr txBox="1">
            <a:spLocks noGrp="1"/>
          </p:cNvSpPr>
          <p:nvPr>
            <p:ph type="body" idx="1"/>
          </p:nvPr>
        </p:nvSpPr>
        <p:spPr>
          <a:xfrm>
            <a:off x="1746535" y="2042556"/>
            <a:ext cx="5996178" cy="4013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50"/>
              <a:buChar char="•"/>
            </a:pPr>
            <a:r>
              <a:rPr lang="es-CO" sz="1850"/>
              <a:t>Proyecto (I, II y III) bajo el componente teórico-práctico, brinda al estudiante una fundamentación ética – política – conceptual y metodológica.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50"/>
              <a:buChar char="•"/>
            </a:pPr>
            <a:r>
              <a:rPr lang="es-CO" sz="1850"/>
              <a:t>Se articula al plan de estudios en los niveles de 3, 4 y 5 semestre de formación aportando a los ciclos básico y profesional de formación. 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50"/>
              <a:buChar char="•"/>
            </a:pPr>
            <a:r>
              <a:rPr lang="es-CO" sz="1850"/>
              <a:t>Rol como facilitador en procesos de cambio social, en el marco de la democratización de conocimiento.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50"/>
              <a:buChar char="•"/>
            </a:pPr>
            <a:r>
              <a:rPr lang="es-CO" sz="1850"/>
              <a:t>Prácticas comprometidas con los diferentes procesos sociales que acompañan los estudiantes. 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50"/>
              <a:buChar char="•"/>
            </a:pPr>
            <a:r>
              <a:rPr lang="es-CO" sz="1850"/>
              <a:t>Responden de manera acertada a las necesidades locales.</a:t>
            </a:r>
            <a:endParaRPr/>
          </a:p>
        </p:txBody>
      </p:sp>
      <p:pic>
        <p:nvPicPr>
          <p:cNvPr id="151" name="Google Shape;151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829235" y="1090056"/>
            <a:ext cx="2453054" cy="2089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829235" y="3506855"/>
            <a:ext cx="2453054" cy="2879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9"/>
          <p:cNvSpPr txBox="1">
            <a:spLocks noGrp="1"/>
          </p:cNvSpPr>
          <p:nvPr>
            <p:ph type="title"/>
          </p:nvPr>
        </p:nvSpPr>
        <p:spPr>
          <a:xfrm>
            <a:off x="1952596" y="428604"/>
            <a:ext cx="8229600" cy="1428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100"/>
              <a:buFont typeface="Impact"/>
              <a:buNone/>
            </a:pPr>
            <a:r>
              <a:rPr lang="es-CO"/>
              <a:t>PROYECCIÓN SOCIAL</a:t>
            </a:r>
            <a:endParaRPr/>
          </a:p>
        </p:txBody>
      </p:sp>
      <p:sp>
        <p:nvSpPr>
          <p:cNvPr id="158" name="Google Shape;158;p9"/>
          <p:cNvSpPr txBox="1">
            <a:spLocks noGrp="1"/>
          </p:cNvSpPr>
          <p:nvPr>
            <p:ph type="body" idx="1"/>
          </p:nvPr>
        </p:nvSpPr>
        <p:spPr>
          <a:xfrm>
            <a:off x="1976347" y="1733797"/>
            <a:ext cx="5094154" cy="4417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Las actividades que se realizan en los </a:t>
            </a:r>
            <a:r>
              <a:rPr lang="es-CO" i="1"/>
              <a:t>Centros de Proyección Social </a:t>
            </a:r>
            <a:r>
              <a:rPr lang="es-CO"/>
              <a:t>en Usme, Suba, Chapinero, y Cazucá han impulsado el desarrollo comunitario y ha favorecido la práctica profesional de los estudiantes.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</a:pPr>
            <a:r>
              <a:rPr lang="es-CO"/>
              <a:t>El vínculo con los territorios ha permitido fortalecer la investigación formativa del programa a través de la vinculación de los estudiantes semilleros de investigación. </a:t>
            </a:r>
            <a:endParaRPr/>
          </a:p>
          <a:p>
            <a:pPr marL="228600" lvl="0" indent="-101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endParaRPr/>
          </a:p>
          <a:p>
            <a:pPr marL="228600" lvl="0" indent="-101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endParaRPr/>
          </a:p>
        </p:txBody>
      </p:sp>
      <p:pic>
        <p:nvPicPr>
          <p:cNvPr id="159" name="Google Shape;159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00677" y="1733797"/>
            <a:ext cx="3004698" cy="33147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rgbClr val="000000"/>
      </a:dk1>
      <a:lt1>
        <a:srgbClr val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1559</Words>
  <Application>Microsoft Office PowerPoint</Application>
  <PresentationFormat>Panorámica</PresentationFormat>
  <Paragraphs>147</Paragraphs>
  <Slides>23</Slides>
  <Notes>23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8" baseType="lpstr">
      <vt:lpstr>Arial</vt:lpstr>
      <vt:lpstr>Calibri</vt:lpstr>
      <vt:lpstr>Gill Sans</vt:lpstr>
      <vt:lpstr>Impact</vt:lpstr>
      <vt:lpstr>Badge</vt:lpstr>
      <vt:lpstr>  4TO ENCUENTRO DE CURRÍCULO Medellín, 23 y 24 de mayo</vt:lpstr>
      <vt:lpstr>CONTEXTO HISTÓRICO</vt:lpstr>
      <vt:lpstr>LÍNEA DE TIEMPO </vt:lpstr>
      <vt:lpstr>IDENTIDAD DEL PROGRAMA</vt:lpstr>
      <vt:lpstr>PERSPECTIVA INSTITUCIONAL </vt:lpstr>
      <vt:lpstr>VISIONES Y PERSPECTIVAS </vt:lpstr>
      <vt:lpstr>CONTEXTO RECIENTE</vt:lpstr>
      <vt:lpstr>ESPACIO ACADÉMICO  </vt:lpstr>
      <vt:lpstr>PROYECCIÓN SOCIAL</vt:lpstr>
      <vt:lpstr>METODOLOGÍA ESPACIOS ACADÉMICOS</vt:lpstr>
      <vt:lpstr>METODOLOGÍA ESPACIOS ACADÉMICOS</vt:lpstr>
      <vt:lpstr>METODOLOGÍA ESPACIOS ACADÉMICOS</vt:lpstr>
      <vt:lpstr>RESULTADOS</vt:lpstr>
      <vt:lpstr>DESARROLLO COMUNITARIO</vt:lpstr>
      <vt:lpstr>DESARROLLO COMUNITARIO</vt:lpstr>
      <vt:lpstr>EMPRENDIMIENTO </vt:lpstr>
      <vt:lpstr>PRÁCTICAS PROFESIONALES </vt:lpstr>
      <vt:lpstr>EDUCACIÓN CONTINUA </vt:lpstr>
      <vt:lpstr>EGRESADOS</vt:lpstr>
      <vt:lpstr>EGRESADOS</vt:lpstr>
      <vt:lpstr>RELACIONES INTERNACIONALES </vt:lpstr>
      <vt:lpstr>RELACIONES INTERNACIONALES </vt:lpstr>
      <vt:lpstr>CONCLUSIONES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4TO ENCUENTRO DE CURRÍCULO Medellín, 23 y 24 de mayo</dc:title>
  <dc:creator>JHOANNA CARDENAS</dc:creator>
  <cp:lastModifiedBy>janh duque</cp:lastModifiedBy>
  <cp:revision>1</cp:revision>
  <dcterms:created xsi:type="dcterms:W3CDTF">2018-05-09T02:18:21Z</dcterms:created>
  <dcterms:modified xsi:type="dcterms:W3CDTF">2020-06-01T13:39:13Z</dcterms:modified>
</cp:coreProperties>
</file>