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6858000" cx="12188825"/>
  <p:notesSz cx="6858000" cy="9144000"/>
  <p:embeddedFontLst>
    <p:embeddedFont>
      <p:font typeface="Constantia"/>
      <p:regular r:id="rId37"/>
      <p:bold r:id="rId38"/>
      <p:italic r:id="rId39"/>
      <p:boldItalic r:id="rId40"/>
    </p:embeddedFont>
    <p:embeddedFont>
      <p:font typeface="Century Gothic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39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Constantia-boldItalic.fntdata"/><Relationship Id="rId20" Type="http://schemas.openxmlformats.org/officeDocument/2006/relationships/slide" Target="slides/slide15.xml"/><Relationship Id="rId42" Type="http://schemas.openxmlformats.org/officeDocument/2006/relationships/font" Target="fonts/CenturyGothic-bold.fntdata"/><Relationship Id="rId41" Type="http://schemas.openxmlformats.org/officeDocument/2006/relationships/font" Target="fonts/CenturyGothic-regular.fntdata"/><Relationship Id="rId22" Type="http://schemas.openxmlformats.org/officeDocument/2006/relationships/slide" Target="slides/slide17.xml"/><Relationship Id="rId44" Type="http://schemas.openxmlformats.org/officeDocument/2006/relationships/font" Target="fonts/CenturyGothic-boldItalic.fntdata"/><Relationship Id="rId21" Type="http://schemas.openxmlformats.org/officeDocument/2006/relationships/slide" Target="slides/slide16.xml"/><Relationship Id="rId43" Type="http://schemas.openxmlformats.org/officeDocument/2006/relationships/font" Target="fonts/CenturyGothic-italic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Constantia-regular.fnt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Constantia-italic.fntdata"/><Relationship Id="rId16" Type="http://schemas.openxmlformats.org/officeDocument/2006/relationships/slide" Target="slides/slide11.xml"/><Relationship Id="rId38" Type="http://schemas.openxmlformats.org/officeDocument/2006/relationships/font" Target="fonts/Constantia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CO" sz="12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"/>
          <p:cNvSpPr txBox="1"/>
          <p:nvPr>
            <p:ph type="ctrTitle"/>
          </p:nvPr>
        </p:nvSpPr>
        <p:spPr>
          <a:xfrm>
            <a:off x="2588539" y="2514601"/>
            <a:ext cx="8913077" cy="2262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398"/>
              <a:buFont typeface="Century Gothic"/>
              <a:buNone/>
              <a:defRPr sz="5398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"/>
          <p:cNvSpPr txBox="1"/>
          <p:nvPr>
            <p:ph idx="1" type="subTitle"/>
          </p:nvPr>
        </p:nvSpPr>
        <p:spPr>
          <a:xfrm>
            <a:off x="2588539" y="4777380"/>
            <a:ext cx="8913077" cy="11262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799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5" name="Google Shape;45;p2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"/>
          <p:cNvSpPr/>
          <p:nvPr/>
        </p:nvSpPr>
        <p:spPr>
          <a:xfrm>
            <a:off x="0" y="4323811"/>
            <a:ext cx="1744198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531674" y="4529541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descripción">
  <p:cSld name="Título y descripción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"/>
          <p:cNvSpPr txBox="1"/>
          <p:nvPr>
            <p:ph type="title"/>
          </p:nvPr>
        </p:nvSpPr>
        <p:spPr>
          <a:xfrm>
            <a:off x="2588538" y="609600"/>
            <a:ext cx="8913077" cy="31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799"/>
              <a:buFont typeface="Century Gothic"/>
              <a:buNone/>
              <a:defRPr b="0" sz="4799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1"/>
          <p:cNvSpPr txBox="1"/>
          <p:nvPr>
            <p:ph idx="1" type="body"/>
          </p:nvPr>
        </p:nvSpPr>
        <p:spPr>
          <a:xfrm>
            <a:off x="2588538" y="4354046"/>
            <a:ext cx="8913077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799"/>
              <a:buNone/>
              <a:defRPr sz="1799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799"/>
              <a:buNone/>
              <a:defRPr sz="1799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1" name="Google Shape;111;p11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1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1"/>
          <p:cNvSpPr/>
          <p:nvPr/>
        </p:nvSpPr>
        <p:spPr>
          <a:xfrm flipH="1" rot="10800000">
            <a:off x="-4187" y="31781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1"/>
          <p:cNvSpPr txBox="1"/>
          <p:nvPr>
            <p:ph idx="12" type="sldNum"/>
          </p:nvPr>
        </p:nvSpPr>
        <p:spPr>
          <a:xfrm>
            <a:off x="531674" y="3244140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 con descripción">
  <p:cSld name="Cita con descripción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2"/>
          <p:cNvSpPr txBox="1"/>
          <p:nvPr>
            <p:ph type="title"/>
          </p:nvPr>
        </p:nvSpPr>
        <p:spPr>
          <a:xfrm>
            <a:off x="2849207" y="609600"/>
            <a:ext cx="8391740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799"/>
              <a:buFont typeface="Century Gothic"/>
              <a:buNone/>
              <a:defRPr b="0" sz="4799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2"/>
          <p:cNvSpPr txBox="1"/>
          <p:nvPr>
            <p:ph idx="1" type="body"/>
          </p:nvPr>
        </p:nvSpPr>
        <p:spPr>
          <a:xfrm>
            <a:off x="3274159" y="3505200"/>
            <a:ext cx="7534591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12"/>
          <p:cNvSpPr txBox="1"/>
          <p:nvPr>
            <p:ph idx="2" type="body"/>
          </p:nvPr>
        </p:nvSpPr>
        <p:spPr>
          <a:xfrm>
            <a:off x="2588538" y="4354046"/>
            <a:ext cx="8913077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799"/>
              <a:buNone/>
              <a:defRPr sz="1799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799"/>
              <a:buNone/>
              <a:defRPr sz="1799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12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2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2"/>
          <p:cNvSpPr/>
          <p:nvPr/>
        </p:nvSpPr>
        <p:spPr>
          <a:xfrm flipH="1" rot="10800000">
            <a:off x="-4187" y="31781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2"/>
          <p:cNvSpPr txBox="1"/>
          <p:nvPr>
            <p:ph idx="12" type="sldNum"/>
          </p:nvPr>
        </p:nvSpPr>
        <p:spPr>
          <a:xfrm>
            <a:off x="531674" y="3244140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sp>
        <p:nvSpPr>
          <p:cNvPr id="123" name="Google Shape;123;p12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7998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4" name="Google Shape;124;p12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7998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rjeta de nombre">
  <p:cSld name="Tarjeta de nombr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3"/>
          <p:cNvSpPr txBox="1"/>
          <p:nvPr>
            <p:ph type="title"/>
          </p:nvPr>
        </p:nvSpPr>
        <p:spPr>
          <a:xfrm>
            <a:off x="2588539" y="2438401"/>
            <a:ext cx="8913078" cy="27248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799"/>
              <a:buFont typeface="Century Gothic"/>
              <a:buNone/>
              <a:defRPr b="0" sz="4799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3"/>
          <p:cNvSpPr txBox="1"/>
          <p:nvPr>
            <p:ph idx="1" type="body"/>
          </p:nvPr>
        </p:nvSpPr>
        <p:spPr>
          <a:xfrm>
            <a:off x="2588539" y="5181600"/>
            <a:ext cx="8913078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799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13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3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3"/>
          <p:cNvSpPr/>
          <p:nvPr/>
        </p:nvSpPr>
        <p:spPr>
          <a:xfrm flipH="1" rot="10800000">
            <a:off x="-4187" y="491172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3"/>
          <p:cNvSpPr txBox="1"/>
          <p:nvPr>
            <p:ph idx="12" type="sldNum"/>
          </p:nvPr>
        </p:nvSpPr>
        <p:spPr>
          <a:xfrm>
            <a:off x="531674" y="4983088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r la tarjeta de nombre">
  <p:cSld name="Citar la tarjeta de nombre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4"/>
          <p:cNvSpPr txBox="1"/>
          <p:nvPr>
            <p:ph type="title"/>
          </p:nvPr>
        </p:nvSpPr>
        <p:spPr>
          <a:xfrm>
            <a:off x="2849207" y="609600"/>
            <a:ext cx="8391740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799"/>
              <a:buFont typeface="Century Gothic"/>
              <a:buNone/>
              <a:defRPr b="0" sz="4799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4"/>
          <p:cNvSpPr txBox="1"/>
          <p:nvPr>
            <p:ph idx="1" type="body"/>
          </p:nvPr>
        </p:nvSpPr>
        <p:spPr>
          <a:xfrm>
            <a:off x="2588538" y="4343400"/>
            <a:ext cx="8913078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399"/>
              <a:buFont typeface="Century Gothic"/>
              <a:buNone/>
              <a:defRPr sz="2399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p14"/>
          <p:cNvSpPr txBox="1"/>
          <p:nvPr>
            <p:ph idx="2" type="body"/>
          </p:nvPr>
        </p:nvSpPr>
        <p:spPr>
          <a:xfrm>
            <a:off x="2588539" y="5181600"/>
            <a:ext cx="8913078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799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p14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4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4"/>
          <p:cNvSpPr/>
          <p:nvPr/>
        </p:nvSpPr>
        <p:spPr>
          <a:xfrm flipH="1" rot="10800000">
            <a:off x="-4187" y="491172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4"/>
          <p:cNvSpPr txBox="1"/>
          <p:nvPr>
            <p:ph idx="12" type="sldNum"/>
          </p:nvPr>
        </p:nvSpPr>
        <p:spPr>
          <a:xfrm>
            <a:off x="531674" y="4983088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sp>
        <p:nvSpPr>
          <p:cNvPr id="140" name="Google Shape;140;p14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7998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41" name="Google Shape;141;p14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7998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dadero o falso">
  <p:cSld name="Verdadero o falso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5"/>
          <p:cNvSpPr txBox="1"/>
          <p:nvPr>
            <p:ph type="title"/>
          </p:nvPr>
        </p:nvSpPr>
        <p:spPr>
          <a:xfrm>
            <a:off x="2588538" y="627407"/>
            <a:ext cx="8913077" cy="28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799"/>
              <a:buFont typeface="Century Gothic"/>
              <a:buNone/>
              <a:defRPr b="0" sz="4799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5"/>
          <p:cNvSpPr txBox="1"/>
          <p:nvPr>
            <p:ph idx="1" type="body"/>
          </p:nvPr>
        </p:nvSpPr>
        <p:spPr>
          <a:xfrm>
            <a:off x="2588538" y="4343400"/>
            <a:ext cx="8913078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399"/>
              <a:buFont typeface="Century Gothic"/>
              <a:buNone/>
              <a:defRPr sz="2399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15"/>
          <p:cNvSpPr txBox="1"/>
          <p:nvPr>
            <p:ph idx="2" type="body"/>
          </p:nvPr>
        </p:nvSpPr>
        <p:spPr>
          <a:xfrm>
            <a:off x="2588539" y="5181600"/>
            <a:ext cx="8913078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799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15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15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15"/>
          <p:cNvSpPr/>
          <p:nvPr/>
        </p:nvSpPr>
        <p:spPr>
          <a:xfrm flipH="1" rot="10800000">
            <a:off x="-4187" y="491172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5"/>
          <p:cNvSpPr txBox="1"/>
          <p:nvPr>
            <p:ph idx="12" type="sldNum"/>
          </p:nvPr>
        </p:nvSpPr>
        <p:spPr>
          <a:xfrm>
            <a:off x="531674" y="4983088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6"/>
          <p:cNvSpPr txBox="1"/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16"/>
          <p:cNvSpPr txBox="1"/>
          <p:nvPr>
            <p:ph idx="1" type="body"/>
          </p:nvPr>
        </p:nvSpPr>
        <p:spPr>
          <a:xfrm rot="5400000">
            <a:off x="5101977" y="-379839"/>
            <a:ext cx="3886200" cy="89130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53" name="Google Shape;153;p16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6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16"/>
          <p:cNvSpPr/>
          <p:nvPr/>
        </p:nvSpPr>
        <p:spPr>
          <a:xfrm flipH="1" rot="10800000">
            <a:off x="-4187" y="7143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6"/>
          <p:cNvSpPr txBox="1"/>
          <p:nvPr>
            <p:ph idx="12" type="sldNum"/>
          </p:nvPr>
        </p:nvSpPr>
        <p:spPr>
          <a:xfrm>
            <a:off x="531674" y="787783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/>
          <p:nvPr>
            <p:ph type="title"/>
          </p:nvPr>
        </p:nvSpPr>
        <p:spPr>
          <a:xfrm rot="5400000">
            <a:off x="7753996" y="2165801"/>
            <a:ext cx="5283817" cy="22070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17"/>
          <p:cNvSpPr txBox="1"/>
          <p:nvPr>
            <p:ph idx="1" type="body"/>
          </p:nvPr>
        </p:nvSpPr>
        <p:spPr>
          <a:xfrm rot="5400000">
            <a:off x="3184286" y="31658"/>
            <a:ext cx="5283817" cy="6475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17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17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17"/>
          <p:cNvSpPr/>
          <p:nvPr/>
        </p:nvSpPr>
        <p:spPr>
          <a:xfrm flipH="1" rot="10800000">
            <a:off x="-4187" y="7143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7"/>
          <p:cNvSpPr txBox="1"/>
          <p:nvPr>
            <p:ph idx="12" type="sldNum"/>
          </p:nvPr>
        </p:nvSpPr>
        <p:spPr>
          <a:xfrm>
            <a:off x="531674" y="787783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"/>
          <p:cNvSpPr txBox="1"/>
          <p:nvPr>
            <p:ph type="title"/>
          </p:nvPr>
        </p:nvSpPr>
        <p:spPr>
          <a:xfrm>
            <a:off x="2592250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"/>
          <p:cNvSpPr txBox="1"/>
          <p:nvPr>
            <p:ph idx="1" type="body"/>
          </p:nvPr>
        </p:nvSpPr>
        <p:spPr>
          <a:xfrm>
            <a:off x="2588538" y="2133600"/>
            <a:ext cx="8913078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3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"/>
          <p:cNvSpPr/>
          <p:nvPr/>
        </p:nvSpPr>
        <p:spPr>
          <a:xfrm flipH="1" rot="10800000">
            <a:off x="-4187" y="7143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3"/>
          <p:cNvSpPr txBox="1"/>
          <p:nvPr>
            <p:ph idx="12" type="sldNum"/>
          </p:nvPr>
        </p:nvSpPr>
        <p:spPr>
          <a:xfrm>
            <a:off x="531674" y="787783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"/>
          <p:cNvSpPr txBox="1"/>
          <p:nvPr>
            <p:ph type="title"/>
          </p:nvPr>
        </p:nvSpPr>
        <p:spPr>
          <a:xfrm>
            <a:off x="2588538" y="2058750"/>
            <a:ext cx="8913077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999"/>
              <a:buFont typeface="Century Gothic"/>
              <a:buNone/>
              <a:defRPr b="0" sz="3999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4"/>
          <p:cNvSpPr txBox="1"/>
          <p:nvPr>
            <p:ph idx="1" type="body"/>
          </p:nvPr>
        </p:nvSpPr>
        <p:spPr>
          <a:xfrm>
            <a:off x="2588538" y="3530129"/>
            <a:ext cx="8913077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99"/>
              <a:buNone/>
              <a:defRPr sz="1999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799"/>
              <a:buNone/>
              <a:defRPr sz="1799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9" name="Google Shape;59;p4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4"/>
          <p:cNvSpPr/>
          <p:nvPr/>
        </p:nvSpPr>
        <p:spPr>
          <a:xfrm flipH="1" rot="10800000">
            <a:off x="-4187" y="31781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4"/>
          <p:cNvSpPr txBox="1"/>
          <p:nvPr>
            <p:ph idx="12" type="sldNum"/>
          </p:nvPr>
        </p:nvSpPr>
        <p:spPr>
          <a:xfrm>
            <a:off x="531674" y="3244140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5"/>
          <p:cNvSpPr txBox="1"/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5"/>
          <p:cNvSpPr txBox="1"/>
          <p:nvPr>
            <p:ph idx="1" type="body"/>
          </p:nvPr>
        </p:nvSpPr>
        <p:spPr>
          <a:xfrm>
            <a:off x="2588538" y="2133600"/>
            <a:ext cx="4312741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5"/>
          <p:cNvSpPr txBox="1"/>
          <p:nvPr>
            <p:ph idx="2" type="body"/>
          </p:nvPr>
        </p:nvSpPr>
        <p:spPr>
          <a:xfrm>
            <a:off x="7188874" y="2126222"/>
            <a:ext cx="4312741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5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5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5"/>
          <p:cNvSpPr/>
          <p:nvPr/>
        </p:nvSpPr>
        <p:spPr>
          <a:xfrm flipH="1" rot="10800000">
            <a:off x="-4187" y="7143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5"/>
          <p:cNvSpPr txBox="1"/>
          <p:nvPr>
            <p:ph idx="12" type="sldNum"/>
          </p:nvPr>
        </p:nvSpPr>
        <p:spPr>
          <a:xfrm>
            <a:off x="531674" y="787783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6"/>
          <p:cNvSpPr txBox="1"/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6"/>
          <p:cNvSpPr txBox="1"/>
          <p:nvPr>
            <p:ph idx="1" type="body"/>
          </p:nvPr>
        </p:nvSpPr>
        <p:spPr>
          <a:xfrm>
            <a:off x="2938608" y="1972703"/>
            <a:ext cx="399169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399"/>
              <a:buNone/>
              <a:defRPr b="0" sz="2399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999"/>
              <a:buNone/>
              <a:defRPr b="1" sz="1999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799"/>
              <a:buNone/>
              <a:defRPr b="1" sz="1799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4" name="Google Shape;74;p6"/>
          <p:cNvSpPr txBox="1"/>
          <p:nvPr>
            <p:ph idx="2" type="body"/>
          </p:nvPr>
        </p:nvSpPr>
        <p:spPr>
          <a:xfrm>
            <a:off x="2588538" y="2548966"/>
            <a:ext cx="4341762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6"/>
          <p:cNvSpPr txBox="1"/>
          <p:nvPr>
            <p:ph idx="3" type="body"/>
          </p:nvPr>
        </p:nvSpPr>
        <p:spPr>
          <a:xfrm>
            <a:off x="7504674" y="1969475"/>
            <a:ext cx="39979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399"/>
              <a:buNone/>
              <a:defRPr b="0" sz="2399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999"/>
              <a:buNone/>
              <a:defRPr b="1" sz="1999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799"/>
              <a:buNone/>
              <a:defRPr b="1" sz="1799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6" name="Google Shape;76;p6"/>
          <p:cNvSpPr txBox="1"/>
          <p:nvPr>
            <p:ph idx="4" type="body"/>
          </p:nvPr>
        </p:nvSpPr>
        <p:spPr>
          <a:xfrm>
            <a:off x="7165091" y="2545738"/>
            <a:ext cx="4337544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6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6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6"/>
          <p:cNvSpPr/>
          <p:nvPr/>
        </p:nvSpPr>
        <p:spPr>
          <a:xfrm flipH="1" rot="10800000">
            <a:off x="-4187" y="7143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6"/>
          <p:cNvSpPr txBox="1"/>
          <p:nvPr>
            <p:ph idx="12" type="sldNum"/>
          </p:nvPr>
        </p:nvSpPr>
        <p:spPr>
          <a:xfrm>
            <a:off x="531674" y="787783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"/>
          <p:cNvSpPr txBox="1"/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7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7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7"/>
          <p:cNvSpPr/>
          <p:nvPr/>
        </p:nvSpPr>
        <p:spPr>
          <a:xfrm flipH="1" rot="10800000">
            <a:off x="-4187" y="7143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7"/>
          <p:cNvSpPr txBox="1"/>
          <p:nvPr>
            <p:ph idx="12" type="sldNum"/>
          </p:nvPr>
        </p:nvSpPr>
        <p:spPr>
          <a:xfrm>
            <a:off x="531674" y="787783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8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8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8"/>
          <p:cNvSpPr/>
          <p:nvPr/>
        </p:nvSpPr>
        <p:spPr>
          <a:xfrm flipH="1" rot="10800000">
            <a:off x="-4187" y="7143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8"/>
          <p:cNvSpPr txBox="1"/>
          <p:nvPr>
            <p:ph idx="12" type="sldNum"/>
          </p:nvPr>
        </p:nvSpPr>
        <p:spPr>
          <a:xfrm>
            <a:off x="531674" y="787783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9"/>
          <p:cNvSpPr txBox="1"/>
          <p:nvPr>
            <p:ph type="title"/>
          </p:nvPr>
        </p:nvSpPr>
        <p:spPr>
          <a:xfrm>
            <a:off x="2588538" y="446088"/>
            <a:ext cx="3504286" cy="976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999"/>
              <a:buFont typeface="Century Gothic"/>
              <a:buNone/>
              <a:defRPr b="0" sz="1999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1" type="body"/>
          </p:nvPr>
        </p:nvSpPr>
        <p:spPr>
          <a:xfrm>
            <a:off x="6321365" y="446089"/>
            <a:ext cx="5180251" cy="541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9"/>
          <p:cNvSpPr txBox="1"/>
          <p:nvPr>
            <p:ph idx="2" type="body"/>
          </p:nvPr>
        </p:nvSpPr>
        <p:spPr>
          <a:xfrm>
            <a:off x="2588538" y="1598613"/>
            <a:ext cx="3504286" cy="4262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96" name="Google Shape;96;p9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9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9"/>
          <p:cNvSpPr/>
          <p:nvPr/>
        </p:nvSpPr>
        <p:spPr>
          <a:xfrm flipH="1" rot="10800000">
            <a:off x="-4187" y="71437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idx="12" type="sldNum"/>
          </p:nvPr>
        </p:nvSpPr>
        <p:spPr>
          <a:xfrm>
            <a:off x="531674" y="787783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0"/>
          <p:cNvSpPr txBox="1"/>
          <p:nvPr>
            <p:ph type="title"/>
          </p:nvPr>
        </p:nvSpPr>
        <p:spPr>
          <a:xfrm>
            <a:off x="2588539" y="4800600"/>
            <a:ext cx="8913078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399"/>
              <a:buFont typeface="Century Gothic"/>
              <a:buNone/>
              <a:defRPr b="0" sz="2399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0"/>
          <p:cNvSpPr/>
          <p:nvPr>
            <p:ph idx="2" type="pic"/>
          </p:nvPr>
        </p:nvSpPr>
        <p:spPr>
          <a:xfrm>
            <a:off x="2588538" y="634965"/>
            <a:ext cx="8913078" cy="385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2588539" y="5367338"/>
            <a:ext cx="8913078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04" name="Google Shape;104;p10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0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0"/>
          <p:cNvSpPr/>
          <p:nvPr/>
        </p:nvSpPr>
        <p:spPr>
          <a:xfrm flipH="1" rot="10800000">
            <a:off x="-4187" y="4911726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2" type="sldNum"/>
          </p:nvPr>
        </p:nvSpPr>
        <p:spPr>
          <a:xfrm>
            <a:off x="531674" y="4983088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1" y="228600"/>
            <a:ext cx="2850773" cy="6638628"/>
            <a:chOff x="2487613" y="285750"/>
            <a:chExt cx="2428875" cy="5654676"/>
          </a:xfrm>
        </p:grpSpPr>
        <p:sp>
          <p:nvSpPr>
            <p:cNvPr id="11" name="Google Shape;11;p1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1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" name="Google Shape;23;p1"/>
          <p:cNvGrpSpPr/>
          <p:nvPr/>
        </p:nvGrpSpPr>
        <p:grpSpPr>
          <a:xfrm>
            <a:off x="27215" y="-786"/>
            <a:ext cx="2356060" cy="6854039"/>
            <a:chOff x="6627813" y="194833"/>
            <a:chExt cx="1952625" cy="5678918"/>
          </a:xfrm>
        </p:grpSpPr>
        <p:sp>
          <p:nvSpPr>
            <p:cNvPr id="24" name="Google Shape;24;p1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1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1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1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1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1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1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1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1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1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1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1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1"/>
          <p:cNvSpPr txBox="1"/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99"/>
              <a:buFont typeface="Century Gothic"/>
              <a:buNone/>
              <a:defRPr b="0" i="0" sz="3599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8" name="Google Shape;38;p1"/>
          <p:cNvSpPr txBox="1"/>
          <p:nvPr>
            <p:ph idx="1" type="body"/>
          </p:nvPr>
        </p:nvSpPr>
        <p:spPr>
          <a:xfrm>
            <a:off x="2588538" y="2133600"/>
            <a:ext cx="8913078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836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799"/>
              <a:buFont typeface="Noto Sans Symbols"/>
              <a:buChar char="•"/>
              <a:defRPr b="0" i="0" sz="1799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0480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0480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04800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04800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9" name="Google Shape;39;p1"/>
          <p:cNvSpPr txBox="1"/>
          <p:nvPr>
            <p:ph idx="10" type="dt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0" name="Google Shape;40;p1"/>
          <p:cNvSpPr txBox="1"/>
          <p:nvPr>
            <p:ph idx="11" type="ftr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1" name="Google Shape;41;p1"/>
          <p:cNvSpPr txBox="1"/>
          <p:nvPr>
            <p:ph idx="12" type="sldNum"/>
          </p:nvPr>
        </p:nvSpPr>
        <p:spPr>
          <a:xfrm>
            <a:off x="531674" y="787783"/>
            <a:ext cx="779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999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999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999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999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999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999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999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999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999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png"/><Relationship Id="rId4" Type="http://schemas.openxmlformats.org/officeDocument/2006/relationships/image" Target="../media/image12.png"/><Relationship Id="rId5" Type="http://schemas.openxmlformats.org/officeDocument/2006/relationships/image" Target="../media/image3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Relationship Id="rId4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6.jpg"/><Relationship Id="rId4" Type="http://schemas.openxmlformats.org/officeDocument/2006/relationships/image" Target="../media/image27.png"/><Relationship Id="rId5" Type="http://schemas.openxmlformats.org/officeDocument/2006/relationships/image" Target="../media/image32.jpg"/><Relationship Id="rId6" Type="http://schemas.openxmlformats.org/officeDocument/2006/relationships/image" Target="../media/image2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3.png"/><Relationship Id="rId4" Type="http://schemas.openxmlformats.org/officeDocument/2006/relationships/image" Target="../media/image37.png"/><Relationship Id="rId5" Type="http://schemas.openxmlformats.org/officeDocument/2006/relationships/image" Target="../media/image15.png"/><Relationship Id="rId6" Type="http://schemas.openxmlformats.org/officeDocument/2006/relationships/image" Target="../media/image36.png"/><Relationship Id="rId7" Type="http://schemas.openxmlformats.org/officeDocument/2006/relationships/image" Target="../media/image35.png"/><Relationship Id="rId8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18"/>
          <p:cNvPicPr preferRelativeResize="0"/>
          <p:nvPr/>
        </p:nvPicPr>
        <p:blipFill rotWithShape="1">
          <a:blip r:embed="rId3">
            <a:alphaModFix/>
          </a:blip>
          <a:srcRect b="17006" l="0" r="0" t="18161"/>
          <a:stretch/>
        </p:blipFill>
        <p:spPr>
          <a:xfrm>
            <a:off x="2588539" y="-132432"/>
            <a:ext cx="8913077" cy="4516732"/>
          </a:xfrm>
          <a:prstGeom prst="rect">
            <a:avLst/>
          </a:prstGeom>
          <a:noFill/>
          <a:ln>
            <a:noFill/>
          </a:ln>
        </p:spPr>
      </p:pic>
      <p:sp>
        <p:nvSpPr>
          <p:cNvPr descr="Imagen relacionada" id="170" name="Google Shape;170;p18"/>
          <p:cNvSpPr/>
          <p:nvPr/>
        </p:nvSpPr>
        <p:spPr>
          <a:xfrm>
            <a:off x="5942013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descr="Imagen relacionada" id="171" name="Google Shape;171;p18"/>
          <p:cNvSpPr txBox="1"/>
          <p:nvPr>
            <p:ph idx="1" type="subTitle"/>
          </p:nvPr>
        </p:nvSpPr>
        <p:spPr>
          <a:xfrm>
            <a:off x="7386896" y="5877281"/>
            <a:ext cx="3064070" cy="8546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b="1" lang="es-CO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CHIA EMPRENDE 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b="1" lang="es-CO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PRACTICA</a:t>
            </a:r>
            <a:r>
              <a:rPr b="1" lang="es-CO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SOCIAL </a:t>
            </a:r>
            <a:endParaRPr/>
          </a:p>
        </p:txBody>
      </p:sp>
      <p:sp>
        <p:nvSpPr>
          <p:cNvPr descr="Imagen relacionada" id="172" name="Google Shape;172;p18"/>
          <p:cNvSpPr/>
          <p:nvPr/>
        </p:nvSpPr>
        <p:spPr>
          <a:xfrm>
            <a:off x="6094413" y="34290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73" name="Google Shape;173;p18"/>
          <p:cNvPicPr preferRelativeResize="0"/>
          <p:nvPr/>
        </p:nvPicPr>
        <p:blipFill rotWithShape="1">
          <a:blip r:embed="rId4">
            <a:alphaModFix/>
          </a:blip>
          <a:srcRect b="17968" l="26328" r="26328" t="-8217"/>
          <a:stretch/>
        </p:blipFill>
        <p:spPr>
          <a:xfrm>
            <a:off x="8411573" y="4315481"/>
            <a:ext cx="1014716" cy="1430148"/>
          </a:xfrm>
          <a:prstGeom prst="rect">
            <a:avLst/>
          </a:prstGeom>
          <a:noFill/>
          <a:ln>
            <a:noFill/>
          </a:ln>
        </p:spPr>
      </p:pic>
      <p:sp>
        <p:nvSpPr>
          <p:cNvPr descr="Imagen relacionada" id="174" name="Google Shape;174;p18"/>
          <p:cNvSpPr txBox="1"/>
          <p:nvPr/>
        </p:nvSpPr>
        <p:spPr>
          <a:xfrm>
            <a:off x="2867430" y="5883849"/>
            <a:ext cx="3064070" cy="8546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rPr b="1" lang="es-CO" sz="16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MAYERLI LOZANO  </a:t>
            </a:r>
            <a:endParaRPr/>
          </a:p>
          <a:p>
            <a:pPr indent="0" lvl="0" mar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rPr b="1" lang="es-CO" sz="16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FACULTAD DE MERCADEO </a:t>
            </a:r>
            <a:endParaRPr/>
          </a:p>
        </p:txBody>
      </p:sp>
      <p:pic>
        <p:nvPicPr>
          <p:cNvPr id="175" name="Google Shape;175;p18"/>
          <p:cNvPicPr preferRelativeResize="0"/>
          <p:nvPr/>
        </p:nvPicPr>
        <p:blipFill rotWithShape="1">
          <a:blip r:embed="rId5">
            <a:alphaModFix/>
          </a:blip>
          <a:srcRect b="38661" l="0" r="0" t="36770"/>
          <a:stretch/>
        </p:blipFill>
        <p:spPr>
          <a:xfrm>
            <a:off x="2504978" y="4841911"/>
            <a:ext cx="3810000" cy="936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 txBox="1"/>
          <p:nvPr>
            <p:ph type="title"/>
          </p:nvPr>
        </p:nvSpPr>
        <p:spPr>
          <a:xfrm>
            <a:off x="2592249" y="624110"/>
            <a:ext cx="890936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VALORES (PROPUESTA)</a:t>
            </a:r>
            <a:endParaRPr/>
          </a:p>
        </p:txBody>
      </p:sp>
      <p:sp>
        <p:nvSpPr>
          <p:cNvPr id="277" name="Google Shape;277;p27"/>
          <p:cNvSpPr txBox="1"/>
          <p:nvPr>
            <p:ph idx="1" type="body"/>
          </p:nvPr>
        </p:nvSpPr>
        <p:spPr>
          <a:xfrm>
            <a:off x="2494012" y="1878435"/>
            <a:ext cx="5833602" cy="37858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Solo Granitos vive los valores en 5 </a:t>
            </a:r>
            <a:br>
              <a:rPr lang="es-CO"/>
            </a:br>
            <a:endParaRPr/>
          </a:p>
          <a:p>
            <a:pPr indent="-342797" lvl="0" marL="342797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700"/>
              <a:buChar char="•"/>
            </a:pPr>
            <a:r>
              <a:rPr lang="es-CO"/>
              <a:t>Innovación: generando nuevas propuestas de combinaciones a los clientes explorando nuevos frutos secos</a:t>
            </a:r>
            <a:endParaRPr/>
          </a:p>
          <a:p>
            <a:pPr indent="-342797" lvl="0" marL="342797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700"/>
              <a:buChar char="•"/>
            </a:pPr>
            <a:r>
              <a:rPr lang="es-CO"/>
              <a:t>Seguridad: asegurando que la higiene es en excelencia </a:t>
            </a:r>
            <a:endParaRPr/>
          </a:p>
          <a:p>
            <a:pPr indent="-342797" lvl="0" marL="342797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700"/>
              <a:buChar char="•"/>
            </a:pPr>
            <a:r>
              <a:rPr lang="es-CO"/>
              <a:t>Protección: usando los mejores empaques</a:t>
            </a:r>
            <a:endParaRPr/>
          </a:p>
          <a:p>
            <a:pPr indent="-342797" lvl="0" marL="342797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700"/>
              <a:buChar char="•"/>
            </a:pPr>
            <a:r>
              <a:rPr lang="es-CO"/>
              <a:t>Confianza: dándoles mejor costo-beneficio a los clientes</a:t>
            </a:r>
            <a:endParaRPr/>
          </a:p>
          <a:p>
            <a:pPr indent="-342797" lvl="0" marL="342797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700"/>
              <a:buChar char="•"/>
            </a:pPr>
            <a:r>
              <a:rPr lang="es-CO"/>
              <a:t>Trabajo: el apoyo en equipo.</a:t>
            </a:r>
            <a:br>
              <a:rPr lang="es-CO"/>
            </a:br>
            <a:endParaRPr/>
          </a:p>
        </p:txBody>
      </p:sp>
      <p:pic>
        <p:nvPicPr>
          <p:cNvPr id="278" name="Google Shape;27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46740" y="4797152"/>
            <a:ext cx="2872411" cy="1734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Google Shape;283;p28"/>
          <p:cNvGrpSpPr/>
          <p:nvPr/>
        </p:nvGrpSpPr>
        <p:grpSpPr>
          <a:xfrm>
            <a:off x="13" y="228600"/>
            <a:ext cx="2850786" cy="6638625"/>
            <a:chOff x="2487613" y="285750"/>
            <a:chExt cx="2428875" cy="5654676"/>
          </a:xfrm>
        </p:grpSpPr>
        <p:sp>
          <p:nvSpPr>
            <p:cNvPr id="284" name="Google Shape;284;p28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8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8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8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28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8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8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6" name="Google Shape;296;p28"/>
          <p:cNvGrpSpPr/>
          <p:nvPr/>
        </p:nvGrpSpPr>
        <p:grpSpPr>
          <a:xfrm>
            <a:off x="27209" y="-786"/>
            <a:ext cx="2356060" cy="6854040"/>
            <a:chOff x="6627813" y="194833"/>
            <a:chExt cx="1952625" cy="5678918"/>
          </a:xfrm>
        </p:grpSpPr>
        <p:sp>
          <p:nvSpPr>
            <p:cNvPr id="297" name="Google Shape;297;p28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8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8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8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8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8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8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9" name="Google Shape;309;p28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8"/>
          <p:cNvSpPr/>
          <p:nvPr/>
        </p:nvSpPr>
        <p:spPr>
          <a:xfrm>
            <a:off x="0" y="4323810"/>
            <a:ext cx="1744197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8"/>
          <p:cNvSpPr/>
          <p:nvPr/>
        </p:nvSpPr>
        <p:spPr>
          <a:xfrm>
            <a:off x="0" y="-786"/>
            <a:ext cx="12188825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312" name="Google Shape;312;p28"/>
          <p:cNvGrpSpPr/>
          <p:nvPr/>
        </p:nvGrpSpPr>
        <p:grpSpPr>
          <a:xfrm>
            <a:off x="13" y="228600"/>
            <a:ext cx="2850786" cy="6638625"/>
            <a:chOff x="2487613" y="285750"/>
            <a:chExt cx="2428875" cy="5654676"/>
          </a:xfrm>
        </p:grpSpPr>
        <p:sp>
          <p:nvSpPr>
            <p:cNvPr id="313" name="Google Shape;313;p28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8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8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8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8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8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8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8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28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28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8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8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5" name="Google Shape;325;p28"/>
          <p:cNvSpPr txBox="1"/>
          <p:nvPr>
            <p:ph type="title"/>
          </p:nvPr>
        </p:nvSpPr>
        <p:spPr>
          <a:xfrm>
            <a:off x="2588538" y="4529540"/>
            <a:ext cx="8913078" cy="116242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</a:pPr>
            <a:r>
              <a:rPr lang="es-CO" sz="5400"/>
              <a:t>ORGANIGRAMA</a:t>
            </a:r>
            <a:endParaRPr/>
          </a:p>
        </p:txBody>
      </p:sp>
      <p:grpSp>
        <p:nvGrpSpPr>
          <p:cNvPr id="326" name="Google Shape;326;p28"/>
          <p:cNvGrpSpPr/>
          <p:nvPr/>
        </p:nvGrpSpPr>
        <p:grpSpPr>
          <a:xfrm>
            <a:off x="27209" y="-786"/>
            <a:ext cx="2356060" cy="6854040"/>
            <a:chOff x="6627813" y="194833"/>
            <a:chExt cx="1952625" cy="5678918"/>
          </a:xfrm>
        </p:grpSpPr>
        <p:sp>
          <p:nvSpPr>
            <p:cNvPr id="327" name="Google Shape;327;p28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8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8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8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8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8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8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28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8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8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8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8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9" name="Google Shape;339;p28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0" name="Google Shape;340;p28"/>
          <p:cNvPicPr preferRelativeResize="0"/>
          <p:nvPr/>
        </p:nvPicPr>
        <p:blipFill rotWithShape="1">
          <a:blip r:embed="rId3">
            <a:alphaModFix/>
          </a:blip>
          <a:srcRect b="29594" l="34913" r="21059" t="22959"/>
          <a:stretch/>
        </p:blipFill>
        <p:spPr>
          <a:xfrm>
            <a:off x="2983844" y="332656"/>
            <a:ext cx="6926991" cy="3761721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28"/>
          <p:cNvSpPr/>
          <p:nvPr/>
        </p:nvSpPr>
        <p:spPr>
          <a:xfrm>
            <a:off x="0" y="4753578"/>
            <a:ext cx="1744197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2" name="Google Shape;342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50512" y="4921021"/>
            <a:ext cx="2909735" cy="1756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38712" y="4581128"/>
            <a:ext cx="3110937" cy="1878302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9"/>
          <p:cNvSpPr txBox="1"/>
          <p:nvPr/>
        </p:nvSpPr>
        <p:spPr>
          <a:xfrm>
            <a:off x="2592250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99"/>
              <a:buFont typeface="Century Gothic"/>
              <a:buNone/>
            </a:pPr>
            <a:r>
              <a:rPr lang="es-CO" sz="3599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ANTECEDENTES HISTORICOS</a:t>
            </a:r>
            <a:endParaRPr sz="3599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9" name="Google Shape;349;p29"/>
          <p:cNvSpPr txBox="1"/>
          <p:nvPr>
            <p:ph idx="1" type="body"/>
          </p:nvPr>
        </p:nvSpPr>
        <p:spPr>
          <a:xfrm>
            <a:off x="2540871" y="1816546"/>
            <a:ext cx="1993706" cy="719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s-CO" sz="4000"/>
              <a:t>2016</a:t>
            </a:r>
            <a:endParaRPr/>
          </a:p>
        </p:txBody>
      </p:sp>
      <p:sp>
        <p:nvSpPr>
          <p:cNvPr id="350" name="Google Shape;350;p29"/>
          <p:cNvSpPr txBox="1"/>
          <p:nvPr/>
        </p:nvSpPr>
        <p:spPr>
          <a:xfrm>
            <a:off x="2540871" y="2803324"/>
            <a:ext cx="1993706" cy="719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Noto Sans Symbols"/>
              <a:buNone/>
            </a:pPr>
            <a:r>
              <a:rPr lang="es-CO" sz="4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2017</a:t>
            </a:r>
            <a:endParaRPr/>
          </a:p>
        </p:txBody>
      </p:sp>
      <p:sp>
        <p:nvSpPr>
          <p:cNvPr id="351" name="Google Shape;351;p29"/>
          <p:cNvSpPr txBox="1"/>
          <p:nvPr/>
        </p:nvSpPr>
        <p:spPr>
          <a:xfrm>
            <a:off x="2540871" y="3644144"/>
            <a:ext cx="1993706" cy="719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Noto Sans Symbols"/>
              <a:buNone/>
            </a:pPr>
            <a:r>
              <a:rPr lang="es-CO" sz="4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2018</a:t>
            </a:r>
            <a:endParaRPr/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Noto Sans Symbols"/>
              <a:buNone/>
            </a:pPr>
            <a:r>
              <a:t/>
            </a:r>
            <a:endParaRPr sz="40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2" name="Google Shape;352;p29"/>
          <p:cNvSpPr/>
          <p:nvPr/>
        </p:nvSpPr>
        <p:spPr>
          <a:xfrm>
            <a:off x="3925421" y="1938030"/>
            <a:ext cx="1728192" cy="476368"/>
          </a:xfrm>
          <a:prstGeom prst="leftRightArrowCallout">
            <a:avLst>
              <a:gd fmla="val 25000" name="adj1"/>
              <a:gd fmla="val 25000" name="adj2"/>
              <a:gd fmla="val 25000" name="adj3"/>
              <a:gd fmla="val 48123" name="adj4"/>
            </a:avLst>
          </a:prstGeom>
          <a:solidFill>
            <a:srgbClr val="92D050"/>
          </a:solidFill>
          <a:ln>
            <a:noFill/>
          </a:ln>
          <a:effectLst>
            <a:outerShdw blurRad="50800" rotWithShape="0" dir="5400000" dist="38100">
              <a:srgbClr val="000000">
                <a:alpha val="6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3" name="Google Shape;353;p29"/>
          <p:cNvSpPr/>
          <p:nvPr/>
        </p:nvSpPr>
        <p:spPr>
          <a:xfrm>
            <a:off x="3925421" y="2924808"/>
            <a:ext cx="1728192" cy="476368"/>
          </a:xfrm>
          <a:prstGeom prst="leftRightArrowCallout">
            <a:avLst>
              <a:gd fmla="val 25000" name="adj1"/>
              <a:gd fmla="val 25000" name="adj2"/>
              <a:gd fmla="val 25000" name="adj3"/>
              <a:gd fmla="val 48123" name="adj4"/>
            </a:avLst>
          </a:prstGeom>
          <a:solidFill>
            <a:schemeClr val="lt1"/>
          </a:solidFill>
          <a:ln cap="rnd" cmpd="sng" w="158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4" name="Google Shape;354;p29"/>
          <p:cNvSpPr/>
          <p:nvPr/>
        </p:nvSpPr>
        <p:spPr>
          <a:xfrm>
            <a:off x="3913965" y="3765628"/>
            <a:ext cx="1728192" cy="476368"/>
          </a:xfrm>
          <a:prstGeom prst="leftRightArrowCallout">
            <a:avLst>
              <a:gd fmla="val 25000" name="adj1"/>
              <a:gd fmla="val 25000" name="adj2"/>
              <a:gd fmla="val 25000" name="adj3"/>
              <a:gd fmla="val 48123" name="adj4"/>
            </a:avLst>
          </a:prstGeom>
          <a:solidFill>
            <a:schemeClr val="accent1"/>
          </a:solidFill>
          <a:ln cap="rnd" cmpd="sng" w="15875">
            <a:solidFill>
              <a:srgbClr val="BA930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5" name="Google Shape;355;p29"/>
          <p:cNvSpPr txBox="1"/>
          <p:nvPr/>
        </p:nvSpPr>
        <p:spPr>
          <a:xfrm>
            <a:off x="5642157" y="1816546"/>
            <a:ext cx="3235081" cy="719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</a:pPr>
            <a:r>
              <a:rPr lang="es-CO" sz="2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INICIAN EN UNA FERIA DE CORFERIAS </a:t>
            </a:r>
            <a:endParaRPr/>
          </a:p>
        </p:txBody>
      </p:sp>
      <p:sp>
        <p:nvSpPr>
          <p:cNvPr id="356" name="Google Shape;356;p29"/>
          <p:cNvSpPr txBox="1"/>
          <p:nvPr/>
        </p:nvSpPr>
        <p:spPr>
          <a:xfrm>
            <a:off x="5623801" y="2803324"/>
            <a:ext cx="4747250" cy="719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</a:pPr>
            <a:r>
              <a:rPr lang="es-CO" sz="2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ABREN ISLA EN EL CENTRO COMERCIAL FONTANAR Y FLORESTA</a:t>
            </a:r>
            <a:endParaRPr/>
          </a:p>
        </p:txBody>
      </p:sp>
      <p:sp>
        <p:nvSpPr>
          <p:cNvPr id="357" name="Google Shape;357;p29"/>
          <p:cNvSpPr txBox="1"/>
          <p:nvPr/>
        </p:nvSpPr>
        <p:spPr>
          <a:xfrm>
            <a:off x="5676894" y="3644144"/>
            <a:ext cx="4747250" cy="719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</a:pPr>
            <a:r>
              <a:rPr lang="es-CO" sz="2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TRABAJAN EN LAS FERIAS DE CHIA EMPRENDE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0"/>
          <p:cNvSpPr txBox="1"/>
          <p:nvPr>
            <p:ph type="title"/>
          </p:nvPr>
        </p:nvSpPr>
        <p:spPr>
          <a:xfrm>
            <a:off x="2592250" y="624110"/>
            <a:ext cx="4632260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DESCRIPCION DE LA OFERTA DE VALOR</a:t>
            </a:r>
            <a:endParaRPr/>
          </a:p>
        </p:txBody>
      </p:sp>
      <p:sp>
        <p:nvSpPr>
          <p:cNvPr id="363" name="Google Shape;363;p30"/>
          <p:cNvSpPr txBox="1"/>
          <p:nvPr>
            <p:ph idx="1" type="body"/>
          </p:nvPr>
        </p:nvSpPr>
        <p:spPr>
          <a:xfrm>
            <a:off x="2518592" y="2491109"/>
            <a:ext cx="4635972" cy="24686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Los frutos secos son semillas cubiertas por una cáscara más o menos dura, según las especies.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  <a:p>
            <a:pPr indent="-342797" lvl="0" marL="342797" rtl="0" algn="l">
              <a:spcBef>
                <a:spcPts val="1000"/>
              </a:spcBef>
              <a:spcAft>
                <a:spcPts val="0"/>
              </a:spcAft>
              <a:buSzPts val="1700"/>
              <a:buChar char="•"/>
            </a:pPr>
            <a:r>
              <a:rPr lang="es-CO"/>
              <a:t>Almendras, Arándanos, avellanas, cacahuete, nueces, pistaches, entre otros.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sp>
        <p:nvSpPr>
          <p:cNvPr id="364" name="Google Shape;364;p30"/>
          <p:cNvSpPr/>
          <p:nvPr/>
        </p:nvSpPr>
        <p:spPr>
          <a:xfrm>
            <a:off x="7560116" y="645106"/>
            <a:ext cx="3980418" cy="5247747"/>
          </a:xfrm>
          <a:prstGeom prst="rect">
            <a:avLst/>
          </a:prstGeom>
          <a:solidFill>
            <a:srgbClr val="FFFFFE"/>
          </a:solidFill>
          <a:ln cap="sq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descr="Resultado de imagen para FRUTOS SECOS" id="365" name="Google Shape;365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65669" y="809698"/>
            <a:ext cx="3169313" cy="2376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23798" y="3434585"/>
            <a:ext cx="3653054" cy="2205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1"/>
          <p:cNvSpPr txBox="1"/>
          <p:nvPr>
            <p:ph type="title"/>
          </p:nvPr>
        </p:nvSpPr>
        <p:spPr>
          <a:xfrm>
            <a:off x="1687229" y="624110"/>
            <a:ext cx="4135982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Century Gothic"/>
              <a:buNone/>
            </a:pPr>
            <a:r>
              <a:rPr lang="es-CO" sz="3200"/>
              <a:t>CARACTERISTICAS</a:t>
            </a:r>
            <a:endParaRPr/>
          </a:p>
        </p:txBody>
      </p:sp>
      <p:sp>
        <p:nvSpPr>
          <p:cNvPr id="372" name="Google Shape;372;p31"/>
          <p:cNvSpPr txBox="1"/>
          <p:nvPr>
            <p:ph idx="1" type="body"/>
          </p:nvPr>
        </p:nvSpPr>
        <p:spPr>
          <a:xfrm>
            <a:off x="2711545" y="2907205"/>
            <a:ext cx="4139694" cy="2748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797" lvl="0" marL="342797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 sz="2000">
                <a:solidFill>
                  <a:srgbClr val="000000"/>
                </a:solidFill>
              </a:rPr>
              <a:t>Estos frutos contienen menos del 50% de agua </a:t>
            </a:r>
            <a:endParaRPr/>
          </a:p>
          <a:p>
            <a:pPr indent="-342797" lvl="0" marL="342797" rtl="0" algn="l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s-CO" sz="2000">
                <a:solidFill>
                  <a:srgbClr val="000000"/>
                </a:solidFill>
              </a:rPr>
              <a:t>Alimentos muy energéticos, ricos en grasas, proteínas, así como en oligoelementos,</a:t>
            </a:r>
            <a:endParaRPr/>
          </a:p>
          <a:p>
            <a:pPr indent="-342797" lvl="0" marL="342797" rtl="0" algn="l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s-CO" sz="2000">
                <a:solidFill>
                  <a:srgbClr val="000000"/>
                </a:solidFill>
              </a:rPr>
              <a:t>Mayor aportación de vitaminas. </a:t>
            </a:r>
            <a:endParaRPr/>
          </a:p>
          <a:p>
            <a:pPr indent="-241197" lvl="0" marL="342797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373" name="Google Shape;37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86700" y="4653136"/>
            <a:ext cx="3147803" cy="1900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1"/>
          <p:cNvPicPr preferRelativeResize="0"/>
          <p:nvPr/>
        </p:nvPicPr>
        <p:blipFill rotWithShape="1">
          <a:blip r:embed="rId4">
            <a:alphaModFix/>
          </a:blip>
          <a:srcRect b="31904" l="20278" r="15706" t="0"/>
          <a:stretch/>
        </p:blipFill>
        <p:spPr>
          <a:xfrm rot="1183443">
            <a:off x="6563601" y="1107054"/>
            <a:ext cx="5115758" cy="2062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2"/>
          <p:cNvSpPr txBox="1"/>
          <p:nvPr>
            <p:ph type="title"/>
          </p:nvPr>
        </p:nvSpPr>
        <p:spPr>
          <a:xfrm>
            <a:off x="1687229" y="624110"/>
            <a:ext cx="4135982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Century Gothic"/>
              <a:buNone/>
            </a:pPr>
            <a:r>
              <a:rPr lang="es-CO" sz="3200"/>
              <a:t>BENEFICIOS</a:t>
            </a:r>
            <a:endParaRPr/>
          </a:p>
        </p:txBody>
      </p:sp>
      <p:sp>
        <p:nvSpPr>
          <p:cNvPr id="380" name="Google Shape;380;p32"/>
          <p:cNvSpPr txBox="1"/>
          <p:nvPr>
            <p:ph idx="1" type="body"/>
          </p:nvPr>
        </p:nvSpPr>
        <p:spPr>
          <a:xfrm>
            <a:off x="2494012" y="1590174"/>
            <a:ext cx="4139694" cy="51511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797" lvl="0" marL="34279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860"/>
              <a:buChar char="•"/>
            </a:pPr>
            <a:r>
              <a:rPr lang="es-CO" sz="1860"/>
              <a:t>Ayudan al control del colesterol, la circulación sanguínea y salud del corazón.</a:t>
            </a:r>
            <a:endParaRPr/>
          </a:p>
          <a:p>
            <a:pPr indent="-342797" lvl="0" marL="342797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860"/>
              <a:buChar char="•"/>
            </a:pPr>
            <a:r>
              <a:rPr lang="es-CO" sz="1860"/>
              <a:t>Previene problemas vasculares.</a:t>
            </a:r>
            <a:endParaRPr/>
          </a:p>
          <a:p>
            <a:pPr indent="-342797" lvl="0" marL="342797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860"/>
              <a:buChar char="•"/>
            </a:pPr>
            <a:r>
              <a:rPr lang="es-CO" sz="1860"/>
              <a:t>Brindan vitaminas E y B evitando enfermedades degenerativas como el cáncer. </a:t>
            </a:r>
            <a:endParaRPr/>
          </a:p>
          <a:p>
            <a:pPr indent="-342797" lvl="0" marL="342797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860"/>
              <a:buChar char="•"/>
            </a:pPr>
            <a:r>
              <a:rPr lang="es-CO" sz="1860"/>
              <a:t>Ricos en calcio hasta el punto de llegar a sustituir la leche </a:t>
            </a:r>
            <a:endParaRPr/>
          </a:p>
          <a:p>
            <a:pPr indent="-342797" lvl="0" marL="342797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860"/>
              <a:buChar char="•"/>
            </a:pPr>
            <a:r>
              <a:rPr lang="es-CO" sz="1860"/>
              <a:t>Para la gente joven ayuda a fortalecer sus huesos y favorece el crecimiento </a:t>
            </a:r>
            <a:endParaRPr/>
          </a:p>
          <a:p>
            <a:pPr indent="-342797" lvl="0" marL="342797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860"/>
              <a:buChar char="•"/>
            </a:pPr>
            <a:r>
              <a:rPr lang="es-CO" sz="1860"/>
              <a:t>El consumo de frutos secos evita la aparición de enfermedades intestinales.</a:t>
            </a:r>
            <a:br>
              <a:rPr lang="es-CO" sz="1860"/>
            </a:br>
            <a:endParaRPr sz="186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240"/>
              <a:buNone/>
            </a:pPr>
            <a:r>
              <a:t/>
            </a:r>
            <a:endParaRPr sz="1240">
              <a:solidFill>
                <a:srgbClr val="000000"/>
              </a:solidFill>
            </a:endParaRPr>
          </a:p>
        </p:txBody>
      </p:sp>
      <p:pic>
        <p:nvPicPr>
          <p:cNvPr id="381" name="Google Shape;38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86700" y="4653136"/>
            <a:ext cx="3147803" cy="1900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32"/>
          <p:cNvPicPr preferRelativeResize="0"/>
          <p:nvPr/>
        </p:nvPicPr>
        <p:blipFill rotWithShape="1">
          <a:blip r:embed="rId4">
            <a:alphaModFix/>
          </a:blip>
          <a:srcRect b="0" l="17006" r="20475" t="0"/>
          <a:stretch/>
        </p:blipFill>
        <p:spPr>
          <a:xfrm rot="1549128">
            <a:off x="7995122" y="872814"/>
            <a:ext cx="2964312" cy="2664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3"/>
          <p:cNvSpPr txBox="1"/>
          <p:nvPr>
            <p:ph type="title"/>
          </p:nvPr>
        </p:nvSpPr>
        <p:spPr>
          <a:xfrm>
            <a:off x="1687229" y="624110"/>
            <a:ext cx="4135982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Century Gothic"/>
              <a:buNone/>
            </a:pPr>
            <a:r>
              <a:rPr lang="es-CO" sz="3200"/>
              <a:t>MARCA</a:t>
            </a:r>
            <a:endParaRPr/>
          </a:p>
        </p:txBody>
      </p:sp>
      <p:sp>
        <p:nvSpPr>
          <p:cNvPr id="388" name="Google Shape;388;p33"/>
          <p:cNvSpPr txBox="1"/>
          <p:nvPr>
            <p:ph idx="1" type="body"/>
          </p:nvPr>
        </p:nvSpPr>
        <p:spPr>
          <a:xfrm>
            <a:off x="1557908" y="2924944"/>
            <a:ext cx="5975155" cy="190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O" sz="2800"/>
              <a:t>Solo granitos buscan en los productos que sean saludables para una mejor alimentación.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389" name="Google Shape;38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38628" y="4149080"/>
            <a:ext cx="3697159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94612" y="680690"/>
            <a:ext cx="3700364" cy="3048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4"/>
          <p:cNvSpPr txBox="1"/>
          <p:nvPr>
            <p:ph type="title"/>
          </p:nvPr>
        </p:nvSpPr>
        <p:spPr>
          <a:xfrm>
            <a:off x="1687229" y="624110"/>
            <a:ext cx="4135982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Century Gothic"/>
              <a:buNone/>
            </a:pPr>
            <a:r>
              <a:rPr lang="es-CO" sz="3200"/>
              <a:t>CALIDAD</a:t>
            </a:r>
            <a:endParaRPr/>
          </a:p>
        </p:txBody>
      </p:sp>
      <p:sp>
        <p:nvSpPr>
          <p:cNvPr id="396" name="Google Shape;396;p34"/>
          <p:cNvSpPr txBox="1"/>
          <p:nvPr>
            <p:ph idx="1" type="body"/>
          </p:nvPr>
        </p:nvSpPr>
        <p:spPr>
          <a:xfrm>
            <a:off x="1485900" y="2924944"/>
            <a:ext cx="5975155" cy="190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CO" sz="2400"/>
              <a:t>Frutos secos comprados a sus fabricantes que aseguran su calidad y economía.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397" name="Google Shape;397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38628" y="4149080"/>
            <a:ext cx="3697159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94612" y="680690"/>
            <a:ext cx="3700364" cy="3048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5"/>
          <p:cNvSpPr txBox="1"/>
          <p:nvPr>
            <p:ph type="title"/>
          </p:nvPr>
        </p:nvSpPr>
        <p:spPr>
          <a:xfrm>
            <a:off x="1687229" y="624110"/>
            <a:ext cx="4135982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Century Gothic"/>
              <a:buNone/>
            </a:pPr>
            <a:r>
              <a:rPr lang="es-CO" sz="3200"/>
              <a:t>VARIEDAD</a:t>
            </a:r>
            <a:endParaRPr/>
          </a:p>
        </p:txBody>
      </p:sp>
      <p:sp>
        <p:nvSpPr>
          <p:cNvPr id="404" name="Google Shape;404;p35"/>
          <p:cNvSpPr txBox="1"/>
          <p:nvPr>
            <p:ph idx="1" type="body"/>
          </p:nvPr>
        </p:nvSpPr>
        <p:spPr>
          <a:xfrm>
            <a:off x="1485900" y="2924944"/>
            <a:ext cx="5975155" cy="190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405" name="Google Shape;405;p35"/>
          <p:cNvSpPr txBox="1"/>
          <p:nvPr/>
        </p:nvSpPr>
        <p:spPr>
          <a:xfrm>
            <a:off x="1638300" y="3077344"/>
            <a:ext cx="5975155" cy="190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6" name="Google Shape;406;p35"/>
          <p:cNvSpPr txBox="1"/>
          <p:nvPr/>
        </p:nvSpPr>
        <p:spPr>
          <a:xfrm>
            <a:off x="1662742" y="1282080"/>
            <a:ext cx="5975155" cy="775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</a:pPr>
            <a:r>
              <a:rPr lang="es-CO" sz="2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Ofrecen una gran cantidad que ofrecer a los clientes en sus distintos días de la semana.</a:t>
            </a:r>
            <a:endParaRPr/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07" name="Google Shape;407;p35"/>
          <p:cNvPicPr preferRelativeResize="0"/>
          <p:nvPr/>
        </p:nvPicPr>
        <p:blipFill rotWithShape="1">
          <a:blip r:embed="rId3">
            <a:alphaModFix/>
          </a:blip>
          <a:srcRect b="33969" l="14596" r="15817" t="38942"/>
          <a:stretch/>
        </p:blipFill>
        <p:spPr>
          <a:xfrm>
            <a:off x="2980853" y="2209800"/>
            <a:ext cx="6857975" cy="2384884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35"/>
          <p:cNvSpPr txBox="1"/>
          <p:nvPr/>
        </p:nvSpPr>
        <p:spPr>
          <a:xfrm>
            <a:off x="2848105" y="5157377"/>
            <a:ext cx="2448272" cy="13679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None/>
            </a:pPr>
            <a:r>
              <a:rPr lang="es-CO" sz="204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Mezcla de diferentes frutos secos, algunos con fruta deshidratada.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None/>
            </a:pPr>
            <a:r>
              <a:t/>
            </a:r>
            <a:endParaRPr sz="204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Noto Sans Symbols"/>
              <a:buNone/>
            </a:pPr>
            <a:r>
              <a:t/>
            </a:r>
            <a:endParaRPr sz="136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9" name="Google Shape;409;p35"/>
          <p:cNvSpPr txBox="1"/>
          <p:nvPr/>
        </p:nvSpPr>
        <p:spPr>
          <a:xfrm>
            <a:off x="5228161" y="5232616"/>
            <a:ext cx="2448272" cy="14761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</a:pPr>
            <a:r>
              <a:rPr lang="es-CO" sz="2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La porción ideal para llevar a cualquier lugar.</a:t>
            </a:r>
            <a:endParaRPr/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0" name="Google Shape;410;p35"/>
          <p:cNvSpPr txBox="1"/>
          <p:nvPr/>
        </p:nvSpPr>
        <p:spPr>
          <a:xfrm>
            <a:off x="7637896" y="5155662"/>
            <a:ext cx="2993019" cy="1702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79"/>
              <a:buFont typeface="Noto Sans Symbols"/>
              <a:buNone/>
            </a:pPr>
            <a:r>
              <a:rPr lang="es-CO" sz="1679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Para los niños en la lonchera o en las onces puede ser un buen acompañamiento alimenticio combinado con algún yogurt bajo en azúcar.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</a:pPr>
            <a:r>
              <a:t/>
            </a:r>
            <a:endParaRPr sz="112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6"/>
          <p:cNvSpPr txBox="1"/>
          <p:nvPr>
            <p:ph type="title"/>
          </p:nvPr>
        </p:nvSpPr>
        <p:spPr>
          <a:xfrm>
            <a:off x="1687229" y="624110"/>
            <a:ext cx="4135982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Century Gothic"/>
              <a:buNone/>
            </a:pPr>
            <a:r>
              <a:rPr lang="es-CO" sz="3200"/>
              <a:t>VARIEDAD</a:t>
            </a:r>
            <a:endParaRPr/>
          </a:p>
        </p:txBody>
      </p:sp>
      <p:sp>
        <p:nvSpPr>
          <p:cNvPr id="416" name="Google Shape;416;p36"/>
          <p:cNvSpPr txBox="1"/>
          <p:nvPr>
            <p:ph idx="1" type="body"/>
          </p:nvPr>
        </p:nvSpPr>
        <p:spPr>
          <a:xfrm>
            <a:off x="1485900" y="2924944"/>
            <a:ext cx="5975155" cy="190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417" name="Google Shape;417;p36"/>
          <p:cNvSpPr txBox="1"/>
          <p:nvPr/>
        </p:nvSpPr>
        <p:spPr>
          <a:xfrm>
            <a:off x="1638300" y="3077344"/>
            <a:ext cx="5975155" cy="190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8" name="Google Shape;418;p36"/>
          <p:cNvSpPr txBox="1"/>
          <p:nvPr/>
        </p:nvSpPr>
        <p:spPr>
          <a:xfrm>
            <a:off x="1662742" y="1282080"/>
            <a:ext cx="5975155" cy="775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99"/>
              <a:buFont typeface="Noto Sans Symbols"/>
              <a:buNone/>
            </a:pPr>
            <a:r>
              <a:rPr lang="es-CO" sz="1799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Solo Granitos pensando en los clientes han logrado tener más variedad de productos para ofrecer.</a:t>
            </a:r>
            <a:endParaRPr sz="24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9" name="Google Shape;419;p36"/>
          <p:cNvSpPr txBox="1"/>
          <p:nvPr/>
        </p:nvSpPr>
        <p:spPr>
          <a:xfrm>
            <a:off x="2531084" y="5130306"/>
            <a:ext cx="2448272" cy="1553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64"/>
              <a:buFont typeface="Noto Sans Symbols"/>
              <a:buNone/>
            </a:pPr>
            <a:r>
              <a:rPr lang="es-CO" sz="1664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Este producto es para nuestros clientes que prefieren una mayor cantidad de frutos secos en mismo lugar y a cualquier hora.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20"/>
              <a:buFont typeface="Noto Sans Symbols"/>
              <a:buNone/>
            </a:pPr>
            <a:r>
              <a:t/>
            </a:r>
            <a:endParaRPr sz="222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80"/>
              <a:buFont typeface="Noto Sans Symbols"/>
              <a:buNone/>
            </a:pPr>
            <a:r>
              <a:t/>
            </a:r>
            <a:endParaRPr sz="148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20" name="Google Shape;420;p36"/>
          <p:cNvSpPr txBox="1"/>
          <p:nvPr/>
        </p:nvSpPr>
        <p:spPr>
          <a:xfrm>
            <a:off x="5228161" y="5130306"/>
            <a:ext cx="2448272" cy="17276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Noto Sans Symbols"/>
              <a:buNone/>
            </a:pPr>
            <a:r>
              <a:rPr lang="es-CO" sz="161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Producto dedicado a los clientes consentidos, pues algunos prefieren solo un fruto seco especial. Nosotros también pensamos en darle gusto a todos.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</a:pPr>
            <a:r>
              <a:t/>
            </a:r>
            <a:endParaRPr sz="112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21" name="Google Shape;421;p36"/>
          <p:cNvSpPr txBox="1"/>
          <p:nvPr/>
        </p:nvSpPr>
        <p:spPr>
          <a:xfrm>
            <a:off x="7925238" y="5055314"/>
            <a:ext cx="2993019" cy="1553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64"/>
              <a:buFont typeface="Noto Sans Symbols"/>
              <a:buNone/>
            </a:pPr>
            <a:r>
              <a:rPr lang="es-CO" sz="1664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Estamos en la tendencia de dar regalos saludables y por qué no pensar en alguno con frutos secos. Podemos acompañar tu sorpresa, sorprendiendo.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80"/>
              <a:buFont typeface="Noto Sans Symbols"/>
              <a:buNone/>
            </a:pPr>
            <a:r>
              <a:t/>
            </a:r>
            <a:endParaRPr sz="148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22" name="Google Shape;422;p36"/>
          <p:cNvPicPr preferRelativeResize="0"/>
          <p:nvPr/>
        </p:nvPicPr>
        <p:blipFill rotWithShape="1">
          <a:blip r:embed="rId3">
            <a:alphaModFix/>
          </a:blip>
          <a:srcRect b="30568" l="14596" r="15478" t="42866"/>
          <a:stretch/>
        </p:blipFill>
        <p:spPr>
          <a:xfrm>
            <a:off x="2710035" y="2312112"/>
            <a:ext cx="7840489" cy="2488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/>
          <p:nvPr>
            <p:ph type="title"/>
          </p:nvPr>
        </p:nvSpPr>
        <p:spPr>
          <a:xfrm>
            <a:off x="2592250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PLANTEAMIENTO DEL PROBLEMA</a:t>
            </a:r>
            <a:endParaRPr/>
          </a:p>
        </p:txBody>
      </p:sp>
      <p:pic>
        <p:nvPicPr>
          <p:cNvPr id="181" name="Google Shape;181;p1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7948" y="3900025"/>
            <a:ext cx="4392488" cy="2470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95673" y="4515950"/>
            <a:ext cx="3478583" cy="2100277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9"/>
          <p:cNvSpPr txBox="1"/>
          <p:nvPr/>
        </p:nvSpPr>
        <p:spPr>
          <a:xfrm>
            <a:off x="1125860" y="1840296"/>
            <a:ext cx="4602322" cy="2059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</a:pPr>
            <a:r>
              <a:rPr lang="es-CO" sz="18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Hoy en día el consumidor ha evolucionado, su deseo por verse y sentirse mejor consigo mismo respecto a su imagen, salud y bienestar, esto se ha incrementado con el paso del tiempo y con la llegada de nuevas tendencias al mercado colombiano</a:t>
            </a:r>
            <a:endParaRPr/>
          </a:p>
        </p:txBody>
      </p:sp>
      <p:sp>
        <p:nvSpPr>
          <p:cNvPr id="184" name="Google Shape;184;p19"/>
          <p:cNvSpPr txBox="1"/>
          <p:nvPr/>
        </p:nvSpPr>
        <p:spPr>
          <a:xfrm>
            <a:off x="6742484" y="1584618"/>
            <a:ext cx="4602322" cy="2635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</a:pPr>
            <a:r>
              <a:rPr lang="es-CO" sz="18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Esta nueva tendencia de frutos secos y la deshidratación de los mismos permitirá que se prolongue por mucho más tiempo el consumo permitiendo disfrutar del sabor natural, logrando una mejor conservación de los mismos y adicional los costes de aprovechamiento es mucho más económico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7"/>
          <p:cNvSpPr txBox="1"/>
          <p:nvPr>
            <p:ph type="title"/>
          </p:nvPr>
        </p:nvSpPr>
        <p:spPr>
          <a:xfrm>
            <a:off x="1687229" y="624110"/>
            <a:ext cx="4135982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Century Gothic"/>
              <a:buNone/>
            </a:pPr>
            <a:r>
              <a:rPr lang="es-CO" sz="3200"/>
              <a:t>EMPAQUE</a:t>
            </a:r>
            <a:endParaRPr/>
          </a:p>
        </p:txBody>
      </p:sp>
      <p:sp>
        <p:nvSpPr>
          <p:cNvPr id="428" name="Google Shape;428;p37"/>
          <p:cNvSpPr txBox="1"/>
          <p:nvPr>
            <p:ph idx="1" type="body"/>
          </p:nvPr>
        </p:nvSpPr>
        <p:spPr>
          <a:xfrm>
            <a:off x="1485900" y="2924944"/>
            <a:ext cx="5975155" cy="190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429" name="Google Shape;429;p37"/>
          <p:cNvSpPr txBox="1"/>
          <p:nvPr/>
        </p:nvSpPr>
        <p:spPr>
          <a:xfrm>
            <a:off x="1638300" y="3077344"/>
            <a:ext cx="5975155" cy="190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30" name="Google Shape;430;p37"/>
          <p:cNvSpPr txBox="1"/>
          <p:nvPr/>
        </p:nvSpPr>
        <p:spPr>
          <a:xfrm>
            <a:off x="1662742" y="1282080"/>
            <a:ext cx="5975155" cy="775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64"/>
              <a:buFont typeface="Noto Sans Symbols"/>
              <a:buNone/>
            </a:pPr>
            <a:r>
              <a:rPr lang="es-CO" sz="1664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Venta a granel y el cual el cliente tiene la posibilidad de armar sus propias mezclas según sus gustos.</a:t>
            </a:r>
            <a:endParaRPr/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20"/>
              <a:buFont typeface="Noto Sans Symbols"/>
              <a:buNone/>
            </a:pPr>
            <a:r>
              <a:t/>
            </a:r>
            <a:endParaRPr sz="222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80"/>
              <a:buFont typeface="Noto Sans Symbols"/>
              <a:buNone/>
            </a:pPr>
            <a:r>
              <a:t/>
            </a:r>
            <a:endParaRPr sz="148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31" name="Google Shape;431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30116" y="2204864"/>
            <a:ext cx="3744416" cy="4296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82644" y="4246869"/>
            <a:ext cx="3697159" cy="2232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"/>
          <p:cNvSpPr txBox="1"/>
          <p:nvPr>
            <p:ph type="title"/>
          </p:nvPr>
        </p:nvSpPr>
        <p:spPr>
          <a:xfrm>
            <a:off x="2592250" y="624110"/>
            <a:ext cx="8909366" cy="644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ANALISIS DE LA SITUACION </a:t>
            </a:r>
            <a:endParaRPr/>
          </a:p>
        </p:txBody>
      </p:sp>
      <p:sp>
        <p:nvSpPr>
          <p:cNvPr id="438" name="Google Shape;438;p38"/>
          <p:cNvSpPr txBox="1"/>
          <p:nvPr/>
        </p:nvSpPr>
        <p:spPr>
          <a:xfrm>
            <a:off x="2592250" y="1232181"/>
            <a:ext cx="8909366" cy="396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entury Gothic"/>
              <a:buNone/>
            </a:pPr>
            <a:r>
              <a:rPr b="1" lang="es-CO" sz="1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DIAGNOSTICO DE LA SITUACION DOFA</a:t>
            </a:r>
            <a:endParaRPr/>
          </a:p>
        </p:txBody>
      </p:sp>
      <p:pic>
        <p:nvPicPr>
          <p:cNvPr id="439" name="Google Shape;439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33973" y="2060848"/>
            <a:ext cx="7920879" cy="4658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932372">
            <a:off x="9385411" y="342546"/>
            <a:ext cx="2895395" cy="2385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39"/>
          <p:cNvSpPr txBox="1"/>
          <p:nvPr>
            <p:ph type="title"/>
          </p:nvPr>
        </p:nvSpPr>
        <p:spPr>
          <a:xfrm>
            <a:off x="1687229" y="624110"/>
            <a:ext cx="4135982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700"/>
              <a:buFont typeface="Century Gothic"/>
              <a:buNone/>
            </a:pPr>
            <a:r>
              <a:rPr lang="es-CO" sz="2700"/>
              <a:t>ESTRATEGIA DE MARCA</a:t>
            </a:r>
            <a:br>
              <a:rPr lang="es-CO" sz="2700"/>
            </a:br>
            <a:r>
              <a:rPr lang="es-CO" sz="2700"/>
              <a:t>(ENCUESTA ONLINE)</a:t>
            </a:r>
            <a:br>
              <a:rPr lang="es-CO" sz="2700"/>
            </a:br>
            <a:endParaRPr sz="2700"/>
          </a:p>
        </p:txBody>
      </p:sp>
      <p:sp>
        <p:nvSpPr>
          <p:cNvPr id="446" name="Google Shape;446;p39"/>
          <p:cNvSpPr txBox="1"/>
          <p:nvPr>
            <p:ph idx="1" type="body"/>
          </p:nvPr>
        </p:nvSpPr>
        <p:spPr>
          <a:xfrm>
            <a:off x="1687229" y="2320769"/>
            <a:ext cx="4139694" cy="2375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CO" sz="2000"/>
              <a:t>La encuesta fue realizada en un rango de personas mayores de edad a partir de los 18 hasta mas de 60 años tanto hombres como mujeres y en su mayoría con un estrato socio económico de 1,2,o 3.  </a:t>
            </a:r>
            <a:endParaRPr/>
          </a:p>
          <a:p>
            <a:pPr indent="-241197" lvl="0" marL="342797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447" name="Google Shape;447;p39"/>
          <p:cNvSpPr/>
          <p:nvPr/>
        </p:nvSpPr>
        <p:spPr>
          <a:xfrm>
            <a:off x="6084455" y="645106"/>
            <a:ext cx="5450207" cy="5247747"/>
          </a:xfrm>
          <a:prstGeom prst="rect">
            <a:avLst/>
          </a:prstGeom>
          <a:solidFill>
            <a:srgbClr val="FFFFFE"/>
          </a:solidFill>
          <a:ln cap="sq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descr="C:\Users\hofgarrr\AppData\Local\Microsoft\Windows\Temporary Internet Files\Content.MSO\4F860908.tmp" id="448" name="Google Shape;448;p39"/>
          <p:cNvPicPr preferRelativeResize="0"/>
          <p:nvPr/>
        </p:nvPicPr>
        <p:blipFill rotWithShape="1">
          <a:blip r:embed="rId3">
            <a:alphaModFix/>
          </a:blip>
          <a:srcRect b="7630" l="0" r="17514" t="0"/>
          <a:stretch/>
        </p:blipFill>
        <p:spPr>
          <a:xfrm>
            <a:off x="6246602" y="1340768"/>
            <a:ext cx="2478838" cy="14022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ofgarrr\AppData\Local\Microsoft\Windows\Temporary Internet Files\Content.MSO\507422D4.tmp" id="449" name="Google Shape;449;p39"/>
          <p:cNvPicPr preferRelativeResize="0"/>
          <p:nvPr/>
        </p:nvPicPr>
        <p:blipFill rotWithShape="1">
          <a:blip r:embed="rId4">
            <a:alphaModFix/>
          </a:blip>
          <a:srcRect b="6158" l="0" r="19891" t="4047"/>
          <a:stretch/>
        </p:blipFill>
        <p:spPr>
          <a:xfrm>
            <a:off x="8886265" y="1437757"/>
            <a:ext cx="2478837" cy="12781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ofgarrr\AppData\Local\Microsoft\Windows\Temporary Internet Files\Content.MSO\5C943C56.tmp" id="450" name="Google Shape;450;p39"/>
          <p:cNvPicPr preferRelativeResize="0"/>
          <p:nvPr/>
        </p:nvPicPr>
        <p:blipFill rotWithShape="1">
          <a:blip r:embed="rId5">
            <a:alphaModFix/>
          </a:blip>
          <a:srcRect b="0" l="0" r="25830" t="0"/>
          <a:stretch/>
        </p:blipFill>
        <p:spPr>
          <a:xfrm>
            <a:off x="7014113" y="3508529"/>
            <a:ext cx="3590890" cy="2214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0"/>
          <p:cNvSpPr/>
          <p:nvPr/>
        </p:nvSpPr>
        <p:spPr>
          <a:xfrm>
            <a:off x="0" y="-786"/>
            <a:ext cx="12188825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56" name="Google Shape;456;p40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40"/>
          <p:cNvSpPr txBox="1"/>
          <p:nvPr>
            <p:ph idx="1" type="body"/>
          </p:nvPr>
        </p:nvSpPr>
        <p:spPr>
          <a:xfrm>
            <a:off x="893950" y="1546606"/>
            <a:ext cx="3649328" cy="37592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Según los encuestados, el 50,7% identifica el nombre de Solo Granitos con Frutos secos y deshidratados, contra un 26,6 % que los identifican con granos de abarrote como lo son (arveja, lenteja, garbanzo entre otros ) y el cual nos define que Solo granitos en su estructura no tiene tan bajo reconocimiento del significado al momento de ser visto frente a sus consumidores. 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descr="C:\Users\hofgarrr\AppData\Local\Microsoft\Windows\Temporary Internet Files\Content.MSO\83A89402.tmp" id="458" name="Google Shape;458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90168" y="1507842"/>
            <a:ext cx="6951767" cy="3197812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40"/>
          <p:cNvSpPr/>
          <p:nvPr/>
        </p:nvSpPr>
        <p:spPr>
          <a:xfrm>
            <a:off x="0" y="6061223"/>
            <a:ext cx="1037764" cy="506277"/>
          </a:xfrm>
          <a:custGeom>
            <a:rect b="b" l="l" r="r" t="t"/>
            <a:pathLst>
              <a:path extrusionOk="0" h="506277" w="1038036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1"/>
          <p:cNvSpPr/>
          <p:nvPr/>
        </p:nvSpPr>
        <p:spPr>
          <a:xfrm>
            <a:off x="0" y="-786"/>
            <a:ext cx="12188825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65" name="Google Shape;465;p41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41"/>
          <p:cNvSpPr txBox="1"/>
          <p:nvPr>
            <p:ph idx="1" type="body"/>
          </p:nvPr>
        </p:nvSpPr>
        <p:spPr>
          <a:xfrm>
            <a:off x="649055" y="2133600"/>
            <a:ext cx="3649328" cy="37592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El 49,3% y en su mayoría las mujeres compran snacks porque las motivan a comer saludable, mientras que el 40,8% señalan que en su consumo los impulsa a comer snacks por gusto y porque realmente disfrutan comer de estos productos sin razón alguna.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descr="C:\Users\hofgarrr\AppData\Local\Microsoft\Windows\Temporary Internet Files\Content.MSO\E03D360.tmp" id="467" name="Google Shape;467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18339" y="1667559"/>
            <a:ext cx="6951767" cy="3759253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41"/>
          <p:cNvSpPr/>
          <p:nvPr/>
        </p:nvSpPr>
        <p:spPr>
          <a:xfrm>
            <a:off x="0" y="6061223"/>
            <a:ext cx="1037764" cy="506277"/>
          </a:xfrm>
          <a:custGeom>
            <a:rect b="b" l="l" r="r" t="t"/>
            <a:pathLst>
              <a:path extrusionOk="0" h="506277" w="1038036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42"/>
          <p:cNvSpPr/>
          <p:nvPr/>
        </p:nvSpPr>
        <p:spPr>
          <a:xfrm>
            <a:off x="0" y="-786"/>
            <a:ext cx="12188825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74" name="Google Shape;474;p42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42"/>
          <p:cNvSpPr txBox="1"/>
          <p:nvPr>
            <p:ph idx="1" type="body"/>
          </p:nvPr>
        </p:nvSpPr>
        <p:spPr>
          <a:xfrm>
            <a:off x="618719" y="1546606"/>
            <a:ext cx="3649328" cy="37592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Dentro del consumo practico y ligero tenemos que el 35,2% adquieren formatos entre 50 grs a 100 grs , esto quiere decir que tanto hombres como mujeres al momento de comprar estos snacks y en esos tamaños lo hacen pensando en consumir una porción proporcionada para picar en el momento. 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descr="C:\Users\hofgarrr\AppData\Local\Microsoft\Windows\Temporary Internet Files\Content.MSO\7D96706E.tmp" id="476" name="Google Shape;476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70276" y="1579042"/>
            <a:ext cx="6951767" cy="3197812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42"/>
          <p:cNvSpPr/>
          <p:nvPr/>
        </p:nvSpPr>
        <p:spPr>
          <a:xfrm>
            <a:off x="0" y="6061223"/>
            <a:ext cx="1037764" cy="506277"/>
          </a:xfrm>
          <a:custGeom>
            <a:rect b="b" l="l" r="r" t="t"/>
            <a:pathLst>
              <a:path extrusionOk="0" h="506277" w="1038036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43"/>
          <p:cNvSpPr/>
          <p:nvPr/>
        </p:nvSpPr>
        <p:spPr>
          <a:xfrm>
            <a:off x="0" y="-786"/>
            <a:ext cx="12188825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83" name="Google Shape;483;p43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43"/>
          <p:cNvSpPr txBox="1"/>
          <p:nvPr>
            <p:ph idx="1" type="body"/>
          </p:nvPr>
        </p:nvSpPr>
        <p:spPr>
          <a:xfrm>
            <a:off x="649055" y="2133600"/>
            <a:ext cx="3649328" cy="37592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Dentro de esta pregunta tenemos que los consumidores tienen bastante frecuencia de consumo de 2 a 4 veces por semana y el cual esto nos hace entender que el consumidor percibe este tipo de productos una compra conveniente y nutritiva para ellos. 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descr="C:\Users\hofgarrr\AppData\Local\Microsoft\Windows\Temporary Internet Files\Content.MSO\72E126AC.tmp" id="485" name="Google Shape;485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18339" y="1667560"/>
            <a:ext cx="7164705" cy="3759252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43"/>
          <p:cNvSpPr/>
          <p:nvPr/>
        </p:nvSpPr>
        <p:spPr>
          <a:xfrm>
            <a:off x="0" y="6061223"/>
            <a:ext cx="1037764" cy="506277"/>
          </a:xfrm>
          <a:custGeom>
            <a:rect b="b" l="l" r="r" t="t"/>
            <a:pathLst>
              <a:path extrusionOk="0" h="506277" w="1038036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4"/>
          <p:cNvSpPr/>
          <p:nvPr/>
        </p:nvSpPr>
        <p:spPr>
          <a:xfrm>
            <a:off x="0" y="-786"/>
            <a:ext cx="12188825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92" name="Google Shape;492;p44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44"/>
          <p:cNvSpPr txBox="1"/>
          <p:nvPr>
            <p:ph idx="1" type="body"/>
          </p:nvPr>
        </p:nvSpPr>
        <p:spPr>
          <a:xfrm>
            <a:off x="708400" y="1844824"/>
            <a:ext cx="3649328" cy="37592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De cara al consumidor, el 58,3% de ellos esta dispuesto a pagar en un rango de $1.500 a $2.000 por una porción de snacks contra un 29,6% que estaría a pagar por una porción de $2.500 a $3.000 , son precios asequibles que en su mayoría estaría dispuestos a comprar casi que diario por una porción de frutos secos.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descr="C:\Users\hofgarrr\AppData\Local\Microsoft\Windows\Temporary Internet Files\Content.MSO\AA41BD9A.tmp" id="494" name="Google Shape;494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28658" y="1844824"/>
            <a:ext cx="7254386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44"/>
          <p:cNvSpPr/>
          <p:nvPr/>
        </p:nvSpPr>
        <p:spPr>
          <a:xfrm>
            <a:off x="0" y="6061223"/>
            <a:ext cx="1037764" cy="506277"/>
          </a:xfrm>
          <a:custGeom>
            <a:rect b="b" l="l" r="r" t="t"/>
            <a:pathLst>
              <a:path extrusionOk="0" h="506277" w="1038036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45"/>
          <p:cNvSpPr/>
          <p:nvPr/>
        </p:nvSpPr>
        <p:spPr>
          <a:xfrm>
            <a:off x="0" y="-786"/>
            <a:ext cx="12188825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01" name="Google Shape;501;p45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45"/>
          <p:cNvSpPr txBox="1"/>
          <p:nvPr>
            <p:ph idx="1" type="body"/>
          </p:nvPr>
        </p:nvSpPr>
        <p:spPr>
          <a:xfrm>
            <a:off x="711836" y="1555490"/>
            <a:ext cx="3649328" cy="37592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El 45,1% señalo que la marca CRUNCHY SNACKS es mucho mas llamativo por sus colores, su imagen , su slogan y le da mucho más recordación a lo que son los productos de frutos secos contra un 31% que señalo que les gustaba mas WALNUT’S porque era un poco con un contraste mas fuerte y que según los fondos se manejaron los colores pero que le diera un poco mas de glamour a los productos.  </a:t>
            </a:r>
            <a:endParaRPr/>
          </a:p>
          <a:p>
            <a:pPr indent="-228560" lvl="0" marL="342797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descr="C:\Users\hofgarrr\AppData\Local\Microsoft\Windows\Temporary Internet Files\Content.MSO\5552E8B8.tmp" id="503" name="Google Shape;503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85314" y="1340768"/>
            <a:ext cx="7164705" cy="3759253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45"/>
          <p:cNvSpPr/>
          <p:nvPr/>
        </p:nvSpPr>
        <p:spPr>
          <a:xfrm>
            <a:off x="0" y="6061223"/>
            <a:ext cx="1037764" cy="506277"/>
          </a:xfrm>
          <a:custGeom>
            <a:rect b="b" l="l" r="r" t="t"/>
            <a:pathLst>
              <a:path extrusionOk="0" h="506277" w="1038036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9" name="Google Shape;509;p46"/>
          <p:cNvGrpSpPr/>
          <p:nvPr/>
        </p:nvGrpSpPr>
        <p:grpSpPr>
          <a:xfrm>
            <a:off x="13" y="228600"/>
            <a:ext cx="2850786" cy="6638625"/>
            <a:chOff x="2487613" y="285750"/>
            <a:chExt cx="2428875" cy="5654676"/>
          </a:xfrm>
        </p:grpSpPr>
        <p:sp>
          <p:nvSpPr>
            <p:cNvPr id="510" name="Google Shape;510;p46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46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46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46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46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46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46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46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46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46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46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46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2" name="Google Shape;522;p46"/>
          <p:cNvGrpSpPr/>
          <p:nvPr/>
        </p:nvGrpSpPr>
        <p:grpSpPr>
          <a:xfrm>
            <a:off x="27209" y="-786"/>
            <a:ext cx="2356060" cy="6854040"/>
            <a:chOff x="6627813" y="194833"/>
            <a:chExt cx="1952625" cy="5678918"/>
          </a:xfrm>
        </p:grpSpPr>
        <p:sp>
          <p:nvSpPr>
            <p:cNvPr id="523" name="Google Shape;523;p46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46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46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46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46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46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46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46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46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46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46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46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5" name="Google Shape;535;p46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46"/>
          <p:cNvSpPr/>
          <p:nvPr/>
        </p:nvSpPr>
        <p:spPr>
          <a:xfrm>
            <a:off x="0" y="4323810"/>
            <a:ext cx="1744197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46"/>
          <p:cNvSpPr txBox="1"/>
          <p:nvPr>
            <p:ph type="title"/>
          </p:nvPr>
        </p:nvSpPr>
        <p:spPr>
          <a:xfrm>
            <a:off x="2588538" y="4775200"/>
            <a:ext cx="8913078" cy="8234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Century Gothic"/>
              <a:buNone/>
            </a:pPr>
            <a:r>
              <a:rPr lang="es-CO" sz="44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LOGO (PROPUESTA)</a:t>
            </a:r>
            <a:endParaRPr/>
          </a:p>
        </p:txBody>
      </p:sp>
      <p:sp>
        <p:nvSpPr>
          <p:cNvPr id="538" name="Google Shape;538;p46"/>
          <p:cNvSpPr/>
          <p:nvPr/>
        </p:nvSpPr>
        <p:spPr>
          <a:xfrm>
            <a:off x="2586032" y="634962"/>
            <a:ext cx="2837007" cy="1845481"/>
          </a:xfrm>
          <a:prstGeom prst="rect">
            <a:avLst/>
          </a:prstGeom>
          <a:solidFill>
            <a:srgbClr val="FFFFFE"/>
          </a:solidFill>
          <a:ln cap="sq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39" name="Google Shape;539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6857" y="967181"/>
            <a:ext cx="2512855" cy="1181041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46"/>
          <p:cNvSpPr/>
          <p:nvPr/>
        </p:nvSpPr>
        <p:spPr>
          <a:xfrm>
            <a:off x="2586032" y="2641313"/>
            <a:ext cx="2837007" cy="1845481"/>
          </a:xfrm>
          <a:prstGeom prst="rect">
            <a:avLst/>
          </a:prstGeom>
          <a:solidFill>
            <a:srgbClr val="FFFFFE"/>
          </a:solidFill>
          <a:ln cap="sq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41" name="Google Shape;541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46857" y="2986096"/>
            <a:ext cx="2512855" cy="1155913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p46"/>
          <p:cNvSpPr/>
          <p:nvPr/>
        </p:nvSpPr>
        <p:spPr>
          <a:xfrm>
            <a:off x="5586366" y="634963"/>
            <a:ext cx="2837005" cy="3851831"/>
          </a:xfrm>
          <a:prstGeom prst="rect">
            <a:avLst/>
          </a:prstGeom>
          <a:solidFill>
            <a:srgbClr val="FFFFFE"/>
          </a:solidFill>
          <a:ln cap="sq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43" name="Google Shape;543;p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77626" y="1707547"/>
            <a:ext cx="2482418" cy="1706662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p46"/>
          <p:cNvSpPr/>
          <p:nvPr/>
        </p:nvSpPr>
        <p:spPr>
          <a:xfrm>
            <a:off x="8614631" y="634963"/>
            <a:ext cx="2837005" cy="3851831"/>
          </a:xfrm>
          <a:prstGeom prst="rect">
            <a:avLst/>
          </a:prstGeom>
          <a:solidFill>
            <a:srgbClr val="FFFFFE"/>
          </a:solidFill>
          <a:ln cap="sq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45" name="Google Shape;545;p4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805891" y="1319669"/>
            <a:ext cx="2482417" cy="24824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0"/>
          <p:cNvSpPr txBox="1"/>
          <p:nvPr>
            <p:ph type="title"/>
          </p:nvPr>
        </p:nvSpPr>
        <p:spPr>
          <a:xfrm>
            <a:off x="2592249" y="624110"/>
            <a:ext cx="890936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PREGUNTA PROBLEMA</a:t>
            </a:r>
            <a:endParaRPr/>
          </a:p>
        </p:txBody>
      </p:sp>
      <p:sp>
        <p:nvSpPr>
          <p:cNvPr id="190" name="Google Shape;190;p20"/>
          <p:cNvSpPr txBox="1"/>
          <p:nvPr>
            <p:ph idx="1" type="body"/>
          </p:nvPr>
        </p:nvSpPr>
        <p:spPr>
          <a:xfrm>
            <a:off x="2588537" y="2125362"/>
            <a:ext cx="5833602" cy="20957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797" lvl="0" marL="342797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 sz="2000"/>
              <a:t>¿De qué manera un adecuado desarrollo de marca y las estrategias comerciales ayudarán a comercializar el producto de </a:t>
            </a:r>
            <a:r>
              <a:rPr b="1" lang="es-CO" sz="2000"/>
              <a:t>SOLO GRANITOS</a:t>
            </a:r>
            <a:r>
              <a:rPr lang="es-CO" sz="2000"/>
              <a:t>, una empresa especializada en frutos secos y fruta deshidratada?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id="191" name="Google Shape;19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67945" y="4015926"/>
            <a:ext cx="3832354" cy="231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47"/>
          <p:cNvSpPr/>
          <p:nvPr/>
        </p:nvSpPr>
        <p:spPr>
          <a:xfrm>
            <a:off x="-7618" y="-1"/>
            <a:ext cx="12204061" cy="6858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551" name="Google Shape;551;p47"/>
          <p:cNvGrpSpPr/>
          <p:nvPr/>
        </p:nvGrpSpPr>
        <p:grpSpPr>
          <a:xfrm>
            <a:off x="4834914" y="228600"/>
            <a:ext cx="2850786" cy="6638625"/>
            <a:chOff x="2487613" y="285750"/>
            <a:chExt cx="2428875" cy="5654676"/>
          </a:xfrm>
        </p:grpSpPr>
        <p:sp>
          <p:nvSpPr>
            <p:cNvPr id="552" name="Google Shape;552;p47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47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47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47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47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47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47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47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47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47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47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47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4" name="Google Shape;564;p47"/>
          <p:cNvGrpSpPr/>
          <p:nvPr/>
        </p:nvGrpSpPr>
        <p:grpSpPr>
          <a:xfrm>
            <a:off x="4675897" y="-786"/>
            <a:ext cx="2356060" cy="6854040"/>
            <a:chOff x="6627813" y="194833"/>
            <a:chExt cx="1952625" cy="5678918"/>
          </a:xfrm>
        </p:grpSpPr>
        <p:sp>
          <p:nvSpPr>
            <p:cNvPr id="565" name="Google Shape;565;p47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47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47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47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47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47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47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47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47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47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47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47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7" name="Google Shape;577;p47"/>
          <p:cNvSpPr txBox="1"/>
          <p:nvPr>
            <p:ph type="title"/>
          </p:nvPr>
        </p:nvSpPr>
        <p:spPr>
          <a:xfrm>
            <a:off x="6481407" y="624110"/>
            <a:ext cx="5020209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CONCLUSIONES</a:t>
            </a:r>
            <a:endParaRPr/>
          </a:p>
        </p:txBody>
      </p:sp>
      <p:sp>
        <p:nvSpPr>
          <p:cNvPr id="578" name="Google Shape;578;p47"/>
          <p:cNvSpPr/>
          <p:nvPr/>
        </p:nvSpPr>
        <p:spPr>
          <a:xfrm>
            <a:off x="4644494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p47"/>
          <p:cNvSpPr/>
          <p:nvPr/>
        </p:nvSpPr>
        <p:spPr>
          <a:xfrm flipH="1" rot="10800000">
            <a:off x="4644494" y="714375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0" name="Google Shape;580;p47"/>
          <p:cNvPicPr preferRelativeResize="0"/>
          <p:nvPr/>
        </p:nvPicPr>
        <p:blipFill rotWithShape="1">
          <a:blip r:embed="rId3">
            <a:alphaModFix/>
          </a:blip>
          <a:srcRect b="0" l="14958" r="3247" t="0"/>
          <a:stretch/>
        </p:blipFill>
        <p:spPr>
          <a:xfrm>
            <a:off x="-1554" y="1731"/>
            <a:ext cx="466987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p47"/>
          <p:cNvSpPr txBox="1"/>
          <p:nvPr>
            <p:ph idx="1" type="body"/>
          </p:nvPr>
        </p:nvSpPr>
        <p:spPr>
          <a:xfrm>
            <a:off x="5877714" y="1974324"/>
            <a:ext cx="5611109" cy="34277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Los objetivos planteados al principio de esta investigación en la practica han sido cumplidos en su totalidad , SOLO GRANITOS hoy entiende la necesidad que tienen los clientes al consumir snacks, con esto tienen un poco mas de claridad y seguridad al saber que sus productos tienen el potencial para satisfacer a todo tipo de personas que les gusta consumir frutos secos en especial los adultos y que hoy en día en la tendencia aparte de consumir nutritivo es portar productos ligeros que puedan consumir en todo momento de su cotidianidad.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8"/>
          <p:cNvSpPr txBox="1"/>
          <p:nvPr>
            <p:ph type="title"/>
          </p:nvPr>
        </p:nvSpPr>
        <p:spPr>
          <a:xfrm>
            <a:off x="2592250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FERIA CHIA EMPRENDE</a:t>
            </a:r>
            <a:endParaRPr/>
          </a:p>
        </p:txBody>
      </p:sp>
      <p:pic>
        <p:nvPicPr>
          <p:cNvPr id="587" name="Google Shape;587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77988" y="1628800"/>
            <a:ext cx="2190750" cy="235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64573" y="1628800"/>
            <a:ext cx="2200275" cy="239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77988" y="4221088"/>
            <a:ext cx="2258695" cy="240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0" name="Google Shape;590;p4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95673" y="4214738"/>
            <a:ext cx="2238375" cy="240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4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93038" y="1628800"/>
            <a:ext cx="2238722" cy="241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4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293038" y="4204541"/>
            <a:ext cx="2238375" cy="2416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1"/>
          <p:cNvSpPr txBox="1"/>
          <p:nvPr>
            <p:ph type="title"/>
          </p:nvPr>
        </p:nvSpPr>
        <p:spPr>
          <a:xfrm>
            <a:off x="2592249" y="624110"/>
            <a:ext cx="890936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OBJETIVO GENERAL</a:t>
            </a:r>
            <a:endParaRPr/>
          </a:p>
        </p:txBody>
      </p:sp>
      <p:sp>
        <p:nvSpPr>
          <p:cNvPr id="197" name="Google Shape;197;p21"/>
          <p:cNvSpPr txBox="1"/>
          <p:nvPr>
            <p:ph idx="1" type="body"/>
          </p:nvPr>
        </p:nvSpPr>
        <p:spPr>
          <a:xfrm>
            <a:off x="2592249" y="1556792"/>
            <a:ext cx="5833602" cy="1951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50"/>
              <a:buNone/>
            </a:pPr>
            <a:r>
              <a:rPr lang="es-CO" sz="1850"/>
              <a:t>Desarrollar la imagen de marca para empresa Solo Granitos, analizando la viabilidad de dar solución al emprendedor a través de la innovación y recordación de marca de los frutos secos que incentiva el consumo saludable y un estilo de vida natural.</a:t>
            </a:r>
            <a:endParaRPr/>
          </a:p>
          <a:p>
            <a:pPr indent="-237133" lvl="0" marL="342797" rtl="0" algn="l">
              <a:spcBef>
                <a:spcPts val="1000"/>
              </a:spcBef>
              <a:spcAft>
                <a:spcPts val="0"/>
              </a:spcAft>
              <a:buSzPts val="1664"/>
              <a:buNone/>
            </a:pPr>
            <a:r>
              <a:t/>
            </a:r>
            <a:endParaRPr sz="1664"/>
          </a:p>
        </p:txBody>
      </p:sp>
      <p:pic>
        <p:nvPicPr>
          <p:cNvPr id="198" name="Google Shape;19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86500" y="3861048"/>
            <a:ext cx="4149993" cy="25056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2"/>
          <p:cNvSpPr txBox="1"/>
          <p:nvPr>
            <p:ph type="title"/>
          </p:nvPr>
        </p:nvSpPr>
        <p:spPr>
          <a:xfrm>
            <a:off x="2592249" y="624110"/>
            <a:ext cx="890936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OBJETIVOS ESPECIFICOS</a:t>
            </a:r>
            <a:endParaRPr/>
          </a:p>
        </p:txBody>
      </p:sp>
      <p:sp>
        <p:nvSpPr>
          <p:cNvPr id="204" name="Google Shape;204;p22"/>
          <p:cNvSpPr txBox="1"/>
          <p:nvPr>
            <p:ph idx="1" type="body"/>
          </p:nvPr>
        </p:nvSpPr>
        <p:spPr>
          <a:xfrm>
            <a:off x="2592249" y="2002671"/>
            <a:ext cx="5833602" cy="1303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797" lvl="0" marL="342797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 sz="2000"/>
              <a:t>Reconocimiento de la empresa</a:t>
            </a:r>
            <a:endParaRPr/>
          </a:p>
          <a:p>
            <a:pPr indent="-342797" lvl="0" marL="342797" rtl="0" algn="l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s-CO" sz="2000"/>
              <a:t>Diagnostico de la empresa </a:t>
            </a:r>
            <a:endParaRPr/>
          </a:p>
          <a:p>
            <a:pPr indent="-342797" lvl="0" marL="342797" rtl="0" algn="l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s-CO" sz="2000"/>
              <a:t>Generar propuestas de marca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id="205" name="Google Shape;20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4492" y="3605958"/>
            <a:ext cx="4183067" cy="2525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3"/>
          <p:cNvSpPr txBox="1"/>
          <p:nvPr>
            <p:ph type="title"/>
          </p:nvPr>
        </p:nvSpPr>
        <p:spPr>
          <a:xfrm>
            <a:off x="2592250" y="624110"/>
            <a:ext cx="8909366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JUSTIFICACION</a:t>
            </a:r>
            <a:endParaRPr/>
          </a:p>
        </p:txBody>
      </p:sp>
      <p:sp>
        <p:nvSpPr>
          <p:cNvPr id="211" name="Google Shape;211;p23"/>
          <p:cNvSpPr txBox="1"/>
          <p:nvPr>
            <p:ph idx="1" type="body"/>
          </p:nvPr>
        </p:nvSpPr>
        <p:spPr>
          <a:xfrm>
            <a:off x="2349996" y="1664804"/>
            <a:ext cx="8913078" cy="18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CO" sz="2000"/>
              <a:t>el emprendedor quiere complacer a las nuevas tendencias de la sociedad para proporcionarle al mercado alto nivel de satisfacción a través de una experiencia diferencial y saludable en forma de snacks una manera práctica y sencilla para que el consumidor lo lleve a todo lado donde vaya.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id="212" name="Google Shape;21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54652" y="4293096"/>
            <a:ext cx="3672408" cy="2217304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3"/>
          <p:cNvSpPr txBox="1"/>
          <p:nvPr/>
        </p:nvSpPr>
        <p:spPr>
          <a:xfrm>
            <a:off x="2205980" y="3899794"/>
            <a:ext cx="5833602" cy="18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797" lvl="0" marL="342797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•"/>
            </a:pPr>
            <a:r>
              <a:rPr lang="es-CO" sz="2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Fortalecer su imagen de marca </a:t>
            </a:r>
            <a:endParaRPr/>
          </a:p>
          <a:p>
            <a:pPr indent="-342797" lvl="0" marL="34279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•"/>
            </a:pPr>
            <a:r>
              <a:rPr lang="es-CO" sz="2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Explicar los distintos atributos del producto </a:t>
            </a:r>
            <a:endParaRPr/>
          </a:p>
          <a:p>
            <a:pPr indent="-342797" lvl="0" marL="34279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•"/>
            </a:pPr>
            <a:r>
              <a:rPr lang="es-CO" sz="2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Elaboración y aplicación del manual de marca</a:t>
            </a:r>
            <a:endParaRPr/>
          </a:p>
          <a:p>
            <a:pPr indent="-228560" lvl="0" marL="34279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799"/>
              <a:buFont typeface="Noto Sans Symbols"/>
              <a:buNone/>
            </a:pPr>
            <a:r>
              <a:t/>
            </a:r>
            <a:endParaRPr sz="1799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4"/>
          <p:cNvSpPr/>
          <p:nvPr/>
        </p:nvSpPr>
        <p:spPr>
          <a:xfrm>
            <a:off x="0" y="-786"/>
            <a:ext cx="12188825" cy="685403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9" name="Google Shape;219;p24"/>
          <p:cNvSpPr txBox="1"/>
          <p:nvPr>
            <p:ph type="title"/>
          </p:nvPr>
        </p:nvSpPr>
        <p:spPr>
          <a:xfrm>
            <a:off x="649054" y="645106"/>
            <a:ext cx="3649329" cy="1259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QUIENES SON 	</a:t>
            </a:r>
            <a:endParaRPr/>
          </a:p>
        </p:txBody>
      </p:sp>
      <p:sp>
        <p:nvSpPr>
          <p:cNvPr id="220" name="Google Shape;220;p24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4"/>
          <p:cNvSpPr txBox="1"/>
          <p:nvPr>
            <p:ph idx="1" type="body"/>
          </p:nvPr>
        </p:nvSpPr>
        <p:spPr>
          <a:xfrm>
            <a:off x="649055" y="2133600"/>
            <a:ext cx="3649328" cy="37592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Solo granitos es una empresa especializada en venta de frutos secos y fruta deshidratada en presentaciones personales. Cuenta con diferentes opciones para que puedan conocer más sobre la tendencia de consumir este tipo de alimentos y pueda tener una alimentación más saludable.</a:t>
            </a:r>
            <a:endParaRPr/>
          </a:p>
          <a:p>
            <a:pPr indent="-228560" lvl="0" marL="342797" rtl="0" algn="l">
              <a:spcBef>
                <a:spcPts val="1000"/>
              </a:spcBef>
              <a:spcAft>
                <a:spcPts val="0"/>
              </a:spcAft>
              <a:buSzPts val="1799"/>
              <a:buNone/>
            </a:pPr>
            <a:r>
              <a:t/>
            </a:r>
            <a:endParaRPr/>
          </a:p>
        </p:txBody>
      </p:sp>
      <p:pic>
        <p:nvPicPr>
          <p:cNvPr id="222" name="Google Shape;222;p24"/>
          <p:cNvPicPr preferRelativeResize="0"/>
          <p:nvPr/>
        </p:nvPicPr>
        <p:blipFill rotWithShape="1">
          <a:blip r:embed="rId3">
            <a:alphaModFix/>
          </a:blip>
          <a:srcRect b="31993" l="0" r="-2" t="0"/>
          <a:stretch/>
        </p:blipFill>
        <p:spPr>
          <a:xfrm>
            <a:off x="4618339" y="640080"/>
            <a:ext cx="6951767" cy="5252773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4"/>
          <p:cNvSpPr/>
          <p:nvPr/>
        </p:nvSpPr>
        <p:spPr>
          <a:xfrm>
            <a:off x="0" y="6061223"/>
            <a:ext cx="1037764" cy="506277"/>
          </a:xfrm>
          <a:custGeom>
            <a:rect b="b" l="l" r="r" t="t"/>
            <a:pathLst>
              <a:path extrusionOk="0" h="506277" w="1038036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5"/>
          <p:cNvSpPr/>
          <p:nvPr/>
        </p:nvSpPr>
        <p:spPr>
          <a:xfrm>
            <a:off x="-7618" y="-1"/>
            <a:ext cx="12204061" cy="6858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FD5D1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230" name="Google Shape;230;p25"/>
          <p:cNvGrpSpPr/>
          <p:nvPr/>
        </p:nvGrpSpPr>
        <p:grpSpPr>
          <a:xfrm>
            <a:off x="4834914" y="228600"/>
            <a:ext cx="2850786" cy="6638625"/>
            <a:chOff x="2487613" y="285750"/>
            <a:chExt cx="2428875" cy="5654676"/>
          </a:xfrm>
        </p:grpSpPr>
        <p:sp>
          <p:nvSpPr>
            <p:cNvPr id="231" name="Google Shape;231;p25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5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5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25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5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5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5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5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5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5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5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5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3" name="Google Shape;243;p25"/>
          <p:cNvGrpSpPr/>
          <p:nvPr/>
        </p:nvGrpSpPr>
        <p:grpSpPr>
          <a:xfrm>
            <a:off x="4675897" y="-786"/>
            <a:ext cx="2356060" cy="6854040"/>
            <a:chOff x="6627813" y="194833"/>
            <a:chExt cx="1952625" cy="5678918"/>
          </a:xfrm>
        </p:grpSpPr>
        <p:sp>
          <p:nvSpPr>
            <p:cNvPr id="244" name="Google Shape;244;p25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5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5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5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5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5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5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5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5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5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5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5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6" name="Google Shape;256;p25"/>
          <p:cNvSpPr txBox="1"/>
          <p:nvPr>
            <p:ph type="title"/>
          </p:nvPr>
        </p:nvSpPr>
        <p:spPr>
          <a:xfrm>
            <a:off x="6285780" y="1434044"/>
            <a:ext cx="5020209" cy="7656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500"/>
              <a:buFont typeface="Century Gothic"/>
              <a:buNone/>
            </a:pPr>
            <a:r>
              <a:rPr lang="es-CO"/>
              <a:t>MISION (PROPUESTA) </a:t>
            </a:r>
            <a:endParaRPr/>
          </a:p>
        </p:txBody>
      </p:sp>
      <p:pic>
        <p:nvPicPr>
          <p:cNvPr id="257" name="Google Shape;257;p25"/>
          <p:cNvPicPr preferRelativeResize="0"/>
          <p:nvPr/>
        </p:nvPicPr>
        <p:blipFill rotWithShape="1">
          <a:blip r:embed="rId3">
            <a:alphaModFix/>
          </a:blip>
          <a:srcRect b="-1" l="12496" r="5700" t="0"/>
          <a:stretch/>
        </p:blipFill>
        <p:spPr>
          <a:xfrm>
            <a:off x="-16717" y="-239140"/>
            <a:ext cx="4645774" cy="342899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5"/>
          <p:cNvSpPr/>
          <p:nvPr/>
        </p:nvSpPr>
        <p:spPr>
          <a:xfrm>
            <a:off x="4644494" y="0"/>
            <a:ext cx="182832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5"/>
          <p:cNvSpPr/>
          <p:nvPr/>
        </p:nvSpPr>
        <p:spPr>
          <a:xfrm flipH="1" rot="10800000">
            <a:off x="4644494" y="714375"/>
            <a:ext cx="1588113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0" name="Google Shape;260;p25"/>
          <p:cNvPicPr preferRelativeResize="0"/>
          <p:nvPr/>
        </p:nvPicPr>
        <p:blipFill rotWithShape="1">
          <a:blip r:embed="rId4">
            <a:alphaModFix/>
          </a:blip>
          <a:srcRect b="2" l="13452" r="17791" t="0"/>
          <a:stretch/>
        </p:blipFill>
        <p:spPr>
          <a:xfrm>
            <a:off x="-1551" y="3429000"/>
            <a:ext cx="4645774" cy="3429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1" name="Google Shape;261;p25"/>
          <p:cNvCxnSpPr>
            <a:endCxn id="248" idx="1"/>
          </p:cNvCxnSpPr>
          <p:nvPr/>
        </p:nvCxnSpPr>
        <p:spPr>
          <a:xfrm>
            <a:off x="-16929" y="3429000"/>
            <a:ext cx="4661400" cy="0"/>
          </a:xfrm>
          <a:prstGeom prst="straightConnector1">
            <a:avLst/>
          </a:prstGeom>
          <a:noFill/>
          <a:ln cap="flat" cmpd="sng" w="508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2" name="Google Shape;262;p25"/>
          <p:cNvSpPr txBox="1"/>
          <p:nvPr>
            <p:ph idx="1" type="body"/>
          </p:nvPr>
        </p:nvSpPr>
        <p:spPr>
          <a:xfrm>
            <a:off x="6340697" y="2341122"/>
            <a:ext cx="5065100" cy="1974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s-CO"/>
              <a:t>GENERAR VALOR A NUESTROS CLIENTES DE MANERA SOSTENIBLE , COMERCIALIZANDO FRUTOS SECOS SALUDABLES Y DE LA MEJOR CALIDAD MEDIANTE EL DESARROLLO EN DIFERENTES MERCADOS Y EN LOS HOGARES DEL PAÍS.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FD5D1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6"/>
          <p:cNvSpPr txBox="1"/>
          <p:nvPr>
            <p:ph type="title"/>
          </p:nvPr>
        </p:nvSpPr>
        <p:spPr>
          <a:xfrm>
            <a:off x="1687229" y="624110"/>
            <a:ext cx="4135982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Century Gothic"/>
              <a:buNone/>
            </a:pPr>
            <a:r>
              <a:rPr lang="es-CO" sz="3200"/>
              <a:t>VISION (PROPUESTA) </a:t>
            </a:r>
            <a:endParaRPr/>
          </a:p>
        </p:txBody>
      </p:sp>
      <p:sp>
        <p:nvSpPr>
          <p:cNvPr id="269" name="Google Shape;269;p26"/>
          <p:cNvSpPr txBox="1"/>
          <p:nvPr>
            <p:ph idx="1" type="body"/>
          </p:nvPr>
        </p:nvSpPr>
        <p:spPr>
          <a:xfrm>
            <a:off x="1683517" y="2133600"/>
            <a:ext cx="413969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797" lvl="0" marL="342797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br>
              <a:rPr lang="es-CO" sz="1600">
                <a:solidFill>
                  <a:srgbClr val="000000"/>
                </a:solidFill>
              </a:rPr>
            </a:br>
            <a:r>
              <a:rPr lang="es-CO" sz="1600">
                <a:solidFill>
                  <a:srgbClr val="000000"/>
                </a:solidFill>
              </a:rPr>
              <a:t>PARA EL AÑO 2023 SEREMOS LIDERES EN LA COMERCIALIZACION DE FRUTOS SECOS A TRAVES DE LA INNOVACION, PARTIENDO QUE EL CONSUMO DE FRUTOS SECOS ES FUNDAMENTAL EN LOS HABITOS DE CONSUMO DE LAS PERSONAS.</a:t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270" name="Google Shape;270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80464" y="645106"/>
            <a:ext cx="4469937" cy="26988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frutos secos" id="271" name="Google Shape;271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0159" y="3508529"/>
            <a:ext cx="4238798" cy="2384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Espiral">
  <a:themeElements>
    <a:clrScheme name="Amarillo">
      <a:dk1>
        <a:srgbClr val="000000"/>
      </a:dk1>
      <a:lt1>
        <a:srgbClr val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Cooking_16x9">
      <a:dk1>
        <a:srgbClr val="000000"/>
      </a:dk1>
      <a:lt1>
        <a:srgbClr val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