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8" r:id="rId1"/>
  </p:sldMasterIdLst>
  <p:notesMasterIdLst>
    <p:notesMasterId r:id="rId14"/>
  </p:notesMasterIdLst>
  <p:sldIdLst>
    <p:sldId id="256" r:id="rId2"/>
    <p:sldId id="257" r:id="rId3"/>
    <p:sldId id="263" r:id="rId4"/>
    <p:sldId id="264" r:id="rId5"/>
    <p:sldId id="258" r:id="rId6"/>
    <p:sldId id="261" r:id="rId7"/>
    <p:sldId id="262" r:id="rId8"/>
    <p:sldId id="265" r:id="rId9"/>
    <p:sldId id="266" r:id="rId10"/>
    <p:sldId id="268" r:id="rId11"/>
    <p:sldId id="267" r:id="rId12"/>
    <p:sldId id="260"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7" d="100"/>
          <a:sy n="107" d="100"/>
        </p:scale>
        <p:origin x="-1098" y="-8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FB0E225-1486-4043-B281-656C0D8FC1D1}" type="datetimeFigureOut">
              <a:rPr lang="en-US" smtClean="0"/>
              <a:t>7/12/2016</a:t>
            </a:fld>
            <a:endParaRPr lang="en-US"/>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A3ACCEE-C197-439D-9E0A-061C9A565771}" type="slidenum">
              <a:rPr lang="en-US" smtClean="0"/>
              <a:t>‹Nº›</a:t>
            </a:fld>
            <a:endParaRPr lang="en-US"/>
          </a:p>
        </p:txBody>
      </p:sp>
    </p:spTree>
    <p:extLst>
      <p:ext uri="{BB962C8B-B14F-4D97-AF65-F5344CB8AC3E}">
        <p14:creationId xmlns:p14="http://schemas.microsoft.com/office/powerpoint/2010/main" val="327171577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n-US" dirty="0"/>
          </a:p>
        </p:txBody>
      </p:sp>
      <p:sp>
        <p:nvSpPr>
          <p:cNvPr id="4" name="3 Marcador de número de diapositiva"/>
          <p:cNvSpPr>
            <a:spLocks noGrp="1"/>
          </p:cNvSpPr>
          <p:nvPr>
            <p:ph type="sldNum" sz="quarter" idx="10"/>
          </p:nvPr>
        </p:nvSpPr>
        <p:spPr/>
        <p:txBody>
          <a:bodyPr/>
          <a:lstStyle/>
          <a:p>
            <a:fld id="{BA3ACCEE-C197-439D-9E0A-061C9A565771}" type="slidenum">
              <a:rPr lang="en-US" smtClean="0"/>
              <a:t>1</a:t>
            </a:fld>
            <a:endParaRPr lang="en-US"/>
          </a:p>
        </p:txBody>
      </p:sp>
    </p:spTree>
    <p:extLst>
      <p:ext uri="{BB962C8B-B14F-4D97-AF65-F5344CB8AC3E}">
        <p14:creationId xmlns:p14="http://schemas.microsoft.com/office/powerpoint/2010/main" val="57000204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11" name="Rectangle 10"/>
          <p:cNvSpPr/>
          <p:nvPr/>
        </p:nvSpPr>
        <p:spPr>
          <a:xfrm>
            <a:off x="0" y="3866920"/>
            <a:ext cx="9144000" cy="299108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0" y="0"/>
            <a:ext cx="9144000" cy="386692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1473795" y="5052545"/>
            <a:ext cx="5637010" cy="882119"/>
          </a:xfrm>
        </p:spPr>
        <p:txBody>
          <a:bodyPr>
            <a:normAutofit/>
          </a:bodyPr>
          <a:lstStyle>
            <a:lvl1pPr marL="0" indent="0" algn="l">
              <a:buNone/>
              <a:defRPr sz="22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A5E02C74-642B-439D-8738-A78832D418A1}" type="datetimeFigureOut">
              <a:rPr lang="en-US" smtClean="0"/>
              <a:t>7/12/2016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72F31D4-0569-44AC-AA37-9937C09DDD1D}" type="slidenum">
              <a:rPr lang="en-US" smtClean="0"/>
              <a:t>‹Nº›</a:t>
            </a:fld>
            <a:endParaRPr lang="en-US"/>
          </a:p>
        </p:txBody>
      </p:sp>
      <p:sp>
        <p:nvSpPr>
          <p:cNvPr id="2" name="Title 1"/>
          <p:cNvSpPr>
            <a:spLocks noGrp="1"/>
          </p:cNvSpPr>
          <p:nvPr>
            <p:ph type="ctrTitle"/>
          </p:nvPr>
        </p:nvSpPr>
        <p:spPr>
          <a:xfrm>
            <a:off x="817581" y="3132290"/>
            <a:ext cx="7175351" cy="1793167"/>
          </a:xfrm>
          <a:effectLst/>
        </p:spPr>
        <p:txBody>
          <a:bodyPr>
            <a:noAutofit/>
          </a:bodyPr>
          <a:lstStyle>
            <a:lvl1pPr marL="640080" indent="-457200" algn="l">
              <a:defRPr sz="5400"/>
            </a:lvl1pPr>
          </a:lstStyle>
          <a:p>
            <a:r>
              <a:rPr lang="es-ES" smtClean="0"/>
              <a:t>Haga clic para modificar el estilo de título del patrón</a:t>
            </a:r>
            <a:endParaRPr lang="en-US"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a:xfrm>
            <a:off x="1905000" y="731519"/>
            <a:ext cx="6400800" cy="347472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A5E02C74-642B-439D-8738-A78832D418A1}" type="datetimeFigureOut">
              <a:rPr lang="en-US" smtClean="0"/>
              <a:t>7/12/2016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72F31D4-0569-44AC-AA37-9937C09DDD1D}" type="slidenum">
              <a:rPr lang="en-US" smtClean="0"/>
              <a:t>‹Nº›</a:t>
            </a:fld>
            <a:endParaRPr lang="en-US"/>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53758" y="376517"/>
            <a:ext cx="2057400" cy="5238339"/>
          </a:xfrm>
          <a:effectLst/>
        </p:spPr>
        <p:txBody>
          <a:bodyPr vert="eaVert"/>
          <a:lstStyle>
            <a:lvl1pPr algn="l">
              <a:defRPr/>
            </a:lvl1pP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a:xfrm>
            <a:off x="3324113" y="731519"/>
            <a:ext cx="4829287" cy="4894729"/>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A5E02C74-642B-439D-8738-A78832D418A1}" type="datetimeFigureOut">
              <a:rPr lang="en-US" smtClean="0"/>
              <a:t>7/12/2016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72F31D4-0569-44AC-AA37-9937C09DDD1D}" type="slidenum">
              <a:rPr lang="en-US" smtClean="0"/>
              <a:t>‹Nº›</a:t>
            </a:fld>
            <a:endParaRPr lang="en-US"/>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A5E02C74-642B-439D-8738-A78832D418A1}" type="datetimeFigureOut">
              <a:rPr lang="en-US" smtClean="0"/>
              <a:t>7/12/2016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72F31D4-0569-44AC-AA37-9937C09DDD1D}" type="slidenum">
              <a:rPr lang="en-US" smtClean="0"/>
              <a:t>‹Nº›</a:t>
            </a:fld>
            <a:endParaRPr lang="en-US"/>
          </a:p>
        </p:txBody>
      </p:sp>
      <p:sp>
        <p:nvSpPr>
          <p:cNvPr id="8" name="Title 7"/>
          <p:cNvSpPr>
            <a:spLocks noGrp="1"/>
          </p:cNvSpPr>
          <p:nvPr>
            <p:ph type="title"/>
          </p:nvPr>
        </p:nvSpPr>
        <p:spPr/>
        <p:txBody>
          <a:bodyPr/>
          <a:lstStyle/>
          <a:p>
            <a:r>
              <a:rPr lang="es-ES" smtClean="0"/>
              <a:t>Haga clic para modificar el estilo de título del patrón</a:t>
            </a:r>
            <a:endParaRPr lang="en-US"/>
          </a:p>
        </p:txBody>
      </p:sp>
      <p:sp>
        <p:nvSpPr>
          <p:cNvPr id="10" name="Content Placeholder 9"/>
          <p:cNvSpPr>
            <a:spLocks noGrp="1"/>
          </p:cNvSpPr>
          <p:nvPr>
            <p:ph sz="quarter" idx="13"/>
          </p:nvPr>
        </p:nvSpPr>
        <p:spPr>
          <a:xfrm>
            <a:off x="1143000" y="731520"/>
            <a:ext cx="6400800" cy="347472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7" name="Rectangle 6"/>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033195" y="2172648"/>
            <a:ext cx="5966666" cy="2423346"/>
          </a:xfrm>
          <a:effectLst/>
        </p:spPr>
        <p:txBody>
          <a:bodyPr anchor="b"/>
          <a:lstStyle>
            <a:lvl1pPr algn="r">
              <a:defRPr sz="4600" b="1" cap="none" baseline="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022438" y="4607511"/>
            <a:ext cx="5970494" cy="835460"/>
          </a:xfrm>
        </p:spPr>
        <p:txBody>
          <a:bodyPr anchor="t"/>
          <a:lstStyle>
            <a:lvl1pPr marL="0" indent="0" algn="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A5E02C74-642B-439D-8738-A78832D418A1}" type="datetimeFigureOut">
              <a:rPr lang="en-US" smtClean="0"/>
              <a:t>7/12/2016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72F31D4-0569-44AC-AA37-9937C09DDD1D}" type="slidenum">
              <a:rPr lang="en-US" smtClean="0"/>
              <a:t>‹Nº›</a:t>
            </a:fld>
            <a:endParaRPr lang="en-US"/>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A5E02C74-642B-439D-8738-A78832D418A1}" type="datetimeFigureOut">
              <a:rPr lang="en-US" smtClean="0"/>
              <a:t>7/12/2016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72F31D4-0569-44AC-AA37-9937C09DDD1D}" type="slidenum">
              <a:rPr lang="en-US" smtClean="0"/>
              <a:t>‹Nº›</a:t>
            </a:fld>
            <a:endParaRPr lang="en-US"/>
          </a:p>
        </p:txBody>
      </p:sp>
      <p:sp>
        <p:nvSpPr>
          <p:cNvPr id="8" name="Title 7"/>
          <p:cNvSpPr>
            <a:spLocks noGrp="1"/>
          </p:cNvSpPr>
          <p:nvPr>
            <p:ph type="title"/>
          </p:nvPr>
        </p:nvSpPr>
        <p:spPr/>
        <p:txBody>
          <a:bodyPr/>
          <a:lstStyle/>
          <a:p>
            <a:r>
              <a:rPr lang="es-ES" smtClean="0"/>
              <a:t>Haga clic para modificar el estilo de título del patrón</a:t>
            </a:r>
            <a:endParaRPr lang="en-US"/>
          </a:p>
        </p:txBody>
      </p:sp>
      <p:sp>
        <p:nvSpPr>
          <p:cNvPr id="9" name="Content Placeholder 8"/>
          <p:cNvSpPr>
            <a:spLocks noGrp="1"/>
          </p:cNvSpPr>
          <p:nvPr>
            <p:ph sz="quarter" idx="13"/>
          </p:nvPr>
        </p:nvSpPr>
        <p:spPr>
          <a:xfrm>
            <a:off x="1142999" y="731519"/>
            <a:ext cx="3346704" cy="347472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11" name="Content Placeholder 10"/>
          <p:cNvSpPr>
            <a:spLocks noGrp="1"/>
          </p:cNvSpPr>
          <p:nvPr>
            <p:ph sz="quarter" idx="14"/>
          </p:nvPr>
        </p:nvSpPr>
        <p:spPr>
          <a:xfrm>
            <a:off x="4645152" y="731520"/>
            <a:ext cx="3346704" cy="347472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43000"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1156447" y="1400327"/>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4647302"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ctr" defTabSz="914400" rtl="0" eaLnBrk="1" latinLnBrk="0" hangingPunct="1">
              <a:spcBef>
                <a:spcPct val="20000"/>
              </a:spcBef>
              <a:spcAft>
                <a:spcPts val="300"/>
              </a:spcAft>
              <a:buClr>
                <a:schemeClr val="accent6">
                  <a:lumMod val="75000"/>
                </a:schemeClr>
              </a:buClr>
              <a:buSzPct val="130000"/>
              <a:buFont typeface="Georgia" pitchFamily="18" charset="0"/>
              <a:buNone/>
            </a:pPr>
            <a:r>
              <a:rPr lang="es-ES" smtClean="0"/>
              <a:t>Haga clic para modificar el estilo de texto del patrón</a:t>
            </a:r>
          </a:p>
        </p:txBody>
      </p:sp>
      <p:sp>
        <p:nvSpPr>
          <p:cNvPr id="6" name="Content Placeholder 5"/>
          <p:cNvSpPr>
            <a:spLocks noGrp="1"/>
          </p:cNvSpPr>
          <p:nvPr>
            <p:ph sz="quarter" idx="4"/>
          </p:nvPr>
        </p:nvSpPr>
        <p:spPr>
          <a:xfrm>
            <a:off x="4645025" y="1399032"/>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A5E02C74-642B-439D-8738-A78832D418A1}" type="datetimeFigureOut">
              <a:rPr lang="en-US" smtClean="0"/>
              <a:t>7/12/2016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72F31D4-0569-44AC-AA37-9937C09DDD1D}" type="slidenum">
              <a:rPr lang="en-US" smtClean="0"/>
              <a:t>‹Nº›</a:t>
            </a:fld>
            <a:endParaRPr lang="en-US"/>
          </a:p>
        </p:txBody>
      </p:sp>
      <p:sp>
        <p:nvSpPr>
          <p:cNvPr id="10" name="Title 9"/>
          <p:cNvSpPr>
            <a:spLocks noGrp="1"/>
          </p:cNvSpPr>
          <p:nvPr>
            <p:ph type="title"/>
          </p:nvPr>
        </p:nvSpPr>
        <p:spPr/>
        <p:txBody>
          <a:bodyPr/>
          <a:lstStyle/>
          <a:p>
            <a:r>
              <a:rPr lang="es-ES" smtClean="0"/>
              <a:t>Haga clic para modificar el estilo de título del patrón</a:t>
            </a:r>
            <a:endParaRPr 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A5E02C74-642B-439D-8738-A78832D418A1}" type="datetimeFigureOut">
              <a:rPr lang="en-US" smtClean="0"/>
              <a:t>7/12/2016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72F31D4-0569-44AC-AA37-9937C09DDD1D}" type="slidenum">
              <a:rPr lang="en-US" smtClean="0"/>
              <a:t>‹Nº›</a:t>
            </a:fld>
            <a:endParaRPr lang="en-US"/>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5E02C74-642B-439D-8738-A78832D418A1}" type="datetimeFigureOut">
              <a:rPr lang="en-US" smtClean="0"/>
              <a:t>7/12/2016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72F31D4-0569-44AC-AA37-9937C09DDD1D}" type="slidenum">
              <a:rPr lang="en-US" smtClean="0"/>
              <a:t>‹Nº›</a:t>
            </a:fld>
            <a:endParaRPr lang="en-US"/>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839095" y="2209800"/>
            <a:ext cx="3636085" cy="1258493"/>
          </a:xfrm>
          <a:effectLst/>
        </p:spPr>
        <p:txBody>
          <a:bodyPr anchor="b">
            <a:noAutofit/>
          </a:bodyPr>
          <a:lstStyle>
            <a:lvl1pPr marL="228600" indent="-228600" algn="l">
              <a:defRPr sz="2800" b="1">
                <a:effectLst/>
              </a:defRPr>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4593515" y="731520"/>
            <a:ext cx="4017085" cy="4894730"/>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1075765" y="3497802"/>
            <a:ext cx="3388660" cy="21395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A5E02C74-642B-439D-8738-A78832D418A1}" type="datetimeFigureOut">
              <a:rPr lang="en-US" smtClean="0"/>
              <a:t>7/12/2016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72F31D4-0569-44AC-AA37-9937C09DDD1D}" type="slidenum">
              <a:rPr lang="en-US" smtClean="0"/>
              <a:t>‹Nº›</a:t>
            </a:fld>
            <a:endParaRPr lang="en-US"/>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8" name="Rectangle 7"/>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4475175" y="1143000"/>
            <a:ext cx="4114800" cy="3127806"/>
          </a:xfrm>
          <a:prstGeom prst="roundRect">
            <a:avLst>
              <a:gd name="adj" fmla="val 4230"/>
            </a:avLst>
          </a:prstGeom>
          <a:solidFill>
            <a:schemeClr val="bg2">
              <a:lumMod val="90000"/>
            </a:schemeClr>
          </a:solidFill>
          <a:effectLst>
            <a:reflection blurRad="4350" stA="23000" endA="300" endPos="28000" dir="5400000" sy="-100000" algn="bl" rotWithShape="0"/>
          </a:effectLst>
          <a:scene3d>
            <a:camera prst="perspectiveContrastingLeftFacing" fov="1800000">
              <a:rot lat="300000" lon="2100000" rev="0"/>
            </a:camera>
            <a:lightRig rig="balanced" dir="t"/>
          </a:scene3d>
          <a:sp3d>
            <a:bevelT w="50800" h="50800"/>
          </a:sp3d>
        </p:spPr>
        <p:txBody>
          <a:bodyPr>
            <a:normAutofit/>
            <a:flatTx/>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877887" y="1010486"/>
            <a:ext cx="3694114" cy="2163020"/>
          </a:xfrm>
        </p:spPr>
        <p:txBody>
          <a:bodyPr anchor="b"/>
          <a:lstStyle>
            <a:lvl1pPr marL="182880" indent="-182880">
              <a:buFont typeface="Georgia" pitchFamily="18" charset="0"/>
              <a:buChar char="*"/>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A5E02C74-642B-439D-8738-A78832D418A1}" type="datetimeFigureOut">
              <a:rPr lang="en-US" smtClean="0"/>
              <a:t>7/12/2016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72F31D4-0569-44AC-AA37-9937C09DDD1D}" type="slidenum">
              <a:rPr lang="en-US" smtClean="0"/>
              <a:t>‹Nº›</a:t>
            </a:fld>
            <a:endParaRPr lang="en-US"/>
          </a:p>
        </p:txBody>
      </p:sp>
      <p:sp>
        <p:nvSpPr>
          <p:cNvPr id="2" name="Title 1"/>
          <p:cNvSpPr>
            <a:spLocks noGrp="1"/>
          </p:cNvSpPr>
          <p:nvPr>
            <p:ph type="title"/>
          </p:nvPr>
        </p:nvSpPr>
        <p:spPr>
          <a:xfrm>
            <a:off x="727268" y="4464421"/>
            <a:ext cx="6383538" cy="1143000"/>
          </a:xfrm>
        </p:spPr>
        <p:txBody>
          <a:bodyPr anchor="b">
            <a:noAutofit/>
          </a:bodyPr>
          <a:lstStyle>
            <a:lvl1pPr algn="l">
              <a:defRPr sz="4600" b="1"/>
            </a:lvl1pPr>
          </a:lstStyle>
          <a:p>
            <a:r>
              <a:rPr lang="es-ES" smtClean="0"/>
              <a:t>Haga clic para modificar el estilo de título del patrón</a:t>
            </a:r>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5105400"/>
            <a:ext cx="9144000" cy="175260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510540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3768304"/>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6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793289" y="4372168"/>
            <a:ext cx="6512511" cy="1143000"/>
          </a:xfrm>
          <a:prstGeom prst="rect">
            <a:avLst/>
          </a:prstGeom>
          <a:effectLst/>
        </p:spPr>
        <p:txBody>
          <a:bodyPr vert="horz" lIns="91440" tIns="45720" rIns="91440" bIns="45720" rtlCol="0" anchor="t" anchorCtr="0">
            <a:no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143000" y="732260"/>
            <a:ext cx="6400800" cy="347472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6172200" y="6172200"/>
            <a:ext cx="2514600" cy="365125"/>
          </a:xfrm>
          <a:prstGeom prst="rect">
            <a:avLst/>
          </a:prstGeom>
        </p:spPr>
        <p:txBody>
          <a:bodyPr vert="horz" lIns="91440" tIns="45720" rIns="91440" bIns="45720" rtlCol="0" anchor="ctr"/>
          <a:lstStyle>
            <a:lvl1pPr algn="r">
              <a:defRPr sz="1100" b="1">
                <a:solidFill>
                  <a:schemeClr val="tx1">
                    <a:lumMod val="50000"/>
                    <a:lumOff val="50000"/>
                  </a:schemeClr>
                </a:solidFill>
              </a:defRPr>
            </a:lvl1pPr>
          </a:lstStyle>
          <a:p>
            <a:fld id="{A5E02C74-642B-439D-8738-A78832D418A1}" type="datetimeFigureOut">
              <a:rPr lang="en-US" smtClean="0"/>
              <a:t>7/12/2016</a:t>
            </a:fld>
            <a:endParaRPr lang="en-US"/>
          </a:p>
        </p:txBody>
      </p:sp>
      <p:sp>
        <p:nvSpPr>
          <p:cNvPr id="5" name="Footer Placeholder 4"/>
          <p:cNvSpPr>
            <a:spLocks noGrp="1"/>
          </p:cNvSpPr>
          <p:nvPr>
            <p:ph type="ftr" sz="quarter" idx="3"/>
          </p:nvPr>
        </p:nvSpPr>
        <p:spPr>
          <a:xfrm>
            <a:off x="457199" y="6172200"/>
            <a:ext cx="3352801" cy="365125"/>
          </a:xfrm>
          <a:prstGeom prst="rect">
            <a:avLst/>
          </a:prstGeom>
        </p:spPr>
        <p:txBody>
          <a:bodyPr vert="horz" lIns="91440" tIns="45720" rIns="91440" bIns="45720" rtlCol="0" anchor="ctr"/>
          <a:lstStyle>
            <a:lvl1pPr algn="l">
              <a:defRPr sz="1100" b="1">
                <a:solidFill>
                  <a:schemeClr val="tx1">
                    <a:lumMod val="50000"/>
                    <a:lumOff val="50000"/>
                  </a:schemeClr>
                </a:solidFill>
              </a:defRPr>
            </a:lvl1pPr>
          </a:lstStyle>
          <a:p>
            <a:endParaRPr lang="en-US"/>
          </a:p>
        </p:txBody>
      </p:sp>
      <p:sp>
        <p:nvSpPr>
          <p:cNvPr id="6" name="Slide Number Placeholder 5"/>
          <p:cNvSpPr>
            <a:spLocks noGrp="1"/>
          </p:cNvSpPr>
          <p:nvPr>
            <p:ph type="sldNum" sz="quarter" idx="4"/>
          </p:nvPr>
        </p:nvSpPr>
        <p:spPr>
          <a:xfrm>
            <a:off x="3810000" y="6172200"/>
            <a:ext cx="1828800" cy="365125"/>
          </a:xfrm>
          <a:prstGeom prst="rect">
            <a:avLst/>
          </a:prstGeom>
        </p:spPr>
        <p:txBody>
          <a:bodyPr vert="horz" lIns="91440" tIns="45720" rIns="91440" bIns="45720" rtlCol="0" anchor="ctr"/>
          <a:lstStyle>
            <a:lvl1pPr algn="ctr">
              <a:defRPr sz="1200" b="1">
                <a:solidFill>
                  <a:schemeClr val="tx1">
                    <a:lumMod val="50000"/>
                    <a:lumOff val="50000"/>
                  </a:schemeClr>
                </a:solidFill>
              </a:defRPr>
            </a:lvl1pPr>
          </a:lstStyle>
          <a:p>
            <a:fld id="{172F31D4-0569-44AC-AA37-9937C09DDD1D}" type="slidenum">
              <a:rPr lang="en-US" smtClean="0"/>
              <a:t>‹Nº›</a:t>
            </a:fld>
            <a:endParaRPr lang="en-US"/>
          </a:p>
        </p:txBody>
      </p:sp>
    </p:spTree>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timing>
    <p:tnLst>
      <p:par>
        <p:cTn id="1" dur="indefinite" restart="never" nodeType="tmRoot"/>
      </p:par>
    </p:tnLst>
  </p:timing>
  <p:txStyles>
    <p:title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9.jpeg"/></Relationships>
</file>

<file path=ppt/slides/_rels/slide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 Id="rId4" Type="http://schemas.openxmlformats.org/officeDocument/2006/relationships/image" Target="../media/image12.jpeg"/></Relationships>
</file>

<file path=ppt/slides/_rels/slide8.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 Id="rId5" Type="http://schemas.openxmlformats.org/officeDocument/2006/relationships/image" Target="../media/image16.jpeg"/><Relationship Id="rId4" Type="http://schemas.openxmlformats.org/officeDocument/2006/relationships/image" Target="../media/image15.jpeg"/></Relationships>
</file>

<file path=ppt/slides/_rels/slide9.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png"/><Relationship Id="rId1" Type="http://schemas.openxmlformats.org/officeDocument/2006/relationships/slideLayout" Target="../slideLayouts/slideLayout2.xml"/><Relationship Id="rId5" Type="http://schemas.openxmlformats.org/officeDocument/2006/relationships/image" Target="../media/image20.jpeg"/><Relationship Id="rId4" Type="http://schemas.openxmlformats.org/officeDocument/2006/relationships/image" Target="../media/image1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p:txBody>
          <a:bodyPr>
            <a:normAutofit/>
          </a:bodyPr>
          <a:lstStyle/>
          <a:p>
            <a:r>
              <a:rPr lang="es-CO" dirty="0" smtClean="0"/>
              <a:t>Por: Juan Diego Muñoz Granados</a:t>
            </a:r>
          </a:p>
          <a:p>
            <a:r>
              <a:rPr lang="es-CO" dirty="0" smtClean="0"/>
              <a:t>Periplo Internacional 2016</a:t>
            </a:r>
            <a:endParaRPr lang="en-US" dirty="0"/>
          </a:p>
        </p:txBody>
      </p:sp>
      <p:sp>
        <p:nvSpPr>
          <p:cNvPr id="2" name="1 Título"/>
          <p:cNvSpPr>
            <a:spLocks noGrp="1"/>
          </p:cNvSpPr>
          <p:nvPr>
            <p:ph type="ctrTitle"/>
          </p:nvPr>
        </p:nvSpPr>
        <p:spPr>
          <a:xfrm>
            <a:off x="539552" y="404664"/>
            <a:ext cx="7175351" cy="1793167"/>
          </a:xfrm>
        </p:spPr>
        <p:txBody>
          <a:bodyPr>
            <a:normAutofit fontScale="90000"/>
          </a:bodyPr>
          <a:lstStyle/>
          <a:p>
            <a:r>
              <a:rPr lang="es-CO" b="1" dirty="0"/>
              <a:t>CONVERGENCIAS Y DIVERGENCIAS ENTRE ESCENARIOS DE MERCADO DE COLOMBIA Y PANAMÁ</a:t>
            </a:r>
            <a:r>
              <a:rPr lang="en-US" dirty="0"/>
              <a:t/>
            </a:r>
            <a:br>
              <a:rPr lang="en-US" dirty="0"/>
            </a:br>
            <a:endParaRPr lang="en-US" dirty="0"/>
          </a:p>
        </p:txBody>
      </p:sp>
    </p:spTree>
    <p:extLst>
      <p:ext uri="{BB962C8B-B14F-4D97-AF65-F5344CB8AC3E}">
        <p14:creationId xmlns:p14="http://schemas.microsoft.com/office/powerpoint/2010/main" val="108396014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44487" y="5517232"/>
            <a:ext cx="8168695" cy="1143000"/>
          </a:xfrm>
        </p:spPr>
        <p:txBody>
          <a:bodyPr/>
          <a:lstStyle/>
          <a:p>
            <a:r>
              <a:rPr lang="es-CO" dirty="0" smtClean="0"/>
              <a:t>Factores Culturales</a:t>
            </a:r>
            <a:endParaRPr lang="en-US" dirty="0"/>
          </a:p>
        </p:txBody>
      </p:sp>
      <p:sp>
        <p:nvSpPr>
          <p:cNvPr id="4" name="3 CuadroTexto"/>
          <p:cNvSpPr txBox="1"/>
          <p:nvPr/>
        </p:nvSpPr>
        <p:spPr>
          <a:xfrm>
            <a:off x="107504" y="548680"/>
            <a:ext cx="5184576" cy="3970318"/>
          </a:xfrm>
          <a:prstGeom prst="rect">
            <a:avLst/>
          </a:prstGeom>
          <a:noFill/>
        </p:spPr>
        <p:txBody>
          <a:bodyPr wrap="square" rtlCol="0">
            <a:spAutoFit/>
          </a:bodyPr>
          <a:lstStyle/>
          <a:p>
            <a:pPr algn="just"/>
            <a:r>
              <a:rPr lang="es-CO" dirty="0" smtClean="0"/>
              <a:t>La Cultura, Subcultura y la Clase social tienen un rol de importancia en la Conducta de Compra y en el Consumo de todas las personas.</a:t>
            </a:r>
          </a:p>
          <a:p>
            <a:pPr algn="just"/>
            <a:endParaRPr lang="es-CO" dirty="0"/>
          </a:p>
          <a:p>
            <a:pPr algn="just"/>
            <a:r>
              <a:rPr lang="es-CO" dirty="0" smtClean="0"/>
              <a:t>1. Cultura: Es el principal determinante de los deseos y las conductas de las personas.</a:t>
            </a:r>
          </a:p>
          <a:p>
            <a:pPr algn="just"/>
            <a:endParaRPr lang="es-CO" dirty="0"/>
          </a:p>
          <a:p>
            <a:pPr algn="just"/>
            <a:r>
              <a:rPr lang="es-CO" dirty="0" smtClean="0"/>
              <a:t>2. Subcultura: En todas las culturas existen grupos mas pequeños que provee a sus miembros de una identificación y socialización mucho mas diferenciada.</a:t>
            </a:r>
          </a:p>
          <a:p>
            <a:pPr marL="285750" indent="-285750" algn="just">
              <a:buFontTx/>
              <a:buChar char="-"/>
            </a:pPr>
            <a:endParaRPr lang="en-US" dirty="0" smtClean="0"/>
          </a:p>
          <a:p>
            <a:pPr algn="just"/>
            <a:r>
              <a:rPr lang="es-CO" dirty="0" smtClean="0"/>
              <a:t>3. Clase Social: En todas las sociedades existen cierto nivel de estratificación social.</a:t>
            </a:r>
          </a:p>
        </p:txBody>
      </p:sp>
      <p:pic>
        <p:nvPicPr>
          <p:cNvPr id="10246" name="Picture 6" descr="http://www.uninorte.edu.co/image/image_gallery?uuid=1494ab7e-3903-4007-a35a-f18ae54ce67c&amp;groupId=1624591&amp;t=140995531698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66869" y="1015692"/>
            <a:ext cx="3225610" cy="38534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8172051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83568" y="-24424"/>
            <a:ext cx="6512511" cy="1143000"/>
          </a:xfrm>
        </p:spPr>
        <p:txBody>
          <a:bodyPr>
            <a:normAutofit fontScale="90000"/>
          </a:bodyPr>
          <a:lstStyle/>
          <a:p>
            <a:r>
              <a:rPr lang="es-CO" dirty="0" smtClean="0"/>
              <a:t>Innovación y creación de Valores </a:t>
            </a:r>
            <a:r>
              <a:rPr lang="es-CO" dirty="0"/>
              <a:t>A</a:t>
            </a:r>
            <a:r>
              <a:rPr lang="es-CO" dirty="0" smtClean="0"/>
              <a:t>gregados </a:t>
            </a:r>
            <a:endParaRPr lang="en-US" dirty="0"/>
          </a:p>
        </p:txBody>
      </p:sp>
      <p:pic>
        <p:nvPicPr>
          <p:cNvPr id="7170" name="Picture 2" descr="https://innovationthoughtsdotcom.files.wordpress.com/2014/06/10-tipos-de-innovacic3b3n_v1.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670" y="1412776"/>
            <a:ext cx="9065528" cy="5153218"/>
          </a:xfrm>
          <a:prstGeom prst="rect">
            <a:avLst/>
          </a:prstGeom>
          <a:noFill/>
          <a:extLst>
            <a:ext uri="{909E8E84-426E-40DD-AFC4-6F175D3DCCD1}">
              <a14:hiddenFill xmlns:a14="http://schemas.microsoft.com/office/drawing/2010/main">
                <a:solidFill>
                  <a:srgbClr val="FFFFFF"/>
                </a:solidFill>
              </a14:hiddenFill>
            </a:ext>
          </a:extLst>
        </p:spPr>
      </p:pic>
      <p:sp>
        <p:nvSpPr>
          <p:cNvPr id="4" name="3 CuadroTexto"/>
          <p:cNvSpPr txBox="1"/>
          <p:nvPr/>
        </p:nvSpPr>
        <p:spPr>
          <a:xfrm>
            <a:off x="7365514" y="6507667"/>
            <a:ext cx="1800200" cy="369332"/>
          </a:xfrm>
          <a:prstGeom prst="rect">
            <a:avLst/>
          </a:prstGeom>
          <a:noFill/>
        </p:spPr>
        <p:txBody>
          <a:bodyPr wrap="square" rtlCol="0">
            <a:spAutoFit/>
          </a:bodyPr>
          <a:lstStyle/>
          <a:p>
            <a:pPr algn="r"/>
            <a:r>
              <a:rPr lang="es-CO" i="1" dirty="0" smtClean="0">
                <a:solidFill>
                  <a:schemeClr val="accent1"/>
                </a:solidFill>
              </a:rPr>
              <a:t>Deloitte.</a:t>
            </a:r>
            <a:endParaRPr lang="en-US" i="1" dirty="0">
              <a:solidFill>
                <a:schemeClr val="accent1"/>
              </a:solidFill>
            </a:endParaRPr>
          </a:p>
        </p:txBody>
      </p:sp>
    </p:spTree>
    <p:extLst>
      <p:ext uri="{BB962C8B-B14F-4D97-AF65-F5344CB8AC3E}">
        <p14:creationId xmlns:p14="http://schemas.microsoft.com/office/powerpoint/2010/main" val="212610375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CO" dirty="0" smtClean="0"/>
              <a:t>Conclusiones</a:t>
            </a:r>
            <a:endParaRPr lang="en-US" dirty="0"/>
          </a:p>
        </p:txBody>
      </p:sp>
      <p:sp>
        <p:nvSpPr>
          <p:cNvPr id="3" name="2 Marcador de contenido"/>
          <p:cNvSpPr>
            <a:spLocks noGrp="1"/>
          </p:cNvSpPr>
          <p:nvPr>
            <p:ph sz="quarter" idx="13"/>
          </p:nvPr>
        </p:nvSpPr>
        <p:spPr>
          <a:xfrm>
            <a:off x="1115616" y="1196752"/>
            <a:ext cx="6400800" cy="3474720"/>
          </a:xfrm>
        </p:spPr>
        <p:txBody>
          <a:bodyPr/>
          <a:lstStyle/>
          <a:p>
            <a:r>
              <a:rPr lang="es-CO" dirty="0"/>
              <a:t>Todo lo anterior da pie para que los escenarios redefinan su futuro apostándole cada vez más a la innovación y a la creación de valores agregados que les ofrezcan un crecimiento sostenido de sus </a:t>
            </a:r>
            <a:r>
              <a:rPr lang="es-CO" dirty="0" smtClean="0"/>
              <a:t>economías.</a:t>
            </a:r>
            <a:endParaRPr lang="en-US" dirty="0"/>
          </a:p>
        </p:txBody>
      </p:sp>
    </p:spTree>
    <p:extLst>
      <p:ext uri="{BB962C8B-B14F-4D97-AF65-F5344CB8AC3E}">
        <p14:creationId xmlns:p14="http://schemas.microsoft.com/office/powerpoint/2010/main" val="182570361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O" dirty="0" smtClean="0"/>
              <a:t>Resumen</a:t>
            </a:r>
            <a:endParaRPr lang="en-US" dirty="0"/>
          </a:p>
        </p:txBody>
      </p:sp>
      <p:sp>
        <p:nvSpPr>
          <p:cNvPr id="3" name="2 Marcador de contenido"/>
          <p:cNvSpPr>
            <a:spLocks noGrp="1"/>
          </p:cNvSpPr>
          <p:nvPr>
            <p:ph sz="quarter" idx="13"/>
          </p:nvPr>
        </p:nvSpPr>
        <p:spPr>
          <a:xfrm>
            <a:off x="1115616" y="1124744"/>
            <a:ext cx="6400800" cy="3474720"/>
          </a:xfrm>
        </p:spPr>
        <p:txBody>
          <a:bodyPr/>
          <a:lstStyle/>
          <a:p>
            <a:pPr algn="just"/>
            <a:r>
              <a:rPr lang="es-CO" dirty="0" smtClean="0"/>
              <a:t>Análisis </a:t>
            </a:r>
            <a:r>
              <a:rPr lang="es-CO" dirty="0"/>
              <a:t>de los escenarios de mercado de Colombia y Panamá. A través del estudio del micro entrono y el macro entorno se determinará cómo los escenarios de mercado de estos países son convergentes y divergentes</a:t>
            </a:r>
            <a:endParaRPr lang="en-US" dirty="0"/>
          </a:p>
        </p:txBody>
      </p:sp>
    </p:spTree>
    <p:extLst>
      <p:ext uri="{BB962C8B-B14F-4D97-AF65-F5344CB8AC3E}">
        <p14:creationId xmlns:p14="http://schemas.microsoft.com/office/powerpoint/2010/main" val="42819890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267744" y="5229200"/>
            <a:ext cx="6512511" cy="1143000"/>
          </a:xfrm>
        </p:spPr>
        <p:txBody>
          <a:bodyPr/>
          <a:lstStyle/>
          <a:p>
            <a:r>
              <a:rPr lang="es-CO" dirty="0" smtClean="0"/>
              <a:t>Escenarios de Mercado</a:t>
            </a:r>
            <a:endParaRPr lang="en-US" dirty="0"/>
          </a:p>
        </p:txBody>
      </p:sp>
      <p:pic>
        <p:nvPicPr>
          <p:cNvPr id="1028" name="Picture 4" descr="http://www.co.undp.org/content/dam/colombia/img/general/undp-co-flag-2013.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16200000">
            <a:off x="-951027" y="1319180"/>
            <a:ext cx="4814923" cy="2409826"/>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http://panamaviejaescuela.com/wp-content/uploads/2014/10/bandera-original-panama.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16200000">
            <a:off x="4840808" y="1287984"/>
            <a:ext cx="4752532" cy="2409825"/>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http://daytradingonlineblog.com/wp-content/uploads/2015/09/mercado-forex.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rot="16200000">
            <a:off x="1943706" y="1021911"/>
            <a:ext cx="4752533" cy="295232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8138180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483768" y="5702752"/>
            <a:ext cx="6512511" cy="1143000"/>
          </a:xfrm>
        </p:spPr>
        <p:txBody>
          <a:bodyPr/>
          <a:lstStyle/>
          <a:p>
            <a:r>
              <a:rPr lang="es-CO" dirty="0" smtClean="0"/>
              <a:t>Trasfondo Histórico  </a:t>
            </a:r>
            <a:endParaRPr lang="en-US" dirty="0"/>
          </a:p>
        </p:txBody>
      </p:sp>
      <p:pic>
        <p:nvPicPr>
          <p:cNvPr id="2050" name="Picture 2" descr="http://www.latinol.com/media/contenido/images/3-de-noviembre.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75656" y="2924944"/>
            <a:ext cx="6048672" cy="2665604"/>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http://www.venelogia.com/uploads/2012/espada-simon-bolivar1.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4744" y="116632"/>
            <a:ext cx="4168578" cy="2647114"/>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https://i.ytimg.com/vi/JIOzO7EgH9A/maxresdefault.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572000" y="116632"/>
            <a:ext cx="4320480" cy="264711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5793018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CO" dirty="0" smtClean="0"/>
              <a:t>Preguntas centrales y Objetivos del Ensayo</a:t>
            </a:r>
            <a:endParaRPr lang="en-US" dirty="0"/>
          </a:p>
        </p:txBody>
      </p:sp>
      <p:sp>
        <p:nvSpPr>
          <p:cNvPr id="3" name="2 Marcador de contenido"/>
          <p:cNvSpPr>
            <a:spLocks noGrp="1"/>
          </p:cNvSpPr>
          <p:nvPr>
            <p:ph sz="quarter" idx="13"/>
          </p:nvPr>
        </p:nvSpPr>
        <p:spPr/>
        <p:txBody>
          <a:bodyPr>
            <a:normAutofit fontScale="92500" lnSpcReduction="10000"/>
          </a:bodyPr>
          <a:lstStyle/>
          <a:p>
            <a:pPr algn="just"/>
            <a:r>
              <a:rPr lang="es-CO" dirty="0"/>
              <a:t>Mediante la revisión del micro entorno de cada país se procura destacar los aspectos básicos de cada mercado interno. Posteriormente mediante el estudio del macro entorno se analizará qué factores tales como la población, el PIB, la inflación, el desempleo y el consumo afectan en mayor o menor medida a los mercados de los países en cuestión. </a:t>
            </a:r>
            <a:endParaRPr lang="es-CO" dirty="0" smtClean="0"/>
          </a:p>
          <a:p>
            <a:pPr algn="just"/>
            <a:endParaRPr lang="es-CO" dirty="0" smtClean="0"/>
          </a:p>
          <a:p>
            <a:pPr algn="just"/>
            <a:r>
              <a:rPr lang="es-CO" dirty="0" smtClean="0"/>
              <a:t>EL objetivo principal es el de determinar las similitudes y diferencias de los escenarios de mercado.</a:t>
            </a:r>
            <a:endParaRPr lang="en-US" dirty="0"/>
          </a:p>
          <a:p>
            <a:pPr algn="just"/>
            <a:endParaRPr lang="en-US" dirty="0"/>
          </a:p>
        </p:txBody>
      </p:sp>
    </p:spTree>
    <p:extLst>
      <p:ext uri="{BB962C8B-B14F-4D97-AF65-F5344CB8AC3E}">
        <p14:creationId xmlns:p14="http://schemas.microsoft.com/office/powerpoint/2010/main" val="314884415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51520" y="188640"/>
            <a:ext cx="8229600" cy="1143000"/>
          </a:xfrm>
        </p:spPr>
        <p:txBody>
          <a:bodyPr/>
          <a:lstStyle/>
          <a:p>
            <a:r>
              <a:rPr lang="es-CO" dirty="0" smtClean="0"/>
              <a:t>Micro Entorno Colombiano</a:t>
            </a:r>
            <a:endParaRPr lang="en-US" dirty="0"/>
          </a:p>
        </p:txBody>
      </p:sp>
      <p:pic>
        <p:nvPicPr>
          <p:cNvPr id="3074" name="Picture 2" descr="http://revistadelogistica.com/wp-content/uploads/2016/01/sector-mineroenerg%C3%A9tico.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90192" y="1131073"/>
            <a:ext cx="5048449" cy="1882005"/>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http://www.revistalibre.com.ve/wp-content/uploads/2014/10/agricultura-familiar2.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90192" y="3031082"/>
            <a:ext cx="5040560" cy="1814601"/>
          </a:xfrm>
          <a:prstGeom prst="rect">
            <a:avLst/>
          </a:prstGeom>
          <a:noFill/>
          <a:extLst>
            <a:ext uri="{909E8E84-426E-40DD-AFC4-6F175D3DCCD1}">
              <a14:hiddenFill xmlns:a14="http://schemas.microsoft.com/office/drawing/2010/main">
                <a:solidFill>
                  <a:srgbClr val="FFFFFF"/>
                </a:solidFill>
              </a14:hiddenFill>
            </a:ext>
          </a:extLst>
        </p:spPr>
      </p:pic>
      <p:pic>
        <p:nvPicPr>
          <p:cNvPr id="3082" name="Picture 10" descr="http://m1.paperblog.com/i/98/983336/conocer-ganaderos-el-origen-yogures-danone-L-Mvk_SV.jpe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90192" y="4870597"/>
            <a:ext cx="5040560" cy="18146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1963957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3665" y="116632"/>
            <a:ext cx="8229600" cy="1143000"/>
          </a:xfrm>
        </p:spPr>
        <p:txBody>
          <a:bodyPr/>
          <a:lstStyle/>
          <a:p>
            <a:r>
              <a:rPr lang="es-CO" dirty="0" smtClean="0"/>
              <a:t>Micro Entorno Panameño</a:t>
            </a:r>
            <a:endParaRPr lang="en-US" dirty="0"/>
          </a:p>
        </p:txBody>
      </p:sp>
      <p:pic>
        <p:nvPicPr>
          <p:cNvPr id="4100" name="Picture 4" descr="http://www.utp.ac.pa/sites/default/files/imagecache/slideshow_front_hv/UTP%20Canal-2.jpg"/>
          <p:cNvPicPr>
            <a:picLocks noChangeAspect="1" noChangeArrowheads="1"/>
          </p:cNvPicPr>
          <p:nvPr/>
        </p:nvPicPr>
        <p:blipFill rotWithShape="1">
          <a:blip r:embed="rId2">
            <a:extLst>
              <a:ext uri="{28A0092B-C50C-407E-A947-70E740481C1C}">
                <a14:useLocalDpi xmlns:a14="http://schemas.microsoft.com/office/drawing/2010/main" val="0"/>
              </a:ext>
            </a:extLst>
          </a:blip>
          <a:srcRect l="9249" r="9588"/>
          <a:stretch/>
        </p:blipFill>
        <p:spPr bwMode="auto">
          <a:xfrm>
            <a:off x="1979712" y="2996952"/>
            <a:ext cx="5032665" cy="1789693"/>
          </a:xfrm>
          <a:prstGeom prst="rect">
            <a:avLst/>
          </a:prstGeom>
          <a:noFill/>
          <a:extLst>
            <a:ext uri="{909E8E84-426E-40DD-AFC4-6F175D3DCCD1}">
              <a14:hiddenFill xmlns:a14="http://schemas.microsoft.com/office/drawing/2010/main">
                <a:solidFill>
                  <a:srgbClr val="FFFFFF"/>
                </a:solidFill>
              </a14:hiddenFill>
            </a:ext>
          </a:extLst>
        </p:spPr>
      </p:pic>
      <p:pic>
        <p:nvPicPr>
          <p:cNvPr id="4102" name="Picture 6" descr="http://www.cpslogistics.com/blog/wp-content/uploads/2012/02/mejor-finanzas.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79709" y="4869160"/>
            <a:ext cx="5032665" cy="1786479"/>
          </a:xfrm>
          <a:prstGeom prst="rect">
            <a:avLst/>
          </a:prstGeom>
          <a:noFill/>
          <a:extLst>
            <a:ext uri="{909E8E84-426E-40DD-AFC4-6F175D3DCCD1}">
              <a14:hiddenFill xmlns:a14="http://schemas.microsoft.com/office/drawing/2010/main">
                <a:solidFill>
                  <a:srgbClr val="FFFFFF"/>
                </a:solidFill>
              </a14:hiddenFill>
            </a:ext>
          </a:extLst>
        </p:spPr>
      </p:pic>
      <p:pic>
        <p:nvPicPr>
          <p:cNvPr id="4098" name="Picture 2" descr="http://cdn.c.photoshelter.com/img-get2/I0000EpMDRoIXLPc/fit=1000x750/Canal-Panama029.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79708" y="1124744"/>
            <a:ext cx="5032665" cy="18146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7519414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835696" y="5157192"/>
            <a:ext cx="6512511" cy="1143000"/>
          </a:xfrm>
        </p:spPr>
        <p:txBody>
          <a:bodyPr/>
          <a:lstStyle/>
          <a:p>
            <a:r>
              <a:rPr lang="es-CO" dirty="0" smtClean="0"/>
              <a:t>Macro Entorno Colombiano</a:t>
            </a:r>
            <a:endParaRPr lang="en-US" dirty="0"/>
          </a:p>
        </p:txBody>
      </p:sp>
      <p:pic>
        <p:nvPicPr>
          <p:cNvPr id="5122" name="Picture 2" descr="http://www.cepal.org/sites/default/files/pr/images/poblacion_efe_9_675.jpg?timestamp=144426063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9749" y="116632"/>
            <a:ext cx="3979448" cy="2240282"/>
          </a:xfrm>
          <a:prstGeom prst="rect">
            <a:avLst/>
          </a:prstGeom>
          <a:noFill/>
          <a:extLst>
            <a:ext uri="{909E8E84-426E-40DD-AFC4-6F175D3DCCD1}">
              <a14:hiddenFill xmlns:a14="http://schemas.microsoft.com/office/drawing/2010/main">
                <a:solidFill>
                  <a:srgbClr val="FFFFFF"/>
                </a:solidFill>
              </a14:hiddenFill>
            </a:ext>
          </a:extLst>
        </p:spPr>
      </p:pic>
      <p:pic>
        <p:nvPicPr>
          <p:cNvPr id="5124" name="Picture 4" descr="http://laorquesta.mx/wp-content/uploads/2013/12/PIB.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01796" y="152386"/>
            <a:ext cx="4065695" cy="2240281"/>
          </a:xfrm>
          <a:prstGeom prst="rect">
            <a:avLst/>
          </a:prstGeom>
          <a:noFill/>
          <a:extLst>
            <a:ext uri="{909E8E84-426E-40DD-AFC4-6F175D3DCCD1}">
              <a14:hiddenFill xmlns:a14="http://schemas.microsoft.com/office/drawing/2010/main">
                <a:solidFill>
                  <a:srgbClr val="FFFFFF"/>
                </a:solidFill>
              </a14:hiddenFill>
            </a:ext>
          </a:extLst>
        </p:spPr>
      </p:pic>
      <p:pic>
        <p:nvPicPr>
          <p:cNvPr id="5126" name="Picture 6" descr="https://animalderuta.files.wordpress.com/2014/02/inflacion.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1990" y="2492896"/>
            <a:ext cx="4014965" cy="2206212"/>
          </a:xfrm>
          <a:prstGeom prst="rect">
            <a:avLst/>
          </a:prstGeom>
          <a:noFill/>
          <a:extLst>
            <a:ext uri="{909E8E84-426E-40DD-AFC4-6F175D3DCCD1}">
              <a14:hiddenFill xmlns:a14="http://schemas.microsoft.com/office/drawing/2010/main">
                <a:solidFill>
                  <a:srgbClr val="FFFFFF"/>
                </a:solidFill>
              </a14:hiddenFill>
            </a:ext>
          </a:extLst>
        </p:spPr>
      </p:pic>
      <p:pic>
        <p:nvPicPr>
          <p:cNvPr id="5130" name="Picture 10" descr="http://ktle.images.worldnow.com/images/7271954_G.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701796" y="2509159"/>
            <a:ext cx="4065695" cy="218994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3691882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835696" y="5157192"/>
            <a:ext cx="6512511" cy="1143000"/>
          </a:xfrm>
        </p:spPr>
        <p:txBody>
          <a:bodyPr/>
          <a:lstStyle/>
          <a:p>
            <a:r>
              <a:rPr lang="es-CO" dirty="0" smtClean="0"/>
              <a:t>Macro Entorno Panameño</a:t>
            </a:r>
            <a:endParaRPr lang="en-US" dirty="0"/>
          </a:p>
        </p:txBody>
      </p:sp>
      <p:pic>
        <p:nvPicPr>
          <p:cNvPr id="614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0172" t="28804" r="42572" b="19762"/>
          <a:stretch/>
        </p:blipFill>
        <p:spPr bwMode="auto">
          <a:xfrm>
            <a:off x="170707" y="116632"/>
            <a:ext cx="4352224" cy="23402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8" name="Picture 4" descr="http://image.slidesharecdn.com/pibproducto-140226105203-phpapp01/95/producto-interno-bruto-pib-repblica-dominicana-1-638.jpg?cb=139341203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40110" y="95028"/>
            <a:ext cx="4191328" cy="2348086"/>
          </a:xfrm>
          <a:prstGeom prst="rect">
            <a:avLst/>
          </a:prstGeom>
          <a:noFill/>
          <a:extLst>
            <a:ext uri="{909E8E84-426E-40DD-AFC4-6F175D3DCCD1}">
              <a14:hiddenFill xmlns:a14="http://schemas.microsoft.com/office/drawing/2010/main">
                <a:solidFill>
                  <a:srgbClr val="FFFFFF"/>
                </a:solidFill>
              </a14:hiddenFill>
            </a:ext>
          </a:extLst>
        </p:spPr>
      </p:pic>
      <p:pic>
        <p:nvPicPr>
          <p:cNvPr id="6151" name="Picture 7"/>
          <p:cNvPicPr>
            <a:picLocks noChangeAspect="1" noChangeArrowheads="1"/>
          </p:cNvPicPr>
          <p:nvPr/>
        </p:nvPicPr>
        <p:blipFill rotWithShape="1">
          <a:blip r:embed="rId4">
            <a:extLst>
              <a:ext uri="{28A0092B-C50C-407E-A947-70E740481C1C}">
                <a14:useLocalDpi xmlns:a14="http://schemas.microsoft.com/office/drawing/2010/main" val="0"/>
              </a:ext>
            </a:extLst>
          </a:blip>
          <a:srcRect l="2369" t="5267" r="4198" b="19578"/>
          <a:stretch/>
        </p:blipFill>
        <p:spPr bwMode="auto">
          <a:xfrm>
            <a:off x="205234" y="2564904"/>
            <a:ext cx="4283169" cy="23042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53" name="Picture 9" descr="http://www.sanmiguelconamor.com/wp-content/uploads/2015/07/Empleo.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935938" y="2564904"/>
            <a:ext cx="3895500" cy="225998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02090503"/>
      </p:ext>
    </p:extLst>
  </p:cSld>
  <p:clrMapOvr>
    <a:masterClrMapping/>
  </p:clrMapOvr>
  <p:timing>
    <p:tnLst>
      <p:par>
        <p:cTn id="1" dur="indefinite" restart="never" nodeType="tmRoot"/>
      </p:par>
    </p:tnLst>
  </p:timing>
</p:sld>
</file>

<file path=ppt/theme/theme1.xml><?xml version="1.0" encoding="utf-8"?>
<a:theme xmlns:a="http://schemas.openxmlformats.org/drawingml/2006/main" name="Transmisión de listas">
  <a:themeElements>
    <a:clrScheme name="Transmisión de listas">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Transmisión de listas">
      <a:majorFont>
        <a:latin typeface="Trebuchet MS"/>
        <a:ea typeface=""/>
        <a:cs typeface=""/>
        <a:font script="Jpan" typeface="HGｺﾞｼｯｸM"/>
        <a:font script="Hang" typeface="HY그래픽B"/>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ｺﾞｼｯｸM"/>
        <a:font script="Hang" typeface="HY그래픽M"/>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ransmisión de listas">
      <a:fillStyleLst>
        <a:solidFill>
          <a:schemeClr val="phClr"/>
        </a:solidFill>
        <a:gradFill rotWithShape="1">
          <a:gsLst>
            <a:gs pos="28000">
              <a:schemeClr val="phClr">
                <a:tint val="18000"/>
                <a:satMod val="120000"/>
                <a:lumMod val="88000"/>
              </a:schemeClr>
            </a:gs>
            <a:gs pos="100000">
              <a:schemeClr val="phClr">
                <a:tint val="40000"/>
                <a:satMod val="100000"/>
                <a:lumMod val="78000"/>
              </a:schemeClr>
            </a:gs>
          </a:gsLst>
          <a:lin ang="5400000" scaled="0"/>
        </a:gradFill>
        <a:gradFill rotWithShape="1">
          <a:gsLst>
            <a:gs pos="0">
              <a:schemeClr val="phClr">
                <a:lumMod val="95000"/>
              </a:schemeClr>
            </a:gs>
            <a:gs pos="100000">
              <a:schemeClr val="phClr">
                <a:shade val="82000"/>
                <a:satMod val="125000"/>
                <a:lumMod val="74000"/>
              </a:schemeClr>
            </a:gs>
          </a:gsLst>
          <a:lin ang="5400000" scaled="0"/>
        </a:gradFill>
      </a:fillStyleLst>
      <a:lnStyleLst>
        <a:ln w="9525" cap="flat" cmpd="sng" algn="ctr">
          <a:solidFill>
            <a:schemeClr val="phClr"/>
          </a:solidFill>
          <a:prstDash val="solid"/>
        </a:ln>
        <a:ln w="15875" cap="flat" cmpd="sng" algn="ctr">
          <a:solidFill>
            <a:schemeClr val="phClr">
              <a:shade val="75000"/>
              <a:satMod val="125000"/>
              <a:lumMod val="75000"/>
            </a:schemeClr>
          </a:solidFill>
          <a:prstDash val="solid"/>
        </a:ln>
        <a:ln w="25400" cap="flat" cmpd="sng" algn="ctr">
          <a:solidFill>
            <a:schemeClr val="phClr"/>
          </a:solidFill>
          <a:prstDash val="solid"/>
        </a:ln>
      </a:lnStyleLst>
      <a:effectStyleLst>
        <a:effectStyle>
          <a:effectLst>
            <a:outerShdw blurRad="63500" dist="50800" dir="5400000" sx="98000" sy="98000" rotWithShape="0">
              <a:srgbClr val="000000">
                <a:alpha val="20000"/>
              </a:srgbClr>
            </a:outerShdw>
          </a:effectLst>
        </a:effectStyle>
        <a:effectStyle>
          <a:effectLst>
            <a:outerShdw blurRad="40005" dist="22984" dir="5400000" rotWithShape="0">
              <a:srgbClr val="000000">
                <a:alpha val="45000"/>
              </a:srgbClr>
            </a:outerShdw>
          </a:effectLst>
          <a:scene3d>
            <a:camera prst="orthographicFront">
              <a:rot lat="0" lon="0" rev="0"/>
            </a:camera>
            <a:lightRig rig="balanced" dir="tr"/>
          </a:scene3d>
          <a:sp3d prstMaterial="matte">
            <a:bevelT w="19050" h="38100"/>
          </a:sp3d>
        </a:effectStyle>
        <a:effectStyle>
          <a:effectLst>
            <a:reflection blurRad="38100" stA="26000" endPos="23000" dist="25400" dir="5400000" sy="-100000" rotWithShape="0"/>
          </a:effectLst>
          <a:scene3d>
            <a:camera prst="orthographicFront">
              <a:rot lat="0" lon="0" rev="0"/>
            </a:camera>
            <a:lightRig rig="balanced" dir="tr"/>
          </a:scene3d>
          <a:sp3d contourW="14605" prstMaterial="plastic">
            <a:bevelT w="50800"/>
            <a:contourClr>
              <a:schemeClr val="phClr">
                <a:shade val="30000"/>
                <a:satMod val="120000"/>
              </a:schemeClr>
            </a:contourClr>
          </a:sp3d>
        </a:effectStyle>
      </a:effectStyleLst>
      <a:bgFillStyleLst>
        <a:solidFill>
          <a:schemeClr val="phClr"/>
        </a:solidFill>
        <a:gradFill rotWithShape="1">
          <a:gsLst>
            <a:gs pos="0">
              <a:schemeClr val="phClr">
                <a:tint val="98000"/>
                <a:shade val="90000"/>
                <a:satMod val="160000"/>
                <a:lumMod val="100000"/>
              </a:schemeClr>
            </a:gs>
            <a:gs pos="60000">
              <a:schemeClr val="phClr">
                <a:tint val="95000"/>
                <a:shade val="100000"/>
                <a:satMod val="130000"/>
                <a:lumMod val="130000"/>
              </a:schemeClr>
            </a:gs>
            <a:gs pos="100000">
              <a:schemeClr val="phClr">
                <a:tint val="97000"/>
                <a:shade val="100000"/>
                <a:hueMod val="100000"/>
                <a:satMod val="140000"/>
                <a:lumMod val="80000"/>
              </a:schemeClr>
            </a:gs>
          </a:gsLst>
          <a:path path="circle">
            <a:fillToRect l="20000" t="10000" r="20000" b="60000"/>
          </a:path>
        </a:gradFill>
        <a:gradFill rotWithShape="1">
          <a:gsLst>
            <a:gs pos="0">
              <a:schemeClr val="phClr">
                <a:tint val="94000"/>
                <a:satMod val="160000"/>
                <a:lumMod val="160000"/>
              </a:schemeClr>
            </a:gs>
            <a:gs pos="42000">
              <a:schemeClr val="phClr">
                <a:tint val="94000"/>
                <a:shade val="94000"/>
                <a:satMod val="160000"/>
                <a:lumMod val="130000"/>
              </a:schemeClr>
            </a:gs>
            <a:gs pos="100000">
              <a:schemeClr val="phClr">
                <a:tint val="97000"/>
                <a:shade val="94000"/>
                <a:satMod val="180000"/>
                <a:lumMod val="84000"/>
              </a:schemeClr>
            </a:gs>
          </a:gsLst>
          <a:path path="circle">
            <a:fillToRect l="24000" t="44000" r="24000" b="12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Slipstream</Template>
  <TotalTime>131</TotalTime>
  <Words>294</Words>
  <Application>Microsoft Office PowerPoint</Application>
  <PresentationFormat>Presentación en pantalla (4:3)</PresentationFormat>
  <Paragraphs>28</Paragraphs>
  <Slides>12</Slides>
  <Notes>1</Notes>
  <HiddenSlides>0</HiddenSlides>
  <MMClips>0</MMClips>
  <ScaleCrop>false</ScaleCrop>
  <HeadingPairs>
    <vt:vector size="4" baseType="variant">
      <vt:variant>
        <vt:lpstr>Tema</vt:lpstr>
      </vt:variant>
      <vt:variant>
        <vt:i4>1</vt:i4>
      </vt:variant>
      <vt:variant>
        <vt:lpstr>Títulos de diapositiva</vt:lpstr>
      </vt:variant>
      <vt:variant>
        <vt:i4>12</vt:i4>
      </vt:variant>
    </vt:vector>
  </HeadingPairs>
  <TitlesOfParts>
    <vt:vector size="13" baseType="lpstr">
      <vt:lpstr>Transmisión de listas</vt:lpstr>
      <vt:lpstr>CONVERGENCIAS Y DIVERGENCIAS ENTRE ESCENARIOS DE MERCADO DE COLOMBIA Y PANAMÁ </vt:lpstr>
      <vt:lpstr>Resumen</vt:lpstr>
      <vt:lpstr>Escenarios de Mercado</vt:lpstr>
      <vt:lpstr>Trasfondo Histórico  </vt:lpstr>
      <vt:lpstr>Preguntas centrales y Objetivos del Ensayo</vt:lpstr>
      <vt:lpstr>Micro Entorno Colombiano</vt:lpstr>
      <vt:lpstr>Micro Entorno Panameño</vt:lpstr>
      <vt:lpstr>Macro Entorno Colombiano</vt:lpstr>
      <vt:lpstr>Macro Entorno Panameño</vt:lpstr>
      <vt:lpstr>Factores Culturales</vt:lpstr>
      <vt:lpstr>Innovación y creación de Valores Agregados </vt:lpstr>
      <vt:lpstr>Conclusiones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CONVERGENCIAS Y DIVERGENCIAS ENTRE ESCENARIOS DE MERCADO DE COLOMBIA Y PANAMÁ</dc:title>
  <dc:creator>Dell</dc:creator>
  <cp:lastModifiedBy>Dell</cp:lastModifiedBy>
  <cp:revision>14</cp:revision>
  <dcterms:created xsi:type="dcterms:W3CDTF">2016-07-11T03:25:20Z</dcterms:created>
  <dcterms:modified xsi:type="dcterms:W3CDTF">2016-07-12T17:19:06Z</dcterms:modified>
</cp:coreProperties>
</file>