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61" r:id="rId2"/>
    <p:sldId id="298" r:id="rId3"/>
    <p:sldId id="277" r:id="rId4"/>
    <p:sldId id="299" r:id="rId5"/>
    <p:sldId id="278" r:id="rId6"/>
    <p:sldId id="279" r:id="rId7"/>
    <p:sldId id="281" r:id="rId8"/>
    <p:sldId id="282" r:id="rId9"/>
    <p:sldId id="283" r:id="rId10"/>
    <p:sldId id="284" r:id="rId11"/>
    <p:sldId id="286" r:id="rId12"/>
    <p:sldId id="280" r:id="rId13"/>
    <p:sldId id="269" r:id="rId14"/>
    <p:sldId id="300" r:id="rId15"/>
    <p:sldId id="287" r:id="rId16"/>
    <p:sldId id="288" r:id="rId17"/>
    <p:sldId id="276" r:id="rId18"/>
    <p:sldId id="301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59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24" autoAdjust="0"/>
    <p:restoredTop sz="93706"/>
  </p:normalViewPr>
  <p:slideViewPr>
    <p:cSldViewPr snapToGrid="0" snapToObjects="1">
      <p:cViewPr varScale="1">
        <p:scale>
          <a:sx n="72" d="100"/>
          <a:sy n="72" d="100"/>
        </p:scale>
        <p:origin x="109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72AF5D-8F46-4EC1-B847-0471E6A7545A}" type="doc">
      <dgm:prSet loTypeId="urn:microsoft.com/office/officeart/2009/layout/CircleArrowProcess" loCatId="process" qsTypeId="urn:microsoft.com/office/officeart/2005/8/quickstyle/3d3" qsCatId="3D" csTypeId="urn:microsoft.com/office/officeart/2005/8/colors/accent4_3" csCatId="accent4" phldr="1"/>
      <dgm:spPr/>
      <dgm:t>
        <a:bodyPr/>
        <a:lstStyle/>
        <a:p>
          <a:endParaRPr lang="es-419"/>
        </a:p>
      </dgm:t>
    </dgm:pt>
    <dgm:pt modelId="{CCCD1316-FFFF-43C7-A6CF-9E43EB9DC87C}">
      <dgm:prSet phldrT="[Texto]"/>
      <dgm:spPr/>
      <dgm:t>
        <a:bodyPr/>
        <a:lstStyle/>
        <a:p>
          <a:r>
            <a:rPr lang="es-419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Estructura </a:t>
          </a:r>
        </a:p>
      </dgm:t>
    </dgm:pt>
    <dgm:pt modelId="{62C3DC19-7BD3-4ABA-9BAC-64F10B70982E}" type="parTrans" cxnId="{7CDC4AD1-C088-4408-BC7C-54D2B731689B}">
      <dgm:prSet/>
      <dgm:spPr/>
      <dgm:t>
        <a:bodyPr/>
        <a:lstStyle/>
        <a:p>
          <a:endParaRPr lang="es-419"/>
        </a:p>
      </dgm:t>
    </dgm:pt>
    <dgm:pt modelId="{83595276-7CC2-4531-BED3-51F554A1D0A6}" type="sibTrans" cxnId="{7CDC4AD1-C088-4408-BC7C-54D2B731689B}">
      <dgm:prSet/>
      <dgm:spPr/>
      <dgm:t>
        <a:bodyPr/>
        <a:lstStyle/>
        <a:p>
          <a:endParaRPr lang="es-419"/>
        </a:p>
      </dgm:t>
    </dgm:pt>
    <dgm:pt modelId="{F0864113-7832-45F2-B6B5-99857CDA7859}">
      <dgm:prSet phldrT="[Texto]"/>
      <dgm:spPr/>
      <dgm:t>
        <a:bodyPr/>
        <a:lstStyle/>
        <a:p>
          <a:r>
            <a:rPr lang="es-419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Comité de ética </a:t>
          </a:r>
        </a:p>
      </dgm:t>
    </dgm:pt>
    <dgm:pt modelId="{4995610F-C298-4340-9531-95F4E89C7CDA}" type="parTrans" cxnId="{AD905D62-DA5D-4277-B863-3151D5680436}">
      <dgm:prSet/>
      <dgm:spPr/>
      <dgm:t>
        <a:bodyPr/>
        <a:lstStyle/>
        <a:p>
          <a:endParaRPr lang="es-419"/>
        </a:p>
      </dgm:t>
    </dgm:pt>
    <dgm:pt modelId="{523FF2DD-6589-4617-BA3B-4E36CC561738}" type="sibTrans" cxnId="{AD905D62-DA5D-4277-B863-3151D5680436}">
      <dgm:prSet/>
      <dgm:spPr/>
      <dgm:t>
        <a:bodyPr/>
        <a:lstStyle/>
        <a:p>
          <a:endParaRPr lang="es-419"/>
        </a:p>
      </dgm:t>
    </dgm:pt>
    <dgm:pt modelId="{1ED99184-23B5-4D3E-9883-527B60B1B626}">
      <dgm:prSet phldrT="[Texto]"/>
      <dgm:spPr/>
      <dgm:t>
        <a:bodyPr/>
        <a:lstStyle/>
        <a:p>
          <a:r>
            <a:rPr lang="es-419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Aplicación y análisis </a:t>
          </a:r>
        </a:p>
      </dgm:t>
    </dgm:pt>
    <dgm:pt modelId="{B38FDEC4-5C01-4E3C-A0A0-A4D9C86FD724}" type="parTrans" cxnId="{191DE68C-AFE0-41AE-AD8C-7A273B6691CB}">
      <dgm:prSet/>
      <dgm:spPr/>
      <dgm:t>
        <a:bodyPr/>
        <a:lstStyle/>
        <a:p>
          <a:endParaRPr lang="es-419"/>
        </a:p>
      </dgm:t>
    </dgm:pt>
    <dgm:pt modelId="{5372AAF2-7D0C-40F2-B2BD-FC9114CF9B40}" type="sibTrans" cxnId="{191DE68C-AFE0-41AE-AD8C-7A273B6691CB}">
      <dgm:prSet/>
      <dgm:spPr/>
      <dgm:t>
        <a:bodyPr/>
        <a:lstStyle/>
        <a:p>
          <a:endParaRPr lang="es-419"/>
        </a:p>
      </dgm:t>
    </dgm:pt>
    <dgm:pt modelId="{865AC5DE-DC45-4207-98BA-F0EE6F0384AA}">
      <dgm:prSet phldrT="[Texto]"/>
      <dgm:spPr/>
      <dgm:t>
        <a:bodyPr/>
        <a:lstStyle/>
        <a:p>
          <a:r>
            <a:rPr lang="es-419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Publicación de artículo</a:t>
          </a:r>
        </a:p>
      </dgm:t>
    </dgm:pt>
    <dgm:pt modelId="{A68B48A1-7D17-4D16-B116-A81B4F7D7ED7}" type="parTrans" cxnId="{BAB43A51-C235-4270-8830-E43B4B4BCDFF}">
      <dgm:prSet/>
      <dgm:spPr/>
      <dgm:t>
        <a:bodyPr/>
        <a:lstStyle/>
        <a:p>
          <a:endParaRPr lang="es-419"/>
        </a:p>
      </dgm:t>
    </dgm:pt>
    <dgm:pt modelId="{C5BA1681-1215-48A2-990F-421FC9E939A6}" type="sibTrans" cxnId="{BAB43A51-C235-4270-8830-E43B4B4BCDFF}">
      <dgm:prSet/>
      <dgm:spPr/>
      <dgm:t>
        <a:bodyPr/>
        <a:lstStyle/>
        <a:p>
          <a:endParaRPr lang="es-419"/>
        </a:p>
      </dgm:t>
    </dgm:pt>
    <dgm:pt modelId="{7FEE107E-870C-441A-8C69-854CE3801AEA}" type="pres">
      <dgm:prSet presAssocID="{5E72AF5D-8F46-4EC1-B847-0471E6A7545A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B0E902DF-3792-4525-8AE3-4378367C4DAD}" type="pres">
      <dgm:prSet presAssocID="{CCCD1316-FFFF-43C7-A6CF-9E43EB9DC87C}" presName="Accent1" presStyleCnt="0"/>
      <dgm:spPr/>
    </dgm:pt>
    <dgm:pt modelId="{3F02AFE2-5C57-4873-969C-952D03D33A08}" type="pres">
      <dgm:prSet presAssocID="{CCCD1316-FFFF-43C7-A6CF-9E43EB9DC87C}" presName="Accent" presStyleLbl="node1" presStyleIdx="0" presStyleCnt="4"/>
      <dgm:spPr/>
    </dgm:pt>
    <dgm:pt modelId="{7EB6D63F-AAC5-404E-B608-BC82F62C24AF}" type="pres">
      <dgm:prSet presAssocID="{CCCD1316-FFFF-43C7-A6CF-9E43EB9DC87C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</dgm:pt>
    <dgm:pt modelId="{CEDC8421-1A1F-45FC-B59A-87F2A8A5ABB8}" type="pres">
      <dgm:prSet presAssocID="{F0864113-7832-45F2-B6B5-99857CDA7859}" presName="Accent2" presStyleCnt="0"/>
      <dgm:spPr/>
    </dgm:pt>
    <dgm:pt modelId="{6D7ED96C-D977-4635-AC20-778C311A84F5}" type="pres">
      <dgm:prSet presAssocID="{F0864113-7832-45F2-B6B5-99857CDA7859}" presName="Accent" presStyleLbl="node1" presStyleIdx="1" presStyleCnt="4"/>
      <dgm:spPr/>
    </dgm:pt>
    <dgm:pt modelId="{D296A80D-FCAB-4269-A887-890E23739115}" type="pres">
      <dgm:prSet presAssocID="{F0864113-7832-45F2-B6B5-99857CDA7859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4390891B-8F33-48C1-BD12-1F8915554F2B}" type="pres">
      <dgm:prSet presAssocID="{1ED99184-23B5-4D3E-9883-527B60B1B626}" presName="Accent3" presStyleCnt="0"/>
      <dgm:spPr/>
    </dgm:pt>
    <dgm:pt modelId="{674E329D-7D8B-454A-9E2D-B055A67E7883}" type="pres">
      <dgm:prSet presAssocID="{1ED99184-23B5-4D3E-9883-527B60B1B626}" presName="Accent" presStyleLbl="node1" presStyleIdx="2" presStyleCnt="4"/>
      <dgm:spPr/>
    </dgm:pt>
    <dgm:pt modelId="{0F5E44F8-AD71-4F06-8F11-ED97640A3E7E}" type="pres">
      <dgm:prSet presAssocID="{1ED99184-23B5-4D3E-9883-527B60B1B626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</dgm:pt>
    <dgm:pt modelId="{899E7219-24EA-4F00-9E50-ACED206062DE}" type="pres">
      <dgm:prSet presAssocID="{865AC5DE-DC45-4207-98BA-F0EE6F0384AA}" presName="Accent4" presStyleCnt="0"/>
      <dgm:spPr/>
    </dgm:pt>
    <dgm:pt modelId="{2F88DE4D-D89B-43E4-8789-6EBC9B7F74D1}" type="pres">
      <dgm:prSet presAssocID="{865AC5DE-DC45-4207-98BA-F0EE6F0384AA}" presName="Accent" presStyleLbl="node1" presStyleIdx="3" presStyleCnt="4"/>
      <dgm:spPr/>
    </dgm:pt>
    <dgm:pt modelId="{9EEA9EDC-E712-4E05-BB48-C950FE6D0426}" type="pres">
      <dgm:prSet presAssocID="{865AC5DE-DC45-4207-98BA-F0EE6F0384AA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D13A9C40-0174-46FB-AD30-2344B798D49C}" type="presOf" srcId="{F0864113-7832-45F2-B6B5-99857CDA7859}" destId="{D296A80D-FCAB-4269-A887-890E23739115}" srcOrd="0" destOrd="0" presId="urn:microsoft.com/office/officeart/2009/layout/CircleArrowProcess"/>
    <dgm:cxn modelId="{AD905D62-DA5D-4277-B863-3151D5680436}" srcId="{5E72AF5D-8F46-4EC1-B847-0471E6A7545A}" destId="{F0864113-7832-45F2-B6B5-99857CDA7859}" srcOrd="1" destOrd="0" parTransId="{4995610F-C298-4340-9531-95F4E89C7CDA}" sibTransId="{523FF2DD-6589-4617-BA3B-4E36CC561738}"/>
    <dgm:cxn modelId="{BAB43A51-C235-4270-8830-E43B4B4BCDFF}" srcId="{5E72AF5D-8F46-4EC1-B847-0471E6A7545A}" destId="{865AC5DE-DC45-4207-98BA-F0EE6F0384AA}" srcOrd="3" destOrd="0" parTransId="{A68B48A1-7D17-4D16-B116-A81B4F7D7ED7}" sibTransId="{C5BA1681-1215-48A2-990F-421FC9E939A6}"/>
    <dgm:cxn modelId="{1AD6CA55-2914-4786-9DC9-9D3D08F1126F}" type="presOf" srcId="{CCCD1316-FFFF-43C7-A6CF-9E43EB9DC87C}" destId="{7EB6D63F-AAC5-404E-B608-BC82F62C24AF}" srcOrd="0" destOrd="0" presId="urn:microsoft.com/office/officeart/2009/layout/CircleArrowProcess"/>
    <dgm:cxn modelId="{191DE68C-AFE0-41AE-AD8C-7A273B6691CB}" srcId="{5E72AF5D-8F46-4EC1-B847-0471E6A7545A}" destId="{1ED99184-23B5-4D3E-9883-527B60B1B626}" srcOrd="2" destOrd="0" parTransId="{B38FDEC4-5C01-4E3C-A0A0-A4D9C86FD724}" sibTransId="{5372AAF2-7D0C-40F2-B2BD-FC9114CF9B40}"/>
    <dgm:cxn modelId="{832B63D1-59AE-46F5-BEEB-B812589ABA36}" type="presOf" srcId="{5E72AF5D-8F46-4EC1-B847-0471E6A7545A}" destId="{7FEE107E-870C-441A-8C69-854CE3801AEA}" srcOrd="0" destOrd="0" presId="urn:microsoft.com/office/officeart/2009/layout/CircleArrowProcess"/>
    <dgm:cxn modelId="{7CDC4AD1-C088-4408-BC7C-54D2B731689B}" srcId="{5E72AF5D-8F46-4EC1-B847-0471E6A7545A}" destId="{CCCD1316-FFFF-43C7-A6CF-9E43EB9DC87C}" srcOrd="0" destOrd="0" parTransId="{62C3DC19-7BD3-4ABA-9BAC-64F10B70982E}" sibTransId="{83595276-7CC2-4531-BED3-51F554A1D0A6}"/>
    <dgm:cxn modelId="{A6D58DD1-92F5-4BB4-87E0-518E861A5C23}" type="presOf" srcId="{865AC5DE-DC45-4207-98BA-F0EE6F0384AA}" destId="{9EEA9EDC-E712-4E05-BB48-C950FE6D0426}" srcOrd="0" destOrd="0" presId="urn:microsoft.com/office/officeart/2009/layout/CircleArrowProcess"/>
    <dgm:cxn modelId="{EE6A51F8-FA91-4466-8DFF-A0D3A6A3214A}" type="presOf" srcId="{1ED99184-23B5-4D3E-9883-527B60B1B626}" destId="{0F5E44F8-AD71-4F06-8F11-ED97640A3E7E}" srcOrd="0" destOrd="0" presId="urn:microsoft.com/office/officeart/2009/layout/CircleArrowProcess"/>
    <dgm:cxn modelId="{85936F86-4504-4221-A3F9-ADAED29D4C86}" type="presParOf" srcId="{7FEE107E-870C-441A-8C69-854CE3801AEA}" destId="{B0E902DF-3792-4525-8AE3-4378367C4DAD}" srcOrd="0" destOrd="0" presId="urn:microsoft.com/office/officeart/2009/layout/CircleArrowProcess"/>
    <dgm:cxn modelId="{E2CB797F-0C33-4A92-8E3D-833F0A194E52}" type="presParOf" srcId="{B0E902DF-3792-4525-8AE3-4378367C4DAD}" destId="{3F02AFE2-5C57-4873-969C-952D03D33A08}" srcOrd="0" destOrd="0" presId="urn:microsoft.com/office/officeart/2009/layout/CircleArrowProcess"/>
    <dgm:cxn modelId="{EAB37D71-D159-45E0-9013-49BA333E70E5}" type="presParOf" srcId="{7FEE107E-870C-441A-8C69-854CE3801AEA}" destId="{7EB6D63F-AAC5-404E-B608-BC82F62C24AF}" srcOrd="1" destOrd="0" presId="urn:microsoft.com/office/officeart/2009/layout/CircleArrowProcess"/>
    <dgm:cxn modelId="{21C531E2-84E1-4D1F-9139-6B9F211D757C}" type="presParOf" srcId="{7FEE107E-870C-441A-8C69-854CE3801AEA}" destId="{CEDC8421-1A1F-45FC-B59A-87F2A8A5ABB8}" srcOrd="2" destOrd="0" presId="urn:microsoft.com/office/officeart/2009/layout/CircleArrowProcess"/>
    <dgm:cxn modelId="{41E083DA-24B1-41B8-9381-D2C6F200F84D}" type="presParOf" srcId="{CEDC8421-1A1F-45FC-B59A-87F2A8A5ABB8}" destId="{6D7ED96C-D977-4635-AC20-778C311A84F5}" srcOrd="0" destOrd="0" presId="urn:microsoft.com/office/officeart/2009/layout/CircleArrowProcess"/>
    <dgm:cxn modelId="{4D463A74-EAA1-48A4-BEA8-B7E5F5EAD56E}" type="presParOf" srcId="{7FEE107E-870C-441A-8C69-854CE3801AEA}" destId="{D296A80D-FCAB-4269-A887-890E23739115}" srcOrd="3" destOrd="0" presId="urn:microsoft.com/office/officeart/2009/layout/CircleArrowProcess"/>
    <dgm:cxn modelId="{B957B56B-3334-472B-8B43-588A74F85D71}" type="presParOf" srcId="{7FEE107E-870C-441A-8C69-854CE3801AEA}" destId="{4390891B-8F33-48C1-BD12-1F8915554F2B}" srcOrd="4" destOrd="0" presId="urn:microsoft.com/office/officeart/2009/layout/CircleArrowProcess"/>
    <dgm:cxn modelId="{63874E91-2047-40C1-9CDE-9C06E99B0D39}" type="presParOf" srcId="{4390891B-8F33-48C1-BD12-1F8915554F2B}" destId="{674E329D-7D8B-454A-9E2D-B055A67E7883}" srcOrd="0" destOrd="0" presId="urn:microsoft.com/office/officeart/2009/layout/CircleArrowProcess"/>
    <dgm:cxn modelId="{BE803F24-1410-4C34-AE1C-5E1F16C7E278}" type="presParOf" srcId="{7FEE107E-870C-441A-8C69-854CE3801AEA}" destId="{0F5E44F8-AD71-4F06-8F11-ED97640A3E7E}" srcOrd="5" destOrd="0" presId="urn:microsoft.com/office/officeart/2009/layout/CircleArrowProcess"/>
    <dgm:cxn modelId="{3C93A0F6-5F3D-405F-8382-E3CBB5D35FE9}" type="presParOf" srcId="{7FEE107E-870C-441A-8C69-854CE3801AEA}" destId="{899E7219-24EA-4F00-9E50-ACED206062DE}" srcOrd="6" destOrd="0" presId="urn:microsoft.com/office/officeart/2009/layout/CircleArrowProcess"/>
    <dgm:cxn modelId="{B2279C6E-65D6-4813-8FAB-D0ACD796A3B4}" type="presParOf" srcId="{899E7219-24EA-4F00-9E50-ACED206062DE}" destId="{2F88DE4D-D89B-43E4-8789-6EBC9B7F74D1}" srcOrd="0" destOrd="0" presId="urn:microsoft.com/office/officeart/2009/layout/CircleArrowProcess"/>
    <dgm:cxn modelId="{FB7B9006-7C4C-4E69-9873-61D936A9EC2D}" type="presParOf" srcId="{7FEE107E-870C-441A-8C69-854CE3801AEA}" destId="{9EEA9EDC-E712-4E05-BB48-C950FE6D0426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09CCF7-29AC-46F9-99D6-75E9C6E572CC}" type="doc">
      <dgm:prSet loTypeId="urn:microsoft.com/office/officeart/2005/8/layout/radial3" loCatId="cycle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s-419"/>
        </a:p>
      </dgm:t>
    </dgm:pt>
    <dgm:pt modelId="{17EE1FEB-03DD-4D37-B3A9-A622F61847F4}">
      <dgm:prSet phldrT="[Texto]" custT="1"/>
      <dgm:spPr/>
      <dgm:t>
        <a:bodyPr/>
        <a:lstStyle/>
        <a:p>
          <a:r>
            <a:rPr lang="es-419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Aportes paradigmáticos y epistemológicos </a:t>
          </a:r>
          <a:endParaRPr lang="es-419" sz="2000" dirty="0">
            <a:solidFill>
              <a:schemeClr val="tx2">
                <a:lumMod val="75000"/>
              </a:schemeClr>
            </a:solidFill>
          </a:endParaRPr>
        </a:p>
      </dgm:t>
    </dgm:pt>
    <dgm:pt modelId="{D9173A8C-7A14-4280-98F5-4EEB927102BB}" type="parTrans" cxnId="{6699224A-C107-4A12-95C4-27CC20479762}">
      <dgm:prSet/>
      <dgm:spPr/>
      <dgm:t>
        <a:bodyPr/>
        <a:lstStyle/>
        <a:p>
          <a:endParaRPr lang="es-419"/>
        </a:p>
      </dgm:t>
    </dgm:pt>
    <dgm:pt modelId="{7456354F-1241-477F-BF52-E77160CA9821}" type="sibTrans" cxnId="{6699224A-C107-4A12-95C4-27CC20479762}">
      <dgm:prSet/>
      <dgm:spPr/>
      <dgm:t>
        <a:bodyPr/>
        <a:lstStyle/>
        <a:p>
          <a:endParaRPr lang="es-419"/>
        </a:p>
      </dgm:t>
    </dgm:pt>
    <dgm:pt modelId="{00BDCC7A-71E3-405C-88ED-02EE7E79D80D}">
      <dgm:prSet phldrT="[Texto]" custT="1"/>
      <dgm:spPr/>
      <dgm:t>
        <a:bodyPr/>
        <a:lstStyle/>
        <a:p>
          <a:r>
            <a:rPr lang="es-419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Pensamiento complejo </a:t>
          </a:r>
          <a:endParaRPr lang="es-419" sz="2000" dirty="0">
            <a:solidFill>
              <a:schemeClr val="tx2">
                <a:lumMod val="75000"/>
              </a:schemeClr>
            </a:solidFill>
          </a:endParaRPr>
        </a:p>
      </dgm:t>
    </dgm:pt>
    <dgm:pt modelId="{94725E39-C7EA-4BE5-90E7-72276DC665DA}" type="parTrans" cxnId="{426004AC-CE75-4EA6-88AC-6852147C5A1E}">
      <dgm:prSet/>
      <dgm:spPr/>
      <dgm:t>
        <a:bodyPr/>
        <a:lstStyle/>
        <a:p>
          <a:endParaRPr lang="es-419"/>
        </a:p>
      </dgm:t>
    </dgm:pt>
    <dgm:pt modelId="{0A8CD670-AB04-43C5-9F52-4E1A97666A52}" type="sibTrans" cxnId="{426004AC-CE75-4EA6-88AC-6852147C5A1E}">
      <dgm:prSet/>
      <dgm:spPr/>
      <dgm:t>
        <a:bodyPr/>
        <a:lstStyle/>
        <a:p>
          <a:endParaRPr lang="es-419"/>
        </a:p>
      </dgm:t>
    </dgm:pt>
    <dgm:pt modelId="{569332BE-68B4-49F8-BD1A-202E8F20A228}">
      <dgm:prSet phldrT="[Texto]" custT="1"/>
      <dgm:spPr/>
      <dgm:t>
        <a:bodyPr/>
        <a:lstStyle/>
        <a:p>
          <a:r>
            <a:rPr lang="es-419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Cibernética de 2do orden</a:t>
          </a:r>
          <a:endParaRPr lang="es-419" sz="2000" dirty="0">
            <a:solidFill>
              <a:schemeClr val="tx2">
                <a:lumMod val="75000"/>
              </a:schemeClr>
            </a:solidFill>
          </a:endParaRPr>
        </a:p>
      </dgm:t>
    </dgm:pt>
    <dgm:pt modelId="{E7B5A233-4B69-4381-B168-DE5D3F3E87A8}" type="parTrans" cxnId="{687844B4-5432-432C-B23A-BE25E4395C2F}">
      <dgm:prSet/>
      <dgm:spPr/>
      <dgm:t>
        <a:bodyPr/>
        <a:lstStyle/>
        <a:p>
          <a:endParaRPr lang="es-419"/>
        </a:p>
      </dgm:t>
    </dgm:pt>
    <dgm:pt modelId="{1DA21300-809B-47DD-8B31-29F154258A97}" type="sibTrans" cxnId="{687844B4-5432-432C-B23A-BE25E4395C2F}">
      <dgm:prSet/>
      <dgm:spPr/>
      <dgm:t>
        <a:bodyPr/>
        <a:lstStyle/>
        <a:p>
          <a:endParaRPr lang="es-419"/>
        </a:p>
      </dgm:t>
    </dgm:pt>
    <dgm:pt modelId="{0F2C74CA-46D8-417C-8EF4-C43252B3A7C0}">
      <dgm:prSet phldrT="[Texto]" custT="1"/>
      <dgm:spPr/>
      <dgm:t>
        <a:bodyPr/>
        <a:lstStyle/>
        <a:p>
          <a:r>
            <a:rPr lang="es-419" sz="1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Constructivismo</a:t>
          </a:r>
          <a:endParaRPr lang="es-419" sz="1800" dirty="0">
            <a:solidFill>
              <a:schemeClr val="tx2">
                <a:lumMod val="75000"/>
              </a:schemeClr>
            </a:solidFill>
          </a:endParaRPr>
        </a:p>
      </dgm:t>
    </dgm:pt>
    <dgm:pt modelId="{60D8F373-DC89-463E-8AEF-C27DD6343DE2}" type="parTrans" cxnId="{97532F5D-70F4-4B4E-8398-D4533FC23EA0}">
      <dgm:prSet/>
      <dgm:spPr/>
      <dgm:t>
        <a:bodyPr/>
        <a:lstStyle/>
        <a:p>
          <a:endParaRPr lang="es-419"/>
        </a:p>
      </dgm:t>
    </dgm:pt>
    <dgm:pt modelId="{3246A078-5CF3-40CD-9AF9-81BB0B04357A}" type="sibTrans" cxnId="{97532F5D-70F4-4B4E-8398-D4533FC23EA0}">
      <dgm:prSet/>
      <dgm:spPr/>
      <dgm:t>
        <a:bodyPr/>
        <a:lstStyle/>
        <a:p>
          <a:endParaRPr lang="es-419"/>
        </a:p>
      </dgm:t>
    </dgm:pt>
    <dgm:pt modelId="{9CE00A8B-7883-4EDD-9E6C-2858B024583A}">
      <dgm:prSet phldrT="[Texto]" custT="1"/>
      <dgm:spPr/>
      <dgm:t>
        <a:bodyPr/>
        <a:lstStyle/>
        <a:p>
          <a:r>
            <a:rPr lang="es-419" sz="1800" b="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Construccionismo</a:t>
          </a:r>
          <a:endParaRPr lang="es-419" sz="1800" b="0" dirty="0">
            <a:solidFill>
              <a:schemeClr val="tx2">
                <a:lumMod val="75000"/>
              </a:schemeClr>
            </a:solidFill>
          </a:endParaRPr>
        </a:p>
      </dgm:t>
    </dgm:pt>
    <dgm:pt modelId="{3C5ED7DE-6134-4470-AEFD-85D020133F73}" type="parTrans" cxnId="{CED821A7-D05A-4BC7-A362-55CE97D5C718}">
      <dgm:prSet/>
      <dgm:spPr/>
      <dgm:t>
        <a:bodyPr/>
        <a:lstStyle/>
        <a:p>
          <a:endParaRPr lang="es-419"/>
        </a:p>
      </dgm:t>
    </dgm:pt>
    <dgm:pt modelId="{9940DACF-BA2F-49EF-9371-41282CF3872B}" type="sibTrans" cxnId="{CED821A7-D05A-4BC7-A362-55CE97D5C718}">
      <dgm:prSet/>
      <dgm:spPr/>
      <dgm:t>
        <a:bodyPr/>
        <a:lstStyle/>
        <a:p>
          <a:endParaRPr lang="es-419"/>
        </a:p>
      </dgm:t>
    </dgm:pt>
    <dgm:pt modelId="{83005EE7-A823-410B-A21B-06DFD1CC007F}">
      <dgm:prSet phldrT="[Texto]" custT="1"/>
      <dgm:spPr/>
      <dgm:t>
        <a:bodyPr/>
        <a:lstStyle/>
        <a:p>
          <a:r>
            <a:rPr lang="es-419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Eco-</a:t>
          </a:r>
          <a:r>
            <a:rPr lang="es-419" sz="2000" dirty="0" err="1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eto</a:t>
          </a:r>
          <a:r>
            <a:rPr lang="es-419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-antropología</a:t>
          </a:r>
          <a:endParaRPr lang="es-419" sz="2000" dirty="0">
            <a:solidFill>
              <a:schemeClr val="tx2">
                <a:lumMod val="75000"/>
              </a:schemeClr>
            </a:solidFill>
          </a:endParaRPr>
        </a:p>
      </dgm:t>
    </dgm:pt>
    <dgm:pt modelId="{7BCFA206-8E2D-4329-8718-4C4BDD1E84C8}" type="parTrans" cxnId="{02AF8A06-7035-4A33-8E83-B689FBA70F1F}">
      <dgm:prSet/>
      <dgm:spPr/>
      <dgm:t>
        <a:bodyPr/>
        <a:lstStyle/>
        <a:p>
          <a:endParaRPr lang="es-419"/>
        </a:p>
      </dgm:t>
    </dgm:pt>
    <dgm:pt modelId="{37FB4E69-FBE6-4488-9A54-01F5A98EAC1E}" type="sibTrans" cxnId="{02AF8A06-7035-4A33-8E83-B689FBA70F1F}">
      <dgm:prSet/>
      <dgm:spPr/>
      <dgm:t>
        <a:bodyPr/>
        <a:lstStyle/>
        <a:p>
          <a:endParaRPr lang="es-419"/>
        </a:p>
      </dgm:t>
    </dgm:pt>
    <dgm:pt modelId="{9637A17E-A609-4D11-9285-B39AC23A583F}" type="pres">
      <dgm:prSet presAssocID="{4109CCF7-29AC-46F9-99D6-75E9C6E572CC}" presName="composite" presStyleCnt="0">
        <dgm:presLayoutVars>
          <dgm:chMax val="1"/>
          <dgm:dir/>
          <dgm:resizeHandles val="exact"/>
        </dgm:presLayoutVars>
      </dgm:prSet>
      <dgm:spPr/>
    </dgm:pt>
    <dgm:pt modelId="{CDAA3AA7-DD9E-4F7E-86E2-72C1CDD23837}" type="pres">
      <dgm:prSet presAssocID="{4109CCF7-29AC-46F9-99D6-75E9C6E572CC}" presName="radial" presStyleCnt="0">
        <dgm:presLayoutVars>
          <dgm:animLvl val="ctr"/>
        </dgm:presLayoutVars>
      </dgm:prSet>
      <dgm:spPr/>
    </dgm:pt>
    <dgm:pt modelId="{7AB7BC26-247B-49C5-AA6A-871782A0F398}" type="pres">
      <dgm:prSet presAssocID="{17EE1FEB-03DD-4D37-B3A9-A622F61847F4}" presName="centerShape" presStyleLbl="vennNode1" presStyleIdx="0" presStyleCnt="6"/>
      <dgm:spPr/>
    </dgm:pt>
    <dgm:pt modelId="{4A668E74-D194-4143-8ED0-2799D4468CE0}" type="pres">
      <dgm:prSet presAssocID="{00BDCC7A-71E3-405C-88ED-02EE7E79D80D}" presName="node" presStyleLbl="vennNode1" presStyleIdx="1" presStyleCnt="6" custScaleX="140714" custScaleY="134816">
        <dgm:presLayoutVars>
          <dgm:bulletEnabled val="1"/>
        </dgm:presLayoutVars>
      </dgm:prSet>
      <dgm:spPr/>
    </dgm:pt>
    <dgm:pt modelId="{F9C560A3-B8BA-4C0A-835B-EAF94BFDB8E9}" type="pres">
      <dgm:prSet presAssocID="{569332BE-68B4-49F8-BD1A-202E8F20A228}" presName="node" presStyleLbl="vennNode1" presStyleIdx="2" presStyleCnt="6" custScaleX="138876" custScaleY="140763">
        <dgm:presLayoutVars>
          <dgm:bulletEnabled val="1"/>
        </dgm:presLayoutVars>
      </dgm:prSet>
      <dgm:spPr/>
    </dgm:pt>
    <dgm:pt modelId="{6940BE81-8A4B-4987-ACA8-3B1ADCAAE55A}" type="pres">
      <dgm:prSet presAssocID="{0F2C74CA-46D8-417C-8EF4-C43252B3A7C0}" presName="node" presStyleLbl="vennNode1" presStyleIdx="3" presStyleCnt="6" custScaleX="145384" custScaleY="147665">
        <dgm:presLayoutVars>
          <dgm:bulletEnabled val="1"/>
        </dgm:presLayoutVars>
      </dgm:prSet>
      <dgm:spPr/>
    </dgm:pt>
    <dgm:pt modelId="{B72D5685-2CD7-4214-AECB-3F1BAD7CE285}" type="pres">
      <dgm:prSet presAssocID="{9CE00A8B-7883-4EDD-9E6C-2858B024583A}" presName="node" presStyleLbl="vennNode1" presStyleIdx="4" presStyleCnt="6" custScaleX="145370" custScaleY="133957">
        <dgm:presLayoutVars>
          <dgm:bulletEnabled val="1"/>
        </dgm:presLayoutVars>
      </dgm:prSet>
      <dgm:spPr/>
    </dgm:pt>
    <dgm:pt modelId="{8FA72303-AEF4-4229-8C6E-D1EAACFB3C4F}" type="pres">
      <dgm:prSet presAssocID="{83005EE7-A823-410B-A21B-06DFD1CC007F}" presName="node" presStyleLbl="vennNode1" presStyleIdx="5" presStyleCnt="6" custScaleX="153191" custScaleY="144772">
        <dgm:presLayoutVars>
          <dgm:bulletEnabled val="1"/>
        </dgm:presLayoutVars>
      </dgm:prSet>
      <dgm:spPr/>
    </dgm:pt>
  </dgm:ptLst>
  <dgm:cxnLst>
    <dgm:cxn modelId="{02AF8A06-7035-4A33-8E83-B689FBA70F1F}" srcId="{17EE1FEB-03DD-4D37-B3A9-A622F61847F4}" destId="{83005EE7-A823-410B-A21B-06DFD1CC007F}" srcOrd="4" destOrd="0" parTransId="{7BCFA206-8E2D-4329-8718-4C4BDD1E84C8}" sibTransId="{37FB4E69-FBE6-4488-9A54-01F5A98EAC1E}"/>
    <dgm:cxn modelId="{8F7FF21E-A382-417F-A622-73EA7DF5C44A}" type="presOf" srcId="{0F2C74CA-46D8-417C-8EF4-C43252B3A7C0}" destId="{6940BE81-8A4B-4987-ACA8-3B1ADCAAE55A}" srcOrd="0" destOrd="0" presId="urn:microsoft.com/office/officeart/2005/8/layout/radial3"/>
    <dgm:cxn modelId="{97532F5D-70F4-4B4E-8398-D4533FC23EA0}" srcId="{17EE1FEB-03DD-4D37-B3A9-A622F61847F4}" destId="{0F2C74CA-46D8-417C-8EF4-C43252B3A7C0}" srcOrd="2" destOrd="0" parTransId="{60D8F373-DC89-463E-8AEF-C27DD6343DE2}" sibTransId="{3246A078-5CF3-40CD-9AF9-81BB0B04357A}"/>
    <dgm:cxn modelId="{AE662741-A4F1-49CC-9F1D-EF84AD5CA8AA}" type="presOf" srcId="{00BDCC7A-71E3-405C-88ED-02EE7E79D80D}" destId="{4A668E74-D194-4143-8ED0-2799D4468CE0}" srcOrd="0" destOrd="0" presId="urn:microsoft.com/office/officeart/2005/8/layout/radial3"/>
    <dgm:cxn modelId="{9D29EB49-42CF-4BF7-A649-F11F7B1A0DAE}" type="presOf" srcId="{4109CCF7-29AC-46F9-99D6-75E9C6E572CC}" destId="{9637A17E-A609-4D11-9285-B39AC23A583F}" srcOrd="0" destOrd="0" presId="urn:microsoft.com/office/officeart/2005/8/layout/radial3"/>
    <dgm:cxn modelId="{6699224A-C107-4A12-95C4-27CC20479762}" srcId="{4109CCF7-29AC-46F9-99D6-75E9C6E572CC}" destId="{17EE1FEB-03DD-4D37-B3A9-A622F61847F4}" srcOrd="0" destOrd="0" parTransId="{D9173A8C-7A14-4280-98F5-4EEB927102BB}" sibTransId="{7456354F-1241-477F-BF52-E77160CA9821}"/>
    <dgm:cxn modelId="{9C2BAA53-1BB6-485D-B238-F0F82F822D9A}" type="presOf" srcId="{569332BE-68B4-49F8-BD1A-202E8F20A228}" destId="{F9C560A3-B8BA-4C0A-835B-EAF94BFDB8E9}" srcOrd="0" destOrd="0" presId="urn:microsoft.com/office/officeart/2005/8/layout/radial3"/>
    <dgm:cxn modelId="{6830157E-EE0D-4B5B-B1CB-06BFF455CE41}" type="presOf" srcId="{83005EE7-A823-410B-A21B-06DFD1CC007F}" destId="{8FA72303-AEF4-4229-8C6E-D1EAACFB3C4F}" srcOrd="0" destOrd="0" presId="urn:microsoft.com/office/officeart/2005/8/layout/radial3"/>
    <dgm:cxn modelId="{CED821A7-D05A-4BC7-A362-55CE97D5C718}" srcId="{17EE1FEB-03DD-4D37-B3A9-A622F61847F4}" destId="{9CE00A8B-7883-4EDD-9E6C-2858B024583A}" srcOrd="3" destOrd="0" parTransId="{3C5ED7DE-6134-4470-AEFD-85D020133F73}" sibTransId="{9940DACF-BA2F-49EF-9371-41282CF3872B}"/>
    <dgm:cxn modelId="{426004AC-CE75-4EA6-88AC-6852147C5A1E}" srcId="{17EE1FEB-03DD-4D37-B3A9-A622F61847F4}" destId="{00BDCC7A-71E3-405C-88ED-02EE7E79D80D}" srcOrd="0" destOrd="0" parTransId="{94725E39-C7EA-4BE5-90E7-72276DC665DA}" sibTransId="{0A8CD670-AB04-43C5-9F52-4E1A97666A52}"/>
    <dgm:cxn modelId="{687844B4-5432-432C-B23A-BE25E4395C2F}" srcId="{17EE1FEB-03DD-4D37-B3A9-A622F61847F4}" destId="{569332BE-68B4-49F8-BD1A-202E8F20A228}" srcOrd="1" destOrd="0" parTransId="{E7B5A233-4B69-4381-B168-DE5D3F3E87A8}" sibTransId="{1DA21300-809B-47DD-8B31-29F154258A97}"/>
    <dgm:cxn modelId="{28DAD9C4-F7FF-4448-9BB6-ED73E92CD4B0}" type="presOf" srcId="{9CE00A8B-7883-4EDD-9E6C-2858B024583A}" destId="{B72D5685-2CD7-4214-AECB-3F1BAD7CE285}" srcOrd="0" destOrd="0" presId="urn:microsoft.com/office/officeart/2005/8/layout/radial3"/>
    <dgm:cxn modelId="{A417F5D5-EA8D-4DA8-BE2E-0EDE7A918C2D}" type="presOf" srcId="{17EE1FEB-03DD-4D37-B3A9-A622F61847F4}" destId="{7AB7BC26-247B-49C5-AA6A-871782A0F398}" srcOrd="0" destOrd="0" presId="urn:microsoft.com/office/officeart/2005/8/layout/radial3"/>
    <dgm:cxn modelId="{D757AF29-88DC-417C-BF41-C3C32F4CC2A9}" type="presParOf" srcId="{9637A17E-A609-4D11-9285-B39AC23A583F}" destId="{CDAA3AA7-DD9E-4F7E-86E2-72C1CDD23837}" srcOrd="0" destOrd="0" presId="urn:microsoft.com/office/officeart/2005/8/layout/radial3"/>
    <dgm:cxn modelId="{279DE223-EB61-4800-8AFA-B27D1291B2DF}" type="presParOf" srcId="{CDAA3AA7-DD9E-4F7E-86E2-72C1CDD23837}" destId="{7AB7BC26-247B-49C5-AA6A-871782A0F398}" srcOrd="0" destOrd="0" presId="urn:microsoft.com/office/officeart/2005/8/layout/radial3"/>
    <dgm:cxn modelId="{48BD1477-2121-4847-BC5C-53B1C094BBB9}" type="presParOf" srcId="{CDAA3AA7-DD9E-4F7E-86E2-72C1CDD23837}" destId="{4A668E74-D194-4143-8ED0-2799D4468CE0}" srcOrd="1" destOrd="0" presId="urn:microsoft.com/office/officeart/2005/8/layout/radial3"/>
    <dgm:cxn modelId="{AD13E066-CAB1-4B1E-993E-A9AA4F12B5B8}" type="presParOf" srcId="{CDAA3AA7-DD9E-4F7E-86E2-72C1CDD23837}" destId="{F9C560A3-B8BA-4C0A-835B-EAF94BFDB8E9}" srcOrd="2" destOrd="0" presId="urn:microsoft.com/office/officeart/2005/8/layout/radial3"/>
    <dgm:cxn modelId="{B6505B77-A1CD-4CE0-9F07-6FDEA0C95A8A}" type="presParOf" srcId="{CDAA3AA7-DD9E-4F7E-86E2-72C1CDD23837}" destId="{6940BE81-8A4B-4987-ACA8-3B1ADCAAE55A}" srcOrd="3" destOrd="0" presId="urn:microsoft.com/office/officeart/2005/8/layout/radial3"/>
    <dgm:cxn modelId="{8ED0751E-FD24-4439-8BF4-875C3920875B}" type="presParOf" srcId="{CDAA3AA7-DD9E-4F7E-86E2-72C1CDD23837}" destId="{B72D5685-2CD7-4214-AECB-3F1BAD7CE285}" srcOrd="4" destOrd="0" presId="urn:microsoft.com/office/officeart/2005/8/layout/radial3"/>
    <dgm:cxn modelId="{17D110FE-E802-4AFD-A397-113C15057BD1}" type="presParOf" srcId="{CDAA3AA7-DD9E-4F7E-86E2-72C1CDD23837}" destId="{8FA72303-AEF4-4229-8C6E-D1EAACFB3C4F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02AFE2-5C57-4873-969C-952D03D33A08}">
      <dsp:nvSpPr>
        <dsp:cNvPr id="0" name=""/>
        <dsp:cNvSpPr/>
      </dsp:nvSpPr>
      <dsp:spPr>
        <a:xfrm>
          <a:off x="3762484" y="0"/>
          <a:ext cx="1865657" cy="186584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B6D63F-AAC5-404E-B608-BC82F62C24AF}">
      <dsp:nvSpPr>
        <dsp:cNvPr id="0" name=""/>
        <dsp:cNvSpPr/>
      </dsp:nvSpPr>
      <dsp:spPr>
        <a:xfrm>
          <a:off x="4174392" y="675386"/>
          <a:ext cx="1041142" cy="52051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70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Estructura </a:t>
          </a:r>
        </a:p>
      </dsp:txBody>
      <dsp:txXfrm>
        <a:off x="4174392" y="675386"/>
        <a:ext cx="1041142" cy="520517"/>
      </dsp:txXfrm>
    </dsp:sp>
    <dsp:sp modelId="{6D7ED96C-D977-4635-AC20-778C311A84F5}">
      <dsp:nvSpPr>
        <dsp:cNvPr id="0" name=""/>
        <dsp:cNvSpPr/>
      </dsp:nvSpPr>
      <dsp:spPr>
        <a:xfrm>
          <a:off x="3244188" y="1072206"/>
          <a:ext cx="1865657" cy="186584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shade val="80000"/>
            <a:hueOff val="-58853"/>
            <a:satOff val="-1455"/>
            <a:lumOff val="832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96A80D-FCAB-4269-A887-890E23739115}">
      <dsp:nvSpPr>
        <dsp:cNvPr id="0" name=""/>
        <dsp:cNvSpPr/>
      </dsp:nvSpPr>
      <dsp:spPr>
        <a:xfrm>
          <a:off x="3653996" y="1749572"/>
          <a:ext cx="1041142" cy="52051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70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Comité de ética </a:t>
          </a:r>
        </a:p>
      </dsp:txBody>
      <dsp:txXfrm>
        <a:off x="3653996" y="1749572"/>
        <a:ext cx="1041142" cy="520517"/>
      </dsp:txXfrm>
    </dsp:sp>
    <dsp:sp modelId="{674E329D-7D8B-454A-9E2D-B055A67E7883}">
      <dsp:nvSpPr>
        <dsp:cNvPr id="0" name=""/>
        <dsp:cNvSpPr/>
      </dsp:nvSpPr>
      <dsp:spPr>
        <a:xfrm>
          <a:off x="3762484" y="2148372"/>
          <a:ext cx="1865657" cy="1865847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4">
            <a:shade val="80000"/>
            <a:hueOff val="-117705"/>
            <a:satOff val="-2910"/>
            <a:lumOff val="1665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5E44F8-AD71-4F06-8F11-ED97640A3E7E}">
      <dsp:nvSpPr>
        <dsp:cNvPr id="0" name=""/>
        <dsp:cNvSpPr/>
      </dsp:nvSpPr>
      <dsp:spPr>
        <a:xfrm>
          <a:off x="4174392" y="2823758"/>
          <a:ext cx="1041142" cy="52051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70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Aplicación y análisis </a:t>
          </a:r>
        </a:p>
      </dsp:txBody>
      <dsp:txXfrm>
        <a:off x="4174392" y="2823758"/>
        <a:ext cx="1041142" cy="520517"/>
      </dsp:txXfrm>
    </dsp:sp>
    <dsp:sp modelId="{2F88DE4D-D89B-43E4-8789-6EBC9B7F74D1}">
      <dsp:nvSpPr>
        <dsp:cNvPr id="0" name=""/>
        <dsp:cNvSpPr/>
      </dsp:nvSpPr>
      <dsp:spPr>
        <a:xfrm>
          <a:off x="3377174" y="3344276"/>
          <a:ext cx="1602835" cy="1603609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4">
            <a:shade val="80000"/>
            <a:hueOff val="-176558"/>
            <a:satOff val="-4365"/>
            <a:lumOff val="2498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EA9EDC-E712-4E05-BB48-C950FE6D0426}">
      <dsp:nvSpPr>
        <dsp:cNvPr id="0" name=""/>
        <dsp:cNvSpPr/>
      </dsp:nvSpPr>
      <dsp:spPr>
        <a:xfrm>
          <a:off x="3653996" y="3897944"/>
          <a:ext cx="1041142" cy="52051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70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Publicación de artículo</a:t>
          </a:r>
        </a:p>
      </dsp:txBody>
      <dsp:txXfrm>
        <a:off x="3653996" y="3897944"/>
        <a:ext cx="1041142" cy="5205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B7BC26-247B-49C5-AA6A-871782A0F398}">
      <dsp:nvSpPr>
        <dsp:cNvPr id="0" name=""/>
        <dsp:cNvSpPr/>
      </dsp:nvSpPr>
      <dsp:spPr>
        <a:xfrm>
          <a:off x="2203177" y="1304345"/>
          <a:ext cx="3140506" cy="3140506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200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Aportes paradigmáticos y epistemológicos </a:t>
          </a:r>
          <a:endParaRPr lang="es-419" sz="20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663093" y="1764261"/>
        <a:ext cx="2220674" cy="2220674"/>
      </dsp:txXfrm>
    </dsp:sp>
    <dsp:sp modelId="{4A668E74-D194-4143-8ED0-2799D4468CE0}">
      <dsp:nvSpPr>
        <dsp:cNvPr id="0" name=""/>
        <dsp:cNvSpPr/>
      </dsp:nvSpPr>
      <dsp:spPr>
        <a:xfrm>
          <a:off x="2668647" y="-226898"/>
          <a:ext cx="2209565" cy="2116952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200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Pensamiento complejo </a:t>
          </a:r>
          <a:endParaRPr lang="es-419" sz="20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992230" y="83122"/>
        <a:ext cx="1562399" cy="1496912"/>
      </dsp:txXfrm>
    </dsp:sp>
    <dsp:sp modelId="{F9C560A3-B8BA-4C0A-835B-EAF94BFDB8E9}">
      <dsp:nvSpPr>
        <dsp:cNvPr id="0" name=""/>
        <dsp:cNvSpPr/>
      </dsp:nvSpPr>
      <dsp:spPr>
        <a:xfrm>
          <a:off x="4626105" y="1138102"/>
          <a:ext cx="2180704" cy="221033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200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Cibernética de 2do orden</a:t>
          </a:r>
          <a:endParaRPr lang="es-419" sz="20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945462" y="1461798"/>
        <a:ext cx="1541990" cy="1562943"/>
      </dsp:txXfrm>
    </dsp:sp>
    <dsp:sp modelId="{6940BE81-8A4B-4987-ACA8-3B1ADCAAE55A}">
      <dsp:nvSpPr>
        <dsp:cNvPr id="0" name=""/>
        <dsp:cNvSpPr/>
      </dsp:nvSpPr>
      <dsp:spPr>
        <a:xfrm>
          <a:off x="3832839" y="3368078"/>
          <a:ext cx="2282896" cy="2318714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80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Constructivismo</a:t>
          </a:r>
          <a:endParaRPr lang="es-419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67161" y="3707646"/>
        <a:ext cx="1614252" cy="1639578"/>
      </dsp:txXfrm>
    </dsp:sp>
    <dsp:sp modelId="{B72D5685-2CD7-4214-AECB-3F1BAD7CE285}">
      <dsp:nvSpPr>
        <dsp:cNvPr id="0" name=""/>
        <dsp:cNvSpPr/>
      </dsp:nvSpPr>
      <dsp:spPr>
        <a:xfrm>
          <a:off x="1431235" y="3475704"/>
          <a:ext cx="2282676" cy="210346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800" b="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Construccionismo</a:t>
          </a:r>
          <a:endParaRPr lang="es-419" sz="1800" b="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765525" y="3783749"/>
        <a:ext cx="1614096" cy="1487373"/>
      </dsp:txXfrm>
    </dsp:sp>
    <dsp:sp modelId="{8FA72303-AEF4-4229-8C6E-D1EAACFB3C4F}">
      <dsp:nvSpPr>
        <dsp:cNvPr id="0" name=""/>
        <dsp:cNvSpPr/>
      </dsp:nvSpPr>
      <dsp:spPr>
        <a:xfrm>
          <a:off x="627659" y="1106626"/>
          <a:ext cx="2405486" cy="2273286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200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Eco-</a:t>
          </a:r>
          <a:r>
            <a:rPr lang="es-419" sz="2000" kern="1200" dirty="0" err="1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eto</a:t>
          </a:r>
          <a:r>
            <a:rPr lang="es-419" sz="200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-antropología</a:t>
          </a:r>
          <a:endParaRPr lang="es-419" sz="20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979934" y="1439541"/>
        <a:ext cx="1700936" cy="16074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4EE30-A6E9-8C42-81D1-1BBF8A51FAE6}" type="datetimeFigureOut">
              <a:rPr lang="es-CO" smtClean="0"/>
              <a:t>3/09/2019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E7DD8-B667-1844-A709-7E265D0257F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0093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7C1D-160E-8A43-8FDF-FD447521907B}" type="datetimeFigureOut">
              <a:rPr lang="es-ES" smtClean="0"/>
              <a:t>03/09/2019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49"/>
            <a:ext cx="9144000" cy="685800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6884" y="1865842"/>
            <a:ext cx="7772400" cy="1470025"/>
          </a:xfrm>
        </p:spPr>
        <p:txBody>
          <a:bodyPr/>
          <a:lstStyle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1548" y="3636793"/>
            <a:ext cx="6400800" cy="12784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/>
              <a:t>Haga clic para modificar el estilo de subtítulo del patrón</a:t>
            </a:r>
            <a:endParaRPr lang="es-ES" dirty="0"/>
          </a:p>
        </p:txBody>
      </p:sp>
      <p:pic>
        <p:nvPicPr>
          <p:cNvPr id="5" name="Imagen 4" descr="PROPUESTA 3_ PPT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39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47C1D-160E-8A43-8FDF-FD447521907B}" type="datetimeFigureOut">
              <a:rPr lang="es-ES" smtClean="0"/>
              <a:t>03/09/2019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 descr="PROPUESTA 3_ PPT-0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5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13" Type="http://schemas.openxmlformats.org/officeDocument/2006/relationships/image" Target="../media/image60.png"/><Relationship Id="rId3" Type="http://schemas.openxmlformats.org/officeDocument/2006/relationships/image" Target="../media/image40.png"/><Relationship Id="rId7" Type="http://schemas.openxmlformats.org/officeDocument/2006/relationships/image" Target="../media/image56.png"/><Relationship Id="rId12" Type="http://schemas.openxmlformats.org/officeDocument/2006/relationships/image" Target="../media/image59.svg"/><Relationship Id="rId17" Type="http://schemas.openxmlformats.org/officeDocument/2006/relationships/image" Target="../media/image62.svg"/><Relationship Id="rId2" Type="http://schemas.openxmlformats.org/officeDocument/2006/relationships/image" Target="../media/image53.png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5.svg"/><Relationship Id="rId11" Type="http://schemas.openxmlformats.org/officeDocument/2006/relationships/image" Target="../media/image58.png"/><Relationship Id="rId5" Type="http://schemas.openxmlformats.org/officeDocument/2006/relationships/image" Target="../media/image54.png"/><Relationship Id="rId15" Type="http://schemas.openxmlformats.org/officeDocument/2006/relationships/image" Target="../media/image37.svg"/><Relationship Id="rId10" Type="http://schemas.openxmlformats.org/officeDocument/2006/relationships/image" Target="../media/image39.svg"/><Relationship Id="rId4" Type="http://schemas.openxmlformats.org/officeDocument/2006/relationships/image" Target="../media/image41.svg"/><Relationship Id="rId9" Type="http://schemas.openxmlformats.org/officeDocument/2006/relationships/image" Target="../media/image38.png"/><Relationship Id="rId1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evistapsicologia.org/index.php/revista/article/view/55" TargetMode="External"/><Relationship Id="rId2" Type="http://schemas.openxmlformats.org/officeDocument/2006/relationships/hyperlink" Target="https://es.scribd.com/document/366054025/Andreu-Abela-1998-Las-Tecnicas-de-Analisis-de-Contenido-Una-Revision-Actualizada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repositorio.gire.org.mx/bitstream/123456789/2566/1/293322969002.pdf" TargetMode="External"/><Relationship Id="rId5" Type="http://schemas.openxmlformats.org/officeDocument/2006/relationships/hyperlink" Target="http://www.redalyc.org/html/2819/281921797005/" TargetMode="External"/><Relationship Id="rId4" Type="http://schemas.openxmlformats.org/officeDocument/2006/relationships/hyperlink" Target="http://www.redalyc.org/articulo.oa?id=423539419009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lo.br/pdf/ref/v19n3/08.pdf" TargetMode="External"/><Relationship Id="rId2" Type="http://schemas.openxmlformats.org/officeDocument/2006/relationships/hyperlink" Target="http://www.debatefeminista.pueg.unam.mx/wp-content/uploads/2016/03/articulos/043_02.pdf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eujournal.org/index.php/esj/article/view/327/356" TargetMode="External"/><Relationship Id="rId5" Type="http://schemas.openxmlformats.org/officeDocument/2006/relationships/hyperlink" Target="http://www.revista.unam.mx/vol.9/num11/art92/art92.pdf?fbclid=IwAR0ecS8v0CwUIDcXV2AQ2RzPD3A1jyKdYkvo9A_EYuBtJD-6kKisyHcMh8k" TargetMode="External"/><Relationship Id="rId4" Type="http://schemas.openxmlformats.org/officeDocument/2006/relationships/hyperlink" Target="http://www.redalyc.org/html/806/80615420015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persona.psychopen.eu/article/view/68/pdf" TargetMode="External"/><Relationship Id="rId2" Type="http://schemas.openxmlformats.org/officeDocument/2006/relationships/hyperlink" Target="http://www.scielo.org.co/pdf/rcp/v37s1/v37s1a14.pdf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redalyc.org/articulo.oa?id=33732958008" TargetMode="External"/><Relationship Id="rId5" Type="http://schemas.openxmlformats.org/officeDocument/2006/relationships/hyperlink" Target="http://historico.juridicas.unam.mx/publica/librev/rev/dconstla/cont/2015/pr/pr36.pdf" TargetMode="External"/><Relationship Id="rId4" Type="http://schemas.openxmlformats.org/officeDocument/2006/relationships/hyperlink" Target="https://repository.usta.edu.co/handle/11634/457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dalyc.org/comocitar.oa?id=29212212" TargetMode="External"/><Relationship Id="rId2" Type="http://schemas.openxmlformats.org/officeDocument/2006/relationships/hyperlink" Target="http://www.scielo.org.bo/scielo.php?pid=S2077-21612016000200004&amp;script=sci_arttext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revistas.javeriana.edu.co/index.php/revPsycho/article/view/117?fbclid=IwAR0py780I7BIsxnzFEMdiiigK91LT2ah2bH1apv1x-Ci5-TXDqJm91IbW2o" TargetMode="External"/><Relationship Id="rId5" Type="http://schemas.openxmlformats.org/officeDocument/2006/relationships/hyperlink" Target="https://rua.ua.es/dspace/bitstream/10045/32598/1/Doxa_33_09.pdf?fbclid=IwAR3n9TeHizjr8bktlMFNFrIO3CkJM8DW1mySNUYWne7TXyKHCD0L7Tut8bo" TargetMode="External"/><Relationship Id="rId4" Type="http://schemas.openxmlformats.org/officeDocument/2006/relationships/hyperlink" Target="http://www.redesdigital.com.mx/index.php/redes/article/view/44/29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ds.cepal.org/eventos/presentaciones/2005/0628/Elizabeth_Jelin.pdf" TargetMode="External"/><Relationship Id="rId7" Type="http://schemas.openxmlformats.org/officeDocument/2006/relationships/hyperlink" Target="https://scielo.conicyt.cl/pdf/cmoebio/n54/a08.pdf" TargetMode="External"/><Relationship Id="rId2" Type="http://schemas.openxmlformats.org/officeDocument/2006/relationships/hyperlink" Target="https://revistas.usantotomas.edu.co/index.php/hallazgos/article/view/1575/1736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redalyc.org/articulo.oa?id=41400904" TargetMode="External"/><Relationship Id="rId5" Type="http://schemas.openxmlformats.org/officeDocument/2006/relationships/hyperlink" Target="https://www.redalyc.org/articulo.oa?id=281921797007" TargetMode="External"/><Relationship Id="rId4" Type="http://schemas.openxmlformats.org/officeDocument/2006/relationships/hyperlink" Target="https://onlinelibrary.wiley.com/doi/epdf/10.1111/j.1467-6427.1995.tb00013.x?fbclid=IwAR1kwYRqLEbhCcezRaCBMULQvQml5gP6TYoHPQDwFNDfzckcqVg4PeyHbGE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desdigital.com.mx/index.php/redes/article/view/225/6783432" TargetMode="External"/><Relationship Id="rId3" Type="http://schemas.openxmlformats.org/officeDocument/2006/relationships/hyperlink" Target="http://www.scielo.org.ve/scielo.php?pid=S1315-95182006000200011&amp;script=sci_arttext&amp;tlng=pt" TargetMode="External"/><Relationship Id="rId7" Type="http://schemas.openxmlformats.org/officeDocument/2006/relationships/hyperlink" Target="http://ri.conicet.gov.ar/handle/11336/49198" TargetMode="External"/><Relationship Id="rId2" Type="http://schemas.openxmlformats.org/officeDocument/2006/relationships/hyperlink" Target="https://www.redalyc.org/articulo.oa?id=10101405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redalyc.org/articulo.oa?id=194124704008&amp;fbclid=IwAR2ud1LBmBrdpaOXyjUobM1ERgA6fute3N1QERCMyclKOvopfWimyr8BFSo" TargetMode="External"/><Relationship Id="rId5" Type="http://schemas.openxmlformats.org/officeDocument/2006/relationships/hyperlink" Target="http://www.scielo.org.ve/scielo.php?script=sci_arttext&amp;pid=S0798-11712006000300005" TargetMode="External"/><Relationship Id="rId4" Type="http://schemas.openxmlformats.org/officeDocument/2006/relationships/hyperlink" Target="https://dialnet.unirioja.es/servlet/articulo?codigo=2509378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dalyc.org/html/337/33714079010/" TargetMode="External"/><Relationship Id="rId3" Type="http://schemas.openxmlformats.org/officeDocument/2006/relationships/hyperlink" Target="http://www.antroposmoderno.com/word/rel_poder_secualidad_150112.pdf" TargetMode="External"/><Relationship Id="rId7" Type="http://schemas.openxmlformats.org/officeDocument/2006/relationships/hyperlink" Target="https://www.redalyc.org/html/3537/353744579008/" TargetMode="External"/><Relationship Id="rId2" Type="http://schemas.openxmlformats.org/officeDocument/2006/relationships/hyperlink" Target="http://www.revista.unam.mx/vol.11/num7/art68/index.html#a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medigraphic.com/cgi-bin/new/resumen.cgi?IDARTICULO=21169" TargetMode="External"/><Relationship Id="rId5" Type="http://schemas.openxmlformats.org/officeDocument/2006/relationships/hyperlink" Target="https://repository.usta.edu.co/discover?scope=/&amp;query=Subjetividad+como+autoorganizaci%C3%B3n+vincular:+perspectiva+de+g%C3%A9nero+y+generatividad+con+mujeres+adolescentes&amp;submit" TargetMode="External"/><Relationship Id="rId4" Type="http://schemas.openxmlformats.org/officeDocument/2006/relationships/hyperlink" Target="http://www.redalyc.org/html/167/16722108/" TargetMode="External"/><Relationship Id="rId9" Type="http://schemas.openxmlformats.org/officeDocument/2006/relationships/hyperlink" Target="https://sap.usta.edu.co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lo.org.mx/pdf/soc/v27n76/v27n76a1.pdf" TargetMode="External"/><Relationship Id="rId2" Type="http://schemas.openxmlformats.org/officeDocument/2006/relationships/hyperlink" Target="http://revlatinofamilia.ucaldas.edu.co/downloads/Rlef5_11.pdf" TargetMode="Externa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://www.scielo.org.mx/scielo.php?script=sci_arttext&amp;pid=S0188-25032011000400001" TargetMode="External"/><Relationship Id="rId4" Type="http://schemas.openxmlformats.org/officeDocument/2006/relationships/hyperlink" Target="http://revistas.ces.edu.co/index.php/psicologia/article/view/2087/145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11" Type="http://schemas.openxmlformats.org/officeDocument/2006/relationships/image" Target="../media/image13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svg"/><Relationship Id="rId18" Type="http://schemas.openxmlformats.org/officeDocument/2006/relationships/image" Target="../media/image36.png"/><Relationship Id="rId3" Type="http://schemas.openxmlformats.org/officeDocument/2006/relationships/image" Target="../media/image21.svg"/><Relationship Id="rId21" Type="http://schemas.openxmlformats.org/officeDocument/2006/relationships/image" Target="../media/image39.svg"/><Relationship Id="rId7" Type="http://schemas.openxmlformats.org/officeDocument/2006/relationships/image" Target="../media/image25.svg"/><Relationship Id="rId12" Type="http://schemas.openxmlformats.org/officeDocument/2006/relationships/image" Target="../media/image30.png"/><Relationship Id="rId17" Type="http://schemas.openxmlformats.org/officeDocument/2006/relationships/image" Target="../media/image35.svg"/><Relationship Id="rId25" Type="http://schemas.openxmlformats.org/officeDocument/2006/relationships/image" Target="../media/image43.sv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11" Type="http://schemas.openxmlformats.org/officeDocument/2006/relationships/image" Target="../media/image29.svg"/><Relationship Id="rId24" Type="http://schemas.openxmlformats.org/officeDocument/2006/relationships/image" Target="../media/image42.png"/><Relationship Id="rId5" Type="http://schemas.openxmlformats.org/officeDocument/2006/relationships/image" Target="../media/image23.svg"/><Relationship Id="rId15" Type="http://schemas.openxmlformats.org/officeDocument/2006/relationships/image" Target="../media/image33.svg"/><Relationship Id="rId23" Type="http://schemas.openxmlformats.org/officeDocument/2006/relationships/image" Target="../media/image41.svg"/><Relationship Id="rId10" Type="http://schemas.openxmlformats.org/officeDocument/2006/relationships/image" Target="../media/image28.png"/><Relationship Id="rId19" Type="http://schemas.openxmlformats.org/officeDocument/2006/relationships/image" Target="../media/image37.svg"/><Relationship Id="rId4" Type="http://schemas.openxmlformats.org/officeDocument/2006/relationships/image" Target="../media/image22.png"/><Relationship Id="rId9" Type="http://schemas.openxmlformats.org/officeDocument/2006/relationships/image" Target="../media/image27.svg"/><Relationship Id="rId14" Type="http://schemas.openxmlformats.org/officeDocument/2006/relationships/image" Target="../media/image32.png"/><Relationship Id="rId22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o de bloque 1">
            <a:extLst>
              <a:ext uri="{FF2B5EF4-FFF2-40B4-BE49-F238E27FC236}">
                <a16:creationId xmlns:a16="http://schemas.microsoft.com/office/drawing/2014/main" id="{4A8B472A-0067-4FB2-A7DF-6B02ECB7831C}"/>
              </a:ext>
            </a:extLst>
          </p:cNvPr>
          <p:cNvSpPr/>
          <p:nvPr/>
        </p:nvSpPr>
        <p:spPr>
          <a:xfrm>
            <a:off x="0" y="1487606"/>
            <a:ext cx="3043452" cy="2279176"/>
          </a:xfrm>
          <a:prstGeom prst="blockArc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3" name="Arco de bloque 2">
            <a:extLst>
              <a:ext uri="{FF2B5EF4-FFF2-40B4-BE49-F238E27FC236}">
                <a16:creationId xmlns:a16="http://schemas.microsoft.com/office/drawing/2014/main" id="{1304DAF3-F062-4447-A0A7-08DC5B539560}"/>
              </a:ext>
            </a:extLst>
          </p:cNvPr>
          <p:cNvSpPr/>
          <p:nvPr/>
        </p:nvSpPr>
        <p:spPr>
          <a:xfrm>
            <a:off x="6086904" y="1487606"/>
            <a:ext cx="3043452" cy="2279176"/>
          </a:xfrm>
          <a:prstGeom prst="blockArc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4" name="Arco de bloque 3">
            <a:extLst>
              <a:ext uri="{FF2B5EF4-FFF2-40B4-BE49-F238E27FC236}">
                <a16:creationId xmlns:a16="http://schemas.microsoft.com/office/drawing/2014/main" id="{DBF7AB3D-6CBE-45BE-B094-9C29246689B6}"/>
              </a:ext>
            </a:extLst>
          </p:cNvPr>
          <p:cNvSpPr/>
          <p:nvPr/>
        </p:nvSpPr>
        <p:spPr>
          <a:xfrm rot="10800000">
            <a:off x="3043452" y="1355137"/>
            <a:ext cx="3043452" cy="2279176"/>
          </a:xfrm>
          <a:prstGeom prst="blockArc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2E850B8-AE58-453B-8F2C-3993E08D3B90}"/>
              </a:ext>
            </a:extLst>
          </p:cNvPr>
          <p:cNvSpPr txBox="1"/>
          <p:nvPr/>
        </p:nvSpPr>
        <p:spPr>
          <a:xfrm>
            <a:off x="2561011" y="618982"/>
            <a:ext cx="3851390" cy="1817621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pPr algn="ctr"/>
            <a:r>
              <a:rPr lang="es-419" sz="32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Terapia de pareja y el poder en psicoterapia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E16B35E-C616-4AAE-B74D-B440C5048571}"/>
              </a:ext>
            </a:extLst>
          </p:cNvPr>
          <p:cNvSpPr txBox="1"/>
          <p:nvPr/>
        </p:nvSpPr>
        <p:spPr>
          <a:xfrm>
            <a:off x="681919" y="2171559"/>
            <a:ext cx="20015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Terapia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119F0FF-6CEF-4FF9-BC79-0AE6A2B771F3}"/>
              </a:ext>
            </a:extLst>
          </p:cNvPr>
          <p:cNvSpPr txBox="1"/>
          <p:nvPr/>
        </p:nvSpPr>
        <p:spPr>
          <a:xfrm>
            <a:off x="6914303" y="2171559"/>
            <a:ext cx="185609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Poder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E3B349C-F66B-47C9-9C4B-EA4BCD7CEC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13" t="11917" b="12427"/>
          <a:stretch/>
        </p:blipFill>
        <p:spPr>
          <a:xfrm>
            <a:off x="-132714" y="3406842"/>
            <a:ext cx="2910029" cy="1330179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pic>
        <p:nvPicPr>
          <p:cNvPr id="6146" name="Picture 2" descr="Resultado de imagen para poder">
            <a:extLst>
              <a:ext uri="{FF2B5EF4-FFF2-40B4-BE49-F238E27FC236}">
                <a16:creationId xmlns:a16="http://schemas.microsoft.com/office/drawing/2014/main" id="{E86BD80C-B994-4071-8D63-50DDD1FA52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67"/>
          <a:stretch/>
        </p:blipFill>
        <p:spPr bwMode="auto">
          <a:xfrm>
            <a:off x="6781353" y="3428999"/>
            <a:ext cx="2216289" cy="1478359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2B5555F4-ED77-4151-8575-64FE3EF0C2A2}"/>
              </a:ext>
            </a:extLst>
          </p:cNvPr>
          <p:cNvSpPr/>
          <p:nvPr/>
        </p:nvSpPr>
        <p:spPr>
          <a:xfrm>
            <a:off x="2205999" y="4444815"/>
            <a:ext cx="4572000" cy="1497377"/>
          </a:xfrm>
          <a:prstGeom prst="rect">
            <a:avLst/>
          </a:prstGeom>
        </p:spPr>
        <p:txBody>
          <a:bodyPr>
            <a:prstTxWarp prst="textChevronInverted">
              <a:avLst/>
            </a:prstTxWarp>
            <a:spAutoFit/>
          </a:bodyPr>
          <a:lstStyle/>
          <a:p>
            <a:pPr lvl="0" algn="ctr"/>
            <a:r>
              <a:rPr lang="es-CO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denota la búsqueda de  la generatividad del cambio, a través de la intervención psicoterapéutica y se aborda la influencia del poder en psicoterapia</a:t>
            </a: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es-41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751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echa: cheurón 1">
            <a:extLst>
              <a:ext uri="{FF2B5EF4-FFF2-40B4-BE49-F238E27FC236}">
                <a16:creationId xmlns:a16="http://schemas.microsoft.com/office/drawing/2014/main" id="{3035F08D-EDB5-426F-A528-141743B19779}"/>
              </a:ext>
            </a:extLst>
          </p:cNvPr>
          <p:cNvSpPr/>
          <p:nvPr/>
        </p:nvSpPr>
        <p:spPr>
          <a:xfrm>
            <a:off x="5951883" y="2132732"/>
            <a:ext cx="3180523" cy="2266122"/>
          </a:xfrm>
          <a:prstGeom prst="chevron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3" name="Flecha: pentágono 2">
            <a:extLst>
              <a:ext uri="{FF2B5EF4-FFF2-40B4-BE49-F238E27FC236}">
                <a16:creationId xmlns:a16="http://schemas.microsoft.com/office/drawing/2014/main" id="{C3415D70-2BE3-4D2D-A282-A4284C1144D4}"/>
              </a:ext>
            </a:extLst>
          </p:cNvPr>
          <p:cNvSpPr/>
          <p:nvPr/>
        </p:nvSpPr>
        <p:spPr>
          <a:xfrm>
            <a:off x="3780183" y="2132732"/>
            <a:ext cx="2623931" cy="2385393"/>
          </a:xfrm>
          <a:prstGeom prst="homePlat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264B99D-0E73-464F-BB03-0F394B2DE38A}"/>
              </a:ext>
            </a:extLst>
          </p:cNvPr>
          <p:cNvSpPr/>
          <p:nvPr/>
        </p:nvSpPr>
        <p:spPr>
          <a:xfrm>
            <a:off x="1207604" y="2141187"/>
            <a:ext cx="2299253" cy="238539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76CB29F-ACF4-4396-BC76-23C55705E520}"/>
              </a:ext>
            </a:extLst>
          </p:cNvPr>
          <p:cNvSpPr/>
          <p:nvPr/>
        </p:nvSpPr>
        <p:spPr>
          <a:xfrm>
            <a:off x="514350" y="2132732"/>
            <a:ext cx="384313" cy="238539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713EA3A-BDF1-4293-813D-9A9837F36D70}"/>
              </a:ext>
            </a:extLst>
          </p:cNvPr>
          <p:cNvSpPr txBox="1"/>
          <p:nvPr/>
        </p:nvSpPr>
        <p:spPr>
          <a:xfrm>
            <a:off x="1183999" y="3122284"/>
            <a:ext cx="2299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Configuraciones vinculares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08767CF-1AFD-4D9D-B1C7-E78FA0C74AA8}"/>
              </a:ext>
            </a:extLst>
          </p:cNvPr>
          <p:cNvSpPr txBox="1"/>
          <p:nvPr/>
        </p:nvSpPr>
        <p:spPr>
          <a:xfrm>
            <a:off x="3768587" y="2875278"/>
            <a:ext cx="22992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Democratización en los vínculos de pareja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A15965F-7ED4-46D3-9A50-313AB1C0852B}"/>
              </a:ext>
            </a:extLst>
          </p:cNvPr>
          <p:cNvSpPr txBox="1"/>
          <p:nvPr/>
        </p:nvSpPr>
        <p:spPr>
          <a:xfrm>
            <a:off x="6817416" y="2480963"/>
            <a:ext cx="1901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Prácticas democráticas en el sistema terapéutico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118F7CF-94F9-4C0C-81F5-D9F65368363F}"/>
              </a:ext>
            </a:extLst>
          </p:cNvPr>
          <p:cNvSpPr txBox="1"/>
          <p:nvPr/>
        </p:nvSpPr>
        <p:spPr>
          <a:xfrm>
            <a:off x="6337586" y="1287055"/>
            <a:ext cx="1881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44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Pareja</a:t>
            </a:r>
            <a:r>
              <a:rPr lang="es-419" sz="3200" dirty="0"/>
              <a:t>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59FB12A-FD34-4BC8-9D89-E6BFE4E4520D}"/>
              </a:ext>
            </a:extLst>
          </p:cNvPr>
          <p:cNvSpPr txBox="1"/>
          <p:nvPr/>
        </p:nvSpPr>
        <p:spPr>
          <a:xfrm>
            <a:off x="6004175" y="4952688"/>
            <a:ext cx="30759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44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Terapeutas</a:t>
            </a:r>
            <a:r>
              <a:rPr lang="es-419" sz="2000" dirty="0"/>
              <a:t> </a:t>
            </a:r>
          </a:p>
        </p:txBody>
      </p:sp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6729BDD9-5DE7-4338-8A26-2C27DDEE94A3}"/>
              </a:ext>
            </a:extLst>
          </p:cNvPr>
          <p:cNvSpPr/>
          <p:nvPr/>
        </p:nvSpPr>
        <p:spPr>
          <a:xfrm>
            <a:off x="384314" y="4584201"/>
            <a:ext cx="8521147" cy="396698"/>
          </a:xfrm>
          <a:prstGeom prst="rightArrow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13" name="Bocadillo: ovalado 12">
            <a:extLst>
              <a:ext uri="{FF2B5EF4-FFF2-40B4-BE49-F238E27FC236}">
                <a16:creationId xmlns:a16="http://schemas.microsoft.com/office/drawing/2014/main" id="{6407026A-E658-422B-AE26-1781568C74E2}"/>
              </a:ext>
            </a:extLst>
          </p:cNvPr>
          <p:cNvSpPr/>
          <p:nvPr/>
        </p:nvSpPr>
        <p:spPr>
          <a:xfrm>
            <a:off x="3160135" y="26359"/>
            <a:ext cx="3933980" cy="1713373"/>
          </a:xfrm>
          <a:prstGeom prst="wedgeEllipseCallout">
            <a:avLst>
              <a:gd name="adj1" fmla="val -73147"/>
              <a:gd name="adj2" fmla="val 46756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¿favorece el bienestar y la coevolución en la pareja?</a:t>
            </a:r>
          </a:p>
          <a:p>
            <a:pPr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Conclusiones de la revisión documental 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24B20CA1-4943-4586-A26F-3966226D603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48312" y="26000"/>
            <a:ext cx="1177580" cy="117758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D9D1E64-4A15-41E3-B69B-4EC90D0A0CA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96170" y="548293"/>
            <a:ext cx="873193" cy="873193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5B5AC5E5-823E-4CF0-A3E1-F751115833C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65345" y="1435898"/>
            <a:ext cx="471757" cy="47175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455998C-6B58-4487-8384-343CB07D384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27693" y="95811"/>
            <a:ext cx="396699" cy="396699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2882AD3-F66E-48DB-9EE0-90C5D196978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783" y="1067171"/>
            <a:ext cx="471757" cy="47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24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A832969-A1E2-4417-A2B0-BEE095E505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17" t="14538" r="20885" b="18912"/>
          <a:stretch/>
        </p:blipFill>
        <p:spPr>
          <a:xfrm>
            <a:off x="6018665" y="378725"/>
            <a:ext cx="2961565" cy="388500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4" name="Gráfico 3" descr="Engranaje único">
            <a:extLst>
              <a:ext uri="{FF2B5EF4-FFF2-40B4-BE49-F238E27FC236}">
                <a16:creationId xmlns:a16="http://schemas.microsoft.com/office/drawing/2014/main" id="{E16D2262-08E6-4550-9B4E-1E2008A24A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22024" y="378725"/>
            <a:ext cx="914400" cy="914400"/>
          </a:xfrm>
          <a:prstGeom prst="rect">
            <a:avLst/>
          </a:prstGeom>
        </p:spPr>
      </p:pic>
      <p:pic>
        <p:nvPicPr>
          <p:cNvPr id="6" name="Gráfico 5" descr="Engranajes">
            <a:extLst>
              <a:ext uri="{FF2B5EF4-FFF2-40B4-BE49-F238E27FC236}">
                <a16:creationId xmlns:a16="http://schemas.microsoft.com/office/drawing/2014/main" id="{89B67263-F8D1-402A-A89A-597CFDAB55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66630" y="687503"/>
            <a:ext cx="1173707" cy="1173707"/>
          </a:xfrm>
          <a:prstGeom prst="rect">
            <a:avLst/>
          </a:prstGeom>
        </p:spPr>
      </p:pic>
      <p:pic>
        <p:nvPicPr>
          <p:cNvPr id="8" name="Gráfico 7" descr="Engranaje único">
            <a:extLst>
              <a:ext uri="{FF2B5EF4-FFF2-40B4-BE49-F238E27FC236}">
                <a16:creationId xmlns:a16="http://schemas.microsoft.com/office/drawing/2014/main" id="{65DC39AD-0F67-434F-887B-66CCBCC845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33316" y="1080732"/>
            <a:ext cx="675564" cy="675564"/>
          </a:xfrm>
          <a:prstGeom prst="rect">
            <a:avLst/>
          </a:prstGeom>
        </p:spPr>
      </p:pic>
      <p:pic>
        <p:nvPicPr>
          <p:cNvPr id="9" name="Gráfico 8" descr="Engranaje único">
            <a:extLst>
              <a:ext uri="{FF2B5EF4-FFF2-40B4-BE49-F238E27FC236}">
                <a16:creationId xmlns:a16="http://schemas.microsoft.com/office/drawing/2014/main" id="{E2DC96BF-7166-4900-9ADB-8B42EB9839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16101" y="1645668"/>
            <a:ext cx="501553" cy="501553"/>
          </a:xfrm>
          <a:prstGeom prst="rect">
            <a:avLst/>
          </a:prstGeom>
        </p:spPr>
      </p:pic>
      <p:pic>
        <p:nvPicPr>
          <p:cNvPr id="10" name="Gráfico 9" descr="Engranaje único">
            <a:extLst>
              <a:ext uri="{FF2B5EF4-FFF2-40B4-BE49-F238E27FC236}">
                <a16:creationId xmlns:a16="http://schemas.microsoft.com/office/drawing/2014/main" id="{B41D5BA2-77A0-435D-9704-E38835E1B3B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330253" y="1288002"/>
            <a:ext cx="573208" cy="573208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8014839E-7A2B-4605-A370-546446EB6B33}"/>
              </a:ext>
            </a:extLst>
          </p:cNvPr>
          <p:cNvSpPr/>
          <p:nvPr/>
        </p:nvSpPr>
        <p:spPr>
          <a:xfrm>
            <a:off x="194713" y="1288002"/>
            <a:ext cx="4499905" cy="3288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419" sz="28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¿Cómo se construyen formas de vinculación, que permiten la emergencia de procesos de </a:t>
            </a:r>
            <a:r>
              <a:rPr lang="es-419" sz="2800" dirty="0" err="1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co-evolución</a:t>
            </a:r>
            <a:r>
              <a:rPr lang="es-419" sz="28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 bienestar, a través de prácticas democráticas en la pareja y en el contexto psicoterapéutico</a:t>
            </a:r>
            <a:r>
              <a:rPr lang="es-419" sz="22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r>
              <a:rPr lang="es-419" sz="2200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419" sz="2200" dirty="0">
              <a:solidFill>
                <a:schemeClr val="tx2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Resultado de imagen para bocina silueta">
            <a:extLst>
              <a:ext uri="{FF2B5EF4-FFF2-40B4-BE49-F238E27FC236}">
                <a16:creationId xmlns:a16="http://schemas.microsoft.com/office/drawing/2014/main" id="{9043BA7D-BA16-478B-A7BB-EC0EC31DF5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4926" y="2357439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áfico 12" descr="Engranaje único">
            <a:extLst>
              <a:ext uri="{FF2B5EF4-FFF2-40B4-BE49-F238E27FC236}">
                <a16:creationId xmlns:a16="http://schemas.microsoft.com/office/drawing/2014/main" id="{3A771CE2-033F-4D40-905A-8CF9F1E1A40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106771" y="1699996"/>
            <a:ext cx="573207" cy="573207"/>
          </a:xfrm>
          <a:prstGeom prst="rect">
            <a:avLst/>
          </a:prstGeom>
        </p:spPr>
      </p:pic>
      <p:pic>
        <p:nvPicPr>
          <p:cNvPr id="14" name="Gráfico 13" descr="Engranaje único">
            <a:extLst>
              <a:ext uri="{FF2B5EF4-FFF2-40B4-BE49-F238E27FC236}">
                <a16:creationId xmlns:a16="http://schemas.microsoft.com/office/drawing/2014/main" id="{B4E24E47-9305-4BD9-BFEB-71615357F13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855994" y="2037610"/>
            <a:ext cx="501553" cy="501553"/>
          </a:xfrm>
          <a:prstGeom prst="rect">
            <a:avLst/>
          </a:prstGeom>
        </p:spPr>
      </p:pic>
      <p:pic>
        <p:nvPicPr>
          <p:cNvPr id="15" name="Gráfico 14" descr="Engranajes">
            <a:extLst>
              <a:ext uri="{FF2B5EF4-FFF2-40B4-BE49-F238E27FC236}">
                <a16:creationId xmlns:a16="http://schemas.microsoft.com/office/drawing/2014/main" id="{79FF2B28-E359-40BC-9AFA-08EDAE716C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94618" y="4576403"/>
            <a:ext cx="1527623" cy="1527623"/>
          </a:xfrm>
          <a:prstGeom prst="rect">
            <a:avLst/>
          </a:prstGeom>
        </p:spPr>
      </p:pic>
      <p:pic>
        <p:nvPicPr>
          <p:cNvPr id="16" name="Gráfico 15" descr="Engranaje único">
            <a:extLst>
              <a:ext uri="{FF2B5EF4-FFF2-40B4-BE49-F238E27FC236}">
                <a16:creationId xmlns:a16="http://schemas.microsoft.com/office/drawing/2014/main" id="{EF5DF6C3-0100-4228-ABDC-3A8176466BF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634711" y="5340214"/>
            <a:ext cx="573207" cy="573207"/>
          </a:xfrm>
          <a:prstGeom prst="rect">
            <a:avLst/>
          </a:prstGeom>
        </p:spPr>
      </p:pic>
      <p:pic>
        <p:nvPicPr>
          <p:cNvPr id="17" name="Gráfico 16" descr="Engranaje único">
            <a:extLst>
              <a:ext uri="{FF2B5EF4-FFF2-40B4-BE49-F238E27FC236}">
                <a16:creationId xmlns:a16="http://schemas.microsoft.com/office/drawing/2014/main" id="{78E4B2DB-1676-4DC7-9A30-B49EAADAEC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42241" y="4559871"/>
            <a:ext cx="914400" cy="914400"/>
          </a:xfrm>
          <a:prstGeom prst="rect">
            <a:avLst/>
          </a:prstGeom>
        </p:spPr>
      </p:pic>
      <p:pic>
        <p:nvPicPr>
          <p:cNvPr id="18" name="Gráfico 17" descr="Engranaje único">
            <a:extLst>
              <a:ext uri="{FF2B5EF4-FFF2-40B4-BE49-F238E27FC236}">
                <a16:creationId xmlns:a16="http://schemas.microsoft.com/office/drawing/2014/main" id="{BD89EE11-42B6-49E4-B949-E37EDC10CD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62798" y="5232216"/>
            <a:ext cx="675564" cy="675564"/>
          </a:xfrm>
          <a:prstGeom prst="rect">
            <a:avLst/>
          </a:prstGeom>
        </p:spPr>
      </p:pic>
      <p:pic>
        <p:nvPicPr>
          <p:cNvPr id="19" name="Gráfico 18" descr="Engranaje único">
            <a:extLst>
              <a:ext uri="{FF2B5EF4-FFF2-40B4-BE49-F238E27FC236}">
                <a16:creationId xmlns:a16="http://schemas.microsoft.com/office/drawing/2014/main" id="{92604A70-1B28-43B5-8E63-34EEEFFE66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53925" y="4938696"/>
            <a:ext cx="501553" cy="501553"/>
          </a:xfrm>
          <a:prstGeom prst="rect">
            <a:avLst/>
          </a:prstGeom>
        </p:spPr>
      </p:pic>
      <p:pic>
        <p:nvPicPr>
          <p:cNvPr id="20" name="Gráfico 19" descr="Engranaje único">
            <a:extLst>
              <a:ext uri="{FF2B5EF4-FFF2-40B4-BE49-F238E27FC236}">
                <a16:creationId xmlns:a16="http://schemas.microsoft.com/office/drawing/2014/main" id="{8E26BDFF-9F5B-46CC-BDBB-D3B436A0FEE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803148" y="5287596"/>
            <a:ext cx="501553" cy="501553"/>
          </a:xfrm>
          <a:prstGeom prst="rect">
            <a:avLst/>
          </a:prstGeom>
        </p:spPr>
      </p:pic>
      <p:pic>
        <p:nvPicPr>
          <p:cNvPr id="21" name="Gráfico 20" descr="Engranaje único">
            <a:extLst>
              <a:ext uri="{FF2B5EF4-FFF2-40B4-BE49-F238E27FC236}">
                <a16:creationId xmlns:a16="http://schemas.microsoft.com/office/drawing/2014/main" id="{F887E06F-A7FC-4072-83DF-9B513CBE465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550450" y="4770171"/>
            <a:ext cx="573208" cy="573208"/>
          </a:xfrm>
          <a:prstGeom prst="rect">
            <a:avLst/>
          </a:prstGeom>
        </p:spPr>
      </p:pic>
      <p:pic>
        <p:nvPicPr>
          <p:cNvPr id="22" name="Gráfico 21" descr="Engranaje único">
            <a:extLst>
              <a:ext uri="{FF2B5EF4-FFF2-40B4-BE49-F238E27FC236}">
                <a16:creationId xmlns:a16="http://schemas.microsoft.com/office/drawing/2014/main" id="{D7049544-DC6F-44EE-B928-E2721113DC5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962876" y="4289799"/>
            <a:ext cx="573208" cy="57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05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1B72192-6062-49A2-80D4-1961C60756E4}"/>
              </a:ext>
            </a:extLst>
          </p:cNvPr>
          <p:cNvSpPr txBox="1"/>
          <p:nvPr/>
        </p:nvSpPr>
        <p:spPr>
          <a:xfrm>
            <a:off x="683843" y="177577"/>
            <a:ext cx="7573053" cy="426965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pPr algn="ctr"/>
            <a:r>
              <a:rPr lang="es-419" sz="4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Sistema teórico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B048AB5-2AA8-4BC3-B924-410BFFC4049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931" y="2479713"/>
            <a:ext cx="2105736" cy="21124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 de texto 112">
            <a:extLst>
              <a:ext uri="{FF2B5EF4-FFF2-40B4-BE49-F238E27FC236}">
                <a16:creationId xmlns:a16="http://schemas.microsoft.com/office/drawing/2014/main" id="{AB23C701-31F7-4C2B-91E3-3F024E2CB8C8}"/>
              </a:ext>
            </a:extLst>
          </p:cNvPr>
          <p:cNvSpPr txBox="1"/>
          <p:nvPr/>
        </p:nvSpPr>
        <p:spPr>
          <a:xfrm>
            <a:off x="2994420" y="650272"/>
            <a:ext cx="2951898" cy="12831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419" sz="2400" b="1" dirty="0">
                <a:solidFill>
                  <a:srgbClr val="1F3864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Aportes paradigmáticos y epistemológicos</a:t>
            </a:r>
            <a:endParaRPr lang="es-419" sz="2400" dirty="0">
              <a:solidFill>
                <a:srgbClr val="000000"/>
              </a:solidFill>
              <a:effectLst>
                <a:reflection blurRad="6350" stA="55000" endA="300" endPos="45500" dir="5400000" sy="-100000" algn="bl" rotWithShape="0"/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Cuadro de texto 113">
            <a:extLst>
              <a:ext uri="{FF2B5EF4-FFF2-40B4-BE49-F238E27FC236}">
                <a16:creationId xmlns:a16="http://schemas.microsoft.com/office/drawing/2014/main" id="{0DD445F0-AA47-4D37-B6E7-BD1143DD6C46}"/>
              </a:ext>
            </a:extLst>
          </p:cNvPr>
          <p:cNvSpPr txBox="1"/>
          <p:nvPr/>
        </p:nvSpPr>
        <p:spPr>
          <a:xfrm>
            <a:off x="6585932" y="2522336"/>
            <a:ext cx="2463125" cy="1747720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419" sz="2400" b="1" dirty="0">
                <a:solidFill>
                  <a:srgbClr val="1F3864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El amor en la posmodernidad y los vínculos afectivos</a:t>
            </a:r>
            <a:endParaRPr lang="es-419" sz="2400" dirty="0">
              <a:solidFill>
                <a:srgbClr val="000000"/>
              </a:solidFill>
              <a:effectLst>
                <a:reflection blurRad="6350" stA="55000" endA="300" endPos="45500" dir="5400000" sy="-100000" algn="bl" rotWithShape="0"/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Cuadro de texto 114">
            <a:extLst>
              <a:ext uri="{FF2B5EF4-FFF2-40B4-BE49-F238E27FC236}">
                <a16:creationId xmlns:a16="http://schemas.microsoft.com/office/drawing/2014/main" id="{17B51F0A-72F3-427C-9265-58C600FF12C9}"/>
              </a:ext>
            </a:extLst>
          </p:cNvPr>
          <p:cNvSpPr txBox="1"/>
          <p:nvPr/>
        </p:nvSpPr>
        <p:spPr>
          <a:xfrm>
            <a:off x="3563559" y="5076783"/>
            <a:ext cx="2105736" cy="787377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419" sz="2400" b="1" dirty="0">
                <a:solidFill>
                  <a:srgbClr val="1F3864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Democracia y poder</a:t>
            </a:r>
            <a:endParaRPr lang="es-419" sz="2400" dirty="0">
              <a:solidFill>
                <a:srgbClr val="000000"/>
              </a:solidFill>
              <a:effectLst>
                <a:reflection blurRad="6350" stA="55000" endA="300" endPos="45500" dir="5400000" sy="-100000" algn="bl" rotWithShape="0"/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Cuadro de texto 115">
            <a:extLst>
              <a:ext uri="{FF2B5EF4-FFF2-40B4-BE49-F238E27FC236}">
                <a16:creationId xmlns:a16="http://schemas.microsoft.com/office/drawing/2014/main" id="{0948C1EF-C9C6-446A-8138-26EFE713CF15}"/>
              </a:ext>
            </a:extLst>
          </p:cNvPr>
          <p:cNvSpPr txBox="1"/>
          <p:nvPr/>
        </p:nvSpPr>
        <p:spPr>
          <a:xfrm>
            <a:off x="0" y="2945924"/>
            <a:ext cx="2120591" cy="707886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419" sz="2400" b="1" dirty="0">
                <a:solidFill>
                  <a:srgbClr val="1F3864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Pareja y psicoterapia</a:t>
            </a:r>
            <a:endParaRPr lang="es-419" sz="2400" dirty="0">
              <a:solidFill>
                <a:srgbClr val="00000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s-419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Flecha: curvada hacia abajo 2">
            <a:extLst>
              <a:ext uri="{FF2B5EF4-FFF2-40B4-BE49-F238E27FC236}">
                <a16:creationId xmlns:a16="http://schemas.microsoft.com/office/drawing/2014/main" id="{0EBDB95F-FFDB-42CA-8C07-989FD4AC698E}"/>
              </a:ext>
            </a:extLst>
          </p:cNvPr>
          <p:cNvSpPr/>
          <p:nvPr/>
        </p:nvSpPr>
        <p:spPr>
          <a:xfrm rot="1830931">
            <a:off x="5581441" y="1235899"/>
            <a:ext cx="2487763" cy="663955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11" name="Flecha: curvada hacia abajo 10">
            <a:extLst>
              <a:ext uri="{FF2B5EF4-FFF2-40B4-BE49-F238E27FC236}">
                <a16:creationId xmlns:a16="http://schemas.microsoft.com/office/drawing/2014/main" id="{D6CFC0B7-FDAD-4ED4-BFF8-598F1B3F9A24}"/>
              </a:ext>
            </a:extLst>
          </p:cNvPr>
          <p:cNvSpPr/>
          <p:nvPr/>
        </p:nvSpPr>
        <p:spPr>
          <a:xfrm rot="8887030">
            <a:off x="5633782" y="4876969"/>
            <a:ext cx="2487763" cy="663955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12" name="Flecha: curvada hacia abajo 11">
            <a:extLst>
              <a:ext uri="{FF2B5EF4-FFF2-40B4-BE49-F238E27FC236}">
                <a16:creationId xmlns:a16="http://schemas.microsoft.com/office/drawing/2014/main" id="{67133639-01C7-487E-B931-F89420CE937A}"/>
              </a:ext>
            </a:extLst>
          </p:cNvPr>
          <p:cNvSpPr/>
          <p:nvPr/>
        </p:nvSpPr>
        <p:spPr>
          <a:xfrm rot="12425607">
            <a:off x="972244" y="4805240"/>
            <a:ext cx="2487763" cy="663955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13" name="Flecha: curvada hacia abajo 12">
            <a:extLst>
              <a:ext uri="{FF2B5EF4-FFF2-40B4-BE49-F238E27FC236}">
                <a16:creationId xmlns:a16="http://schemas.microsoft.com/office/drawing/2014/main" id="{CC48FEE1-5C73-4D87-9F62-36FC13B97F0B}"/>
              </a:ext>
            </a:extLst>
          </p:cNvPr>
          <p:cNvSpPr/>
          <p:nvPr/>
        </p:nvSpPr>
        <p:spPr>
          <a:xfrm rot="19845843">
            <a:off x="905040" y="1302394"/>
            <a:ext cx="2487763" cy="663955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C25B57B-538E-49BD-9F8E-719913D76C43}"/>
              </a:ext>
            </a:extLst>
          </p:cNvPr>
          <p:cNvSpPr txBox="1"/>
          <p:nvPr/>
        </p:nvSpPr>
        <p:spPr>
          <a:xfrm>
            <a:off x="2647580" y="2001510"/>
            <a:ext cx="39376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Morin (2002, 2007); Maldonado (2003, 2015) ; </a:t>
            </a:r>
            <a:r>
              <a:rPr lang="es-419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Von</a:t>
            </a:r>
            <a:r>
              <a:rPr lang="es-419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Foerster (1998, 1996); </a:t>
            </a:r>
            <a:r>
              <a:rPr lang="es-419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Von</a:t>
            </a:r>
            <a:r>
              <a:rPr lang="es-419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419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Glasersfeld</a:t>
            </a:r>
            <a:r>
              <a:rPr lang="es-419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,(1991 1996) ;); Gergen, (1996, 1996) </a:t>
            </a:r>
          </a:p>
          <a:p>
            <a:endParaRPr lang="es-419" dirty="0"/>
          </a:p>
          <a:p>
            <a:endParaRPr lang="es-419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D8C822EF-020F-48EA-ADB7-E0D9214AEE9B}"/>
              </a:ext>
            </a:extLst>
          </p:cNvPr>
          <p:cNvSpPr/>
          <p:nvPr/>
        </p:nvSpPr>
        <p:spPr>
          <a:xfrm>
            <a:off x="5411185" y="2934043"/>
            <a:ext cx="15945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419" sz="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Lypovetsky</a:t>
            </a:r>
            <a:r>
              <a:rPr lang="es-419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&amp; Charles (2006);</a:t>
            </a:r>
          </a:p>
          <a:p>
            <a:pPr algn="ctr"/>
            <a:r>
              <a:rPr lang="es-419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Giddens (1995)</a:t>
            </a:r>
            <a:endParaRPr lang="es-419" sz="800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9151CB3E-BD0B-4756-B506-F19AC30DAB95}"/>
              </a:ext>
            </a:extLst>
          </p:cNvPr>
          <p:cNvSpPr/>
          <p:nvPr/>
        </p:nvSpPr>
        <p:spPr>
          <a:xfrm>
            <a:off x="4616427" y="3739960"/>
            <a:ext cx="3498112" cy="222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419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Castro (2008);  Linares (2002, 2010)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CEA09ED-461C-40B5-87E5-AE5F6612590B}"/>
              </a:ext>
            </a:extLst>
          </p:cNvPr>
          <p:cNvSpPr/>
          <p:nvPr/>
        </p:nvSpPr>
        <p:spPr>
          <a:xfrm>
            <a:off x="5795483" y="3458632"/>
            <a:ext cx="1897669" cy="224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Hernández (2010)</a:t>
            </a:r>
            <a:endParaRPr lang="es-419" sz="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7635F942-8FF3-453B-90E4-34879135E62D}"/>
              </a:ext>
            </a:extLst>
          </p:cNvPr>
          <p:cNvSpPr/>
          <p:nvPr/>
        </p:nvSpPr>
        <p:spPr>
          <a:xfrm>
            <a:off x="2841034" y="4886199"/>
            <a:ext cx="2828261" cy="224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419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Muñoz &amp; Andrade (2006); Galvis (2015);; Puyana (2007).</a:t>
            </a:r>
            <a:endParaRPr lang="es-419" sz="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379510E-7D10-4D7C-A8CA-9EDCB77A813D}"/>
              </a:ext>
            </a:extLst>
          </p:cNvPr>
          <p:cNvSpPr/>
          <p:nvPr/>
        </p:nvSpPr>
        <p:spPr>
          <a:xfrm>
            <a:off x="2002926" y="4596277"/>
            <a:ext cx="1606530" cy="224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Hernández (2007); </a:t>
            </a:r>
            <a:r>
              <a:rPr lang="es-419" sz="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Pakman</a:t>
            </a:r>
            <a:r>
              <a:rPr lang="es-419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(2010)</a:t>
            </a:r>
            <a:endParaRPr lang="es-419" sz="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77357545-42D9-4FCD-8768-49008599F918}"/>
              </a:ext>
            </a:extLst>
          </p:cNvPr>
          <p:cNvSpPr/>
          <p:nvPr/>
        </p:nvSpPr>
        <p:spPr>
          <a:xfrm>
            <a:off x="1034774" y="4032239"/>
            <a:ext cx="2649408" cy="224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Butler (2001); Foucault (1979, 2001, 2003); </a:t>
            </a:r>
            <a:r>
              <a:rPr lang="es-419" sz="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Matuana</a:t>
            </a:r>
            <a:r>
              <a:rPr lang="es-419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(1994)</a:t>
            </a:r>
            <a:endParaRPr lang="es-419" sz="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E9A7680B-CC39-4FEA-B3ED-1C62955CF235}"/>
              </a:ext>
            </a:extLst>
          </p:cNvPr>
          <p:cNvSpPr/>
          <p:nvPr/>
        </p:nvSpPr>
        <p:spPr>
          <a:xfrm>
            <a:off x="1687381" y="3125519"/>
            <a:ext cx="1925593" cy="303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s-CO" sz="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Burin</a:t>
            </a:r>
            <a:r>
              <a:rPr lang="es-CO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&amp; </a:t>
            </a:r>
            <a:r>
              <a:rPr lang="es-CO" sz="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Meler</a:t>
            </a:r>
            <a:r>
              <a:rPr lang="es-CO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(2001); </a:t>
            </a:r>
            <a:r>
              <a:rPr lang="es-CO" sz="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Caillé</a:t>
            </a:r>
            <a:r>
              <a:rPr lang="es-CO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(1992)</a:t>
            </a:r>
            <a:endParaRPr lang="es-419" sz="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91AEE15B-B444-43C6-81C9-537BEDE9993E}"/>
              </a:ext>
            </a:extLst>
          </p:cNvPr>
          <p:cNvSpPr/>
          <p:nvPr/>
        </p:nvSpPr>
        <p:spPr>
          <a:xfrm>
            <a:off x="1344013" y="2470430"/>
            <a:ext cx="2467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Boscolo</a:t>
            </a:r>
            <a:r>
              <a:rPr lang="es-CO" sz="800" dirty="0">
                <a:latin typeface="Times New Roman" panose="02020603050405020304" pitchFamily="18" charset="0"/>
                <a:ea typeface="Calibri" panose="020F0502020204030204" pitchFamily="34" charset="0"/>
              </a:rPr>
              <a:t> (1996; </a:t>
            </a:r>
            <a:r>
              <a:rPr lang="es-CO" sz="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Ceberio</a:t>
            </a:r>
            <a:r>
              <a:rPr lang="es-CO" sz="800" dirty="0">
                <a:latin typeface="Times New Roman" panose="02020603050405020304" pitchFamily="18" charset="0"/>
                <a:ea typeface="Calibri" panose="020F0502020204030204" pitchFamily="34" charset="0"/>
              </a:rPr>
              <a:t> &amp; Linares (2010); </a:t>
            </a:r>
            <a:r>
              <a:rPr lang="es-CO" sz="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Estupiñan</a:t>
            </a:r>
            <a:r>
              <a:rPr lang="es-CO" sz="8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s-CO" sz="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Hernadez</a:t>
            </a:r>
            <a:r>
              <a:rPr lang="es-CO" sz="800" dirty="0">
                <a:latin typeface="Times New Roman" panose="02020603050405020304" pitchFamily="18" charset="0"/>
                <a:ea typeface="Calibri" panose="020F0502020204030204" pitchFamily="34" charset="0"/>
              </a:rPr>
              <a:t> y Serna (2017)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795283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8FAFD2D7-CB09-4270-A35F-B09799C2A0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1516111"/>
              </p:ext>
            </p:extLst>
          </p:nvPr>
        </p:nvGraphicFramePr>
        <p:xfrm>
          <a:off x="781878" y="331303"/>
          <a:ext cx="7434470" cy="5459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Flecha: curvada hacia abajo 10">
            <a:extLst>
              <a:ext uri="{FF2B5EF4-FFF2-40B4-BE49-F238E27FC236}">
                <a16:creationId xmlns:a16="http://schemas.microsoft.com/office/drawing/2014/main" id="{E5329605-BAB7-4865-81F8-2FF821CEFF21}"/>
              </a:ext>
            </a:extLst>
          </p:cNvPr>
          <p:cNvSpPr/>
          <p:nvPr/>
        </p:nvSpPr>
        <p:spPr>
          <a:xfrm rot="19889007">
            <a:off x="935587" y="454751"/>
            <a:ext cx="2502707" cy="669233"/>
          </a:xfrm>
          <a:prstGeom prst="curved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12" name="Flecha: curvada hacia abajo 11">
            <a:extLst>
              <a:ext uri="{FF2B5EF4-FFF2-40B4-BE49-F238E27FC236}">
                <a16:creationId xmlns:a16="http://schemas.microsoft.com/office/drawing/2014/main" id="{DFF74D97-A4D5-486D-B377-9FB7F04BBBB5}"/>
              </a:ext>
            </a:extLst>
          </p:cNvPr>
          <p:cNvSpPr/>
          <p:nvPr/>
        </p:nvSpPr>
        <p:spPr>
          <a:xfrm rot="14883286">
            <a:off x="40371" y="3984689"/>
            <a:ext cx="2502707" cy="669233"/>
          </a:xfrm>
          <a:prstGeom prst="curved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13" name="Flecha: curvada hacia abajo 12">
            <a:extLst>
              <a:ext uri="{FF2B5EF4-FFF2-40B4-BE49-F238E27FC236}">
                <a16:creationId xmlns:a16="http://schemas.microsoft.com/office/drawing/2014/main" id="{A6C3C28D-BEA4-4E37-9F98-D40DEB07D9A3}"/>
              </a:ext>
            </a:extLst>
          </p:cNvPr>
          <p:cNvSpPr/>
          <p:nvPr/>
        </p:nvSpPr>
        <p:spPr>
          <a:xfrm rot="6764521">
            <a:off x="6318415" y="4069249"/>
            <a:ext cx="2502707" cy="669233"/>
          </a:xfrm>
          <a:prstGeom prst="curved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14" name="Flecha: curvada hacia abajo 13">
            <a:extLst>
              <a:ext uri="{FF2B5EF4-FFF2-40B4-BE49-F238E27FC236}">
                <a16:creationId xmlns:a16="http://schemas.microsoft.com/office/drawing/2014/main" id="{9D2BC1B1-B566-452D-BB2D-0F2F926026DC}"/>
              </a:ext>
            </a:extLst>
          </p:cNvPr>
          <p:cNvSpPr/>
          <p:nvPr/>
        </p:nvSpPr>
        <p:spPr>
          <a:xfrm rot="2438798">
            <a:off x="5613840" y="454751"/>
            <a:ext cx="2502707" cy="669233"/>
          </a:xfrm>
          <a:prstGeom prst="curved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tx1"/>
              </a:solidFill>
            </a:endParaRPr>
          </a:p>
        </p:txBody>
      </p:sp>
      <p:sp>
        <p:nvSpPr>
          <p:cNvPr id="15" name="Cuadro de texto 38">
            <a:extLst>
              <a:ext uri="{FF2B5EF4-FFF2-40B4-BE49-F238E27FC236}">
                <a16:creationId xmlns:a16="http://schemas.microsoft.com/office/drawing/2014/main" id="{E47BB48B-DF8A-42AD-BCF4-DB77C545AC6D}"/>
              </a:ext>
            </a:extLst>
          </p:cNvPr>
          <p:cNvSpPr txBox="1"/>
          <p:nvPr/>
        </p:nvSpPr>
        <p:spPr>
          <a:xfrm>
            <a:off x="5809284" y="555086"/>
            <a:ext cx="1289050" cy="7385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Morin (2002,2007</a:t>
            </a:r>
            <a:r>
              <a:rPr lang="es-419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r>
              <a:rPr lang="es-419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Maldonado (2003, 2015)</a:t>
            </a:r>
            <a:r>
              <a:rPr lang="es-419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; </a:t>
            </a: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Gómez &amp; Jiménez (2002)</a:t>
            </a:r>
            <a:endParaRPr lang="es-419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6" name="Cuadro de texto 42">
            <a:extLst>
              <a:ext uri="{FF2B5EF4-FFF2-40B4-BE49-F238E27FC236}">
                <a16:creationId xmlns:a16="http://schemas.microsoft.com/office/drawing/2014/main" id="{165E0C50-D907-4561-97FA-54BB56C98D08}"/>
              </a:ext>
            </a:extLst>
          </p:cNvPr>
          <p:cNvSpPr txBox="1"/>
          <p:nvPr/>
        </p:nvSpPr>
        <p:spPr>
          <a:xfrm>
            <a:off x="7657545" y="2269161"/>
            <a:ext cx="1277620" cy="738505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Von</a:t>
            </a: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Foerster (1998, 1996)</a:t>
            </a:r>
            <a:r>
              <a:rPr lang="es-419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; </a:t>
            </a:r>
            <a:r>
              <a:rPr lang="es-419" sz="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Von</a:t>
            </a: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419" sz="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Glasersfeld</a:t>
            </a: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(1991)</a:t>
            </a:r>
            <a:r>
              <a:rPr lang="es-419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; </a:t>
            </a:r>
            <a:r>
              <a:rPr lang="es-419" sz="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Elkaim</a:t>
            </a: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(2005)</a:t>
            </a:r>
            <a:endParaRPr lang="es-419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7" name="Cuadro de texto 55">
            <a:extLst>
              <a:ext uri="{FF2B5EF4-FFF2-40B4-BE49-F238E27FC236}">
                <a16:creationId xmlns:a16="http://schemas.microsoft.com/office/drawing/2014/main" id="{089188A4-2448-40D9-8ADE-E9B993CDC0A5}"/>
              </a:ext>
            </a:extLst>
          </p:cNvPr>
          <p:cNvSpPr txBox="1"/>
          <p:nvPr/>
        </p:nvSpPr>
        <p:spPr>
          <a:xfrm>
            <a:off x="7711225" y="4918824"/>
            <a:ext cx="1430020" cy="820420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Maturana (1996)</a:t>
            </a:r>
            <a:r>
              <a:rPr lang="es-419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; </a:t>
            </a: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Celis &amp; Rodríguez (2016)</a:t>
            </a:r>
            <a:r>
              <a:rPr lang="es-419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; </a:t>
            </a:r>
            <a:r>
              <a:rPr lang="es-419" sz="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Von</a:t>
            </a: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419" sz="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Glasersfeld</a:t>
            </a: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(1996) </a:t>
            </a:r>
            <a:endParaRPr lang="es-419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8" name="Cuadro de texto 57">
            <a:extLst>
              <a:ext uri="{FF2B5EF4-FFF2-40B4-BE49-F238E27FC236}">
                <a16:creationId xmlns:a16="http://schemas.microsoft.com/office/drawing/2014/main" id="{0D531E36-BAA9-4546-9BD1-676D91C383AC}"/>
              </a:ext>
            </a:extLst>
          </p:cNvPr>
          <p:cNvSpPr txBox="1"/>
          <p:nvPr/>
        </p:nvSpPr>
        <p:spPr>
          <a:xfrm>
            <a:off x="890349" y="5515925"/>
            <a:ext cx="1136650" cy="550545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Gergen (1996, 1996)</a:t>
            </a:r>
            <a:r>
              <a:rPr lang="es-419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; </a:t>
            </a:r>
            <a:r>
              <a:rPr lang="es-419" sz="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Shotter</a:t>
            </a: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(1996)</a:t>
            </a:r>
            <a:endParaRPr lang="es-419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s-419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9" name="Cuadro de texto 58">
            <a:extLst>
              <a:ext uri="{FF2B5EF4-FFF2-40B4-BE49-F238E27FC236}">
                <a16:creationId xmlns:a16="http://schemas.microsoft.com/office/drawing/2014/main" id="{2B3E0AC1-DCB5-4981-B9BD-00A20A7230FC}"/>
              </a:ext>
            </a:extLst>
          </p:cNvPr>
          <p:cNvSpPr txBox="1"/>
          <p:nvPr/>
        </p:nvSpPr>
        <p:spPr>
          <a:xfrm>
            <a:off x="160848" y="2172516"/>
            <a:ext cx="1242060" cy="476250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Rodríguez &amp; Serna (2015); Hernández (2010)</a:t>
            </a:r>
            <a:endParaRPr lang="es-419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9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grama de flujo: almacenamiento de acceso secuencial 2">
            <a:extLst>
              <a:ext uri="{FF2B5EF4-FFF2-40B4-BE49-F238E27FC236}">
                <a16:creationId xmlns:a16="http://schemas.microsoft.com/office/drawing/2014/main" id="{4E8FAEC5-5834-4E9A-82EE-582636437D8E}"/>
              </a:ext>
            </a:extLst>
          </p:cNvPr>
          <p:cNvSpPr/>
          <p:nvPr/>
        </p:nvSpPr>
        <p:spPr>
          <a:xfrm>
            <a:off x="40796" y="1102439"/>
            <a:ext cx="2862470" cy="2573336"/>
          </a:xfrm>
          <a:prstGeom prst="flowChartMagneticTap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388AB87-75E3-46E9-86B4-0047CC9F22B1}"/>
              </a:ext>
            </a:extLst>
          </p:cNvPr>
          <p:cNvSpPr/>
          <p:nvPr/>
        </p:nvSpPr>
        <p:spPr>
          <a:xfrm>
            <a:off x="-742123" y="-107515"/>
            <a:ext cx="108535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419" sz="32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 amor en la posmodernidad y los vínculos afectivos</a:t>
            </a:r>
            <a:endParaRPr lang="es-419" sz="3200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pic>
        <p:nvPicPr>
          <p:cNvPr id="1026" name="Picture 2" descr="Resultado de imagen para modernidad">
            <a:extLst>
              <a:ext uri="{FF2B5EF4-FFF2-40B4-BE49-F238E27FC236}">
                <a16:creationId xmlns:a16="http://schemas.microsoft.com/office/drawing/2014/main" id="{EE08A690-6DA4-4922-B71B-D3370CFB4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57" y="1630924"/>
            <a:ext cx="2120348" cy="149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iagrama de flujo: almacenamiento de acceso secuencial 8">
            <a:extLst>
              <a:ext uri="{FF2B5EF4-FFF2-40B4-BE49-F238E27FC236}">
                <a16:creationId xmlns:a16="http://schemas.microsoft.com/office/drawing/2014/main" id="{28FB45C5-1B72-441F-8F37-2BD38D20F56B}"/>
              </a:ext>
            </a:extLst>
          </p:cNvPr>
          <p:cNvSpPr/>
          <p:nvPr/>
        </p:nvSpPr>
        <p:spPr>
          <a:xfrm>
            <a:off x="6144268" y="1102439"/>
            <a:ext cx="2862470" cy="2573336"/>
          </a:xfrm>
          <a:prstGeom prst="flowChartMagneticTap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0" name="Diagrama de flujo: almacenamiento de acceso secuencial 9">
            <a:extLst>
              <a:ext uri="{FF2B5EF4-FFF2-40B4-BE49-F238E27FC236}">
                <a16:creationId xmlns:a16="http://schemas.microsoft.com/office/drawing/2014/main" id="{4B69228D-D7D4-4F0D-A74B-745ECDBE8DC6}"/>
              </a:ext>
            </a:extLst>
          </p:cNvPr>
          <p:cNvSpPr/>
          <p:nvPr/>
        </p:nvSpPr>
        <p:spPr>
          <a:xfrm>
            <a:off x="3092532" y="1092814"/>
            <a:ext cx="2862470" cy="2573336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815EA02C-9DCD-4071-AA2A-6BE1610F9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4327" y="1827527"/>
            <a:ext cx="2444958" cy="110391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E13D761-4C98-41E9-AC52-6C49E579F2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9384" y="1630924"/>
            <a:ext cx="2352237" cy="1385564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77ED83F-786D-4F95-AE1F-5D8A2701A4FA}"/>
              </a:ext>
            </a:extLst>
          </p:cNvPr>
          <p:cNvSpPr txBox="1"/>
          <p:nvPr/>
        </p:nvSpPr>
        <p:spPr>
          <a:xfrm>
            <a:off x="649357" y="3698643"/>
            <a:ext cx="2253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4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Posmodernidad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19374C9-9812-402F-A163-97EF86BE051E}"/>
              </a:ext>
            </a:extLst>
          </p:cNvPr>
          <p:cNvSpPr txBox="1"/>
          <p:nvPr/>
        </p:nvSpPr>
        <p:spPr>
          <a:xfrm>
            <a:off x="6435295" y="3726678"/>
            <a:ext cx="2862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4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Construcciones vinculares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82A24A9-CA02-48EB-A414-0544B9A07FCF}"/>
              </a:ext>
            </a:extLst>
          </p:cNvPr>
          <p:cNvSpPr txBox="1"/>
          <p:nvPr/>
        </p:nvSpPr>
        <p:spPr>
          <a:xfrm>
            <a:off x="3701352" y="3698642"/>
            <a:ext cx="2253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4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Amor complejo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D6955E45-C637-4FD2-BE14-AB73A0DB5893}"/>
              </a:ext>
            </a:extLst>
          </p:cNvPr>
          <p:cNvSpPr/>
          <p:nvPr/>
        </p:nvSpPr>
        <p:spPr>
          <a:xfrm>
            <a:off x="6220932" y="4547262"/>
            <a:ext cx="3019084" cy="923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 emergente de las relaciones e interacciones entre las personas</a:t>
            </a:r>
            <a:endParaRPr lang="es-419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34A7347-0D42-4D9D-B1DB-17D4C7FC2984}"/>
              </a:ext>
            </a:extLst>
          </p:cNvPr>
          <p:cNvSpPr/>
          <p:nvPr/>
        </p:nvSpPr>
        <p:spPr>
          <a:xfrm>
            <a:off x="3288085" y="4546953"/>
            <a:ext cx="32322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Recorrido histórico acerca de la concepción del amor, desde lo filosófico, lo sagrado hasta la posmodernidad con la concepción de amor complejo</a:t>
            </a:r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419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95C033E-02A6-448F-88A8-40C586A717CE}"/>
              </a:ext>
            </a:extLst>
          </p:cNvPr>
          <p:cNvSpPr/>
          <p:nvPr/>
        </p:nvSpPr>
        <p:spPr>
          <a:xfrm>
            <a:off x="183081" y="4585143"/>
            <a:ext cx="31050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Movimientos de emancipación e individuación; se da la ruptura de lo ortodoxo en lo cultural, lo social y las interacciones</a:t>
            </a:r>
            <a:endParaRPr lang="es-419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C326F987-233A-4A57-95D1-8124E59279C4}"/>
              </a:ext>
            </a:extLst>
          </p:cNvPr>
          <p:cNvSpPr/>
          <p:nvPr/>
        </p:nvSpPr>
        <p:spPr>
          <a:xfrm>
            <a:off x="326513" y="593892"/>
            <a:ext cx="2790624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11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Lypovetsky &amp; Charles (2006); Lypovetsky (1986); Giddens (1995); Bauman (2005)</a:t>
            </a:r>
            <a:endParaRPr lang="es-419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55F3A12C-E8D5-42A3-A933-B800DDEAF69F}"/>
              </a:ext>
            </a:extLst>
          </p:cNvPr>
          <p:cNvSpPr/>
          <p:nvPr/>
        </p:nvSpPr>
        <p:spPr>
          <a:xfrm>
            <a:off x="6498395" y="544158"/>
            <a:ext cx="2444958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1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Hernández (2010), Hernández &amp;Bravo (2004), Bauman (2005)</a:t>
            </a:r>
            <a:endParaRPr lang="es-419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25567011-07D0-49C5-80E0-A962D48E3F11}"/>
              </a:ext>
            </a:extLst>
          </p:cNvPr>
          <p:cNvSpPr/>
          <p:nvPr/>
        </p:nvSpPr>
        <p:spPr>
          <a:xfrm>
            <a:off x="3294191" y="556954"/>
            <a:ext cx="3232264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1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Castro (2008); Giddens (1998); Bauman (2005), Morin (2007)  Linares (2002, 2010),</a:t>
            </a:r>
            <a:endParaRPr lang="es-419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844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724BF8DD-05F7-41B9-BF82-90F1C4142043}"/>
              </a:ext>
            </a:extLst>
          </p:cNvPr>
          <p:cNvSpPr/>
          <p:nvPr/>
        </p:nvSpPr>
        <p:spPr>
          <a:xfrm>
            <a:off x="4259281" y="-65109"/>
            <a:ext cx="4572000" cy="707886"/>
          </a:xfrm>
          <a:prstGeom prst="rect">
            <a:avLst/>
          </a:prstGeom>
        </p:spPr>
        <p:txBody>
          <a:bodyPr wrap="square">
            <a:prstTxWarp prst="textWave4">
              <a:avLst/>
            </a:prstTxWarp>
            <a:spAutoFit/>
          </a:bodyPr>
          <a:lstStyle/>
          <a:p>
            <a:pPr lvl="0" algn="ctr"/>
            <a:r>
              <a:rPr lang="es-419" sz="4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Democracia y poder </a:t>
            </a:r>
            <a:endParaRPr lang="es-419" sz="4000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5C45F749-1889-43C5-A9B8-51557BF34F1A}"/>
              </a:ext>
            </a:extLst>
          </p:cNvPr>
          <p:cNvSpPr/>
          <p:nvPr/>
        </p:nvSpPr>
        <p:spPr>
          <a:xfrm>
            <a:off x="1444487" y="588617"/>
            <a:ext cx="6188765" cy="5380382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068AC1F7-F10E-4F4E-918E-DF94B255BC42}"/>
              </a:ext>
            </a:extLst>
          </p:cNvPr>
          <p:cNvSpPr/>
          <p:nvPr/>
        </p:nvSpPr>
        <p:spPr>
          <a:xfrm>
            <a:off x="2286001" y="1131307"/>
            <a:ext cx="2663684" cy="2339101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93FD0BF3-D9B2-48B3-A7D4-6B68E03658A1}"/>
              </a:ext>
            </a:extLst>
          </p:cNvPr>
          <p:cNvSpPr/>
          <p:nvPr/>
        </p:nvSpPr>
        <p:spPr>
          <a:xfrm>
            <a:off x="4797287" y="1758169"/>
            <a:ext cx="2676939" cy="253277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41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79ADA21C-5FFF-406E-AC94-1602846697E3}"/>
              </a:ext>
            </a:extLst>
          </p:cNvPr>
          <p:cNvSpPr/>
          <p:nvPr/>
        </p:nvSpPr>
        <p:spPr>
          <a:xfrm>
            <a:off x="2888455" y="3494708"/>
            <a:ext cx="2471527" cy="2300357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Trascender los dilemas del poder en el contexto psicoterapéutico.</a:t>
            </a:r>
            <a:r>
              <a:rPr lang="es-419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9AFA886-5BAA-4386-9D43-5950BCF4753E}"/>
              </a:ext>
            </a:extLst>
          </p:cNvPr>
          <p:cNvSpPr txBox="1"/>
          <p:nvPr/>
        </p:nvSpPr>
        <p:spPr>
          <a:xfrm>
            <a:off x="353448" y="4377582"/>
            <a:ext cx="2471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2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Psicoterapia</a:t>
            </a:r>
            <a:r>
              <a:rPr lang="es-419" sz="24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BF21F5E-8CB4-4D6E-A35D-50D3B4BB1676}"/>
              </a:ext>
            </a:extLst>
          </p:cNvPr>
          <p:cNvSpPr txBox="1"/>
          <p:nvPr/>
        </p:nvSpPr>
        <p:spPr>
          <a:xfrm>
            <a:off x="7168900" y="1892342"/>
            <a:ext cx="225390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3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Relaciones de Poder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D87CD79-5850-4C0C-8113-B7BBE2174E29}"/>
              </a:ext>
            </a:extLst>
          </p:cNvPr>
          <p:cNvSpPr txBox="1"/>
          <p:nvPr/>
        </p:nvSpPr>
        <p:spPr>
          <a:xfrm>
            <a:off x="-15991" y="272703"/>
            <a:ext cx="2471527" cy="14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419" sz="32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s-419" sz="23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Democracia</a:t>
            </a:r>
          </a:p>
          <a:p>
            <a:pPr algn="ctr">
              <a:lnSpc>
                <a:spcPct val="150000"/>
              </a:lnSpc>
            </a:pPr>
            <a:r>
              <a:rPr lang="es-419" sz="14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Desde las relaciones de familia hacia la pareja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AD0C00D-715A-498F-86AF-AADC2444F686}"/>
              </a:ext>
            </a:extLst>
          </p:cNvPr>
          <p:cNvSpPr txBox="1"/>
          <p:nvPr/>
        </p:nvSpPr>
        <p:spPr>
          <a:xfrm>
            <a:off x="5184363" y="2047864"/>
            <a:ext cx="19607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ejercicio del poder en las interacciones humanas el cual teje su operar desde una posición de libertad.</a:t>
            </a:r>
          </a:p>
          <a:p>
            <a:endParaRPr lang="es-419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3EC9D55-9633-4224-BFCA-F9B86411AB48}"/>
              </a:ext>
            </a:extLst>
          </p:cNvPr>
          <p:cNvSpPr txBox="1"/>
          <p:nvPr/>
        </p:nvSpPr>
        <p:spPr>
          <a:xfrm>
            <a:off x="2594115" y="1308237"/>
            <a:ext cx="208444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Transitó lo político enmarcado en la autoridad y la desigualdad para pasar al contexto de la familia , caracterizado por el consenso y la libertad</a:t>
            </a:r>
            <a:r>
              <a:rPr lang="es-419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419" dirty="0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E741CF2B-8488-460D-B583-341FD346763E}"/>
              </a:ext>
            </a:extLst>
          </p:cNvPr>
          <p:cNvSpPr/>
          <p:nvPr/>
        </p:nvSpPr>
        <p:spPr>
          <a:xfrm>
            <a:off x="7168900" y="4290945"/>
            <a:ext cx="716143" cy="707886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DFF1224C-B595-4A05-AFBE-9B05C531F5C4}"/>
              </a:ext>
            </a:extLst>
          </p:cNvPr>
          <p:cNvSpPr/>
          <p:nvPr/>
        </p:nvSpPr>
        <p:spPr>
          <a:xfrm>
            <a:off x="7751983" y="3932747"/>
            <a:ext cx="378213" cy="38044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C82A072A-8C15-4F13-96E4-9219A8C335C2}"/>
              </a:ext>
            </a:extLst>
          </p:cNvPr>
          <p:cNvSpPr/>
          <p:nvPr/>
        </p:nvSpPr>
        <p:spPr>
          <a:xfrm>
            <a:off x="5617866" y="4377582"/>
            <a:ext cx="716143" cy="7078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9F209B35-8C05-49CE-8FE9-EEB272E376D2}"/>
              </a:ext>
            </a:extLst>
          </p:cNvPr>
          <p:cNvSpPr/>
          <p:nvPr/>
        </p:nvSpPr>
        <p:spPr>
          <a:xfrm>
            <a:off x="5486402" y="970770"/>
            <a:ext cx="225563" cy="22229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FA7E57EA-B21C-4297-B640-ED85266FAB22}"/>
              </a:ext>
            </a:extLst>
          </p:cNvPr>
          <p:cNvSpPr/>
          <p:nvPr/>
        </p:nvSpPr>
        <p:spPr>
          <a:xfrm>
            <a:off x="5140800" y="1259002"/>
            <a:ext cx="438365" cy="47774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7D26DE6A-8658-4D19-A1A9-AD6D6DA09890}"/>
              </a:ext>
            </a:extLst>
          </p:cNvPr>
          <p:cNvSpPr/>
          <p:nvPr/>
        </p:nvSpPr>
        <p:spPr>
          <a:xfrm>
            <a:off x="4770250" y="794294"/>
            <a:ext cx="487550" cy="523295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B927151E-FA70-4724-B225-E69346A8EC6B}"/>
              </a:ext>
            </a:extLst>
          </p:cNvPr>
          <p:cNvSpPr/>
          <p:nvPr/>
        </p:nvSpPr>
        <p:spPr>
          <a:xfrm>
            <a:off x="7442119" y="1497872"/>
            <a:ext cx="1747186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s-419" sz="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Butler (2001); Foucault (1979, 2001, 2003); Maturana (1994</a:t>
            </a:r>
            <a:r>
              <a:rPr lang="es-419" sz="1000" dirty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419" sz="1000" dirty="0">
              <a:solidFill>
                <a:schemeClr val="tx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5A5899A9-4555-4202-9093-4F7E0B8115EF}"/>
              </a:ext>
            </a:extLst>
          </p:cNvPr>
          <p:cNvSpPr/>
          <p:nvPr/>
        </p:nvSpPr>
        <p:spPr>
          <a:xfrm>
            <a:off x="246458" y="1714042"/>
            <a:ext cx="1546865" cy="878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9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Muñoz &amp; Andrade (2006); Galvis (2015); Maturana (1994): Puyana &amp; Ramírez (2007); Jiménez (2007); Puyana (2007).</a:t>
            </a:r>
            <a:endParaRPr lang="es-419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599E037B-271A-41F4-A193-687426FE8522}"/>
              </a:ext>
            </a:extLst>
          </p:cNvPr>
          <p:cNvSpPr/>
          <p:nvPr/>
        </p:nvSpPr>
        <p:spPr>
          <a:xfrm>
            <a:off x="1192696" y="4918086"/>
            <a:ext cx="1009950" cy="560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419" sz="9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Hernández (2007); </a:t>
            </a:r>
            <a:r>
              <a:rPr lang="es-419" sz="9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Pakman</a:t>
            </a:r>
            <a:r>
              <a:rPr lang="es-419" sz="9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(2010)</a:t>
            </a:r>
            <a:endParaRPr lang="es-419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286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6278C765-F530-4D86-BCE9-51FA02F850F9}"/>
              </a:ext>
            </a:extLst>
          </p:cNvPr>
          <p:cNvSpPr/>
          <p:nvPr/>
        </p:nvSpPr>
        <p:spPr>
          <a:xfrm>
            <a:off x="-1567084" y="3007272"/>
            <a:ext cx="547055" cy="47952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16B55C48-7C34-4912-8645-811D34A2513B}"/>
              </a:ext>
            </a:extLst>
          </p:cNvPr>
          <p:cNvSpPr/>
          <p:nvPr/>
        </p:nvSpPr>
        <p:spPr>
          <a:xfrm>
            <a:off x="-939880" y="4391367"/>
            <a:ext cx="547055" cy="47952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8FFD396-7BBD-4AC7-982A-6FECD493C83D}"/>
              </a:ext>
            </a:extLst>
          </p:cNvPr>
          <p:cNvSpPr/>
          <p:nvPr/>
        </p:nvSpPr>
        <p:spPr>
          <a:xfrm>
            <a:off x="6737901" y="2976980"/>
            <a:ext cx="730527" cy="691783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53DDB8F1-0D72-4712-957E-605F7F957A94}"/>
              </a:ext>
            </a:extLst>
          </p:cNvPr>
          <p:cNvSpPr/>
          <p:nvPr/>
        </p:nvSpPr>
        <p:spPr>
          <a:xfrm>
            <a:off x="-705194" y="2527746"/>
            <a:ext cx="624737" cy="47952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A1E65EDA-A710-4493-AD46-88BA89FB2CD8}"/>
              </a:ext>
            </a:extLst>
          </p:cNvPr>
          <p:cNvSpPr/>
          <p:nvPr/>
        </p:nvSpPr>
        <p:spPr>
          <a:xfrm>
            <a:off x="2322493" y="16374"/>
            <a:ext cx="4572000" cy="707886"/>
          </a:xfrm>
          <a:prstGeom prst="rect">
            <a:avLst/>
          </a:prstGeom>
        </p:spPr>
        <p:txBody>
          <a:bodyPr wrap="square">
            <a:prstTxWarp prst="textCanUp">
              <a:avLst/>
            </a:prstTxWarp>
            <a:spAutoFit/>
          </a:bodyPr>
          <a:lstStyle/>
          <a:p>
            <a:pPr lvl="0" algn="ctr"/>
            <a:r>
              <a:rPr lang="es-419" sz="4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Pareja y psicoterapia</a:t>
            </a:r>
          </a:p>
        </p:txBody>
      </p:sp>
      <p:sp>
        <p:nvSpPr>
          <p:cNvPr id="31" name="Flecha: a la derecha 30">
            <a:extLst>
              <a:ext uri="{FF2B5EF4-FFF2-40B4-BE49-F238E27FC236}">
                <a16:creationId xmlns:a16="http://schemas.microsoft.com/office/drawing/2014/main" id="{A8FE91CF-D367-44AA-9C8A-3573A8134220}"/>
              </a:ext>
            </a:extLst>
          </p:cNvPr>
          <p:cNvSpPr/>
          <p:nvPr/>
        </p:nvSpPr>
        <p:spPr>
          <a:xfrm>
            <a:off x="580129" y="439596"/>
            <a:ext cx="8270543" cy="1191053"/>
          </a:xfrm>
          <a:prstGeom prst="rightArrow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2" name="Flecha: a la derecha 31">
            <a:extLst>
              <a:ext uri="{FF2B5EF4-FFF2-40B4-BE49-F238E27FC236}">
                <a16:creationId xmlns:a16="http://schemas.microsoft.com/office/drawing/2014/main" id="{46872009-8B56-4241-A47E-60502BEACE1D}"/>
              </a:ext>
            </a:extLst>
          </p:cNvPr>
          <p:cNvSpPr/>
          <p:nvPr/>
        </p:nvSpPr>
        <p:spPr>
          <a:xfrm>
            <a:off x="1344402" y="910097"/>
            <a:ext cx="7506270" cy="1638712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051A9F35-05B8-471E-87BE-E120D4954C1C}"/>
              </a:ext>
            </a:extLst>
          </p:cNvPr>
          <p:cNvSpPr/>
          <p:nvPr/>
        </p:nvSpPr>
        <p:spPr>
          <a:xfrm>
            <a:off x="2175386" y="816735"/>
            <a:ext cx="42378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Conceptualización de la pareja</a:t>
            </a:r>
            <a:endParaRPr lang="es-419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D4F1FC7-D11F-4A49-BA4C-4A9FDC276457}"/>
              </a:ext>
            </a:extLst>
          </p:cNvPr>
          <p:cNvSpPr txBox="1"/>
          <p:nvPr/>
        </p:nvSpPr>
        <p:spPr>
          <a:xfrm>
            <a:off x="2022375" y="1403151"/>
            <a:ext cx="5433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vida de pareja como proceso dialectico que da paso a síntesis transitorias y revisables. </a:t>
            </a:r>
            <a:endParaRPr lang="es-419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Flecha: a la derecha 32">
            <a:extLst>
              <a:ext uri="{FF2B5EF4-FFF2-40B4-BE49-F238E27FC236}">
                <a16:creationId xmlns:a16="http://schemas.microsoft.com/office/drawing/2014/main" id="{B31122FF-B5D7-47F2-8014-C52067E14B35}"/>
              </a:ext>
            </a:extLst>
          </p:cNvPr>
          <p:cNvSpPr/>
          <p:nvPr/>
        </p:nvSpPr>
        <p:spPr>
          <a:xfrm>
            <a:off x="2175386" y="1680024"/>
            <a:ext cx="6675286" cy="1638712"/>
          </a:xfrm>
          <a:prstGeom prst="rightArrow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CC0C07B-65E5-4B16-91C7-7A52FCAEA0E9}"/>
              </a:ext>
            </a:extLst>
          </p:cNvPr>
          <p:cNvSpPr txBox="1"/>
          <p:nvPr/>
        </p:nvSpPr>
        <p:spPr>
          <a:xfrm>
            <a:off x="2322493" y="2112247"/>
            <a:ext cx="5848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terapia de pareja,  intervención en presencia de dos personas que son a la vez las creadoras de esa relación y creaciones de esta</a:t>
            </a:r>
            <a:r>
              <a:rPr lang="es-419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419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lecha: a la derecha 34">
            <a:extLst>
              <a:ext uri="{FF2B5EF4-FFF2-40B4-BE49-F238E27FC236}">
                <a16:creationId xmlns:a16="http://schemas.microsoft.com/office/drawing/2014/main" id="{C2DBC1D8-34F4-4373-945F-8ADE2C11A421}"/>
              </a:ext>
            </a:extLst>
          </p:cNvPr>
          <p:cNvSpPr/>
          <p:nvPr/>
        </p:nvSpPr>
        <p:spPr>
          <a:xfrm rot="10800000">
            <a:off x="323097" y="4870893"/>
            <a:ext cx="8270543" cy="1191053"/>
          </a:xfrm>
          <a:prstGeom prst="right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6" name="Flecha: a la derecha 35">
            <a:extLst>
              <a:ext uri="{FF2B5EF4-FFF2-40B4-BE49-F238E27FC236}">
                <a16:creationId xmlns:a16="http://schemas.microsoft.com/office/drawing/2014/main" id="{6632DD73-F152-4CB6-B99F-FD52D59B28C5}"/>
              </a:ext>
            </a:extLst>
          </p:cNvPr>
          <p:cNvSpPr/>
          <p:nvPr/>
        </p:nvSpPr>
        <p:spPr>
          <a:xfrm rot="10800000">
            <a:off x="323096" y="3941977"/>
            <a:ext cx="7506270" cy="1638712"/>
          </a:xfrm>
          <a:prstGeom prst="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7" name="Flecha: a la derecha 36">
            <a:extLst>
              <a:ext uri="{FF2B5EF4-FFF2-40B4-BE49-F238E27FC236}">
                <a16:creationId xmlns:a16="http://schemas.microsoft.com/office/drawing/2014/main" id="{966C200D-E642-46CA-8FDC-16141307E66C}"/>
              </a:ext>
            </a:extLst>
          </p:cNvPr>
          <p:cNvSpPr/>
          <p:nvPr/>
        </p:nvSpPr>
        <p:spPr>
          <a:xfrm rot="10800000">
            <a:off x="451140" y="3166518"/>
            <a:ext cx="6675286" cy="1638712"/>
          </a:xfrm>
          <a:prstGeom prst="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bg1"/>
              </a:solidFill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9D4CB8C7-03C3-4CFF-8945-01DB1DFFADDC}"/>
              </a:ext>
            </a:extLst>
          </p:cNvPr>
          <p:cNvSpPr/>
          <p:nvPr/>
        </p:nvSpPr>
        <p:spPr>
          <a:xfrm>
            <a:off x="2841579" y="5224016"/>
            <a:ext cx="3233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CO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Psicoterapia sistémica </a:t>
            </a:r>
            <a:endParaRPr lang="es-419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79E0D7B3-C70E-4A6D-BE98-7D34AB8302DE}"/>
              </a:ext>
            </a:extLst>
          </p:cNvPr>
          <p:cNvGrpSpPr/>
          <p:nvPr/>
        </p:nvGrpSpPr>
        <p:grpSpPr>
          <a:xfrm>
            <a:off x="1788341" y="4584988"/>
            <a:ext cx="4734000" cy="610852"/>
            <a:chOff x="299785" y="1195834"/>
            <a:chExt cx="1036591" cy="610852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D55DEBD4-7804-4987-8618-4C3D0E19CB3B}"/>
                </a:ext>
              </a:extLst>
            </p:cNvPr>
            <p:cNvSpPr/>
            <p:nvPr/>
          </p:nvSpPr>
          <p:spPr>
            <a:xfrm>
              <a:off x="544553" y="1327160"/>
              <a:ext cx="547055" cy="47952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83C2C840-4B7A-408C-AC18-A21CC72F6640}"/>
                </a:ext>
              </a:extLst>
            </p:cNvPr>
            <p:cNvSpPr txBox="1"/>
            <p:nvPr/>
          </p:nvSpPr>
          <p:spPr>
            <a:xfrm>
              <a:off x="299785" y="1195834"/>
              <a:ext cx="1036591" cy="4795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t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419" sz="1600" kern="1200" dirty="0">
                  <a:solidFill>
                    <a:schemeClr val="tx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Consultante y  terapeuta son activos e interactúan recursivamente</a:t>
              </a:r>
              <a:r>
                <a:rPr lang="es-419" sz="1600" kern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38" name="Rectángulo 37">
            <a:extLst>
              <a:ext uri="{FF2B5EF4-FFF2-40B4-BE49-F238E27FC236}">
                <a16:creationId xmlns:a16="http://schemas.microsoft.com/office/drawing/2014/main" id="{039FAD40-AAE8-472E-9F83-737D89C2EC28}"/>
              </a:ext>
            </a:extLst>
          </p:cNvPr>
          <p:cNvSpPr/>
          <p:nvPr/>
        </p:nvSpPr>
        <p:spPr>
          <a:xfrm>
            <a:off x="205091" y="1602803"/>
            <a:ext cx="89319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419" sz="1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419" sz="1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Caillé</a:t>
            </a:r>
            <a:r>
              <a:rPr lang="es-419" sz="1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1992</a:t>
            </a:r>
            <a:r>
              <a:rPr lang="es-419" sz="1000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D9CB6749-8169-4A37-8CE0-8AD9BA93D9E8}"/>
              </a:ext>
            </a:extLst>
          </p:cNvPr>
          <p:cNvSpPr txBox="1"/>
          <p:nvPr/>
        </p:nvSpPr>
        <p:spPr>
          <a:xfrm>
            <a:off x="1675571" y="3760351"/>
            <a:ext cx="5312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terapia sistémica trabaja de forma horizontal y </a:t>
            </a:r>
            <a:r>
              <a:rPr lang="es-419" sz="160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heterarquica</a:t>
            </a:r>
            <a:endParaRPr lang="es-419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79AC59F3-94D0-49CA-8E5B-6440DB6C07B9}"/>
              </a:ext>
            </a:extLst>
          </p:cNvPr>
          <p:cNvSpPr/>
          <p:nvPr/>
        </p:nvSpPr>
        <p:spPr>
          <a:xfrm>
            <a:off x="7126426" y="3709028"/>
            <a:ext cx="20175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s-CO" sz="1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Boscolo</a:t>
            </a:r>
            <a:r>
              <a:rPr lang="es-CO" sz="1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1996); </a:t>
            </a:r>
            <a:r>
              <a:rPr lang="es-CO" sz="1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Ceberio</a:t>
            </a:r>
            <a:r>
              <a:rPr lang="es-CO" sz="1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y Linares (2010); Estupiñán, Hernández &amp; Serna (2017)</a:t>
            </a:r>
            <a:endParaRPr lang="es-419" sz="1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872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29013" y="27744"/>
            <a:ext cx="7085973" cy="646331"/>
          </a:xfrm>
          <a:prstGeom prst="rect">
            <a:avLst/>
          </a:prstGeom>
          <a:noFill/>
        </p:spPr>
        <p:txBody>
          <a:bodyPr wrap="square" rtlCol="0">
            <a:prstTxWarp prst="textWave4">
              <a:avLst/>
            </a:prstTxWarp>
            <a:spAutoFit/>
          </a:bodyPr>
          <a:lstStyle/>
          <a:p>
            <a:r>
              <a:rPr lang="es-CO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Prospectiva de la investigación</a:t>
            </a:r>
          </a:p>
        </p:txBody>
      </p:sp>
      <p:sp>
        <p:nvSpPr>
          <p:cNvPr id="3" name="Bocadillo: ovalado 2">
            <a:extLst>
              <a:ext uri="{FF2B5EF4-FFF2-40B4-BE49-F238E27FC236}">
                <a16:creationId xmlns:a16="http://schemas.microsoft.com/office/drawing/2014/main" id="{B044F8E7-6600-401E-8C4C-2002D21C68FD}"/>
              </a:ext>
            </a:extLst>
          </p:cNvPr>
          <p:cNvSpPr/>
          <p:nvPr/>
        </p:nvSpPr>
        <p:spPr>
          <a:xfrm>
            <a:off x="2996436" y="2585694"/>
            <a:ext cx="3275772" cy="1551275"/>
          </a:xfrm>
          <a:prstGeom prst="wedgeEllipse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Ejercicio de respeto, comunicación, diálogo, participación, colaboración, desde los  consensos y la validación</a:t>
            </a:r>
            <a:endParaRPr lang="es-419" sz="16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BE787E8-692B-4C51-9C3F-C2241C93F591}"/>
              </a:ext>
            </a:extLst>
          </p:cNvPr>
          <p:cNvSpPr txBox="1"/>
          <p:nvPr/>
        </p:nvSpPr>
        <p:spPr>
          <a:xfrm>
            <a:off x="4634322" y="870198"/>
            <a:ext cx="4117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40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Investigación de segundo orden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E8F1FA1-361C-48D0-9ED4-8A81361A1A61}"/>
              </a:ext>
            </a:extLst>
          </p:cNvPr>
          <p:cNvSpPr txBox="1"/>
          <p:nvPr/>
        </p:nvSpPr>
        <p:spPr>
          <a:xfrm>
            <a:off x="1334174" y="865236"/>
            <a:ext cx="2952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40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Naturaleza cualitativa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88D64057-D54C-4A34-905E-26DB473A5EF7}"/>
              </a:ext>
            </a:extLst>
          </p:cNvPr>
          <p:cNvGrpSpPr/>
          <p:nvPr/>
        </p:nvGrpSpPr>
        <p:grpSpPr>
          <a:xfrm>
            <a:off x="3811087" y="1841613"/>
            <a:ext cx="1646469" cy="352181"/>
            <a:chOff x="3278312" y="4458159"/>
            <a:chExt cx="1646469" cy="352181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F70BF10C-61E6-4C47-B8F1-D778394835CB}"/>
                </a:ext>
              </a:extLst>
            </p:cNvPr>
            <p:cNvSpPr/>
            <p:nvPr/>
          </p:nvSpPr>
          <p:spPr>
            <a:xfrm>
              <a:off x="3278312" y="4458159"/>
              <a:ext cx="1646469" cy="35218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FDBEDE2C-E401-47B5-A2C9-F4F8845285FF}"/>
                </a:ext>
              </a:extLst>
            </p:cNvPr>
            <p:cNvSpPr txBox="1"/>
            <p:nvPr/>
          </p:nvSpPr>
          <p:spPr>
            <a:xfrm>
              <a:off x="3278312" y="4458159"/>
              <a:ext cx="1646469" cy="3521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85344" bIns="85344" numCol="1" spcCol="1270" anchor="ctr" anchorCtr="0">
              <a:prstTxWarp prst="textStop">
                <a:avLst/>
              </a:prstTxWarp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419" sz="1200" b="1" i="1" kern="1200" dirty="0">
                  <a:solidFill>
                    <a:schemeClr val="tx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El SAP</a:t>
              </a:r>
            </a:p>
          </p:txBody>
        </p:sp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BC671FC0-35B7-4474-8C97-0894441A9A1F}"/>
              </a:ext>
            </a:extLst>
          </p:cNvPr>
          <p:cNvSpPr txBox="1"/>
          <p:nvPr/>
        </p:nvSpPr>
        <p:spPr>
          <a:xfrm>
            <a:off x="6754887" y="1776707"/>
            <a:ext cx="3498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7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Espacio formativo clínico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68A5D0A-92F4-42B5-97E2-FC4F383B4704}"/>
              </a:ext>
            </a:extLst>
          </p:cNvPr>
          <p:cNvSpPr txBox="1"/>
          <p:nvPr/>
        </p:nvSpPr>
        <p:spPr>
          <a:xfrm>
            <a:off x="3096570" y="2193794"/>
            <a:ext cx="3498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Servicio de Atención Psicológica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6923EFA-0324-4011-8345-B9EF01599783}"/>
              </a:ext>
            </a:extLst>
          </p:cNvPr>
          <p:cNvSpPr txBox="1"/>
          <p:nvPr/>
        </p:nvSpPr>
        <p:spPr>
          <a:xfrm>
            <a:off x="0" y="1501579"/>
            <a:ext cx="327577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7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parejas</a:t>
            </a:r>
          </a:p>
          <a:p>
            <a:r>
              <a:rPr lang="es-419" sz="17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Investigadores/interventores</a:t>
            </a:r>
          </a:p>
          <a:p>
            <a:r>
              <a:rPr lang="es-419" sz="17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Directora de trabajo de grado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F354556-1831-419D-9A7C-0D5615AA5EDF}"/>
              </a:ext>
            </a:extLst>
          </p:cNvPr>
          <p:cNvSpPr txBox="1"/>
          <p:nvPr/>
        </p:nvSpPr>
        <p:spPr>
          <a:xfrm>
            <a:off x="6754887" y="2743600"/>
            <a:ext cx="24801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Estrategias: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Participativas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Consensuadas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Colaborativas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Creación de espacios </a:t>
            </a:r>
          </a:p>
          <a:p>
            <a:r>
              <a:rPr lang="es-CO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colectivos</a:t>
            </a:r>
          </a:p>
          <a:p>
            <a:pPr marL="285750" indent="-285750">
              <a:buFontTx/>
              <a:buChar char="-"/>
            </a:pPr>
            <a:endParaRPr lang="es-CO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76472F1-C367-416D-AC1B-5ECF0FC6FE58}"/>
              </a:ext>
            </a:extLst>
          </p:cNvPr>
          <p:cNvSpPr txBox="1"/>
          <p:nvPr/>
        </p:nvSpPr>
        <p:spPr>
          <a:xfrm flipH="1">
            <a:off x="524619" y="2642074"/>
            <a:ext cx="20813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Técnicas</a:t>
            </a:r>
            <a:r>
              <a:rPr lang="es-CO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Dibujo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Cuento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Equipo reflexivo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Rituales terapéuticos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D7E677F2-AA91-4AA0-91DC-6919AF2FAD52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2690191" y="2017703"/>
            <a:ext cx="1120896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6F11812E-C62D-4240-869E-BA795FC8726C}"/>
              </a:ext>
            </a:extLst>
          </p:cNvPr>
          <p:cNvCxnSpPr>
            <a:cxnSpLocks/>
          </p:cNvCxnSpPr>
          <p:nvPr/>
        </p:nvCxnSpPr>
        <p:spPr>
          <a:xfrm>
            <a:off x="5533124" y="1986606"/>
            <a:ext cx="1146194" cy="113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1233680-824A-44D7-8EB7-B85958F818EA}"/>
              </a:ext>
            </a:extLst>
          </p:cNvPr>
          <p:cNvSpPr txBox="1"/>
          <p:nvPr/>
        </p:nvSpPr>
        <p:spPr>
          <a:xfrm>
            <a:off x="2113217" y="4832076"/>
            <a:ext cx="1966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escenarios de dos horas </a:t>
            </a:r>
          </a:p>
        </p:txBody>
      </p:sp>
      <p:cxnSp>
        <p:nvCxnSpPr>
          <p:cNvPr id="21" name="Conector: curvado 20">
            <a:extLst>
              <a:ext uri="{FF2B5EF4-FFF2-40B4-BE49-F238E27FC236}">
                <a16:creationId xmlns:a16="http://schemas.microsoft.com/office/drawing/2014/main" id="{BADA71C6-2F9A-42E6-9F28-E03B10F16A43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675861" y="4343921"/>
            <a:ext cx="1437356" cy="811321"/>
          </a:xfrm>
          <a:prstGeom prst="curvedConnector3">
            <a:avLst>
              <a:gd name="adj1" fmla="val -20993"/>
            </a:avLst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Conector: curvado 24">
            <a:extLst>
              <a:ext uri="{FF2B5EF4-FFF2-40B4-BE49-F238E27FC236}">
                <a16:creationId xmlns:a16="http://schemas.microsoft.com/office/drawing/2014/main" id="{399F16E7-B09A-4FA9-ABC3-29928C5B875D}"/>
              </a:ext>
            </a:extLst>
          </p:cNvPr>
          <p:cNvCxnSpPr/>
          <p:nvPr/>
        </p:nvCxnSpPr>
        <p:spPr>
          <a:xfrm>
            <a:off x="4286219" y="5155242"/>
            <a:ext cx="2194094" cy="12700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A0DDCC4-915F-4622-9EF8-F38397B77DC9}"/>
              </a:ext>
            </a:extLst>
          </p:cNvPr>
          <p:cNvSpPr txBox="1"/>
          <p:nvPr/>
        </p:nvSpPr>
        <p:spPr>
          <a:xfrm>
            <a:off x="6693064" y="4970575"/>
            <a:ext cx="2194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Análisis de contenido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141E0AB-AA44-49E8-85A8-891F3D0809BE}"/>
              </a:ext>
            </a:extLst>
          </p:cNvPr>
          <p:cNvSpPr txBox="1"/>
          <p:nvPr/>
        </p:nvSpPr>
        <p:spPr>
          <a:xfrm>
            <a:off x="2981739" y="4343921"/>
            <a:ext cx="3498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Prácticas democráticas</a:t>
            </a:r>
          </a:p>
        </p:txBody>
      </p:sp>
    </p:spTree>
    <p:extLst>
      <p:ext uri="{BB962C8B-B14F-4D97-AF65-F5344CB8AC3E}">
        <p14:creationId xmlns:p14="http://schemas.microsoft.com/office/powerpoint/2010/main" val="38670214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3F48C29-1372-4834-BD00-D4FA394281D3}"/>
              </a:ext>
            </a:extLst>
          </p:cNvPr>
          <p:cNvPicPr/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4" t="10657" r="13750"/>
          <a:stretch/>
        </p:blipFill>
        <p:spPr bwMode="auto">
          <a:xfrm>
            <a:off x="2953109" y="1355448"/>
            <a:ext cx="3474195" cy="46477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Elipse 15">
            <a:extLst>
              <a:ext uri="{FF2B5EF4-FFF2-40B4-BE49-F238E27FC236}">
                <a16:creationId xmlns:a16="http://schemas.microsoft.com/office/drawing/2014/main" id="{07486BA6-4BEC-41C1-99DF-458A55BAEA11}"/>
              </a:ext>
            </a:extLst>
          </p:cNvPr>
          <p:cNvSpPr/>
          <p:nvPr/>
        </p:nvSpPr>
        <p:spPr>
          <a:xfrm>
            <a:off x="2568213" y="4156860"/>
            <a:ext cx="1547416" cy="159891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80CBAF8F-5711-4E03-BAF0-4489871C85CB}"/>
              </a:ext>
            </a:extLst>
          </p:cNvPr>
          <p:cNvSpPr/>
          <p:nvPr/>
        </p:nvSpPr>
        <p:spPr>
          <a:xfrm>
            <a:off x="6314528" y="2008312"/>
            <a:ext cx="1547416" cy="159891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96DB3CBC-D328-4A4C-96D8-7C36C9626B47}"/>
              </a:ext>
            </a:extLst>
          </p:cNvPr>
          <p:cNvSpPr/>
          <p:nvPr/>
        </p:nvSpPr>
        <p:spPr>
          <a:xfrm>
            <a:off x="5264784" y="576770"/>
            <a:ext cx="1547416" cy="159891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957E50DD-4791-4E56-BF37-FD2DF9B80297}"/>
              </a:ext>
            </a:extLst>
          </p:cNvPr>
          <p:cNvSpPr/>
          <p:nvPr/>
        </p:nvSpPr>
        <p:spPr>
          <a:xfrm>
            <a:off x="1599529" y="2711072"/>
            <a:ext cx="1547416" cy="159891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40BBDD4D-E5BC-4035-8219-A490991D6C3B}"/>
              </a:ext>
            </a:extLst>
          </p:cNvPr>
          <p:cNvSpPr/>
          <p:nvPr/>
        </p:nvSpPr>
        <p:spPr>
          <a:xfrm>
            <a:off x="2265042" y="1189833"/>
            <a:ext cx="1547416" cy="159891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79D828C8-FF7A-4900-92AD-0F34502936C1}"/>
              </a:ext>
            </a:extLst>
          </p:cNvPr>
          <p:cNvSpPr/>
          <p:nvPr/>
        </p:nvSpPr>
        <p:spPr>
          <a:xfrm>
            <a:off x="5019813" y="3357403"/>
            <a:ext cx="1547416" cy="159891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F511DE6-6005-4B58-AE24-1DFD64C14EFE}"/>
              </a:ext>
            </a:extLst>
          </p:cNvPr>
          <p:cNvSpPr txBox="1"/>
          <p:nvPr/>
        </p:nvSpPr>
        <p:spPr>
          <a:xfrm>
            <a:off x="4911956" y="3679341"/>
            <a:ext cx="18155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¿Desarrollo y abordaje diferente? se sabrá con la aplicación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3F0A59A-ED07-4F27-AFFB-D7F6C4286623}"/>
              </a:ext>
            </a:extLst>
          </p:cNvPr>
          <p:cNvSpPr txBox="1"/>
          <p:nvPr/>
        </p:nvSpPr>
        <p:spPr>
          <a:xfrm>
            <a:off x="5248443" y="1083369"/>
            <a:ext cx="15637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Biosfera autoorganizada</a:t>
            </a:r>
          </a:p>
          <a:p>
            <a:pPr algn="ctr"/>
            <a:endParaRPr lang="es-419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887011D-DB52-49D4-A07E-EF458C2E63AD}"/>
              </a:ext>
            </a:extLst>
          </p:cNvPr>
          <p:cNvSpPr txBox="1"/>
          <p:nvPr/>
        </p:nvSpPr>
        <p:spPr>
          <a:xfrm>
            <a:off x="2381701" y="1592814"/>
            <a:ext cx="1283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Recurso. Capital psicológico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4CB991D-33E5-42D1-B1D0-8F6D9D8A955B}"/>
              </a:ext>
            </a:extLst>
          </p:cNvPr>
          <p:cNvSpPr txBox="1"/>
          <p:nvPr/>
        </p:nvSpPr>
        <p:spPr>
          <a:xfrm>
            <a:off x="2666805" y="4723043"/>
            <a:ext cx="1306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niveles de intervención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73AC9C6-4314-4243-8AAC-B4805FA628F5}"/>
              </a:ext>
            </a:extLst>
          </p:cNvPr>
          <p:cNvSpPr txBox="1"/>
          <p:nvPr/>
        </p:nvSpPr>
        <p:spPr>
          <a:xfrm>
            <a:off x="6379875" y="2402477"/>
            <a:ext cx="1470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Trabajo con pareja, familias y comunidad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886C7574-6705-4806-9DF6-7184A731F490}"/>
              </a:ext>
            </a:extLst>
          </p:cNvPr>
          <p:cNvSpPr/>
          <p:nvPr/>
        </p:nvSpPr>
        <p:spPr>
          <a:xfrm>
            <a:off x="3584681" y="162844"/>
            <a:ext cx="1444579" cy="1559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22B8442-04C0-4BE9-88C5-E424BCB5122F}"/>
              </a:ext>
            </a:extLst>
          </p:cNvPr>
          <p:cNvSpPr txBox="1"/>
          <p:nvPr/>
        </p:nvSpPr>
        <p:spPr>
          <a:xfrm>
            <a:off x="1765769" y="3205102"/>
            <a:ext cx="1187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Trasciende contextos 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3D47561-1D79-476E-BD67-12205F3B9290}"/>
              </a:ext>
            </a:extLst>
          </p:cNvPr>
          <p:cNvSpPr txBox="1"/>
          <p:nvPr/>
        </p:nvSpPr>
        <p:spPr>
          <a:xfrm>
            <a:off x="396376" y="-37379"/>
            <a:ext cx="33651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Reflexiones 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CB16EEE-F727-4F1E-80B6-28868BF11823}"/>
              </a:ext>
            </a:extLst>
          </p:cNvPr>
          <p:cNvSpPr txBox="1"/>
          <p:nvPr/>
        </p:nvSpPr>
        <p:spPr>
          <a:xfrm>
            <a:off x="8249853" y="1070616"/>
            <a:ext cx="33651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Finales 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24AA176-AA1D-46A9-956A-86DCB97BA5E2}"/>
              </a:ext>
            </a:extLst>
          </p:cNvPr>
          <p:cNvSpPr txBox="1"/>
          <p:nvPr/>
        </p:nvSpPr>
        <p:spPr>
          <a:xfrm>
            <a:off x="3274135" y="653481"/>
            <a:ext cx="1881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Connotación ecológica </a:t>
            </a:r>
          </a:p>
        </p:txBody>
      </p:sp>
    </p:spTree>
    <p:extLst>
      <p:ext uri="{BB962C8B-B14F-4D97-AF65-F5344CB8AC3E}">
        <p14:creationId xmlns:p14="http://schemas.microsoft.com/office/powerpoint/2010/main" val="2566316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36A15F2-E684-4B3C-ACCF-04DE1BCFD13D}"/>
              </a:ext>
            </a:extLst>
          </p:cNvPr>
          <p:cNvSpPr/>
          <p:nvPr/>
        </p:nvSpPr>
        <p:spPr>
          <a:xfrm>
            <a:off x="132523" y="-172277"/>
            <a:ext cx="8852452" cy="3893664"/>
          </a:xfrm>
          <a:prstGeom prst="rect">
            <a:avLst/>
          </a:prstGeom>
        </p:spPr>
        <p:txBody>
          <a:bodyPr wrap="square">
            <a:prstTxWarp prst="textCanDown">
              <a:avLst/>
            </a:prstTxWarp>
            <a:spAutoFit/>
          </a:bodyPr>
          <a:lstStyle/>
          <a:p>
            <a:pPr algn="ctr"/>
            <a:r>
              <a:rPr lang="es-CO" sz="50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democracia como posibilitadora de nuevas formas de ser y vivir en pareja</a:t>
            </a:r>
            <a:endParaRPr lang="es-CO" sz="5000" dirty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62939E9-825B-4F4D-BBF1-6D06A1B017E0}"/>
              </a:ext>
            </a:extLst>
          </p:cNvPr>
          <p:cNvSpPr txBox="1"/>
          <p:nvPr/>
        </p:nvSpPr>
        <p:spPr>
          <a:xfrm>
            <a:off x="569844" y="3273110"/>
            <a:ext cx="82163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Maestría en Psicología Clínica y de la Familia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250F7F2-7651-4CC8-854B-3AE33036C1CF}"/>
              </a:ext>
            </a:extLst>
          </p:cNvPr>
          <p:cNvSpPr txBox="1"/>
          <p:nvPr/>
        </p:nvSpPr>
        <p:spPr>
          <a:xfrm>
            <a:off x="4005770" y="4055940"/>
            <a:ext cx="66360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Autores: </a:t>
            </a:r>
            <a:r>
              <a:rPr lang="es-419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Angie Paola Benavides Ocampo </a:t>
            </a:r>
          </a:p>
          <a:p>
            <a:r>
              <a:rPr lang="es-419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(angie.benavides@usantotomas.edu.co)</a:t>
            </a:r>
          </a:p>
          <a:p>
            <a:r>
              <a:rPr lang="es-419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Miguel Ángel Villota Ríos</a:t>
            </a:r>
          </a:p>
          <a:p>
            <a:r>
              <a:rPr lang="es-419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(miguelvillota@usantotomas.edu.co)</a:t>
            </a:r>
          </a:p>
          <a:p>
            <a:r>
              <a:rPr lang="es-419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Directora: </a:t>
            </a:r>
            <a:r>
              <a:rPr lang="es-419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Diana Janneth Laverde Gallego</a:t>
            </a:r>
          </a:p>
          <a:p>
            <a:r>
              <a:rPr lang="es-419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(dianalaverde@usantotomas.edu.co)  </a:t>
            </a:r>
          </a:p>
        </p:txBody>
      </p:sp>
    </p:spTree>
    <p:extLst>
      <p:ext uri="{BB962C8B-B14F-4D97-AF65-F5344CB8AC3E}">
        <p14:creationId xmlns:p14="http://schemas.microsoft.com/office/powerpoint/2010/main" val="547201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3675084-D490-4611-8EE4-2641F16E3F75}"/>
              </a:ext>
            </a:extLst>
          </p:cNvPr>
          <p:cNvSpPr/>
          <p:nvPr/>
        </p:nvSpPr>
        <p:spPr>
          <a:xfrm>
            <a:off x="1" y="106017"/>
            <a:ext cx="9144000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s-CO" sz="1000" b="1" dirty="0">
                <a:latin typeface="Times New Roman" panose="02020603050405020304" pitchFamily="18" charset="0"/>
                <a:ea typeface="Calibri" panose="020F0502020204030204" pitchFamily="34" charset="0"/>
              </a:rPr>
              <a:t>Referencias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Abela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J. (1998). Las técnicas de análisis de contenido: Una revisión actualizada. Recuperado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https://es.scribd.com/document/366054025/Andreu-Abela-1998-Las-Tecnicas-de-Analisis-de-Contenido-Una-Revision-Actualizada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Agirre, A. (2014). La gestión de la sexualidad en parejas con ideología igualitaria. De la monogamia dada por sentada a la negociación.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RIPS, 13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(1), 87 – 101. Recuperado de http://www.usc.es/revistas/index.php/rips/article/view/1666/1960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Aguilera, M. (2009). Comprensión empática y estilos de negociación en la relación de pareja. Herramientas de mediación.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Revista Internacional de psicología, 10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(2), 1-14.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http://revistapsicologia.org/index.php/revista/article/view/55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Ahumada, S.,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Luttges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C., Molina, T. &amp; Torres, S. (2014). Satisfacción sexual: revisión de los factores individuales y de pareja relacionados.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Revista Hospital Clínico Universidad de Chile,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25, 278-284. Recuperado de https://www.redclinica.cl/Portals/0/Users/014/14/14/satisfaccion_sexual.pdf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Alfonso, L. &amp; Hernández, J. (2016).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Significados del amor en parejas con historias de infidelidad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Universidad Santo Tomás, Bogotá, Colombia. Recuperado de https://repository.usta.edu.co/handle/11634/3707 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Ariza, G. (2013). Las representaciones sociales de la violencia en las relaciones de pareja en Medellín en el siglo XXI.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CES Psicología, 6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(1), 134-158.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http://www.redalyc.org/articulo.oa?id=423539419009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Barragán, M. &amp; Garzón, D. (2003). Sobre los escenarios de investigación-intervención-formación y algunos de sus procesos. En Estupiñán, J., et al. Construcciones en psicología compleja. Aportes y Dilemas. Bogotá: Universidad Santo Tomás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Bardin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L. (2002). Análisis de contenido. Tercera Edición. Ediciones Akal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Bauman, Z. (2005).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Amor liquido: acerca de la fragilidad de los vínculos humanos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Argentina: FCE- Fondo de Cultura Económica.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Beck, U. &amp; Beck-</a:t>
            </a: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Gernsheim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E. (2001).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El normal Caos del amor. Las nuevas formas de la relación amorosa.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Barcelona, España: Ediciones Paidós Ibérica, S.A</a:t>
            </a: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Benítez, L. (2012).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Proyectos de vida en parejas de jóvenes adultos y adultas profesionales de Bogotá: convivencia, cambios y permanencias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Universidad Nacional de Colombia, Bogotá, Colombia. Recuperado de http://bdigital.unal.edu.co/8947/1/Lindsayben%C3%ADtezbarajas.2012.pdf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Bernales, S. (2010). Apuntes sobre la terapia de pareja y la supervisión de videos.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Revista Argentina de Clínica Psicológica, 19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(1), 45-56.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http://www.redalyc.org/html/2819/281921797005/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Boscolo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L. (1996). Los tiempos del tiempo: una nueva perspectiva para la consulta y la terapia sistémicas. Buenos Aires, Argentina: Paidós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Brown, J. (2009). Los derechos reproductivos y sexuales en los bordes entre lo público y lo privado. Algunos nudos del debate en torno a la democratización de la sexualidad.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Sexualidad, salud y sociedad Revista Latinoamericana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(2), 10-28.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http://repositorio.gire.org.mx/bitstream/123456789/2566/1/293322969002.pdf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endParaRPr lang="es-419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522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6DE1C82-7D7B-42D8-B0F6-68F067EABBF0}"/>
              </a:ext>
            </a:extLst>
          </p:cNvPr>
          <p:cNvSpPr/>
          <p:nvPr/>
        </p:nvSpPr>
        <p:spPr>
          <a:xfrm>
            <a:off x="106017" y="287546"/>
            <a:ext cx="9037983" cy="4546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Bozon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M. (2008), ¿Las minorías sexuales son el porvenir de la humanidad? En V.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Descoutures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M.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Digoit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É.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Fassin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y W.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Rault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s-CO" sz="1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Mariages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et </a:t>
            </a:r>
            <a:r>
              <a:rPr lang="es-CO" sz="1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homosexualité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CO" sz="1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dans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le monde.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(190-202).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Paris: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Editions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Autrement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http://www.debatefeminista.pueg.unam.mx/wp-content/uploads/2016/03/articulos/043_02.pdf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Burin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M. &amp;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Meler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I. (2001).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Género y familia. Poder, amor y sexualidad en construcción de la subjetividad.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Argentina: Paidós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Butler, J. (2001).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Mecanismos psíquicos del poder. Teorías sobre la sujeción.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Madrid, España: Ediciones Cátedra (Grupo Anaya S.A)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Caillé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P. (1992). Uno más uno son tres. La pareja revelada así misma. Barcelona, España: Ediciones Paidós Ibérica, S.A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Carmona, M. (2011). ¿Negocian las parejas su sexualidad? Significados asociados a la sexualidad y prácticas de negociación sexual.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Estudios Feministas, Florianópolis, 19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(3), 801-821.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http://www.scielo.br/pdf/ref/v19n3/08.pdf</a:t>
            </a:r>
            <a:endParaRPr lang="es-CO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Canevaro, A. (2018). Técnicas experienciales en la terapia de pareja, </a:t>
            </a:r>
            <a:r>
              <a:rPr lang="es-CO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Revista de psicoterapia Relacional e Intervenciones Sociales, 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(36), 141-154. Recuperado de http://www.redesdigital.com.mx/index.php/redes/article/view/248/6783431 </a:t>
            </a:r>
            <a:endParaRPr lang="es-419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Castrillón, E. (2008). Terapia de pareja: una mirada a sus procesos. </a:t>
            </a:r>
            <a:r>
              <a:rPr lang="es-CO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Revista Colombiana de Psiquiatría, 37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187-197. Recuperado de 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http://www.redalyc.org/html/806/80615420015</a:t>
            </a:r>
            <a:r>
              <a:rPr lang="es-CO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es-CO" dirty="0"/>
          </a:p>
          <a:p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Castro, B. (2008). El amor como concepto filosófico y practica de vida, entrevista con Edgar Morales. </a:t>
            </a:r>
            <a:r>
              <a:rPr lang="es-CO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Revista digital universitaria, 9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(11), 3-9. Recuperado de</a:t>
            </a:r>
          </a:p>
          <a:p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http://www.revista.unam.mx/vol.9/num11/art92/art92.pdf?fbclid=IwAR0ecS8v0CwUIDcXV2AQ2RzPD3A1jyKdYkvo9A_EYuBtJD-6kKisyHcMh8k</a:t>
            </a:r>
            <a:endParaRPr lang="es-CO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419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Ceberio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&amp; Linares, J. (2010). </a:t>
            </a:r>
            <a:r>
              <a:rPr lang="es-CO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 y hacer en terapia sistémica. La construcción del estilo terapéutico. 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Buenos Aires, Argentina: Paidós </a:t>
            </a:r>
          </a:p>
          <a:p>
            <a:endParaRPr lang="es-419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Celis, R. &amp; Rodríguez, M. (2016). </a:t>
            </a:r>
            <a:r>
              <a:rPr lang="es-CO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Constructivismo y construccionismo social en psicoterapia. Una perspectiva critica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Bogotá, Colombia: El manual modero</a:t>
            </a:r>
          </a:p>
          <a:p>
            <a:endParaRPr lang="es-419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Christiansen, M. (2012). Las relaciones de poder desde una epistemología sistémica. </a:t>
            </a:r>
            <a:r>
              <a:rPr lang="es-CO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European</a:t>
            </a:r>
            <a:r>
              <a:rPr lang="es-CO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Scientific</a:t>
            </a:r>
            <a:r>
              <a:rPr lang="es-CO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Journal</a:t>
            </a:r>
            <a:r>
              <a:rPr lang="es-CO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(20), 141-161. Recuperado de 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http://eujournal.org/index.php/esj/article/view/327/356</a:t>
            </a:r>
            <a:endParaRPr lang="es-419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419" dirty="0"/>
          </a:p>
          <a:p>
            <a:pPr marL="450215" indent="-450215">
              <a:lnSpc>
                <a:spcPct val="150000"/>
              </a:lnSpc>
              <a:spcAft>
                <a:spcPts val="1000"/>
              </a:spcAft>
            </a:pPr>
            <a:endParaRPr lang="es-419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0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465BCEE1-F580-49D4-9B96-B5B393DB9CDF}"/>
              </a:ext>
            </a:extLst>
          </p:cNvPr>
          <p:cNvSpPr/>
          <p:nvPr/>
        </p:nvSpPr>
        <p:spPr>
          <a:xfrm>
            <a:off x="0" y="419442"/>
            <a:ext cx="9144000" cy="54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la Espriella, R. (2008). Terapia de pareja: abordaje sistémico.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Revista Colombiana de Psiquiatría, 37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(1), 175-186.Recuperado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http://www.scielo.org.co/pdf/rcp/v37s1/v37s1a14.pdf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Duque, R. (2013). La complejidad como desafío. Sobre la apertura de la psicología y los diálogos experimentales reflexivos. En I. Hernández. &amp; R. Niño. (Ed.),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Estética y sistemas abiertos. Procesos de no equilibrio entre el arte, la ciencia y la ciudad.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(pp.143-163). Colección Estética contemporánea. Departamento de Estética. Bogotá: Editorial Pontificia Universidad Javeriana.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Duque, R. E. (2017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La Investigación como Biosfera Autoorganizada Diálogos entre Psicología Clínica, Ciencias de la Complejidad y Estética de los mundos posibles.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Bogota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Colombia: Pontificia Universidad Javeriana.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pt-PT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Elkaim, M. (2005</a:t>
            </a:r>
            <a:r>
              <a:rPr lang="pt-PT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Si me amas, no me ames.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Psicoterapia con enfoque sistémico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Barcelona, España: Gedisa.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Estupiñán, J., González, O. y Serna, A. (2006).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Dossier No 2 Narrativas Familiares en Diversidad de Contextos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Bogotá, Colombia : Universidad Santo Tomás</a:t>
            </a: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Estupiñán, J., Hernández, A. &amp; Serna, A. (2017). Transformación de la subjetividad en la psicoterapia sistémica. Bogotá, Colombia: Ediciones USTA</a:t>
            </a:r>
          </a:p>
          <a:p>
            <a:pPr marL="450215" indent="-450215" algn="just">
              <a:spcAft>
                <a:spcPts val="1000"/>
              </a:spcAft>
            </a:pP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Evertsson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L. &amp; Nyman, C.  (2009). If not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negotiaiton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then what? Gender equality and the organization of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eveeyday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life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inswedish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couples. </a:t>
            </a:r>
            <a:r>
              <a:rPr lang="es-CO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Interpersona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3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(1), 33-59.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https://interpersona.psychopen.eu/article/view/68/pdf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Foucault, M. (1979).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Microfísica del poder.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España, Madrid: Las Ediciones de la Piqueta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Foucault, M. (1990).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Tecnologías del yo.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Barcelona, España: Paidós Ibérica, S.A.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Foucault, M (2001). El sujeto y el poder. En H. L. Dreyfus. &amp; P.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Rabinow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(Eds.).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Michel Foucault: Mas allá del estructuralismo y la hermenéutica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(pp.241-259).(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Trad.R.Paredes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Buenos Aires, Argentina: Ediciones Nueva Visión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Foucault, M. (2003)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Vigilar y castigar. Nacimiento de la prisión.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Buenos Aires, Argentina: Siglo veintiuno Editores Argentina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Galeano, A.,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Jaimes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F. &amp; Palacio, L. (2014).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Practicas dialógicas que movilizan relatos identitarios y reconfiguran ecológicamente pautas de violencia en la pareja.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Universidad Santo Tomás, Bogotá, Colombia.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https://repository.usta.edu.co/handle/11634/457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Galvis, L. (2015). Una mirada a la familia a partir de la constitución política colombiana.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Anuario de derecho constitucional latinoamericano, año XXI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605-626.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http://historico.juridicas.unam.mx/publica/librev/rev/dconstla/cont/2015/pr/pr36.pdf</a:t>
            </a:r>
            <a:endParaRPr lang="es-CO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García-Cueto, E., Rodríguez-Díaz, F., Bringas-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Molleda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C., López-Cepero, J.,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Paino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-Quesada, S. &amp; Rodríguez-Franco, L. (2015).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of the gender role attitudes scale (GRAS) amongst Young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spanish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people.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International Journal of Clinical and  </a:t>
            </a:r>
            <a:r>
              <a:rPr lang="en-US" sz="1000" i="1" dirty="0"/>
              <a:t>Health Psychology, 15</a:t>
            </a:r>
            <a:r>
              <a:rPr lang="en-US" sz="1000" dirty="0"/>
              <a:t>(1), 61-68. </a:t>
            </a:r>
            <a:r>
              <a:rPr lang="en-US" sz="1000" dirty="0" err="1"/>
              <a:t>Recuperado</a:t>
            </a:r>
            <a:r>
              <a:rPr lang="en-US" sz="1000" dirty="0"/>
              <a:t> de </a:t>
            </a:r>
            <a:r>
              <a:rPr lang="en-US" sz="10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http://www.redalyc.org/articulo.oa?id=33732958008</a:t>
            </a:r>
            <a:endParaRPr lang="es-419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0123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FAC003AA-8791-4A0D-A111-0A718FF51307}"/>
              </a:ext>
            </a:extLst>
          </p:cNvPr>
          <p:cNvSpPr/>
          <p:nvPr/>
        </p:nvSpPr>
        <p:spPr>
          <a:xfrm>
            <a:off x="0" y="69247"/>
            <a:ext cx="9144000" cy="5950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indent="-450215">
              <a:spcAft>
                <a:spcPts val="1000"/>
              </a:spcAft>
            </a:pP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Garciandia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&amp; Samper, j. (2004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El tejido de un nosotros: hilando nuevos significados entre terapeuta y consultante.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Revista Colombiana de psiquiatría, 33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(3), 263-284. Recuperado de https://www.redalyc.org/pdf/806/80633302.pdf?fbclid=IwAR2oG-FvyAh83E2WGUAB8w5wLvW45XmC42_3Z4pVoxxDZ8bLhxLk_o5i_4k</a:t>
            </a: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García, F., Fuentes, R. &amp; Sánchez, A. (2016). Amor, satisfacción en la pareja y resolución de conflicto en adultos jóvenes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CO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Ajayu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14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(2), 284-302.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http://www.scielo.org.bo/scielo.php?pid=S2077-21612016000200004&amp;script=sci_arttext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Garrido, A., Reyes, A., Ortega, P., Torres, L. (2007). La vida en pareja: un asunto a negociar.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Enseñanza e investigación en psicología, 12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(2), 385-396.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http://www.redalyc.org/comocitar.oa?id=29212212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Gergen, K. (1996). La construcción social: emergencia y potencial. En M.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Pakman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(Comp.),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Construcciones de la experiencia humana. </a:t>
            </a:r>
            <a:r>
              <a:rPr lang="es-CO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(pp.139-181). Barcelona, España: Gedisa. 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Gergen, K. (1996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Realidades y relaciones: aproximación a la construcción social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Barcelona, España: Paidós Ibérica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Giddens, A. (1995).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Modernidad e identidad del yo. El yo y la sociedad en la época contemporánea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Barcelona, España: Ediciones península S.A.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Giddens, A. (1998).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transformación de la intimidad. Sexualidad, amor y erotismo en las sociedades modernas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Madrid, España: Ediciones catedra, S.A. 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Giovanazzi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(2011). Las psico-narraciones en psicoterapia de parejas.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Redes. Revista de psicoterapia relacional e intervenciones sociales,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(26), 75-85.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http://www.redesdigital.com.mx/index.php/redes/article/view/44/29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Goolishian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H. &amp;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Arderson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H. (2002). Narrativa y </a:t>
            </a:r>
            <a:r>
              <a:rPr lang="es-CO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self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Algunos dilemas posmodernos de la psicoterapia. En D. F.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Schnitman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(Comp.),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Nuevos paradigmas, cultura y subjetividad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(pp. 293-312). Buenos Aires, Argentina: Paidós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Gómez, R. &amp; Jiménez, J. (2002). De los principios del pensamiento complejo. En M. Velilla. (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comp.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Manual de iniciación pedagógica al pensamiento complejo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(pp. 117- 121). Bogotá, Colombia: Corporación Para El Desarrollo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Complexus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Recuperado de http://online.upaep.mx/campusvirtual/ebooks/ManualIniciacion.pdf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González, E., Molina, T., Montero, A., Martínez, V. &amp; Leyton, C. (2007), Comportamientos sexuales y diferencias de género en adolescentes usuarios de un sistema público de salud universitario.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Revista médica de Chile, 135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(10), 1261-1269. 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http://dx.doi.org/10.4067/S0034-98872007001000005</a:t>
            </a:r>
            <a:r>
              <a:rPr lang="es-419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Guariglia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O. (2011). Democracia: origen, concepto y evolución según Aristóteles.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DOXA, Cuadernos de Filosofía del Derecho,33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157 – 190.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https://rua.ua.es/dspace/bitstream/10045/32598/1/Doxa_33_09.pdf?fbclid=IwAR3n9TeHizjr8bktlMFNFrIO3CkJM8DW1mySNUYWne7TXyKHCD0L7Tut8bo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Ibañez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J. (1991).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El regreso del sujeto. La investigación social de segundo orden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Santiago de Chile, Chile: Editorial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Amerinda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Hernández, A. (2007). Trascender los dilemas del poder y del terapeuta como experto en la psicoterapia sistémica. </a:t>
            </a:r>
            <a:r>
              <a:rPr lang="es-CO" sz="1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Universitas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CO" sz="1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psychology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6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(2), 285-293.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https://revistas.javeriana.edu.co/index.php/revPsycho/article/view/117?fbclid=IwAR0py780I7BIsxnzFEMdiiigK91LT2ah2bH1apv1x-Ci5-TXDqJm91IbW2o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endParaRPr lang="es-419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0575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C19D6DD9-DE3A-4ABF-98A4-E65AD1CAD60E}"/>
              </a:ext>
            </a:extLst>
          </p:cNvPr>
          <p:cNvSpPr/>
          <p:nvPr/>
        </p:nvSpPr>
        <p:spPr>
          <a:xfrm>
            <a:off x="-1" y="27245"/>
            <a:ext cx="9342783" cy="5888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Hernández, A. (2004).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Psicoterapia sistémica breve: la construcción del cambio con individuos, parejas y familias.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Bogotá, Colombia: Editorial El Búho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Ltda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Hernández, A. &amp; Bravo, F. (2004). Vínculos, redes y ecología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. Hallazgos – Revista de Investigaciones, 1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(1), 111-129.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https://revistas.usantotomas.edu.co/index.php/hallazgos/article/view/1575/1736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Hernández, A. (2010).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Vínculos, individuación y ecología humana. Hacia una psicología clínica compleja.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Bogotá, Colombia: Universidad Santo Tomás departamentos de publicaciones. 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Ibáñez, J. (1994).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El Regreso del Sujeto. La investigación social de segundo orden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España: Siglo Veintiuno Editores.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Jelin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E. (2005). Las familias latinoamericanas en el marco de las transformaciones globales: Hacia una nueva agenda de política públicas en reunión de expertos: “Políticas hacia las familias, protección e inclusión social”. Cepal: Buenos Aires. Recuperado de 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https://dds.cepal.org/eventos/presentaciones/2005/0628/Elizabeth_Jelin.pdf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Jimenez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B. (2007). El poder y los conflictos en familias con adolescentes. Una propuesta para pensar las relaciones intergeneracionales. En Y. Puyana. &amp; M. Ramírez. (Eds.),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Familias: cambios y estrategias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(pp.357-374). Bogotá, Colombia: Universidad Nacional de Colombia, Facultad de Ciencias Humanas: Alcaldía Mayor de Bogotá, Secretaria Distrital de Integración social 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Larner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G. (1995). </a:t>
            </a: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real as </a:t>
            </a: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illusion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deconstructing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power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in </a:t>
            </a: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family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therapy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s-419" sz="1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Journal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419" sz="1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of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419" sz="1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family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419" sz="1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therapy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17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191-217. Recuperado de 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https://onlinelibrary.wiley.com/doi/epdf/10.1111/j.1467-6427.1995.tb00013.x?fbclid=IwAR1kwYRqLEbhCcezRaCBMULQvQml5gP6TYoHPQDwFNDfzckcqVg4PeyHbGE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Linares, J. (2002).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Del abuso y otros desmanes. El maltrato familiar, entre la terapia y el control.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 Barcelona, España: Ediciones Paidós Ibérica, S.A.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Linares, J. (2010). Paseo por el amor y el odio: la conyugalidad desde una perspectiva evolutiva.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Revista Argentina de Clínica Psicológica. 19 (1), 75-81. 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https://www.redalyc.org/articulo.oa?id=281921797007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Lipovetsky, G (1986).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La era del vacío. Ensayos sobre el individualismo contemporáneo. 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Barcelona, España: Anagrama S.A.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Lipovetsky, G, &amp; Charles, S. (2006).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Los tiempos </a:t>
            </a:r>
            <a:r>
              <a:rPr lang="es-419" sz="1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hipermodernos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Barcelona, España: Anagrama S.A.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Maldonado, C. (2003). Marco teórico del trabajo en ciencias de la complejidad y siete tesis sobre la complejidad.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Revista Colombiana de Filosofía de la Ciencia, 4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(9), 139-145. Recuperado de 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https://www.redalyc.org/articulo.oa?id=41400904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Maldonado, C. (2015). Pensar la complejidad, pensar como síntesis. </a:t>
            </a:r>
            <a:r>
              <a:rPr lang="es-419" sz="1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Red Cinta de </a:t>
            </a:r>
            <a:r>
              <a:rPr lang="es-419" sz="1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Moebio</a:t>
            </a:r>
            <a:r>
              <a:rPr lang="es-419" sz="1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54</a:t>
            </a:r>
            <a:r>
              <a:rPr lang="es-419" sz="1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313 – 324. Recuperado de 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https://scielo.conicyt.cl/pdf/cmoebio/n54/a08.pdf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Maturana, H. (1994). </a:t>
            </a:r>
            <a:r>
              <a:rPr lang="es-419" sz="1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La democracia es una obra de arte. </a:t>
            </a:r>
            <a:r>
              <a:rPr lang="es-419" sz="1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Bogotá, Colombia: Editorial Linotipia Bolívar y </a:t>
            </a:r>
            <a:r>
              <a:rPr lang="es-419" sz="1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Cia</a:t>
            </a:r>
            <a:r>
              <a:rPr lang="es-419" sz="1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S en C. </a:t>
            </a:r>
            <a:endParaRPr lang="es-419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Maturana, H. (1996). Realidad: La Búsqueda de la Objetividad o la Persecución del Argumento que Obliga. En M. </a:t>
            </a: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Pakman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.,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Construcciones de la Experiencia Humana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Vol. I (pp. 51-138). Barcelona, España: Gedisa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0629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A01CFE-0A5A-4227-ACB6-6A5DE3102AC7}"/>
              </a:ext>
            </a:extLst>
          </p:cNvPr>
          <p:cNvSpPr/>
          <p:nvPr/>
        </p:nvSpPr>
        <p:spPr>
          <a:xfrm>
            <a:off x="0" y="0"/>
            <a:ext cx="9144000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Maturana, H. (1992).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Emociones y lenguaje en educación y política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Chile: Dolmen Ediciones </a:t>
            </a:r>
          </a:p>
          <a:p>
            <a:pPr marL="450215" indent="-450215">
              <a:spcAft>
                <a:spcPts val="1000"/>
              </a:spcAft>
            </a:pP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Mejia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(2002). Perspectiva de la investigación social de segundo orden.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Red Cinta de </a:t>
            </a:r>
            <a:r>
              <a:rPr lang="es-419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Moebio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(14), 200-225.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https://www.redalyc.org/articulo.oa?id=10101405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Montero, M. (2006). 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Teoría y práctica de la psicología comunitaria. La tensión entre comunidad y sociedad.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Buenos Aires, Argentina: Paidós</a:t>
            </a: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Montilva, M. (2006). Postergación del matrimonio en las mujeres y cambios de las expectativas femeninas sobre el amor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Revista de Ciencias Sociales, 12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(2), 332-341.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http://www.scielo.org.ve/scielo.php?pid=S1315-95182006000200011&amp;script=sci_arttext&amp;tlng=pt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Montilva, M. (2007). Individualización femenina y cohabitación sin papeles. El caso de las profesionales de Santiago de Chile. </a:t>
            </a:r>
            <a:r>
              <a:rPr lang="es-CO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Kairos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Revista de temas sociales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(20), 1-8.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https://dialnet.unirioja.es/servlet/articulo?codigo=2509378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Morin, E. (2002). Epistemología de la complejidad. En D. F.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Schnitman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Nuevos Paradigmas, Cultura y Subjetividad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(pp.421-442). Buenos Aires, Argentina: Paidós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Morin, E. (2007).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Introducción al pensamiento complejo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Barcelona, España: Gedisa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Muñoz, A. &amp; Andrade, G. (2006). La familia, célula de la democracia antigua y moderna de Aristóteles a Tocqueville.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Revista de filosofía, 54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(3), 81-118.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http://www.scielo.org.ve/scielo.php?script=sci_arttext&amp;pid=S0798-11712006000300005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Ortega, J. (2012). El vínculo de pareja: Una posibilidad afectiva para crecer.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Revista electrónica Educare, 16,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23-30.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https://www.redalyc.org/articulo.oa?id=194124704008&amp;fbclid=IwAR2ud1LBmBrdpaOXyjUobM1ERgA6fute3N1QERCMyclKOvopfWimyr8BFSo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Pakman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(1995). Investigación e Intervención en Grupos Familiares. Una Perspectiva Constructivista. En J. Delgado &amp;. J. Gutiérrez. (Ed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Métodos y Técnicas Cualitativas de Investigación en Ciencias Sociales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(pp. 359-377). España: Editorial Síntesis, S.A.</a:t>
            </a: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Pakman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(2010).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Palabras que permanecen, palabras por venir: Micropolítica y poética en psicoterapia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Barcelona, España: Gedisa Editorial</a:t>
            </a:r>
            <a:endParaRPr lang="es-419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Patiño, J. (2015). Procesos de democratización familiar: posibilidad para construir condiciones de transición hacia una sociedad del posconflicto armado en Colombia.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Revista Latinoamericana de estudios de familia, 7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62-79.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10.17151/rlef.2015.7.5.</a:t>
            </a: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Platón. (2004). 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La república.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Argentina: El Cid Editor S.A. Recuperado de https://ebookcentral.proquest.com/lib/bibliotecaustasp/reader.action?docID=3157875&amp;query=la+republica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Pecheny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M. (2014). Derechos humanos y sexualidad: hacia la democratización de los vínculos afectivos en Argentina.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Revista Sudamérica, 3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(12), 119-136.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http://ri.conicet.gov.ar/handle/11336/49198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Pinto, B. (2018). Teoría triangular del amor y teoría del compromiso en la psicoterapia.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Redes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(37), 37-50.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http://www.redesdigital.com.mx/index.php/redes/article/view/225/6783432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endParaRPr lang="es-419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2745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EE76490-19FB-42D8-A880-498E62B1FFD7}"/>
              </a:ext>
            </a:extLst>
          </p:cNvPr>
          <p:cNvSpPr/>
          <p:nvPr/>
        </p:nvSpPr>
        <p:spPr>
          <a:xfrm>
            <a:off x="0" y="118927"/>
            <a:ext cx="9143999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Polo, M. &amp; Rodríguez, D. (2003). Sobre los escenarios de investigación-intervención-formación y algunos de sus procesos. En Estupiñán, J., et al.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Construcciones en psicología compleja. Aportes y dilemas.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Bogotá, Colombia: Universidad Santo Tomás.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Prado, M.,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Mountian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I. Viana, F. &amp; Cardoso, L. (2010). Los movimientos LGTB y la lucha por la democratización de las jerarquías sexuales.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Revista Digital Universitaria, 11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(7), 1. 15.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http://www.revista.unam.mx/vol.11/num7/art68/index.html#a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Puyana, Y. &amp; Ramírez, M. (2007).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Familias: cambios y estrategias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Bogotá, Colombia: Universidad Nacional de Colombia, Facultad de Ciencias Humanas: Alcaldía Mayor de Bogotá, Secretaria Distrital de Integración social 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Puyana, Y. (2007). El </a:t>
            </a: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familismo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: una crítica desde la perspectiva de género y el feminismo. En Y. Puyana. &amp; M. Ramírez. (Eds.),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Familias: cambios y estrategias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(pp.263-278) Bogotá, Colombia: Universidad Nacional de Colombia, Facultad de Ciencias Humanas: Alcaldía Mayor de Bogotá, Secretaria Distrital de Integración social 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Rauld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J. (2011).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Las relaciones del poder y la sexualidad. Aproximaciones políticas preliminares para una investigación en torno a la familia homosexual desde el trabajo social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Universidad Tecnológica Metropolitana, Santiago de Chile, Chile.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http://www.antroposmoderno.com/word/rel_poder_secualidad_150112.pdf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Robles, S., Moreno, D., Frías, B., Rodríguez, M., Barroso, R., Diaz, E., Rodríguez, M. &amp; Hernández, R. (2006). Entrenamiento conductual en habilidades de comunicación sexual en la pareja y uso correcto del condón.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Anales de Psicología, 22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(1), 60-71.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http://www.redalyc.org/html/167/16722108/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Rodríguez, D. &amp; Serna, A. (2015</a:t>
            </a:r>
            <a:r>
              <a:rPr lang="es-419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). Modelos de aprendizaje y cambio</a:t>
            </a:r>
            <a:r>
              <a:rPr lang="es-419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Bogotá, Colombia: Ediciones USTA. 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Ruíz, M., Mendivelso, A. &amp; Rodríguez, S. (2017).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Subjetividad como autoorganización vincular: perspectiva de género y generatividad con mujeres adolescentes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. Universidad Santo Tomás, Bogotá, Colombia.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https://repository.usta.edu.co/discover?scope=%2F&amp;query=Subjetividad+como+autoorganizaci%C3%B3n+vincular%3A+perspectiva+de+g%C3%A9nero+y+generatividad+con+mujeres+adolescentes&amp;submit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=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Sánchez, C. &amp; Carreño, J. (2007). Guía clínica de intervención psicológica de la sexualidad humana en parejas.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Perinatología y reproducción humana, 21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(1), 33-43.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http://www.medigraphic.com/cgi-bin/new/resumen.cgi?IDARTICULO=21169</a:t>
            </a:r>
            <a:endParaRPr lang="es-419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Sanfélix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J. (2011). Las nuevas masculinidades. Los hombres frente al cambio en las mujeres.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Prisma Social. Revista de ciencias sociales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, (7), 220-247.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https://www.redalyc.org/html/3537/353744579008/</a:t>
            </a:r>
            <a:endParaRPr lang="es-CO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Santos, P. &amp; Sierra, J. (2010). El papel de la asertividad sexual en la sexualidad humana: Una revisión sistemática. </a:t>
            </a:r>
            <a:r>
              <a:rPr lang="en-US" sz="1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Revista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International Journal of Clinical and Health Psychology, 10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(3), 553-577.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Recuperado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http://www.redalyc.org/html/337/33714079010/</a:t>
            </a:r>
            <a:endParaRPr lang="es-419" sz="9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SAP USTA (2017). </a:t>
            </a:r>
            <a:r>
              <a:rPr lang="es-CO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Servicio de atención psicológica.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Bogotá, Colombia. Recuperado de </a:t>
            </a: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https://sap.usta.edu.co/</a:t>
            </a:r>
            <a:endParaRPr lang="es-419" sz="9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endParaRPr lang="es-419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4625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CAA9F9E-F6AD-4F81-8437-6B06F0B8C552}"/>
              </a:ext>
            </a:extLst>
          </p:cNvPr>
          <p:cNvSpPr/>
          <p:nvPr/>
        </p:nvSpPr>
        <p:spPr>
          <a:xfrm>
            <a:off x="0" y="35763"/>
            <a:ext cx="9144001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indent="-450215">
              <a:spcAft>
                <a:spcPts val="1000"/>
              </a:spcAft>
            </a:pPr>
            <a:r>
              <a:rPr lang="es-CO" sz="1200" u="sng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chmukler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, B. (2013). Democratización familiar como enfoque de prevención de violencia de género: experiencias en México. 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Revista Latinoamericana de Estudios de Familia, 5,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199-221. Recuperado de 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http://revlatinofamilia.ucaldas.edu.co/downloads/Rlef5_11.pdf</a:t>
            </a:r>
            <a:endParaRPr lang="es-419" sz="1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Shotter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, J. (1996). El lenguaje y la construcción del sí mismo. En </a:t>
            </a: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M. </a:t>
            </a: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Pakman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. (Comp.), 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Construcciones de la experiencia humana. </a:t>
            </a:r>
            <a:r>
              <a:rPr lang="es-CO" sz="1000" i="1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Vol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 I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(pp.213-225). Barcelona, España: Gedisa. </a:t>
            </a:r>
            <a:endParaRPr lang="es-419" sz="1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Serna, A. (2015). 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Disertación elemental. Algunas cuestiones sobre la investigación social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. Bogotá, Colombia: Ediciones USTA</a:t>
            </a:r>
            <a:endParaRPr lang="es-419" sz="1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Szmulewicz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, T. (2013). La persona del terapeuta: eje fundamental de todo proceso terapéutico. 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Revista Chilena de Neuropsiquiatría, 51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(1), 61-69. Recuperado de https://scielo.conicyt.cl/scielo.php?script=sci_arttext&amp;pid=S0717-92272013000100008&amp;fbclid=IwAR2RPqJ24m0mFyeZZBxo3_oeoPBEcoOIpvZ2PhG2X7gSwuxLuM-8v2O2F7c </a:t>
            </a:r>
            <a:endParaRPr lang="es-419" sz="1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Tenorio, N. (2012). Repensando el amor y la sexualidad: una mirada desde la segunda modernidad. 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Sociológica, 27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(76), 7-52. Recuperado de 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http://www.scielo.org.mx/pdf/soc/v27n76/v27n76a1.pdf</a:t>
            </a:r>
            <a:endParaRPr lang="es-419" sz="1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Tobón, J., Vega, M. &amp; Cuervo, J. (2012). Características de la construcción del vínculo afectivo de pareja en la juventud en la ciudad de Medellín. 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Revista CES Psicología, 5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(1), 49-64. Recuperado de 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http://revistas.ces.edu.co/index.php/psicologia/article/view/2087/1454</a:t>
            </a:r>
            <a:endParaRPr lang="es-419" sz="1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Venegas, M. (2011). Un modelo sociológico para investigar las relaciones </a:t>
            </a: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afectivosexuales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Revista Mexicana Sociológica, 73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(4), 559-589. Recuperado de 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http://www.scielo.org.mx/scielo.php?script=sci_arttext&amp;pid=S0188-25032011000400001</a:t>
            </a:r>
            <a:endParaRPr lang="es-419" sz="1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Von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Glasersfeld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, E. (1991). Despedida de la objetividad. En P. Watzlawick &amp; P. </a:t>
            </a: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Krieg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. (Comp.), 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El ojo del observador. Contribuciones al constructivismo 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(pp. 19-31). Barcelona, España: Gedisa</a:t>
            </a:r>
            <a:endParaRPr lang="es-419" sz="1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>
              <a:spcAft>
                <a:spcPts val="1000"/>
              </a:spcAft>
            </a:pP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Von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Glasersfeld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, E. (1996). Aspectos del constructivismo radical. En M. </a:t>
            </a: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Pakman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(ed.), 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Construcciones de la experiencia humana. Vol.1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(23-49). Barcelona, Espala: Gedisa Editorial</a:t>
            </a:r>
            <a:endParaRPr lang="es-419" sz="1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 algn="just">
              <a:spcAft>
                <a:spcPts val="1000"/>
              </a:spcAft>
            </a:pP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Von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CO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Foerter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, H. (1996). 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Las semillas de la cibernética. Obras escogidas. 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Segunda edición. Barcelona, España: Editorial Gedisa, S.A</a:t>
            </a:r>
            <a:endParaRPr lang="es-419" sz="1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0215" indent="-450215" algn="just">
              <a:spcAft>
                <a:spcPts val="1000"/>
              </a:spcAft>
            </a:pPr>
            <a:r>
              <a:rPr lang="es-419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Von</a:t>
            </a:r>
            <a:r>
              <a:rPr lang="es-419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Foerster, H. (1998). Observar la Autorreferencia en Emergencia. En M. </a:t>
            </a:r>
            <a:r>
              <a:rPr lang="es-419" sz="1000" u="sng" dirty="0" err="1">
                <a:latin typeface="Times New Roman" panose="02020603050405020304" pitchFamily="18" charset="0"/>
                <a:ea typeface="Calibri" panose="020F0502020204030204" pitchFamily="34" charset="0"/>
              </a:rPr>
              <a:t>Elkaim</a:t>
            </a:r>
            <a:r>
              <a:rPr lang="es-419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s-419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La Terapia Familiar en Transformación</a:t>
            </a:r>
            <a:r>
              <a:rPr lang="es-CO" sz="10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es-CO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419" sz="1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Barcelona, España: Paidós</a:t>
            </a:r>
            <a:endParaRPr lang="es-419" sz="1000" u="sng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471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BBE0DA7-6B10-47C5-B5B5-6C52051F4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338" y="4570715"/>
            <a:ext cx="1453274" cy="145327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1A739B8-3718-4DB0-8F88-803EF9ABF7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67" r="5966" b="8537"/>
          <a:stretch/>
        </p:blipFill>
        <p:spPr>
          <a:xfrm>
            <a:off x="3264372" y="4407151"/>
            <a:ext cx="1307628" cy="1616838"/>
          </a:xfrm>
          <a:prstGeom prst="rect">
            <a:avLst/>
          </a:prstGeom>
        </p:spPr>
      </p:pic>
      <p:sp>
        <p:nvSpPr>
          <p:cNvPr id="5" name="Bocadillo: ovalado 4">
            <a:extLst>
              <a:ext uri="{FF2B5EF4-FFF2-40B4-BE49-F238E27FC236}">
                <a16:creationId xmlns:a16="http://schemas.microsoft.com/office/drawing/2014/main" id="{88EC3C2D-0971-4226-B2DC-333EE6CE2CDD}"/>
              </a:ext>
            </a:extLst>
          </p:cNvPr>
          <p:cNvSpPr/>
          <p:nvPr/>
        </p:nvSpPr>
        <p:spPr>
          <a:xfrm>
            <a:off x="172035" y="3973933"/>
            <a:ext cx="2736055" cy="1491896"/>
          </a:xfrm>
          <a:prstGeom prst="wedgeEllipseCallout">
            <a:avLst>
              <a:gd name="adj1" fmla="val 65954"/>
              <a:gd name="adj2" fmla="val 37861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6" name="Bocadillo: ovalado 5">
            <a:extLst>
              <a:ext uri="{FF2B5EF4-FFF2-40B4-BE49-F238E27FC236}">
                <a16:creationId xmlns:a16="http://schemas.microsoft.com/office/drawing/2014/main" id="{272A68AB-38CF-4D83-A914-4F901AC86FAA}"/>
              </a:ext>
            </a:extLst>
          </p:cNvPr>
          <p:cNvSpPr/>
          <p:nvPr/>
        </p:nvSpPr>
        <p:spPr>
          <a:xfrm>
            <a:off x="20677" y="1631128"/>
            <a:ext cx="2844921" cy="1397194"/>
          </a:xfrm>
          <a:prstGeom prst="wedgeEllipseCallout">
            <a:avLst>
              <a:gd name="adj1" fmla="val 66217"/>
              <a:gd name="adj2" fmla="val 106076"/>
            </a:avLst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7" name="Bocadillo: ovalado 6">
            <a:extLst>
              <a:ext uri="{FF2B5EF4-FFF2-40B4-BE49-F238E27FC236}">
                <a16:creationId xmlns:a16="http://schemas.microsoft.com/office/drawing/2014/main" id="{BB249885-63A9-4286-91D0-A707D8E35DD7}"/>
              </a:ext>
            </a:extLst>
          </p:cNvPr>
          <p:cNvSpPr/>
          <p:nvPr/>
        </p:nvSpPr>
        <p:spPr>
          <a:xfrm>
            <a:off x="2101970" y="131823"/>
            <a:ext cx="2844921" cy="1352682"/>
          </a:xfrm>
          <a:prstGeom prst="wedgeEllipseCallout">
            <a:avLst>
              <a:gd name="adj1" fmla="val 12640"/>
              <a:gd name="adj2" fmla="val 213622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¿Por qué es importante hablar de la democracia en pareja?</a:t>
            </a:r>
          </a:p>
        </p:txBody>
      </p:sp>
      <p:sp>
        <p:nvSpPr>
          <p:cNvPr id="8" name="Bocadillo: ovalado 7">
            <a:extLst>
              <a:ext uri="{FF2B5EF4-FFF2-40B4-BE49-F238E27FC236}">
                <a16:creationId xmlns:a16="http://schemas.microsoft.com/office/drawing/2014/main" id="{BC6DC59D-54CD-4FD0-BA0A-F5CCC76E14B2}"/>
              </a:ext>
            </a:extLst>
          </p:cNvPr>
          <p:cNvSpPr/>
          <p:nvPr/>
        </p:nvSpPr>
        <p:spPr>
          <a:xfrm>
            <a:off x="5326145" y="133031"/>
            <a:ext cx="2695649" cy="1397193"/>
          </a:xfrm>
          <a:prstGeom prst="wedgeEllipseCallout">
            <a:avLst>
              <a:gd name="adj1" fmla="val -73000"/>
              <a:gd name="adj2" fmla="val 204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0" name="Bocadillo: ovalado 9">
            <a:extLst>
              <a:ext uri="{FF2B5EF4-FFF2-40B4-BE49-F238E27FC236}">
                <a16:creationId xmlns:a16="http://schemas.microsoft.com/office/drawing/2014/main" id="{74DE5C56-390E-4A86-8CA4-1FC1472C70CF}"/>
              </a:ext>
            </a:extLst>
          </p:cNvPr>
          <p:cNvSpPr/>
          <p:nvPr/>
        </p:nvSpPr>
        <p:spPr>
          <a:xfrm>
            <a:off x="6171668" y="3845254"/>
            <a:ext cx="2907297" cy="1845862"/>
          </a:xfrm>
          <a:prstGeom prst="wedgeEllipseCallout">
            <a:avLst>
              <a:gd name="adj1" fmla="val -57772"/>
              <a:gd name="adj2" fmla="val 37143"/>
            </a:avLst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democracia como posibilitadora de nuevas formas de ser y vivir en pareja</a:t>
            </a:r>
            <a:r>
              <a:rPr lang="es-419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7E08C2C-0DC8-47C7-883B-54A42AF1E144}"/>
              </a:ext>
            </a:extLst>
          </p:cNvPr>
          <p:cNvSpPr/>
          <p:nvPr/>
        </p:nvSpPr>
        <p:spPr>
          <a:xfrm>
            <a:off x="332128" y="4216065"/>
            <a:ext cx="24158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Trabajo de grado de la Maestría.</a:t>
            </a:r>
          </a:p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año de investigación.</a:t>
            </a:r>
          </a:p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 curso) 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6B0EA7D-331F-4CBF-B9AB-48AA6D84AEBD}"/>
              </a:ext>
            </a:extLst>
          </p:cNvPr>
          <p:cNvSpPr/>
          <p:nvPr/>
        </p:nvSpPr>
        <p:spPr>
          <a:xfrm>
            <a:off x="-78589" y="1868060"/>
            <a:ext cx="30434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Experiencia personal, profesional e investigativa de lo autores.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7D95726-B2D8-4CB0-A0E2-DA18D762E6C7}"/>
              </a:ext>
            </a:extLst>
          </p:cNvPr>
          <p:cNvSpPr/>
          <p:nvPr/>
        </p:nvSpPr>
        <p:spPr>
          <a:xfrm>
            <a:off x="5570735" y="479978"/>
            <a:ext cx="24022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¿Por qué es importante esto en el contexto Colombiano?</a:t>
            </a:r>
          </a:p>
        </p:txBody>
      </p:sp>
      <p:sp>
        <p:nvSpPr>
          <p:cNvPr id="17" name="Bocadillo: ovalado 16">
            <a:extLst>
              <a:ext uri="{FF2B5EF4-FFF2-40B4-BE49-F238E27FC236}">
                <a16:creationId xmlns:a16="http://schemas.microsoft.com/office/drawing/2014/main" id="{CD57B92E-1335-414D-8D19-B0F947478144}"/>
              </a:ext>
            </a:extLst>
          </p:cNvPr>
          <p:cNvSpPr/>
          <p:nvPr/>
        </p:nvSpPr>
        <p:spPr>
          <a:xfrm>
            <a:off x="6094154" y="1877171"/>
            <a:ext cx="3043451" cy="1811138"/>
          </a:xfrm>
          <a:prstGeom prst="wedgeEllipseCallout">
            <a:avLst>
              <a:gd name="adj1" fmla="val -70470"/>
              <a:gd name="adj2" fmla="val 57039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BE9475B-FA3F-4255-B6AD-B57091A5F5D9}"/>
              </a:ext>
            </a:extLst>
          </p:cNvPr>
          <p:cNvSpPr/>
          <p:nvPr/>
        </p:nvSpPr>
        <p:spPr>
          <a:xfrm>
            <a:off x="6036253" y="2294514"/>
            <a:ext cx="33089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Familia, cuidado y género.</a:t>
            </a:r>
          </a:p>
          <a:p>
            <a:pPr lvl="0" algn="ctr"/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Psicoterapia ejercicio de responsabilidad desde el otro.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0718630-A37D-4F9F-B610-8DD090D9219D}"/>
              </a:ext>
            </a:extLst>
          </p:cNvPr>
          <p:cNvSpPr txBox="1"/>
          <p:nvPr/>
        </p:nvSpPr>
        <p:spPr>
          <a:xfrm>
            <a:off x="3024051" y="3784889"/>
            <a:ext cx="2907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6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CONTEXTO</a:t>
            </a:r>
          </a:p>
        </p:txBody>
      </p:sp>
    </p:spTree>
    <p:extLst>
      <p:ext uri="{BB962C8B-B14F-4D97-AF65-F5344CB8AC3E}">
        <p14:creationId xmlns:p14="http://schemas.microsoft.com/office/powerpoint/2010/main" val="519487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55619CB-F89D-4376-932D-48D7A5A35079}"/>
              </a:ext>
            </a:extLst>
          </p:cNvPr>
          <p:cNvSpPr txBox="1"/>
          <p:nvPr/>
        </p:nvSpPr>
        <p:spPr>
          <a:xfrm>
            <a:off x="2785512" y="0"/>
            <a:ext cx="2907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600" b="1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Modelización 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E9B75E1D-9AB6-4863-BF3A-AD55B1C1EE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9668746"/>
              </p:ext>
            </p:extLst>
          </p:nvPr>
        </p:nvGraphicFramePr>
        <p:xfrm>
          <a:off x="-197006" y="949332"/>
          <a:ext cx="8872331" cy="494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F56471F9-90AE-45F5-BC0F-37CB0C7010F6}"/>
              </a:ext>
            </a:extLst>
          </p:cNvPr>
          <p:cNvSpPr txBox="1"/>
          <p:nvPr/>
        </p:nvSpPr>
        <p:spPr>
          <a:xfrm>
            <a:off x="1867244" y="1325099"/>
            <a:ext cx="1590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Estado del arte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A645F3A-A7B3-465E-91D2-070647DBE05E}"/>
              </a:ext>
            </a:extLst>
          </p:cNvPr>
          <p:cNvSpPr txBox="1"/>
          <p:nvPr/>
        </p:nvSpPr>
        <p:spPr>
          <a:xfrm>
            <a:off x="5533324" y="1325099"/>
            <a:ext cx="338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teórico y metodológico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20C20C6-C902-4BC7-B9BD-652DECB18E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698" y="1431235"/>
            <a:ext cx="1319798" cy="144931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C13D9A4-C9F0-4278-9759-6E0E75CD7F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1344" y="1969199"/>
            <a:ext cx="3081897" cy="92910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D35B65C-363E-4CDE-8587-232D22EC1B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99028" y="3715400"/>
            <a:ext cx="1591175" cy="1155568"/>
          </a:xfrm>
          <a:prstGeom prst="rect">
            <a:avLst/>
          </a:prstGeom>
        </p:spPr>
      </p:pic>
      <p:pic>
        <p:nvPicPr>
          <p:cNvPr id="1030" name="Picture 6" descr="Resultado de imagen para analisis">
            <a:extLst>
              <a:ext uri="{FF2B5EF4-FFF2-40B4-BE49-F238E27FC236}">
                <a16:creationId xmlns:a16="http://schemas.microsoft.com/office/drawing/2014/main" id="{49D619BF-F223-4444-828D-486A6FBC2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707" y="3135103"/>
            <a:ext cx="1806265" cy="9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para articulo">
            <a:extLst>
              <a:ext uri="{FF2B5EF4-FFF2-40B4-BE49-F238E27FC236}">
                <a16:creationId xmlns:a16="http://schemas.microsoft.com/office/drawing/2014/main" id="{C6994ACD-1B46-499A-875C-2EA33775D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517" y="4612558"/>
            <a:ext cx="1617953" cy="116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964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lipse 10">
            <a:extLst>
              <a:ext uri="{FF2B5EF4-FFF2-40B4-BE49-F238E27FC236}">
                <a16:creationId xmlns:a16="http://schemas.microsoft.com/office/drawing/2014/main" id="{F68F9EA1-4552-4E02-8AE3-5A3B62A2DDF4}"/>
              </a:ext>
            </a:extLst>
          </p:cNvPr>
          <p:cNvSpPr/>
          <p:nvPr/>
        </p:nvSpPr>
        <p:spPr>
          <a:xfrm>
            <a:off x="607365" y="2346072"/>
            <a:ext cx="2333767" cy="2358788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3735E35D-7AE4-4100-AB7E-D05E63879849}"/>
              </a:ext>
            </a:extLst>
          </p:cNvPr>
          <p:cNvSpPr/>
          <p:nvPr/>
        </p:nvSpPr>
        <p:spPr>
          <a:xfrm>
            <a:off x="3416303" y="905390"/>
            <a:ext cx="2450561" cy="2307142"/>
          </a:xfrm>
          <a:prstGeom prst="ellipse">
            <a:avLst/>
          </a:prstGeom>
          <a:solidFill>
            <a:schemeClr val="bg1">
              <a:lumMod val="50000"/>
            </a:schemeClr>
          </a:solidFill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419" sz="2300" b="1" dirty="0">
                <a:solidFill>
                  <a:schemeClr val="bg1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Psicoterapia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EB111FD4-4F1F-44BD-84A3-9868BA6D8537}"/>
              </a:ext>
            </a:extLst>
          </p:cNvPr>
          <p:cNvSpPr/>
          <p:nvPr/>
        </p:nvSpPr>
        <p:spPr>
          <a:xfrm>
            <a:off x="6148992" y="2631319"/>
            <a:ext cx="2333767" cy="222458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pic>
        <p:nvPicPr>
          <p:cNvPr id="16" name="Gráfico 15" descr="Flecha lineal: curva en sentido contrario de las agujas del reloj">
            <a:extLst>
              <a:ext uri="{FF2B5EF4-FFF2-40B4-BE49-F238E27FC236}">
                <a16:creationId xmlns:a16="http://schemas.microsoft.com/office/drawing/2014/main" id="{98156DE4-D096-4C7F-B411-168AEEFAF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257297">
            <a:off x="3059696" y="3709308"/>
            <a:ext cx="1795373" cy="2504500"/>
          </a:xfrm>
          <a:prstGeom prst="rect">
            <a:avLst/>
          </a:prstGeom>
        </p:spPr>
      </p:pic>
      <p:pic>
        <p:nvPicPr>
          <p:cNvPr id="20" name="Gráfico 19" descr="Flecha lineal: curva con sentido de las agujas del reloj">
            <a:extLst>
              <a:ext uri="{FF2B5EF4-FFF2-40B4-BE49-F238E27FC236}">
                <a16:creationId xmlns:a16="http://schemas.microsoft.com/office/drawing/2014/main" id="{E9FC66C9-039A-4D60-BAA1-8702D31F82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601717">
            <a:off x="4597303" y="3571686"/>
            <a:ext cx="1446615" cy="2688594"/>
          </a:xfrm>
          <a:prstGeom prst="rect">
            <a:avLst/>
          </a:prstGeom>
        </p:spPr>
      </p:pic>
      <p:pic>
        <p:nvPicPr>
          <p:cNvPr id="22" name="Gráfico 21" descr="Flecha lineal: recto">
            <a:extLst>
              <a:ext uri="{FF2B5EF4-FFF2-40B4-BE49-F238E27FC236}">
                <a16:creationId xmlns:a16="http://schemas.microsoft.com/office/drawing/2014/main" id="{DD3C68BE-F9F9-4C37-9272-365B5517AE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3558796" y="4145992"/>
            <a:ext cx="2224585" cy="1774209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91D9DDAD-A4F9-4543-BE93-475B94856067}"/>
              </a:ext>
            </a:extLst>
          </p:cNvPr>
          <p:cNvSpPr/>
          <p:nvPr/>
        </p:nvSpPr>
        <p:spPr>
          <a:xfrm>
            <a:off x="5866864" y="1065775"/>
            <a:ext cx="312830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419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¿Cómo trascender la relación de poder en psicoterapia?</a:t>
            </a:r>
          </a:p>
          <a:p>
            <a:pPr algn="ctr"/>
            <a:r>
              <a:rPr lang="es-419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¿Un contexto terapéutico democratizado?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ED3D8CC-CF8C-4582-8AB4-05A9681F1359}"/>
              </a:ext>
            </a:extLst>
          </p:cNvPr>
          <p:cNvSpPr txBox="1"/>
          <p:nvPr/>
        </p:nvSpPr>
        <p:spPr>
          <a:xfrm>
            <a:off x="526799" y="4704860"/>
            <a:ext cx="217335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democracia como vehículo posibilitador de las relaciones humanas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11DF11C6-D04D-4F53-9CE5-836449CAE4C9}"/>
              </a:ext>
            </a:extLst>
          </p:cNvPr>
          <p:cNvSpPr/>
          <p:nvPr/>
        </p:nvSpPr>
        <p:spPr>
          <a:xfrm>
            <a:off x="676796" y="3274590"/>
            <a:ext cx="217335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419" sz="30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Democracia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FA4B18D0-5EC8-474A-91F3-DE8DC6FE8DC9}"/>
              </a:ext>
            </a:extLst>
          </p:cNvPr>
          <p:cNvSpPr/>
          <p:nvPr/>
        </p:nvSpPr>
        <p:spPr>
          <a:xfrm>
            <a:off x="6725584" y="3522584"/>
            <a:ext cx="12693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419" sz="30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Pareja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C104F33-5F0C-464F-8707-E1C014835378}"/>
              </a:ext>
            </a:extLst>
          </p:cNvPr>
          <p:cNvSpPr txBox="1"/>
          <p:nvPr/>
        </p:nvSpPr>
        <p:spPr>
          <a:xfrm>
            <a:off x="5320611" y="5113895"/>
            <a:ext cx="4220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Interacciones de la pareja</a:t>
            </a:r>
          </a:p>
          <a:p>
            <a:pPr algn="ctr"/>
            <a:r>
              <a:rPr lang="es-419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¿Cómo solucionan sus conflictos</a:t>
            </a:r>
            <a:r>
              <a:rPr lang="es-41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6E15BA53-6355-4195-A900-A40D298A0B6F}"/>
              </a:ext>
            </a:extLst>
          </p:cNvPr>
          <p:cNvSpPr txBox="1"/>
          <p:nvPr/>
        </p:nvSpPr>
        <p:spPr>
          <a:xfrm>
            <a:off x="3241566" y="3212918"/>
            <a:ext cx="2988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Hay un vacío en el conocimiento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A076312-6355-431A-A1B4-34E6674A15A5}"/>
              </a:ext>
            </a:extLst>
          </p:cNvPr>
          <p:cNvSpPr txBox="1"/>
          <p:nvPr/>
        </p:nvSpPr>
        <p:spPr>
          <a:xfrm>
            <a:off x="683843" y="12499"/>
            <a:ext cx="7818783" cy="707886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pPr algn="ctr"/>
            <a:r>
              <a:rPr lang="es-419" sz="4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FÉNOMENO Y PROBLEMA</a:t>
            </a:r>
          </a:p>
        </p:txBody>
      </p:sp>
    </p:spTree>
    <p:extLst>
      <p:ext uri="{BB962C8B-B14F-4D97-AF65-F5344CB8AC3E}">
        <p14:creationId xmlns:p14="http://schemas.microsoft.com/office/powerpoint/2010/main" val="236915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ángulo: esquinas redondeadas 37">
            <a:extLst>
              <a:ext uri="{FF2B5EF4-FFF2-40B4-BE49-F238E27FC236}">
                <a16:creationId xmlns:a16="http://schemas.microsoft.com/office/drawing/2014/main" id="{3493801F-8D9D-47F2-885F-44A794BBDB34}"/>
              </a:ext>
            </a:extLst>
          </p:cNvPr>
          <p:cNvSpPr/>
          <p:nvPr/>
        </p:nvSpPr>
        <p:spPr>
          <a:xfrm>
            <a:off x="4675243" y="2896534"/>
            <a:ext cx="4376249" cy="8116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9F72E917-1665-472D-A7AA-525351A79182}"/>
              </a:ext>
            </a:extLst>
          </p:cNvPr>
          <p:cNvSpPr/>
          <p:nvPr/>
        </p:nvSpPr>
        <p:spPr>
          <a:xfrm>
            <a:off x="4697546" y="4318352"/>
            <a:ext cx="4376249" cy="81161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9" name="Rectángulo: esquinas redondeadas 38">
            <a:extLst>
              <a:ext uri="{FF2B5EF4-FFF2-40B4-BE49-F238E27FC236}">
                <a16:creationId xmlns:a16="http://schemas.microsoft.com/office/drawing/2014/main" id="{A24D4241-75B7-48B0-A3F2-B708EFE293A2}"/>
              </a:ext>
            </a:extLst>
          </p:cNvPr>
          <p:cNvSpPr/>
          <p:nvPr/>
        </p:nvSpPr>
        <p:spPr>
          <a:xfrm>
            <a:off x="4675243" y="1520313"/>
            <a:ext cx="4376249" cy="81161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E727E74-DCB7-40D6-8B26-6BF25C7652B7}"/>
              </a:ext>
            </a:extLst>
          </p:cNvPr>
          <p:cNvSpPr txBox="1"/>
          <p:nvPr/>
        </p:nvSpPr>
        <p:spPr>
          <a:xfrm>
            <a:off x="4958713" y="4401271"/>
            <a:ext cx="34104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¿Es posible la democracia en la vida de pareja?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C1C2232-7B87-4685-9FBC-70C379BC7449}"/>
              </a:ext>
            </a:extLst>
          </p:cNvPr>
          <p:cNvSpPr txBox="1"/>
          <p:nvPr/>
        </p:nvSpPr>
        <p:spPr>
          <a:xfrm>
            <a:off x="5252028" y="1567790"/>
            <a:ext cx="318448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Democracia</a:t>
            </a:r>
          </a:p>
          <a:p>
            <a:pPr algn="ctr"/>
            <a:r>
              <a:rPr lang="es-419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Autonomía y coevolución. </a:t>
            </a:r>
          </a:p>
          <a:p>
            <a:endParaRPr lang="es-419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FDC89E3-F05E-4651-884E-D9CC57D74724}"/>
              </a:ext>
            </a:extLst>
          </p:cNvPr>
          <p:cNvSpPr txBox="1"/>
          <p:nvPr/>
        </p:nvSpPr>
        <p:spPr>
          <a:xfrm>
            <a:off x="5662359" y="2980966"/>
            <a:ext cx="22355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Democracia</a:t>
            </a:r>
            <a:r>
              <a:rPr lang="es-419" sz="220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el cuidado </a:t>
            </a:r>
            <a:endParaRPr lang="es-419" sz="2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Gráfico 20" descr="Lupa">
            <a:extLst>
              <a:ext uri="{FF2B5EF4-FFF2-40B4-BE49-F238E27FC236}">
                <a16:creationId xmlns:a16="http://schemas.microsoft.com/office/drawing/2014/main" id="{C70EB149-A53A-4B3E-A608-CF1AF74A51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975598">
            <a:off x="358285" y="2797155"/>
            <a:ext cx="3373108" cy="3373108"/>
          </a:xfrm>
          <a:prstGeom prst="rect">
            <a:avLst/>
          </a:prstGeom>
        </p:spPr>
      </p:pic>
      <p:pic>
        <p:nvPicPr>
          <p:cNvPr id="22" name="Gráfico 21" descr="Engranajes">
            <a:extLst>
              <a:ext uri="{FF2B5EF4-FFF2-40B4-BE49-F238E27FC236}">
                <a16:creationId xmlns:a16="http://schemas.microsoft.com/office/drawing/2014/main" id="{31191141-ECC1-4B28-B724-26A30F0A23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0073" y="2033202"/>
            <a:ext cx="2059018" cy="2059018"/>
          </a:xfrm>
          <a:prstGeom prst="rect">
            <a:avLst/>
          </a:prstGeom>
        </p:spPr>
      </p:pic>
      <p:pic>
        <p:nvPicPr>
          <p:cNvPr id="23" name="Gráfico 22" descr="Engranaje único">
            <a:extLst>
              <a:ext uri="{FF2B5EF4-FFF2-40B4-BE49-F238E27FC236}">
                <a16:creationId xmlns:a16="http://schemas.microsoft.com/office/drawing/2014/main" id="{A042B308-5D6F-43AF-B2B3-0DDA0BB7CC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042" y="3637073"/>
            <a:ext cx="1078753" cy="1078753"/>
          </a:xfrm>
          <a:prstGeom prst="rect">
            <a:avLst/>
          </a:prstGeom>
        </p:spPr>
      </p:pic>
      <p:pic>
        <p:nvPicPr>
          <p:cNvPr id="24" name="Gráfico 23" descr="Engranaje único">
            <a:extLst>
              <a:ext uri="{FF2B5EF4-FFF2-40B4-BE49-F238E27FC236}">
                <a16:creationId xmlns:a16="http://schemas.microsoft.com/office/drawing/2014/main" id="{4BB43F97-3444-4EB5-94D5-3CC27B7301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99098" y="4154709"/>
            <a:ext cx="573207" cy="573207"/>
          </a:xfrm>
          <a:prstGeom prst="rect">
            <a:avLst/>
          </a:prstGeom>
        </p:spPr>
      </p:pic>
      <p:pic>
        <p:nvPicPr>
          <p:cNvPr id="25" name="Gráfico 24" descr="Engranaje único">
            <a:extLst>
              <a:ext uri="{FF2B5EF4-FFF2-40B4-BE49-F238E27FC236}">
                <a16:creationId xmlns:a16="http://schemas.microsoft.com/office/drawing/2014/main" id="{FC0AE0AD-0C8F-483D-BA6B-33BA379458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929" y="2445488"/>
            <a:ext cx="835852" cy="835852"/>
          </a:xfrm>
          <a:prstGeom prst="rect">
            <a:avLst/>
          </a:prstGeom>
        </p:spPr>
      </p:pic>
      <p:pic>
        <p:nvPicPr>
          <p:cNvPr id="26" name="Gráfico 25" descr="Engranaje único">
            <a:extLst>
              <a:ext uri="{FF2B5EF4-FFF2-40B4-BE49-F238E27FC236}">
                <a16:creationId xmlns:a16="http://schemas.microsoft.com/office/drawing/2014/main" id="{4887AC26-C019-4522-925F-E98DCB8F565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750221" y="2468161"/>
            <a:ext cx="682793" cy="682793"/>
          </a:xfrm>
          <a:prstGeom prst="rect">
            <a:avLst/>
          </a:prstGeom>
        </p:spPr>
      </p:pic>
      <p:pic>
        <p:nvPicPr>
          <p:cNvPr id="27" name="Gráfico 26" descr="Engranaje único">
            <a:extLst>
              <a:ext uri="{FF2B5EF4-FFF2-40B4-BE49-F238E27FC236}">
                <a16:creationId xmlns:a16="http://schemas.microsoft.com/office/drawing/2014/main" id="{B35FAE16-0498-4F78-93C4-E3CD07050E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02037" y="1762695"/>
            <a:ext cx="682793" cy="682793"/>
          </a:xfrm>
          <a:prstGeom prst="rect">
            <a:avLst/>
          </a:prstGeom>
        </p:spPr>
      </p:pic>
      <p:pic>
        <p:nvPicPr>
          <p:cNvPr id="28" name="Gráfico 27" descr="Engranaje único">
            <a:extLst>
              <a:ext uri="{FF2B5EF4-FFF2-40B4-BE49-F238E27FC236}">
                <a16:creationId xmlns:a16="http://schemas.microsoft.com/office/drawing/2014/main" id="{4490EE63-4BE7-4BDD-8336-0C2F82B8521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85701" y="1305094"/>
            <a:ext cx="1119348" cy="1119348"/>
          </a:xfrm>
          <a:prstGeom prst="rect">
            <a:avLst/>
          </a:prstGeom>
        </p:spPr>
      </p:pic>
      <p:pic>
        <p:nvPicPr>
          <p:cNvPr id="29" name="Gráfico 28" descr="Engranaje único">
            <a:extLst>
              <a:ext uri="{FF2B5EF4-FFF2-40B4-BE49-F238E27FC236}">
                <a16:creationId xmlns:a16="http://schemas.microsoft.com/office/drawing/2014/main" id="{5F5620AB-5C16-4155-8D0F-2CEE2BAB464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3609" y="2224480"/>
            <a:ext cx="504505" cy="504505"/>
          </a:xfrm>
          <a:prstGeom prst="rect">
            <a:avLst/>
          </a:prstGeom>
        </p:spPr>
      </p:pic>
      <p:pic>
        <p:nvPicPr>
          <p:cNvPr id="30" name="Gráfico 29" descr="Engranaje único">
            <a:extLst>
              <a:ext uri="{FF2B5EF4-FFF2-40B4-BE49-F238E27FC236}">
                <a16:creationId xmlns:a16="http://schemas.microsoft.com/office/drawing/2014/main" id="{0208B3C9-2BD0-459E-A276-BDFDFB2A13D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29074" y="4453827"/>
            <a:ext cx="433576" cy="433576"/>
          </a:xfrm>
          <a:prstGeom prst="rect">
            <a:avLst/>
          </a:prstGeom>
        </p:spPr>
      </p:pic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4B95986A-041E-454D-A88F-166938C2630B}"/>
              </a:ext>
            </a:extLst>
          </p:cNvPr>
          <p:cNvSpPr/>
          <p:nvPr/>
        </p:nvSpPr>
        <p:spPr>
          <a:xfrm>
            <a:off x="4691006" y="289698"/>
            <a:ext cx="4376249" cy="81161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pic>
        <p:nvPicPr>
          <p:cNvPr id="31" name="Gráfico 30" descr="Engranaje único">
            <a:extLst>
              <a:ext uri="{FF2B5EF4-FFF2-40B4-BE49-F238E27FC236}">
                <a16:creationId xmlns:a16="http://schemas.microsoft.com/office/drawing/2014/main" id="{414A88E9-BDB4-4B06-BF76-82C056D558CF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-44133" y="3312523"/>
            <a:ext cx="573207" cy="573207"/>
          </a:xfrm>
          <a:prstGeom prst="rect">
            <a:avLst/>
          </a:prstGeom>
        </p:spPr>
      </p:pic>
      <p:sp>
        <p:nvSpPr>
          <p:cNvPr id="33" name="Elipse 32">
            <a:extLst>
              <a:ext uri="{FF2B5EF4-FFF2-40B4-BE49-F238E27FC236}">
                <a16:creationId xmlns:a16="http://schemas.microsoft.com/office/drawing/2014/main" id="{1646258D-BFDA-42B0-B530-E6936CEBA383}"/>
              </a:ext>
            </a:extLst>
          </p:cNvPr>
          <p:cNvSpPr/>
          <p:nvPr/>
        </p:nvSpPr>
        <p:spPr>
          <a:xfrm>
            <a:off x="3820853" y="1345591"/>
            <a:ext cx="1119348" cy="1133143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4846BAFC-59B8-4963-A28C-BDDEABFF4245}"/>
              </a:ext>
            </a:extLst>
          </p:cNvPr>
          <p:cNvSpPr/>
          <p:nvPr/>
        </p:nvSpPr>
        <p:spPr>
          <a:xfrm>
            <a:off x="3775098" y="2793436"/>
            <a:ext cx="1119348" cy="1133143"/>
          </a:xfrm>
          <a:prstGeom prst="ellipse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746AE73A-04C8-43CC-BCDE-A9B8A880F8FF}"/>
              </a:ext>
            </a:extLst>
          </p:cNvPr>
          <p:cNvSpPr/>
          <p:nvPr/>
        </p:nvSpPr>
        <p:spPr>
          <a:xfrm>
            <a:off x="3755277" y="4162739"/>
            <a:ext cx="1119348" cy="1133143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pic>
        <p:nvPicPr>
          <p:cNvPr id="41" name="Gráfico 40" descr="Signo de interrogación">
            <a:extLst>
              <a:ext uri="{FF2B5EF4-FFF2-40B4-BE49-F238E27FC236}">
                <a16:creationId xmlns:a16="http://schemas.microsoft.com/office/drawing/2014/main" id="{B3DD1291-63F5-4365-95D8-2FDA86468EE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807937" y="3645406"/>
            <a:ext cx="1078752" cy="1078752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8DE5633E-36BB-46C4-8EC8-94CDDD065E37}"/>
              </a:ext>
            </a:extLst>
          </p:cNvPr>
          <p:cNvSpPr txBox="1"/>
          <p:nvPr/>
        </p:nvSpPr>
        <p:spPr>
          <a:xfrm>
            <a:off x="27822" y="507669"/>
            <a:ext cx="3793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CUESTIONAMIENTO</a:t>
            </a:r>
            <a:r>
              <a:rPr lang="es-419" sz="28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593A918-8B18-47E4-A6AB-E6395DBBF55D}"/>
              </a:ext>
            </a:extLst>
          </p:cNvPr>
          <p:cNvSpPr txBox="1"/>
          <p:nvPr/>
        </p:nvSpPr>
        <p:spPr>
          <a:xfrm>
            <a:off x="4094190" y="4501631"/>
            <a:ext cx="539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4D92493-70CB-4DE6-84F3-BCDE4DE7E048}"/>
              </a:ext>
            </a:extLst>
          </p:cNvPr>
          <p:cNvSpPr txBox="1"/>
          <p:nvPr/>
        </p:nvSpPr>
        <p:spPr>
          <a:xfrm>
            <a:off x="4150253" y="3032356"/>
            <a:ext cx="539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E4E98195-AA0C-42BB-BE41-B7B341F6AF3A}"/>
              </a:ext>
            </a:extLst>
          </p:cNvPr>
          <p:cNvSpPr txBox="1"/>
          <p:nvPr/>
        </p:nvSpPr>
        <p:spPr>
          <a:xfrm>
            <a:off x="4095297" y="1710038"/>
            <a:ext cx="479145" cy="652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08703439-793C-4CFE-8328-F55FACD09E2C}"/>
              </a:ext>
            </a:extLst>
          </p:cNvPr>
          <p:cNvSpPr/>
          <p:nvPr/>
        </p:nvSpPr>
        <p:spPr>
          <a:xfrm>
            <a:off x="3860123" y="122378"/>
            <a:ext cx="1119348" cy="1133143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DA421CC-33A0-4464-AD94-81AD73AA2CF5}"/>
              </a:ext>
            </a:extLst>
          </p:cNvPr>
          <p:cNvSpPr txBox="1"/>
          <p:nvPr/>
        </p:nvSpPr>
        <p:spPr>
          <a:xfrm>
            <a:off x="4167843" y="379248"/>
            <a:ext cx="572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BBD7B3C-EEDD-48ED-8D90-D14A5A34FFAA}"/>
              </a:ext>
            </a:extLst>
          </p:cNvPr>
          <p:cNvSpPr/>
          <p:nvPr/>
        </p:nvSpPr>
        <p:spPr>
          <a:xfrm>
            <a:off x="4689342" y="310861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419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Efectos de la democracia en el contexto psicoterapéutico en pareja.</a:t>
            </a:r>
          </a:p>
        </p:txBody>
      </p:sp>
    </p:spTree>
    <p:extLst>
      <p:ext uri="{BB962C8B-B14F-4D97-AF65-F5344CB8AC3E}">
        <p14:creationId xmlns:p14="http://schemas.microsoft.com/office/powerpoint/2010/main" val="40453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D472CD3-D8D4-4A6A-8A90-6E06259F2E43}"/>
              </a:ext>
            </a:extLst>
          </p:cNvPr>
          <p:cNvSpPr txBox="1"/>
          <p:nvPr/>
        </p:nvSpPr>
        <p:spPr>
          <a:xfrm>
            <a:off x="683843" y="12499"/>
            <a:ext cx="7818783" cy="707886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pPr algn="ctr"/>
            <a:r>
              <a:rPr lang="es-419" sz="4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Revisión documental </a:t>
            </a:r>
          </a:p>
        </p:txBody>
      </p:sp>
      <p:sp>
        <p:nvSpPr>
          <p:cNvPr id="4" name="Triángulo isósceles 3">
            <a:extLst>
              <a:ext uri="{FF2B5EF4-FFF2-40B4-BE49-F238E27FC236}">
                <a16:creationId xmlns:a16="http://schemas.microsoft.com/office/drawing/2014/main" id="{F5197BE4-3570-491D-AEEC-1D56EABDBC48}"/>
              </a:ext>
            </a:extLst>
          </p:cNvPr>
          <p:cNvSpPr/>
          <p:nvPr/>
        </p:nvSpPr>
        <p:spPr>
          <a:xfrm>
            <a:off x="1857438" y="1224144"/>
            <a:ext cx="981184" cy="197712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5" name="Triángulo isósceles 4">
            <a:extLst>
              <a:ext uri="{FF2B5EF4-FFF2-40B4-BE49-F238E27FC236}">
                <a16:creationId xmlns:a16="http://schemas.microsoft.com/office/drawing/2014/main" id="{391DE0E0-2503-4036-9575-4E34B52B1D8B}"/>
              </a:ext>
            </a:extLst>
          </p:cNvPr>
          <p:cNvSpPr/>
          <p:nvPr/>
        </p:nvSpPr>
        <p:spPr>
          <a:xfrm>
            <a:off x="3441079" y="1224143"/>
            <a:ext cx="981184" cy="1977129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6" name="Triángulo isósceles 5">
            <a:extLst>
              <a:ext uri="{FF2B5EF4-FFF2-40B4-BE49-F238E27FC236}">
                <a16:creationId xmlns:a16="http://schemas.microsoft.com/office/drawing/2014/main" id="{F984176B-24CF-498C-A5D4-DA1E6459965C}"/>
              </a:ext>
            </a:extLst>
          </p:cNvPr>
          <p:cNvSpPr/>
          <p:nvPr/>
        </p:nvSpPr>
        <p:spPr>
          <a:xfrm>
            <a:off x="7958745" y="1224141"/>
            <a:ext cx="981184" cy="1977129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7" name="Triángulo isósceles 6">
            <a:extLst>
              <a:ext uri="{FF2B5EF4-FFF2-40B4-BE49-F238E27FC236}">
                <a16:creationId xmlns:a16="http://schemas.microsoft.com/office/drawing/2014/main" id="{E28709F2-6B3C-41D9-9C2A-1012A7353274}"/>
              </a:ext>
            </a:extLst>
          </p:cNvPr>
          <p:cNvSpPr/>
          <p:nvPr/>
        </p:nvSpPr>
        <p:spPr>
          <a:xfrm>
            <a:off x="6485717" y="1224142"/>
            <a:ext cx="981184" cy="1977129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8" name="Triángulo isósceles 7">
            <a:extLst>
              <a:ext uri="{FF2B5EF4-FFF2-40B4-BE49-F238E27FC236}">
                <a16:creationId xmlns:a16="http://schemas.microsoft.com/office/drawing/2014/main" id="{68E74C8D-5053-4087-BB17-0871742F3B5E}"/>
              </a:ext>
            </a:extLst>
          </p:cNvPr>
          <p:cNvSpPr/>
          <p:nvPr/>
        </p:nvSpPr>
        <p:spPr>
          <a:xfrm>
            <a:off x="5012689" y="1224144"/>
            <a:ext cx="981184" cy="1977129"/>
          </a:xfrm>
          <a:prstGeom prst="triangl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1A28BD8-72A5-4CFF-9C50-1D1076933BFE}"/>
              </a:ext>
            </a:extLst>
          </p:cNvPr>
          <p:cNvSpPr txBox="1"/>
          <p:nvPr/>
        </p:nvSpPr>
        <p:spPr>
          <a:xfrm>
            <a:off x="82092" y="4077411"/>
            <a:ext cx="1520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Años de</a:t>
            </a:r>
          </a:p>
          <a:p>
            <a:pPr algn="ctr"/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publicación</a:t>
            </a:r>
          </a:p>
        </p:txBody>
      </p:sp>
      <p:sp>
        <p:nvSpPr>
          <p:cNvPr id="10" name="Triángulo isósceles 9">
            <a:extLst>
              <a:ext uri="{FF2B5EF4-FFF2-40B4-BE49-F238E27FC236}">
                <a16:creationId xmlns:a16="http://schemas.microsoft.com/office/drawing/2014/main" id="{223D3AC9-ED6A-4231-99FB-344531DD6847}"/>
              </a:ext>
            </a:extLst>
          </p:cNvPr>
          <p:cNvSpPr/>
          <p:nvPr/>
        </p:nvSpPr>
        <p:spPr>
          <a:xfrm>
            <a:off x="410522" y="1224144"/>
            <a:ext cx="981184" cy="1977129"/>
          </a:xfrm>
          <a:prstGeom prst="triangle">
            <a:avLst/>
          </a:prstGeom>
          <a:ln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694BFB6-71C7-4CDE-8D09-5C9D40B83855}"/>
              </a:ext>
            </a:extLst>
          </p:cNvPr>
          <p:cNvSpPr txBox="1"/>
          <p:nvPr/>
        </p:nvSpPr>
        <p:spPr>
          <a:xfrm>
            <a:off x="1946842" y="4105565"/>
            <a:ext cx="1155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Países</a:t>
            </a:r>
            <a:r>
              <a:rPr lang="es-419" dirty="0"/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1B562A0-5D0E-44D6-B34C-7AC7798976FF}"/>
              </a:ext>
            </a:extLst>
          </p:cNvPr>
          <p:cNvSpPr txBox="1"/>
          <p:nvPr/>
        </p:nvSpPr>
        <p:spPr>
          <a:xfrm>
            <a:off x="3102832" y="4105565"/>
            <a:ext cx="1726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Epistemología</a:t>
            </a:r>
            <a:r>
              <a:rPr lang="es-41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F33D750-5BE7-4D90-8A24-3F4D85CFFA0E}"/>
              </a:ext>
            </a:extLst>
          </p:cNvPr>
          <p:cNvSpPr txBox="1"/>
          <p:nvPr/>
        </p:nvSpPr>
        <p:spPr>
          <a:xfrm>
            <a:off x="4852293" y="4154315"/>
            <a:ext cx="1132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Tipo de texto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9CEF8C6-48FC-45F8-BD0D-AA1E85C6F6EA}"/>
              </a:ext>
            </a:extLst>
          </p:cNvPr>
          <p:cNvSpPr txBox="1"/>
          <p:nvPr/>
        </p:nvSpPr>
        <p:spPr>
          <a:xfrm>
            <a:off x="6265621" y="4187229"/>
            <a:ext cx="1264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población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2D93C1A-237B-4EBE-94BD-530E20A76395}"/>
              </a:ext>
            </a:extLst>
          </p:cNvPr>
          <p:cNvSpPr txBox="1"/>
          <p:nvPr/>
        </p:nvSpPr>
        <p:spPr>
          <a:xfrm>
            <a:off x="7530320" y="4151731"/>
            <a:ext cx="15821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Ejes de la información </a:t>
            </a:r>
          </a:p>
        </p:txBody>
      </p:sp>
      <p:pic>
        <p:nvPicPr>
          <p:cNvPr id="17" name="Gráfico 16" descr="Lupa">
            <a:extLst>
              <a:ext uri="{FF2B5EF4-FFF2-40B4-BE49-F238E27FC236}">
                <a16:creationId xmlns:a16="http://schemas.microsoft.com/office/drawing/2014/main" id="{2C0E33A9-33C7-4F75-8B08-1D57367150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1711174" y="4481256"/>
            <a:ext cx="1679450" cy="167945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45FBC64C-0D3D-447D-8AEC-A24C24D26571}"/>
              </a:ext>
            </a:extLst>
          </p:cNvPr>
          <p:cNvSpPr txBox="1"/>
          <p:nvPr/>
        </p:nvSpPr>
        <p:spPr>
          <a:xfrm>
            <a:off x="2364170" y="4859617"/>
            <a:ext cx="641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BC2338B-8D0C-4C3F-A01B-3B91141A544F}"/>
              </a:ext>
            </a:extLst>
          </p:cNvPr>
          <p:cNvSpPr txBox="1"/>
          <p:nvPr/>
        </p:nvSpPr>
        <p:spPr>
          <a:xfrm>
            <a:off x="3390624" y="4980247"/>
            <a:ext cx="4732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600" dirty="0"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Documentos revisados  </a:t>
            </a:r>
          </a:p>
        </p:txBody>
      </p:sp>
    </p:spTree>
    <p:extLst>
      <p:ext uri="{BB962C8B-B14F-4D97-AF65-F5344CB8AC3E}">
        <p14:creationId xmlns:p14="http://schemas.microsoft.com/office/powerpoint/2010/main" val="2830487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7121F037-1BCF-4BF8-BA40-5106554FC7C6}"/>
              </a:ext>
            </a:extLst>
          </p:cNvPr>
          <p:cNvSpPr/>
          <p:nvPr/>
        </p:nvSpPr>
        <p:spPr>
          <a:xfrm>
            <a:off x="204717" y="2284042"/>
            <a:ext cx="8939283" cy="176056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A397406-7BEC-4317-8EAF-921E4A2B08B7}"/>
              </a:ext>
            </a:extLst>
          </p:cNvPr>
          <p:cNvSpPr txBox="1"/>
          <p:nvPr/>
        </p:nvSpPr>
        <p:spPr>
          <a:xfrm>
            <a:off x="204717" y="2804930"/>
            <a:ext cx="8079474" cy="811143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pPr algn="ctr"/>
            <a:r>
              <a:rPr lang="es-419" sz="4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Democratización y negociación en pareja </a:t>
            </a:r>
          </a:p>
        </p:txBody>
      </p:sp>
      <p:sp>
        <p:nvSpPr>
          <p:cNvPr id="5" name="Lágrima 4">
            <a:extLst>
              <a:ext uri="{FF2B5EF4-FFF2-40B4-BE49-F238E27FC236}">
                <a16:creationId xmlns:a16="http://schemas.microsoft.com/office/drawing/2014/main" id="{89296AA1-2E94-4F2D-9114-0D7498FB3D62}"/>
              </a:ext>
            </a:extLst>
          </p:cNvPr>
          <p:cNvSpPr/>
          <p:nvPr/>
        </p:nvSpPr>
        <p:spPr>
          <a:xfrm rot="7949928">
            <a:off x="5913216" y="229637"/>
            <a:ext cx="1992378" cy="2018476"/>
          </a:xfrm>
          <a:prstGeom prst="teardrop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6" name="Lágrima 5">
            <a:extLst>
              <a:ext uri="{FF2B5EF4-FFF2-40B4-BE49-F238E27FC236}">
                <a16:creationId xmlns:a16="http://schemas.microsoft.com/office/drawing/2014/main" id="{3F42C636-016F-4710-989F-C4D78E326C30}"/>
              </a:ext>
            </a:extLst>
          </p:cNvPr>
          <p:cNvSpPr/>
          <p:nvPr/>
        </p:nvSpPr>
        <p:spPr>
          <a:xfrm rot="18826335">
            <a:off x="920045" y="3990729"/>
            <a:ext cx="1970953" cy="2015951"/>
          </a:xfrm>
          <a:prstGeom prst="teardrop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3080E92-3A87-4B88-9FD1-A6CC157F02ED}"/>
              </a:ext>
            </a:extLst>
          </p:cNvPr>
          <p:cNvSpPr txBox="1"/>
          <p:nvPr/>
        </p:nvSpPr>
        <p:spPr>
          <a:xfrm>
            <a:off x="6013308" y="655183"/>
            <a:ext cx="1792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Democracia. Un recorrido conceptual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E968F88-F96A-4620-A226-D83D7D34EC02}"/>
              </a:ext>
            </a:extLst>
          </p:cNvPr>
          <p:cNvSpPr txBox="1"/>
          <p:nvPr/>
        </p:nvSpPr>
        <p:spPr>
          <a:xfrm>
            <a:off x="1009424" y="4213874"/>
            <a:ext cx="17921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Negociación en pareja: consensos y significados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95BEF72-2399-4F58-AE84-32427F007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048" y="362105"/>
            <a:ext cx="2727758" cy="1363879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155651E-8D8D-4817-80C9-3E6AE0BEDA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92" t="6839" r="5906" b="25360"/>
          <a:stretch/>
        </p:blipFill>
        <p:spPr>
          <a:xfrm>
            <a:off x="6745357" y="4113628"/>
            <a:ext cx="2398644" cy="1276488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A7D4662-E7F6-42D5-869F-13294A309ECD}"/>
              </a:ext>
            </a:extLst>
          </p:cNvPr>
          <p:cNvSpPr txBox="1"/>
          <p:nvPr/>
        </p:nvSpPr>
        <p:spPr>
          <a:xfrm>
            <a:off x="3167270" y="4194360"/>
            <a:ext cx="3072671" cy="1451066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pPr algn="ctr"/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vida de pareja y el proceso dialógico de negociación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61DF1F9-97AD-4FD4-878B-73A7869C574C}"/>
              </a:ext>
            </a:extLst>
          </p:cNvPr>
          <p:cNvSpPr txBox="1"/>
          <p:nvPr/>
        </p:nvSpPr>
        <p:spPr>
          <a:xfrm>
            <a:off x="2678455" y="594749"/>
            <a:ext cx="2935327" cy="1629301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pPr algn="ctr"/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democracia en sus orígenes y su tránsito a la vida familiar</a:t>
            </a:r>
            <a:r>
              <a:rPr lang="es-419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7811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echa: a la izquierda y derecha 1">
            <a:extLst>
              <a:ext uri="{FF2B5EF4-FFF2-40B4-BE49-F238E27FC236}">
                <a16:creationId xmlns:a16="http://schemas.microsoft.com/office/drawing/2014/main" id="{26459E4C-082B-4B7B-988A-E6610FF059CF}"/>
              </a:ext>
            </a:extLst>
          </p:cNvPr>
          <p:cNvSpPr/>
          <p:nvPr/>
        </p:nvSpPr>
        <p:spPr>
          <a:xfrm>
            <a:off x="0" y="272955"/>
            <a:ext cx="9144000" cy="2756848"/>
          </a:xfrm>
          <a:prstGeom prst="leftRightArrow">
            <a:avLst>
              <a:gd name="adj1" fmla="val 50000"/>
              <a:gd name="adj2" fmla="val 37624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7B9A62F9-F017-4C17-BDC3-7CFBAC6B6BF0}"/>
              </a:ext>
            </a:extLst>
          </p:cNvPr>
          <p:cNvCxnSpPr/>
          <p:nvPr/>
        </p:nvCxnSpPr>
        <p:spPr>
          <a:xfrm>
            <a:off x="3179928" y="955343"/>
            <a:ext cx="0" cy="1378424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8D0D00B-03EE-471F-9F6B-B604BFB3887A}"/>
              </a:ext>
            </a:extLst>
          </p:cNvPr>
          <p:cNvCxnSpPr/>
          <p:nvPr/>
        </p:nvCxnSpPr>
        <p:spPr>
          <a:xfrm>
            <a:off x="5788926" y="955343"/>
            <a:ext cx="0" cy="1378424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1FAAC560-9FEE-4307-8D31-7BB5744077C3}"/>
              </a:ext>
            </a:extLst>
          </p:cNvPr>
          <p:cNvSpPr txBox="1"/>
          <p:nvPr/>
        </p:nvSpPr>
        <p:spPr>
          <a:xfrm>
            <a:off x="3179927" y="873343"/>
            <a:ext cx="25384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Género y sexualidad en pareja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F8FE3CB-F74A-4E9C-AC52-469AF96DBCFB}"/>
              </a:ext>
            </a:extLst>
          </p:cNvPr>
          <p:cNvSpPr txBox="1"/>
          <p:nvPr/>
        </p:nvSpPr>
        <p:spPr>
          <a:xfrm>
            <a:off x="1255589" y="1235880"/>
            <a:ext cx="15012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Roles de género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E017D61-1844-470A-B6EC-164A99B62ABC}"/>
              </a:ext>
            </a:extLst>
          </p:cNvPr>
          <p:cNvSpPr txBox="1"/>
          <p:nvPr/>
        </p:nvSpPr>
        <p:spPr>
          <a:xfrm>
            <a:off x="5859457" y="1097381"/>
            <a:ext cx="25384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Sexualidad en pareja: el encuentro con el otro </a:t>
            </a:r>
          </a:p>
        </p:txBody>
      </p:sp>
      <p:sp>
        <p:nvSpPr>
          <p:cNvPr id="9" name="Flecha: pentágono 8">
            <a:extLst>
              <a:ext uri="{FF2B5EF4-FFF2-40B4-BE49-F238E27FC236}">
                <a16:creationId xmlns:a16="http://schemas.microsoft.com/office/drawing/2014/main" id="{850E093A-8075-4763-9BA6-DC26E95D85D4}"/>
              </a:ext>
            </a:extLst>
          </p:cNvPr>
          <p:cNvSpPr/>
          <p:nvPr/>
        </p:nvSpPr>
        <p:spPr>
          <a:xfrm rot="5400000">
            <a:off x="380177" y="2960887"/>
            <a:ext cx="3456787" cy="2142685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10" name="Flecha: pentágono 9">
            <a:extLst>
              <a:ext uri="{FF2B5EF4-FFF2-40B4-BE49-F238E27FC236}">
                <a16:creationId xmlns:a16="http://schemas.microsoft.com/office/drawing/2014/main" id="{4EC250B0-0F1A-4F49-8679-683F661BA829}"/>
              </a:ext>
            </a:extLst>
          </p:cNvPr>
          <p:cNvSpPr/>
          <p:nvPr/>
        </p:nvSpPr>
        <p:spPr>
          <a:xfrm rot="5400000">
            <a:off x="5225817" y="2913780"/>
            <a:ext cx="3409949" cy="2283733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8A94E778-5F40-4DF6-82B6-9D9CCEC1B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669" y="2667000"/>
            <a:ext cx="2479727" cy="126355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C6C3361-8925-4934-9C6B-7C9069F97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7907" y="4060607"/>
            <a:ext cx="2381250" cy="192405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65E0FC53-CE12-4E9A-8E14-6DFAD3779B9A}"/>
              </a:ext>
            </a:extLst>
          </p:cNvPr>
          <p:cNvSpPr txBox="1"/>
          <p:nvPr/>
        </p:nvSpPr>
        <p:spPr>
          <a:xfrm>
            <a:off x="1144868" y="2350672"/>
            <a:ext cx="19131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género  influye en las relaciones de poder, en los roles y funciones desde herencias culturales hegemónicas. 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89BEC81-9787-4245-9689-681BDB467E7B}"/>
              </a:ext>
            </a:extLst>
          </p:cNvPr>
          <p:cNvSpPr txBox="1"/>
          <p:nvPr/>
        </p:nvSpPr>
        <p:spPr>
          <a:xfrm>
            <a:off x="6150199" y="3029803"/>
            <a:ext cx="17518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Sexualidad y satisfacción en la pareja. </a:t>
            </a:r>
          </a:p>
        </p:txBody>
      </p:sp>
    </p:spTree>
    <p:extLst>
      <p:ext uri="{BB962C8B-B14F-4D97-AF65-F5344CB8AC3E}">
        <p14:creationId xmlns:p14="http://schemas.microsoft.com/office/powerpoint/2010/main" val="7827687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4262</TotalTime>
  <Words>5664</Words>
  <Application>Microsoft Office PowerPoint</Application>
  <PresentationFormat>Presentación en pantalla (4:3)</PresentationFormat>
  <Paragraphs>279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Fredy Alexander Benavides Ocampo</cp:lastModifiedBy>
  <cp:revision>251</cp:revision>
  <dcterms:created xsi:type="dcterms:W3CDTF">2016-03-28T17:24:36Z</dcterms:created>
  <dcterms:modified xsi:type="dcterms:W3CDTF">2019-09-03T22:54:26Z</dcterms:modified>
</cp:coreProperties>
</file>