
<file path=[Content_Types].xml><?xml version="1.0" encoding="utf-8"?>
<Types xmlns="http://schemas.openxmlformats.org/package/2006/content-types">
  <Default ContentType="image/jpeg" Extension="jpg"/>
  <Default ContentType="application/vnd.openxmlformats-officedocument.spreadsheetml.sheet" Extension="xlsx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5.xml"/>
  <Override ContentType="application/vnd.ms-office.chartcolorstyle+xml" PartName="/ppt/charts/colors6.xml"/>
  <Override ContentType="application/vnd.ms-office.chartcolorstyle+xml" PartName="/ppt/charts/colors4.xml"/>
  <Override ContentType="application/vnd.ms-office.chartcolorstyle+xml" PartName="/ppt/charts/colors1.xml"/>
  <Override ContentType="application/vnd.ms-office.chartcolorstyle+xml" PartName="/ppt/charts/colors2.xml"/>
  <Override ContentType="application/vnd.ms-office.chartcolorstyle+xml" PartName="/ppt/charts/colors3.xml"/>
  <Override ContentType="application/vnd.ms-office.chartcolorstyle+xml" PartName="/ppt/charts/colors8.xml"/>
  <Override ContentType="application/vnd.ms-office.chartcolorstyle+xml" PartName="/ppt/charts/colors7.xml"/>
  <Override ContentType="application/vnd.ms-office.chartcolorstyle+xml" PartName="/ppt/charts/colors9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drawingml.chart+xml" PartName="/ppt/charts/chart3.xml"/>
  <Override ContentType="application/vnd.openxmlformats-officedocument.drawingml.chart+xml" PartName="/ppt/charts/chart8.xml"/>
  <Override ContentType="application/vnd.openxmlformats-officedocument.drawingml.chart+xml" PartName="/ppt/charts/chart9.xml"/>
  <Override ContentType="application/vnd.openxmlformats-officedocument.drawingml.chart+xml" PartName="/ppt/charts/chart2.xml"/>
  <Override ContentType="application/vnd.openxmlformats-officedocument.drawingml.chart+xml" PartName="/ppt/charts/chart7.xml"/>
  <Override ContentType="application/vnd.openxmlformats-officedocument.drawingml.chart+xml" PartName="/ppt/charts/chart5.xml"/>
  <Override ContentType="application/vnd.openxmlformats-officedocument.drawingml.chart+xml" PartName="/ppt/charts/chart4.xml"/>
  <Override ContentType="application/vnd.openxmlformats-officedocument.drawingml.chart+xml" PartName="/ppt/charts/chart6.xml"/>
  <Override ContentType="application/vnd.openxmlformats-officedocument.drawingml.chart+xml" PartName="/ppt/charts/chart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9.xml"/>
  <Override ContentType="application/vnd.ms-office.chartstyle+xml" PartName="/ppt/charts/style3.xml"/>
  <Override ContentType="application/vnd.ms-office.chartstyle+xml" PartName="/ppt/charts/style4.xml"/>
  <Override ContentType="application/vnd.ms-office.chartstyle+xml" PartName="/ppt/charts/style5.xml"/>
  <Override ContentType="application/vnd.ms-office.chartstyle+xml" PartName="/ppt/charts/style7.xml"/>
  <Override ContentType="application/vnd.ms-office.chartstyle+xml" PartName="/ppt/charts/style8.xml"/>
  <Override ContentType="application/vnd.ms-office.chartstyle+xml" PartName="/ppt/charts/style1.xml"/>
  <Override ContentType="application/vnd.ms-office.chartstyle+xml" PartName="/ppt/charts/style6.xml"/>
  <Override ContentType="application/vnd.ms-office.chartstyle+xml" PartName="/ppt/charts/style2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  <p:sldMasterId id="214748366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y="6858000" cx="9144000"/>
  <p:notesSz cx="9926625" cy="67976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3" roundtripDataSignature="AMtx7mgMfsRp/RlDegBKLH2VB3gNAeCj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933A6EC-04C6-4619-9F7F-FF2D9B9D1F55}">
  <a:tblStyle styleId="{9933A6EC-04C6-4619-9F7F-FF2D9B9D1F5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F8D29820-A43A-4C13-9DF9-B2F57B818DAE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dk1">
              <a:alpha val="20000"/>
            </a:schemeClr>
          </a:solidFill>
        </a:fill>
      </a:tcStyle>
    </a:band1H>
    <a:band2H>
      <a:tcTxStyle/>
    </a:band2H>
    <a:band1V>
      <a:tcTxStyle/>
      <a:tcStyle>
        <a:fill>
          <a:solidFill>
            <a:schemeClr val="dk1">
              <a:alpha val="20000"/>
            </a:schemeClr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/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</a:neCell>
    <a:nwCell>
      <a:tcTxStyle/>
    </a:nwCell>
  </a:tblStyle>
  <a:tblStyle styleId="{7B8CDCB5-8765-40AB-8997-650C2152109B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82F2444-D0C0-4EF5-A6D4-6F3D095C1ABF}" styleName="Table_3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accent1">
              <a:alpha val="40000"/>
            </a:schemeClr>
          </a:solidFill>
        </a:fill>
      </a:tcStyle>
    </a:band1H>
    <a:band2H>
      <a:tcTxStyle/>
    </a:band2H>
    <a:band1V>
      <a:tcTxStyle/>
      <a:tcStyle>
        <a:tcBdr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</a:band2V>
    <a:lastCol>
      <a:tcTxStyle b="on" i="off"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lastCol>
    <a:firstCol>
      <a:tcTxStyle b="on" i="off"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firstCol>
    <a:lastRow>
      <a:tcTxStyle b="on" i="off"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customschemas.google.com/relationships/presentationmetadata" Target="metadata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_rels/chart2.xml.rels><?xml version="1.0" encoding="UTF-8" standalone="yes"?>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_rels/chart3.xml.rels><?xml version="1.0" encoding="UTF-8" standalone="yes"?>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_rels/chart4.xml.rels><?xml version="1.0" encoding="UTF-8" standalone="yes"?>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Sheet2.xlsx"/></Relationships>
</file>

<file path=ppt/charts/_rels/chart5.xml.rels><?xml version="1.0" encoding="UTF-8" standalone="yes"?>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_rels/chart6.xml.rels><?xml version="1.0" encoding="UTF-8" standalone="yes"?>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_rels/chart7.xml.rels><?xml version="1.0" encoding="UTF-8" standalone="yes"?>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_rels/chart8.xml.rels><?xml version="1.0" encoding="UTF-8" standalone="yes"?>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_rels/chart9.xml.rels><?xml version="1.0" encoding="UTF-8" standalone="yes"?>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oleObject" Target="file:///F:\A&#209;O%202015\1%20PROYECTOS%20II%202015\ACREDITACI&#211;N%20MULTICAMPUS\INFORMACI&#211;N%20PADRE%20UBALDO\FACTOR%20INVESTIGACI&#211;N,%20CREACI&#211;N%20Y%20PROD%20JULIO%20(5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886898217686864"/>
          <c:y val="4.4044391197427327E-2"/>
          <c:w val="0.66409049381377849"/>
          <c:h val="0.67392490068730693"/>
        </c:manualLayout>
      </c:layout>
      <c:barChart>
        <c:barDir val="col"/>
        <c:grouping val="clustered"/>
        <c:varyColors val="0"/>
        <c:ser>
          <c:idx val="0"/>
          <c:order val="0"/>
          <c:tx>
            <c:v>GRUPOS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INVESTIGADORES'!$AE$39:$AK$39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INVESTIGADORES'!$AE$40:$AK$40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7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</c:numCache>
            </c:numRef>
          </c:val>
        </c:ser>
        <c:ser>
          <c:idx val="1"/>
          <c:order val="1"/>
          <c:tx>
            <c:v>GRUPOS CATEGORIZADOS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INVESTIGADORES'!$AE$39:$AK$39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INVESTIGADORES'!$AE$41:$AK$41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2075456"/>
        <c:axId val="182076016"/>
      </c:barChart>
      <c:catAx>
        <c:axId val="18207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182076016"/>
        <c:crosses val="autoZero"/>
        <c:auto val="1"/>
        <c:lblAlgn val="ctr"/>
        <c:lblOffset val="100"/>
        <c:noMultiLvlLbl val="0"/>
      </c:catAx>
      <c:valAx>
        <c:axId val="182076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1820754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171797550104727E-2"/>
          <c:y val="1.6884752817675652E-2"/>
          <c:w val="0.81527890803132874"/>
          <c:h val="0.71590698390459817"/>
        </c:manualLayout>
      </c:layout>
      <c:barChart>
        <c:barDir val="col"/>
        <c:grouping val="clustered"/>
        <c:varyColors val="0"/>
        <c:ser>
          <c:idx val="0"/>
          <c:order val="0"/>
          <c:tx>
            <c:v>GRUPOS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INVESTIGADORES'!$AE$7:$AK$7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INVESTIGADORES'!$AE$8:$AK$8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7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</c:numCache>
            </c:numRef>
          </c:val>
        </c:ser>
        <c:ser>
          <c:idx val="1"/>
          <c:order val="1"/>
          <c:tx>
            <c:v>PROYECTOS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INVESTIGADORES'!$AE$7:$AK$7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INVESTIGADORES'!$AE$9:$AK$9</c:f>
              <c:numCache>
                <c:formatCode>General</c:formatCode>
                <c:ptCount val="7"/>
                <c:pt idx="0">
                  <c:v>2</c:v>
                </c:pt>
                <c:pt idx="1">
                  <c:v>13</c:v>
                </c:pt>
                <c:pt idx="2">
                  <c:v>18</c:v>
                </c:pt>
                <c:pt idx="3">
                  <c:v>22</c:v>
                </c:pt>
                <c:pt idx="4">
                  <c:v>34</c:v>
                </c:pt>
                <c:pt idx="5">
                  <c:v>37</c:v>
                </c:pt>
                <c:pt idx="6">
                  <c:v>55</c:v>
                </c:pt>
              </c:numCache>
            </c:numRef>
          </c:val>
        </c:ser>
        <c:ser>
          <c:idx val="2"/>
          <c:order val="2"/>
          <c:tx>
            <c:v>DOCENTES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INVESTIGADORES'!$AE$7:$AK$7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INVESTIGADORES'!$AE$10:$AK$10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15</c:v>
                </c:pt>
                <c:pt idx="3">
                  <c:v>26</c:v>
                </c:pt>
                <c:pt idx="4">
                  <c:v>33</c:v>
                </c:pt>
                <c:pt idx="5">
                  <c:v>44</c:v>
                </c:pt>
                <c:pt idx="6">
                  <c:v>63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14610192"/>
        <c:axId val="175125424"/>
      </c:barChart>
      <c:catAx>
        <c:axId val="114610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5125424"/>
        <c:crosses val="autoZero"/>
        <c:auto val="1"/>
        <c:lblAlgn val="ctr"/>
        <c:lblOffset val="100"/>
        <c:noMultiLvlLbl val="0"/>
      </c:catAx>
      <c:valAx>
        <c:axId val="1751254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146101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TOTAL DOCENTES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'VINCULACIÓN DOCENTES INVESTIGAD'!$P$18:$V$18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'VINCULACIÓN DOCENTES INVESTIGAD'!$P$19:$V$19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15</c:v>
                </c:pt>
                <c:pt idx="3">
                  <c:v>26</c:v>
                </c:pt>
                <c:pt idx="4">
                  <c:v>33</c:v>
                </c:pt>
                <c:pt idx="5">
                  <c:v>44</c:v>
                </c:pt>
                <c:pt idx="6">
                  <c:v>63</c:v>
                </c:pt>
              </c:numCache>
            </c:numRef>
          </c:val>
        </c:ser>
        <c:ser>
          <c:idx val="1"/>
          <c:order val="1"/>
          <c:tx>
            <c:v>TIEMPO COMPLETO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'VINCULACIÓN DOCENTES INVESTIGAD'!$P$18:$V$18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'VINCULACIÓN DOCENTES INVESTIGAD'!$P$20:$V$20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13</c:v>
                </c:pt>
                <c:pt idx="3">
                  <c:v>19</c:v>
                </c:pt>
                <c:pt idx="4">
                  <c:v>25</c:v>
                </c:pt>
                <c:pt idx="5">
                  <c:v>35</c:v>
                </c:pt>
                <c:pt idx="6">
                  <c:v>59</c:v>
                </c:pt>
              </c:numCache>
            </c:numRef>
          </c:val>
        </c:ser>
        <c:ser>
          <c:idx val="2"/>
          <c:order val="2"/>
          <c:tx>
            <c:v>MEDIO TIEMPO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'VINCULACIÓN DOCENTES INVESTIGAD'!$P$18:$V$18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'VINCULACIÓN DOCENTES INVESTIGAD'!$P$21:$V$21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8</c:v>
                </c:pt>
                <c:pt idx="5">
                  <c:v>9</c:v>
                </c:pt>
                <c:pt idx="6">
                  <c:v>4</c:v>
                </c:pt>
              </c:numCache>
            </c:numRef>
          </c:val>
        </c:ser>
        <c:ser>
          <c:idx val="3"/>
          <c:order val="3"/>
          <c:tx>
            <c:v>CÁTEDRA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'VINCULACIÓN DOCENTES INVESTIGAD'!$P$18:$V$18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'VINCULACIÓN DOCENTES INVESTIGAD'!$P$22:$V$22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5129904"/>
        <c:axId val="175130464"/>
      </c:barChart>
      <c:catAx>
        <c:axId val="17512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175130464"/>
        <c:crosses val="autoZero"/>
        <c:auto val="1"/>
        <c:lblAlgn val="ctr"/>
        <c:lblOffset val="100"/>
        <c:noMultiLvlLbl val="0"/>
      </c:catAx>
      <c:valAx>
        <c:axId val="175130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1751299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TOTAL DOCENTES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INVESTIGADORES'!$AE$63:$AK$63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INVESTIGADORES'!$AE$64:$AK$64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15</c:v>
                </c:pt>
                <c:pt idx="3">
                  <c:v>26</c:v>
                </c:pt>
                <c:pt idx="4">
                  <c:v>33</c:v>
                </c:pt>
                <c:pt idx="5">
                  <c:v>44</c:v>
                </c:pt>
                <c:pt idx="6">
                  <c:v>63</c:v>
                </c:pt>
              </c:numCache>
            </c:numRef>
          </c:val>
        </c:ser>
        <c:ser>
          <c:idx val="1"/>
          <c:order val="1"/>
          <c:tx>
            <c:v>MAESTRÍA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INVESTIGADORES'!$AE$63:$AK$63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INVESTIGADORES'!$AE$65:$AK$65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9</c:v>
                </c:pt>
                <c:pt idx="4">
                  <c:v>13</c:v>
                </c:pt>
                <c:pt idx="5">
                  <c:v>19</c:v>
                </c:pt>
                <c:pt idx="6">
                  <c:v>30</c:v>
                </c:pt>
              </c:numCache>
            </c:numRef>
          </c:val>
        </c:ser>
        <c:ser>
          <c:idx val="2"/>
          <c:order val="2"/>
          <c:tx>
            <c:v>DOCTORADO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'DOCENTES INVESTIGADORES'!$AE$63:$AK$63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'DOCENTES INVESTIGADORES'!$AE$66:$AK$66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31369904"/>
        <c:axId val="231370464"/>
      </c:barChart>
      <c:catAx>
        <c:axId val="23136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31370464"/>
        <c:crosses val="autoZero"/>
        <c:auto val="1"/>
        <c:lblAlgn val="ctr"/>
        <c:lblOffset val="100"/>
        <c:noMultiLvlLbl val="0"/>
      </c:catAx>
      <c:valAx>
        <c:axId val="231370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313699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SEMILLEROS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'GRUPOS-SEMILLEROS-POBLACIÓN'!$P$11:$V$11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'GRUPOS-SEMILLEROS-POBLACIÓN'!$P$12:$V$12</c:f>
              <c:numCache>
                <c:formatCode>General</c:formatCode>
                <c:ptCount val="7"/>
                <c:pt idx="0">
                  <c:v>5</c:v>
                </c:pt>
                <c:pt idx="1">
                  <c:v>13</c:v>
                </c:pt>
                <c:pt idx="2">
                  <c:v>21</c:v>
                </c:pt>
                <c:pt idx="3">
                  <c:v>22</c:v>
                </c:pt>
                <c:pt idx="4">
                  <c:v>24</c:v>
                </c:pt>
                <c:pt idx="5">
                  <c:v>28</c:v>
                </c:pt>
                <c:pt idx="6">
                  <c:v>30</c:v>
                </c:pt>
              </c:numCache>
            </c:numRef>
          </c:val>
        </c:ser>
        <c:ser>
          <c:idx val="1"/>
          <c:order val="1"/>
          <c:tx>
            <c:v>ESTUDIANTES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'GRUPOS-SEMILLEROS-POBLACIÓN'!$P$11:$V$11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'GRUPOS-SEMILLEROS-POBLACIÓN'!$P$13:$V$13</c:f>
              <c:numCache>
                <c:formatCode>General</c:formatCode>
                <c:ptCount val="7"/>
                <c:pt idx="0">
                  <c:v>24</c:v>
                </c:pt>
                <c:pt idx="1">
                  <c:v>108</c:v>
                </c:pt>
                <c:pt idx="2">
                  <c:v>143</c:v>
                </c:pt>
                <c:pt idx="3">
                  <c:v>97</c:v>
                </c:pt>
                <c:pt idx="4">
                  <c:v>97</c:v>
                </c:pt>
                <c:pt idx="5">
                  <c:v>119</c:v>
                </c:pt>
                <c:pt idx="6">
                  <c:v>141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5432720"/>
        <c:axId val="175433280"/>
      </c:barChart>
      <c:catAx>
        <c:axId val="17543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5433280"/>
        <c:crosses val="autoZero"/>
        <c:auto val="1"/>
        <c:lblAlgn val="ctr"/>
        <c:lblOffset val="100"/>
        <c:noMultiLvlLbl val="0"/>
      </c:catAx>
      <c:valAx>
        <c:axId val="17543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54327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SEMILLEROS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'GRUPOS-SEMILLEROS-POBLACIÓN'!$R$19:$X$19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'GRUPOS-SEMILLEROS-POBLACIÓN'!$R$20:$X$20</c:f>
              <c:numCache>
                <c:formatCode>General</c:formatCode>
                <c:ptCount val="7"/>
                <c:pt idx="0">
                  <c:v>5</c:v>
                </c:pt>
                <c:pt idx="1">
                  <c:v>13</c:v>
                </c:pt>
                <c:pt idx="2">
                  <c:v>21</c:v>
                </c:pt>
                <c:pt idx="3">
                  <c:v>22</c:v>
                </c:pt>
                <c:pt idx="4">
                  <c:v>24</c:v>
                </c:pt>
                <c:pt idx="5">
                  <c:v>28</c:v>
                </c:pt>
                <c:pt idx="6">
                  <c:v>30</c:v>
                </c:pt>
              </c:numCache>
            </c:numRef>
          </c:val>
        </c:ser>
        <c:ser>
          <c:idx val="2"/>
          <c:order val="2"/>
          <c:tx>
            <c:v>DOCENTES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'GRUPOS-SEMILLEROS-POBLACIÓN'!$R$19:$X$19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'GRUPOS-SEMILLEROS-POBLACIÓN'!$R$22:$X$22</c:f>
              <c:numCache>
                <c:formatCode>General</c:formatCode>
                <c:ptCount val="7"/>
                <c:pt idx="0">
                  <c:v>5</c:v>
                </c:pt>
                <c:pt idx="1">
                  <c:v>7</c:v>
                </c:pt>
                <c:pt idx="2">
                  <c:v>11</c:v>
                </c:pt>
                <c:pt idx="3">
                  <c:v>12</c:v>
                </c:pt>
                <c:pt idx="4">
                  <c:v>14</c:v>
                </c:pt>
                <c:pt idx="5">
                  <c:v>18</c:v>
                </c:pt>
                <c:pt idx="6">
                  <c:v>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5437200"/>
        <c:axId val="175437760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'GRUPOS-SEMILLEROS-POBLACIÓN'!$R$19:$X$19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2009</c:v>
                      </c:pt>
                      <c:pt idx="1">
                        <c:v>2010</c:v>
                      </c:pt>
                      <c:pt idx="2">
                        <c:v>2011</c:v>
                      </c:pt>
                      <c:pt idx="3">
                        <c:v>2012</c:v>
                      </c:pt>
                      <c:pt idx="4">
                        <c:v>2013</c:v>
                      </c:pt>
                      <c:pt idx="5">
                        <c:v>2014</c:v>
                      </c:pt>
                      <c:pt idx="6">
                        <c:v>2015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'GRUPOS-SEMILLEROS-POBLACIÓN'!$R$21:$X$21</c15:sqref>
                        </c15:formulaRef>
                      </c:ext>
                    </c:extLst>
                    <c:numCache>
                      <c:formatCode>General</c:formatCode>
                      <c:ptCount val="7"/>
                    </c:numCache>
                  </c:numRef>
                </c:val>
              </c15:ser>
            </c15:filteredBarSeries>
          </c:ext>
        </c:extLst>
      </c:barChart>
      <c:catAx>
        <c:axId val="17543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5437760"/>
        <c:crosses val="autoZero"/>
        <c:auto val="1"/>
        <c:lblAlgn val="ctr"/>
        <c:lblOffset val="100"/>
        <c:noMultiLvlLbl val="0"/>
      </c:catAx>
      <c:valAx>
        <c:axId val="17543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543720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APROPIACIÓN SOCIAL DEL CONOCIMIENTO 2010 – 2015 </a:t>
            </a:r>
            <a:r>
              <a:rPr lang="es-CO" sz="14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FORMACIÓN Y DOCENCIA</a:t>
            </a:r>
            <a:endParaRPr lang="es-CO" dirty="0">
              <a:effectLst/>
            </a:endParaRPr>
          </a:p>
        </c:rich>
      </c:tx>
      <c:layout>
        <c:manualLayout>
          <c:xMode val="edge"/>
          <c:yMode val="edge"/>
          <c:x val="0.14614056040556897"/>
          <c:y val="1.92402369235662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Hoja2!$D$8:$G$8</c:f>
              <c:strCache>
                <c:ptCount val="4"/>
                <c:pt idx="0">
                  <c:v>Estrategia pedagógica para el fomento de la CTI</c:v>
                </c:pt>
                <c:pt idx="1">
                  <c:v>Apoyo a la creación de posgrados</c:v>
                </c:pt>
                <c:pt idx="2">
                  <c:v>Tesis de pregrado</c:v>
                </c:pt>
                <c:pt idx="3">
                  <c:v>Tesis de Posgrado</c:v>
                </c:pt>
              </c:strCache>
            </c:strRef>
          </c:cat>
          <c:val>
            <c:numRef>
              <c:f>Hoja2!$D$9:$G$9</c:f>
              <c:numCache>
                <c:formatCode>General</c:formatCode>
                <c:ptCount val="4"/>
                <c:pt idx="0">
                  <c:v>30</c:v>
                </c:pt>
                <c:pt idx="1">
                  <c:v>1</c:v>
                </c:pt>
                <c:pt idx="2">
                  <c:v>42</c:v>
                </c:pt>
                <c:pt idx="3">
                  <c:v>71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00653632"/>
        <c:axId val="100654192"/>
      </c:barChart>
      <c:catAx>
        <c:axId val="100653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0654192"/>
        <c:crosses val="autoZero"/>
        <c:auto val="1"/>
        <c:lblAlgn val="ctr"/>
        <c:lblOffset val="100"/>
        <c:noMultiLvlLbl val="0"/>
      </c:catAx>
      <c:valAx>
        <c:axId val="100654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06536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i="0" kern="1200" spc="0" baseline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APROPIACIÓN SOCIAL DEL CONOCIMIENTO 2010 – 2015 </a:t>
            </a:r>
            <a:r>
              <a:rPr lang="es-CO" sz="1400" b="1" i="0" kern="1200" spc="0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PROYECCIÓN SOCIAL</a:t>
            </a:r>
            <a:endParaRPr lang="es-CO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Hoja3!$E$5:$G$5</c:f>
              <c:strCache>
                <c:ptCount val="3"/>
                <c:pt idx="0">
                  <c:v>Participación ciudadana</c:v>
                </c:pt>
                <c:pt idx="1">
                  <c:v>Eventos Nacionales</c:v>
                </c:pt>
                <c:pt idx="2">
                  <c:v>Eventos Internacionales</c:v>
                </c:pt>
              </c:strCache>
            </c:strRef>
          </c:cat>
          <c:val>
            <c:numRef>
              <c:f>Hoja3!$E$6:$G$6</c:f>
              <c:numCache>
                <c:formatCode>General</c:formatCode>
                <c:ptCount val="3"/>
                <c:pt idx="0">
                  <c:v>2</c:v>
                </c:pt>
                <c:pt idx="1">
                  <c:v>38</c:v>
                </c:pt>
                <c:pt idx="2">
                  <c:v>23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00656432"/>
        <c:axId val="100657552"/>
      </c:barChart>
      <c:catAx>
        <c:axId val="100656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0657552"/>
        <c:crosses val="autoZero"/>
        <c:auto val="1"/>
        <c:lblAlgn val="ctr"/>
        <c:lblOffset val="100"/>
        <c:noMultiLvlLbl val="0"/>
      </c:catAx>
      <c:valAx>
        <c:axId val="100657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06564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convocatorias internas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Hoja1!$D$5:$F$5</c:f>
              <c:numCache>
                <c:formatCode>General</c:formatCode>
                <c:ptCount val="3"/>
                <c:pt idx="0" formatCode="@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Hoja1!$D$6:$F$6</c:f>
              <c:numCache>
                <c:formatCode>#,##0</c:formatCode>
                <c:ptCount val="3"/>
                <c:pt idx="0">
                  <c:v>61000000</c:v>
                </c:pt>
                <c:pt idx="1">
                  <c:v>76000000</c:v>
                </c:pt>
                <c:pt idx="2">
                  <c:v>127000000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0660352"/>
        <c:axId val="176347904"/>
      </c:barChart>
      <c:catAx>
        <c:axId val="100660352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6347904"/>
        <c:crosses val="autoZero"/>
        <c:auto val="1"/>
        <c:lblAlgn val="ctr"/>
        <c:lblOffset val="100"/>
        <c:noMultiLvlLbl val="0"/>
      </c:catAx>
      <c:valAx>
        <c:axId val="176347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0660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302125" cy="341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2925" y="0"/>
            <a:ext cx="4302125" cy="341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CO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0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0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1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1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2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2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3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3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3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14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4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5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15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5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6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6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6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7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p17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7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8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8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19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19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0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0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1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21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1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2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22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2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3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3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4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4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5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5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3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3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4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5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5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6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7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7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7:notes"/>
          <p:cNvSpPr txBox="1"/>
          <p:nvPr>
            <p:ph idx="12" type="sldNum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8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8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9:notes"/>
          <p:cNvSpPr txBox="1"/>
          <p:nvPr>
            <p:ph idx="1" type="body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9:notes"/>
          <p:cNvSpPr/>
          <p:nvPr>
            <p:ph idx="2" type="sldImg"/>
          </p:nvPr>
        </p:nvSpPr>
        <p:spPr>
          <a:xfrm>
            <a:off x="3433763" y="849313"/>
            <a:ext cx="3059112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>
  <p:cSld name="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9" name="Google Shape;59;p38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9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5" name="Google Shape;65;p39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ítulo y objetos">
  <p:cSld name="3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0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0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79" name="Google Shape;79;p40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0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0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1"/>
          <p:cNvSpPr txBox="1"/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41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1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1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2"/>
          <p:cNvSpPr txBox="1"/>
          <p:nvPr>
            <p:ph type="title"/>
          </p:nvPr>
        </p:nvSpPr>
        <p:spPr>
          <a:xfrm>
            <a:off x="623888" y="1709743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42"/>
          <p:cNvSpPr txBox="1"/>
          <p:nvPr>
            <p:ph idx="1" type="body"/>
          </p:nvPr>
        </p:nvSpPr>
        <p:spPr>
          <a:xfrm>
            <a:off x="623888" y="4589468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1" name="Google Shape;91;p42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2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42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3"/>
          <p:cNvSpPr txBox="1"/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43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43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43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3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3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4"/>
          <p:cNvSpPr txBox="1"/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44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44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44"/>
          <p:cNvSpPr txBox="1"/>
          <p:nvPr>
            <p:ph idx="3" type="body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6" name="Google Shape;106;p44"/>
          <p:cNvSpPr txBox="1"/>
          <p:nvPr>
            <p:ph idx="4" type="body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44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4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44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5"/>
          <p:cNvSpPr txBox="1"/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45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45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45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6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6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46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7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47"/>
          <p:cNvSpPr txBox="1"/>
          <p:nvPr>
            <p:ph idx="1" type="body"/>
          </p:nvPr>
        </p:nvSpPr>
        <p:spPr>
          <a:xfrm>
            <a:off x="3887391" y="987430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2" name="Google Shape;122;p47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23" name="Google Shape;123;p47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47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47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8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48"/>
          <p:cNvSpPr/>
          <p:nvPr>
            <p:ph idx="2" type="pic"/>
          </p:nvPr>
        </p:nvSpPr>
        <p:spPr>
          <a:xfrm>
            <a:off x="3887391" y="987430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48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48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48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48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9"/>
          <p:cNvSpPr txBox="1"/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49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49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9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49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0"/>
          <p:cNvSpPr txBox="1"/>
          <p:nvPr>
            <p:ph type="title"/>
          </p:nvPr>
        </p:nvSpPr>
        <p:spPr>
          <a:xfrm rot="5400000">
            <a:off x="4623594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50"/>
          <p:cNvSpPr txBox="1"/>
          <p:nvPr>
            <p:ph idx="1" type="body"/>
          </p:nvPr>
        </p:nvSpPr>
        <p:spPr>
          <a:xfrm rot="5400000">
            <a:off x="623095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50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50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50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y objetos">
  <p:cSld name="1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ítulo y objetos">
  <p:cSld name="2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ítulo y objetos">
  <p:cSld name="4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ítulo y objetos">
  <p:cSld name="5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ítulo y objetos">
  <p:cSld name="6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ítulo y objetos">
  <p:cSld name="7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3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Título y objetos">
  <p:cSld name="8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ítulo y objetos">
  <p:cSld name="9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Título y objetos">
  <p:cSld name="11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Título y objetos">
  <p:cSld name="12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Título y objetos">
  <p:cSld name="10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ítulo y objetos">
  <p:cSld name="13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Título y objetos">
  <p:cSld name="14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Título y objetos">
  <p:cSld name="15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Título y objetos">
  <p:cSld name="16_Título y objet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" name="Google Shape;20;p32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2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" name="Google Shape;27;p3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33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33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33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lo el título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6" name="Google Shape;36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3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3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3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3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theme" Target="../theme/theme3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8"/>
          <p:cNvSpPr txBox="1"/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1" name="Google Shape;71;p28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28"/>
          <p:cNvSpPr txBox="1"/>
          <p:nvPr>
            <p:ph idx="10" type="dt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28"/>
          <p:cNvSpPr txBox="1"/>
          <p:nvPr>
            <p:ph idx="11" type="ftr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28"/>
          <p:cNvSpPr txBox="1"/>
          <p:nvPr>
            <p:ph idx="12" type="sldNum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3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4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5.xml"/><Relationship Id="rId4" Type="http://schemas.openxmlformats.org/officeDocument/2006/relationships/chart" Target="../charts/chart6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12.png"/><Relationship Id="rId6" Type="http://schemas.openxmlformats.org/officeDocument/2006/relationships/image" Target="../media/image16.jpg"/><Relationship Id="rId7" Type="http://schemas.openxmlformats.org/officeDocument/2006/relationships/image" Target="../media/image1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7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chart" Target="../charts/chart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jpg"/><Relationship Id="rId4" Type="http://schemas.openxmlformats.org/officeDocument/2006/relationships/image" Target="../media/image17.png"/><Relationship Id="rId5" Type="http://schemas.openxmlformats.org/officeDocument/2006/relationships/image" Target="../media/image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9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7.jpg"/><Relationship Id="rId5" Type="http://schemas.openxmlformats.org/officeDocument/2006/relationships/image" Target="../media/image3.png"/><Relationship Id="rId6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1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0"/>
          <p:cNvSpPr txBox="1"/>
          <p:nvPr/>
        </p:nvSpPr>
        <p:spPr>
          <a:xfrm>
            <a:off x="1788237" y="980728"/>
            <a:ext cx="601318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DOCENTES INVESTIGADORES POR TIPO DE VINCULACIÓN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2009 - 2015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68" name="Google Shape;268;p10"/>
          <p:cNvGraphicFramePr/>
          <p:nvPr/>
        </p:nvGraphicFramePr>
        <p:xfrm>
          <a:off x="1542554" y="1762866"/>
          <a:ext cx="6341813" cy="3826374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69" name="Google Shape;269;p10"/>
          <p:cNvSpPr txBox="1"/>
          <p:nvPr/>
        </p:nvSpPr>
        <p:spPr>
          <a:xfrm>
            <a:off x="1456839" y="5589240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1"/>
          <p:cNvSpPr txBox="1"/>
          <p:nvPr/>
        </p:nvSpPr>
        <p:spPr>
          <a:xfrm>
            <a:off x="200694" y="980728"/>
            <a:ext cx="918828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DOCENTES INVESTIGADORES POR NIVEL DE FORMACIÓN – MAESTRÍA Y DOCTORADO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2009 - 2015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75" name="Google Shape;275;p11"/>
          <p:cNvGraphicFramePr/>
          <p:nvPr/>
        </p:nvGraphicFramePr>
        <p:xfrm>
          <a:off x="1403648" y="1748294"/>
          <a:ext cx="6048672" cy="3840946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76" name="Google Shape;276;p11"/>
          <p:cNvSpPr txBox="1"/>
          <p:nvPr/>
        </p:nvSpPr>
        <p:spPr>
          <a:xfrm>
            <a:off x="1456839" y="5589240"/>
            <a:ext cx="325917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Unidad de Currículo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2" name="Google Shape;282;p12"/>
          <p:cNvGraphicFramePr/>
          <p:nvPr/>
        </p:nvGraphicFramePr>
        <p:xfrm>
          <a:off x="107504" y="836712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{9933A6EC-04C6-4619-9F7F-FF2D9B9D1F55}</a:tableStyleId>
              </a:tblPr>
              <a:tblGrid>
                <a:gridCol w="3491875"/>
                <a:gridCol w="1800200"/>
                <a:gridCol w="1654250"/>
                <a:gridCol w="1946150"/>
              </a:tblGrid>
              <a:tr h="292625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GRUPOS DE INVESTIGACIÓN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 hMerge="1"/>
                <a:tc hMerge="1"/>
                <a:tc hMerge="1"/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GRUPO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FECHA DE CREACIÓN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PROGRAMA O UNIDAD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COORDINADOR 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43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DESARROLLO REGIONAL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FEBRERO 2010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Psicología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Elsa Ruth Rodríguez Páez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43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GRUPO GERTRUDIS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FEBRERO 2011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Unidad de Investigación 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s-CO" sz="1200" u="none" cap="none" strike="noStrike"/>
                        <a:t>Elsa Ruth Rodríguez Páez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43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GRUPO CONTABLE Y DESARROLLO REGIONAL ACTIVOS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ENERO 2011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Contaduría Pública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Myriam Mercedes Cala Amaya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43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GERENCIA Y SOCIEDAD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FEBRERO 2011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Administración de Empresas Agropecuarias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Jesús Alejandro Gartner Trejos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43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GRUPO GLOBALIZACIÓN, REGIÓN Y DESARROLLO (GLOBALRED)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 DE JUNIO 2011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Negocios Internacionales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Miguel Antonio Prieto Osorio</a:t>
                      </a:r>
                      <a:endParaRPr sz="1200" u="none" cap="none" strike="noStrike"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585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GRUPO HOLOS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FEBRERO 2012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Negocios Internacionales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Guillermo Alejandro Quiñonez Mosquera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Dr ANGÉLICO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FEBRERO 2012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Derecho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Andrés Felipe Cruz Tellez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43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GRUPO DE INVESTIGACIÓN EN RECURSOS BIOLÓGICOS DE COLOMBIA (GRINBIC)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MAYO 2013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Unidad de Ciencias Básicas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César Augusto Castellanos Morales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ABA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JUNIO 2013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Unidad de Humanidades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Ruber Hernán García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GRUPO DE INVESTIGACIÒN EN INFRAESTRUCTURA DE LOS LLANOS ORIENTALES (GRIILLO)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2014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Ingeniería Civil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Sandra Marcela Durán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GENIA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FEBRERO 2014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Instituto de Lenguas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Claudia Chavarría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ESTUDIOS DE PREVENCION EN RIESGO SISMICO Y DESASTRES NATURALES DEL PIEDEMONTE LLANERO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2015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Ingeniería Civil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Germán Chicangana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  <a:tr h="29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GESTIÓN AMBIENTAL USTA VILLAVICENCIO - GAUV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de 2015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Ingeniería Ambiental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Jennifer Cristina Girón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1275" marL="51275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8" name="Google Shape;288;p13"/>
          <p:cNvGraphicFramePr/>
          <p:nvPr/>
        </p:nvGraphicFramePr>
        <p:xfrm>
          <a:off x="467544" y="16385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{7B8CDCB5-8765-40AB-8997-650C2152109B}</a:tableStyleId>
              </a:tblPr>
              <a:tblGrid>
                <a:gridCol w="2213350"/>
                <a:gridCol w="939625"/>
                <a:gridCol w="3643675"/>
                <a:gridCol w="1432925"/>
              </a:tblGrid>
              <a:tr h="1566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FACULTAD O UNIDAD ACADÉMICA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CÓDIGO GRUPLAC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NOMBRE GRUPO DE INVESTIGACIÓN 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CATEGORIZACIÓN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ctr"/>
                </a:tc>
              </a:tr>
              <a:tr h="156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FACULTAD DE NEGOCIOS INTERNACIONALES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COL0120844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GLOBALIZACIÓN, REGIÓN Y DESARROLLO - GLOBALRED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CATEGORÍA D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</a:tr>
              <a:tr h="156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FACULTAD DE PSICOLOGÍA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COL0102639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DESARROLLO REGIONAL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CATEGORÍA D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</a:tr>
              <a:tr h="156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UNIDAD DE HUMANIDADES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COL0142699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GRUPO ABA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CATEGORÍA D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</a:tr>
              <a:tr h="313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UNIDAD DE CIENCIAS BÁSICAS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COL0142654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GRUPO DE INVESTIGACIONES EN RECURSOS BIOLÓGICOS Y NATURALES DE COLOMBIA - GRINBIC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CATEGORÍA D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</a:tr>
            </a:tbl>
          </a:graphicData>
        </a:graphic>
      </p:graphicFrame>
      <p:sp>
        <p:nvSpPr>
          <p:cNvPr id="289" name="Google Shape;289;p13"/>
          <p:cNvSpPr txBox="1"/>
          <p:nvPr/>
        </p:nvSpPr>
        <p:spPr>
          <a:xfrm>
            <a:off x="1907704" y="1196752"/>
            <a:ext cx="551106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GRUPOS CATEGORIZADOS EN COLCIENCIAS CONVOCATORIA 693 2014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0" name="Google Shape;290;p13"/>
          <p:cNvGraphicFramePr/>
          <p:nvPr/>
        </p:nvGraphicFramePr>
        <p:xfrm>
          <a:off x="323528" y="429309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{7B8CDCB5-8765-40AB-8997-650C2152109B}</a:tableStyleId>
              </a:tblPr>
              <a:tblGrid>
                <a:gridCol w="2467825"/>
                <a:gridCol w="4215400"/>
                <a:gridCol w="1597700"/>
              </a:tblGrid>
              <a:tr h="360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INVESTIGADOR </a:t>
                      </a:r>
                      <a:endParaRPr b="1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NOMBRE GRUPO DE INVESTIGACIÓN </a:t>
                      </a:r>
                      <a:endParaRPr b="1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CATEGORIZACIÓN COLCIENCIAS</a:t>
                      </a:r>
                      <a:endParaRPr b="1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ctr"/>
                </a:tc>
              </a:tr>
              <a:tr h="49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50" u="none" cap="none" strike="noStrike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UNIDAD DE CIENCIAS BÁSICAS</a:t>
                      </a:r>
                      <a:endParaRPr b="0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GRUPO DE INVESTIGACIONES EN RECURSOS BIOLÓGICOS Y NATURALES DE COLOMBIA - GRINBIC</a:t>
                      </a:r>
                      <a:endParaRPr b="0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INVESTIGADOR JUNIOR</a:t>
                      </a:r>
                      <a:endParaRPr b="1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</a:tr>
              <a:tr h="49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GERMÁN ERNESTO CHICANGANA</a:t>
                      </a:r>
                      <a:endParaRPr b="0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ESTUDIOS DE PREVENCION EN RIESGO SISMICO Y DESASTRES NATURALES DEL PIEDEMONTE LLANERO</a:t>
                      </a:r>
                      <a:endParaRPr b="0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INVESTIGADOR JUNIOR</a:t>
                      </a:r>
                      <a:endParaRPr b="1" i="0" sz="105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825" marB="0" marR="7825" marL="7825" anchor="b"/>
                </a:tc>
              </a:tr>
            </a:tbl>
          </a:graphicData>
        </a:graphic>
      </p:graphicFrame>
      <p:sp>
        <p:nvSpPr>
          <p:cNvPr id="291" name="Google Shape;291;p13"/>
          <p:cNvSpPr txBox="1"/>
          <p:nvPr/>
        </p:nvSpPr>
        <p:spPr>
          <a:xfrm>
            <a:off x="1691680" y="3861048"/>
            <a:ext cx="621317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INVESTIGADORES CATEGORIZADOS EN COLCIENCIAS CONVOCATORIA 693 2014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3"/>
          <p:cNvSpPr txBox="1"/>
          <p:nvPr/>
        </p:nvSpPr>
        <p:spPr>
          <a:xfrm>
            <a:off x="566147" y="5733256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Colciencias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4"/>
          <p:cNvSpPr/>
          <p:nvPr/>
        </p:nvSpPr>
        <p:spPr>
          <a:xfrm>
            <a:off x="2699792" y="1196752"/>
            <a:ext cx="3744416" cy="288032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SEMILLEROS DE INVESTIGACIÓN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99" name="Google Shape;299;p14"/>
          <p:cNvGraphicFramePr/>
          <p:nvPr/>
        </p:nvGraphicFramePr>
        <p:xfrm>
          <a:off x="395536" y="2132856"/>
          <a:ext cx="3744416" cy="3168352"/>
        </p:xfrm>
        <a:graphic>
          <a:graphicData uri="http://schemas.openxmlformats.org/drawingml/2006/chart">
            <c:chart r:id="rId3"/>
          </a:graphicData>
        </a:graphic>
      </p:graphicFrame>
      <p:graphicFrame>
        <p:nvGraphicFramePr>
          <p:cNvPr id="300" name="Google Shape;300;p14"/>
          <p:cNvGraphicFramePr/>
          <p:nvPr/>
        </p:nvGraphicFramePr>
        <p:xfrm>
          <a:off x="4572000" y="2132856"/>
          <a:ext cx="4320480" cy="3240360"/>
        </p:xfrm>
        <a:graphic>
          <a:graphicData uri="http://schemas.openxmlformats.org/drawingml/2006/chart">
            <c:chart r:id="rId4"/>
          </a:graphicData>
        </a:graphic>
      </p:graphicFrame>
      <p:sp>
        <p:nvSpPr>
          <p:cNvPr id="301" name="Google Shape;301;p14"/>
          <p:cNvSpPr txBox="1"/>
          <p:nvPr/>
        </p:nvSpPr>
        <p:spPr>
          <a:xfrm>
            <a:off x="644421" y="1628800"/>
            <a:ext cx="375012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de Semilleros y estudiantes vinculados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14"/>
          <p:cNvSpPr txBox="1"/>
          <p:nvPr/>
        </p:nvSpPr>
        <p:spPr>
          <a:xfrm>
            <a:off x="5076056" y="1628800"/>
            <a:ext cx="353603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de Semilleros y docentes vinculados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4"/>
          <p:cNvSpPr txBox="1"/>
          <p:nvPr/>
        </p:nvSpPr>
        <p:spPr>
          <a:xfrm>
            <a:off x="1043608" y="5373216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5"/>
          <p:cNvSpPr/>
          <p:nvPr/>
        </p:nvSpPr>
        <p:spPr>
          <a:xfrm>
            <a:off x="1195197" y="2204864"/>
            <a:ext cx="6768752" cy="9144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PRODUCTIVIDAD INVESTIGATIVA</a:t>
            </a: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5" name="Google Shape;315;p16"/>
          <p:cNvGraphicFramePr/>
          <p:nvPr/>
        </p:nvGraphicFramePr>
        <p:xfrm>
          <a:off x="0" y="925263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9FC3FF"/>
                    </a:gs>
                    <a:gs pos="35000">
                      <a:srgbClr val="BDD5FF"/>
                    </a:gs>
                    <a:gs pos="100000">
                      <a:srgbClr val="E4EEFF"/>
                    </a:gs>
                  </a:gsLst>
                  <a:lin ang="16200000" scaled="0"/>
                </a:gradFill>
                <a:tableStyleId>{782F2444-D0C0-4EF5-A6D4-6F3D095C1ABF}</a:tableStyleId>
              </a:tblPr>
              <a:tblGrid>
                <a:gridCol w="2267750"/>
                <a:gridCol w="1405325"/>
                <a:gridCol w="1175375"/>
                <a:gridCol w="1101925"/>
                <a:gridCol w="1616150"/>
                <a:gridCol w="1505450"/>
              </a:tblGrid>
              <a:tr h="238850">
                <a:tc gridSpan="6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PUBLICACIONES (GENERACIÓN DE NUEVO CONOCIMIENTO)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cap="none" strike="noStrike"/>
                        <a:t>2012 - 2015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 hMerge="1"/>
                <a:tc hMerge="1"/>
                <a:tc hMerge="1"/>
                <a:tc hMerge="1"/>
                <a:tc hMerge="1"/>
              </a:tr>
              <a:tr h="636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300" u="none" cap="none" strike="noStrike"/>
                        <a:t>FACULTAD O UNIDAD ACADÉMICA</a:t>
                      </a:r>
                      <a:endParaRPr b="1" sz="13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Libros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Capítulos libros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Artículos científicos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Art. Revistas Indexadas 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Externas</a:t>
                      </a:r>
                      <a:endParaRPr/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Artículos SCOPUS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ADMINISTRACIÓN DE EMPRESAS AGROPECUARIAS</a:t>
                      </a:r>
                      <a:endParaRPr b="1" i="1" sz="13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CONTADURÍA PÚBLICA</a:t>
                      </a:r>
                      <a:endParaRPr b="1" i="1" sz="13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DERECHO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 (En proceso de Evaluación)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INGENIERÍA AMBIENTAL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INGENIERÍA CIVIL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PSICOLOGÍA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NEGOCIOS INTERNACIONALES</a:t>
                      </a:r>
                      <a:endParaRPr b="1" i="1" sz="13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CIENCIAS BÁSICAS </a:t>
                      </a:r>
                      <a:endParaRPr b="1" i="1" sz="13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HUMANIDADES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(En impresión)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INSTITUTO DE LENGUAS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O" sz="1300" u="none" cap="none" strike="noStrike"/>
                        <a:t>TOTAL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275" marB="0" marR="7275" marL="7275" anchor="ctr"/>
                </a:tc>
              </a:tr>
            </a:tbl>
          </a:graphicData>
        </a:graphic>
      </p:graphicFrame>
      <p:sp>
        <p:nvSpPr>
          <p:cNvPr id="316" name="Google Shape;316;p16"/>
          <p:cNvSpPr txBox="1"/>
          <p:nvPr/>
        </p:nvSpPr>
        <p:spPr>
          <a:xfrm>
            <a:off x="251520" y="5661248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7"/>
          <p:cNvSpPr txBox="1"/>
          <p:nvPr/>
        </p:nvSpPr>
        <p:spPr>
          <a:xfrm>
            <a:off x="3543755" y="884247"/>
            <a:ext cx="201510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REVISTA EPISTEME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Sede Villavicencio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ortada" id="323" name="Google Shape;32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841640">
            <a:off x="5302481" y="2938608"/>
            <a:ext cx="1224136" cy="1636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rtada" id="324" name="Google Shape;32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6199809">
            <a:off x="2580799" y="3008718"/>
            <a:ext cx="1246125" cy="16288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rtada" id="325" name="Google Shape;325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2639393">
            <a:off x="4695435" y="1883481"/>
            <a:ext cx="1296144" cy="16766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rtada" id="326" name="Google Shape;326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2824188">
            <a:off x="3103157" y="1852441"/>
            <a:ext cx="1368152" cy="17386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rtada" id="327" name="Google Shape;327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91234" y="3775024"/>
            <a:ext cx="1272014" cy="1692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" name="Google Shape;332;p18"/>
          <p:cNvGraphicFramePr/>
          <p:nvPr/>
        </p:nvGraphicFramePr>
        <p:xfrm>
          <a:off x="1907704" y="1556792"/>
          <a:ext cx="5472608" cy="3672408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333" name="Google Shape;333;p18"/>
          <p:cNvSpPr txBox="1"/>
          <p:nvPr/>
        </p:nvSpPr>
        <p:spPr>
          <a:xfrm>
            <a:off x="1403648" y="5373216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9" name="Google Shape;339;p19"/>
          <p:cNvGraphicFramePr/>
          <p:nvPr/>
        </p:nvGraphicFramePr>
        <p:xfrm>
          <a:off x="1835696" y="1628800"/>
          <a:ext cx="5510213" cy="3138488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340" name="Google Shape;340;p19"/>
          <p:cNvSpPr txBox="1"/>
          <p:nvPr/>
        </p:nvSpPr>
        <p:spPr>
          <a:xfrm>
            <a:off x="1331640" y="5229200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"/>
          <p:cNvSpPr txBox="1"/>
          <p:nvPr/>
        </p:nvSpPr>
        <p:spPr>
          <a:xfrm>
            <a:off x="395536" y="2348880"/>
            <a:ext cx="7920880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 6: INVESTIGACIÓN Y CREACIÓN ARTÍSTICA Y CULTURAL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5" name="Google Shape;345;p20"/>
          <p:cNvGraphicFramePr/>
          <p:nvPr/>
        </p:nvGraphicFramePr>
        <p:xfrm>
          <a:off x="395536" y="168736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{782F2444-D0C0-4EF5-A6D4-6F3D095C1ABF}</a:tableStyleId>
              </a:tblPr>
              <a:tblGrid>
                <a:gridCol w="4299875"/>
                <a:gridCol w="4269075"/>
              </a:tblGrid>
              <a:tr h="152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EXPERIENCIA SIGNIFICATIVA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275" marB="0" marR="7275" marL="7275" anchor="b"/>
                </a:tc>
                <a:tc hMerge="1"/>
              </a:tr>
              <a:tr h="10755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b="1" i="0" lang="es-CO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 DE INVESTIGACIÓN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b="1" i="0" lang="es-CO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LOS NIÑOS  Y NIÑAS NO SON MENORES: PROMOCIÓN DE DERECHOS DE NIÑOS Y NIÑAS EN COMUNIDADES VULNERABLES: (BARRIO VILLA LORENA – COMUNA 8)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275" marB="0" marR="7275" marL="72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275" marB="0" marR="7275" marL="7275" anchor="b"/>
                </a:tc>
              </a:tr>
              <a:tr h="238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 DE INVESTIGACIÓN: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AMBIENTE COMPETITIVO PARA EL DESARROLLO DE UNA ESTRATEGIA DE MARKETING TERRITORIAL SUSTENTADA EN LA PRODUCCIÓN DE PAN DE ARROZ PARA EL DEPARTAMENTO DEL META</a:t>
                      </a:r>
                      <a:endParaRPr b="1" i="0"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275" marB="0" marR="7275" marL="7275" anchor="ctr"/>
                </a:tc>
              </a:tr>
            </a:tbl>
          </a:graphicData>
        </a:graphic>
      </p:graphicFrame>
      <p:pic>
        <p:nvPicPr>
          <p:cNvPr descr="C:\Users\MIGUEL\AppData\Local\Temp\Rar$DIa0.956\NIÑOS009.jpg" id="346" name="Google Shape;34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76056" y="1903390"/>
            <a:ext cx="1058502" cy="136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2080" y="3415558"/>
            <a:ext cx="2752357" cy="16187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ELSA RODRIGUEZ\Documents\PROYECCION_SOCIAL\INFORMACION_ACOPIADA_PROYECTO\presentaciòn_derechos_niños\fotos_proyecto_derechos\P1010203.JPG" id="348" name="Google Shape;348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88891" y="1941830"/>
            <a:ext cx="1902941" cy="1331386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0"/>
          <p:cNvSpPr txBox="1"/>
          <p:nvPr/>
        </p:nvSpPr>
        <p:spPr>
          <a:xfrm>
            <a:off x="755576" y="5301208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1"/>
          <p:cNvSpPr/>
          <p:nvPr/>
        </p:nvSpPr>
        <p:spPr>
          <a:xfrm>
            <a:off x="1979712" y="2204864"/>
            <a:ext cx="5040560" cy="1224136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FINANCIACIÓN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1" name="Google Shape;361;p22"/>
          <p:cNvGraphicFramePr/>
          <p:nvPr/>
        </p:nvGraphicFramePr>
        <p:xfrm>
          <a:off x="153626" y="109516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{9933A6EC-04C6-4619-9F7F-FF2D9B9D1F55}</a:tableStyleId>
              </a:tblPr>
              <a:tblGrid>
                <a:gridCol w="2578800"/>
                <a:gridCol w="4083075"/>
                <a:gridCol w="708825"/>
                <a:gridCol w="1440150"/>
              </a:tblGrid>
              <a:tr h="370850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u="none" cap="none" strike="noStrike"/>
                        <a:t>CONVOCATORIA EXTERNAS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 hMerge="1"/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800" u="none" cap="none" strike="noStrike"/>
                        <a:t>CONVOCATORIA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800" u="none" cap="none" strike="noStrike"/>
                        <a:t>PROYECTO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800" u="none" cap="none" strike="noStrike"/>
                        <a:t>AÑO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800" u="none" cap="none" strike="noStrike"/>
                        <a:t>Valor Financiado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MINISTERIO DE EDUCACIÓN – ASCUN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Los Niños no son Menores: Promoción de Derechos de Niños y Niñas. Desarrollo</a:t>
                      </a:r>
                      <a:r>
                        <a:rPr lang="es-CO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Regional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2010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$ 20.000.000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649525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USTA BOGOTÁ</a:t>
                      </a:r>
                      <a:r>
                        <a:rPr lang="es-CO" sz="1800"/>
                        <a:t>. CONVOCATORIA PARA SEMILLEROS</a:t>
                      </a:r>
                      <a:endParaRPr sz="1800"/>
                    </a:p>
                  </a:txBody>
                  <a:tcPr marT="45725" marB="45725" marR="91450" marL="91450"/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Competitividad exportadora y gestión</a:t>
                      </a:r>
                      <a:r>
                        <a:rPr lang="es-CO" sz="1800"/>
                        <a:t> del conocimiento</a:t>
                      </a:r>
                      <a:endParaRPr sz="1800"/>
                    </a:p>
                  </a:txBody>
                  <a:tcPr marT="45725" marB="45725" marR="91450" marL="91450"/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2010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$</a:t>
                      </a:r>
                      <a:r>
                        <a:rPr lang="es-CO" sz="1800"/>
                        <a:t> 2.000.000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228600">
                <a:tc vMerge="1"/>
                <a:tc vMerge="1"/>
                <a:tc vMerge="1"/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s-CO" sz="1800"/>
                        <a:t>$</a:t>
                      </a:r>
                      <a:r>
                        <a:rPr lang="es-CO" sz="1800"/>
                        <a:t> 2.000.000</a:t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4320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Mercados inclusivos en comunidades</a:t>
                      </a:r>
                      <a:r>
                        <a:rPr lang="es-CO" sz="1800"/>
                        <a:t> </a:t>
                      </a:r>
                      <a:r>
                        <a:rPr lang="es-CO" sz="1800"/>
                        <a:t>periféricas</a:t>
                      </a:r>
                      <a:endParaRPr sz="1800"/>
                    </a:p>
                  </a:txBody>
                  <a:tcPr marT="45725" marB="45725" marR="91450" marL="91450"/>
                </a:tc>
                <a:tc vMerge="1"/>
                <a:tc vMerge="1"/>
              </a:tr>
              <a:tr h="370850">
                <a:tc rowSpan="5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COLCIENCIAS CORPOMETA. CONVOCATORIA PARA SEMILLEROS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SEMILLERO SAPIENZA</a:t>
                      </a:r>
                      <a:endParaRPr sz="1800"/>
                    </a:p>
                  </a:txBody>
                  <a:tcPr marT="45725" marB="45725" marR="91450" marL="91450"/>
                </a:tc>
                <a:tc rowSpan="5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2012</a:t>
                      </a:r>
                      <a:endParaRPr sz="1800"/>
                    </a:p>
                  </a:txBody>
                  <a:tcPr marT="45725" marB="45725" marR="91450" marL="91450"/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$ 6.600.000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228600">
                <a:tc vMerge="1"/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SEMILLERO LAISSEZ FAIRE</a:t>
                      </a:r>
                      <a:endParaRPr sz="1800"/>
                    </a:p>
                  </a:txBody>
                  <a:tcPr marT="45725" marB="45725" marR="91450" marL="91450"/>
                </a:tc>
                <a:tc vMerge="1"/>
                <a:tc vMerge="1"/>
              </a:tr>
              <a:tr h="383550">
                <a:tc vMerge="1"/>
                <a:tc vMerge="1"/>
                <a:tc vMerge="1"/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s-CO" sz="1800"/>
                        <a:t>$ 6.600.000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28600">
                <a:tc vMerge="1"/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/>
                        <a:t>SEMILLERO SUEÑO DE VIVIR</a:t>
                      </a:r>
                      <a:endParaRPr sz="1800"/>
                    </a:p>
                  </a:txBody>
                  <a:tcPr marT="45725" marB="45725" marR="91450" marL="91450"/>
                </a:tc>
                <a:tc vMerge="1"/>
                <a:tc vMerge="1"/>
              </a:tr>
              <a:tr h="3962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s-CO" sz="1800"/>
                        <a:t>$ 6.600.000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6" name="Google Shape;366;p23"/>
          <p:cNvGraphicFramePr/>
          <p:nvPr/>
        </p:nvGraphicFramePr>
        <p:xfrm>
          <a:off x="2051720" y="1484784"/>
          <a:ext cx="5238328" cy="3459832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367" name="Google Shape;367;p23"/>
          <p:cNvSpPr txBox="1"/>
          <p:nvPr/>
        </p:nvSpPr>
        <p:spPr>
          <a:xfrm>
            <a:off x="3059832" y="980728"/>
            <a:ext cx="29210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 Convocatorias Internas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23"/>
          <p:cNvSpPr txBox="1"/>
          <p:nvPr/>
        </p:nvSpPr>
        <p:spPr>
          <a:xfrm>
            <a:off x="1475656" y="5229200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ultado de imagen para ASOCIACION DE ICTIOLOGOS" id="373" name="Google Shape;37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8051" y="1577229"/>
            <a:ext cx="3941732" cy="720774"/>
          </a:xfrm>
          <a:prstGeom prst="rect">
            <a:avLst/>
          </a:prstGeom>
          <a:noFill/>
          <a:ln>
            <a:noFill/>
          </a:ln>
        </p:spPr>
      </p:pic>
      <p:sp>
        <p:nvSpPr>
          <p:cNvPr descr="Resultado de imagen para red sociojuridica" id="374" name="Google Shape;374;p2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para red sociojuridica" id="375" name="Google Shape;375;p24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para red sociojuridica" id="376" name="Google Shape;376;p24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data:image/jpeg;base64,/9j/4AAQSkZJRgABAQAAAQABAAD/2wCEAAkGBxQRERURExQWFhMWGRwZGBgXFBUbGxwZGRkcGhwdHBgiHSgsHx8nIB8eITEoJSksLjouGB8zODUvNyktMiwBCgoKDg0OGxAQGzckICUtLCwvLCwsLCwsLCwtLCwsLSwvLCwsLCwsLCwsLCwsLCwsLCwsLCwsLCwsLCwsLCwsLP/AABEIADwA7gMBEQACEQEDEQH/xAAcAAEAAgMBAQEAAAAAAAAAAAAABAcDBQYBAgj/xAA+EAACAQMCBAQDBAcHBQEAAAABAgMABBESIQUGMUETIlFhB3GBFFKRsjIzQnOhscEjNDVictHwJEOCkvEX/8QAGgEBAAIDAQAAAAAAAAAAAAAAAAEEAgMFBv/EADERAAICAQMDAgQEBgMAAAAAAAABAgMRBBIhMUFRBRMUMpGxM2FxgSIjNKHw8RXR4f/aAAwDAQACEQMRAD8AvGgFAKAUBrn49bKSDcQgg4IMibEfWo3I2qi187WTYJldQ6MGU7gggg/I1JrlFp4ZkoQKAUAoBQCgFAKAUAoBQCgFAKAUAoBQCgFAKAUAoBQCgFAKA19/xy2gbRNPFGxGdLyKpx64JqG0upthRZNZjFs0PNnNsaWcklrIkrZCZjZWCF+hbB29s96wnPEcot6TRylco2LHfnuUjiqZ6/BY3wr5kEQkt5mCxKPEV2IAT7wJPQd/xqxTPszger6XMlOC5fB36c0WbEKLqAkkAATR7k7Ada3bl5OO9Lcllxf0NvWRXFAeah6ihOGAaEHtAeZoMDNAC1Bgah60Jwz2hAoBQCgFAKAUAoBQCgFAKAUAoBQGO5l0Iz4J0gnAGScDOAPWhMVlpH504vxN7qZ55P0nOceg7AfIVRlJt5PcaemNVahEk8tXmibw2BaKceFIo6kMdiPdTuPrUwfODVrK8w3rhrlGzn5HnUkCWBhk4Pigbe4xsa1udafzI0R9Si1zFkHjVg9miwsBmUa2YHIIBwFU9wDufpWzK28GWmmtRY7H24waWsDoYLz+HnHGu7RTJ+sQ6CfvY6N/zuDV2uWUeO9QojTc1HobvjZxbTEdfDf8prJ9CrT+JH9UUnyjwma+coJ3UhQSdbnr9aqwi5dz1Gtvr0yX8Ocmyv5L3gs6DxjIjeYAlirAHzKQTsd+3qKluVbNVcdPrq3iOGiyuN3wl4bNMhI1QOwIOCPIT19asN5jk4VNe3UKL8lS8rcNuL52RLiRSoB3dz1/8qrQTl3PQay6nTYzDOTsuDck3cE8cxuS4RslSz4I9P0q2xraecnMv9QqsrcVDGTQ/FO4ccQCh2UeFHsGYDJZ+wNYWt7i96VGHwzk13ZLj5AvDGJI7o6sZUF3H8c7VPtS8mlep0N4lDgctc53FpcfZL7JXUFJb9JCehz+0v8A9pGxp4kZanQVXV+7QWuDVg88cpzGLt7mNY1cwq8TjSF0khzr1tnIxtsOxPXtg85LtHtKDcnzyfMD30tnMHBE2V0gAI2NvEVW6dMhT79e9P4mjKS08bVtfBisPtgykUbRRgyka1LFsImjUXZiCWJHp5aLcJqnq3l8Ee44xfeUaXRnJCr4UZY6YQTtnp4mc+1RmRnGijDeen5/n/0S3vOIapPKRhWxiNWUeVdBU5yzFtWQdtvxZkYbNNxyZ76/ulW0VfLLMNLowQsp2YucDHlAYHG2WFS2+DCFdTc2+i6C/jmF1K/hySHSDbEMfDUhDkOAw3LdyOhFS85Ig4OCWUvPkhx3fEiinBBAZiDEuSQyYU/MF9x2H445lg2yhplLCfH+zJbtxBWZQWODO3nRMHBBiUN90g/wIqVuIn8O8ft/6fVpeX2qLUrlDLg5jRWKaVyW7KA2r0JAH1ZkRKFGHh84MfFGvjdMyIxEfieENKiMgxDQS2ckls7HbIFQ92TKr2PbxJ9cfrnJ0HLsszQAz58TLdV0nGdsj1+VZRzjkq3qtT/l9DZ1kaRQFN88csxR3blLiCIP5/DdyCCeuAAdid/rVayCz1PTaDWWOpJxbx3I/LnAwpafxYpfDwP7NtWktnBbYfSqerm6qnKJnqLnZJVtYX3N3XmMm4x8UtEuLZo5HVDH545HOAp6MCfQ/wA67XpdrknW+hXlJ02qcVnPDXk5JOBKWCi7tTkgbSnucbeWutsXkty1c1FvYy6eVuDC0gWPG/eraWFg8jbY7JuUiXx3+7T/ALp/ymj6Cn8SP6opXkXmNLCRpHRnDKAAuO3zqrXPaep9Q0ctQkk8EnmXjEnF7hBFEVRBgDYkaiMsx+g29qmTdj4NdFMNBU3N8ssW6sjDwiaM9RA/5DVhrETg0z36lS8sq7k/jstm7NFF4pYAEebb8AarVya6Ho9dpq7sb5YLN5O5rlu5HSaDwsAFT5tyTuNwK3wm5dTgazS10pOEsnD/ABU/xJf3cf53rVb851/S/wCkl+/2Ld4Z+qT/AEirJ5p9SsPjLaKJoJRszoyt76SCP5mq966M9B6LNuMoPod5yXeGayhZtzpAP0FboPKONq4qN0kvJouP8xXMcl0kRTMbwJHqUH9b1z671jKTWcFrT6auezd3zkxT813EizNDgGK3SUoVBIkWR1mU/Rdqje+xn8HXHbu7trP5Y4Pvi3NUxW5lgKiKGKLBKasyyEE/MBSNvWjm8ZRFWkhujCfVt/QTccuRaiZWMn9qFeT7I6tEmkEkRHd9+49abnjIWnq91wfHHCz1f6n3xPi1yIraaC6idJnSIt4HVmYgtjO2Nhj1BqW3hYZjXTVulGcXlfmecQ5kntpLhH0SPEkCodGkeJMcEn0Xvj2o5NZFemhYotcJt/RE6y420LTpcXKSSRR+IyLA6BQBkkMdmHbYmpUsdTXOhS2uEcJvHXJq+G86Si1uHl0PNH4ZQLgLibSFBI+6xwflWKm8clizQx92Kj0ef7Gw4peXlrbiaSaN2eSFQBEAFDyANjffY7ZqW5JGmuum2zbFNcPv4RA4jxS4lWe9RoxFZyMFiZW8+gecscjBwTp2qG2+fBshVVHbXJcyXXweyc3zLcSg6RAUURnTukrwiRdR7gnI+eKb3klaKDgsfNn6rODruA3TS20Mr41vGrNgYGSoJ2rZF5Rz74KFkorsyfUmox3MhVGYKWIBIUdTgdBQmKy0j85cT4g9xK80n6bnJ9vQfTpVGTbeT3NFUaq1GPQncqcQaG5TALLIRG6+qscfiOv0qNqktr6M0a2tSrz0a5R2c9xbKxX7XCcEjdiOn0rky9JeeJFKNtrWfbZz3OcxURKrBo5BrDqcq2DjAPsdz8xXQo0yohjybtGvcslKXVcYOVNbTpl4/DjjLXNmvifpxnRk/tAdG/p9KuVyzHk8f6jTGq5qJvOO/wB2n/dP+U1m+hUp/Ej+qKm+FthHPJLHKoZTGBg++RVepJ5yeh9WtlXtcWYbZm4NxHTINUWRn/NGTsw9x/Q1C/lyM5qOu025dV9y0+Z5Q/D7hlOVMDkEdwUNWJfKcDTRcb4p+SvfhAuZ5cj9kf1rTQdf1rP8JbIQeg/CrB58pz4qf4kv7uP871Wt+Y9P6X/SS/f7Fs2cypArOwUBRkk4HSrGTze2TlhIp3nvjQ4heKsO8aDQh+8Scs3y6f8ArVact8sI9NoqfhdO5T4b5LX5UsvBtY09qspYWDzVs983LyQeJcLtWuHWRnWSUxSncBcxMFQA47nG3esWlksV22qCceiyj0W1nDNNcKwLzKA6B1OoZ05C+pOx3xmmEnkb75wjDsuhr4bCxjik4cjOVdlLsHUkMzhQNXbBUbY6VGI42m2Vt8pK99uCctjCUEYvpt3wD9oGdQGCgOPfpU4WOpq92e7dsX0M68FtRHFbBsCGUOoD+YyL/aeb1JzqPzqcLoYu+1yc33IZhsrn7TM+rw5dMbs50IfDJAKHqCCOtRhPkzU7qtsV25+phuuBWihw88sjOiRkGZWbwjINIH+XJ39iajajOOoueNsUsZfTuSLrhVizM3lIdRbyIjKF3bILAdCD361O2Jgr9RhL90eHg9r4XhPdSPHqjZQ84ONJ1pp274+opheSfet3boxw+ei88EPiNlZM4ZnlUXLgvAkgCuRkhmTOwOnsfn3qGomcLL0sY+XvjoTrnh1lKk4dwBOkbOpdQUVQqoR93t9alpM1xtvhJY6ps6DhkCRwxpGcoqgKc5yANt+9ZJcFWyUpTbl1JNSYCgK05q+HDzXDzW7Rqr+Yo2oHUeuMDoev41onTl5R3NJ6sq61Cazg56/5TuOHwvcOFY7KpTPk1bFjkf8AM1i4OCyWY62GrsVfRfc5DFaDtHS8q2hvY5LEkD/uROeiP0I/0sPTuM1tgtywczW2LTTVy/RryjZN8MLsHGuIj1Bb/asvZZXfrVeOIlm8scHFrAsYG/erCWEefssdknJ9yff2/iRSR5xrRlz6agRmjMYS2yT8HI8lcmScPmZmkWRWUDIUrjHtk1hCG06Gu1y1KWFjBsedeVF4gi4YJKh8rlc7HqCMjb/apnDcjXota9NJ90+xH4Ny7PHYzWMsqsGVkjfSfKGXGCM7gHf+FIxajgXaqE71bGOPJyo+GFwh8lyB7hWX+TVqVLXc6MvWK5fNXkz2vw+vEkR/tROllbGZN9LA4/S74xWSrl5NU/U6ZRaVf2NnzjyLLfTi4WVUPhqugoTupY51Z9/TtSde55MNF6lHT17HHPJpP/zS6bZ7gFfTLn+BNY+0/Jv/AOWqjzGvk6flrkOK2OtvO3qa2xrUTnarXWX8Pp4OwAxWZSNLxLl4Tu0jSPqOjRgL5NDhxjbfzDvWLjksV6lwSSRGj5PjCka2JZUUsQufJK03p3LEGo2I2fGTysdnn+2DxOT4w2fEcgFSBhdgkhkAyBvuTud6nYiHrJtYwfMnJ6skUZmfREQUGF6BlYZ23I04z1wTUbCVrJJt45ZNi4N/1r3RwBoCqATu37TsMbHGF2zsKnHOTW7/AOSq15/xEZuUlLM/iN4jOHyFQAEBl3QDBJDEZO/T0qNhmtXJLbjgJyjGqlFkcI3hErhTvCU0nVjO4QAjpTYuhPxk925rkjyco4aPQ2VDrq1bERoWYKoA8xLN1J6U2ErVtrn/ABmey5QjjZGMjPoIwGC4wsbRqOnYN+IFNiIlrJvPHX/Z8LybGCpEj4XTthdyisgOcZGx6DbamxB6yTzwfY5RUI8ayuFfRqGF3MYUdcZwQoBHSmxYwPjJb1NrlG54VYi3hjhUkrGoUE4zgVklhYK1tjsm5PuS6kwFAKAw3lqssbROMo4KkexpgyhNwkpLqiqrj4VTgnRPGy52yrA47Z96rex+Z6GPrcMcxOs5H5RNkCZCrOe4FboQ2o5Gt1b1E89jr6zKYoBQCgFAKAUAoBQCgFAKAUAoBQCgFAKAUAoBQCgFAKAUAoBQCgFAKAUAoBQCgFAKAUAoBQCgFAKAUAoBQCgFAKAUAoBQCgFAKA//2Q==" id="377" name="Google Shape;377;p24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para red sociojuridica" id="378" name="Google Shape;378;p24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24"/>
          <p:cNvSpPr txBox="1"/>
          <p:nvPr/>
        </p:nvSpPr>
        <p:spPr>
          <a:xfrm>
            <a:off x="333855" y="3599734"/>
            <a:ext cx="4128393" cy="923330"/>
          </a:xfrm>
          <a:prstGeom prst="rect">
            <a:avLst/>
          </a:prstGeom>
          <a:gradFill>
            <a:gsLst>
              <a:gs pos="0">
                <a:srgbClr val="FBF4F4"/>
              </a:gs>
              <a:gs pos="74000">
                <a:srgbClr val="E2AFAD"/>
              </a:gs>
              <a:gs pos="83000">
                <a:srgbClr val="E2AFAD"/>
              </a:gs>
              <a:gs pos="100000">
                <a:srgbClr val="EBCAC9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 DE GRUPOS Y SEMILLEROS </a:t>
            </a:r>
            <a:endParaRPr b="1"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INVESTIGACIÓN JURÍDICA Y SOCIOJURÍDICA</a:t>
            </a:r>
            <a:endParaRPr/>
          </a:p>
        </p:txBody>
      </p:sp>
      <p:sp>
        <p:nvSpPr>
          <p:cNvPr descr="Resultado de imagen para redcolsi" id="380" name="Google Shape;380;p24"/>
          <p:cNvSpPr/>
          <p:nvPr/>
        </p:nvSpPr>
        <p:spPr>
          <a:xfrm>
            <a:off x="1069975" y="769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para redcolsi" id="381" name="Google Shape;381;p24"/>
          <p:cNvSpPr/>
          <p:nvPr/>
        </p:nvSpPr>
        <p:spPr>
          <a:xfrm flipH="1" rot="10800000">
            <a:off x="917575" y="922338"/>
            <a:ext cx="304800" cy="25682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innovacionatl.com/web/images/2013-07-30/logo_redcolsi_1.JPG" id="382" name="Google Shape;38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84168" y="3005534"/>
            <a:ext cx="1800200" cy="2111730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24"/>
          <p:cNvSpPr txBox="1"/>
          <p:nvPr/>
        </p:nvSpPr>
        <p:spPr>
          <a:xfrm>
            <a:off x="3563888" y="939442"/>
            <a:ext cx="218668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REDES ACADÉMICAS 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24"/>
          <p:cNvSpPr txBox="1"/>
          <p:nvPr/>
        </p:nvSpPr>
        <p:spPr>
          <a:xfrm>
            <a:off x="1198611" y="5127799"/>
            <a:ext cx="265330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3"/>
          <p:cNvGraphicFramePr/>
          <p:nvPr/>
        </p:nvGraphicFramePr>
        <p:xfrm>
          <a:off x="179512" y="8367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{9933A6EC-04C6-4619-9F7F-FF2D9B9D1F55}</a:tableStyleId>
              </a:tblPr>
              <a:tblGrid>
                <a:gridCol w="2079975"/>
                <a:gridCol w="2223400"/>
                <a:gridCol w="2079975"/>
                <a:gridCol w="2545650"/>
              </a:tblGrid>
              <a:tr h="375925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900" u="none" cap="none" strike="noStrike"/>
                        <a:t>POLÍTICA INSTITUCIONAL DE INVESTIGACIÓN </a:t>
                      </a:r>
                      <a:endParaRPr b="1" sz="1900" u="none" cap="none" strike="noStrike"/>
                    </a:p>
                  </a:txBody>
                  <a:tcPr marT="45725" marB="45725" marR="68575" marL="68575"/>
                </a:tc>
                <a:tc hMerge="1"/>
                <a:tc hMerge="1"/>
                <a:tc hMerge="1"/>
              </a:tr>
              <a:tr h="1209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500" u="none" cap="none" strike="noStrike"/>
                        <a:t>ESTATUTO ORGÁNICO</a:t>
                      </a:r>
                      <a:endParaRPr b="1" sz="1500" u="none" cap="none" strike="noStrike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500" u="none" cap="none" strike="noStrike"/>
                        <a:t>PROYECTO EDUCATIVO INSTITUCIONAL P.E.I.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500" u="none" cap="none" strike="noStrike"/>
                        <a:t>PROYECTO INVESTIGATIVO INSTITUCIONAL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500" u="none" cap="none" strike="noStrike"/>
                        <a:t> PROIN</a:t>
                      </a:r>
                      <a:endParaRPr b="1" sz="1500" u="none" cap="none" strike="noStrike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500" u="none" cap="none" strike="noStrike"/>
                        <a:t>DOCUMENTO MARCO DE INVESTIGACIÓN </a:t>
                      </a:r>
                      <a:endParaRPr b="1" sz="1500" u="none" cap="none" strike="noStrike"/>
                    </a:p>
                  </a:txBody>
                  <a:tcPr marT="45725" marB="45725" marR="68575" marL="68575"/>
                </a:tc>
              </a:tr>
              <a:tr h="2651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/>
                    </a:p>
                  </a:txBody>
                  <a:tcPr marT="45725" marB="45725" marR="68575" marL="68575"/>
                </a:tc>
              </a:tr>
              <a:tr h="9855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500"/>
                        <a:t>Organización y funciones del  Centro</a:t>
                      </a:r>
                      <a:r>
                        <a:rPr lang="es-CO" sz="1500"/>
                        <a:t> </a:t>
                      </a:r>
                      <a:r>
                        <a:rPr lang="es-CO" sz="1500"/>
                        <a:t>de Investigación </a:t>
                      </a:r>
                      <a:endParaRPr sz="1500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s-CO" sz="1500"/>
                        <a:t>Sentido y propósito de la Investigación institucional</a:t>
                      </a:r>
                      <a:endParaRPr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500"/>
                        <a:t>Políticas</a:t>
                      </a:r>
                      <a:r>
                        <a:rPr lang="es-CO" sz="1500"/>
                        <a:t>, principios, criterios y definición de líneas medulares de investigación </a:t>
                      </a:r>
                      <a:endParaRPr sz="1500"/>
                    </a:p>
                  </a:txBody>
                  <a:tcPr marT="45725" marB="45725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s-CO" sz="1500"/>
                        <a:t>Horizonte institucional de la Investigación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rPr lang="es-CO" sz="1500"/>
                        <a:t>(Mesa</a:t>
                      </a:r>
                      <a:r>
                        <a:rPr lang="es-CO" sz="1500"/>
                        <a:t> Nacional)</a:t>
                      </a:r>
                      <a:endParaRPr sz="15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Calibri"/>
                        <a:buNone/>
                      </a:pPr>
                      <a:r>
                        <a:t/>
                      </a:r>
                      <a:endParaRPr sz="1500"/>
                    </a:p>
                  </a:txBody>
                  <a:tcPr marT="45725" marB="45725" marR="68575" marL="68575"/>
                </a:tc>
              </a:tr>
            </a:tbl>
          </a:graphicData>
        </a:graphic>
      </p:graphicFrame>
      <p:pic>
        <p:nvPicPr>
          <p:cNvPr descr="http://i2.calameoassets.com/110825222701-2b90608526639a9d13650fe0a54f466c/thumb.jpg" id="175" name="Google Shape;17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2708919"/>
            <a:ext cx="1665631" cy="22511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1.gstatic.com/images?q=tbn:ANd9GcRkSy7i-YFaBof494KO_dkzbethiLXITz_x3wKnYiPxYywLic-0" id="176" name="Google Shape;1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11760" y="2721657"/>
            <a:ext cx="1813790" cy="21347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3.bp.blogspot.com/-nGuoICjgsX8/UFAtqiIl42I/AAAAAAAAAEg/18F_1tNrkPU/s400/PROIN.png" id="177" name="Google Shape;17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99992" y="2744912"/>
            <a:ext cx="1662911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04248" y="2708920"/>
            <a:ext cx="1806669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4"/>
          <p:cNvGrpSpPr/>
          <p:nvPr/>
        </p:nvGrpSpPr>
        <p:grpSpPr>
          <a:xfrm>
            <a:off x="327240" y="1052736"/>
            <a:ext cx="8816760" cy="5143536"/>
            <a:chOff x="9612" y="1140091"/>
            <a:chExt cx="8872941" cy="5053543"/>
          </a:xfrm>
        </p:grpSpPr>
        <p:grpSp>
          <p:nvGrpSpPr>
            <p:cNvPr id="184" name="Google Shape;184;p4"/>
            <p:cNvGrpSpPr/>
            <p:nvPr/>
          </p:nvGrpSpPr>
          <p:grpSpPr>
            <a:xfrm>
              <a:off x="9612" y="1140091"/>
              <a:ext cx="8872941" cy="4537451"/>
              <a:chOff x="9612" y="1140091"/>
              <a:chExt cx="8872941" cy="4537451"/>
            </a:xfrm>
          </p:grpSpPr>
          <p:sp>
            <p:nvSpPr>
              <p:cNvPr id="185" name="Google Shape;185;p4"/>
              <p:cNvSpPr txBox="1"/>
              <p:nvPr/>
            </p:nvSpPr>
            <p:spPr>
              <a:xfrm>
                <a:off x="7133415" y="2941332"/>
                <a:ext cx="1749138" cy="2630807"/>
              </a:xfrm>
              <a:prstGeom prst="rect">
                <a:avLst/>
              </a:prstGeom>
              <a:gradFill>
                <a:gsLst>
                  <a:gs pos="0">
                    <a:srgbClr val="2D5C97"/>
                  </a:gs>
                  <a:gs pos="80000">
                    <a:srgbClr val="3C7AC5"/>
                  </a:gs>
                  <a:gs pos="100000">
                    <a:srgbClr val="397BC9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s-CO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ESTRUCTURA ORGANIZA-CIONAL</a:t>
                </a:r>
                <a:endParaRPr/>
              </a:p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s-CO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La universidad considera a la investigación definida dentro de una estructura organizacional con su respectivo talento humano y recurso financiero</a:t>
                </a:r>
                <a:endParaRPr b="1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86" name="Google Shape;186;p4"/>
              <p:cNvCxnSpPr>
                <a:stCxn id="187" idx="3"/>
                <a:endCxn id="185" idx="0"/>
              </p:cNvCxnSpPr>
              <p:nvPr/>
            </p:nvCxnSpPr>
            <p:spPr>
              <a:xfrm>
                <a:off x="4972218" y="1293980"/>
                <a:ext cx="3035700" cy="1647300"/>
              </a:xfrm>
              <a:prstGeom prst="bentConnector2">
                <a:avLst/>
              </a:prstGeom>
              <a:noFill/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med" w="med" type="stealth"/>
              </a:ln>
              <a:effectLst>
                <a:outerShdw blurRad="40000" rotWithShape="0" dir="5400000" dist="2000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87" name="Google Shape;187;p4"/>
              <p:cNvSpPr txBox="1"/>
              <p:nvPr/>
            </p:nvSpPr>
            <p:spPr>
              <a:xfrm>
                <a:off x="9612" y="1140091"/>
                <a:ext cx="4962606" cy="307777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s-CO" sz="14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ORGANIZACIÓN</a:t>
                </a:r>
                <a:endParaRPr b="1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88" name="Google Shape;188;p4"/>
              <p:cNvGrpSpPr/>
              <p:nvPr/>
            </p:nvGrpSpPr>
            <p:grpSpPr>
              <a:xfrm>
                <a:off x="1651136" y="1565446"/>
                <a:ext cx="5311557" cy="4112096"/>
                <a:chOff x="2165632" y="1565447"/>
                <a:chExt cx="5272572" cy="3790740"/>
              </a:xfrm>
            </p:grpSpPr>
            <p:sp>
              <p:nvSpPr>
                <p:cNvPr id="189" name="Google Shape;189;p4"/>
                <p:cNvSpPr/>
                <p:nvPr/>
              </p:nvSpPr>
              <p:spPr>
                <a:xfrm>
                  <a:off x="3370929" y="1565447"/>
                  <a:ext cx="1730647" cy="420278"/>
                </a:xfrm>
                <a:prstGeom prst="rect">
                  <a:avLst/>
                </a:prstGeom>
                <a:solidFill>
                  <a:srgbClr val="002060"/>
                </a:solidFill>
                <a:ln cap="flat" cmpd="sng" w="25400">
                  <a:solidFill>
                    <a:srgbClr val="395E89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i="0" lang="es-CO" sz="1400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VICERECTORIA ACADÉMICA</a:t>
                  </a:r>
                  <a:endParaRPr b="1" i="0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0" name="Google Shape;190;p4"/>
                <p:cNvSpPr/>
                <p:nvPr/>
              </p:nvSpPr>
              <p:spPr>
                <a:xfrm>
                  <a:off x="3440177" y="2680204"/>
                  <a:ext cx="1602399" cy="607915"/>
                </a:xfrm>
                <a:prstGeom prst="rect">
                  <a:avLst/>
                </a:prstGeom>
                <a:solidFill>
                  <a:srgbClr val="00B0F0"/>
                </a:solidFill>
                <a:ln cap="flat" cmpd="sng" w="25400">
                  <a:solidFill>
                    <a:srgbClr val="395E89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600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UNIDAD DE INVESTIGACIÓN</a:t>
                  </a:r>
                  <a:endParaRPr b="0" i="0" sz="16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1" name="Google Shape;191;p4"/>
                <p:cNvSpPr/>
                <p:nvPr/>
              </p:nvSpPr>
              <p:spPr>
                <a:xfrm>
                  <a:off x="3564722" y="4401119"/>
                  <a:ext cx="1331100" cy="281138"/>
                </a:xfrm>
                <a:prstGeom prst="rect">
                  <a:avLst/>
                </a:prstGeom>
                <a:solidFill>
                  <a:srgbClr val="31859B"/>
                </a:solidFill>
                <a:ln cap="flat" cmpd="sng" w="25400">
                  <a:solidFill>
                    <a:srgbClr val="395E89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400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GRUPO B </a:t>
                  </a:r>
                  <a:endParaRPr b="0" i="0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" name="Google Shape;192;p4"/>
                <p:cNvSpPr/>
                <p:nvPr/>
              </p:nvSpPr>
              <p:spPr>
                <a:xfrm>
                  <a:off x="2165632" y="4401119"/>
                  <a:ext cx="1236017" cy="281138"/>
                </a:xfrm>
                <a:prstGeom prst="rect">
                  <a:avLst/>
                </a:prstGeom>
                <a:solidFill>
                  <a:srgbClr val="31859B"/>
                </a:solidFill>
                <a:ln cap="flat" cmpd="sng" w="25400">
                  <a:solidFill>
                    <a:srgbClr val="395E89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400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GRUPO A </a:t>
                  </a:r>
                  <a:endParaRPr b="0" i="0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" name="Google Shape;193;p4"/>
                <p:cNvSpPr/>
                <p:nvPr/>
              </p:nvSpPr>
              <p:spPr>
                <a:xfrm>
                  <a:off x="5353502" y="1891867"/>
                  <a:ext cx="1979797" cy="353243"/>
                </a:xfrm>
                <a:prstGeom prst="rect">
                  <a:avLst/>
                </a:prstGeom>
                <a:noFill/>
                <a:ln cap="flat" cmpd="sng" w="25400">
                  <a:solidFill>
                    <a:srgbClr val="00B0F0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4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COMITÉ  PARTICULAR DE  INVESTIGACIÓN</a:t>
                  </a:r>
                  <a:endParaRPr b="0" i="0" sz="14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4" name="Google Shape;194;p4"/>
                <p:cNvSpPr/>
                <p:nvPr/>
              </p:nvSpPr>
              <p:spPr>
                <a:xfrm>
                  <a:off x="5353503" y="2373302"/>
                  <a:ext cx="1979796" cy="353243"/>
                </a:xfrm>
                <a:prstGeom prst="rect">
                  <a:avLst/>
                </a:prstGeom>
                <a:noFill/>
                <a:ln cap="flat" cmpd="sng" w="25400">
                  <a:solidFill>
                    <a:srgbClr val="00B0F0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4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COMITÉ EDITORIAL DE DIVISIÓN</a:t>
                  </a:r>
                  <a:endParaRPr b="0" i="0" sz="14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5" name="Google Shape;195;p4"/>
                <p:cNvSpPr/>
                <p:nvPr/>
              </p:nvSpPr>
              <p:spPr>
                <a:xfrm>
                  <a:off x="5956060" y="3400501"/>
                  <a:ext cx="1482144" cy="577259"/>
                </a:xfrm>
                <a:prstGeom prst="rect">
                  <a:avLst/>
                </a:prstGeom>
                <a:noFill/>
                <a:ln cap="flat" cmpd="sng" w="25400">
                  <a:solidFill>
                    <a:srgbClr val="395E89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4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COMITÉS DE INVESTIGACIÓN DE PROGRAMAS</a:t>
                  </a:r>
                  <a:endParaRPr b="0" i="0" sz="14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" name="Google Shape;196;p4"/>
                <p:cNvSpPr/>
                <p:nvPr/>
              </p:nvSpPr>
              <p:spPr>
                <a:xfrm>
                  <a:off x="5335213" y="5074231"/>
                  <a:ext cx="807558" cy="281956"/>
                </a:xfrm>
                <a:prstGeom prst="rect">
                  <a:avLst/>
                </a:prstGeom>
                <a:solidFill>
                  <a:srgbClr val="00B0F0"/>
                </a:solidFill>
                <a:ln cap="flat" cmpd="sng" w="25400">
                  <a:solidFill>
                    <a:srgbClr val="395E89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s-CO" sz="1400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SEMILLERO A</a:t>
                  </a:r>
                  <a:endParaRPr b="0" i="0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97" name="Google Shape;197;p4"/>
            <p:cNvSpPr txBox="1"/>
            <p:nvPr/>
          </p:nvSpPr>
          <p:spPr>
            <a:xfrm>
              <a:off x="9612" y="5883180"/>
              <a:ext cx="4525406" cy="31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CO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Fuente: Documento marco Investigación USTA Colombia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8" name="Google Shape;198;p4"/>
          <p:cNvSpPr/>
          <p:nvPr/>
        </p:nvSpPr>
        <p:spPr>
          <a:xfrm>
            <a:off x="5004048" y="4599284"/>
            <a:ext cx="1332452" cy="310402"/>
          </a:xfrm>
          <a:prstGeom prst="rect">
            <a:avLst/>
          </a:prstGeom>
          <a:solidFill>
            <a:srgbClr val="31859B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GRUPO C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4"/>
          <p:cNvSpPr/>
          <p:nvPr/>
        </p:nvSpPr>
        <p:spPr>
          <a:xfrm>
            <a:off x="6047134" y="5360135"/>
            <a:ext cx="670446" cy="310402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SEMILLERO B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4"/>
          <p:cNvSpPr/>
          <p:nvPr/>
        </p:nvSpPr>
        <p:spPr>
          <a:xfrm>
            <a:off x="1403648" y="5351182"/>
            <a:ext cx="1044737" cy="311305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SEMILLERO A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4"/>
          <p:cNvSpPr/>
          <p:nvPr/>
        </p:nvSpPr>
        <p:spPr>
          <a:xfrm>
            <a:off x="2633937" y="5339323"/>
            <a:ext cx="713927" cy="311305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SEMILLERO B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4"/>
          <p:cNvSpPr/>
          <p:nvPr/>
        </p:nvSpPr>
        <p:spPr>
          <a:xfrm>
            <a:off x="3429021" y="5343310"/>
            <a:ext cx="733263" cy="311305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SEMILLERO A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4"/>
          <p:cNvSpPr/>
          <p:nvPr/>
        </p:nvSpPr>
        <p:spPr>
          <a:xfrm>
            <a:off x="4297629" y="5343309"/>
            <a:ext cx="667184" cy="311305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SEMILLERO B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4" name="Google Shape;204;p4"/>
          <p:cNvCxnSpPr>
            <a:stCxn id="189" idx="2"/>
            <a:endCxn id="190" idx="0"/>
          </p:cNvCxnSpPr>
          <p:nvPr/>
        </p:nvCxnSpPr>
        <p:spPr>
          <a:xfrm>
            <a:off x="4031093" y="1949691"/>
            <a:ext cx="5100" cy="7668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5" name="Google Shape;205;p4"/>
          <p:cNvCxnSpPr/>
          <p:nvPr/>
        </p:nvCxnSpPr>
        <p:spPr>
          <a:xfrm>
            <a:off x="2553003" y="4224881"/>
            <a:ext cx="3099117" cy="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6" name="Google Shape;206;p4"/>
          <p:cNvCxnSpPr/>
          <p:nvPr/>
        </p:nvCxnSpPr>
        <p:spPr>
          <a:xfrm>
            <a:off x="5652120" y="4224881"/>
            <a:ext cx="0" cy="391626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7" name="Google Shape;207;p4"/>
          <p:cNvCxnSpPr/>
          <p:nvPr/>
        </p:nvCxnSpPr>
        <p:spPr>
          <a:xfrm>
            <a:off x="4031093" y="4224881"/>
            <a:ext cx="0" cy="391626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8" name="Google Shape;208;p4"/>
          <p:cNvCxnSpPr/>
          <p:nvPr/>
        </p:nvCxnSpPr>
        <p:spPr>
          <a:xfrm>
            <a:off x="2553003" y="4224881"/>
            <a:ext cx="0" cy="391626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9" name="Google Shape;209;p4"/>
          <p:cNvCxnSpPr/>
          <p:nvPr/>
        </p:nvCxnSpPr>
        <p:spPr>
          <a:xfrm>
            <a:off x="4897295" y="3830407"/>
            <a:ext cx="0" cy="394473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0" name="Google Shape;210;p4"/>
          <p:cNvCxnSpPr/>
          <p:nvPr/>
        </p:nvCxnSpPr>
        <p:spPr>
          <a:xfrm>
            <a:off x="6336500" y="3052057"/>
            <a:ext cx="0" cy="459676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1" name="Google Shape;211;p4"/>
          <p:cNvCxnSpPr/>
          <p:nvPr/>
        </p:nvCxnSpPr>
        <p:spPr>
          <a:xfrm>
            <a:off x="4063814" y="2320940"/>
            <a:ext cx="940234" cy="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12" name="Google Shape;212;p4"/>
          <p:cNvCxnSpPr/>
          <p:nvPr/>
        </p:nvCxnSpPr>
        <p:spPr>
          <a:xfrm>
            <a:off x="5004048" y="2060848"/>
            <a:ext cx="0" cy="504056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3" name="Google Shape;213;p4"/>
          <p:cNvCxnSpPr>
            <a:endCxn id="193" idx="1"/>
          </p:cNvCxnSpPr>
          <p:nvPr/>
        </p:nvCxnSpPr>
        <p:spPr>
          <a:xfrm flipH="1" rot="10800000">
            <a:off x="4971277" y="2041070"/>
            <a:ext cx="178200" cy="198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14" name="Google Shape;214;p4"/>
          <p:cNvCxnSpPr>
            <a:endCxn id="194" idx="1"/>
          </p:cNvCxnSpPr>
          <p:nvPr/>
        </p:nvCxnSpPr>
        <p:spPr>
          <a:xfrm>
            <a:off x="4971278" y="2564818"/>
            <a:ext cx="178200" cy="78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15" name="Google Shape;215;p4"/>
          <p:cNvCxnSpPr>
            <a:stCxn id="193" idx="2"/>
            <a:endCxn id="194" idx="0"/>
          </p:cNvCxnSpPr>
          <p:nvPr/>
        </p:nvCxnSpPr>
        <p:spPr>
          <a:xfrm>
            <a:off x="6140381" y="2236076"/>
            <a:ext cx="0" cy="1416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6" name="Google Shape;216;p4"/>
          <p:cNvCxnSpPr/>
          <p:nvPr/>
        </p:nvCxnSpPr>
        <p:spPr>
          <a:xfrm>
            <a:off x="2072025" y="5157192"/>
            <a:ext cx="924725" cy="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4"/>
          <p:cNvCxnSpPr/>
          <p:nvPr/>
        </p:nvCxnSpPr>
        <p:spPr>
          <a:xfrm flipH="1">
            <a:off x="3053983" y="5157192"/>
            <a:ext cx="5849" cy="182131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8" name="Google Shape;218;p4"/>
          <p:cNvCxnSpPr>
            <a:endCxn id="200" idx="0"/>
          </p:cNvCxnSpPr>
          <p:nvPr/>
        </p:nvCxnSpPr>
        <p:spPr>
          <a:xfrm flipH="1">
            <a:off x="1926017" y="5157082"/>
            <a:ext cx="146100" cy="1941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9" name="Google Shape;219;p4"/>
          <p:cNvCxnSpPr/>
          <p:nvPr/>
        </p:nvCxnSpPr>
        <p:spPr>
          <a:xfrm flipH="1">
            <a:off x="2555776" y="4926909"/>
            <a:ext cx="1390" cy="230283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0" name="Google Shape;220;p4"/>
          <p:cNvCxnSpPr/>
          <p:nvPr/>
        </p:nvCxnSpPr>
        <p:spPr>
          <a:xfrm flipH="1" rot="10800000">
            <a:off x="2117551" y="5157192"/>
            <a:ext cx="936432" cy="2518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1" name="Google Shape;221;p4"/>
          <p:cNvCxnSpPr/>
          <p:nvPr/>
        </p:nvCxnSpPr>
        <p:spPr>
          <a:xfrm flipH="1">
            <a:off x="4618917" y="5177001"/>
            <a:ext cx="5849" cy="182131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2" name="Google Shape;222;p4"/>
          <p:cNvCxnSpPr/>
          <p:nvPr/>
        </p:nvCxnSpPr>
        <p:spPr>
          <a:xfrm flipH="1">
            <a:off x="3603426" y="5177001"/>
            <a:ext cx="33533" cy="19399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3" name="Google Shape;223;p4"/>
          <p:cNvCxnSpPr/>
          <p:nvPr/>
        </p:nvCxnSpPr>
        <p:spPr>
          <a:xfrm flipH="1">
            <a:off x="4067944" y="4946718"/>
            <a:ext cx="1390" cy="230283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4" name="Google Shape;224;p4"/>
          <p:cNvCxnSpPr/>
          <p:nvPr/>
        </p:nvCxnSpPr>
        <p:spPr>
          <a:xfrm>
            <a:off x="3633878" y="5177001"/>
            <a:ext cx="985039" cy="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5" name="Google Shape;225;p4"/>
          <p:cNvCxnSpPr/>
          <p:nvPr/>
        </p:nvCxnSpPr>
        <p:spPr>
          <a:xfrm flipH="1">
            <a:off x="6336091" y="5126262"/>
            <a:ext cx="5849" cy="182131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6" name="Google Shape;226;p4"/>
          <p:cNvCxnSpPr/>
          <p:nvPr/>
        </p:nvCxnSpPr>
        <p:spPr>
          <a:xfrm flipH="1">
            <a:off x="5320600" y="5126262"/>
            <a:ext cx="33533" cy="19399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7" name="Google Shape;227;p4"/>
          <p:cNvCxnSpPr/>
          <p:nvPr/>
        </p:nvCxnSpPr>
        <p:spPr>
          <a:xfrm flipH="1">
            <a:off x="5796136" y="4895979"/>
            <a:ext cx="1390" cy="230283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8" name="Google Shape;228;p4"/>
          <p:cNvCxnSpPr/>
          <p:nvPr/>
        </p:nvCxnSpPr>
        <p:spPr>
          <a:xfrm flipH="1" rot="10800000">
            <a:off x="5376896" y="5126262"/>
            <a:ext cx="959195" cy="739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9" name="Google Shape;229;p4"/>
          <p:cNvCxnSpPr>
            <a:endCxn id="190" idx="3"/>
          </p:cNvCxnSpPr>
          <p:nvPr/>
        </p:nvCxnSpPr>
        <p:spPr>
          <a:xfrm rot="10800000">
            <a:off x="4838236" y="3052056"/>
            <a:ext cx="1497900" cy="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30" name="Google Shape;230;p4"/>
          <p:cNvCxnSpPr>
            <a:endCxn id="195" idx="1"/>
          </p:cNvCxnSpPr>
          <p:nvPr/>
        </p:nvCxnSpPr>
        <p:spPr>
          <a:xfrm>
            <a:off x="4897347" y="3830407"/>
            <a:ext cx="855300" cy="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31" name="Google Shape;231;p4"/>
          <p:cNvCxnSpPr>
            <a:endCxn id="190" idx="2"/>
          </p:cNvCxnSpPr>
          <p:nvPr/>
        </p:nvCxnSpPr>
        <p:spPr>
          <a:xfrm flipH="1" rot="10800000">
            <a:off x="4031123" y="3387653"/>
            <a:ext cx="5100" cy="8373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32" name="Google Shape;232;p4"/>
          <p:cNvCxnSpPr/>
          <p:nvPr/>
        </p:nvCxnSpPr>
        <p:spPr>
          <a:xfrm rot="10800000">
            <a:off x="6588224" y="2767625"/>
            <a:ext cx="0" cy="744108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" name="Google Shape;237;p5"/>
          <p:cNvGraphicFramePr/>
          <p:nvPr/>
        </p:nvGraphicFramePr>
        <p:xfrm>
          <a:off x="179512" y="9048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{9933A6EC-04C6-4619-9F7F-FF2D9B9D1F55}</a:tableStyleId>
              </a:tblPr>
              <a:tblGrid>
                <a:gridCol w="2628925"/>
                <a:gridCol w="1115500"/>
                <a:gridCol w="1296150"/>
                <a:gridCol w="3672400"/>
              </a:tblGrid>
              <a:tr h="5799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Líneas Medulares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No de Líneas  Activas adscritas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No de Proyectos  Activos adscritos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Programas y Unidades Académicas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ECONOMÍA Y HUMANISMO                   (Louis Joseph Lebret)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7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31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Administración de Empresas Agropecuarias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Negocios Internacionales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contaduría Pública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CIENCIA, TECNOLOGÍA Y MEDIO AMBIENTE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(Alberto Magno)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3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7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Ingeniería Civil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Ingeniería Ambiental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Unidad de Ciencias Básicas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DERECHOS HUMANOS Y RELACIONES INTERNACIONALES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(Francisco de Vittoria)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3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9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Derecho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HUMANISMO, POLÍTICA Y DERECHO   (Tomás de Aquino)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1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1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s-CO" sz="1200" u="none" cap="none" strike="noStrike"/>
                        <a:t>Facultad de Derecho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LAS LIBERTADES Y LA EDUCACIÓN (Enrique Lacordaire)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2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3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Unidad de Humanidades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Instituto de Lenguas Extranjeras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IDENTIDADES CULTURALES Y JUSTICIA SOCIAL                                               (Bartolomé de las Casas)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2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4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u="none" cap="none" strike="noStrike"/>
                        <a:t>Facultad de Psicología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552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6</a:t>
                      </a:r>
                      <a:endParaRPr b="1"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18</a:t>
                      </a:r>
                      <a:endParaRPr b="1"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55</a:t>
                      </a:r>
                      <a:endParaRPr b="1"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SIETE PROGRAMAS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O" sz="1200" u="none" cap="none" strike="noStrike"/>
                        <a:t>TRES UNIDADES ACADÉMICAS</a:t>
                      </a:r>
                      <a:endParaRPr b="1" sz="12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" name="Google Shape;242;p6"/>
          <p:cNvGraphicFramePr/>
          <p:nvPr/>
        </p:nvGraphicFramePr>
        <p:xfrm>
          <a:off x="1" y="8367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{F8D29820-A43A-4C13-9DF9-B2F57B818DAE}</a:tableStyleId>
              </a:tblPr>
              <a:tblGrid>
                <a:gridCol w="2563750"/>
                <a:gridCol w="4528550"/>
                <a:gridCol w="2051725"/>
              </a:tblGrid>
              <a:tr h="218825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LÍNEAS ACTIVAS DE INVESTIGACIÓN PROTOCOLIZADAS SEDE VILLAVICENCIO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 hMerge="1"/>
                <a:tc hMerge="1"/>
              </a:tr>
              <a:tr h="218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LÍNEAS MEDULARES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LÍNEAS ACTIVAS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FACULTAD O DEPENDENCIA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2188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ENRIQUE LACORDAIRE :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LAS LIBERTADES Y LA EDUCACIÓN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Horizontes para la democracia la ciudadanía y la paz 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UNIDAD DE HUMANIDADES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5057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Pedagogía y práctica en comunidad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INSTITUTO DE LENGUAS EXTRANJERAS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2188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BARTOLOMÉ DE LAS CASAS : IDENTIDADES CULTURALES Y JUSTICIA SOCIAL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Subjetividad, identidades y derechos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PSICOLOGÍA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252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Psicología, Familia y Sistemas Humanos 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 vMerge="1"/>
              </a:tr>
              <a:tr h="164950">
                <a:tc rowSpan="7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LUIS JOSEPH LEBRET O  :     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ECONOMÍA Y HUMANISMO 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Emprendimiento Y Desarrollo Empresarial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ADMINISTRACIÓN DE EMPRESAS AGROPECUARIAS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</a:tr>
              <a:tr h="1649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Producción Agropecuaria Y Transformación Agroindustrial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  <a:tr h="2465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Globalización, Mercados Y Territorio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  <a:tr h="1649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Desarrollo Sostenible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CONTADURÍA PÚBLICA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</a:tr>
              <a:tr h="1649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Economía y Finanzas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  <a:tr h="1649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Desarrollo profesional de la Contaduría Pública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  <a:tr h="1649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Estudio de los Negocios Internacionales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NEGOCIOS INTERNACIONALES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</a:tr>
              <a:tr h="218825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SAN ALBERTO MAGNO.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CIENCIA, TECNOLOGÍA Y MEDIO AMBIENTE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Gestión ambiental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INGENIERÍA AMBIENTAL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2188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Conocimiento, conservación y uso sostenible de los recursos naturales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CIENCIAS BÁSICAS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323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Modelado, simulación y manejo de datos en  problemas complejos de Ingeniería Civil 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INGENIERÍA CIVIL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</a:tr>
              <a:tr h="164950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FRANCISCO DE VITORIA.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DERECHOS HUMANOS Y RELACIONES INTERNACIONALES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Derecho y Sociedad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DERECHO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</a:tr>
              <a:tr h="1649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Estado Gobierno y Constitución 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  <a:tr h="5533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Derecho y tecnologías en la sociedad de la información 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  <a:tr h="37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TOMÁS DE AQUINO: HUMANISMO, POLÍTICA Y DERECHO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50" marB="32450" marR="64900" marL="649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50" u="none" cap="none" strike="noStrike"/>
                        <a:t>Filosofía y Teoría del Derecho</a:t>
                      </a:r>
                      <a:endParaRPr sz="105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750" marB="0" marR="6750" marL="6750"/>
                </a:tc>
                <a:tc vMerge="1"/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/>
          <p:nvPr/>
        </p:nvSpPr>
        <p:spPr>
          <a:xfrm>
            <a:off x="1187624" y="2802632"/>
            <a:ext cx="6768752" cy="9144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GRUPOS DE INVESTIGACIÓN</a:t>
            </a: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8"/>
          <p:cNvSpPr txBox="1"/>
          <p:nvPr/>
        </p:nvSpPr>
        <p:spPr>
          <a:xfrm>
            <a:off x="3491880" y="980728"/>
            <a:ext cx="269016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EVOLUCIÓN DE GRUPOS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2009 - 2015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8"/>
          <p:cNvSpPr txBox="1"/>
          <p:nvPr/>
        </p:nvSpPr>
        <p:spPr>
          <a:xfrm>
            <a:off x="1619672" y="5445224"/>
            <a:ext cx="33843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Colciencias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55" name="Google Shape;255;p8"/>
          <p:cNvGraphicFramePr/>
          <p:nvPr/>
        </p:nvGraphicFramePr>
        <p:xfrm>
          <a:off x="1331640" y="1565503"/>
          <a:ext cx="5958408" cy="3672408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0" name="Google Shape;260;p9"/>
          <p:cNvGraphicFramePr/>
          <p:nvPr/>
        </p:nvGraphicFramePr>
        <p:xfrm>
          <a:off x="1547664" y="1468115"/>
          <a:ext cx="6226479" cy="4131242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61" name="Google Shape;261;p9"/>
          <p:cNvSpPr txBox="1"/>
          <p:nvPr/>
        </p:nvSpPr>
        <p:spPr>
          <a:xfrm>
            <a:off x="2915816" y="836712"/>
            <a:ext cx="385079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GRUPOS, PROYECTOS Y DOCENTES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2009 - 2015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9"/>
          <p:cNvSpPr txBox="1"/>
          <p:nvPr/>
        </p:nvSpPr>
        <p:spPr>
          <a:xfrm>
            <a:off x="1456839" y="5589240"/>
            <a:ext cx="26831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Unidad de Investigación, programas académicos,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Fecha de corte: Julio 2015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2014-07-17T20:13:23Z</dcterms:created>
  <dc:creator>Funcionario USTA</dc:creator>
</cp:coreProperties>
</file>