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Default Extension="bin" ContentType="application/vnd.openxmlformats-officedocument.oleObject"/>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 id="2147483661" r:id="rId2"/>
    <p:sldMasterId id="2147484712" r:id="rId3"/>
  </p:sldMasterIdLst>
  <p:notesMasterIdLst>
    <p:notesMasterId r:id="rId23"/>
  </p:notesMasterIdLst>
  <p:sldIdLst>
    <p:sldId id="257" r:id="rId4"/>
    <p:sldId id="292" r:id="rId5"/>
    <p:sldId id="275" r:id="rId6"/>
    <p:sldId id="276" r:id="rId7"/>
    <p:sldId id="277" r:id="rId8"/>
    <p:sldId id="291" r:id="rId9"/>
    <p:sldId id="294" r:id="rId10"/>
    <p:sldId id="281" r:id="rId11"/>
    <p:sldId id="296" r:id="rId12"/>
    <p:sldId id="282" r:id="rId13"/>
    <p:sldId id="297" r:id="rId14"/>
    <p:sldId id="283" r:id="rId15"/>
    <p:sldId id="284" r:id="rId16"/>
    <p:sldId id="285" r:id="rId17"/>
    <p:sldId id="295" r:id="rId18"/>
    <p:sldId id="286" r:id="rId19"/>
    <p:sldId id="288" r:id="rId20"/>
    <p:sldId id="287" r:id="rId21"/>
    <p:sldId id="293" r:id="rId2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99FF66"/>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AF606853-7671-496A-8E4F-DF71F8EC918B}" styleName="Estilo oscuro 1 - Énfasis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956" autoAdjust="0"/>
    <p:restoredTop sz="99283" autoAdjust="0"/>
  </p:normalViewPr>
  <p:slideViewPr>
    <p:cSldViewPr>
      <p:cViewPr>
        <p:scale>
          <a:sx n="70" d="100"/>
          <a:sy n="70" d="100"/>
        </p:scale>
        <p:origin x="-318" y="53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E82381-FFAE-4785-A8FE-53E6677C36EC}" type="doc">
      <dgm:prSet loTypeId="urn:microsoft.com/office/officeart/2008/layout/CircularPictureCallout" loCatId="picture" qsTypeId="urn:microsoft.com/office/officeart/2005/8/quickstyle/simple1" qsCatId="simple" csTypeId="urn:microsoft.com/office/officeart/2005/8/colors/accent1_2" csCatId="accent1" phldr="1"/>
      <dgm:spPr/>
    </dgm:pt>
    <dgm:pt modelId="{FBB1F3F2-2A7E-4A1F-BAE5-CA426449DA4E}">
      <dgm:prSet phldrT="[Texto]" phldr="1"/>
      <dgm:spPr/>
      <dgm:t>
        <a:bodyPr/>
        <a:lstStyle/>
        <a:p>
          <a:endParaRPr lang="es-CO" dirty="0"/>
        </a:p>
      </dgm:t>
    </dgm:pt>
    <dgm:pt modelId="{87B1531D-B8F8-4F8C-BEC4-B544303CB9A0}" type="sibTrans" cxnId="{427EF23C-8029-41CF-A77D-C023990728BE}">
      <dgm:prSet/>
      <dgm:spPr>
        <a:blipFill rotWithShape="0">
          <a:blip xmlns:r="http://schemas.openxmlformats.org/officeDocument/2006/relationships" r:embed="rId1"/>
          <a:stretch>
            <a:fillRect/>
          </a:stretch>
        </a:blipFill>
      </dgm:spPr>
      <dgm:t>
        <a:bodyPr/>
        <a:lstStyle/>
        <a:p>
          <a:endParaRPr lang="es-CO"/>
        </a:p>
      </dgm:t>
      <dgm:extLst/>
    </dgm:pt>
    <dgm:pt modelId="{03D4040E-EABF-4527-B204-7188FBDD24B3}" type="parTrans" cxnId="{427EF23C-8029-41CF-A77D-C023990728BE}">
      <dgm:prSet/>
      <dgm:spPr/>
      <dgm:t>
        <a:bodyPr/>
        <a:lstStyle/>
        <a:p>
          <a:endParaRPr lang="es-CO"/>
        </a:p>
      </dgm:t>
    </dgm:pt>
    <dgm:pt modelId="{BC663321-B60B-41D3-82CD-37D739779C02}" type="pres">
      <dgm:prSet presAssocID="{DEE82381-FFAE-4785-A8FE-53E6677C36EC}" presName="Name0" presStyleCnt="0">
        <dgm:presLayoutVars>
          <dgm:chMax val="7"/>
          <dgm:chPref val="7"/>
          <dgm:dir/>
        </dgm:presLayoutVars>
      </dgm:prSet>
      <dgm:spPr/>
    </dgm:pt>
    <dgm:pt modelId="{E095B327-904C-4F81-8549-1E92AAA2939D}" type="pres">
      <dgm:prSet presAssocID="{DEE82381-FFAE-4785-A8FE-53E6677C36EC}" presName="Name1" presStyleCnt="0"/>
      <dgm:spPr/>
    </dgm:pt>
    <dgm:pt modelId="{AB7FA3B4-B0EB-4947-968A-E4E58D60F92F}" type="pres">
      <dgm:prSet presAssocID="{87B1531D-B8F8-4F8C-BEC4-B544303CB9A0}" presName="picture_1" presStyleCnt="0"/>
      <dgm:spPr/>
    </dgm:pt>
    <dgm:pt modelId="{C28E8724-C0E4-48C2-AFC8-47A1D86BB1B4}" type="pres">
      <dgm:prSet presAssocID="{87B1531D-B8F8-4F8C-BEC4-B544303CB9A0}" presName="pictureRepeatNode" presStyleLbl="alignImgPlace1" presStyleIdx="0" presStyleCnt="1" custScaleX="168540" custScaleY="97301" custLinFactNeighborX="-15105" custLinFactNeighborY="5057"/>
      <dgm:spPr/>
      <dgm:t>
        <a:bodyPr/>
        <a:lstStyle/>
        <a:p>
          <a:endParaRPr lang="es-ES"/>
        </a:p>
      </dgm:t>
    </dgm:pt>
    <dgm:pt modelId="{1167AA10-274D-4ED5-AC19-93494BEAF760}" type="pres">
      <dgm:prSet presAssocID="{FBB1F3F2-2A7E-4A1F-BAE5-CA426449DA4E}" presName="text_1" presStyleLbl="node1" presStyleIdx="0" presStyleCnt="0" custFlipHor="1" custScaleX="19786" custScaleY="21593" custLinFactX="-77079" custLinFactY="-89687" custLinFactNeighborX="-100000" custLinFactNeighborY="-100000">
        <dgm:presLayoutVars>
          <dgm:bulletEnabled val="1"/>
        </dgm:presLayoutVars>
      </dgm:prSet>
      <dgm:spPr/>
      <dgm:t>
        <a:bodyPr/>
        <a:lstStyle/>
        <a:p>
          <a:endParaRPr lang="es-CO"/>
        </a:p>
      </dgm:t>
    </dgm:pt>
  </dgm:ptLst>
  <dgm:cxnLst>
    <dgm:cxn modelId="{81848C84-BA01-482C-88F1-2EBD0B8B923D}" type="presOf" srcId="{DEE82381-FFAE-4785-A8FE-53E6677C36EC}" destId="{BC663321-B60B-41D3-82CD-37D739779C02}" srcOrd="0" destOrd="0" presId="urn:microsoft.com/office/officeart/2008/layout/CircularPictureCallout"/>
    <dgm:cxn modelId="{BB9C6643-BD05-41BB-8004-0E47DEE75B5F}" type="presOf" srcId="{FBB1F3F2-2A7E-4A1F-BAE5-CA426449DA4E}" destId="{1167AA10-274D-4ED5-AC19-93494BEAF760}" srcOrd="0" destOrd="0" presId="urn:microsoft.com/office/officeart/2008/layout/CircularPictureCallout"/>
    <dgm:cxn modelId="{328F626B-0ED7-4371-8B8A-20A02DCA6B0A}" type="presOf" srcId="{87B1531D-B8F8-4F8C-BEC4-B544303CB9A0}" destId="{C28E8724-C0E4-48C2-AFC8-47A1D86BB1B4}" srcOrd="0" destOrd="0" presId="urn:microsoft.com/office/officeart/2008/layout/CircularPictureCallout"/>
    <dgm:cxn modelId="{427EF23C-8029-41CF-A77D-C023990728BE}" srcId="{DEE82381-FFAE-4785-A8FE-53E6677C36EC}" destId="{FBB1F3F2-2A7E-4A1F-BAE5-CA426449DA4E}" srcOrd="0" destOrd="0" parTransId="{03D4040E-EABF-4527-B204-7188FBDD24B3}" sibTransId="{87B1531D-B8F8-4F8C-BEC4-B544303CB9A0}"/>
    <dgm:cxn modelId="{0E05AFB7-002C-443A-B6E1-267559183390}" type="presParOf" srcId="{BC663321-B60B-41D3-82CD-37D739779C02}" destId="{E095B327-904C-4F81-8549-1E92AAA2939D}" srcOrd="0" destOrd="0" presId="urn:microsoft.com/office/officeart/2008/layout/CircularPictureCallout"/>
    <dgm:cxn modelId="{734BF52D-301A-4B40-8C2A-2F54731ACDE6}" type="presParOf" srcId="{E095B327-904C-4F81-8549-1E92AAA2939D}" destId="{AB7FA3B4-B0EB-4947-968A-E4E58D60F92F}" srcOrd="0" destOrd="0" presId="urn:microsoft.com/office/officeart/2008/layout/CircularPictureCallout"/>
    <dgm:cxn modelId="{09624785-8A59-4D28-9751-EA83706419EE}" type="presParOf" srcId="{AB7FA3B4-B0EB-4947-968A-E4E58D60F92F}" destId="{C28E8724-C0E4-48C2-AFC8-47A1D86BB1B4}" srcOrd="0" destOrd="0" presId="urn:microsoft.com/office/officeart/2008/layout/CircularPictureCallout"/>
    <dgm:cxn modelId="{8D614050-3629-4E44-9BAD-76407A677B11}" type="presParOf" srcId="{E095B327-904C-4F81-8549-1E92AAA2939D}" destId="{1167AA10-274D-4ED5-AC19-93494BEAF760}" srcOrd="1" destOrd="0" presId="urn:microsoft.com/office/officeart/2008/layout/CircularPictureCallout"/>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E1B94C3C-042C-40CC-BCF6-AC774238A567}" type="datetimeFigureOut">
              <a:rPr lang="es-CO"/>
              <a:pPr>
                <a:defRPr/>
              </a:pPr>
              <a:t>05/02/2015</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CO"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O"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A11C09A-7C80-44B3-9F01-331C2E2DD828}" type="slidenum">
              <a:rPr lang="es-CO"/>
              <a:pPr>
                <a:defRPr/>
              </a:pPr>
              <a:t>‹Nº›</a:t>
            </a:fld>
            <a:endParaRPr lang="es-CO"/>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CA11C09A-7C80-44B3-9F01-331C2E2DD828}" type="slidenum">
              <a:rPr lang="es-CO" smtClean="0"/>
              <a:pPr>
                <a:defRPr/>
              </a:pPr>
              <a:t>5</a:t>
            </a:fld>
            <a:endParaRPr lang="es-C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457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CO" smtClean="0"/>
          </a:p>
        </p:txBody>
      </p:sp>
      <p:sp>
        <p:nvSpPr>
          <p:cNvPr id="245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16DB9B-0918-4BB4-9745-81A9E3E8E048}" type="slidenum">
              <a:rPr lang="es-CO" smtClean="0"/>
              <a:pPr/>
              <a:t>12</a:t>
            </a:fld>
            <a:endParaRPr lang="es-CO"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1.vml"/><Relationship Id="rId5" Type="http://schemas.openxmlformats.org/officeDocument/2006/relationships/image" Target="../media/image4.png"/><Relationship Id="rId4" Type="http://schemas.openxmlformats.org/officeDocument/2006/relationships/oleObject" Target="../embeddings/oleObject1.bin"/></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2.vml"/><Relationship Id="rId5" Type="http://schemas.openxmlformats.org/officeDocument/2006/relationships/image" Target="../media/image4.png"/><Relationship Id="rId4" Type="http://schemas.openxmlformats.org/officeDocument/2006/relationships/oleObject" Target="../embeddings/oleObject2.bin"/></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3.vml"/><Relationship Id="rId5" Type="http://schemas.openxmlformats.org/officeDocument/2006/relationships/image" Target="../media/image4.png"/><Relationship Id="rId4" Type="http://schemas.openxmlformats.org/officeDocument/2006/relationships/oleObject" Target="../embeddings/oleObject3.bin"/></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4.vml"/><Relationship Id="rId5" Type="http://schemas.openxmlformats.org/officeDocument/2006/relationships/image" Target="../media/image4.png"/><Relationship Id="rId4" Type="http://schemas.openxmlformats.org/officeDocument/2006/relationships/oleObject" Target="../embeddings/oleObject4.bin"/></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5.vml"/><Relationship Id="rId5" Type="http://schemas.openxmlformats.org/officeDocument/2006/relationships/image" Target="../media/image4.png"/><Relationship Id="rId4" Type="http://schemas.openxmlformats.org/officeDocument/2006/relationships/oleObject" Target="../embeddings/oleObject5.bin"/></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6.vml"/><Relationship Id="rId5" Type="http://schemas.openxmlformats.org/officeDocument/2006/relationships/image" Target="../media/image4.png"/><Relationship Id="rId4" Type="http://schemas.openxmlformats.org/officeDocument/2006/relationships/oleObject" Target="../embeddings/oleObject6.bin"/></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7.vml"/><Relationship Id="rId5" Type="http://schemas.openxmlformats.org/officeDocument/2006/relationships/image" Target="../media/image4.png"/><Relationship Id="rId4" Type="http://schemas.openxmlformats.org/officeDocument/2006/relationships/oleObject" Target="../embeddings/oleObject7.bin"/></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8.vml"/><Relationship Id="rId5" Type="http://schemas.openxmlformats.org/officeDocument/2006/relationships/image" Target="../media/image4.png"/><Relationship Id="rId4" Type="http://schemas.openxmlformats.org/officeDocument/2006/relationships/oleObject" Target="../embeddings/oleObject8.bin"/></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9.vml"/><Relationship Id="rId5" Type="http://schemas.openxmlformats.org/officeDocument/2006/relationships/image" Target="../media/image4.png"/><Relationship Id="rId4" Type="http://schemas.openxmlformats.org/officeDocument/2006/relationships/oleObject" Target="../embeddings/oleObject9.bin"/></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10.vml"/><Relationship Id="rId5" Type="http://schemas.openxmlformats.org/officeDocument/2006/relationships/image" Target="../media/image4.png"/><Relationship Id="rId4" Type="http://schemas.openxmlformats.org/officeDocument/2006/relationships/oleObject" Target="../embeddings/oleObject10.bin"/></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11.vml"/><Relationship Id="rId5" Type="http://schemas.openxmlformats.org/officeDocument/2006/relationships/image" Target="../media/image4.png"/><Relationship Id="rId4" Type="http://schemas.openxmlformats.org/officeDocument/2006/relationships/oleObject" Target="../embeddings/oleObject11.bin"/></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12.vml"/><Relationship Id="rId5" Type="http://schemas.openxmlformats.org/officeDocument/2006/relationships/image" Target="../media/image4.png"/><Relationship Id="rId4" Type="http://schemas.openxmlformats.org/officeDocument/2006/relationships/oleObject" Target="../embeddings/oleObject12.bin"/></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13.vml"/><Relationship Id="rId5" Type="http://schemas.openxmlformats.org/officeDocument/2006/relationships/image" Target="../media/image4.png"/><Relationship Id="rId4" Type="http://schemas.openxmlformats.org/officeDocument/2006/relationships/oleObject" Target="../embeddings/oleObject13.bin"/></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14.vml"/><Relationship Id="rId5" Type="http://schemas.openxmlformats.org/officeDocument/2006/relationships/image" Target="../media/image4.png"/><Relationship Id="rId4" Type="http://schemas.openxmlformats.org/officeDocument/2006/relationships/oleObject" Target="../embeddings/oleObject14.bin"/></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15.vml"/><Relationship Id="rId5" Type="http://schemas.openxmlformats.org/officeDocument/2006/relationships/image" Target="../media/image4.png"/><Relationship Id="rId4" Type="http://schemas.openxmlformats.org/officeDocument/2006/relationships/oleObject" Target="../embeddings/oleObject15.bin"/></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16.vml"/><Relationship Id="rId5" Type="http://schemas.openxmlformats.org/officeDocument/2006/relationships/image" Target="../media/image4.png"/><Relationship Id="rId4" Type="http://schemas.openxmlformats.org/officeDocument/2006/relationships/oleObject" Target="../embeddings/oleObject16.bin"/></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17.vml"/><Relationship Id="rId5" Type="http://schemas.openxmlformats.org/officeDocument/2006/relationships/image" Target="../media/image4.png"/><Relationship Id="rId4" Type="http://schemas.openxmlformats.org/officeDocument/2006/relationships/oleObject" Target="../embeddings/oleObject17.bin"/></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3.xml"/><Relationship Id="rId1" Type="http://schemas.openxmlformats.org/officeDocument/2006/relationships/vmlDrawing" Target="../drawings/vmlDrawing18.vml"/><Relationship Id="rId5" Type="http://schemas.openxmlformats.org/officeDocument/2006/relationships/image" Target="../media/image4.png"/><Relationship Id="rId4" Type="http://schemas.openxmlformats.org/officeDocument/2006/relationships/oleObject" Target="../embeddings/oleObject18.bin"/></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328C6EF7-4AB4-4DB5-AB3C-6E87279E9470}" type="datetimeFigureOut">
              <a:rPr lang="es-ES"/>
              <a:pPr>
                <a:defRPr/>
              </a:pPr>
              <a:t>05/02/2015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B55694BA-27B0-404C-8A2C-29E1FEE6A154}"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4F193E00-DB4C-40B2-B9B4-951E988C85C4}" type="datetimeFigureOut">
              <a:rPr lang="es-ES"/>
              <a:pPr>
                <a:defRPr/>
              </a:pPr>
              <a:t>05/02/2015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9DC4CDA-43E0-49A7-87F8-8DE78282E0ED}"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17485BF7-0D0D-48DC-A9F3-8C317757207A}" type="datetimeFigureOut">
              <a:rPr lang="es-ES"/>
              <a:pPr>
                <a:defRPr/>
              </a:pPr>
              <a:t>05/02/2015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08381C8-8162-4B5B-B50F-A1AD2D93162F}"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EDD5935D-B8CC-48D6-95C8-2C7AE33B2B46}" type="datetimeFigureOut">
              <a:rPr lang="es-ES"/>
              <a:pPr>
                <a:defRPr/>
              </a:pPr>
              <a:t>05/02/2015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B1772568-064F-43A3-892F-F7713C0B33DC}"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621C9718-99B1-46B7-B939-0A9B64231CF0}" type="datetimeFigureOut">
              <a:rPr lang="es-ES"/>
              <a:pPr>
                <a:defRPr/>
              </a:pPr>
              <a:t>05/02/2015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BAFB7E9-9547-48B9-B45B-D045813F402D}"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2A8C39B0-F53B-41DE-8469-F926D2FF7333}" type="datetimeFigureOut">
              <a:rPr lang="es-ES"/>
              <a:pPr>
                <a:defRPr/>
              </a:pPr>
              <a:t>05/02/2015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D7CCC6F-88ED-49AD-8A54-EEBBB29644D7}" type="slidenum">
              <a:rPr lang="es-ES"/>
              <a:pPr>
                <a:defRPr/>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83BE986A-AA2C-43C1-A553-CD1DB90F0BDC}" type="datetimeFigureOut">
              <a:rPr lang="es-ES"/>
              <a:pPr>
                <a:defRPr/>
              </a:pPr>
              <a:t>05/02/2015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CB061EC6-C884-421B-ABC6-0E530E088282}" type="slidenum">
              <a:rPr lang="es-ES"/>
              <a:pPr>
                <a:defRPr/>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3BD26494-11B0-4D53-83B5-90BA847DF5A2}" type="datetimeFigureOut">
              <a:rPr lang="es-ES"/>
              <a:pPr>
                <a:defRPr/>
              </a:pPr>
              <a:t>05/02/2015</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0FB171B2-0D3E-499E-AD94-5B2DA1DDB341}" type="slidenum">
              <a:rPr lang="es-ES"/>
              <a:pPr>
                <a:defRPr/>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83135C02-A963-42CA-887D-3F6CB92A765B}" type="datetimeFigureOut">
              <a:rPr lang="es-ES"/>
              <a:pPr>
                <a:defRPr/>
              </a:pPr>
              <a:t>05/02/2015</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C660AB01-573D-4D54-AD67-BCEC51FAC1BF}" type="slidenum">
              <a:rPr lang="es-ES"/>
              <a:pPr>
                <a:defRPr/>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35C33FA0-6ACF-4747-8E48-4E0AB5C07A37}" type="datetimeFigureOut">
              <a:rPr lang="es-ES"/>
              <a:pPr>
                <a:defRPr/>
              </a:pPr>
              <a:t>05/02/2015</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81610B22-8F47-4F43-9E81-E2838B38953A}" type="slidenum">
              <a:rPr lang="es-ES"/>
              <a:pPr>
                <a:defRPr/>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F79D706D-9935-46BC-906F-C94C75B46946}" type="datetimeFigureOut">
              <a:rPr lang="es-ES"/>
              <a:pPr>
                <a:defRPr/>
              </a:pPr>
              <a:t>05/02/2015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22D59A52-A8C0-4B21-A0C5-C1C53B6CF34D}"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97033036-6CBA-41DA-8143-7CB4E38B58EC}" type="datetimeFigureOut">
              <a:rPr lang="es-ES"/>
              <a:pPr>
                <a:defRPr/>
              </a:pPr>
              <a:t>05/02/2015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71D0742-117C-4657-A469-7BE47DDC4A92}" type="slidenum">
              <a:rPr lang="es-ES"/>
              <a:pPr>
                <a:defRPr/>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B7EC4D5-EBAB-4089-9AF0-2125715E2421}" type="datetimeFigureOut">
              <a:rPr lang="es-ES"/>
              <a:pPr>
                <a:defRPr/>
              </a:pPr>
              <a:t>05/02/2015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F0175F83-8F24-4220-AF82-5DF7ECA67F14}" type="slidenum">
              <a:rPr lang="es-ES"/>
              <a:pPr>
                <a:defRPr/>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01E18F27-53A0-48A7-B861-5876A6E33F5A}" type="datetimeFigureOut">
              <a:rPr lang="es-ES"/>
              <a:pPr>
                <a:defRPr/>
              </a:pPr>
              <a:t>05/02/2015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A972FAFA-8AE0-4598-882A-884B38F3957F}" type="slidenum">
              <a:rPr lang="es-ES"/>
              <a:pPr>
                <a:defRPr/>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39928011-ACA5-43B8-8185-0C37D6463003}" type="datetimeFigureOut">
              <a:rPr lang="es-ES"/>
              <a:pPr>
                <a:defRPr/>
              </a:pPr>
              <a:t>05/02/2015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D226999F-8A16-442C-85C0-4F7652C65E07}" type="slidenum">
              <a:rPr lang="es-ES"/>
              <a:pPr>
                <a:defRPr/>
              </a:pPr>
              <a:t>‹Nº›</a:t>
            </a:fld>
            <a:endParaRPr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pPr>
              <a:defRPr/>
            </a:pPr>
            <a:endParaRPr lang="es-ES"/>
          </a:p>
        </p:txBody>
      </p:sp>
      <p:sp>
        <p:nvSpPr>
          <p:cNvPr id="19" name="18 Marcador de pie de página"/>
          <p:cNvSpPr>
            <a:spLocks noGrp="1"/>
          </p:cNvSpPr>
          <p:nvPr>
            <p:ph type="ftr" sz="quarter" idx="11"/>
          </p:nvPr>
        </p:nvSpPr>
        <p:spPr/>
        <p:txBody>
          <a:bodyPr/>
          <a:lstStyle/>
          <a:p>
            <a:pPr>
              <a:defRPr/>
            </a:pPr>
            <a:endParaRPr lang="es-ES"/>
          </a:p>
        </p:txBody>
      </p:sp>
      <p:sp>
        <p:nvSpPr>
          <p:cNvPr id="27" name="26 Marcador de número de diapositiva"/>
          <p:cNvSpPr>
            <a:spLocks noGrp="1"/>
          </p:cNvSpPr>
          <p:nvPr>
            <p:ph type="sldNum" sz="quarter" idx="12"/>
          </p:nvPr>
        </p:nvSpPr>
        <p:spPr/>
        <p:txBody>
          <a:bodyPr/>
          <a:lstStyle/>
          <a:p>
            <a:pPr>
              <a:defRPr/>
            </a:pPr>
            <a:fld id="{C3A137E8-A277-4FD1-98B0-07AE6430697F}" type="slidenum">
              <a:rPr lang="es-ES" smtClean="0"/>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71D1DB98-BAF3-42D3-A148-C914B1FE0ACC}" type="slidenum">
              <a:rPr lang="es-ES" smtClean="0"/>
              <a:pPr>
                <a:defRPr/>
              </a:pPr>
              <a:t>‹Nº›</a:t>
            </a:fld>
            <a:endParaRPr 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7A4D8764-CF32-4ABF-AB00-AF59A7D0E154}" type="slidenum">
              <a:rPr lang="es-ES" smtClean="0"/>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BA893644-A183-43FE-9AFB-FFF49DCCFC5C}" type="slidenum">
              <a:rPr lang="es-ES" smtClean="0"/>
              <a:pPr>
                <a:defRPr/>
              </a:pPr>
              <a:t>‹Nº›</a:t>
            </a:fld>
            <a:endParaRPr lang="es-E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pPr>
              <a:defRPr/>
            </a:pPr>
            <a:endParaRPr lang="es-ES"/>
          </a:p>
        </p:txBody>
      </p:sp>
      <p:sp>
        <p:nvSpPr>
          <p:cNvPr id="8" name="7 Marcador de pie de página"/>
          <p:cNvSpPr>
            <a:spLocks noGrp="1"/>
          </p:cNvSpPr>
          <p:nvPr>
            <p:ph type="ftr" sz="quarter" idx="11"/>
          </p:nvPr>
        </p:nvSpPr>
        <p:spPr/>
        <p:txBody>
          <a:bodyPr/>
          <a:lstStyle/>
          <a:p>
            <a:pPr>
              <a:defRPr/>
            </a:pPr>
            <a:endParaRPr lang="es-ES"/>
          </a:p>
        </p:txBody>
      </p:sp>
      <p:sp>
        <p:nvSpPr>
          <p:cNvPr id="9" name="8 Marcador de número de diapositiva"/>
          <p:cNvSpPr>
            <a:spLocks noGrp="1"/>
          </p:cNvSpPr>
          <p:nvPr>
            <p:ph type="sldNum" sz="quarter" idx="12"/>
          </p:nvPr>
        </p:nvSpPr>
        <p:spPr/>
        <p:txBody>
          <a:bodyPr/>
          <a:lstStyle/>
          <a:p>
            <a:pPr>
              <a:defRPr/>
            </a:pPr>
            <a:fld id="{084F9AF6-8EAF-4037-B62D-7C52C62412B7}" type="slidenum">
              <a:rPr lang="es-ES" smtClean="0"/>
              <a:pPr>
                <a:defRPr/>
              </a:pPr>
              <a:t>‹Nº›</a:t>
            </a:fld>
            <a:endParaRPr lang="es-E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pPr>
              <a:defRPr/>
            </a:pPr>
            <a:endParaRPr lang="es-ES"/>
          </a:p>
        </p:txBody>
      </p:sp>
      <p:sp>
        <p:nvSpPr>
          <p:cNvPr id="4" name="3 Marcador de pie de página"/>
          <p:cNvSpPr>
            <a:spLocks noGrp="1"/>
          </p:cNvSpPr>
          <p:nvPr>
            <p:ph type="ftr" sz="quarter" idx="11"/>
          </p:nvPr>
        </p:nvSpPr>
        <p:spPr/>
        <p:txBody>
          <a:bodyPr/>
          <a:lstStyle/>
          <a:p>
            <a:pPr>
              <a:defRPr/>
            </a:pPr>
            <a:endParaRPr lang="es-ES"/>
          </a:p>
        </p:txBody>
      </p:sp>
      <p:sp>
        <p:nvSpPr>
          <p:cNvPr id="5" name="4 Marcador de número de diapositiva"/>
          <p:cNvSpPr>
            <a:spLocks noGrp="1"/>
          </p:cNvSpPr>
          <p:nvPr>
            <p:ph type="sldNum" sz="quarter" idx="12"/>
          </p:nvPr>
        </p:nvSpPr>
        <p:spPr/>
        <p:txBody>
          <a:bodyPr/>
          <a:lstStyle/>
          <a:p>
            <a:pPr>
              <a:defRPr/>
            </a:pPr>
            <a:fld id="{F0AADAC4-57B0-4F37-8B7D-4B37CE72952D}" type="slidenum">
              <a:rPr lang="es-ES" smtClean="0"/>
              <a:pPr>
                <a:defRPr/>
              </a:pPr>
              <a:t>‹Nº›</a:t>
            </a:fld>
            <a:endParaRPr lang="es-E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s-ES"/>
          </a:p>
        </p:txBody>
      </p:sp>
      <p:sp>
        <p:nvSpPr>
          <p:cNvPr id="3" name="2 Marcador de pie de página"/>
          <p:cNvSpPr>
            <a:spLocks noGrp="1"/>
          </p:cNvSpPr>
          <p:nvPr>
            <p:ph type="ftr" sz="quarter" idx="11"/>
          </p:nvPr>
        </p:nvSpPr>
        <p:spPr/>
        <p:txBody>
          <a:bodyPr/>
          <a:lstStyle/>
          <a:p>
            <a:pPr>
              <a:defRPr/>
            </a:pPr>
            <a:endParaRPr lang="es-ES"/>
          </a:p>
        </p:txBody>
      </p:sp>
      <p:sp>
        <p:nvSpPr>
          <p:cNvPr id="4" name="3 Marcador de número de diapositiva"/>
          <p:cNvSpPr>
            <a:spLocks noGrp="1"/>
          </p:cNvSpPr>
          <p:nvPr>
            <p:ph type="sldNum" sz="quarter" idx="12"/>
          </p:nvPr>
        </p:nvSpPr>
        <p:spPr/>
        <p:txBody>
          <a:bodyPr/>
          <a:lstStyle/>
          <a:p>
            <a:pPr>
              <a:defRPr/>
            </a:pPr>
            <a:fld id="{60050F27-A7A7-4719-94AF-A331575B000B}" type="slidenum">
              <a:rPr lang="es-ES" smtClean="0"/>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B0E2E837-4E82-4166-BB00-F9477B08FECE}" type="datetimeFigureOut">
              <a:rPr lang="es-ES"/>
              <a:pPr>
                <a:defRPr/>
              </a:pPr>
              <a:t>05/02/2015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FF956F2-1E35-45EA-B48C-54664EA9AF28}" type="slidenum">
              <a:rPr lang="es-ES"/>
              <a:pPr>
                <a:defRPr/>
              </a:pPr>
              <a:t>‹Nº›</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9080A9E6-27EB-4256-B34E-69D681E612CC}" type="slidenum">
              <a:rPr lang="es-ES" smtClean="0"/>
              <a:pPr>
                <a:defRPr/>
              </a:pPr>
              <a:t>‹Nº›</a:t>
            </a:fld>
            <a:endParaRPr lang="es-E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pPr>
              <a:defRPr/>
            </a:pPr>
            <a:fld id="{9C2CAEF7-6247-4151-AC85-1795430CE3F0}" type="slidenum">
              <a:rPr lang="es-ES" smtClean="0"/>
              <a:pPr>
                <a:defRPr/>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691D4A2B-04A6-4224-8D66-B9AB74703E90}" type="slidenum">
              <a:rPr lang="es-ES" smtClean="0"/>
              <a:pPr>
                <a:defRPr/>
              </a:pPr>
              <a:t>‹Nº›</a:t>
            </a:fld>
            <a:endParaRPr lang="es-E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70740942-98F8-4305-B690-043BE2D7C9A6}" type="slidenum">
              <a:rPr lang="es-ES" smtClean="0"/>
              <a:pPr>
                <a:defRPr/>
              </a:pPr>
              <a:t>‹Nº›</a:t>
            </a:fld>
            <a:endParaRPr lang="es-E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192514"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193538"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194562"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4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195586"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196610"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6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197634"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0F848770-BAFA-41B2-B742-4D0C49236C86}" type="datetimeFigureOut">
              <a:rPr lang="es-ES"/>
              <a:pPr>
                <a:defRPr/>
              </a:pPr>
              <a:t>05/02/2015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F811ECD9-44E1-4078-A734-C60BD6C9D9E4}" type="slidenum">
              <a:rPr lang="es-ES"/>
              <a:pPr>
                <a:defRPr/>
              </a:pPr>
              <a:t>‹Nº›</a:t>
            </a:fld>
            <a:endParaRPr 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7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198658"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8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199682"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9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200706"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0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201730"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1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202754"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2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203778"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3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204802"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4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205826"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5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206850"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6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207874"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B20AB24B-B3E4-4E33-8B80-67E36DA83CFD}" type="datetimeFigureOut">
              <a:rPr lang="es-ES"/>
              <a:pPr>
                <a:defRPr/>
              </a:pPr>
              <a:t>05/02/2015</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54A757C9-CD6F-4275-ACC4-9886AC40E3E9}" type="slidenum">
              <a:rPr lang="es-ES"/>
              <a:pPr>
                <a:defRPr/>
              </a:pPr>
              <a:t>‹Nº›</a:t>
            </a:fld>
            <a:endParaRPr lang="es-E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7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208898"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8_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p:nvGraphicFramePr>
        <p:xfrm>
          <a:off x="187325" y="354013"/>
          <a:ext cx="4664075" cy="800100"/>
        </p:xfrm>
        <a:graphic>
          <a:graphicData uri="http://schemas.openxmlformats.org/presentationml/2006/ole">
            <p:oleObj spid="_x0000_s209922"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a:srcRect/>
            <a:stretch>
              <a:fillRect/>
            </a:stretch>
          </p:blipFill>
          <p:spPr bwMode="auto">
            <a:xfrm>
              <a:off x="0" y="0"/>
              <a:ext cx="9144000" cy="879347"/>
            </a:xfrm>
            <a:prstGeom prst="rect">
              <a:avLst/>
            </a:prstGeom>
            <a:noFill/>
            <a:ln w="9525">
              <a:noFill/>
              <a:miter lim="800000"/>
              <a:headEnd/>
              <a:tailEnd/>
            </a:ln>
          </p:spPr>
        </p:pic>
        <p:pic>
          <p:nvPicPr>
            <p:cNvPr id="6" name="10 Imagen" descr="Gráfico1.png"/>
            <p:cNvPicPr>
              <a:picLocks noChangeAspect="1"/>
            </p:cNvPicPr>
            <p:nvPr/>
          </p:nvPicPr>
          <p:blipFill>
            <a:blip r:embed="rId5"/>
            <a:srcRect/>
            <a:stretch>
              <a:fillRect/>
            </a:stretch>
          </p:blipFill>
          <p:spPr bwMode="auto">
            <a:xfrm rot="10800000">
              <a:off x="0" y="5978653"/>
              <a:ext cx="9144000" cy="879347"/>
            </a:xfrm>
            <a:prstGeom prst="rect">
              <a:avLst/>
            </a:prstGeom>
            <a:noFill/>
            <a:ln w="9525">
              <a:noFill/>
              <a:miter lim="800000"/>
              <a:headEnd/>
              <a:tailEnd/>
            </a:ln>
          </p:spPr>
        </p:pic>
      </p:gr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8B1090CE-3A38-47C9-9743-BD420F105931}" type="slidenum">
              <a:rPr lang="es-ES"/>
              <a:pPr>
                <a:defRPr/>
              </a:pPr>
              <a:t>‹Nº›</a:t>
            </a:fld>
            <a:endParaRPr lang="es-E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B6A1C720-FC08-4B38-9B87-A8A517FE0B74}"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FB66C16F-1984-4B15-BFAC-9A975DACD0E6}" type="datetimeFigureOut">
              <a:rPr lang="es-ES"/>
              <a:pPr>
                <a:defRPr/>
              </a:pPr>
              <a:t>05/02/2015</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3033F7CF-E6D2-46B9-B208-2132A0D4DC7B}"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B4A78269-29F7-4A56-8939-DDF6293137F2}" type="datetimeFigureOut">
              <a:rPr lang="es-ES"/>
              <a:pPr>
                <a:defRPr/>
              </a:pPr>
              <a:t>05/02/2015</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548C8EDF-B400-4E4D-82FB-941D3ABE72A1}"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46DC2EE-289C-4A51-9030-D75E34A663E1}" type="datetimeFigureOut">
              <a:rPr lang="es-ES"/>
              <a:pPr>
                <a:defRPr/>
              </a:pPr>
              <a:t>05/02/2015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7202D440-8502-49C2-AEBF-19B2A1003541}"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8472B93-369F-410E-900F-7E61DFA954C8}" type="datetimeFigureOut">
              <a:rPr lang="es-ES"/>
              <a:pPr>
                <a:defRPr/>
              </a:pPr>
              <a:t>05/02/2015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37A5323D-AD84-4984-B7F8-77760F8BDBA0}"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slideLayout" Target="../slideLayouts/slideLayout48.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slideLayout" Target="../slideLayouts/slideLayout47.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29" Type="http://schemas.openxmlformats.org/officeDocument/2006/relationships/slideLayout" Target="../slideLayouts/slideLayout51.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32" Type="http://schemas.openxmlformats.org/officeDocument/2006/relationships/theme" Target="../theme/theme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28" Type="http://schemas.openxmlformats.org/officeDocument/2006/relationships/slideLayout" Target="../slideLayouts/slideLayout50.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31" Type="http://schemas.openxmlformats.org/officeDocument/2006/relationships/slideLayout" Target="../slideLayouts/slideLayout53.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 Id="rId27" Type="http://schemas.openxmlformats.org/officeDocument/2006/relationships/slideLayout" Target="../slideLayouts/slideLayout49.xml"/><Relationship Id="rId30"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CO" smtClean="0"/>
              <a:t>Haga clic para modificar el estilo de título del patrón</a:t>
            </a:r>
          </a:p>
        </p:txBody>
      </p:sp>
      <p:sp>
        <p:nvSpPr>
          <p:cNvPr id="205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CO" smtClean="0"/>
              <a:t>Haga clic para modificar el estilo de texto del patrón</a:t>
            </a:r>
          </a:p>
          <a:p>
            <a:pPr lvl="1"/>
            <a:r>
              <a:rPr lang="es-ES" altLang="es-CO" smtClean="0"/>
              <a:t>Segundo nivel</a:t>
            </a:r>
          </a:p>
          <a:p>
            <a:pPr lvl="2"/>
            <a:r>
              <a:rPr lang="es-ES" altLang="es-CO" smtClean="0"/>
              <a:t>Tercer nivel</a:t>
            </a:r>
          </a:p>
          <a:p>
            <a:pPr lvl="3"/>
            <a:r>
              <a:rPr lang="es-ES" altLang="es-CO" smtClean="0"/>
              <a:t>Cuarto nivel</a:t>
            </a:r>
          </a:p>
          <a:p>
            <a:pPr lvl="4"/>
            <a:r>
              <a:rPr lang="es-ES" altLang="es-CO"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AE6757B-E379-4C6F-944B-CEC7D5E1D064}" type="datetimeFigureOut">
              <a:rPr lang="es-ES"/>
              <a:pPr>
                <a:defRPr/>
              </a:pPr>
              <a:t>05/02/2015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E25A28CE-43FF-47EC-9223-FA242D7B906D}"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479" r:id="rId1"/>
    <p:sldLayoutId id="2147484480" r:id="rId2"/>
    <p:sldLayoutId id="2147484481" r:id="rId3"/>
    <p:sldLayoutId id="2147484482" r:id="rId4"/>
    <p:sldLayoutId id="2147484483" r:id="rId5"/>
    <p:sldLayoutId id="2147484484" r:id="rId6"/>
    <p:sldLayoutId id="2147484485" r:id="rId7"/>
    <p:sldLayoutId id="2147484486" r:id="rId8"/>
    <p:sldLayoutId id="2147484487" r:id="rId9"/>
    <p:sldLayoutId id="2147484488" r:id="rId10"/>
    <p:sldLayoutId id="214748448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CO" smtClean="0"/>
              <a:t>Haga clic para modificar el estilo de título del patrón</a:t>
            </a:r>
          </a:p>
        </p:txBody>
      </p:sp>
      <p:sp>
        <p:nvSpPr>
          <p:cNvPr id="3075"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CO" smtClean="0"/>
              <a:t>Haga clic para modificar el estilo de texto del patrón</a:t>
            </a:r>
          </a:p>
          <a:p>
            <a:pPr lvl="1"/>
            <a:r>
              <a:rPr lang="es-ES" altLang="es-CO" smtClean="0"/>
              <a:t>Segundo nivel</a:t>
            </a:r>
          </a:p>
          <a:p>
            <a:pPr lvl="2"/>
            <a:r>
              <a:rPr lang="es-ES" altLang="es-CO" smtClean="0"/>
              <a:t>Tercer nivel</a:t>
            </a:r>
          </a:p>
          <a:p>
            <a:pPr lvl="3"/>
            <a:r>
              <a:rPr lang="es-ES" altLang="es-CO" smtClean="0"/>
              <a:t>Cuarto nivel</a:t>
            </a:r>
          </a:p>
          <a:p>
            <a:pPr lvl="4"/>
            <a:r>
              <a:rPr lang="es-ES" altLang="es-CO"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F644F4AF-7523-4D78-BA1E-00456E837DB6}" type="datetimeFigureOut">
              <a:rPr lang="es-ES"/>
              <a:pPr>
                <a:defRPr/>
              </a:pPr>
              <a:t>05/02/2015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AC41D29-5F4E-4C73-A6B3-38397A37AC2B}"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490" r:id="rId1"/>
    <p:sldLayoutId id="2147484491" r:id="rId2"/>
    <p:sldLayoutId id="2147484492" r:id="rId3"/>
    <p:sldLayoutId id="2147484493" r:id="rId4"/>
    <p:sldLayoutId id="2147484494" r:id="rId5"/>
    <p:sldLayoutId id="2147484495" r:id="rId6"/>
    <p:sldLayoutId id="2147484496" r:id="rId7"/>
    <p:sldLayoutId id="2147484497" r:id="rId8"/>
    <p:sldLayoutId id="2147484498" r:id="rId9"/>
    <p:sldLayoutId id="2147484499" r:id="rId10"/>
    <p:sldLayoutId id="214748450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4AE6757B-E379-4C6F-944B-CEC7D5E1D064}" type="datetimeFigureOut">
              <a:rPr lang="es-ES" smtClean="0"/>
              <a:pPr>
                <a:defRPr/>
              </a:pPr>
              <a:t>05/02/2015</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E25A28CE-43FF-47EC-9223-FA242D7B906D}" type="slidenum">
              <a:rPr lang="es-ES" smtClean="0"/>
              <a:pPr>
                <a:defRPr/>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713" r:id="rId1"/>
    <p:sldLayoutId id="2147484714" r:id="rId2"/>
    <p:sldLayoutId id="2147484715" r:id="rId3"/>
    <p:sldLayoutId id="2147484716" r:id="rId4"/>
    <p:sldLayoutId id="2147484717" r:id="rId5"/>
    <p:sldLayoutId id="2147484718" r:id="rId6"/>
    <p:sldLayoutId id="2147484719" r:id="rId7"/>
    <p:sldLayoutId id="2147484720" r:id="rId8"/>
    <p:sldLayoutId id="2147484721" r:id="rId9"/>
    <p:sldLayoutId id="2147484722" r:id="rId10"/>
    <p:sldLayoutId id="2147484723" r:id="rId11"/>
    <p:sldLayoutId id="2147484724" r:id="rId12"/>
    <p:sldLayoutId id="2147484725" r:id="rId13"/>
    <p:sldLayoutId id="2147484726" r:id="rId14"/>
    <p:sldLayoutId id="2147484727" r:id="rId15"/>
    <p:sldLayoutId id="2147484728" r:id="rId16"/>
    <p:sldLayoutId id="2147484729" r:id="rId17"/>
    <p:sldLayoutId id="2147484730" r:id="rId18"/>
    <p:sldLayoutId id="2147484731" r:id="rId19"/>
    <p:sldLayoutId id="2147484732" r:id="rId20"/>
    <p:sldLayoutId id="2147484733" r:id="rId21"/>
    <p:sldLayoutId id="2147484734" r:id="rId22"/>
    <p:sldLayoutId id="2147484735" r:id="rId23"/>
    <p:sldLayoutId id="2147484736" r:id="rId24"/>
    <p:sldLayoutId id="2147484737" r:id="rId25"/>
    <p:sldLayoutId id="2147484738" r:id="rId26"/>
    <p:sldLayoutId id="2147484739" r:id="rId27"/>
    <p:sldLayoutId id="2147484740" r:id="rId28"/>
    <p:sldLayoutId id="2147484741" r:id="rId29"/>
    <p:sldLayoutId id="2147484467" r:id="rId30"/>
    <p:sldLayoutId id="2147484468" r:id="rId3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4.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51.xml"/><Relationship Id="rId5" Type="http://schemas.openxmlformats.org/officeDocument/2006/relationships/image" Target="../media/image8.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5786446" y="857232"/>
          <a:ext cx="3969560"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647056" y="1268760"/>
            <a:ext cx="5139390" cy="2677656"/>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CO" sz="2800" b="1" dirty="0" smtClean="0">
                <a:latin typeface="Times New Roman" pitchFamily="18" charset="0"/>
                <a:cs typeface="Times New Roman" pitchFamily="18" charset="0"/>
              </a:rPr>
              <a:t>LA ENSEÑANZA DE LA FILOSOFÍA  DE LOS VALORES PARA EL DESARROLLO DE LA RESPONSABILIDAD MORAL </a:t>
            </a:r>
            <a:endParaRPr lang="es-ES" sz="2800" b="1" dirty="0" smtClean="0">
              <a:latin typeface="Times New Roman" pitchFamily="18" charset="0"/>
              <a:cs typeface="Times New Roman" pitchFamily="18" charset="0"/>
            </a:endParaRPr>
          </a:p>
          <a:p>
            <a:pPr algn="ctr">
              <a:defRPr/>
            </a:pPr>
            <a:endParaRPr lang="es-ES"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ekton Pro Ext" pitchFamily="34" charset="0"/>
            </a:endParaRPr>
          </a:p>
        </p:txBody>
      </p:sp>
      <p:sp>
        <p:nvSpPr>
          <p:cNvPr id="5124" name="3 CuadroTexto"/>
          <p:cNvSpPr txBox="1">
            <a:spLocks noChangeArrowheads="1"/>
          </p:cNvSpPr>
          <p:nvPr/>
        </p:nvSpPr>
        <p:spPr bwMode="auto">
          <a:xfrm>
            <a:off x="214282" y="4000504"/>
            <a:ext cx="8747138" cy="1292662"/>
          </a:xfrm>
          <a:prstGeom prst="rect">
            <a:avLst/>
          </a:prstGeom>
          <a:noFill/>
          <a:ln w="9525">
            <a:noFill/>
            <a:miter lim="800000"/>
            <a:headEnd/>
            <a:tailEnd/>
          </a:ln>
        </p:spPr>
        <p:txBody>
          <a:bodyPr wrap="square">
            <a:spAutoFit/>
          </a:bodyPr>
          <a:lstStyle/>
          <a:p>
            <a:pPr algn="ctr"/>
            <a:r>
              <a:rPr lang="es-CO" altLang="es-CO" sz="2000" dirty="0" smtClean="0">
                <a:latin typeface="Arial Black" pitchFamily="34" charset="0"/>
              </a:rPr>
              <a:t>EDUARDO JOSÉ RAMÍREZ OLIVERA </a:t>
            </a:r>
          </a:p>
          <a:p>
            <a:pPr algn="ctr"/>
            <a:r>
              <a:rPr lang="es-CO" altLang="es-CO" sz="2000" dirty="0" smtClean="0">
                <a:latin typeface="Arial Black" pitchFamily="34" charset="0"/>
              </a:rPr>
              <a:t>LICENCIATURA EN FILOSOFÍA Y EDUCACIÓN RELIGIOSA</a:t>
            </a:r>
          </a:p>
          <a:p>
            <a:pPr algn="ctr"/>
            <a:r>
              <a:rPr lang="es-CO" altLang="es-CO" sz="2000" dirty="0" smtClean="0">
                <a:latin typeface="Arial Black" pitchFamily="34" charset="0"/>
              </a:rPr>
              <a:t>UNIVERSIDAD SANTO TOMÁS</a:t>
            </a:r>
          </a:p>
          <a:p>
            <a:pPr algn="ctr"/>
            <a:r>
              <a:rPr lang="es-CO" altLang="es-CO" dirty="0" smtClean="0">
                <a:latin typeface="Arial Black" pitchFamily="34" charset="0"/>
              </a:rPr>
              <a:t>2015</a:t>
            </a:r>
            <a:endParaRPr lang="es-CO" altLang="es-CO"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5124"/>
                                        </p:tgtEl>
                                        <p:attrNameLst>
                                          <p:attrName>style.visibility</p:attrName>
                                        </p:attrNameLst>
                                      </p:cBhvr>
                                      <p:to>
                                        <p:strVal val="visible"/>
                                      </p:to>
                                    </p:set>
                                    <p:animEffect transition="in" filter="checkerboard(across)">
                                      <p:cBhvr>
                                        <p:cTn id="20"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3" grpId="0"/>
      <p:bldP spid="51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57224" y="928670"/>
            <a:ext cx="7560840" cy="76944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a:ln w="0"/>
                <a:solidFill>
                  <a:schemeClr val="accent1">
                    <a:lumMod val="60000"/>
                    <a:lumOff val="40000"/>
                  </a:schemeClr>
                </a:solidFill>
                <a:effectLst>
                  <a:reflection blurRad="12700" stA="50000" endPos="50000" dist="5000" dir="5400000" sy="-100000" rotWithShape="0"/>
                </a:effectLst>
                <a:latin typeface="Tekton Pro Ext" pitchFamily="34" charset="0"/>
              </a:rPr>
              <a:t>Marco referencial</a:t>
            </a:r>
          </a:p>
        </p:txBody>
      </p:sp>
      <p:graphicFrame>
        <p:nvGraphicFramePr>
          <p:cNvPr id="5" name="4 Tabla"/>
          <p:cNvGraphicFramePr>
            <a:graphicFrameLocks noGrp="1"/>
          </p:cNvGraphicFramePr>
          <p:nvPr/>
        </p:nvGraphicFramePr>
        <p:xfrm>
          <a:off x="571473" y="2357430"/>
          <a:ext cx="8358245" cy="3657600"/>
        </p:xfrm>
        <a:graphic>
          <a:graphicData uri="http://schemas.openxmlformats.org/drawingml/2006/table">
            <a:tbl>
              <a:tblPr firstRow="1" bandRow="1">
                <a:tableStyleId>{21E4AEA4-8DFA-4A89-87EB-49C32662AFE0}</a:tableStyleId>
              </a:tblPr>
              <a:tblGrid>
                <a:gridCol w="2542638"/>
                <a:gridCol w="2542638"/>
                <a:gridCol w="3272969"/>
              </a:tblGrid>
              <a:tr h="370840">
                <a:tc>
                  <a:txBody>
                    <a:bodyPr/>
                    <a:lstStyle/>
                    <a:p>
                      <a:pPr algn="ctr"/>
                      <a:r>
                        <a:rPr lang="es-CO" dirty="0" smtClean="0"/>
                        <a:t>CATEGORIA  DE ANÁLISIS</a:t>
                      </a:r>
                      <a:endParaRPr lang="es-CO" dirty="0"/>
                    </a:p>
                  </a:txBody>
                  <a:tcPr/>
                </a:tc>
                <a:tc>
                  <a:txBody>
                    <a:bodyPr/>
                    <a:lstStyle/>
                    <a:p>
                      <a:pPr algn="ctr"/>
                      <a:r>
                        <a:rPr lang="es-CO" dirty="0" smtClean="0"/>
                        <a:t>CAMPO</a:t>
                      </a:r>
                      <a:r>
                        <a:rPr lang="es-CO" baseline="0" dirty="0" smtClean="0"/>
                        <a:t> DE FORMACIÓN</a:t>
                      </a:r>
                      <a:endParaRPr lang="es-CO" dirty="0"/>
                    </a:p>
                  </a:txBody>
                  <a:tcPr/>
                </a:tc>
                <a:tc>
                  <a:txBody>
                    <a:bodyPr/>
                    <a:lstStyle/>
                    <a:p>
                      <a:pPr algn="ctr"/>
                      <a:r>
                        <a:rPr lang="es-CO" dirty="0" smtClean="0"/>
                        <a:t>AUTOR </a:t>
                      </a:r>
                      <a:endParaRPr lang="es-CO" dirty="0"/>
                    </a:p>
                  </a:txBody>
                  <a:tcPr/>
                </a:tc>
              </a:tr>
              <a:tr h="370840">
                <a:tc>
                  <a:txBody>
                    <a:bodyPr/>
                    <a:lstStyle/>
                    <a:p>
                      <a:pPr marL="342900" indent="-342900">
                        <a:buAutoNum type="arabicPeriod"/>
                      </a:pPr>
                      <a:r>
                        <a:rPr lang="es-CO" b="1" dirty="0" smtClean="0"/>
                        <a:t>Enseñanza </a:t>
                      </a:r>
                    </a:p>
                    <a:p>
                      <a:pPr marL="342900" indent="-342900">
                        <a:buAutoNum type="arabicPeriod"/>
                      </a:pPr>
                      <a:endParaRPr lang="es-CO" b="1" dirty="0"/>
                    </a:p>
                  </a:txBody>
                  <a:tcPr/>
                </a:tc>
                <a:tc>
                  <a:txBody>
                    <a:bodyPr/>
                    <a:lstStyle/>
                    <a:p>
                      <a:r>
                        <a:rPr lang="es-CO" sz="1600" dirty="0" smtClean="0"/>
                        <a:t>Pedagógico</a:t>
                      </a:r>
                      <a:r>
                        <a:rPr lang="es-CO" sz="1600" baseline="0" dirty="0" smtClean="0"/>
                        <a:t> </a:t>
                      </a:r>
                      <a:endParaRPr lang="es-CO" sz="1600" dirty="0"/>
                    </a:p>
                  </a:txBody>
                  <a:tcPr/>
                </a:tc>
                <a:tc>
                  <a:txBody>
                    <a:bodyPr/>
                    <a:lstStyle/>
                    <a:p>
                      <a:r>
                        <a:rPr lang="es-CO" sz="1600" dirty="0" smtClean="0"/>
                        <a:t>Juan Jacobo Rousseau </a:t>
                      </a:r>
                      <a:endParaRPr lang="es-CO" sz="1600" dirty="0"/>
                    </a:p>
                  </a:txBody>
                  <a:tcPr/>
                </a:tc>
              </a:tr>
              <a:tr h="370840">
                <a:tc>
                  <a:txBody>
                    <a:bodyPr/>
                    <a:lstStyle/>
                    <a:p>
                      <a:endParaRPr lang="es-CO" b="1" dirty="0" smtClean="0"/>
                    </a:p>
                    <a:p>
                      <a:endParaRPr lang="es-CO" b="1" dirty="0" smtClean="0"/>
                    </a:p>
                    <a:p>
                      <a:r>
                        <a:rPr lang="es-CO" b="1" dirty="0" smtClean="0"/>
                        <a:t>2.</a:t>
                      </a:r>
                      <a:r>
                        <a:rPr lang="es-CO" b="1" baseline="0" dirty="0" smtClean="0"/>
                        <a:t> Filosofía de los Valores  </a:t>
                      </a:r>
                    </a:p>
                    <a:p>
                      <a:endParaRPr lang="es-CO" b="1" dirty="0"/>
                    </a:p>
                  </a:txBody>
                  <a:tcPr/>
                </a:tc>
                <a:tc>
                  <a:txBody>
                    <a:bodyPr/>
                    <a:lstStyle/>
                    <a:p>
                      <a:endParaRPr lang="es-CO" sz="1600" dirty="0" smtClean="0"/>
                    </a:p>
                    <a:p>
                      <a:endParaRPr lang="es-CO" sz="1600" dirty="0" smtClean="0"/>
                    </a:p>
                    <a:p>
                      <a:r>
                        <a:rPr lang="es-CO" sz="1600" dirty="0" smtClean="0"/>
                        <a:t>Humanístico </a:t>
                      </a:r>
                    </a:p>
                  </a:txBody>
                  <a:tcPr/>
                </a:tc>
                <a:tc>
                  <a:txBody>
                    <a:bodyPr/>
                    <a:lstStyle/>
                    <a:p>
                      <a:endParaRPr lang="es-CO" sz="1600" baseline="0" dirty="0" smtClean="0"/>
                    </a:p>
                    <a:p>
                      <a:endParaRPr lang="es-CO" sz="1600" baseline="0" dirty="0" smtClean="0"/>
                    </a:p>
                    <a:p>
                      <a:r>
                        <a:rPr lang="es-CO" sz="1600" baseline="0" dirty="0" smtClean="0"/>
                        <a:t>Paulo Freire   </a:t>
                      </a:r>
                      <a:endParaRPr lang="es-CO" sz="1600" dirty="0"/>
                    </a:p>
                  </a:txBody>
                  <a:tcPr/>
                </a:tc>
              </a:tr>
              <a:tr h="370840">
                <a:tc>
                  <a:txBody>
                    <a:bodyPr/>
                    <a:lstStyle/>
                    <a:p>
                      <a:r>
                        <a:rPr lang="es-CO" b="1" dirty="0" smtClean="0"/>
                        <a:t>3. Responsabilidad Moral </a:t>
                      </a:r>
                    </a:p>
                    <a:p>
                      <a:endParaRPr lang="es-CO" b="1" dirty="0"/>
                    </a:p>
                  </a:txBody>
                  <a:tcPr/>
                </a:tc>
                <a:tc>
                  <a:txBody>
                    <a:bodyPr/>
                    <a:lstStyle/>
                    <a:p>
                      <a:r>
                        <a:rPr lang="es-CO" sz="1600" dirty="0" smtClean="0"/>
                        <a:t>Social </a:t>
                      </a:r>
                      <a:endParaRPr lang="es-CO" sz="1600" dirty="0"/>
                    </a:p>
                  </a:txBody>
                  <a:tcPr/>
                </a:tc>
                <a:tc>
                  <a:txBody>
                    <a:bodyPr/>
                    <a:lstStyle/>
                    <a:p>
                      <a:r>
                        <a:rPr lang="es-CO" sz="1600" dirty="0" smtClean="0"/>
                        <a:t>Jean Piaget </a:t>
                      </a:r>
                    </a:p>
                    <a:p>
                      <a:r>
                        <a:rPr lang="es-CO" sz="1600" dirty="0" smtClean="0"/>
                        <a:t>Haens Kung </a:t>
                      </a:r>
                      <a:endParaRPr lang="es-CO" sz="1600" dirty="0"/>
                    </a:p>
                  </a:txBody>
                  <a:tcPr/>
                </a:tc>
              </a:tr>
            </a:tbl>
          </a:graphicData>
        </a:graphic>
      </p:graphicFrame>
      <p:sp>
        <p:nvSpPr>
          <p:cNvPr id="6" name="5 Rectángulo"/>
          <p:cNvSpPr/>
          <p:nvPr/>
        </p:nvSpPr>
        <p:spPr>
          <a:xfrm>
            <a:off x="642910" y="1714488"/>
            <a:ext cx="7572428" cy="400110"/>
          </a:xfrm>
          <a:prstGeom prst="rect">
            <a:avLst/>
          </a:prstGeom>
        </p:spPr>
        <p:txBody>
          <a:bodyPr wrap="square">
            <a:spAutoFit/>
          </a:bodyPr>
          <a:lstStyle/>
          <a:p>
            <a:pPr algn="ctr">
              <a:defRPr/>
            </a:pPr>
            <a:r>
              <a:rPr lang="es-CO" sz="2000" b="1" dirty="0"/>
              <a:t>La presente investigación se fundamenta 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xEl>
                                              <p:pRg st="0" end="0"/>
                                            </p:txEl>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heckerboard(across)">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386" name="Picture 2" descr="E:\PROYECTO 2014\541163_446293685426674_1685813841_n.jpg"/>
          <p:cNvPicPr>
            <a:picLocks noChangeAspect="1" noChangeArrowheads="1"/>
          </p:cNvPicPr>
          <p:nvPr/>
        </p:nvPicPr>
        <p:blipFill>
          <a:blip r:embed="rId2"/>
          <a:srcRect/>
          <a:stretch>
            <a:fillRect/>
          </a:stretch>
        </p:blipFill>
        <p:spPr bwMode="auto">
          <a:xfrm>
            <a:off x="5429256" y="5000636"/>
            <a:ext cx="3500430" cy="1571612"/>
          </a:xfrm>
          <a:prstGeom prst="rect">
            <a:avLst/>
          </a:prstGeom>
          <a:noFill/>
        </p:spPr>
      </p:pic>
      <p:sp>
        <p:nvSpPr>
          <p:cNvPr id="2" name="1 CuadroTexto"/>
          <p:cNvSpPr txBox="1"/>
          <p:nvPr/>
        </p:nvSpPr>
        <p:spPr>
          <a:xfrm>
            <a:off x="357158" y="1214422"/>
            <a:ext cx="8215370" cy="4278094"/>
          </a:xfrm>
          <a:prstGeom prst="rect">
            <a:avLst/>
          </a:prstGeom>
          <a:noFill/>
        </p:spPr>
        <p:txBody>
          <a:bodyPr wrap="square" numCol="1">
            <a:spAutoFit/>
          </a:bodyPr>
          <a:lstStyle/>
          <a:p>
            <a:pPr lvl="1" algn="ctr"/>
            <a:r>
              <a:rPr lang="es-CO" b="1" dirty="0" smtClean="0"/>
              <a:t>TIPO DE INVESTIGACIÓN Y ENFOQUE</a:t>
            </a:r>
          </a:p>
          <a:p>
            <a:pPr lvl="1" algn="ctr"/>
            <a:endParaRPr lang="es-ES" sz="1600" dirty="0" smtClean="0"/>
          </a:p>
          <a:p>
            <a:pPr algn="just"/>
            <a:r>
              <a:rPr lang="es-CO" dirty="0" smtClean="0"/>
              <a:t>El proceso de </a:t>
            </a:r>
            <a:r>
              <a:rPr lang="es-CO" dirty="0" smtClean="0"/>
              <a:t>indagación, identificación  y </a:t>
            </a:r>
            <a:r>
              <a:rPr lang="es-CO" dirty="0" smtClean="0"/>
              <a:t>posterior análisis de </a:t>
            </a:r>
            <a:r>
              <a:rPr lang="es-CO" dirty="0" smtClean="0"/>
              <a:t>la información resultante  de </a:t>
            </a:r>
            <a:r>
              <a:rPr lang="es-CO" dirty="0" smtClean="0"/>
              <a:t>la presente </a:t>
            </a:r>
            <a:r>
              <a:rPr lang="es-CO" dirty="0" smtClean="0"/>
              <a:t>trabajo, </a:t>
            </a:r>
            <a:r>
              <a:rPr lang="es-CO" dirty="0" smtClean="0"/>
              <a:t>centra su campo de acción en un tipo de </a:t>
            </a:r>
            <a:r>
              <a:rPr lang="es-CO" b="1" dirty="0" smtClean="0"/>
              <a:t>investigación cualitativa, con un enfoque Hermenéutico,  </a:t>
            </a:r>
            <a:r>
              <a:rPr lang="es-CO" dirty="0" smtClean="0"/>
              <a:t>debido a que el objeto de estudio  fue real,  se realizó con la participación de sus actores y se hizo un análisis interpretativo de las situaciones develadas a lo largo del ejercicio investigativo, puesto que  el fin </a:t>
            </a:r>
            <a:r>
              <a:rPr lang="es-CO" dirty="0" smtClean="0"/>
              <a:t>último era el de  </a:t>
            </a:r>
            <a:r>
              <a:rPr lang="es-CO" dirty="0" smtClean="0"/>
              <a:t>contribuir </a:t>
            </a:r>
            <a:r>
              <a:rPr lang="es-CO" dirty="0" smtClean="0"/>
              <a:t>efectivamente a la transformación efectiva  </a:t>
            </a:r>
            <a:r>
              <a:rPr lang="es-CO" dirty="0" smtClean="0"/>
              <a:t>de las personas </a:t>
            </a:r>
            <a:r>
              <a:rPr lang="es-CO" dirty="0" smtClean="0"/>
              <a:t>objeto de análisis,  </a:t>
            </a:r>
            <a:r>
              <a:rPr lang="es-CO" dirty="0" smtClean="0"/>
              <a:t>como sujetos constructores de su vida diaria y </a:t>
            </a:r>
            <a:r>
              <a:rPr lang="es-CO" dirty="0" smtClean="0"/>
              <a:t>responsables de sus acciones</a:t>
            </a:r>
            <a:endParaRPr lang="es-CO" dirty="0" smtClean="0"/>
          </a:p>
          <a:p>
            <a:pPr algn="just"/>
            <a:r>
              <a:rPr lang="es-CO" dirty="0" smtClean="0"/>
              <a:t>Para la recolección de la información se aplicara la </a:t>
            </a:r>
            <a:r>
              <a:rPr lang="es-CO" b="1" dirty="0" smtClean="0"/>
              <a:t>técnica de la encuesta </a:t>
            </a:r>
            <a:r>
              <a:rPr lang="es-CO" dirty="0" smtClean="0"/>
              <a:t>como herramienta útil de acercamiento a las ideas que tengan las alumnas en referencia al tema en especial de la enseñanza de la filosofía de los valores para el desarrollo de la  responsabilidad moral.</a:t>
            </a:r>
            <a:endParaRPr lang="es-CO"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72386"/>
                                        </p:tgtEl>
                                        <p:attrNameLst>
                                          <p:attrName>style.visibility</p:attrName>
                                        </p:attrNameLst>
                                      </p:cBhvr>
                                      <p:to>
                                        <p:strVal val="visible"/>
                                      </p:to>
                                    </p:set>
                                    <p:anim calcmode="lin" valueType="num">
                                      <p:cBhvr additive="base">
                                        <p:cTn id="12" dur="500" fill="hold"/>
                                        <p:tgtEl>
                                          <p:spTgt spid="272386"/>
                                        </p:tgtEl>
                                        <p:attrNameLst>
                                          <p:attrName>ppt_x</p:attrName>
                                        </p:attrNameLst>
                                      </p:cBhvr>
                                      <p:tavLst>
                                        <p:tav tm="0">
                                          <p:val>
                                            <p:strVal val="#ppt_x"/>
                                          </p:val>
                                        </p:tav>
                                        <p:tav tm="100000">
                                          <p:val>
                                            <p:strVal val="#ppt_x"/>
                                          </p:val>
                                        </p:tav>
                                      </p:tavLst>
                                    </p:anim>
                                    <p:anim calcmode="lin" valueType="num">
                                      <p:cBhvr additive="base">
                                        <p:cTn id="13" dur="500" fill="hold"/>
                                        <p:tgtEl>
                                          <p:spTgt spid="2723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85786" y="1000108"/>
            <a:ext cx="7560840" cy="830997"/>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800" b="1" cap="all" dirty="0" smtClean="0">
                <a:ln w="0"/>
                <a:solidFill>
                  <a:schemeClr val="accent1">
                    <a:lumMod val="60000"/>
                    <a:lumOff val="40000"/>
                  </a:schemeClr>
                </a:solidFill>
                <a:effectLst>
                  <a:reflection blurRad="12700" stA="50000" endPos="50000" dist="5000" dir="5400000" sy="-100000" rotWithShape="0"/>
                </a:effectLst>
                <a:latin typeface="Tekton Pro Ext" pitchFamily="34" charset="0"/>
              </a:rPr>
              <a:t>Hallazgos</a:t>
            </a:r>
            <a:endParaRPr lang="es-ES" sz="4800" b="1" cap="all" dirty="0">
              <a:ln w="0"/>
              <a:solidFill>
                <a:srgbClr val="7030A0"/>
              </a:solidFill>
              <a:effectLst>
                <a:reflection blurRad="12700" stA="50000" endPos="50000" dist="5000" dir="5400000" sy="-100000" rotWithShape="0"/>
              </a:effectLst>
              <a:latin typeface="Tekton Pro Ext" pitchFamily="34" charset="0"/>
            </a:endParaRPr>
          </a:p>
        </p:txBody>
      </p:sp>
      <p:graphicFrame>
        <p:nvGraphicFramePr>
          <p:cNvPr id="3" name="2 Tabla"/>
          <p:cNvGraphicFramePr>
            <a:graphicFrameLocks noGrp="1"/>
          </p:cNvGraphicFramePr>
          <p:nvPr/>
        </p:nvGraphicFramePr>
        <p:xfrm>
          <a:off x="500034" y="1857364"/>
          <a:ext cx="8286808" cy="4241946"/>
        </p:xfrm>
        <a:graphic>
          <a:graphicData uri="http://schemas.openxmlformats.org/drawingml/2006/table">
            <a:tbl>
              <a:tblPr firstRow="1" bandRow="1">
                <a:tableStyleId>{AF606853-7671-496A-8E4F-DF71F8EC918B}</a:tableStyleId>
              </a:tblPr>
              <a:tblGrid>
                <a:gridCol w="4000528"/>
                <a:gridCol w="4286280"/>
              </a:tblGrid>
              <a:tr h="370906">
                <a:tc>
                  <a:txBody>
                    <a:bodyPr/>
                    <a:lstStyle/>
                    <a:p>
                      <a:pPr algn="ctr"/>
                      <a:r>
                        <a:rPr lang="es-CO" sz="1800" dirty="0" smtClean="0"/>
                        <a:t>Fortalezas: </a:t>
                      </a:r>
                      <a:endParaRPr lang="es-CO" sz="1800" dirty="0">
                        <a:solidFill>
                          <a:schemeClr val="tx1"/>
                        </a:solidFill>
                      </a:endParaRPr>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7030A0"/>
                    </a:solidFill>
                  </a:tcPr>
                </a:tc>
                <a:tc>
                  <a:txBody>
                    <a:bodyPr/>
                    <a:lstStyle/>
                    <a:p>
                      <a:pPr algn="ctr"/>
                      <a:r>
                        <a:rPr lang="es-CO" sz="1800" dirty="0" smtClean="0"/>
                        <a:t>Debilidades</a:t>
                      </a:r>
                      <a:endParaRPr lang="es-CO" sz="1800" dirty="0">
                        <a:solidFill>
                          <a:schemeClr val="tx1"/>
                        </a:solidFill>
                      </a:endParaRPr>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7030A0"/>
                    </a:solidFill>
                  </a:tcPr>
                </a:tc>
              </a:tr>
              <a:tr h="640194">
                <a:tc>
                  <a:txBody>
                    <a:bodyPr/>
                    <a:lstStyle/>
                    <a:p>
                      <a:r>
                        <a:rPr lang="es-CO" sz="1400" dirty="0" smtClean="0"/>
                        <a:t>1.  Las</a:t>
                      </a:r>
                      <a:r>
                        <a:rPr lang="es-CO" sz="1400" baseline="0" dirty="0" smtClean="0"/>
                        <a:t> estudiantes </a:t>
                      </a:r>
                      <a:r>
                        <a:rPr lang="es-CO" sz="1400" baseline="0" dirty="0" smtClean="0"/>
                        <a:t> fueron  </a:t>
                      </a:r>
                      <a:r>
                        <a:rPr lang="es-CO" sz="1400" baseline="0" dirty="0" smtClean="0"/>
                        <a:t>capaces de hacer una evaluación de sus desempeños académicos y actitudinales. </a:t>
                      </a:r>
                      <a:endParaRPr lang="es-CO" sz="1400" dirty="0"/>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s-CO" sz="1400" dirty="0" smtClean="0"/>
                        <a:t>1. </a:t>
                      </a:r>
                      <a:r>
                        <a:rPr lang="es-CO" sz="1400" dirty="0" smtClean="0"/>
                        <a:t>La falta de capacidad  por parte de las estudiantes para a</a:t>
                      </a:r>
                      <a:r>
                        <a:rPr lang="es-CO" sz="1400" baseline="0" dirty="0" smtClean="0"/>
                        <a:t>similar  los contenidos </a:t>
                      </a:r>
                      <a:r>
                        <a:rPr lang="es-CO" sz="1400" baseline="0" dirty="0" smtClean="0"/>
                        <a:t>del área </a:t>
                      </a:r>
                      <a:r>
                        <a:rPr lang="es-CO" sz="1400" baseline="0" dirty="0" smtClean="0"/>
                        <a:t> de formación, debido a que  en principio  se usa un leguaje muy elevado  y poco aplicado. </a:t>
                      </a:r>
                      <a:endParaRPr lang="es-CO" sz="1400" dirty="0"/>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640194">
                <a:tc>
                  <a:txBody>
                    <a:bodyPr/>
                    <a:lstStyle/>
                    <a:p>
                      <a:r>
                        <a:rPr lang="es-CO" sz="1400" dirty="0" smtClean="0"/>
                        <a:t>2. </a:t>
                      </a:r>
                      <a:r>
                        <a:rPr lang="es-CO" sz="1400" dirty="0" smtClean="0"/>
                        <a:t>Las estudiantes participaron del presente ejercicio , presentando </a:t>
                      </a:r>
                      <a:r>
                        <a:rPr lang="es-CO" sz="1400" baseline="0" dirty="0" smtClean="0"/>
                        <a:t> </a:t>
                      </a:r>
                      <a:r>
                        <a:rPr lang="es-CO" sz="1400" baseline="0" dirty="0" smtClean="0"/>
                        <a:t>propuestas </a:t>
                      </a:r>
                      <a:r>
                        <a:rPr lang="es-CO" sz="1400" baseline="0" dirty="0" smtClean="0"/>
                        <a:t>orientadas a cualificar su formación  integral.  </a:t>
                      </a:r>
                      <a:endParaRPr lang="es-CO" sz="1400" dirty="0"/>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s-CO" sz="1400" dirty="0" smtClean="0"/>
                        <a:t>2. </a:t>
                      </a:r>
                      <a:r>
                        <a:rPr lang="es-CO" sz="1400" dirty="0" smtClean="0"/>
                        <a:t>La metodología de los docentes es muy teórica, poco o nada  aplicada desde la reflexión critica y contextualizada. </a:t>
                      </a:r>
                      <a:endParaRPr lang="es-CO" sz="1400" dirty="0"/>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640194">
                <a:tc>
                  <a:txBody>
                    <a:bodyPr/>
                    <a:lstStyle/>
                    <a:p>
                      <a:r>
                        <a:rPr lang="es-CO" sz="1400" dirty="0" smtClean="0"/>
                        <a:t>3. </a:t>
                      </a:r>
                      <a:r>
                        <a:rPr lang="es-CO" sz="1400" dirty="0" smtClean="0"/>
                        <a:t>Se evidencia  en las estudiantes  un </a:t>
                      </a:r>
                      <a:r>
                        <a:rPr lang="es-CO" sz="1400" baseline="0" dirty="0" smtClean="0"/>
                        <a:t> </a:t>
                      </a:r>
                      <a:r>
                        <a:rPr lang="es-CO" sz="1400" baseline="0" dirty="0" smtClean="0"/>
                        <a:t>interés </a:t>
                      </a:r>
                      <a:r>
                        <a:rPr lang="es-CO" sz="1400" baseline="0" dirty="0" smtClean="0"/>
                        <a:t> y disposición por </a:t>
                      </a:r>
                      <a:r>
                        <a:rPr lang="es-CO" sz="1400" baseline="0" dirty="0" smtClean="0"/>
                        <a:t>participar </a:t>
                      </a:r>
                      <a:r>
                        <a:rPr lang="es-CO" sz="1400" baseline="0" dirty="0" smtClean="0"/>
                        <a:t> activamente  en </a:t>
                      </a:r>
                      <a:r>
                        <a:rPr lang="es-CO" sz="1400" baseline="0" dirty="0" smtClean="0"/>
                        <a:t>las </a:t>
                      </a:r>
                      <a:r>
                        <a:rPr lang="es-CO" sz="1400" baseline="0" dirty="0" smtClean="0"/>
                        <a:t>clases</a:t>
                      </a:r>
                      <a:endParaRPr lang="es-CO" sz="1400" dirty="0"/>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s-CO" sz="1400" dirty="0" smtClean="0"/>
                        <a:t>3.</a:t>
                      </a:r>
                      <a:r>
                        <a:rPr lang="es-CO" sz="1400" baseline="0" dirty="0" smtClean="0"/>
                        <a:t> </a:t>
                      </a:r>
                      <a:r>
                        <a:rPr lang="es-CO" sz="1400" baseline="0" dirty="0" smtClean="0"/>
                        <a:t>El acompañamiento de la familia al proceso de formación de las estudiantes  es casi nulo.</a:t>
                      </a:r>
                      <a:endParaRPr lang="es-CO" sz="1400" dirty="0"/>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640194">
                <a:tc>
                  <a:txBody>
                    <a:bodyPr/>
                    <a:lstStyle/>
                    <a:p>
                      <a:r>
                        <a:rPr lang="es-CO" sz="1400" dirty="0" smtClean="0"/>
                        <a:t>4. </a:t>
                      </a:r>
                      <a:r>
                        <a:rPr lang="es-CO" sz="1400" dirty="0" smtClean="0"/>
                        <a:t>En ocasiones las estudiantes  dentro de su </a:t>
                      </a:r>
                      <a:r>
                        <a:rPr lang="es-CO" sz="1400" baseline="0" dirty="0" smtClean="0"/>
                        <a:t> </a:t>
                      </a:r>
                      <a:r>
                        <a:rPr lang="es-CO" sz="1400" baseline="0" dirty="0" smtClean="0"/>
                        <a:t>procesos de formación </a:t>
                      </a:r>
                      <a:r>
                        <a:rPr lang="es-CO" sz="1400" baseline="0" dirty="0" smtClean="0"/>
                        <a:t>se  </a:t>
                      </a:r>
                      <a:r>
                        <a:rPr lang="es-CO" sz="1400" baseline="0" dirty="0" smtClean="0"/>
                        <a:t>hace </a:t>
                      </a:r>
                      <a:r>
                        <a:rPr lang="es-CO" sz="1400" baseline="0" dirty="0" smtClean="0"/>
                        <a:t>n responsables </a:t>
                      </a:r>
                      <a:r>
                        <a:rPr lang="es-CO" sz="1400" baseline="0" dirty="0" smtClean="0"/>
                        <a:t>de sus actos </a:t>
                      </a:r>
                      <a:endParaRPr lang="es-CO" sz="1400" dirty="0"/>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s-CO" sz="1400" dirty="0" smtClean="0"/>
                        <a:t>4. La </a:t>
                      </a:r>
                      <a:r>
                        <a:rPr lang="es-CO" sz="1400" baseline="0" dirty="0" smtClean="0"/>
                        <a:t> </a:t>
                      </a:r>
                      <a:r>
                        <a:rPr lang="es-CO" sz="1400" baseline="0" dirty="0" smtClean="0"/>
                        <a:t>practica de los valores </a:t>
                      </a:r>
                      <a:r>
                        <a:rPr lang="es-CO" sz="1400" baseline="0" dirty="0" smtClean="0"/>
                        <a:t> no hace parte de la cotidianidad de las estudiantes dentro y fuera de la institución.   </a:t>
                      </a:r>
                      <a:endParaRPr lang="es-CO" sz="1400" dirty="0"/>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640194">
                <a:tc>
                  <a:txBody>
                    <a:bodyPr/>
                    <a:lstStyle/>
                    <a:p>
                      <a:r>
                        <a:rPr lang="es-CO" sz="1400" dirty="0" smtClean="0"/>
                        <a:t>5. </a:t>
                      </a:r>
                      <a:r>
                        <a:rPr lang="es-CO" sz="1400" dirty="0" smtClean="0"/>
                        <a:t>Las estudiantes  se esfuerzan</a:t>
                      </a:r>
                    </a:p>
                    <a:p>
                      <a:r>
                        <a:rPr lang="es-CO" sz="1400" baseline="0" dirty="0" smtClean="0"/>
                        <a:t>Por hacer  del bien común una practica cotidiana.  </a:t>
                      </a:r>
                      <a:endParaRPr lang="es-CO" sz="1400" dirty="0"/>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s-CO" sz="1400" dirty="0" smtClean="0"/>
                        <a:t>5. </a:t>
                      </a:r>
                      <a:r>
                        <a:rPr lang="es-CO" sz="1400" dirty="0" smtClean="0"/>
                        <a:t>No se evidencia el compromiso  debido, por  parte de los diferentes actores  de la institución para con la formación integral.   </a:t>
                      </a:r>
                      <a:endParaRPr lang="es-CO" sz="1400" dirty="0"/>
                    </a:p>
                  </a:txBody>
                  <a:tcPr marT="45728" marB="4572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31541" y="1198493"/>
            <a:ext cx="8244916" cy="64633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3600" b="1" cap="all" dirty="0">
                <a:ln w="0"/>
                <a:solidFill>
                  <a:srgbClr val="7030A0"/>
                </a:solidFill>
                <a:effectLst>
                  <a:reflection blurRad="12700" stA="50000" endPos="50000" dist="5000" dir="5400000" sy="-100000" rotWithShape="0"/>
                </a:effectLst>
                <a:latin typeface="Tekton Pro Ext" pitchFamily="34" charset="0"/>
              </a:rPr>
              <a:t>Propuesta pedagógica</a:t>
            </a:r>
          </a:p>
        </p:txBody>
      </p:sp>
      <p:sp>
        <p:nvSpPr>
          <p:cNvPr id="3" name="2 CuadroTexto"/>
          <p:cNvSpPr txBox="1"/>
          <p:nvPr/>
        </p:nvSpPr>
        <p:spPr>
          <a:xfrm>
            <a:off x="179388" y="2133600"/>
            <a:ext cx="8640762" cy="3724096"/>
          </a:xfrm>
          <a:prstGeom prst="rect">
            <a:avLst/>
          </a:prstGeom>
          <a:noFill/>
        </p:spPr>
        <p:txBody>
          <a:bodyPr>
            <a:spAutoFit/>
          </a:bodyPr>
          <a:lstStyle/>
          <a:p>
            <a:pPr algn="ctr"/>
            <a:r>
              <a:rPr lang="es-CO" dirty="0" smtClean="0">
                <a:latin typeface="Times New Roman" pitchFamily="18" charset="0"/>
                <a:cs typeface="Times New Roman" pitchFamily="18" charset="0"/>
              </a:rPr>
              <a:t> </a:t>
            </a:r>
            <a:r>
              <a:rPr lang="es-CO" b="1" dirty="0" smtClean="0">
                <a:latin typeface="Times New Roman" pitchFamily="18" charset="0"/>
                <a:cs typeface="Times New Roman" pitchFamily="18" charset="0"/>
              </a:rPr>
              <a:t>“</a:t>
            </a:r>
            <a:r>
              <a:rPr lang="es-CO" sz="2000" b="1" dirty="0" smtClean="0">
                <a:latin typeface="Times New Roman" pitchFamily="18" charset="0"/>
                <a:cs typeface="Times New Roman" pitchFamily="18" charset="0"/>
              </a:rPr>
              <a:t>LA </a:t>
            </a:r>
            <a:r>
              <a:rPr lang="es-CO" sz="2000" b="1" dirty="0" smtClean="0">
                <a:latin typeface="Times New Roman" pitchFamily="18" charset="0"/>
                <a:cs typeface="Times New Roman" pitchFamily="18" charset="0"/>
              </a:rPr>
              <a:t>ENSEÑANZA DE LA FILOSOFÍA DE LOS VALORES PARA EL DESARROLLO DE LA RESPONSABILIDAD MORAL </a:t>
            </a:r>
            <a:r>
              <a:rPr lang="es-CO" sz="2000" b="1" dirty="0" smtClean="0">
                <a:latin typeface="Times New Roman" pitchFamily="18" charset="0"/>
                <a:cs typeface="Times New Roman" pitchFamily="18" charset="0"/>
              </a:rPr>
              <a:t>“</a:t>
            </a:r>
            <a:endParaRPr lang="es-ES" sz="2000" b="1" dirty="0" smtClean="0">
              <a:latin typeface="Times New Roman" pitchFamily="18" charset="0"/>
              <a:cs typeface="Times New Roman" pitchFamily="18" charset="0"/>
            </a:endParaRPr>
          </a:p>
          <a:p>
            <a:pPr algn="ctr"/>
            <a:r>
              <a:rPr lang="es-CO" sz="2000" dirty="0" smtClean="0"/>
              <a:t> </a:t>
            </a:r>
            <a:endParaRPr lang="es-ES" sz="2000" dirty="0" smtClean="0"/>
          </a:p>
          <a:p>
            <a:pPr algn="just">
              <a:defRPr/>
            </a:pPr>
            <a:endParaRPr lang="es-CO" b="1" dirty="0"/>
          </a:p>
          <a:p>
            <a:pPr algn="just">
              <a:defRPr/>
            </a:pPr>
            <a:endParaRPr lang="es-CO" dirty="0">
              <a:latin typeface="Arial Black" pitchFamily="34" charset="0"/>
            </a:endParaRPr>
          </a:p>
          <a:p>
            <a:pPr algn="just">
              <a:defRPr/>
            </a:pPr>
            <a:r>
              <a:rPr lang="es-CO" sz="2800" dirty="0" smtClean="0">
                <a:latin typeface="+mn-lt"/>
              </a:rPr>
              <a:t>La </a:t>
            </a:r>
            <a:r>
              <a:rPr lang="es-CO" sz="2800" dirty="0">
                <a:latin typeface="+mn-lt"/>
              </a:rPr>
              <a:t>propuesta está dirigida a </a:t>
            </a:r>
            <a:r>
              <a:rPr lang="es-CO" sz="2800" dirty="0" smtClean="0">
                <a:latin typeface="+mn-lt"/>
              </a:rPr>
              <a:t>las estudiantes de la Institución Educativa Instituto Oriental Femenino del municipio de Tame- Arauca, </a:t>
            </a:r>
            <a:r>
              <a:rPr lang="es-CO" sz="2800" dirty="0" smtClean="0">
                <a:latin typeface="+mn-lt"/>
              </a:rPr>
              <a:t>a partir del  </a:t>
            </a:r>
            <a:r>
              <a:rPr lang="es-CO" sz="2800" dirty="0" smtClean="0">
                <a:latin typeface="+mn-lt"/>
              </a:rPr>
              <a:t>desarrollo de una prueba </a:t>
            </a:r>
            <a:r>
              <a:rPr lang="es-CO" sz="2800" dirty="0">
                <a:latin typeface="+mn-lt"/>
              </a:rPr>
              <a:t>piloto </a:t>
            </a:r>
            <a:r>
              <a:rPr lang="es-CO" sz="2800" dirty="0" smtClean="0">
                <a:latin typeface="+mn-lt"/>
              </a:rPr>
              <a:t>aplicada  </a:t>
            </a:r>
            <a:r>
              <a:rPr lang="es-CO" sz="2800" dirty="0" smtClean="0">
                <a:latin typeface="+mn-lt"/>
              </a:rPr>
              <a:t>en los grados </a:t>
            </a:r>
            <a:r>
              <a:rPr lang="es-CO" sz="2800" dirty="0">
                <a:latin typeface="+mn-lt"/>
              </a:rPr>
              <a:t>de </a:t>
            </a:r>
            <a:r>
              <a:rPr lang="es-CO" sz="2800" dirty="0" smtClean="0">
                <a:latin typeface="+mn-lt"/>
              </a:rPr>
              <a:t>noveno decimo y </a:t>
            </a:r>
            <a:r>
              <a:rPr lang="es-CO" sz="2800" dirty="0" smtClean="0">
                <a:latin typeface="+mn-lt"/>
              </a:rPr>
              <a:t>undécimo. </a:t>
            </a:r>
            <a:endParaRPr lang="es-CO" sz="280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C:\Users\usuario\Desktop\portadaweb_-3-Copiar1.jpg"/>
          <p:cNvPicPr/>
          <p:nvPr/>
        </p:nvPicPr>
        <p:blipFill>
          <a:blip r:embed="rId2"/>
          <a:srcRect/>
          <a:stretch>
            <a:fillRect/>
          </a:stretch>
        </p:blipFill>
        <p:spPr bwMode="auto">
          <a:xfrm>
            <a:off x="2214546" y="1071546"/>
            <a:ext cx="4929190" cy="3071834"/>
          </a:xfrm>
          <a:prstGeom prst="rect">
            <a:avLst/>
          </a:prstGeom>
          <a:noFill/>
          <a:ln w="9525">
            <a:noFill/>
            <a:miter lim="800000"/>
            <a:headEnd/>
            <a:tailEnd/>
          </a:ln>
        </p:spPr>
      </p:pic>
      <p:sp>
        <p:nvSpPr>
          <p:cNvPr id="11" name="10 CuadroTexto"/>
          <p:cNvSpPr txBox="1"/>
          <p:nvPr/>
        </p:nvSpPr>
        <p:spPr>
          <a:xfrm>
            <a:off x="325438" y="4143379"/>
            <a:ext cx="8496300" cy="3785652"/>
          </a:xfrm>
          <a:prstGeom prst="rect">
            <a:avLst/>
          </a:prstGeom>
          <a:noFill/>
        </p:spPr>
        <p:txBody>
          <a:bodyPr wrap="square">
            <a:spAutoFit/>
          </a:bodyPr>
          <a:lstStyle/>
          <a:p>
            <a:pPr algn="ctr">
              <a:defRPr/>
            </a:pPr>
            <a:r>
              <a:rPr lang="es-CO" sz="2000" b="1" dirty="0" smtClean="0"/>
              <a:t>MOMENTOS</a:t>
            </a:r>
          </a:p>
          <a:p>
            <a:pPr algn="ctr">
              <a:defRPr/>
            </a:pPr>
            <a:r>
              <a:rPr lang="es-CO" sz="2000" dirty="0" smtClean="0"/>
              <a:t>Diseño de la propuesta </a:t>
            </a:r>
          </a:p>
          <a:p>
            <a:pPr algn="ctr">
              <a:defRPr/>
            </a:pPr>
            <a:r>
              <a:rPr lang="es-CO" sz="2000" dirty="0" smtClean="0"/>
              <a:t>Carácter histórico </a:t>
            </a:r>
          </a:p>
          <a:p>
            <a:pPr algn="ctr">
              <a:defRPr/>
            </a:pPr>
            <a:r>
              <a:rPr lang="es-CO" sz="2000" dirty="0" smtClean="0"/>
              <a:t>Criterios </a:t>
            </a:r>
          </a:p>
          <a:p>
            <a:pPr algn="ctr">
              <a:defRPr/>
            </a:pPr>
            <a:r>
              <a:rPr lang="es-CO" sz="2000" dirty="0" smtClean="0"/>
              <a:t>Estrategias </a:t>
            </a:r>
            <a:endParaRPr lang="es-CO" sz="2000" dirty="0"/>
          </a:p>
          <a:p>
            <a:pPr algn="ctr">
              <a:defRPr/>
            </a:pPr>
            <a:r>
              <a:rPr lang="es-CO" sz="2000" dirty="0" smtClean="0"/>
              <a:t>Aplicación </a:t>
            </a:r>
            <a:r>
              <a:rPr lang="es-CO" sz="2000" dirty="0"/>
              <a:t>de Prueba Piloto.</a:t>
            </a:r>
          </a:p>
          <a:p>
            <a:pPr marL="457200" indent="-457200" algn="ctr">
              <a:defRPr/>
            </a:pPr>
            <a:r>
              <a:rPr lang="es-CO" sz="2000" dirty="0"/>
              <a:t>Evaluación de resultados de prueba piloto.</a:t>
            </a:r>
          </a:p>
          <a:p>
            <a:pPr marL="457200" indent="-457200" algn="just">
              <a:defRPr/>
            </a:pPr>
            <a:endParaRPr lang="es-CO" sz="2000" dirty="0"/>
          </a:p>
          <a:p>
            <a:pPr algn="just">
              <a:defRPr/>
            </a:pPr>
            <a:endParaRPr lang="es-CO" sz="2000" dirty="0"/>
          </a:p>
          <a:p>
            <a:pPr marL="457200" indent="-457200" algn="just">
              <a:buFontTx/>
              <a:buAutoNum type="arabicPeriod"/>
              <a:defRPr/>
            </a:pPr>
            <a:endParaRPr lang="es-CO" sz="2000" dirty="0"/>
          </a:p>
          <a:p>
            <a:pPr algn="just">
              <a:defRPr/>
            </a:pPr>
            <a:endParaRPr lang="es-CO" sz="2000" dirty="0"/>
          </a:p>
          <a:p>
            <a:pPr algn="just">
              <a:defRPr/>
            </a:pPr>
            <a:endParaRPr lang="es-CO"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Tabla"/>
          <p:cNvGraphicFramePr>
            <a:graphicFrameLocks noGrp="1"/>
          </p:cNvGraphicFramePr>
          <p:nvPr/>
        </p:nvGraphicFramePr>
        <p:xfrm>
          <a:off x="571472" y="1285860"/>
          <a:ext cx="8215370" cy="5152644"/>
        </p:xfrm>
        <a:graphic>
          <a:graphicData uri="http://schemas.openxmlformats.org/drawingml/2006/table">
            <a:tbl>
              <a:tblPr/>
              <a:tblGrid>
                <a:gridCol w="2745630"/>
                <a:gridCol w="2427671"/>
                <a:gridCol w="222318"/>
                <a:gridCol w="1390991"/>
                <a:gridCol w="1428760"/>
              </a:tblGrid>
              <a:tr h="237646">
                <a:tc gridSpan="5">
                  <a:txBody>
                    <a:bodyPr/>
                    <a:lstStyle/>
                    <a:p>
                      <a:pPr algn="ctr">
                        <a:lnSpc>
                          <a:spcPct val="115000"/>
                        </a:lnSpc>
                        <a:spcAft>
                          <a:spcPts val="0"/>
                        </a:spcAft>
                      </a:pPr>
                      <a:r>
                        <a:rPr lang="es-CO" sz="1400" b="1" dirty="0">
                          <a:latin typeface="Arial"/>
                          <a:ea typeface="Calibri"/>
                          <a:cs typeface="Times New Roman"/>
                        </a:rPr>
                        <a:t>INSTITUCIÓN EDUCATIVA</a:t>
                      </a:r>
                      <a:endParaRPr lang="es-ES" sz="1400" dirty="0">
                        <a:latin typeface="Calibri"/>
                        <a:ea typeface="Calibri"/>
                        <a:cs typeface="Times New Roman"/>
                      </a:endParaRPr>
                    </a:p>
                    <a:p>
                      <a:pPr algn="ctr">
                        <a:lnSpc>
                          <a:spcPct val="115000"/>
                        </a:lnSpc>
                        <a:spcAft>
                          <a:spcPts val="0"/>
                        </a:spcAft>
                      </a:pPr>
                      <a:r>
                        <a:rPr lang="es-CO" sz="1400" b="1" dirty="0">
                          <a:latin typeface="Arial"/>
                          <a:ea typeface="Calibri"/>
                          <a:cs typeface="Times New Roman"/>
                        </a:rPr>
                        <a:t>PLAN DE ÁREA </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35296">
                <a:tc>
                  <a:txBody>
                    <a:bodyPr/>
                    <a:lstStyle/>
                    <a:p>
                      <a:pPr algn="l">
                        <a:lnSpc>
                          <a:spcPct val="115000"/>
                        </a:lnSpc>
                        <a:spcAft>
                          <a:spcPts val="0"/>
                        </a:spcAft>
                      </a:pPr>
                      <a:r>
                        <a:rPr lang="es-CO" sz="1400" dirty="0">
                          <a:latin typeface="Arial"/>
                          <a:ea typeface="Calibri"/>
                          <a:cs typeface="Times New Roman"/>
                        </a:rPr>
                        <a:t>GRADO </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CO" sz="1400" dirty="0">
                          <a:latin typeface="Arial"/>
                          <a:ea typeface="Calibri"/>
                          <a:cs typeface="Times New Roman"/>
                        </a:rPr>
                        <a:t>PERIODO ACADÉMICO </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15000"/>
                        </a:lnSpc>
                        <a:spcAft>
                          <a:spcPts val="0"/>
                        </a:spcAft>
                      </a:pPr>
                      <a:r>
                        <a:rPr lang="es-CO" sz="1400">
                          <a:latin typeface="Arial"/>
                          <a:ea typeface="Calibri"/>
                          <a:cs typeface="Times New Roman"/>
                        </a:rPr>
                        <a:t>DURACIÓN DE LA UNIDAD </a:t>
                      </a:r>
                      <a:endParaRPr lang="es-ES" sz="140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a:lnSpc>
                          <a:spcPct val="115000"/>
                        </a:lnSpc>
                        <a:spcAft>
                          <a:spcPts val="0"/>
                        </a:spcAft>
                      </a:pPr>
                      <a:r>
                        <a:rPr lang="es-CO" sz="1400" dirty="0">
                          <a:latin typeface="Arial"/>
                          <a:ea typeface="Calibri"/>
                          <a:cs typeface="Times New Roman"/>
                        </a:rPr>
                        <a:t>ÁREA </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822">
                <a:tc>
                  <a:txBody>
                    <a:bodyPr/>
                    <a:lstStyle/>
                    <a:p>
                      <a:pPr algn="l">
                        <a:lnSpc>
                          <a:spcPct val="115000"/>
                        </a:lnSpc>
                        <a:spcAft>
                          <a:spcPts val="0"/>
                        </a:spcAft>
                      </a:pPr>
                      <a:r>
                        <a:rPr lang="es-CO" sz="1400" dirty="0">
                          <a:latin typeface="Arial"/>
                          <a:ea typeface="Calibri"/>
                          <a:cs typeface="Times New Roman"/>
                        </a:rPr>
                        <a:t>NOVENO </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CO" sz="1400" dirty="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15000"/>
                        </a:lnSpc>
                        <a:spcAft>
                          <a:spcPts val="0"/>
                        </a:spcAft>
                      </a:pPr>
                      <a:endParaRPr lang="es-CO" sz="140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a:lnSpc>
                          <a:spcPct val="115000"/>
                        </a:lnSpc>
                        <a:spcAft>
                          <a:spcPts val="0"/>
                        </a:spcAft>
                      </a:pPr>
                      <a:endParaRPr lang="es-CO" sz="140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646">
                <a:tc>
                  <a:txBody>
                    <a:bodyPr/>
                    <a:lstStyle/>
                    <a:p>
                      <a:pPr algn="l">
                        <a:lnSpc>
                          <a:spcPct val="115000"/>
                        </a:lnSpc>
                        <a:spcAft>
                          <a:spcPts val="0"/>
                        </a:spcAft>
                      </a:pPr>
                      <a:r>
                        <a:rPr lang="es-CO" sz="1400" dirty="0">
                          <a:latin typeface="Arial"/>
                          <a:ea typeface="Calibri"/>
                          <a:cs typeface="Times New Roman"/>
                        </a:rPr>
                        <a:t>NOMBRE DEL DOCENTE </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l">
                        <a:lnSpc>
                          <a:spcPct val="115000"/>
                        </a:lnSpc>
                        <a:spcAft>
                          <a:spcPts val="0"/>
                        </a:spcAft>
                      </a:pPr>
                      <a:endParaRPr lang="es-CO" sz="1400" dirty="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237646">
                <a:tc>
                  <a:txBody>
                    <a:bodyPr/>
                    <a:lstStyle/>
                    <a:p>
                      <a:pPr algn="l">
                        <a:lnSpc>
                          <a:spcPct val="115000"/>
                        </a:lnSpc>
                        <a:spcAft>
                          <a:spcPts val="0"/>
                        </a:spcAft>
                      </a:pPr>
                      <a:r>
                        <a:rPr lang="es-CO" sz="1400" dirty="0">
                          <a:latin typeface="Arial"/>
                          <a:ea typeface="Calibri"/>
                          <a:cs typeface="Times New Roman"/>
                        </a:rPr>
                        <a:t>NOMBRE DE LA UNIDAD </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l">
                        <a:lnSpc>
                          <a:spcPct val="115000"/>
                        </a:lnSpc>
                        <a:spcAft>
                          <a:spcPts val="0"/>
                        </a:spcAft>
                      </a:pPr>
                      <a:endParaRPr lang="es-CO" sz="1400" dirty="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118822">
                <a:tc gridSpan="5">
                  <a:txBody>
                    <a:bodyPr/>
                    <a:lstStyle/>
                    <a:p>
                      <a:pPr algn="ctr">
                        <a:lnSpc>
                          <a:spcPct val="115000"/>
                        </a:lnSpc>
                        <a:spcAft>
                          <a:spcPts val="0"/>
                        </a:spcAft>
                      </a:pPr>
                      <a:r>
                        <a:rPr lang="es-CO" sz="1400" dirty="0">
                          <a:latin typeface="Arial"/>
                          <a:ea typeface="Calibri"/>
                          <a:cs typeface="Times New Roman"/>
                        </a:rPr>
                        <a:t>OBJETIVO DE LA UNIDAD</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18822">
                <a:tc gridSpan="5">
                  <a:txBody>
                    <a:bodyPr/>
                    <a:lstStyle/>
                    <a:p>
                      <a:pPr algn="l">
                        <a:lnSpc>
                          <a:spcPct val="115000"/>
                        </a:lnSpc>
                        <a:spcAft>
                          <a:spcPts val="0"/>
                        </a:spcAft>
                      </a:pPr>
                      <a:endParaRPr lang="es-CO" sz="1400" dirty="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56250">
                <a:tc>
                  <a:txBody>
                    <a:bodyPr/>
                    <a:lstStyle/>
                    <a:p>
                      <a:pPr algn="l">
                        <a:lnSpc>
                          <a:spcPct val="115000"/>
                        </a:lnSpc>
                        <a:spcAft>
                          <a:spcPts val="0"/>
                        </a:spcAft>
                      </a:pPr>
                      <a:endParaRPr lang="es-CO" sz="1400" dirty="0">
                        <a:latin typeface="Arial"/>
                        <a:ea typeface="Calibri"/>
                        <a:cs typeface="Times New Roman"/>
                      </a:endParaRPr>
                    </a:p>
                    <a:p>
                      <a:pPr algn="l">
                        <a:lnSpc>
                          <a:spcPct val="115000"/>
                        </a:lnSpc>
                        <a:spcAft>
                          <a:spcPts val="0"/>
                        </a:spcAft>
                      </a:pPr>
                      <a:r>
                        <a:rPr lang="es-CO" sz="1400" dirty="0">
                          <a:latin typeface="Arial"/>
                          <a:ea typeface="Calibri"/>
                          <a:cs typeface="Times New Roman"/>
                        </a:rPr>
                        <a:t>COMPETENCIAS </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just">
                        <a:lnSpc>
                          <a:spcPct val="115000"/>
                        </a:lnSpc>
                        <a:spcAft>
                          <a:spcPts val="0"/>
                        </a:spcAft>
                      </a:pPr>
                      <a:endParaRPr lang="es-CO" sz="1400" dirty="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237646">
                <a:tc gridSpan="5">
                  <a:txBody>
                    <a:bodyPr/>
                    <a:lstStyle/>
                    <a:p>
                      <a:pPr algn="ctr">
                        <a:lnSpc>
                          <a:spcPct val="115000"/>
                        </a:lnSpc>
                        <a:spcAft>
                          <a:spcPts val="0"/>
                        </a:spcAft>
                      </a:pPr>
                      <a:r>
                        <a:rPr lang="es-CO" sz="1400" dirty="0">
                          <a:latin typeface="Arial"/>
                          <a:ea typeface="Calibri"/>
                          <a:cs typeface="Times New Roman"/>
                        </a:rPr>
                        <a:t>CONTENIDOS DEL ÁREA E INDICADORES DE DESEMPEÑO</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18822">
                <a:tc>
                  <a:txBody>
                    <a:bodyPr/>
                    <a:lstStyle/>
                    <a:p>
                      <a:pPr algn="ctr">
                        <a:lnSpc>
                          <a:spcPct val="115000"/>
                        </a:lnSpc>
                        <a:spcAft>
                          <a:spcPts val="0"/>
                        </a:spcAft>
                      </a:pPr>
                      <a:r>
                        <a:rPr lang="es-CO" sz="1400" dirty="0">
                          <a:latin typeface="Arial"/>
                          <a:ea typeface="Calibri"/>
                          <a:cs typeface="Times New Roman"/>
                        </a:rPr>
                        <a:t>SABER CONOCER</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CO" sz="1400" dirty="0">
                          <a:latin typeface="Arial"/>
                          <a:ea typeface="Calibri"/>
                          <a:cs typeface="Times New Roman"/>
                        </a:rPr>
                        <a:t>SABER HACER</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pPr algn="ctr">
                        <a:lnSpc>
                          <a:spcPct val="115000"/>
                        </a:lnSpc>
                        <a:spcAft>
                          <a:spcPts val="0"/>
                        </a:spcAft>
                      </a:pPr>
                      <a:r>
                        <a:rPr lang="es-CO" sz="1400">
                          <a:latin typeface="Arial"/>
                          <a:ea typeface="Calibri"/>
                          <a:cs typeface="Times New Roman"/>
                        </a:rPr>
                        <a:t>SABER SER</a:t>
                      </a:r>
                      <a:endParaRPr lang="es-ES" sz="140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118822">
                <a:tc>
                  <a:txBody>
                    <a:bodyPr/>
                    <a:lstStyle/>
                    <a:p>
                      <a:pPr algn="l">
                        <a:lnSpc>
                          <a:spcPct val="115000"/>
                        </a:lnSpc>
                        <a:spcAft>
                          <a:spcPts val="0"/>
                        </a:spcAft>
                      </a:pPr>
                      <a:endParaRPr lang="es-CO" sz="1400" dirty="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15000"/>
                        </a:lnSpc>
                        <a:spcAft>
                          <a:spcPts val="0"/>
                        </a:spcAft>
                      </a:pPr>
                      <a:endParaRPr lang="es-CO" sz="1400" dirty="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pPr algn="l">
                        <a:lnSpc>
                          <a:spcPct val="115000"/>
                        </a:lnSpc>
                        <a:spcAft>
                          <a:spcPts val="0"/>
                        </a:spcAft>
                      </a:pPr>
                      <a:endParaRPr lang="es-CO" sz="140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118822">
                <a:tc gridSpan="5">
                  <a:txBody>
                    <a:bodyPr/>
                    <a:lstStyle/>
                    <a:p>
                      <a:pPr algn="ctr">
                        <a:lnSpc>
                          <a:spcPct val="115000"/>
                        </a:lnSpc>
                        <a:spcAft>
                          <a:spcPts val="0"/>
                        </a:spcAft>
                      </a:pPr>
                      <a:r>
                        <a:rPr lang="es-CO" sz="1400" dirty="0">
                          <a:latin typeface="Arial"/>
                          <a:ea typeface="Calibri"/>
                          <a:cs typeface="Times New Roman"/>
                        </a:rPr>
                        <a:t>EVALUACIÓN </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7646">
                <a:tc>
                  <a:txBody>
                    <a:bodyPr/>
                    <a:lstStyle/>
                    <a:p>
                      <a:pPr algn="ctr">
                        <a:lnSpc>
                          <a:spcPct val="115000"/>
                        </a:lnSpc>
                        <a:spcAft>
                          <a:spcPts val="0"/>
                        </a:spcAft>
                      </a:pPr>
                      <a:endParaRPr lang="es-CO" sz="1400">
                        <a:latin typeface="Arial"/>
                        <a:ea typeface="Calibri"/>
                        <a:cs typeface="Times New Roman"/>
                      </a:endParaRPr>
                    </a:p>
                    <a:p>
                      <a:pPr algn="ctr">
                        <a:lnSpc>
                          <a:spcPct val="115000"/>
                        </a:lnSpc>
                        <a:spcAft>
                          <a:spcPts val="0"/>
                        </a:spcAft>
                      </a:pPr>
                      <a:r>
                        <a:rPr lang="es-CO" sz="1400">
                          <a:latin typeface="Arial"/>
                          <a:ea typeface="Calibri"/>
                          <a:cs typeface="Times New Roman"/>
                        </a:rPr>
                        <a:t>AUTO-EVALUACIÓN </a:t>
                      </a:r>
                      <a:endParaRPr lang="es-ES" sz="140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just">
                        <a:lnSpc>
                          <a:spcPct val="115000"/>
                        </a:lnSpc>
                        <a:spcAft>
                          <a:spcPts val="0"/>
                        </a:spcAft>
                      </a:pPr>
                      <a:endParaRPr lang="es-CO" sz="1400" dirty="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237646">
                <a:tc>
                  <a:txBody>
                    <a:bodyPr/>
                    <a:lstStyle/>
                    <a:p>
                      <a:pPr algn="ctr">
                        <a:lnSpc>
                          <a:spcPct val="115000"/>
                        </a:lnSpc>
                        <a:spcAft>
                          <a:spcPts val="0"/>
                        </a:spcAft>
                      </a:pPr>
                      <a:endParaRPr lang="es-CO" sz="1400">
                        <a:latin typeface="Arial"/>
                        <a:ea typeface="Calibri"/>
                        <a:cs typeface="Times New Roman"/>
                      </a:endParaRPr>
                    </a:p>
                    <a:p>
                      <a:pPr algn="ctr">
                        <a:lnSpc>
                          <a:spcPct val="115000"/>
                        </a:lnSpc>
                        <a:spcAft>
                          <a:spcPts val="0"/>
                        </a:spcAft>
                      </a:pPr>
                      <a:r>
                        <a:rPr lang="es-CO" sz="1400">
                          <a:latin typeface="Arial"/>
                          <a:ea typeface="Calibri"/>
                          <a:cs typeface="Times New Roman"/>
                        </a:rPr>
                        <a:t>CO-EVALUACIÓN </a:t>
                      </a:r>
                      <a:endParaRPr lang="es-ES" sz="140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just">
                        <a:lnSpc>
                          <a:spcPct val="115000"/>
                        </a:lnSpc>
                        <a:spcAft>
                          <a:spcPts val="0"/>
                        </a:spcAft>
                      </a:pPr>
                      <a:endParaRPr lang="es-CO" sz="1400" dirty="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356468">
                <a:tc>
                  <a:txBody>
                    <a:bodyPr/>
                    <a:lstStyle/>
                    <a:p>
                      <a:pPr algn="ctr">
                        <a:lnSpc>
                          <a:spcPct val="115000"/>
                        </a:lnSpc>
                        <a:spcAft>
                          <a:spcPts val="0"/>
                        </a:spcAft>
                      </a:pPr>
                      <a:endParaRPr lang="es-CO" sz="1400" dirty="0">
                        <a:latin typeface="Arial"/>
                        <a:ea typeface="Calibri"/>
                        <a:cs typeface="Times New Roman"/>
                      </a:endParaRPr>
                    </a:p>
                    <a:p>
                      <a:pPr algn="ctr">
                        <a:lnSpc>
                          <a:spcPct val="115000"/>
                        </a:lnSpc>
                        <a:spcAft>
                          <a:spcPts val="0"/>
                        </a:spcAft>
                      </a:pPr>
                      <a:r>
                        <a:rPr lang="es-CO" sz="1400" dirty="0">
                          <a:latin typeface="Arial"/>
                          <a:ea typeface="Calibri"/>
                          <a:cs typeface="Times New Roman"/>
                        </a:rPr>
                        <a:t>HETERO-EVALUACIÓN</a:t>
                      </a:r>
                      <a:endParaRPr lang="es-ES" sz="1400" dirty="0">
                        <a:latin typeface="Calibri"/>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just">
                        <a:lnSpc>
                          <a:spcPct val="115000"/>
                        </a:lnSpc>
                        <a:spcAft>
                          <a:spcPts val="0"/>
                        </a:spcAft>
                      </a:pPr>
                      <a:endParaRPr lang="es-CO" sz="1400" dirty="0">
                        <a:latin typeface="Arial"/>
                        <a:ea typeface="Calibri"/>
                        <a:cs typeface="Times New Roman"/>
                      </a:endParaRPr>
                    </a:p>
                  </a:txBody>
                  <a:tcPr marL="30614" marR="306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1147391"/>
            <a:ext cx="7560840" cy="76944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a:ln w="0"/>
                <a:solidFill>
                  <a:schemeClr val="bg2">
                    <a:lumMod val="50000"/>
                  </a:schemeClr>
                </a:solidFill>
                <a:effectLst>
                  <a:reflection blurRad="12700" stA="50000" endPos="50000" dist="5000" dir="5400000" sy="-100000" rotWithShape="0"/>
                </a:effectLst>
                <a:latin typeface="Tekton Pro Ext" pitchFamily="34" charset="0"/>
              </a:rPr>
              <a:t>conclusiones</a:t>
            </a:r>
          </a:p>
        </p:txBody>
      </p:sp>
      <p:sp>
        <p:nvSpPr>
          <p:cNvPr id="3" name="2 CuadroTexto"/>
          <p:cNvSpPr txBox="1"/>
          <p:nvPr/>
        </p:nvSpPr>
        <p:spPr>
          <a:xfrm>
            <a:off x="323850" y="2714620"/>
            <a:ext cx="8534430" cy="2893100"/>
          </a:xfrm>
          <a:prstGeom prst="rect">
            <a:avLst/>
          </a:prstGeom>
          <a:noFill/>
        </p:spPr>
        <p:txBody>
          <a:bodyPr wrap="square">
            <a:spAutoFit/>
          </a:bodyPr>
          <a:lstStyle/>
          <a:p>
            <a:pPr lvl="0" algn="just"/>
            <a:r>
              <a:rPr lang="es-CO" dirty="0" smtClean="0"/>
              <a:t>Las </a:t>
            </a:r>
            <a:r>
              <a:rPr lang="es-CO" dirty="0" smtClean="0"/>
              <a:t>formas de enseñanza y la práctica de la filosofía de los valores en la institución educativa Instituto Oriental Femenino, muestra de forma clara un cierto grado de pasividad, debido a </a:t>
            </a:r>
            <a:r>
              <a:rPr lang="es-CO" dirty="0" smtClean="0"/>
              <a:t>que el enfoque pedagógico institucional le dà prelación a la   </a:t>
            </a:r>
            <a:r>
              <a:rPr lang="es-CO" dirty="0" smtClean="0"/>
              <a:t>conceptualización </a:t>
            </a:r>
            <a:r>
              <a:rPr lang="es-CO" dirty="0" smtClean="0"/>
              <a:t>alejada de su aplicación práctica y contextualizada, situación </a:t>
            </a:r>
            <a:r>
              <a:rPr lang="es-CO" dirty="0" smtClean="0"/>
              <a:t>que </a:t>
            </a:r>
            <a:r>
              <a:rPr lang="es-CO" dirty="0" smtClean="0"/>
              <a:t>ha generado en la mayoría de las estudiantes apatía por el área disciplinar del saber especifico. Lo anterior conlleva a que los </a:t>
            </a:r>
            <a:r>
              <a:rPr lang="es-CO" dirty="0" smtClean="0"/>
              <a:t>planes </a:t>
            </a:r>
            <a:r>
              <a:rPr lang="es-CO" dirty="0" smtClean="0"/>
              <a:t>de acción para la educación y la formación en los valores  deben </a:t>
            </a:r>
            <a:r>
              <a:rPr lang="es-CO" dirty="0" smtClean="0"/>
              <a:t>revisarse y ajustarse </a:t>
            </a:r>
            <a:r>
              <a:rPr lang="es-CO" dirty="0" smtClean="0"/>
              <a:t> </a:t>
            </a:r>
            <a:r>
              <a:rPr lang="es-CO" dirty="0" smtClean="0"/>
              <a:t>de acuerdo </a:t>
            </a:r>
            <a:r>
              <a:rPr lang="es-CO" dirty="0" smtClean="0"/>
              <a:t>a una política publica educativa integradora que favorezca la formación integral para la enseñabilidad  y la educabildad en contexto, desde la reflexión  para la generación de pensamiento critico. . </a:t>
            </a:r>
            <a:endParaRPr lang="es-CO"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Rectángulo"/>
          <p:cNvSpPr>
            <a:spLocks noChangeArrowheads="1"/>
          </p:cNvSpPr>
          <p:nvPr/>
        </p:nvSpPr>
        <p:spPr bwMode="auto">
          <a:xfrm>
            <a:off x="263525" y="1500174"/>
            <a:ext cx="8380441" cy="2308324"/>
          </a:xfrm>
          <a:prstGeom prst="rect">
            <a:avLst/>
          </a:prstGeom>
          <a:noFill/>
          <a:ln w="9525">
            <a:noFill/>
            <a:miter lim="800000"/>
            <a:headEnd/>
            <a:tailEnd/>
          </a:ln>
        </p:spPr>
        <p:txBody>
          <a:bodyPr wrap="square">
            <a:spAutoFit/>
          </a:bodyPr>
          <a:lstStyle/>
          <a:p>
            <a:pPr lvl="0" algn="just"/>
            <a:r>
              <a:rPr lang="es-CO" dirty="0" smtClean="0"/>
              <a:t>La </a:t>
            </a:r>
            <a:r>
              <a:rPr lang="es-CO" dirty="0" smtClean="0"/>
              <a:t>fundamentación teórica </a:t>
            </a:r>
            <a:r>
              <a:rPr lang="es-CO" dirty="0" smtClean="0"/>
              <a:t>para  </a:t>
            </a:r>
            <a:r>
              <a:rPr lang="es-CO" dirty="0" smtClean="0"/>
              <a:t>la formación en los valores </a:t>
            </a:r>
            <a:r>
              <a:rPr lang="es-CO" dirty="0" smtClean="0"/>
              <a:t>morales desde la responsabilidad que le corresponde a la escuela como institución social y  el  contraste de ésta con lo identificado en el diagnóstico, fueron de gran valía  </a:t>
            </a:r>
            <a:r>
              <a:rPr lang="es-CO" dirty="0" smtClean="0"/>
              <a:t>debido a que favorecieron la realización de un plan de acción </a:t>
            </a:r>
            <a:r>
              <a:rPr lang="es-CO" dirty="0" smtClean="0"/>
              <a:t>desde una perspectiva crítica </a:t>
            </a:r>
            <a:r>
              <a:rPr lang="es-CO" dirty="0" smtClean="0"/>
              <a:t>e </a:t>
            </a:r>
            <a:r>
              <a:rPr lang="es-CO" dirty="0" smtClean="0"/>
              <a:t>interpretativa,  </a:t>
            </a:r>
            <a:r>
              <a:rPr lang="es-CO" dirty="0" smtClean="0"/>
              <a:t>que en el plano de la realidad </a:t>
            </a:r>
            <a:r>
              <a:rPr lang="es-CO" dirty="0" smtClean="0"/>
              <a:t>permitiera  pensar y recontextualizar la </a:t>
            </a:r>
            <a:r>
              <a:rPr lang="es-CO" dirty="0" smtClean="0"/>
              <a:t>enseñanza </a:t>
            </a:r>
            <a:r>
              <a:rPr lang="es-CO" dirty="0" smtClean="0"/>
              <a:t>para la </a:t>
            </a:r>
            <a:r>
              <a:rPr lang="es-CO" dirty="0" smtClean="0"/>
              <a:t>formación </a:t>
            </a:r>
            <a:r>
              <a:rPr lang="es-CO" dirty="0" smtClean="0"/>
              <a:t>integral de </a:t>
            </a:r>
            <a:r>
              <a:rPr lang="es-CO" dirty="0" smtClean="0"/>
              <a:t>las </a:t>
            </a:r>
            <a:r>
              <a:rPr lang="es-CO" dirty="0" smtClean="0"/>
              <a:t>personas, particularmente las estudiantes objetos del ejercicio investigativo.  </a:t>
            </a:r>
            <a:endParaRPr lang="es-ES" dirty="0" smtClean="0"/>
          </a:p>
          <a:p>
            <a:pPr algn="just"/>
            <a:r>
              <a:rPr lang="es-CO" dirty="0" smtClean="0"/>
              <a:t> </a:t>
            </a:r>
            <a:endParaRPr lang="es-E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checkerboard(across)">
                                      <p:cBhvr>
                                        <p:cTn id="7"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3 CuadroTexto"/>
          <p:cNvSpPr txBox="1">
            <a:spLocks noChangeArrowheads="1"/>
          </p:cNvSpPr>
          <p:nvPr/>
        </p:nvSpPr>
        <p:spPr bwMode="auto">
          <a:xfrm>
            <a:off x="357158" y="1571611"/>
            <a:ext cx="8572560" cy="2585323"/>
          </a:xfrm>
          <a:prstGeom prst="rect">
            <a:avLst/>
          </a:prstGeom>
          <a:noFill/>
          <a:ln w="9525">
            <a:noFill/>
            <a:miter lim="800000"/>
            <a:headEnd/>
            <a:tailEnd/>
          </a:ln>
        </p:spPr>
        <p:txBody>
          <a:bodyPr wrap="square">
            <a:spAutoFit/>
          </a:bodyPr>
          <a:lstStyle/>
          <a:p>
            <a:pPr lvl="0" algn="just"/>
            <a:r>
              <a:rPr lang="es-CO" dirty="0" smtClean="0"/>
              <a:t>La elaboración de </a:t>
            </a:r>
            <a:r>
              <a:rPr lang="es-CO" dirty="0" smtClean="0"/>
              <a:t>la  </a:t>
            </a:r>
            <a:r>
              <a:rPr lang="es-ES" dirty="0" smtClean="0"/>
              <a:t>propuesta pedagógica piloto </a:t>
            </a:r>
            <a:r>
              <a:rPr lang="es-ES" dirty="0" smtClean="0"/>
              <a:t>como respuesta a los </a:t>
            </a:r>
            <a:r>
              <a:rPr lang="es-ES" dirty="0" smtClean="0"/>
              <a:t>resultados </a:t>
            </a:r>
            <a:r>
              <a:rPr lang="es-ES" dirty="0" smtClean="0"/>
              <a:t>del presente proceso </a:t>
            </a:r>
            <a:r>
              <a:rPr lang="es-ES" dirty="0" smtClean="0"/>
              <a:t>investigativo aplicado en la institución educativa Instituto Oriental Femenino, que tenía como fin </a:t>
            </a:r>
            <a:r>
              <a:rPr lang="es-ES" dirty="0" smtClean="0"/>
              <a:t>mejorar la </a:t>
            </a:r>
            <a:r>
              <a:rPr lang="es-ES" dirty="0" smtClean="0"/>
              <a:t>enseñanza de la filosofía de los valores para el desarrollo de la responsabilidad moral, hace un aporte interesante a la contextualización teórico-práctica de la misma,  en cuanto </a:t>
            </a:r>
            <a:r>
              <a:rPr lang="es-ES" dirty="0" smtClean="0"/>
              <a:t>trata de minimizar  </a:t>
            </a:r>
            <a:r>
              <a:rPr lang="es-ES" dirty="0" smtClean="0"/>
              <a:t>la problemática </a:t>
            </a:r>
            <a:r>
              <a:rPr lang="es-ES" dirty="0" smtClean="0"/>
              <a:t>detectada en </a:t>
            </a:r>
            <a:r>
              <a:rPr lang="es-ES" dirty="0" smtClean="0"/>
              <a:t>especial </a:t>
            </a:r>
            <a:r>
              <a:rPr lang="es-ES" dirty="0" smtClean="0"/>
              <a:t>lo referido a la </a:t>
            </a:r>
            <a:r>
              <a:rPr lang="es-ES" dirty="0" smtClean="0"/>
              <a:t>falta de proyección en la vida de las </a:t>
            </a:r>
            <a:r>
              <a:rPr lang="es-ES" dirty="0" smtClean="0"/>
              <a:t>estudiantes  dentro </a:t>
            </a:r>
            <a:r>
              <a:rPr lang="es-ES" dirty="0" smtClean="0"/>
              <a:t>como fuera de las aulas de </a:t>
            </a:r>
            <a:r>
              <a:rPr lang="es-ES" dirty="0" smtClean="0"/>
              <a:t>clase,  a partir del cambio actitud en las estudiantes   en sus  </a:t>
            </a:r>
            <a:r>
              <a:rPr lang="es-ES" dirty="0" smtClean="0"/>
              <a:t>comportamientos </a:t>
            </a:r>
            <a:r>
              <a:rPr lang="es-ES" dirty="0" smtClean="0"/>
              <a:t>para  la vivencia real  de valores, principios y virtudes.  </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box(in)">
                                      <p:cBhvr>
                                        <p:cTn id="7"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descr="C:\Users\usuario\Desktop\portadaweb_-3-Copiar1.jpg"/>
          <p:cNvPicPr/>
          <p:nvPr/>
        </p:nvPicPr>
        <p:blipFill>
          <a:blip r:embed="rId2"/>
          <a:srcRect/>
          <a:stretch>
            <a:fillRect/>
          </a:stretch>
        </p:blipFill>
        <p:spPr bwMode="auto">
          <a:xfrm>
            <a:off x="6429356" y="0"/>
            <a:ext cx="2714644" cy="1785950"/>
          </a:xfrm>
          <a:prstGeom prst="rect">
            <a:avLst/>
          </a:prstGeom>
          <a:noFill/>
          <a:ln w="9525">
            <a:noFill/>
            <a:miter lim="800000"/>
            <a:headEnd/>
            <a:tailEnd/>
          </a:ln>
        </p:spPr>
      </p:pic>
      <p:pic>
        <p:nvPicPr>
          <p:cNvPr id="227331" name="Picture 3" descr="E:\PROYECTO 2014\395029_446087388780637_1289438203_n.jpg"/>
          <p:cNvPicPr>
            <a:picLocks noChangeAspect="1" noChangeArrowheads="1"/>
          </p:cNvPicPr>
          <p:nvPr/>
        </p:nvPicPr>
        <p:blipFill>
          <a:blip r:embed="rId3"/>
          <a:srcRect/>
          <a:stretch>
            <a:fillRect/>
          </a:stretch>
        </p:blipFill>
        <p:spPr bwMode="auto">
          <a:xfrm>
            <a:off x="5310182" y="2214554"/>
            <a:ext cx="3833818" cy="2875364"/>
          </a:xfrm>
          <a:prstGeom prst="rect">
            <a:avLst/>
          </a:prstGeom>
          <a:noFill/>
        </p:spPr>
      </p:pic>
      <p:sp>
        <p:nvSpPr>
          <p:cNvPr id="7" name="6 Rectángulo"/>
          <p:cNvSpPr/>
          <p:nvPr/>
        </p:nvSpPr>
        <p:spPr>
          <a:xfrm>
            <a:off x="571472" y="1357298"/>
            <a:ext cx="8315930" cy="1754326"/>
          </a:xfrm>
          <a:prstGeom prst="rect">
            <a:avLst/>
          </a:prstGeom>
          <a:noFill/>
        </p:spPr>
        <p:txBody>
          <a:bodyPr wrap="non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Tekton Pro Ext" pitchFamily="34" charset="0"/>
              </a:rPr>
              <a:t>SIN EXIGENCIA NO HAY </a:t>
            </a:r>
          </a:p>
          <a:p>
            <a:pPr algn="ctr"/>
            <a:r>
              <a:rPr lang="es-E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Tekton Pro Ext" pitchFamily="34" charset="0"/>
              </a:rPr>
              <a:t>EXCELENCIA </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227329" name="Picture 1" descr="E:\PROYECTO 2014\377470_446087665447276_1810780920_n.jpg"/>
          <p:cNvPicPr>
            <a:picLocks noChangeAspect="1" noChangeArrowheads="1"/>
          </p:cNvPicPr>
          <p:nvPr/>
        </p:nvPicPr>
        <p:blipFill>
          <a:blip r:embed="rId4"/>
          <a:srcRect/>
          <a:stretch>
            <a:fillRect/>
          </a:stretch>
        </p:blipFill>
        <p:spPr bwMode="auto">
          <a:xfrm>
            <a:off x="285720" y="3071810"/>
            <a:ext cx="2476517" cy="1857388"/>
          </a:xfrm>
          <a:prstGeom prst="rect">
            <a:avLst/>
          </a:prstGeom>
          <a:noFill/>
        </p:spPr>
      </p:pic>
      <p:pic>
        <p:nvPicPr>
          <p:cNvPr id="227330" name="Picture 2" descr="E:\PROYECTO 2014\541163_446293685426674_1685813841_n.jpg"/>
          <p:cNvPicPr>
            <a:picLocks noChangeAspect="1" noChangeArrowheads="1"/>
          </p:cNvPicPr>
          <p:nvPr/>
        </p:nvPicPr>
        <p:blipFill>
          <a:blip r:embed="rId5"/>
          <a:srcRect/>
          <a:stretch>
            <a:fillRect/>
          </a:stretch>
        </p:blipFill>
        <p:spPr bwMode="auto">
          <a:xfrm>
            <a:off x="2786050" y="4071942"/>
            <a:ext cx="2714644" cy="1714488"/>
          </a:xfrm>
          <a:prstGeom prst="rect">
            <a:avLst/>
          </a:prstGeom>
          <a:noFill/>
        </p:spPr>
      </p:pic>
      <p:sp>
        <p:nvSpPr>
          <p:cNvPr id="11" name="10 Rectángulo"/>
          <p:cNvSpPr/>
          <p:nvPr/>
        </p:nvSpPr>
        <p:spPr>
          <a:xfrm>
            <a:off x="1214414" y="5934670"/>
            <a:ext cx="7378944" cy="923330"/>
          </a:xfrm>
          <a:prstGeom prst="rect">
            <a:avLst/>
          </a:prstGeom>
          <a:noFill/>
        </p:spPr>
        <p:txBody>
          <a:bodyPr wrap="none" lIns="91440" tIns="45720" rIns="91440" bIns="45720">
            <a:spAutoFit/>
          </a:bodyPr>
          <a:lstStyle/>
          <a:p>
            <a:pPr algn="ctr"/>
            <a:r>
              <a:rPr lang="es-E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MUCHAS GRACIAS </a:t>
            </a:r>
            <a:endPar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227329"/>
                                        </p:tgtEl>
                                        <p:attrNameLst>
                                          <p:attrName>style.visibility</p:attrName>
                                        </p:attrNameLst>
                                      </p:cBhvr>
                                      <p:to>
                                        <p:strVal val="visible"/>
                                      </p:to>
                                    </p:set>
                                    <p:animEffect transition="in" filter="checkerboard(across)">
                                      <p:cBhvr>
                                        <p:cTn id="24" dur="500"/>
                                        <p:tgtEl>
                                          <p:spTgt spid="227329"/>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nodeType="clickEffect">
                                  <p:stCondLst>
                                    <p:cond delay="0"/>
                                  </p:stCondLst>
                                  <p:childTnLst>
                                    <p:set>
                                      <p:cBhvr>
                                        <p:cTn id="28" dur="1" fill="hold">
                                          <p:stCondLst>
                                            <p:cond delay="0"/>
                                          </p:stCondLst>
                                        </p:cTn>
                                        <p:tgtEl>
                                          <p:spTgt spid="227330"/>
                                        </p:tgtEl>
                                        <p:attrNameLst>
                                          <p:attrName>style.visibility</p:attrName>
                                        </p:attrNameLst>
                                      </p:cBhvr>
                                      <p:to>
                                        <p:strVal val="visible"/>
                                      </p:to>
                                    </p:set>
                                    <p:animEffect transition="in" filter="box(in)">
                                      <p:cBhvr>
                                        <p:cTn id="29" dur="500"/>
                                        <p:tgtEl>
                                          <p:spTgt spid="227330"/>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nodeType="clickEffect">
                                  <p:stCondLst>
                                    <p:cond delay="0"/>
                                  </p:stCondLst>
                                  <p:childTnLst>
                                    <p:set>
                                      <p:cBhvr>
                                        <p:cTn id="33" dur="1" fill="hold">
                                          <p:stCondLst>
                                            <p:cond delay="0"/>
                                          </p:stCondLst>
                                        </p:cTn>
                                        <p:tgtEl>
                                          <p:spTgt spid="227331"/>
                                        </p:tgtEl>
                                        <p:attrNameLst>
                                          <p:attrName>style.visibility</p:attrName>
                                        </p:attrNameLst>
                                      </p:cBhvr>
                                      <p:to>
                                        <p:strVal val="visible"/>
                                      </p:to>
                                    </p:set>
                                    <p:animEffect transition="in" filter="checkerboard(across)">
                                      <p:cBhvr>
                                        <p:cTn id="34" dur="500"/>
                                        <p:tgtEl>
                                          <p:spTgt spid="227331"/>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15 Imagen" descr="C:\Users\usuario\Desktop\portadaweb_-3-Copiar1.jpg"/>
          <p:cNvPicPr/>
          <p:nvPr/>
        </p:nvPicPr>
        <p:blipFill>
          <a:blip r:embed="rId2"/>
          <a:srcRect/>
          <a:stretch>
            <a:fillRect/>
          </a:stretch>
        </p:blipFill>
        <p:spPr bwMode="auto">
          <a:xfrm>
            <a:off x="1785918" y="2000240"/>
            <a:ext cx="5786478" cy="3857652"/>
          </a:xfrm>
          <a:prstGeom prst="rect">
            <a:avLst/>
          </a:prstGeom>
          <a:noFill/>
          <a:ln w="9525">
            <a:noFill/>
            <a:miter lim="800000"/>
            <a:headEnd/>
            <a:tailEnd/>
          </a:ln>
        </p:spPr>
      </p:pic>
      <p:sp>
        <p:nvSpPr>
          <p:cNvPr id="4" name="3 Rectángulo"/>
          <p:cNvSpPr/>
          <p:nvPr/>
        </p:nvSpPr>
        <p:spPr>
          <a:xfrm>
            <a:off x="1043608" y="1268760"/>
            <a:ext cx="7344816" cy="584775"/>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CO" sz="1600" b="1" dirty="0" smtClean="0"/>
              <a:t>LA ENSEÑANZA DE LA FILOSOFÍA  DE LOS VALORES PARA EL DESARROLLO DE LA RESPONSABILIDAD MORAL </a:t>
            </a:r>
            <a:endParaRPr lang="es-ES" sz="1600" b="1" dirty="0"/>
          </a:p>
        </p:txBody>
      </p:sp>
      <p:sp>
        <p:nvSpPr>
          <p:cNvPr id="3" name="2 Rectángulo"/>
          <p:cNvSpPr/>
          <p:nvPr/>
        </p:nvSpPr>
        <p:spPr>
          <a:xfrm>
            <a:off x="214282" y="2071678"/>
            <a:ext cx="3214710" cy="40011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3">
            <a:schemeClr val="lt1"/>
          </a:lnRef>
          <a:fillRef idx="1">
            <a:schemeClr val="accent2"/>
          </a:fillRef>
          <a:effectRef idx="1">
            <a:schemeClr val="accent2"/>
          </a:effectRef>
          <a:fontRef idx="minor">
            <a:schemeClr val="lt1"/>
          </a:fontRef>
        </p:style>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2000" b="1" cap="all" dirty="0" smtClean="0">
                <a:ln w="0"/>
                <a:solidFill>
                  <a:schemeClr val="tx1">
                    <a:lumMod val="95000"/>
                    <a:lumOff val="5000"/>
                  </a:schemeClr>
                </a:solidFill>
                <a:effectLst>
                  <a:reflection blurRad="12700" stA="50000" endPos="50000" dist="5000" dir="5400000" sy="-100000" rotWithShape="0"/>
                </a:effectLst>
                <a:latin typeface="Tekton Pro Ext" pitchFamily="34" charset="0"/>
              </a:rPr>
              <a:t>Contextualización </a:t>
            </a:r>
            <a:endParaRPr lang="es-ES" sz="2000" b="1" cap="all" dirty="0">
              <a:ln w="0"/>
              <a:solidFill>
                <a:schemeClr val="tx1">
                  <a:lumMod val="95000"/>
                  <a:lumOff val="5000"/>
                </a:schemeClr>
              </a:solidFill>
              <a:effectLst>
                <a:reflection blurRad="12700" stA="50000" endPos="50000" dist="5000" dir="5400000" sy="-100000" rotWithShape="0"/>
              </a:effectLst>
              <a:latin typeface="Tekton Pro Ext" pitchFamily="34" charset="0"/>
            </a:endParaRPr>
          </a:p>
        </p:txBody>
      </p:sp>
      <p:sp>
        <p:nvSpPr>
          <p:cNvPr id="5" name="4 Rectángulo"/>
          <p:cNvSpPr/>
          <p:nvPr/>
        </p:nvSpPr>
        <p:spPr>
          <a:xfrm>
            <a:off x="4429124" y="2071678"/>
            <a:ext cx="4536504" cy="40011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3">
            <a:schemeClr val="lt1"/>
          </a:lnRef>
          <a:fillRef idx="1">
            <a:schemeClr val="accent2"/>
          </a:fillRef>
          <a:effectRef idx="1">
            <a:schemeClr val="accent2"/>
          </a:effectRef>
          <a:fontRef idx="minor">
            <a:schemeClr val="lt1"/>
          </a:fontRef>
        </p:style>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2000" b="1" cap="all" dirty="0" smtClean="0">
                <a:ln w="0"/>
                <a:solidFill>
                  <a:schemeClr val="tx1">
                    <a:lumMod val="95000"/>
                    <a:lumOff val="5000"/>
                  </a:schemeClr>
                </a:solidFill>
                <a:effectLst>
                  <a:reflection blurRad="12700" stA="50000" endPos="50000" dist="5000" dir="5400000" sy="-100000" rotWithShape="0"/>
                </a:effectLst>
                <a:latin typeface="Tekton Pro Ext" pitchFamily="34" charset="0"/>
              </a:rPr>
              <a:t>Planteamiento del problema </a:t>
            </a:r>
            <a:endParaRPr lang="es-ES" sz="2000" b="1" cap="all" dirty="0">
              <a:ln w="0"/>
              <a:solidFill>
                <a:schemeClr val="tx1">
                  <a:lumMod val="95000"/>
                  <a:lumOff val="5000"/>
                </a:schemeClr>
              </a:solidFill>
              <a:effectLst>
                <a:reflection blurRad="12700" stA="50000" endPos="50000" dist="5000" dir="5400000" sy="-100000" rotWithShape="0"/>
              </a:effectLst>
              <a:latin typeface="Tekton Pro Ext" pitchFamily="34" charset="0"/>
            </a:endParaRPr>
          </a:p>
        </p:txBody>
      </p:sp>
      <p:sp>
        <p:nvSpPr>
          <p:cNvPr id="6" name="5 Rectángulo"/>
          <p:cNvSpPr/>
          <p:nvPr/>
        </p:nvSpPr>
        <p:spPr>
          <a:xfrm>
            <a:off x="142844" y="3429000"/>
            <a:ext cx="2571768" cy="40011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3">
            <a:schemeClr val="lt1"/>
          </a:lnRef>
          <a:fillRef idx="1">
            <a:schemeClr val="accent2"/>
          </a:fillRef>
          <a:effectRef idx="1">
            <a:schemeClr val="accent2"/>
          </a:effectRef>
          <a:fontRef idx="minor">
            <a:schemeClr val="lt1"/>
          </a:fontRef>
        </p:style>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2000" b="1" cap="all" dirty="0" smtClean="0">
                <a:ln w="0"/>
                <a:solidFill>
                  <a:schemeClr val="tx1">
                    <a:lumMod val="95000"/>
                    <a:lumOff val="5000"/>
                  </a:schemeClr>
                </a:solidFill>
                <a:effectLst>
                  <a:reflection blurRad="12700" stA="50000" endPos="50000" dist="5000" dir="5400000" sy="-100000" rotWithShape="0"/>
                </a:effectLst>
                <a:latin typeface="Tekton Pro Ext" pitchFamily="34" charset="0"/>
              </a:rPr>
              <a:t>Justificación </a:t>
            </a:r>
            <a:endParaRPr lang="es-ES" sz="2000" b="1" cap="all" dirty="0">
              <a:ln w="0"/>
              <a:solidFill>
                <a:schemeClr val="tx1">
                  <a:lumMod val="95000"/>
                  <a:lumOff val="5000"/>
                </a:schemeClr>
              </a:solidFill>
              <a:effectLst>
                <a:reflection blurRad="12700" stA="50000" endPos="50000" dist="5000" dir="5400000" sy="-100000" rotWithShape="0"/>
              </a:effectLst>
              <a:latin typeface="Tekton Pro Ext" pitchFamily="34" charset="0"/>
            </a:endParaRPr>
          </a:p>
        </p:txBody>
      </p:sp>
      <p:sp>
        <p:nvSpPr>
          <p:cNvPr id="2" name="1 Rectángulo"/>
          <p:cNvSpPr/>
          <p:nvPr/>
        </p:nvSpPr>
        <p:spPr>
          <a:xfrm>
            <a:off x="6357950" y="3357562"/>
            <a:ext cx="2500330" cy="40011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3">
            <a:schemeClr val="lt1"/>
          </a:lnRef>
          <a:fillRef idx="1">
            <a:schemeClr val="accent2"/>
          </a:fillRef>
          <a:effectRef idx="1">
            <a:schemeClr val="accent2"/>
          </a:effectRef>
          <a:fontRef idx="minor">
            <a:schemeClr val="lt1"/>
          </a:fontRef>
        </p:style>
        <p:txBody>
          <a:bodyPr wrap="square">
            <a:spAutoFit/>
          </a:bodyPr>
          <a:lstStyle/>
          <a:p>
            <a:pPr algn="ctr">
              <a:defRPr/>
            </a:pPr>
            <a:r>
              <a:rPr lang="es-ES" sz="2000" b="1" cap="all" dirty="0" smtClean="0">
                <a:ln w="0"/>
                <a:solidFill>
                  <a:schemeClr val="tx1">
                    <a:lumMod val="95000"/>
                    <a:lumOff val="5000"/>
                  </a:schemeClr>
                </a:solidFill>
                <a:effectLst>
                  <a:reflection blurRad="12700" stA="50000" endPos="50000" dist="5000" dir="5400000" sy="-100000" rotWithShape="0"/>
                </a:effectLst>
                <a:latin typeface="Tekton Pro Ext" pitchFamily="34" charset="0"/>
              </a:rPr>
              <a:t>objetivos</a:t>
            </a:r>
            <a:r>
              <a:rPr lang="es-ES" b="1" cap="all" dirty="0" smtClean="0">
                <a:ln w="0"/>
                <a:solidFill>
                  <a:schemeClr val="tx1">
                    <a:lumMod val="95000"/>
                    <a:lumOff val="5000"/>
                  </a:schemeClr>
                </a:solidFill>
                <a:effectLst>
                  <a:reflection blurRad="12700" stA="50000" endPos="50000" dist="5000" dir="5400000" sy="-100000" rotWithShape="0"/>
                </a:effectLst>
                <a:latin typeface="Tekton Pro Ext" pitchFamily="34" charset="0"/>
              </a:rPr>
              <a:t> </a:t>
            </a:r>
            <a:endParaRPr lang="es-ES" b="1" cap="all" dirty="0">
              <a:ln w="0"/>
              <a:solidFill>
                <a:schemeClr val="tx1">
                  <a:lumMod val="95000"/>
                  <a:lumOff val="5000"/>
                </a:schemeClr>
              </a:solidFill>
              <a:effectLst>
                <a:reflection blurRad="12700" stA="50000" endPos="50000" dist="5000" dir="5400000" sy="-100000" rotWithShape="0"/>
              </a:effectLst>
              <a:latin typeface="Tekton Pro Ext" pitchFamily="34" charset="0"/>
            </a:endParaRPr>
          </a:p>
        </p:txBody>
      </p:sp>
      <p:sp>
        <p:nvSpPr>
          <p:cNvPr id="8" name="7 Rectángulo"/>
          <p:cNvSpPr/>
          <p:nvPr/>
        </p:nvSpPr>
        <p:spPr>
          <a:xfrm>
            <a:off x="928662" y="4214818"/>
            <a:ext cx="3122072" cy="406389"/>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3">
            <a:schemeClr val="lt1"/>
          </a:lnRef>
          <a:fillRef idx="1">
            <a:schemeClr val="accent2"/>
          </a:fillRef>
          <a:effectRef idx="1">
            <a:schemeClr val="accent2"/>
          </a:effectRef>
          <a:fontRef idx="minor">
            <a:schemeClr val="lt1"/>
          </a:fontRef>
        </p:style>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2000" b="1" cap="all" dirty="0" smtClean="0">
                <a:ln w="0"/>
                <a:solidFill>
                  <a:schemeClr val="tx1">
                    <a:lumMod val="95000"/>
                    <a:lumOff val="5000"/>
                  </a:schemeClr>
                </a:solidFill>
                <a:effectLst>
                  <a:reflection blurRad="12700" stA="50000" endPos="50000" dist="5000" dir="5400000" sy="-100000" rotWithShape="0"/>
                </a:effectLst>
                <a:latin typeface="Tekton Pro Ext" pitchFamily="34" charset="0"/>
              </a:rPr>
              <a:t>Marco referencial </a:t>
            </a:r>
            <a:endParaRPr lang="es-ES" sz="2000" b="1" cap="all" dirty="0">
              <a:ln w="0"/>
              <a:solidFill>
                <a:schemeClr val="tx1">
                  <a:lumMod val="95000"/>
                  <a:lumOff val="5000"/>
                </a:schemeClr>
              </a:solidFill>
              <a:effectLst>
                <a:reflection blurRad="12700" stA="50000" endPos="50000" dist="5000" dir="5400000" sy="-100000" rotWithShape="0"/>
              </a:effectLst>
              <a:latin typeface="Tekton Pro Ext" pitchFamily="34" charset="0"/>
            </a:endParaRPr>
          </a:p>
        </p:txBody>
      </p:sp>
      <p:sp>
        <p:nvSpPr>
          <p:cNvPr id="9" name="8 Rectángulo"/>
          <p:cNvSpPr/>
          <p:nvPr/>
        </p:nvSpPr>
        <p:spPr>
          <a:xfrm>
            <a:off x="2643174" y="5357826"/>
            <a:ext cx="3786214" cy="40011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3">
            <a:schemeClr val="lt1"/>
          </a:lnRef>
          <a:fillRef idx="1">
            <a:schemeClr val="accent2"/>
          </a:fillRef>
          <a:effectRef idx="1">
            <a:schemeClr val="accent2"/>
          </a:effectRef>
          <a:fontRef idx="minor">
            <a:schemeClr val="lt1"/>
          </a:fontRef>
        </p:style>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2000" b="1" cap="all" dirty="0" smtClean="0">
                <a:ln w="0"/>
                <a:solidFill>
                  <a:schemeClr val="tx1">
                    <a:lumMod val="95000"/>
                    <a:lumOff val="5000"/>
                  </a:schemeClr>
                </a:solidFill>
                <a:effectLst>
                  <a:reflection blurRad="12700" stA="50000" endPos="50000" dist="5000" dir="5400000" sy="-100000" rotWithShape="0"/>
                </a:effectLst>
                <a:latin typeface="Tekton Pro Ext" pitchFamily="34" charset="0"/>
              </a:rPr>
              <a:t>Propuesta pedagógica </a:t>
            </a:r>
            <a:endParaRPr lang="es-ES" sz="2000" b="1" cap="all" dirty="0">
              <a:ln w="0"/>
              <a:solidFill>
                <a:schemeClr val="tx1">
                  <a:lumMod val="95000"/>
                  <a:lumOff val="5000"/>
                </a:schemeClr>
              </a:solidFill>
              <a:effectLst>
                <a:reflection blurRad="12700" stA="50000" endPos="50000" dist="5000" dir="5400000" sy="-100000" rotWithShape="0"/>
              </a:effectLst>
              <a:latin typeface="Tekton Pro Ext" pitchFamily="34" charset="0"/>
            </a:endParaRPr>
          </a:p>
        </p:txBody>
      </p:sp>
      <p:sp>
        <p:nvSpPr>
          <p:cNvPr id="11" name="10 Rectángulo"/>
          <p:cNvSpPr/>
          <p:nvPr/>
        </p:nvSpPr>
        <p:spPr>
          <a:xfrm>
            <a:off x="2786050" y="6000768"/>
            <a:ext cx="3168352" cy="40011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3">
            <a:schemeClr val="lt1"/>
          </a:lnRef>
          <a:fillRef idx="1">
            <a:schemeClr val="accent2"/>
          </a:fillRef>
          <a:effectRef idx="1">
            <a:schemeClr val="accent2"/>
          </a:effectRef>
          <a:fontRef idx="minor">
            <a:schemeClr val="lt1"/>
          </a:fontRef>
        </p:style>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2000" b="1" cap="all" dirty="0" smtClean="0">
                <a:ln w="0"/>
                <a:solidFill>
                  <a:schemeClr val="tx1">
                    <a:lumMod val="95000"/>
                    <a:lumOff val="5000"/>
                  </a:schemeClr>
                </a:solidFill>
                <a:effectLst>
                  <a:reflection blurRad="12700" stA="50000" endPos="50000" dist="5000" dir="5400000" sy="-100000" rotWithShape="0"/>
                </a:effectLst>
                <a:latin typeface="Tekton Pro Ext" pitchFamily="34" charset="0"/>
              </a:rPr>
              <a:t>Conclusiones </a:t>
            </a:r>
            <a:endParaRPr lang="es-ES" sz="2000" b="1" cap="all" dirty="0">
              <a:ln w="0"/>
              <a:solidFill>
                <a:schemeClr val="tx1">
                  <a:lumMod val="95000"/>
                  <a:lumOff val="5000"/>
                </a:schemeClr>
              </a:solidFill>
              <a:effectLst>
                <a:reflection blurRad="12700" stA="50000" endPos="50000" dist="5000" dir="5400000" sy="-100000" rotWithShape="0"/>
              </a:effectLst>
              <a:latin typeface="Tekton Pro Ext" pitchFamily="34" charset="0"/>
            </a:endParaRPr>
          </a:p>
        </p:txBody>
      </p:sp>
      <p:sp>
        <p:nvSpPr>
          <p:cNvPr id="12" name="11 Rectángulo"/>
          <p:cNvSpPr/>
          <p:nvPr/>
        </p:nvSpPr>
        <p:spPr>
          <a:xfrm>
            <a:off x="4357686" y="4214818"/>
            <a:ext cx="3555585" cy="406389"/>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3">
            <a:schemeClr val="lt1"/>
          </a:lnRef>
          <a:fillRef idx="1">
            <a:schemeClr val="accent2"/>
          </a:fillRef>
          <a:effectRef idx="1">
            <a:schemeClr val="accent2"/>
          </a:effectRef>
          <a:fontRef idx="minor">
            <a:schemeClr val="lt1"/>
          </a:fontRef>
        </p:style>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2000" b="1" cap="all" dirty="0" smtClean="0">
                <a:ln w="0"/>
                <a:solidFill>
                  <a:schemeClr val="tx1">
                    <a:lumMod val="95000"/>
                    <a:lumOff val="5000"/>
                  </a:schemeClr>
                </a:solidFill>
                <a:effectLst>
                  <a:reflection blurRad="12700" stA="50000" endPos="50000" dist="5000" dir="5400000" sy="-100000" rotWithShape="0"/>
                </a:effectLst>
                <a:latin typeface="Tekton Pro Ext" pitchFamily="34" charset="0"/>
              </a:rPr>
              <a:t>Diseño metodológico </a:t>
            </a:r>
            <a:endParaRPr lang="es-ES" sz="2000" b="1" cap="all" dirty="0">
              <a:ln w="0"/>
              <a:solidFill>
                <a:schemeClr val="tx1">
                  <a:lumMod val="95000"/>
                  <a:lumOff val="5000"/>
                </a:schemeClr>
              </a:solidFill>
              <a:effectLst>
                <a:reflection blurRad="12700" stA="50000" endPos="50000" dist="5000" dir="5400000" sy="-100000" rotWithShape="0"/>
              </a:effectLst>
              <a:latin typeface="Tekton Pro Ext" pitchFamily="34" charset="0"/>
            </a:endParaRPr>
          </a:p>
        </p:txBody>
      </p:sp>
      <p:sp>
        <p:nvSpPr>
          <p:cNvPr id="13" name="12 Rectángulo"/>
          <p:cNvSpPr/>
          <p:nvPr/>
        </p:nvSpPr>
        <p:spPr>
          <a:xfrm>
            <a:off x="3214678" y="4714884"/>
            <a:ext cx="2274637" cy="41125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3">
            <a:schemeClr val="lt1"/>
          </a:lnRef>
          <a:fillRef idx="1">
            <a:schemeClr val="accent2"/>
          </a:fillRef>
          <a:effectRef idx="1">
            <a:schemeClr val="accent2"/>
          </a:effectRef>
          <a:fontRef idx="minor">
            <a:schemeClr val="lt1"/>
          </a:fontRef>
        </p:style>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2000" b="1" cap="all" dirty="0" smtClean="0">
                <a:ln w="0"/>
                <a:solidFill>
                  <a:schemeClr val="tx1">
                    <a:lumMod val="95000"/>
                    <a:lumOff val="5000"/>
                  </a:schemeClr>
                </a:solidFill>
                <a:effectLst>
                  <a:reflection blurRad="12700" stA="50000" endPos="50000" dist="5000" dir="5400000" sy="-100000" rotWithShape="0"/>
                </a:effectLst>
                <a:latin typeface="Tekton Pro Ext" pitchFamily="34" charset="0"/>
              </a:rPr>
              <a:t>Hallazgos </a:t>
            </a:r>
            <a:endParaRPr lang="es-ES" sz="2000" b="1" cap="all" dirty="0">
              <a:ln w="0"/>
              <a:solidFill>
                <a:schemeClr val="tx1">
                  <a:lumMod val="95000"/>
                  <a:lumOff val="5000"/>
                </a:schemeClr>
              </a:solidFill>
              <a:effectLst>
                <a:reflection blurRad="12700" stA="50000" endPos="50000" dist="5000" dir="5400000" sy="-100000" rotWithShape="0"/>
              </a:effectLst>
              <a:latin typeface="Tekton Pro Ext"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ox(in)">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linds(horizontal)">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blinds(horizontal)">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linds(horizontal)">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ppt_x"/>
                                          </p:val>
                                        </p:tav>
                                        <p:tav tm="100000">
                                          <p:val>
                                            <p:strVal val="#ppt_x"/>
                                          </p:val>
                                        </p:tav>
                                      </p:tavLst>
                                    </p:anim>
                                    <p:anim calcmode="lin" valueType="num">
                                      <p:cBhvr additive="base">
                                        <p:cTn id="5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ppt_x"/>
                                          </p:val>
                                        </p:tav>
                                        <p:tav tm="100000">
                                          <p:val>
                                            <p:strVal val="#ppt_x"/>
                                          </p:val>
                                        </p:tav>
                                      </p:tavLst>
                                    </p:anim>
                                    <p:anim calcmode="lin" valueType="num">
                                      <p:cBhvr additive="base">
                                        <p:cTn id="5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2" grpId="0" animBg="1"/>
      <p:bldP spid="8" grpId="0" animBg="1"/>
      <p:bldP spid="9" grpId="0" animBg="1"/>
      <p:bldP spid="11"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91828" y="1217972"/>
            <a:ext cx="7560840" cy="830997"/>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800" b="1" cap="all" dirty="0">
                <a:ln w="0"/>
                <a:solidFill>
                  <a:schemeClr val="accent1">
                    <a:lumMod val="75000"/>
                  </a:schemeClr>
                </a:solidFill>
                <a:effectLst>
                  <a:reflection blurRad="12700" stA="50000" endPos="50000" dist="5000" dir="5400000" sy="-100000" rotWithShape="0"/>
                </a:effectLst>
                <a:latin typeface="Tekton Pro Ext" pitchFamily="34" charset="0"/>
              </a:rPr>
              <a:t>Contextualización</a:t>
            </a:r>
          </a:p>
        </p:txBody>
      </p:sp>
      <p:sp>
        <p:nvSpPr>
          <p:cNvPr id="8195" name="2 CuadroTexto"/>
          <p:cNvSpPr txBox="1">
            <a:spLocks noChangeArrowheads="1"/>
          </p:cNvSpPr>
          <p:nvPr/>
        </p:nvSpPr>
        <p:spPr bwMode="auto">
          <a:xfrm>
            <a:off x="395288" y="2492375"/>
            <a:ext cx="8353425" cy="31085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s-CO" altLang="es-CO" sz="2800" b="1" dirty="0" smtClean="0"/>
              <a:t>COLEGIO: INSTITUTO ORIENTAL FEMENINO  </a:t>
            </a:r>
          </a:p>
          <a:p>
            <a:pPr marL="457200" indent="-457200" eaLnBrk="1" hangingPunct="1">
              <a:buFont typeface="Arial" pitchFamily="34" charset="0"/>
              <a:buChar char="•"/>
              <a:defRPr/>
            </a:pPr>
            <a:r>
              <a:rPr lang="es-CO" altLang="es-CO" sz="2800" dirty="0" smtClean="0"/>
              <a:t>Carácter: público </a:t>
            </a:r>
          </a:p>
          <a:p>
            <a:pPr marL="457200" indent="-457200" eaLnBrk="1" hangingPunct="1">
              <a:buFont typeface="Arial" pitchFamily="34" charset="0"/>
              <a:buChar char="•"/>
              <a:defRPr/>
            </a:pPr>
            <a:r>
              <a:rPr lang="es-CO" altLang="es-CO" sz="2800" dirty="0" smtClean="0"/>
              <a:t>Orientación formativa: </a:t>
            </a:r>
            <a:r>
              <a:rPr lang="es-CO" altLang="es-CO" sz="2800" dirty="0" smtClean="0"/>
              <a:t>Humano Cristiano. </a:t>
            </a:r>
            <a:endParaRPr lang="es-CO" altLang="es-CO" sz="2800" dirty="0" smtClean="0"/>
          </a:p>
          <a:p>
            <a:pPr marL="457200" indent="-457200" eaLnBrk="1" hangingPunct="1">
              <a:buFont typeface="Arial" pitchFamily="34" charset="0"/>
              <a:buChar char="•"/>
              <a:defRPr/>
            </a:pPr>
            <a:r>
              <a:rPr lang="es-CO" altLang="es-CO" sz="2800" dirty="0" smtClean="0"/>
              <a:t>Ubicación: Zona urbana de Tame- Arauca </a:t>
            </a:r>
          </a:p>
          <a:p>
            <a:pPr marL="457200" indent="-457200" eaLnBrk="1" hangingPunct="1">
              <a:buFont typeface="Arial" pitchFamily="34" charset="0"/>
              <a:buChar char="•"/>
              <a:defRPr/>
            </a:pPr>
            <a:r>
              <a:rPr lang="es-CO" altLang="es-CO" sz="2800" dirty="0" smtClean="0"/>
              <a:t>Formación académica: comercial </a:t>
            </a:r>
          </a:p>
          <a:p>
            <a:pPr marL="457200" indent="-457200" eaLnBrk="1" hangingPunct="1">
              <a:buFont typeface="Arial" pitchFamily="34" charset="0"/>
              <a:buChar char="•"/>
              <a:defRPr/>
            </a:pPr>
            <a:r>
              <a:rPr lang="es-CO" altLang="es-CO" sz="2800" dirty="0" smtClean="0"/>
              <a:t>Regencia: religiosas Hijas de la Misericordia.</a:t>
            </a:r>
          </a:p>
          <a:p>
            <a:pPr marL="457200" indent="-457200" algn="ctr" eaLnBrk="1" hangingPunct="1">
              <a:defRPr/>
            </a:pPr>
            <a:endParaRPr lang="es-CO" altLang="es-CO"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8195"/>
                                        </p:tgtEl>
                                        <p:attrNameLst>
                                          <p:attrName>style.visibility</p:attrName>
                                        </p:attrNameLst>
                                      </p:cBhvr>
                                      <p:to>
                                        <p:strVal val="visible"/>
                                      </p:to>
                                    </p:set>
                                    <p:animEffect transition="in" filter="diamond(in)">
                                      <p:cBhvr>
                                        <p:cTn id="11" dur="2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19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71" name="Picture 3" descr="E:\PROYECTO 2014\69507_447160535339989_201549713_n.jpg"/>
          <p:cNvPicPr>
            <a:picLocks noChangeAspect="1" noChangeArrowheads="1"/>
          </p:cNvPicPr>
          <p:nvPr/>
        </p:nvPicPr>
        <p:blipFill>
          <a:blip r:embed="rId2"/>
          <a:srcRect/>
          <a:stretch>
            <a:fillRect/>
          </a:stretch>
        </p:blipFill>
        <p:spPr bwMode="auto">
          <a:xfrm>
            <a:off x="5357818" y="1071546"/>
            <a:ext cx="3643338" cy="2732504"/>
          </a:xfrm>
          <a:prstGeom prst="rect">
            <a:avLst/>
          </a:prstGeom>
          <a:noFill/>
          <a:scene3d>
            <a:camera prst="isometricOffAxis1Right"/>
            <a:lightRig rig="threePt" dir="t"/>
          </a:scene3d>
        </p:spPr>
      </p:pic>
      <p:sp>
        <p:nvSpPr>
          <p:cNvPr id="2" name="1 Rectángulo"/>
          <p:cNvSpPr/>
          <p:nvPr/>
        </p:nvSpPr>
        <p:spPr>
          <a:xfrm>
            <a:off x="-180528" y="1928802"/>
            <a:ext cx="5681222" cy="1323439"/>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000" b="1" cap="all" dirty="0">
                <a:ln w="0"/>
                <a:solidFill>
                  <a:schemeClr val="accent1">
                    <a:lumMod val="60000"/>
                    <a:lumOff val="40000"/>
                  </a:schemeClr>
                </a:solidFill>
                <a:effectLst>
                  <a:reflection blurRad="12700" stA="50000" endPos="50000" dist="5000" dir="5400000" sy="-100000" rotWithShape="0"/>
                </a:effectLst>
                <a:latin typeface="Tekton Pro Ext" pitchFamily="34" charset="0"/>
              </a:rPr>
              <a:t>Planteamiento del problema</a:t>
            </a:r>
          </a:p>
        </p:txBody>
      </p:sp>
      <p:sp>
        <p:nvSpPr>
          <p:cNvPr id="8195" name="2 CuadroTexto"/>
          <p:cNvSpPr txBox="1">
            <a:spLocks noChangeArrowheads="1"/>
          </p:cNvSpPr>
          <p:nvPr/>
        </p:nvSpPr>
        <p:spPr bwMode="auto">
          <a:xfrm>
            <a:off x="0" y="4000505"/>
            <a:ext cx="9144000" cy="2625982"/>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just"/>
            <a:r>
              <a:rPr lang="es-CO" altLang="es-CO"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pitchFamily="34" charset="0"/>
              </a:rPr>
              <a:t> </a:t>
            </a:r>
            <a:r>
              <a:rPr lang="es-CO" sz="3200" b="1" spc="50" dirty="0" smtClean="0">
                <a:ln w="11430"/>
                <a:effectLst>
                  <a:outerShdw blurRad="76200" dist="50800" dir="5400000" algn="tl" rotWithShape="0">
                    <a:srgbClr val="000000">
                      <a:alpha val="65000"/>
                    </a:srgbClr>
                  </a:outerShdw>
                </a:effectLst>
              </a:rPr>
              <a:t>¿Cómo fortalecer la enseñanza de la filosofía de los valores para el desarrollo de la responsabilidad moral de las estudiantes de la institución educativa Instituto Oriental Femenino del municipio de Tame Arauca?</a:t>
            </a:r>
            <a:endParaRPr lang="es-ES" sz="3200" b="1" spc="50" dirty="0">
              <a:ln w="11430"/>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11971"/>
                                        </p:tgtEl>
                                        <p:attrNameLst>
                                          <p:attrName>style.visibility</p:attrName>
                                        </p:attrNameLst>
                                      </p:cBhvr>
                                      <p:to>
                                        <p:strVal val="visible"/>
                                      </p:to>
                                    </p:set>
                                    <p:animEffect transition="in" filter="diamond(in)">
                                      <p:cBhvr>
                                        <p:cTn id="12" dur="2000"/>
                                        <p:tgtEl>
                                          <p:spTgt spid="21197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195"/>
                                        </p:tgtEl>
                                        <p:attrNameLst>
                                          <p:attrName>style.visibility</p:attrName>
                                        </p:attrNameLst>
                                      </p:cBhvr>
                                      <p:to>
                                        <p:strVal val="visible"/>
                                      </p:to>
                                    </p:set>
                                    <p:animEffect transition="in" filter="box(in)">
                                      <p:cBhvr>
                                        <p:cTn id="17" dur="5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19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Elipse"/>
          <p:cNvSpPr/>
          <p:nvPr/>
        </p:nvSpPr>
        <p:spPr>
          <a:xfrm>
            <a:off x="5798852" y="785794"/>
            <a:ext cx="3345148" cy="1931210"/>
          </a:xfrm>
          <a:prstGeom prst="ellipse">
            <a:avLst/>
          </a:prstGeom>
          <a:blipFill rotWithShape="0">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 name="1 Rectángulo"/>
          <p:cNvSpPr/>
          <p:nvPr/>
        </p:nvSpPr>
        <p:spPr>
          <a:xfrm>
            <a:off x="132239" y="1339480"/>
            <a:ext cx="6225711" cy="769441"/>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a:ln w="0"/>
                <a:solidFill>
                  <a:schemeClr val="accent1">
                    <a:lumMod val="60000"/>
                    <a:lumOff val="40000"/>
                  </a:schemeClr>
                </a:solidFill>
                <a:effectLst>
                  <a:reflection blurRad="12700" stA="50000" endPos="50000" dist="5000" dir="5400000" sy="-100000" rotWithShape="0"/>
                </a:effectLst>
                <a:latin typeface="Tekton Pro Ext" pitchFamily="34" charset="0"/>
              </a:rPr>
              <a:t>Justificación</a:t>
            </a:r>
          </a:p>
        </p:txBody>
      </p:sp>
      <p:sp>
        <p:nvSpPr>
          <p:cNvPr id="9219" name="2 CuadroTexto"/>
          <p:cNvSpPr txBox="1">
            <a:spLocks noChangeArrowheads="1"/>
          </p:cNvSpPr>
          <p:nvPr/>
        </p:nvSpPr>
        <p:spPr bwMode="auto">
          <a:xfrm>
            <a:off x="117475" y="2589213"/>
            <a:ext cx="8640763" cy="3970318"/>
          </a:xfrm>
          <a:prstGeom prst="rect">
            <a:avLst/>
          </a:prstGeom>
          <a:noFill/>
          <a:ln w="9525">
            <a:noFill/>
            <a:miter lim="800000"/>
            <a:headEnd/>
            <a:tailEnd/>
          </a:ln>
        </p:spPr>
        <p:txBody>
          <a:bodyPr>
            <a:spAutoFit/>
          </a:bodyPr>
          <a:lstStyle/>
          <a:p>
            <a:pPr algn="just"/>
            <a:r>
              <a:rPr lang="es-CO" sz="2800" dirty="0" smtClean="0"/>
              <a:t>La elaboración de este proyecto </a:t>
            </a:r>
            <a:r>
              <a:rPr lang="es-CO" sz="2800" dirty="0" smtClean="0"/>
              <a:t>fue de </a:t>
            </a:r>
            <a:r>
              <a:rPr lang="es-CO" sz="2800" dirty="0" smtClean="0"/>
              <a:t>vital importancia para la comunidad educativa </a:t>
            </a:r>
            <a:r>
              <a:rPr lang="es-CO" sz="2800" dirty="0" smtClean="0"/>
              <a:t>objeto de estudio y </a:t>
            </a:r>
            <a:r>
              <a:rPr lang="es-CO" sz="2800" dirty="0" smtClean="0"/>
              <a:t>de manera especial para la sociedad actual, debido a que las aulas de clase son el mejor escenario donde se debe enseñar a las personas la filosofía de los valores y la responsabilidad que tienen en su actuar moral diario,  de ello depende el éxito o el fracaso de los proyectos en desarrollo y la evolución de la sociedad como tal. </a:t>
            </a:r>
            <a:endParaRPr lang="es-E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grpId="0" nodeType="clickEffect">
                                  <p:stCondLst>
                                    <p:cond delay="0"/>
                                  </p:stCondLst>
                                  <p:childTnLst>
                                    <p:animEffect transition="out" filter="diamond(in)">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1" presetClass="entr" presetSubtype="0" fill="hold" nodeType="clickEffect">
                                  <p:stCondLst>
                                    <p:cond delay="0"/>
                                  </p:stCondLst>
                                  <p:childTnLst>
                                    <p:set>
                                      <p:cBhvr>
                                        <p:cTn id="17" dur="1000">
                                          <p:stCondLst>
                                            <p:cond delay="0"/>
                                          </p:stCondLst>
                                        </p:cTn>
                                        <p:tgtEl>
                                          <p:spTgt spid="8"/>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219"/>
                                        </p:tgtEl>
                                        <p:attrNameLst>
                                          <p:attrName>style.visibility</p:attrName>
                                        </p:attrNameLst>
                                      </p:cBhvr>
                                      <p:to>
                                        <p:strVal val="visible"/>
                                      </p:to>
                                    </p:set>
                                    <p:animEffect transition="in" filter="box(in)">
                                      <p:cBhvr>
                                        <p:cTn id="22"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92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2 CuadroTexto"/>
          <p:cNvSpPr txBox="1">
            <a:spLocks noChangeArrowheads="1"/>
          </p:cNvSpPr>
          <p:nvPr/>
        </p:nvSpPr>
        <p:spPr bwMode="auto">
          <a:xfrm>
            <a:off x="250825" y="1357299"/>
            <a:ext cx="8640763" cy="4401205"/>
          </a:xfrm>
          <a:prstGeom prst="rect">
            <a:avLst/>
          </a:prstGeom>
          <a:noFill/>
          <a:ln w="9525">
            <a:noFill/>
            <a:miter lim="800000"/>
            <a:headEnd/>
            <a:tailEnd/>
          </a:ln>
        </p:spPr>
        <p:txBody>
          <a:bodyPr wrap="square">
            <a:spAutoFit/>
          </a:bodyPr>
          <a:lstStyle/>
          <a:p>
            <a:pPr algn="just"/>
            <a:r>
              <a:rPr lang="es-CO" sz="2800" dirty="0" smtClean="0"/>
              <a:t>Este proceso de investigación se realizó con las </a:t>
            </a:r>
            <a:r>
              <a:rPr lang="es-CO" sz="2800" dirty="0" smtClean="0"/>
              <a:t>estudiantes del </a:t>
            </a:r>
            <a:r>
              <a:rPr lang="es-CO" sz="2800" dirty="0" smtClean="0"/>
              <a:t>colegio Instituto Oriental Femenino, municipio de </a:t>
            </a:r>
            <a:r>
              <a:rPr lang="es-CO" sz="2800" dirty="0" smtClean="0"/>
              <a:t>Tame </a:t>
            </a:r>
            <a:r>
              <a:rPr lang="es-CO" sz="2800" dirty="0" smtClean="0"/>
              <a:t>Arauca; </a:t>
            </a:r>
            <a:r>
              <a:rPr lang="es-CO" sz="2800" dirty="0" smtClean="0"/>
              <a:t>población caracterizada    </a:t>
            </a:r>
            <a:r>
              <a:rPr lang="es-CO" sz="2800" dirty="0" smtClean="0"/>
              <a:t>por la alta presencia de grupos al margen de la ley, </a:t>
            </a:r>
            <a:r>
              <a:rPr lang="es-CO" sz="2800" dirty="0" smtClean="0"/>
              <a:t>que ha dado lugar a situaciones concretas como  la  </a:t>
            </a:r>
            <a:r>
              <a:rPr lang="es-CO" sz="2800" dirty="0" smtClean="0"/>
              <a:t>prostitución, embarazos no deseados en </a:t>
            </a:r>
            <a:r>
              <a:rPr lang="es-CO" sz="2800" dirty="0" smtClean="0"/>
              <a:t>jóvenes,  drogadicción, poco interés por el estudio, actitudes desfavorables que afectan las buenas relaciones interpersonales; las mismas que no han sido ajenas al sector educativo. </a:t>
            </a:r>
            <a:endParaRPr lang="es-CO"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strips(downLeft)">
                                      <p:cBhvr>
                                        <p:cTn id="7"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Elipse"/>
          <p:cNvSpPr/>
          <p:nvPr/>
        </p:nvSpPr>
        <p:spPr>
          <a:xfrm>
            <a:off x="2571736" y="2571744"/>
            <a:ext cx="3500462" cy="1857388"/>
          </a:xfrm>
          <a:prstGeom prst="ellipse">
            <a:avLst/>
          </a:prstGeom>
          <a:blipFill rotWithShape="0">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4" name="3 Rectángulo"/>
          <p:cNvSpPr/>
          <p:nvPr/>
        </p:nvSpPr>
        <p:spPr>
          <a:xfrm>
            <a:off x="785786" y="1071546"/>
            <a:ext cx="8072494" cy="923330"/>
          </a:xfrm>
          <a:prstGeom prst="rect">
            <a:avLst/>
          </a:prstGeom>
          <a:noFill/>
        </p:spPr>
        <p:txBody>
          <a:bodyPr wrap="square" lIns="91440" tIns="45720" rIns="91440" bIns="45720">
            <a:spAutoFit/>
          </a:bodyPr>
          <a:lstStyle/>
          <a:p>
            <a:pPr algn="ctr"/>
            <a:r>
              <a:rPr lang="es-E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PERTINENCIA</a:t>
            </a:r>
            <a:endParaRPr lang="es-E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5 Rectángulo"/>
          <p:cNvSpPr/>
          <p:nvPr/>
        </p:nvSpPr>
        <p:spPr>
          <a:xfrm>
            <a:off x="0" y="2143116"/>
            <a:ext cx="3286116" cy="923330"/>
          </a:xfrm>
          <a:prstGeom prst="rect">
            <a:avLst/>
          </a:prstGeom>
          <a:noFill/>
        </p:spPr>
        <p:txBody>
          <a:bodyPr wrap="squar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INTERÉS</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6 Rectángulo"/>
          <p:cNvSpPr/>
          <p:nvPr/>
        </p:nvSpPr>
        <p:spPr>
          <a:xfrm>
            <a:off x="5357818" y="2143116"/>
            <a:ext cx="3916457" cy="923330"/>
          </a:xfrm>
          <a:prstGeom prst="rect">
            <a:avLst/>
          </a:prstGeom>
          <a:noFill/>
        </p:spPr>
        <p:txBody>
          <a:bodyPr wrap="square" lIns="91440" tIns="45720" rIns="91440" bIns="45720">
            <a:spAutoFit/>
          </a:bodyPr>
          <a:lstStyle/>
          <a:p>
            <a:pPr algn="ctr"/>
            <a:r>
              <a:rPr lang="es-E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NOVEDAD</a:t>
            </a:r>
            <a:endParaRPr lang="es-E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8" name="7 Rectángulo"/>
          <p:cNvSpPr/>
          <p:nvPr/>
        </p:nvSpPr>
        <p:spPr>
          <a:xfrm>
            <a:off x="500034" y="4286256"/>
            <a:ext cx="8358246" cy="923330"/>
          </a:xfrm>
          <a:prstGeom prst="rect">
            <a:avLst/>
          </a:prstGeom>
          <a:noFill/>
        </p:spPr>
        <p:txBody>
          <a:bodyPr wrap="squar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IMPACTO SOCIAL</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linds(horizontal)">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C:\Users\usuario\Desktop\portadaweb_-3-Copiar1.jpg"/>
          <p:cNvPicPr/>
          <p:nvPr/>
        </p:nvPicPr>
        <p:blipFill>
          <a:blip r:embed="rId2"/>
          <a:srcRect/>
          <a:stretch>
            <a:fillRect/>
          </a:stretch>
        </p:blipFill>
        <p:spPr bwMode="auto">
          <a:xfrm>
            <a:off x="5715008" y="928670"/>
            <a:ext cx="3214710" cy="2143140"/>
          </a:xfrm>
          <a:prstGeom prst="rect">
            <a:avLst/>
          </a:prstGeom>
          <a:noFill/>
          <a:ln w="9525">
            <a:noFill/>
            <a:miter lim="800000"/>
            <a:headEnd/>
            <a:tailEnd/>
          </a:ln>
        </p:spPr>
      </p:pic>
      <p:sp>
        <p:nvSpPr>
          <p:cNvPr id="2" name="1 Rectángulo"/>
          <p:cNvSpPr/>
          <p:nvPr/>
        </p:nvSpPr>
        <p:spPr>
          <a:xfrm>
            <a:off x="647315" y="1571613"/>
            <a:ext cx="4996255" cy="830997"/>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800" b="1" cap="all" dirty="0" smtClean="0">
                <a:ln w="0"/>
                <a:solidFill>
                  <a:schemeClr val="accent1">
                    <a:lumMod val="60000"/>
                    <a:lumOff val="40000"/>
                  </a:schemeClr>
                </a:solidFill>
                <a:effectLst>
                  <a:reflection blurRad="12700" stA="50000" endPos="50000" dist="5000" dir="5400000" sy="-100000" rotWithShape="0"/>
                </a:effectLst>
                <a:latin typeface="Tekton Pro Ext" pitchFamily="34" charset="0"/>
              </a:rPr>
              <a:t>Objetivos</a:t>
            </a:r>
            <a:endParaRPr lang="es-ES" sz="4800" b="1" cap="all" dirty="0">
              <a:ln w="0"/>
              <a:solidFill>
                <a:schemeClr val="accent1">
                  <a:lumMod val="60000"/>
                  <a:lumOff val="40000"/>
                </a:schemeClr>
              </a:solidFill>
              <a:effectLst>
                <a:reflection blurRad="12700" stA="50000" endPos="50000" dist="5000" dir="5400000" sy="-100000" rotWithShape="0"/>
              </a:effectLst>
              <a:latin typeface="Tekton Pro Ext" pitchFamily="34" charset="0"/>
            </a:endParaRPr>
          </a:p>
        </p:txBody>
      </p:sp>
      <p:sp>
        <p:nvSpPr>
          <p:cNvPr id="12291" name="2 CuadroTexto"/>
          <p:cNvSpPr txBox="1">
            <a:spLocks noChangeArrowheads="1"/>
          </p:cNvSpPr>
          <p:nvPr/>
        </p:nvSpPr>
        <p:spPr bwMode="auto">
          <a:xfrm>
            <a:off x="250825" y="3071810"/>
            <a:ext cx="8353425" cy="4031873"/>
          </a:xfrm>
          <a:prstGeom prst="rect">
            <a:avLst/>
          </a:prstGeom>
          <a:noFill/>
          <a:ln w="9525">
            <a:noFill/>
            <a:miter lim="800000"/>
            <a:headEnd/>
            <a:tailEnd/>
          </a:ln>
        </p:spPr>
        <p:txBody>
          <a:bodyPr wrap="square">
            <a:spAutoFit/>
          </a:bodyPr>
          <a:lstStyle/>
          <a:p>
            <a:r>
              <a:rPr lang="es-CO" sz="3200" b="1" dirty="0" smtClean="0"/>
              <a:t>GENERAL</a:t>
            </a:r>
            <a:endParaRPr lang="es-ES" sz="3200" dirty="0" smtClean="0"/>
          </a:p>
          <a:p>
            <a:pPr algn="just"/>
            <a:r>
              <a:rPr lang="es-CO" sz="3200" dirty="0" smtClean="0"/>
              <a:t>Fortalecer la enseñanza de la filosofía de los valores para el desarrollo de la responsabilidad moral de las estudiantes de la institución educativa Instituto Oriental Femenino del municipio de Tame, Arauca.   </a:t>
            </a:r>
            <a:endParaRPr lang="es-ES" sz="3200" dirty="0" smtClean="0"/>
          </a:p>
          <a:p>
            <a:r>
              <a:rPr lang="es-CO" sz="3200" dirty="0" smtClean="0"/>
              <a:t> </a:t>
            </a:r>
            <a:endParaRPr lang="es-ES" sz="3200" dirty="0" smtClean="0"/>
          </a:p>
          <a:p>
            <a:pPr algn="ctr"/>
            <a:endParaRPr lang="es-CO" altLang="es-CO" sz="3200" b="1" dirty="0">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2291"/>
                                        </p:tgtEl>
                                        <p:attrNameLst>
                                          <p:attrName>style.visibility</p:attrName>
                                        </p:attrNameLst>
                                      </p:cBhvr>
                                      <p:to>
                                        <p:strVal val="visible"/>
                                      </p:to>
                                    </p:set>
                                    <p:animEffect transition="in" filter="checkerboard(across)">
                                      <p:cBhvr>
                                        <p:cTn id="23"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29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C:\Users\usuario\Desktop\portadaweb_-3-Copiar1.jpg"/>
          <p:cNvPicPr/>
          <p:nvPr/>
        </p:nvPicPr>
        <p:blipFill>
          <a:blip r:embed="rId2"/>
          <a:srcRect/>
          <a:stretch>
            <a:fillRect/>
          </a:stretch>
        </p:blipFill>
        <p:spPr bwMode="auto">
          <a:xfrm>
            <a:off x="5214942" y="0"/>
            <a:ext cx="3929058" cy="2071678"/>
          </a:xfrm>
          <a:prstGeom prst="rect">
            <a:avLst/>
          </a:prstGeom>
          <a:noFill/>
          <a:ln w="9525">
            <a:noFill/>
            <a:miter lim="800000"/>
            <a:headEnd/>
            <a:tailEnd/>
          </a:ln>
        </p:spPr>
      </p:pic>
      <p:sp>
        <p:nvSpPr>
          <p:cNvPr id="4" name="3 CuadroTexto"/>
          <p:cNvSpPr txBox="1"/>
          <p:nvPr/>
        </p:nvSpPr>
        <p:spPr>
          <a:xfrm>
            <a:off x="642910" y="1428736"/>
            <a:ext cx="7929618" cy="4071966"/>
          </a:xfrm>
          <a:prstGeom prst="rect">
            <a:avLst/>
          </a:prstGeom>
          <a:noFill/>
        </p:spPr>
        <p:txBody>
          <a:bodyPr wrap="square" rtlCol="0">
            <a:spAutoFit/>
          </a:bodyPr>
          <a:lstStyle/>
          <a:p>
            <a:pPr algn="just"/>
            <a:r>
              <a:rPr lang="es-CO" b="1" dirty="0" smtClean="0"/>
              <a:t>ESPECÍFICOS</a:t>
            </a:r>
            <a:endParaRPr lang="es-ES" dirty="0" smtClean="0"/>
          </a:p>
          <a:p>
            <a:r>
              <a:rPr lang="es-CO" b="1" dirty="0" smtClean="0"/>
              <a:t> </a:t>
            </a:r>
            <a:endParaRPr lang="es-ES" dirty="0" smtClean="0"/>
          </a:p>
          <a:p>
            <a:pPr lvl="0"/>
            <a:r>
              <a:rPr lang="es-CO" dirty="0" smtClean="0"/>
              <a:t>1. Identificar </a:t>
            </a:r>
            <a:r>
              <a:rPr lang="es-CO" dirty="0" smtClean="0"/>
              <a:t>las formas de enseñanza y la práctica de la filosofía de los valores en la institución educativa Instituto Oriental Femenino del municipio de Tame Arauca.</a:t>
            </a:r>
            <a:endParaRPr lang="es-ES" dirty="0" smtClean="0"/>
          </a:p>
          <a:p>
            <a:r>
              <a:rPr lang="es-CO" dirty="0" smtClean="0"/>
              <a:t> </a:t>
            </a:r>
            <a:endParaRPr lang="es-ES" dirty="0" smtClean="0"/>
          </a:p>
          <a:p>
            <a:pPr lvl="0"/>
            <a:r>
              <a:rPr lang="es-CO" dirty="0" smtClean="0"/>
              <a:t>2. Articular </a:t>
            </a:r>
            <a:r>
              <a:rPr lang="es-CO" dirty="0" smtClean="0"/>
              <a:t>los fundamentos teóricos prácticos que sustentan la enseñanza de la filosofía de los valores en la institución educativa Instituto Oriental Femenino del municipio de Tame Arauca.</a:t>
            </a:r>
            <a:endParaRPr lang="es-ES" dirty="0" smtClean="0"/>
          </a:p>
          <a:p>
            <a:r>
              <a:rPr lang="es-CO" dirty="0" smtClean="0"/>
              <a:t> </a:t>
            </a:r>
            <a:endParaRPr lang="es-ES" dirty="0" smtClean="0"/>
          </a:p>
          <a:p>
            <a:r>
              <a:rPr lang="es-CO" dirty="0" smtClean="0"/>
              <a:t>3. Diseñar </a:t>
            </a:r>
            <a:r>
              <a:rPr lang="es-CO" dirty="0" smtClean="0"/>
              <a:t>e implementar una propuesta pedagógica para la enseñanza de la filosofía de los valores para el desarrollo de la responsabilidad moral de las estudiantes de la institución educativa Instituto Oriental Femenino del municipio de Tame Arauca.</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Proyecto de Grado, Presentación.</Template>
  <TotalTime>314</TotalTime>
  <Words>1156</Words>
  <Application>Microsoft Office PowerPoint</Application>
  <PresentationFormat>Presentación en pantalla (4:3)</PresentationFormat>
  <Paragraphs>130</Paragraphs>
  <Slides>19</Slides>
  <Notes>2</Notes>
  <HiddenSlides>0</HiddenSlides>
  <MMClips>0</MMClips>
  <ScaleCrop>false</ScaleCrop>
  <HeadingPairs>
    <vt:vector size="6" baseType="variant">
      <vt:variant>
        <vt:lpstr>Tema</vt:lpstr>
      </vt:variant>
      <vt:variant>
        <vt:i4>3</vt:i4>
      </vt:variant>
      <vt:variant>
        <vt:lpstr>Servidores OLE incrustados</vt:lpstr>
      </vt:variant>
      <vt:variant>
        <vt:i4>0</vt:i4>
      </vt:variant>
      <vt:variant>
        <vt:lpstr>Títulos de diapositiva</vt:lpstr>
      </vt:variant>
      <vt:variant>
        <vt:i4>19</vt:i4>
      </vt:variant>
    </vt:vector>
  </HeadingPairs>
  <TitlesOfParts>
    <vt:vector size="22" baseType="lpstr">
      <vt:lpstr>1_Diseño personalizado</vt:lpstr>
      <vt:lpstr>Diseño personalizado</vt:lpstr>
      <vt:lpstr>Flujo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jhon.acevedo</cp:lastModifiedBy>
  <cp:revision>29</cp:revision>
  <dcterms:created xsi:type="dcterms:W3CDTF">2015-02-04T22:47:34Z</dcterms:created>
  <dcterms:modified xsi:type="dcterms:W3CDTF">2015-02-05T16:45:57Z</dcterms:modified>
</cp:coreProperties>
</file>