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4" r:id="rId2"/>
    <p:sldMasterId id="2147483660" r:id="rId3"/>
    <p:sldMasterId id="2147483672" r:id="rId4"/>
  </p:sldMasterIdLst>
  <p:notesMasterIdLst>
    <p:notesMasterId r:id="rId24"/>
  </p:notesMasterIdLst>
  <p:sldIdLst>
    <p:sldId id="256" r:id="rId5"/>
    <p:sldId id="268" r:id="rId6"/>
    <p:sldId id="289" r:id="rId7"/>
    <p:sldId id="259" r:id="rId8"/>
    <p:sldId id="303" r:id="rId9"/>
    <p:sldId id="262" r:id="rId10"/>
    <p:sldId id="307" r:id="rId11"/>
    <p:sldId id="264" r:id="rId12"/>
    <p:sldId id="298" r:id="rId13"/>
    <p:sldId id="308" r:id="rId14"/>
    <p:sldId id="263" r:id="rId15"/>
    <p:sldId id="309" r:id="rId16"/>
    <p:sldId id="311" r:id="rId17"/>
    <p:sldId id="310" r:id="rId18"/>
    <p:sldId id="312" r:id="rId19"/>
    <p:sldId id="313" r:id="rId20"/>
    <p:sldId id="306" r:id="rId21"/>
    <p:sldId id="305" r:id="rId22"/>
    <p:sldId id="258" r:id="rId23"/>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037A76EA-6CBF-EC49-B1B1-4BE8F594063A}">
          <p14:sldIdLst>
            <p14:sldId id="256"/>
            <p14:sldId id="268"/>
            <p14:sldId id="289"/>
            <p14:sldId id="259"/>
            <p14:sldId id="303"/>
            <p14:sldId id="262"/>
            <p14:sldId id="307"/>
            <p14:sldId id="264"/>
            <p14:sldId id="298"/>
            <p14:sldId id="308"/>
            <p14:sldId id="263"/>
            <p14:sldId id="309"/>
            <p14:sldId id="311"/>
            <p14:sldId id="310"/>
            <p14:sldId id="312"/>
            <p14:sldId id="313"/>
            <p14:sldId id="306"/>
            <p14:sldId id="305"/>
            <p14:sldId id="258"/>
          </p14:sldIdLst>
        </p14:section>
        <p14:section name="Sección sin título" id="{E98B6C30-F9F9-BF4A-B4C2-4DABDC7879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03" autoAdjust="0"/>
    <p:restoredTop sz="33636" autoAdjust="0"/>
  </p:normalViewPr>
  <p:slideViewPr>
    <p:cSldViewPr snapToGrid="0" snapToObjects="1">
      <p:cViewPr varScale="1">
        <p:scale>
          <a:sx n="116" d="100"/>
          <a:sy n="116" d="100"/>
        </p:scale>
        <p:origin x="1584" y="108"/>
      </p:cViewPr>
      <p:guideLst>
        <p:guide orient="horz" pos="2160"/>
        <p:guide pos="2880"/>
      </p:guideLst>
    </p:cSldViewPr>
  </p:slideViewPr>
  <p:outlineViewPr>
    <p:cViewPr>
      <p:scale>
        <a:sx n="33" d="100"/>
        <a:sy n="33" d="100"/>
      </p:scale>
      <p:origin x="0" y="-547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5A90EF-4A52-AF41-A649-F08E16E5E8CB}" type="datetimeFigureOut">
              <a:rPr lang="es-ES" smtClean="0"/>
              <a:t>03/06/2020</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922FDC-1E5C-6949-ACC9-98371F30477C}" type="slidenum">
              <a:rPr lang="es-ES" smtClean="0"/>
              <a:t>‹Nº›</a:t>
            </a:fld>
            <a:endParaRPr lang="es-ES"/>
          </a:p>
        </p:txBody>
      </p:sp>
    </p:spTree>
    <p:extLst>
      <p:ext uri="{BB962C8B-B14F-4D97-AF65-F5344CB8AC3E}">
        <p14:creationId xmlns:p14="http://schemas.microsoft.com/office/powerpoint/2010/main" val="19790080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922FDC-1E5C-6949-ACC9-98371F30477C}" type="slidenum">
              <a:rPr lang="es-ES" smtClean="0"/>
              <a:t>1</a:t>
            </a:fld>
            <a:endParaRPr lang="es-ES"/>
          </a:p>
        </p:txBody>
      </p:sp>
    </p:spTree>
    <p:extLst>
      <p:ext uri="{BB962C8B-B14F-4D97-AF65-F5344CB8AC3E}">
        <p14:creationId xmlns:p14="http://schemas.microsoft.com/office/powerpoint/2010/main" val="680749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7E922FDC-1E5C-6949-ACC9-98371F30477C}" type="slidenum">
              <a:rPr lang="es-ES" smtClean="0"/>
              <a:t>4</a:t>
            </a:fld>
            <a:endParaRPr lang="es-ES"/>
          </a:p>
        </p:txBody>
      </p:sp>
    </p:spTree>
    <p:extLst>
      <p:ext uri="{BB962C8B-B14F-4D97-AF65-F5344CB8AC3E}">
        <p14:creationId xmlns:p14="http://schemas.microsoft.com/office/powerpoint/2010/main" val="1784504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85E26C62-09D1-2447-8339-382A61A39427}"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2877702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85E26C62-09D1-2447-8339-382A61A39427}"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3661412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85E26C62-09D1-2447-8339-382A61A39427}"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2127113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3116175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2856611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3872688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1963545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8" name="Marcador de pie de página 7"/>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Marcador de número de diapositiva 8"/>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5183577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ES"/>
          </a:p>
        </p:txBody>
      </p:sp>
      <p:sp>
        <p:nvSpPr>
          <p:cNvPr id="3" name="Marcador de fecha 2"/>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4" name="Marcador de pie de página 3"/>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Marcador de número de diapositiva 4"/>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42320294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3" name="Marcador de pie de página 2"/>
          <p:cNvSpPr>
            <a:spLocks noGrp="1"/>
          </p:cNvSpPr>
          <p:nvPr>
            <p:ph type="ftr" sz="quarter" idx="11"/>
          </p:nvPr>
        </p:nvSpPr>
        <p:spPr>
          <a:xfrm>
            <a:off x="3124200" y="6356350"/>
            <a:ext cx="2895600" cy="365125"/>
          </a:xfrm>
          <a:prstGeom prst="rect">
            <a:avLst/>
          </a:prstGeom>
        </p:spPr>
        <p:txBody>
          <a:bodyPr/>
          <a:lstStyle/>
          <a:p>
            <a:endParaRPr lang="es-ES"/>
          </a:p>
        </p:txBody>
      </p:sp>
      <p:sp>
        <p:nvSpPr>
          <p:cNvPr id="4" name="Marcador de número de diapositiva 3"/>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3751805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701595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85E26C62-09D1-2447-8339-382A61A39427}"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7464878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3683292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2009238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a:xfrm>
            <a:off x="4419600" y="7174252"/>
            <a:ext cx="2133600" cy="365125"/>
          </a:xfrm>
          <a:prstGeom prst="rect">
            <a:avLst/>
          </a:prstGeom>
        </p:spPr>
        <p:txBody>
          <a:bodyPr/>
          <a:lstStyle/>
          <a:p>
            <a:fld id="{CB493713-51BA-2840-8E80-E466F47A062B}" type="datetimeFigureOut">
              <a:rPr lang="es-ES" smtClean="0"/>
              <a:t>03/06/2020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086CB4F6-067D-FE45-B892-F0D9801A8A26}" type="slidenum">
              <a:rPr lang="es-ES" smtClean="0"/>
              <a:t>‹Nº›</a:t>
            </a:fld>
            <a:endParaRPr lang="es-ES"/>
          </a:p>
        </p:txBody>
      </p:sp>
    </p:spTree>
    <p:extLst>
      <p:ext uri="{BB962C8B-B14F-4D97-AF65-F5344CB8AC3E}">
        <p14:creationId xmlns:p14="http://schemas.microsoft.com/office/powerpoint/2010/main" val="19131757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38529473-DA5A-0945-9236-2BBCE822419D}"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27472942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38529473-DA5A-0945-9236-2BBCE822419D}"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1195067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38529473-DA5A-0945-9236-2BBCE822419D}"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16598472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38529473-DA5A-0945-9236-2BBCE822419D}"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27528860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38529473-DA5A-0945-9236-2BBCE822419D}" type="datetimeFigureOut">
              <a:rPr lang="es-ES" smtClean="0"/>
              <a:t>03/06/2020</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2888331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38529473-DA5A-0945-9236-2BBCE822419D}" type="datetimeFigureOut">
              <a:rPr lang="es-ES" smtClean="0"/>
              <a:t>03/06/2020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12408148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529473-DA5A-0945-9236-2BBCE822419D}" type="datetimeFigureOut">
              <a:rPr lang="es-ES" smtClean="0"/>
              <a:t>03/06/2020</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4091671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85E26C62-09D1-2447-8339-382A61A39427}"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42912936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38529473-DA5A-0945-9236-2BBCE822419D}"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38302859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38529473-DA5A-0945-9236-2BBCE822419D}"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3553235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38529473-DA5A-0945-9236-2BBCE822419D}"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36253550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38529473-DA5A-0945-9236-2BBCE822419D}"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265DA8B-2362-4643-9EB9-8C0DA27B0E9B}" type="slidenum">
              <a:rPr lang="es-ES" smtClean="0"/>
              <a:t>‹Nº›</a:t>
            </a:fld>
            <a:endParaRPr lang="es-ES"/>
          </a:p>
        </p:txBody>
      </p:sp>
    </p:spTree>
    <p:extLst>
      <p:ext uri="{BB962C8B-B14F-4D97-AF65-F5344CB8AC3E}">
        <p14:creationId xmlns:p14="http://schemas.microsoft.com/office/powerpoint/2010/main" val="9404370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476C5AFE-3654-574A-B55C-CC93B0134942}"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10294388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476C5AFE-3654-574A-B55C-CC93B0134942}"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5338375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476C5AFE-3654-574A-B55C-CC93B0134942}"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40509983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476C5AFE-3654-574A-B55C-CC93B0134942}"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32474035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476C5AFE-3654-574A-B55C-CC93B0134942}" type="datetimeFigureOut">
              <a:rPr lang="es-ES" smtClean="0"/>
              <a:t>03/06/2020</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9573721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476C5AFE-3654-574A-B55C-CC93B0134942}" type="datetimeFigureOut">
              <a:rPr lang="es-ES" smtClean="0"/>
              <a:t>03/06/2020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123540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85E26C62-09D1-2447-8339-382A61A39427}"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29455801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76C5AFE-3654-574A-B55C-CC93B0134942}" type="datetimeFigureOut">
              <a:rPr lang="es-ES" smtClean="0"/>
              <a:t>03/06/2020</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3568990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476C5AFE-3654-574A-B55C-CC93B0134942}"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39780081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476C5AFE-3654-574A-B55C-CC93B0134942}"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26863959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476C5AFE-3654-574A-B55C-CC93B0134942}"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3359392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476C5AFE-3654-574A-B55C-CC93B0134942}" type="datetimeFigureOut">
              <a:rPr lang="es-ES" smtClean="0"/>
              <a:t>03/06/2020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E623A22-1E0C-0042-B297-379B5594F42C}" type="slidenum">
              <a:rPr lang="es-ES" smtClean="0"/>
              <a:t>‹Nº›</a:t>
            </a:fld>
            <a:endParaRPr lang="es-ES"/>
          </a:p>
        </p:txBody>
      </p:sp>
    </p:spTree>
    <p:extLst>
      <p:ext uri="{BB962C8B-B14F-4D97-AF65-F5344CB8AC3E}">
        <p14:creationId xmlns:p14="http://schemas.microsoft.com/office/powerpoint/2010/main" val="3857931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85E26C62-09D1-2447-8339-382A61A39427}" type="datetimeFigureOut">
              <a:rPr lang="es-ES" smtClean="0"/>
              <a:t>03/06/2020</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2477972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85E26C62-09D1-2447-8339-382A61A39427}" type="datetimeFigureOut">
              <a:rPr lang="es-ES" smtClean="0"/>
              <a:t>03/06/2020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527383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5E26C62-09D1-2447-8339-382A61A39427}" type="datetimeFigureOut">
              <a:rPr lang="es-ES" smtClean="0"/>
              <a:t>03/06/2020</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2425501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85E26C62-09D1-2447-8339-382A61A39427}"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3139750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85E26C62-09D1-2447-8339-382A61A39427}" type="datetimeFigureOut">
              <a:rPr lang="es-ES" smtClean="0"/>
              <a:t>03/06/2020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63C49DB-C6BE-164C-88E5-007FD68AC088}" type="slidenum">
              <a:rPr lang="es-ES" smtClean="0"/>
              <a:t>‹Nº›</a:t>
            </a:fld>
            <a:endParaRPr lang="es-ES"/>
          </a:p>
        </p:txBody>
      </p:sp>
    </p:spTree>
    <p:extLst>
      <p:ext uri="{BB962C8B-B14F-4D97-AF65-F5344CB8AC3E}">
        <p14:creationId xmlns:p14="http://schemas.microsoft.com/office/powerpoint/2010/main" val="3285903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E26C62-09D1-2447-8339-382A61A39427}" type="datetimeFigureOut">
              <a:rPr lang="es-ES" smtClean="0"/>
              <a:t>03/06/2020</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3C49DB-C6BE-164C-88E5-007FD68AC088}" type="slidenum">
              <a:rPr lang="es-ES" smtClean="0"/>
              <a:t>‹Nº›</a:t>
            </a:fld>
            <a:endParaRPr lang="es-ES"/>
          </a:p>
        </p:txBody>
      </p:sp>
    </p:spTree>
    <p:extLst>
      <p:ext uri="{BB962C8B-B14F-4D97-AF65-F5344CB8AC3E}">
        <p14:creationId xmlns:p14="http://schemas.microsoft.com/office/powerpoint/2010/main" val="2988427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pic>
        <p:nvPicPr>
          <p:cNvPr id="7" name="Imagen 6" descr="interior.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1"/>
            <a:ext cx="9164047" cy="7081309"/>
          </a:xfrm>
          <a:prstGeom prst="rect">
            <a:avLst/>
          </a:prstGeom>
        </p:spPr>
      </p:pic>
    </p:spTree>
    <p:extLst>
      <p:ext uri="{BB962C8B-B14F-4D97-AF65-F5344CB8AC3E}">
        <p14:creationId xmlns:p14="http://schemas.microsoft.com/office/powerpoint/2010/main" val="22750973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529473-DA5A-0945-9236-2BBCE822419D}" type="datetimeFigureOut">
              <a:rPr lang="es-ES" smtClean="0"/>
              <a:t>03/06/2020</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5DA8B-2362-4643-9EB9-8C0DA27B0E9B}" type="slidenum">
              <a:rPr lang="es-ES" smtClean="0"/>
              <a:t>‹Nº›</a:t>
            </a:fld>
            <a:endParaRPr lang="es-ES"/>
          </a:p>
        </p:txBody>
      </p:sp>
    </p:spTree>
    <p:extLst>
      <p:ext uri="{BB962C8B-B14F-4D97-AF65-F5344CB8AC3E}">
        <p14:creationId xmlns:p14="http://schemas.microsoft.com/office/powerpoint/2010/main" val="27689152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6C5AFE-3654-574A-B55C-CC93B0134942}" type="datetimeFigureOut">
              <a:rPr lang="es-ES" smtClean="0"/>
              <a:t>03/06/2020</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623A22-1E0C-0042-B297-379B5594F42C}" type="slidenum">
              <a:rPr lang="es-ES" smtClean="0"/>
              <a:t>‹Nº›</a:t>
            </a:fld>
            <a:endParaRPr lang="es-ES"/>
          </a:p>
        </p:txBody>
      </p:sp>
    </p:spTree>
    <p:extLst>
      <p:ext uri="{BB962C8B-B14F-4D97-AF65-F5344CB8AC3E}">
        <p14:creationId xmlns:p14="http://schemas.microsoft.com/office/powerpoint/2010/main" val="5019764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maru_sanchezr@hotmail.com"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95" b="2509"/>
          <a:stretch/>
        </p:blipFill>
        <p:spPr>
          <a:xfrm>
            <a:off x="0" y="0"/>
            <a:ext cx="9135291" cy="6888480"/>
          </a:xfrm>
          <a:prstGeom prst="rect">
            <a:avLst/>
          </a:prstGeom>
        </p:spPr>
      </p:pic>
      <p:sp>
        <p:nvSpPr>
          <p:cNvPr id="6" name="CuadroTexto 5"/>
          <p:cNvSpPr txBox="1"/>
          <p:nvPr/>
        </p:nvSpPr>
        <p:spPr>
          <a:xfrm>
            <a:off x="264160" y="2997200"/>
            <a:ext cx="8392160" cy="3046988"/>
          </a:xfrm>
          <a:prstGeom prst="rect">
            <a:avLst/>
          </a:prstGeom>
          <a:noFill/>
          <a:ln>
            <a:noFill/>
          </a:ln>
        </p:spPr>
        <p:txBody>
          <a:bodyPr wrap="square" rtlCol="0">
            <a:spAutoFit/>
          </a:bodyPr>
          <a:lstStyle/>
          <a:p>
            <a:pPr algn="ctr"/>
            <a:r>
              <a:rPr lang="es-MX" sz="2800" b="1" dirty="0" smtClean="0"/>
              <a:t>La divulgación del conocimiento a través de la grafica</a:t>
            </a:r>
            <a:endParaRPr lang="es-MX" sz="2800" b="1" dirty="0"/>
          </a:p>
          <a:p>
            <a:pPr algn="ctr"/>
            <a:r>
              <a:rPr lang="es-MX" sz="2800" b="1" dirty="0"/>
              <a:t>Caso de estudio: </a:t>
            </a:r>
            <a:r>
              <a:rPr lang="es-MX" sz="2800" b="1" dirty="0" smtClean="0"/>
              <a:t>Tres escuelas primarias con niveles de 1° a 3° grado, </a:t>
            </a:r>
            <a:r>
              <a:rPr lang="es-MX" sz="2800" b="1" dirty="0"/>
              <a:t>Gto., México.</a:t>
            </a:r>
            <a:endParaRPr lang="es-MX" sz="2800" dirty="0"/>
          </a:p>
          <a:p>
            <a:pPr algn="ctr"/>
            <a:r>
              <a:rPr lang="es-ES_tradnl" b="1" dirty="0" smtClean="0"/>
              <a:t>Jeimy </a:t>
            </a:r>
            <a:r>
              <a:rPr lang="es-ES_tradnl" b="1" dirty="0" err="1" smtClean="0"/>
              <a:t>Juliet</a:t>
            </a:r>
            <a:r>
              <a:rPr lang="es-ES_tradnl" b="1" dirty="0" smtClean="0"/>
              <a:t> Mata </a:t>
            </a:r>
            <a:r>
              <a:rPr lang="es-ES_tradnl" b="1" dirty="0" err="1" smtClean="0"/>
              <a:t>Diaz</a:t>
            </a:r>
            <a:endParaRPr lang="es-ES_tradnl" b="1" dirty="0"/>
          </a:p>
          <a:p>
            <a:pPr algn="ctr"/>
            <a:r>
              <a:rPr lang="es-ES_tradnl" b="1" dirty="0" smtClean="0"/>
              <a:t>Asesora: Dr. Sánchez </a:t>
            </a:r>
            <a:r>
              <a:rPr lang="es-ES_tradnl" b="1" dirty="0"/>
              <a:t>Ramos, Ma. </a:t>
            </a:r>
            <a:r>
              <a:rPr lang="es-ES_tradnl" b="1" dirty="0" smtClean="0"/>
              <a:t>Eugenia</a:t>
            </a:r>
            <a:endParaRPr lang="es-MX" dirty="0"/>
          </a:p>
          <a:p>
            <a:pPr algn="ctr"/>
            <a:r>
              <a:rPr lang="es-MX" b="1" dirty="0"/>
              <a:t>Universidad de Guanajuato, México</a:t>
            </a:r>
            <a:endParaRPr lang="es-MX" dirty="0"/>
          </a:p>
          <a:p>
            <a:pPr algn="ctr" fontAlgn="base"/>
            <a:r>
              <a:rPr lang="es-MX" u="sng" dirty="0" smtClean="0">
                <a:hlinkClick r:id="rId4"/>
              </a:rPr>
              <a:t>Jeimymata@usantotomas.edu.co </a:t>
            </a:r>
          </a:p>
          <a:p>
            <a:pPr algn="ctr" fontAlgn="base"/>
            <a:r>
              <a:rPr lang="es-MX" u="sng" dirty="0" smtClean="0">
                <a:hlinkClick r:id="rId4"/>
              </a:rPr>
              <a:t>maru_sanchezr@hotmail.com</a:t>
            </a:r>
            <a:endParaRPr lang="es-MX" u="sng" dirty="0"/>
          </a:p>
          <a:p>
            <a:pPr algn="ctr" fontAlgn="base"/>
            <a:endParaRPr lang="es-MX" dirty="0"/>
          </a:p>
        </p:txBody>
      </p:sp>
    </p:spTree>
    <p:extLst>
      <p:ext uri="{BB962C8B-B14F-4D97-AF65-F5344CB8AC3E}">
        <p14:creationId xmlns:p14="http://schemas.microsoft.com/office/powerpoint/2010/main" val="1902154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xmlns="" id="{4F80200D-6549-4332-80AB-27F14526FFA4}"/>
              </a:ext>
            </a:extLst>
          </p:cNvPr>
          <p:cNvSpPr>
            <a:spLocks noGrp="1"/>
          </p:cNvSpPr>
          <p:nvPr>
            <p:ph idx="1"/>
          </p:nvPr>
        </p:nvSpPr>
        <p:spPr>
          <a:xfrm>
            <a:off x="206188" y="1140171"/>
            <a:ext cx="8598178" cy="962949"/>
          </a:xfrm>
        </p:spPr>
        <p:txBody>
          <a:bodyPr>
            <a:normAutofit fontScale="77500" lnSpcReduction="20000"/>
          </a:bodyPr>
          <a:lstStyle/>
          <a:p>
            <a:pPr lvl="0" algn="just"/>
            <a:r>
              <a:rPr lang="es-ES" i="1" dirty="0" smtClean="0"/>
              <a:t>Diseñar de instrumento </a:t>
            </a:r>
            <a:r>
              <a:rPr lang="es-ES" i="1" dirty="0"/>
              <a:t>a implementar, para la recolección de datos en pruebas de campo con el público objetivo.  </a:t>
            </a:r>
            <a:endParaRPr lang="es-CO" dirty="0"/>
          </a:p>
          <a:p>
            <a:pPr algn="just"/>
            <a:endParaRPr lang="es-MX" dirty="0"/>
          </a:p>
        </p:txBody>
      </p:sp>
      <p:sp>
        <p:nvSpPr>
          <p:cNvPr id="8" name="Rectángulo 7"/>
          <p:cNvSpPr/>
          <p:nvPr/>
        </p:nvSpPr>
        <p:spPr>
          <a:xfrm>
            <a:off x="457199" y="222276"/>
            <a:ext cx="6259523" cy="461665"/>
          </a:xfrm>
          <a:prstGeom prst="rect">
            <a:avLst/>
          </a:prstGeom>
        </p:spPr>
        <p:txBody>
          <a:bodyPr wrap="square">
            <a:spAutoFit/>
          </a:bodyPr>
          <a:lstStyle/>
          <a:p>
            <a:pPr algn="just"/>
            <a:r>
              <a:rPr lang="es-CO" sz="2400" b="1" dirty="0" smtClean="0">
                <a:solidFill>
                  <a:schemeClr val="bg1"/>
                </a:solidFill>
              </a:rPr>
              <a:t>Metodología e investigación </a:t>
            </a:r>
            <a:endParaRPr lang="es-MX" dirty="0"/>
          </a:p>
        </p:txBody>
      </p:sp>
      <p:pic>
        <p:nvPicPr>
          <p:cNvPr id="9" name="Imagen 8"/>
          <p:cNvPicPr/>
          <p:nvPr/>
        </p:nvPicPr>
        <p:blipFill>
          <a:blip r:embed="rId2"/>
          <a:stretch>
            <a:fillRect/>
          </a:stretch>
        </p:blipFill>
        <p:spPr>
          <a:xfrm>
            <a:off x="483325" y="2103120"/>
            <a:ext cx="2495006" cy="1744152"/>
          </a:xfrm>
          <a:prstGeom prst="rect">
            <a:avLst/>
          </a:prstGeom>
        </p:spPr>
      </p:pic>
      <p:pic>
        <p:nvPicPr>
          <p:cNvPr id="10" name="Imagen 9"/>
          <p:cNvPicPr/>
          <p:nvPr/>
        </p:nvPicPr>
        <p:blipFill>
          <a:blip r:embed="rId3"/>
          <a:stretch>
            <a:fillRect/>
          </a:stretch>
        </p:blipFill>
        <p:spPr>
          <a:xfrm>
            <a:off x="3308444" y="2325386"/>
            <a:ext cx="2534194" cy="1744152"/>
          </a:xfrm>
          <a:prstGeom prst="rect">
            <a:avLst/>
          </a:prstGeom>
        </p:spPr>
      </p:pic>
      <p:pic>
        <p:nvPicPr>
          <p:cNvPr id="11" name="Imagen 10"/>
          <p:cNvPicPr/>
          <p:nvPr/>
        </p:nvPicPr>
        <p:blipFill>
          <a:blip r:embed="rId4"/>
          <a:stretch>
            <a:fillRect/>
          </a:stretch>
        </p:blipFill>
        <p:spPr>
          <a:xfrm>
            <a:off x="6146906" y="2103120"/>
            <a:ext cx="2552957" cy="1788733"/>
          </a:xfrm>
          <a:prstGeom prst="rect">
            <a:avLst/>
          </a:prstGeom>
        </p:spPr>
      </p:pic>
      <p:pic>
        <p:nvPicPr>
          <p:cNvPr id="12" name="Imagen 11"/>
          <p:cNvPicPr/>
          <p:nvPr/>
        </p:nvPicPr>
        <p:blipFill>
          <a:blip r:embed="rId5"/>
          <a:stretch>
            <a:fillRect/>
          </a:stretch>
        </p:blipFill>
        <p:spPr>
          <a:xfrm>
            <a:off x="483325" y="4089396"/>
            <a:ext cx="2521132" cy="1699458"/>
          </a:xfrm>
          <a:prstGeom prst="rect">
            <a:avLst/>
          </a:prstGeom>
        </p:spPr>
      </p:pic>
      <p:pic>
        <p:nvPicPr>
          <p:cNvPr id="13" name="Imagen 12"/>
          <p:cNvPicPr/>
          <p:nvPr/>
        </p:nvPicPr>
        <p:blipFill>
          <a:blip r:embed="rId6"/>
          <a:stretch>
            <a:fillRect/>
          </a:stretch>
        </p:blipFill>
        <p:spPr>
          <a:xfrm>
            <a:off x="3321507" y="4265593"/>
            <a:ext cx="2534194" cy="1817724"/>
          </a:xfrm>
          <a:prstGeom prst="rect">
            <a:avLst/>
          </a:prstGeom>
        </p:spPr>
      </p:pic>
      <p:pic>
        <p:nvPicPr>
          <p:cNvPr id="14" name="Imagen 13"/>
          <p:cNvPicPr/>
          <p:nvPr/>
        </p:nvPicPr>
        <p:blipFill>
          <a:blip r:embed="rId7"/>
          <a:stretch>
            <a:fillRect/>
          </a:stretch>
        </p:blipFill>
        <p:spPr>
          <a:xfrm>
            <a:off x="6146906" y="4089396"/>
            <a:ext cx="2527112" cy="1718762"/>
          </a:xfrm>
          <a:prstGeom prst="rect">
            <a:avLst/>
          </a:prstGeom>
        </p:spPr>
      </p:pic>
      <p:sp>
        <p:nvSpPr>
          <p:cNvPr id="15" name="CuadroTexto 14">
            <a:extLst>
              <a:ext uri="{FF2B5EF4-FFF2-40B4-BE49-F238E27FC236}">
                <a16:creationId xmlns:a16="http://schemas.microsoft.com/office/drawing/2014/main" xmlns="" id="{FF735D84-2E13-493C-A11A-F2E344A83A27}"/>
              </a:ext>
            </a:extLst>
          </p:cNvPr>
          <p:cNvSpPr txBox="1"/>
          <p:nvPr/>
        </p:nvSpPr>
        <p:spPr>
          <a:xfrm>
            <a:off x="183743" y="6105580"/>
            <a:ext cx="5035559" cy="800219"/>
          </a:xfrm>
          <a:prstGeom prst="rect">
            <a:avLst/>
          </a:prstGeom>
          <a:noFill/>
        </p:spPr>
        <p:txBody>
          <a:bodyPr wrap="square" rtlCol="0">
            <a:spAutoFit/>
          </a:bodyPr>
          <a:lstStyle/>
          <a:p>
            <a:r>
              <a:rPr lang="es-MX" sz="1400" dirty="0"/>
              <a:t>Imagen 8. </a:t>
            </a:r>
            <a:r>
              <a:rPr lang="es-MX" sz="1400" dirty="0" smtClean="0"/>
              <a:t>Instrumento para recolección de datos en campo. </a:t>
            </a:r>
            <a:endParaRPr lang="es-MX" sz="1400" dirty="0"/>
          </a:p>
          <a:p>
            <a:r>
              <a:rPr lang="es-MX" sz="1400" dirty="0"/>
              <a:t>Autor: </a:t>
            </a:r>
            <a:r>
              <a:rPr lang="es-MX" sz="1400" dirty="0" smtClean="0"/>
              <a:t>Jeimy Mata </a:t>
            </a:r>
            <a:r>
              <a:rPr lang="es-MX" sz="1400" dirty="0" err="1" smtClean="0"/>
              <a:t>Diaz</a:t>
            </a:r>
            <a:r>
              <a:rPr lang="es-MX" sz="1400" dirty="0" smtClean="0"/>
              <a:t> </a:t>
            </a:r>
            <a:r>
              <a:rPr lang="es-MX" sz="1400" dirty="0"/>
              <a:t>(</a:t>
            </a:r>
            <a:r>
              <a:rPr lang="es-MX" sz="1400" dirty="0" smtClean="0"/>
              <a:t>2019).</a:t>
            </a:r>
            <a:endParaRPr lang="es-MX" sz="1400" dirty="0"/>
          </a:p>
          <a:p>
            <a:endParaRPr lang="es-MX" dirty="0"/>
          </a:p>
        </p:txBody>
      </p:sp>
      <p:pic>
        <p:nvPicPr>
          <p:cNvPr id="16" name="Picture 4" descr="Imagen relacionad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8794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4" name="Marcador de contenido 3">
            <a:extLst>
              <a:ext uri="{FF2B5EF4-FFF2-40B4-BE49-F238E27FC236}">
                <a16:creationId xmlns:a16="http://schemas.microsoft.com/office/drawing/2014/main" xmlns="" id="{48A79DDF-E550-4897-88DE-ABDDDE91A6FB}"/>
              </a:ext>
            </a:extLst>
          </p:cNvPr>
          <p:cNvSpPr>
            <a:spLocks noGrp="1"/>
          </p:cNvSpPr>
          <p:nvPr>
            <p:ph idx="1"/>
          </p:nvPr>
        </p:nvSpPr>
        <p:spPr>
          <a:xfrm>
            <a:off x="254001" y="1081257"/>
            <a:ext cx="5049520" cy="5078649"/>
          </a:xfrm>
        </p:spPr>
        <p:txBody>
          <a:bodyPr>
            <a:normAutofit fontScale="70000" lnSpcReduction="20000"/>
          </a:bodyPr>
          <a:lstStyle/>
          <a:p>
            <a:pPr lvl="0" algn="just"/>
            <a:r>
              <a:rPr lang="es-ES" i="1" dirty="0"/>
              <a:t>Aplicación de instrumento a la población objetivo</a:t>
            </a:r>
            <a:endParaRPr lang="es-CO" dirty="0"/>
          </a:p>
          <a:p>
            <a:pPr marL="0" indent="0" algn="just">
              <a:buNone/>
            </a:pPr>
            <a:endParaRPr lang="es-MX" sz="2400" dirty="0"/>
          </a:p>
          <a:p>
            <a:pPr marL="0" indent="0" algn="just">
              <a:buNone/>
            </a:pPr>
            <a:r>
              <a:rPr lang="es-ES" dirty="0"/>
              <a:t>Se buscó tener acceso a la mayor cantidad de primarias posibles en la ciudad, pero al contar con escasos días para el receso del alumnado, se logró ingresar a tres plateles educativos que fueron la primaria Montes de Oca, primaria Benito Juárez y primaria Mtro. Juan B. Diosdado</a:t>
            </a:r>
            <a:endParaRPr lang="es-ES" dirty="0" smtClean="0"/>
          </a:p>
          <a:p>
            <a:pPr marL="0" indent="0" algn="just">
              <a:buNone/>
            </a:pPr>
            <a:r>
              <a:rPr lang="es-ES" dirty="0" smtClean="0"/>
              <a:t>Con </a:t>
            </a:r>
            <a:r>
              <a:rPr lang="es-ES" dirty="0"/>
              <a:t>la aplicación de la encuesta en las primarias se logró obtener un total de 193 niños encuestados a lo largo de las tres primarias a las que se logró aplicar el instrumento, de las cuales 93 eran niñas y 100 eran niños distribuidos a lo largo de los grados primero, segundo y tercero de primaria.</a:t>
            </a:r>
            <a:endParaRPr lang="es-CO" dirty="0"/>
          </a:p>
          <a:p>
            <a:pPr algn="just"/>
            <a:endParaRPr lang="es-MX" dirty="0"/>
          </a:p>
        </p:txBody>
      </p:sp>
      <p:sp>
        <p:nvSpPr>
          <p:cNvPr id="2" name="CuadroTexto 1">
            <a:extLst>
              <a:ext uri="{FF2B5EF4-FFF2-40B4-BE49-F238E27FC236}">
                <a16:creationId xmlns:a16="http://schemas.microsoft.com/office/drawing/2014/main" xmlns="" id="{FF735D84-2E13-493C-A11A-F2E344A83A27}"/>
              </a:ext>
            </a:extLst>
          </p:cNvPr>
          <p:cNvSpPr txBox="1"/>
          <p:nvPr/>
        </p:nvSpPr>
        <p:spPr>
          <a:xfrm>
            <a:off x="254000" y="6159907"/>
            <a:ext cx="6534331" cy="923330"/>
          </a:xfrm>
          <a:prstGeom prst="rect">
            <a:avLst/>
          </a:prstGeom>
          <a:noFill/>
        </p:spPr>
        <p:txBody>
          <a:bodyPr wrap="square" rtlCol="0">
            <a:spAutoFit/>
          </a:bodyPr>
          <a:lstStyle/>
          <a:p>
            <a:r>
              <a:rPr lang="es-MX" dirty="0"/>
              <a:t>Imagen </a:t>
            </a:r>
            <a:r>
              <a:rPr lang="es-MX" dirty="0" smtClean="0"/>
              <a:t>9. Evidencia fotográfica, recolección de datos. </a:t>
            </a:r>
            <a:endParaRPr lang="es-MX" dirty="0"/>
          </a:p>
          <a:p>
            <a:r>
              <a:rPr lang="es-MX" dirty="0"/>
              <a:t>Autor: </a:t>
            </a:r>
            <a:r>
              <a:rPr lang="es-MX" dirty="0" smtClean="0"/>
              <a:t>Ana Lucia Soto </a:t>
            </a:r>
            <a:r>
              <a:rPr lang="es-MX" dirty="0"/>
              <a:t>(</a:t>
            </a:r>
            <a:r>
              <a:rPr lang="es-MX" dirty="0" smtClean="0"/>
              <a:t>2019).</a:t>
            </a:r>
            <a:endParaRPr lang="es-MX" dirty="0"/>
          </a:p>
          <a:p>
            <a:endParaRPr lang="es-MX" dirty="0"/>
          </a:p>
        </p:txBody>
      </p:sp>
      <p:pic>
        <p:nvPicPr>
          <p:cNvPr id="6" name="Imagen 5" descr="C:\Users\Jeimy Mata\Downloads\WhatsApp Image 2019-07-04 at 2.49.15 PM.jpeg"/>
          <p:cNvPicPr/>
          <p:nvPr/>
        </p:nvPicPr>
        <p:blipFill>
          <a:blip r:embed="rId3">
            <a:extLst>
              <a:ext uri="{28A0092B-C50C-407E-A947-70E740481C1C}">
                <a14:useLocalDpi xmlns:a14="http://schemas.microsoft.com/office/drawing/2010/main" val="0"/>
              </a:ext>
            </a:extLst>
          </a:blip>
          <a:srcRect/>
          <a:stretch>
            <a:fillRect/>
          </a:stretch>
        </p:blipFill>
        <p:spPr bwMode="auto">
          <a:xfrm>
            <a:off x="5601062" y="1081257"/>
            <a:ext cx="3360511" cy="2798412"/>
          </a:xfrm>
          <a:prstGeom prst="rect">
            <a:avLst/>
          </a:prstGeom>
          <a:noFill/>
          <a:ln>
            <a:noFill/>
          </a:ln>
        </p:spPr>
      </p:pic>
      <p:pic>
        <p:nvPicPr>
          <p:cNvPr id="7" name="Imagen 6" descr="C:\Users\Jeimy Mata\Downloads\WhatsApp Image 2019-07-05 at 12.55.14 PM (1).jpeg"/>
          <p:cNvPicPr/>
          <p:nvPr/>
        </p:nvPicPr>
        <p:blipFill>
          <a:blip r:embed="rId4">
            <a:extLst>
              <a:ext uri="{28A0092B-C50C-407E-A947-70E740481C1C}">
                <a14:useLocalDpi xmlns:a14="http://schemas.microsoft.com/office/drawing/2010/main" val="0"/>
              </a:ext>
            </a:extLst>
          </a:blip>
          <a:srcRect/>
          <a:stretch>
            <a:fillRect/>
          </a:stretch>
        </p:blipFill>
        <p:spPr bwMode="auto">
          <a:xfrm>
            <a:off x="5601063" y="4062549"/>
            <a:ext cx="3360511" cy="2676928"/>
          </a:xfrm>
          <a:prstGeom prst="rect">
            <a:avLst/>
          </a:prstGeom>
          <a:noFill/>
          <a:ln>
            <a:noFill/>
          </a:ln>
        </p:spPr>
      </p:pic>
      <p:pic>
        <p:nvPicPr>
          <p:cNvPr id="8" name="Picture 4"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345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4" name="Marcador de contenido 3">
            <a:extLst>
              <a:ext uri="{FF2B5EF4-FFF2-40B4-BE49-F238E27FC236}">
                <a16:creationId xmlns:a16="http://schemas.microsoft.com/office/drawing/2014/main" xmlns="" id="{48A79DDF-E550-4897-88DE-ABDDDE91A6FB}"/>
              </a:ext>
            </a:extLst>
          </p:cNvPr>
          <p:cNvSpPr>
            <a:spLocks noGrp="1"/>
          </p:cNvSpPr>
          <p:nvPr>
            <p:ph idx="1"/>
          </p:nvPr>
        </p:nvSpPr>
        <p:spPr>
          <a:xfrm>
            <a:off x="254000" y="1081257"/>
            <a:ext cx="8798560" cy="669166"/>
          </a:xfrm>
        </p:spPr>
        <p:txBody>
          <a:bodyPr>
            <a:normAutofit fontScale="70000" lnSpcReduction="20000"/>
          </a:bodyPr>
          <a:lstStyle/>
          <a:p>
            <a:pPr lvl="0" algn="just"/>
            <a:r>
              <a:rPr lang="es-ES" i="1" dirty="0"/>
              <a:t>Evaluar y analizar los resultados obtenidos, con la aplicación del instrumento</a:t>
            </a:r>
            <a:endParaRPr lang="es-CO" dirty="0"/>
          </a:p>
          <a:p>
            <a:pPr marL="0" indent="0" algn="just">
              <a:buNone/>
            </a:pPr>
            <a:endParaRPr lang="es-MX" sz="2400" dirty="0"/>
          </a:p>
          <a:p>
            <a:pPr algn="just"/>
            <a:endParaRPr lang="es-MX" dirty="0"/>
          </a:p>
        </p:txBody>
      </p:sp>
      <p:sp>
        <p:nvSpPr>
          <p:cNvPr id="2" name="CuadroTexto 1">
            <a:extLst>
              <a:ext uri="{FF2B5EF4-FFF2-40B4-BE49-F238E27FC236}">
                <a16:creationId xmlns:a16="http://schemas.microsoft.com/office/drawing/2014/main" xmlns="" id="{FF735D84-2E13-493C-A11A-F2E344A83A27}"/>
              </a:ext>
            </a:extLst>
          </p:cNvPr>
          <p:cNvSpPr txBox="1"/>
          <p:nvPr/>
        </p:nvSpPr>
        <p:spPr>
          <a:xfrm>
            <a:off x="254000" y="5839822"/>
            <a:ext cx="3200400" cy="1200329"/>
          </a:xfrm>
          <a:prstGeom prst="rect">
            <a:avLst/>
          </a:prstGeom>
          <a:noFill/>
        </p:spPr>
        <p:txBody>
          <a:bodyPr wrap="square" rtlCol="0">
            <a:spAutoFit/>
          </a:bodyPr>
          <a:lstStyle/>
          <a:p>
            <a:r>
              <a:rPr lang="es-MX" dirty="0"/>
              <a:t>Imagen </a:t>
            </a:r>
            <a:r>
              <a:rPr lang="es-MX" dirty="0" smtClean="0"/>
              <a:t>10. </a:t>
            </a:r>
            <a:r>
              <a:rPr lang="es-CO" i="1" dirty="0" err="1" smtClean="0"/>
              <a:t>Graficos</a:t>
            </a:r>
            <a:r>
              <a:rPr lang="es-CO" i="1" dirty="0" smtClean="0"/>
              <a:t> tabulación de datos </a:t>
            </a:r>
            <a:r>
              <a:rPr lang="es-CO" i="1" dirty="0"/>
              <a:t>de </a:t>
            </a:r>
            <a:r>
              <a:rPr lang="es-CO" i="1" dirty="0" smtClean="0"/>
              <a:t>encuesta</a:t>
            </a:r>
            <a:r>
              <a:rPr lang="es-MX" dirty="0" smtClean="0"/>
              <a:t>. </a:t>
            </a:r>
            <a:endParaRPr lang="es-MX" dirty="0"/>
          </a:p>
          <a:p>
            <a:r>
              <a:rPr lang="es-MX" dirty="0"/>
              <a:t>Autor: </a:t>
            </a:r>
            <a:r>
              <a:rPr lang="es-MX" dirty="0" smtClean="0"/>
              <a:t>Jeimy Mata </a:t>
            </a:r>
            <a:r>
              <a:rPr lang="es-MX" dirty="0" err="1" smtClean="0"/>
              <a:t>Diaz</a:t>
            </a:r>
            <a:r>
              <a:rPr lang="es-MX" dirty="0" smtClean="0"/>
              <a:t> </a:t>
            </a:r>
            <a:r>
              <a:rPr lang="es-MX" dirty="0"/>
              <a:t>(</a:t>
            </a:r>
            <a:r>
              <a:rPr lang="es-MX" dirty="0" smtClean="0"/>
              <a:t>2019).</a:t>
            </a:r>
            <a:endParaRPr lang="es-MX" dirty="0"/>
          </a:p>
          <a:p>
            <a:endParaRPr lang="es-MX" dirty="0"/>
          </a:p>
        </p:txBody>
      </p:sp>
      <p:pic>
        <p:nvPicPr>
          <p:cNvPr id="6" name="Imagen 5"/>
          <p:cNvPicPr/>
          <p:nvPr/>
        </p:nvPicPr>
        <p:blipFill>
          <a:blip r:embed="rId3">
            <a:extLst>
              <a:ext uri="{28A0092B-C50C-407E-A947-70E740481C1C}">
                <a14:useLocalDpi xmlns:a14="http://schemas.microsoft.com/office/drawing/2010/main" val="0"/>
              </a:ext>
            </a:extLst>
          </a:blip>
          <a:stretch>
            <a:fillRect/>
          </a:stretch>
        </p:blipFill>
        <p:spPr>
          <a:xfrm>
            <a:off x="2422435" y="1620519"/>
            <a:ext cx="4918891" cy="4074887"/>
          </a:xfrm>
          <a:prstGeom prst="rect">
            <a:avLst/>
          </a:prstGeom>
        </p:spPr>
      </p:pic>
      <p:pic>
        <p:nvPicPr>
          <p:cNvPr id="7" name="Picture 4"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5753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2" name="CuadroTexto 1">
            <a:extLst>
              <a:ext uri="{FF2B5EF4-FFF2-40B4-BE49-F238E27FC236}">
                <a16:creationId xmlns:a16="http://schemas.microsoft.com/office/drawing/2014/main" xmlns="" id="{FF735D84-2E13-493C-A11A-F2E344A83A27}"/>
              </a:ext>
            </a:extLst>
          </p:cNvPr>
          <p:cNvSpPr txBox="1"/>
          <p:nvPr/>
        </p:nvSpPr>
        <p:spPr>
          <a:xfrm>
            <a:off x="254000" y="5657671"/>
            <a:ext cx="3200400" cy="1200329"/>
          </a:xfrm>
          <a:prstGeom prst="rect">
            <a:avLst/>
          </a:prstGeom>
          <a:noFill/>
        </p:spPr>
        <p:txBody>
          <a:bodyPr wrap="square" rtlCol="0">
            <a:spAutoFit/>
          </a:bodyPr>
          <a:lstStyle/>
          <a:p>
            <a:r>
              <a:rPr lang="es-MX" dirty="0"/>
              <a:t>Imagen </a:t>
            </a:r>
            <a:r>
              <a:rPr lang="es-MX" dirty="0" smtClean="0"/>
              <a:t>11. </a:t>
            </a:r>
            <a:r>
              <a:rPr lang="es-CO" i="1" dirty="0" err="1" smtClean="0"/>
              <a:t>Graficos</a:t>
            </a:r>
            <a:r>
              <a:rPr lang="es-CO" i="1" dirty="0" smtClean="0"/>
              <a:t> tabulación de datos </a:t>
            </a:r>
            <a:r>
              <a:rPr lang="es-CO" i="1" dirty="0"/>
              <a:t>de </a:t>
            </a:r>
            <a:r>
              <a:rPr lang="es-CO" i="1" dirty="0" smtClean="0"/>
              <a:t>encuesta</a:t>
            </a:r>
            <a:r>
              <a:rPr lang="es-MX" dirty="0" smtClean="0"/>
              <a:t>. </a:t>
            </a:r>
            <a:endParaRPr lang="es-MX" dirty="0"/>
          </a:p>
          <a:p>
            <a:r>
              <a:rPr lang="es-MX" dirty="0"/>
              <a:t>Autor: </a:t>
            </a:r>
            <a:r>
              <a:rPr lang="es-MX" dirty="0" smtClean="0"/>
              <a:t>Jeimy Mata </a:t>
            </a:r>
            <a:r>
              <a:rPr lang="es-MX" dirty="0" err="1" smtClean="0"/>
              <a:t>Diaz</a:t>
            </a:r>
            <a:r>
              <a:rPr lang="es-MX" dirty="0" smtClean="0"/>
              <a:t> </a:t>
            </a:r>
            <a:r>
              <a:rPr lang="es-MX" dirty="0"/>
              <a:t>(</a:t>
            </a:r>
            <a:r>
              <a:rPr lang="es-MX" dirty="0" smtClean="0"/>
              <a:t>2019).</a:t>
            </a:r>
            <a:endParaRPr lang="es-MX" dirty="0"/>
          </a:p>
          <a:p>
            <a:endParaRPr lang="es-MX" dirty="0"/>
          </a:p>
        </p:txBody>
      </p:sp>
      <p:pic>
        <p:nvPicPr>
          <p:cNvPr id="7" name="Imagen 6"/>
          <p:cNvPicPr/>
          <p:nvPr/>
        </p:nvPicPr>
        <p:blipFill>
          <a:blip r:embed="rId3">
            <a:extLst>
              <a:ext uri="{28A0092B-C50C-407E-A947-70E740481C1C}">
                <a14:useLocalDpi xmlns:a14="http://schemas.microsoft.com/office/drawing/2010/main" val="0"/>
              </a:ext>
            </a:extLst>
          </a:blip>
          <a:stretch>
            <a:fillRect/>
          </a:stretch>
        </p:blipFill>
        <p:spPr>
          <a:xfrm>
            <a:off x="1899284" y="1201783"/>
            <a:ext cx="5690235" cy="4455888"/>
          </a:xfrm>
          <a:prstGeom prst="rect">
            <a:avLst/>
          </a:prstGeom>
        </p:spPr>
      </p:pic>
      <p:pic>
        <p:nvPicPr>
          <p:cNvPr id="5" name="Picture 4"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2936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4" name="Marcador de contenido 3">
            <a:extLst>
              <a:ext uri="{FF2B5EF4-FFF2-40B4-BE49-F238E27FC236}">
                <a16:creationId xmlns:a16="http://schemas.microsoft.com/office/drawing/2014/main" xmlns="" id="{48A79DDF-E550-4897-88DE-ABDDDE91A6FB}"/>
              </a:ext>
            </a:extLst>
          </p:cNvPr>
          <p:cNvSpPr>
            <a:spLocks noGrp="1"/>
          </p:cNvSpPr>
          <p:nvPr>
            <p:ph idx="1"/>
          </p:nvPr>
        </p:nvSpPr>
        <p:spPr>
          <a:xfrm>
            <a:off x="253999" y="1081257"/>
            <a:ext cx="8694057" cy="825920"/>
          </a:xfrm>
        </p:spPr>
        <p:txBody>
          <a:bodyPr>
            <a:normAutofit/>
          </a:bodyPr>
          <a:lstStyle/>
          <a:p>
            <a:pPr lvl="0" algn="just"/>
            <a:r>
              <a:rPr lang="es-ES" i="1" dirty="0"/>
              <a:t>Diseño de prototipo como propuesta de solución  </a:t>
            </a:r>
            <a:endParaRPr lang="es-CO" dirty="0"/>
          </a:p>
          <a:p>
            <a:pPr marL="0" indent="0" algn="just">
              <a:buNone/>
            </a:pPr>
            <a:endParaRPr lang="es-MX" sz="2400" dirty="0"/>
          </a:p>
        </p:txBody>
      </p:sp>
      <p:sp>
        <p:nvSpPr>
          <p:cNvPr id="8" name="Marcador de contenido 3">
            <a:extLst>
              <a:ext uri="{FF2B5EF4-FFF2-40B4-BE49-F238E27FC236}">
                <a16:creationId xmlns:a16="http://schemas.microsoft.com/office/drawing/2014/main" xmlns="" id="{48A79DDF-E550-4897-88DE-ABDDDE91A6FB}"/>
              </a:ext>
            </a:extLst>
          </p:cNvPr>
          <p:cNvSpPr txBox="1">
            <a:spLocks/>
          </p:cNvSpPr>
          <p:nvPr/>
        </p:nvSpPr>
        <p:spPr>
          <a:xfrm>
            <a:off x="762362" y="1835942"/>
            <a:ext cx="7976690" cy="5022058"/>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s-CO" smtClean="0"/>
              <a:t>Para el caso específico de las herramientas digitales, se creó una base prototípica de lo que se consideraría la herramienta más cercana a la generación Z, además de esto dicha herramienta se haría participe en términos de fortalecimiento de conocimientos por medio de dinámicas actuales que logren encasillar a los niños y sobre todo que logre generarles el deseo de aprender.</a:t>
            </a:r>
          </a:p>
          <a:p>
            <a:pPr marL="0" indent="0">
              <a:buFont typeface="Arial"/>
              <a:buNone/>
            </a:pPr>
            <a:r>
              <a:rPr lang="es-CO" smtClean="0"/>
              <a:t>Por esta razón se generaron diseños de un videojuego que contraria con una metodología de fortalecimiento del conocimiento adquirido. El prototipo de videojuego pasaría a contar con una serie de a animaciones que representan al jugador defendiendo una flor de agave sin permitir que un grupo de depredadores lo atrapen, de esta forma se reflejaría en el juego cumpliendo las labores de un murciélago nectarívoro.</a:t>
            </a:r>
          </a:p>
          <a:p>
            <a:pPr marL="0" indent="0" algn="just">
              <a:buFont typeface="Arial"/>
              <a:buNone/>
            </a:pPr>
            <a:endParaRPr lang="es-MX" sz="2400" dirty="0"/>
          </a:p>
        </p:txBody>
      </p:sp>
      <p:pic>
        <p:nvPicPr>
          <p:cNvPr id="5"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9448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pic>
        <p:nvPicPr>
          <p:cNvPr id="23" name="Imagen 22"/>
          <p:cNvPicPr/>
          <p:nvPr/>
        </p:nvPicPr>
        <p:blipFill>
          <a:blip r:embed="rId3">
            <a:extLst>
              <a:ext uri="{28A0092B-C50C-407E-A947-70E740481C1C}">
                <a14:useLocalDpi xmlns:a14="http://schemas.microsoft.com/office/drawing/2010/main" val="0"/>
              </a:ext>
            </a:extLst>
          </a:blip>
          <a:stretch>
            <a:fillRect/>
          </a:stretch>
        </p:blipFill>
        <p:spPr>
          <a:xfrm>
            <a:off x="590334" y="1570686"/>
            <a:ext cx="865884" cy="1528125"/>
          </a:xfrm>
          <a:prstGeom prst="rect">
            <a:avLst/>
          </a:prstGeom>
        </p:spPr>
      </p:pic>
      <p:sp>
        <p:nvSpPr>
          <p:cNvPr id="24" name="CuadroTexto 23">
            <a:extLst>
              <a:ext uri="{FF2B5EF4-FFF2-40B4-BE49-F238E27FC236}">
                <a16:creationId xmlns:a16="http://schemas.microsoft.com/office/drawing/2014/main" xmlns="" id="{FF735D84-2E13-493C-A11A-F2E344A83A27}"/>
              </a:ext>
            </a:extLst>
          </p:cNvPr>
          <p:cNvSpPr txBox="1"/>
          <p:nvPr/>
        </p:nvSpPr>
        <p:spPr>
          <a:xfrm>
            <a:off x="260404" y="3305008"/>
            <a:ext cx="3200400" cy="1200329"/>
          </a:xfrm>
          <a:prstGeom prst="rect">
            <a:avLst/>
          </a:prstGeom>
          <a:noFill/>
        </p:spPr>
        <p:txBody>
          <a:bodyPr wrap="square" rtlCol="0">
            <a:spAutoFit/>
          </a:bodyPr>
          <a:lstStyle/>
          <a:p>
            <a:r>
              <a:rPr lang="es-MX" dirty="0"/>
              <a:t>Imagen </a:t>
            </a:r>
            <a:r>
              <a:rPr lang="es-MX" dirty="0" smtClean="0"/>
              <a:t>12. </a:t>
            </a:r>
            <a:r>
              <a:rPr lang="es-CO" i="1" dirty="0" smtClean="0"/>
              <a:t>Prototipo de diseño jugador</a:t>
            </a:r>
            <a:r>
              <a:rPr lang="es-MX" dirty="0" smtClean="0"/>
              <a:t>. </a:t>
            </a:r>
            <a:endParaRPr lang="es-MX" dirty="0"/>
          </a:p>
          <a:p>
            <a:r>
              <a:rPr lang="es-MX" dirty="0"/>
              <a:t>Autor: </a:t>
            </a:r>
            <a:r>
              <a:rPr lang="es-MX" dirty="0" smtClean="0"/>
              <a:t>Jeimy Mata </a:t>
            </a:r>
            <a:r>
              <a:rPr lang="es-MX" dirty="0" err="1" smtClean="0"/>
              <a:t>Diaz</a:t>
            </a:r>
            <a:r>
              <a:rPr lang="es-MX" dirty="0" smtClean="0"/>
              <a:t> </a:t>
            </a:r>
            <a:r>
              <a:rPr lang="es-MX" dirty="0"/>
              <a:t>(</a:t>
            </a:r>
            <a:r>
              <a:rPr lang="es-MX" dirty="0" smtClean="0"/>
              <a:t>2019).</a:t>
            </a:r>
            <a:endParaRPr lang="es-MX" dirty="0"/>
          </a:p>
          <a:p>
            <a:r>
              <a:rPr lang="es-MX" dirty="0" smtClean="0"/>
              <a:t>GameMaker.co</a:t>
            </a:r>
            <a:endParaRPr lang="es-MX" dirty="0"/>
          </a:p>
        </p:txBody>
      </p:sp>
      <p:pic>
        <p:nvPicPr>
          <p:cNvPr id="25" name="Imagen 24"/>
          <p:cNvPicPr/>
          <p:nvPr/>
        </p:nvPicPr>
        <p:blipFill>
          <a:blip r:embed="rId4">
            <a:extLst>
              <a:ext uri="{28A0092B-C50C-407E-A947-70E740481C1C}">
                <a14:useLocalDpi xmlns:a14="http://schemas.microsoft.com/office/drawing/2010/main" val="0"/>
              </a:ext>
            </a:extLst>
          </a:blip>
          <a:stretch>
            <a:fillRect/>
          </a:stretch>
        </p:blipFill>
        <p:spPr>
          <a:xfrm>
            <a:off x="1581386" y="1651158"/>
            <a:ext cx="847097" cy="1447653"/>
          </a:xfrm>
          <a:prstGeom prst="rect">
            <a:avLst/>
          </a:prstGeom>
        </p:spPr>
      </p:pic>
      <p:pic>
        <p:nvPicPr>
          <p:cNvPr id="26" name="Imagen 25"/>
          <p:cNvPicPr/>
          <p:nvPr/>
        </p:nvPicPr>
        <p:blipFill>
          <a:blip r:embed="rId5">
            <a:extLst>
              <a:ext uri="{28A0092B-C50C-407E-A947-70E740481C1C}">
                <a14:useLocalDpi xmlns:a14="http://schemas.microsoft.com/office/drawing/2010/main" val="0"/>
              </a:ext>
            </a:extLst>
          </a:blip>
          <a:stretch>
            <a:fillRect/>
          </a:stretch>
        </p:blipFill>
        <p:spPr>
          <a:xfrm>
            <a:off x="2558470" y="1698789"/>
            <a:ext cx="840266" cy="1434947"/>
          </a:xfrm>
          <a:prstGeom prst="rect">
            <a:avLst/>
          </a:prstGeom>
        </p:spPr>
      </p:pic>
      <p:pic>
        <p:nvPicPr>
          <p:cNvPr id="4112" name="Imagen 24" descr="Player_attack_down_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0794" y="1611596"/>
            <a:ext cx="2675453" cy="220242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8"/>
          <p:cNvSpPr>
            <a:spLocks noChangeArrowheads="1"/>
          </p:cNvSpPr>
          <p:nvPr/>
        </p:nvSpPr>
        <p:spPr bwMode="auto">
          <a:xfrm>
            <a:off x="4180115" y="164401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pic>
        <p:nvPicPr>
          <p:cNvPr id="30" name="Imagen 29" descr="C:\Users\Jeimy Mata\AppData\Local\Microsoft\Windows\INetCache\Content.Word\Player_attack_left_3.png"/>
          <p:cNvPicPr/>
          <p:nvPr/>
        </p:nvPicPr>
        <p:blipFill>
          <a:blip r:embed="rId7">
            <a:extLst>
              <a:ext uri="{28A0092B-C50C-407E-A947-70E740481C1C}">
                <a14:useLocalDpi xmlns:a14="http://schemas.microsoft.com/office/drawing/2010/main" val="0"/>
              </a:ext>
            </a:extLst>
          </a:blip>
          <a:srcRect/>
          <a:stretch>
            <a:fillRect/>
          </a:stretch>
        </p:blipFill>
        <p:spPr bwMode="auto">
          <a:xfrm>
            <a:off x="5122549" y="700794"/>
            <a:ext cx="2796512" cy="2300241"/>
          </a:xfrm>
          <a:prstGeom prst="rect">
            <a:avLst/>
          </a:prstGeom>
          <a:noFill/>
          <a:ln>
            <a:noFill/>
          </a:ln>
        </p:spPr>
      </p:pic>
      <p:pic>
        <p:nvPicPr>
          <p:cNvPr id="31" name="Imagen 30" descr="C:\Users\Jeimy Mata\AppData\Local\Microsoft\Windows\INetCache\Content.Word\Player_attack_left_4.png"/>
          <p:cNvPicPr/>
          <p:nvPr/>
        </p:nvPicPr>
        <p:blipFill>
          <a:blip r:embed="rId8">
            <a:extLst>
              <a:ext uri="{28A0092B-C50C-407E-A947-70E740481C1C}">
                <a14:useLocalDpi xmlns:a14="http://schemas.microsoft.com/office/drawing/2010/main" val="0"/>
              </a:ext>
            </a:extLst>
          </a:blip>
          <a:srcRect/>
          <a:stretch>
            <a:fillRect/>
          </a:stretch>
        </p:blipFill>
        <p:spPr bwMode="auto">
          <a:xfrm>
            <a:off x="3917383" y="730091"/>
            <a:ext cx="2843652" cy="2301633"/>
          </a:xfrm>
          <a:prstGeom prst="rect">
            <a:avLst/>
          </a:prstGeom>
          <a:noFill/>
          <a:ln>
            <a:noFill/>
          </a:ln>
        </p:spPr>
      </p:pic>
      <p:pic>
        <p:nvPicPr>
          <p:cNvPr id="32" name="Imagen 31"/>
          <p:cNvPicPr/>
          <p:nvPr/>
        </p:nvPicPr>
        <p:blipFill>
          <a:blip r:embed="rId9">
            <a:extLst>
              <a:ext uri="{28A0092B-C50C-407E-A947-70E740481C1C}">
                <a14:useLocalDpi xmlns:a14="http://schemas.microsoft.com/office/drawing/2010/main" val="0"/>
              </a:ext>
            </a:extLst>
          </a:blip>
          <a:stretch>
            <a:fillRect/>
          </a:stretch>
        </p:blipFill>
        <p:spPr>
          <a:xfrm>
            <a:off x="2532343" y="4597012"/>
            <a:ext cx="1212847" cy="1336128"/>
          </a:xfrm>
          <a:prstGeom prst="rect">
            <a:avLst/>
          </a:prstGeom>
        </p:spPr>
      </p:pic>
      <p:pic>
        <p:nvPicPr>
          <p:cNvPr id="33" name="Imagen 32"/>
          <p:cNvPicPr/>
          <p:nvPr/>
        </p:nvPicPr>
        <p:blipFill>
          <a:blip r:embed="rId10">
            <a:extLst>
              <a:ext uri="{28A0092B-C50C-407E-A947-70E740481C1C}">
                <a14:useLocalDpi xmlns:a14="http://schemas.microsoft.com/office/drawing/2010/main" val="0"/>
              </a:ext>
            </a:extLst>
          </a:blip>
          <a:stretch>
            <a:fillRect/>
          </a:stretch>
        </p:blipFill>
        <p:spPr>
          <a:xfrm>
            <a:off x="3708273" y="4597011"/>
            <a:ext cx="1354672" cy="1492933"/>
          </a:xfrm>
          <a:prstGeom prst="rect">
            <a:avLst/>
          </a:prstGeom>
        </p:spPr>
      </p:pic>
      <p:pic>
        <p:nvPicPr>
          <p:cNvPr id="34" name="Imagen 33"/>
          <p:cNvPicPr/>
          <p:nvPr/>
        </p:nvPicPr>
        <p:blipFill>
          <a:blip r:embed="rId11">
            <a:extLst>
              <a:ext uri="{28A0092B-C50C-407E-A947-70E740481C1C}">
                <a14:useLocalDpi xmlns:a14="http://schemas.microsoft.com/office/drawing/2010/main" val="0"/>
              </a:ext>
            </a:extLst>
          </a:blip>
          <a:stretch>
            <a:fillRect/>
          </a:stretch>
        </p:blipFill>
        <p:spPr>
          <a:xfrm>
            <a:off x="4994692" y="4550339"/>
            <a:ext cx="1353857" cy="1492933"/>
          </a:xfrm>
          <a:prstGeom prst="rect">
            <a:avLst/>
          </a:prstGeom>
        </p:spPr>
      </p:pic>
      <p:sp>
        <p:nvSpPr>
          <p:cNvPr id="35" name="CuadroTexto 34">
            <a:extLst>
              <a:ext uri="{FF2B5EF4-FFF2-40B4-BE49-F238E27FC236}">
                <a16:creationId xmlns:a16="http://schemas.microsoft.com/office/drawing/2014/main" xmlns="" id="{FF735D84-2E13-493C-A11A-F2E344A83A27}"/>
              </a:ext>
            </a:extLst>
          </p:cNvPr>
          <p:cNvSpPr txBox="1"/>
          <p:nvPr/>
        </p:nvSpPr>
        <p:spPr>
          <a:xfrm>
            <a:off x="2203286" y="5928409"/>
            <a:ext cx="4737428" cy="1200329"/>
          </a:xfrm>
          <a:prstGeom prst="rect">
            <a:avLst/>
          </a:prstGeom>
          <a:noFill/>
        </p:spPr>
        <p:txBody>
          <a:bodyPr wrap="square" rtlCol="0">
            <a:spAutoFit/>
          </a:bodyPr>
          <a:lstStyle/>
          <a:p>
            <a:r>
              <a:rPr lang="es-MX" dirty="0"/>
              <a:t>Imagen </a:t>
            </a:r>
            <a:r>
              <a:rPr lang="es-MX" dirty="0" smtClean="0"/>
              <a:t>14. Prototipo diseño de </a:t>
            </a:r>
            <a:r>
              <a:rPr lang="es-MX" dirty="0" err="1" smtClean="0"/>
              <a:t>enemisgos</a:t>
            </a:r>
            <a:r>
              <a:rPr lang="es-MX" dirty="0" smtClean="0"/>
              <a:t>. </a:t>
            </a:r>
            <a:endParaRPr lang="es-MX" dirty="0"/>
          </a:p>
          <a:p>
            <a:r>
              <a:rPr lang="es-MX" dirty="0"/>
              <a:t>Autor: </a:t>
            </a:r>
            <a:r>
              <a:rPr lang="es-MX" dirty="0" smtClean="0"/>
              <a:t>Jeimy Mata </a:t>
            </a:r>
            <a:r>
              <a:rPr lang="es-MX" dirty="0" err="1" smtClean="0"/>
              <a:t>Diaz</a:t>
            </a:r>
            <a:r>
              <a:rPr lang="es-MX" dirty="0" smtClean="0"/>
              <a:t> </a:t>
            </a:r>
            <a:r>
              <a:rPr lang="es-MX" dirty="0"/>
              <a:t>(</a:t>
            </a:r>
            <a:r>
              <a:rPr lang="es-MX" dirty="0" smtClean="0"/>
              <a:t>2019).</a:t>
            </a:r>
          </a:p>
          <a:p>
            <a:r>
              <a:rPr lang="es-MX" dirty="0" smtClean="0"/>
              <a:t>GameMaker.co</a:t>
            </a:r>
            <a:endParaRPr lang="es-MX" dirty="0"/>
          </a:p>
          <a:p>
            <a:endParaRPr lang="es-MX" dirty="0"/>
          </a:p>
        </p:txBody>
      </p:sp>
      <p:sp>
        <p:nvSpPr>
          <p:cNvPr id="36" name="CuadroTexto 35">
            <a:extLst>
              <a:ext uri="{FF2B5EF4-FFF2-40B4-BE49-F238E27FC236}">
                <a16:creationId xmlns:a16="http://schemas.microsoft.com/office/drawing/2014/main" xmlns="" id="{FF735D84-2E13-493C-A11A-F2E344A83A27}"/>
              </a:ext>
            </a:extLst>
          </p:cNvPr>
          <p:cNvSpPr txBox="1"/>
          <p:nvPr/>
        </p:nvSpPr>
        <p:spPr>
          <a:xfrm>
            <a:off x="5083695" y="3305009"/>
            <a:ext cx="3200400" cy="1200329"/>
          </a:xfrm>
          <a:prstGeom prst="rect">
            <a:avLst/>
          </a:prstGeom>
          <a:noFill/>
        </p:spPr>
        <p:txBody>
          <a:bodyPr wrap="square" rtlCol="0">
            <a:spAutoFit/>
          </a:bodyPr>
          <a:lstStyle/>
          <a:p>
            <a:r>
              <a:rPr lang="es-MX" dirty="0"/>
              <a:t>Imagen </a:t>
            </a:r>
            <a:r>
              <a:rPr lang="es-MX" dirty="0" smtClean="0"/>
              <a:t>13. Prototipo </a:t>
            </a:r>
            <a:r>
              <a:rPr lang="es-MX" dirty="0" err="1" smtClean="0"/>
              <a:t>deiseño</a:t>
            </a:r>
            <a:r>
              <a:rPr lang="es-MX" dirty="0" smtClean="0"/>
              <a:t> jugador con espada. </a:t>
            </a:r>
            <a:endParaRPr lang="es-MX" dirty="0"/>
          </a:p>
          <a:p>
            <a:r>
              <a:rPr lang="es-MX" dirty="0"/>
              <a:t>Autor: </a:t>
            </a:r>
            <a:r>
              <a:rPr lang="es-MX" dirty="0" smtClean="0"/>
              <a:t>Jeimy Mata </a:t>
            </a:r>
            <a:r>
              <a:rPr lang="es-MX" dirty="0" err="1" smtClean="0"/>
              <a:t>Diaz</a:t>
            </a:r>
            <a:r>
              <a:rPr lang="es-MX" dirty="0" smtClean="0"/>
              <a:t> </a:t>
            </a:r>
            <a:r>
              <a:rPr lang="es-MX" dirty="0"/>
              <a:t>(</a:t>
            </a:r>
            <a:r>
              <a:rPr lang="es-MX" dirty="0" smtClean="0"/>
              <a:t>2019).</a:t>
            </a:r>
            <a:endParaRPr lang="es-MX" dirty="0"/>
          </a:p>
          <a:p>
            <a:r>
              <a:rPr lang="es-MX" dirty="0" smtClean="0"/>
              <a:t>GameMaker.co</a:t>
            </a:r>
            <a:endParaRPr lang="es-MX" dirty="0"/>
          </a:p>
        </p:txBody>
      </p:sp>
      <p:sp>
        <p:nvSpPr>
          <p:cNvPr id="37" name="Marcador de contenido 3">
            <a:extLst>
              <a:ext uri="{FF2B5EF4-FFF2-40B4-BE49-F238E27FC236}">
                <a16:creationId xmlns:a16="http://schemas.microsoft.com/office/drawing/2014/main" xmlns="" id="{48A79DDF-E550-4897-88DE-ABDDDE91A6FB}"/>
              </a:ext>
            </a:extLst>
          </p:cNvPr>
          <p:cNvSpPr>
            <a:spLocks noGrp="1"/>
          </p:cNvSpPr>
          <p:nvPr>
            <p:ph idx="1"/>
          </p:nvPr>
        </p:nvSpPr>
        <p:spPr>
          <a:xfrm>
            <a:off x="139519" y="126774"/>
            <a:ext cx="8694057" cy="825920"/>
          </a:xfrm>
        </p:spPr>
        <p:txBody>
          <a:bodyPr>
            <a:normAutofit/>
          </a:bodyPr>
          <a:lstStyle/>
          <a:p>
            <a:pPr marL="0" lvl="0" indent="0" algn="just">
              <a:buNone/>
            </a:pPr>
            <a:r>
              <a:rPr lang="es-CO" i="1" dirty="0" smtClean="0">
                <a:solidFill>
                  <a:schemeClr val="bg1"/>
                </a:solidFill>
              </a:rPr>
              <a:t>Imágenes prototipo videojuego</a:t>
            </a:r>
            <a:endParaRPr lang="es-CO" dirty="0">
              <a:solidFill>
                <a:schemeClr val="bg1"/>
              </a:solidFill>
            </a:endParaRPr>
          </a:p>
          <a:p>
            <a:pPr marL="0" indent="0" algn="just">
              <a:buNone/>
            </a:pPr>
            <a:endParaRPr lang="es-MX" sz="2400" dirty="0">
              <a:solidFill>
                <a:schemeClr val="bg1"/>
              </a:solidFill>
            </a:endParaRPr>
          </a:p>
        </p:txBody>
      </p:sp>
      <p:pic>
        <p:nvPicPr>
          <p:cNvPr id="17" name="Picture 4" descr="Imagen relacionada"/>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59432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21" name="Rectángulo 20"/>
          <p:cNvSpPr/>
          <p:nvPr/>
        </p:nvSpPr>
        <p:spPr>
          <a:xfrm>
            <a:off x="548641" y="1737360"/>
            <a:ext cx="8399416" cy="4216539"/>
          </a:xfrm>
          <a:prstGeom prst="rect">
            <a:avLst/>
          </a:prstGeom>
        </p:spPr>
        <p:txBody>
          <a:bodyPr wrap="square">
            <a:spAutoFit/>
          </a:bodyPr>
          <a:lstStyle/>
          <a:p>
            <a:pPr algn="ctr"/>
            <a:r>
              <a:rPr lang="es-CO" sz="2800" b="1" dirty="0"/>
              <a:t>BATALANDIA</a:t>
            </a:r>
            <a:endParaRPr lang="es-CO" sz="2800" dirty="0"/>
          </a:p>
          <a:p>
            <a:pPr algn="ctr"/>
            <a:r>
              <a:rPr lang="es-CO" sz="2000" b="1" dirty="0"/>
              <a:t> </a:t>
            </a:r>
            <a:endParaRPr lang="es-CO" sz="2000" dirty="0"/>
          </a:p>
          <a:p>
            <a:pPr algn="ctr"/>
            <a:r>
              <a:rPr lang="es-CO" sz="2000" b="1" i="1" dirty="0"/>
              <a:t>Personajes</a:t>
            </a:r>
            <a:endParaRPr lang="es-CO" sz="2000" dirty="0"/>
          </a:p>
          <a:p>
            <a:pPr algn="ctr"/>
            <a:endParaRPr lang="es-CO" sz="2000" dirty="0"/>
          </a:p>
          <a:p>
            <a:pPr algn="ctr"/>
            <a:r>
              <a:rPr lang="es-CO" sz="2000" b="1" dirty="0"/>
              <a:t>P</a:t>
            </a:r>
            <a:r>
              <a:rPr lang="es-CO" sz="2000" dirty="0"/>
              <a:t>: Principal, Andy Magueyero (Nectarívoro)</a:t>
            </a:r>
          </a:p>
          <a:p>
            <a:pPr algn="ctr"/>
            <a:r>
              <a:rPr lang="es-CO" sz="2000" b="1" dirty="0"/>
              <a:t>I</a:t>
            </a:r>
            <a:r>
              <a:rPr lang="es-CO" sz="2000" dirty="0"/>
              <a:t>: Chef </a:t>
            </a:r>
            <a:r>
              <a:rPr lang="es-CO" sz="2000" dirty="0" err="1"/>
              <a:t>Gus</a:t>
            </a:r>
            <a:r>
              <a:rPr lang="es-CO" sz="2000" dirty="0"/>
              <a:t> Nevado (insectívoro)</a:t>
            </a:r>
          </a:p>
          <a:p>
            <a:pPr algn="ctr"/>
            <a:r>
              <a:rPr lang="es-CO" sz="2000" b="1" dirty="0"/>
              <a:t>F</a:t>
            </a:r>
            <a:r>
              <a:rPr lang="es-CO" sz="2000" dirty="0"/>
              <a:t>: Campesino o agrónomo el Viejo Artibeus (frugívoro)</a:t>
            </a:r>
          </a:p>
          <a:p>
            <a:pPr algn="ctr"/>
            <a:r>
              <a:rPr lang="es-CO" sz="2000" b="1" dirty="0"/>
              <a:t>H</a:t>
            </a:r>
            <a:r>
              <a:rPr lang="es-CO" sz="2000" dirty="0"/>
              <a:t>: Catadora de vinos Marie </a:t>
            </a:r>
            <a:r>
              <a:rPr lang="es-CO" sz="2000" dirty="0" err="1"/>
              <a:t>Desmon</a:t>
            </a:r>
            <a:r>
              <a:rPr lang="es-CO" sz="2000" dirty="0"/>
              <a:t> (hematófago)</a:t>
            </a:r>
          </a:p>
          <a:p>
            <a:pPr algn="ctr"/>
            <a:r>
              <a:rPr lang="es-CO" sz="2000" b="1" dirty="0"/>
              <a:t>C</a:t>
            </a:r>
            <a:r>
              <a:rPr lang="es-CO" sz="2000" dirty="0"/>
              <a:t>: Carnicero Jack </a:t>
            </a:r>
            <a:r>
              <a:rPr lang="es-CO" sz="2000" dirty="0" err="1"/>
              <a:t>Spectra</a:t>
            </a:r>
            <a:r>
              <a:rPr lang="es-CO" sz="2000" dirty="0"/>
              <a:t> (carnívoro) </a:t>
            </a:r>
          </a:p>
          <a:p>
            <a:pPr algn="ctr"/>
            <a:r>
              <a:rPr lang="es-CO" sz="2000" b="1" dirty="0"/>
              <a:t>IC</a:t>
            </a:r>
            <a:r>
              <a:rPr lang="es-CO" sz="2000" dirty="0"/>
              <a:t>: Pescador Pablo </a:t>
            </a:r>
            <a:r>
              <a:rPr lang="es-CO" sz="2000" dirty="0" err="1"/>
              <a:t>Noctilio</a:t>
            </a:r>
            <a:r>
              <a:rPr lang="es-CO" sz="2000" dirty="0"/>
              <a:t> (</a:t>
            </a:r>
            <a:r>
              <a:rPr lang="es-CO" sz="2000" dirty="0" err="1"/>
              <a:t>ictiofago</a:t>
            </a:r>
            <a:r>
              <a:rPr lang="es-CO" sz="2000" dirty="0"/>
              <a:t>)</a:t>
            </a:r>
          </a:p>
          <a:p>
            <a:pPr algn="ctr"/>
            <a:r>
              <a:rPr lang="es-CO" sz="2000" b="1" dirty="0"/>
              <a:t>N</a:t>
            </a:r>
            <a:r>
              <a:rPr lang="es-CO" sz="2000" dirty="0"/>
              <a:t>: </a:t>
            </a:r>
            <a:r>
              <a:rPr lang="es-CO" sz="2000" dirty="0" err="1"/>
              <a:t>Chloé</a:t>
            </a:r>
            <a:r>
              <a:rPr lang="es-CO" sz="2000" dirty="0"/>
              <a:t> </a:t>
            </a:r>
            <a:r>
              <a:rPr lang="es-CO" sz="2000" dirty="0" err="1"/>
              <a:t>Menog</a:t>
            </a:r>
            <a:r>
              <a:rPr lang="es-CO" sz="2000" dirty="0"/>
              <a:t> Aviador (Nectarívoro)</a:t>
            </a:r>
          </a:p>
          <a:p>
            <a:pPr algn="ctr"/>
            <a:r>
              <a:rPr lang="es-CO" sz="2000" b="1" dirty="0"/>
              <a:t>D</a:t>
            </a:r>
            <a:r>
              <a:rPr lang="es-CO" sz="2000" dirty="0"/>
              <a:t>: </a:t>
            </a:r>
            <a:r>
              <a:rPr lang="es-CO" sz="2000" dirty="0" err="1"/>
              <a:t>Tod</a:t>
            </a:r>
            <a:r>
              <a:rPr lang="es-CO" sz="2000" dirty="0"/>
              <a:t> </a:t>
            </a:r>
            <a:r>
              <a:rPr lang="es-CO" sz="2000" dirty="0" err="1"/>
              <a:t>Albiventris</a:t>
            </a:r>
            <a:r>
              <a:rPr lang="es-CO" sz="2000" dirty="0"/>
              <a:t> Director (ictiófago) </a:t>
            </a:r>
          </a:p>
          <a:p>
            <a:pPr algn="ctr"/>
            <a:r>
              <a:rPr lang="en-US" sz="2000" b="1" dirty="0"/>
              <a:t>E</a:t>
            </a:r>
            <a:r>
              <a:rPr lang="en-US" sz="2000" dirty="0"/>
              <a:t>: Extras… (</a:t>
            </a:r>
            <a:r>
              <a:rPr lang="en-US" sz="2000" dirty="0" err="1"/>
              <a:t>murciélagos</a:t>
            </a:r>
            <a:r>
              <a:rPr lang="en-US" sz="2000" dirty="0"/>
              <a:t> que </a:t>
            </a:r>
            <a:r>
              <a:rPr lang="en-US" sz="2000" dirty="0" err="1"/>
              <a:t>opinan</a:t>
            </a:r>
            <a:r>
              <a:rPr lang="en-US" sz="2000" dirty="0"/>
              <a:t> </a:t>
            </a:r>
            <a:r>
              <a:rPr lang="en-US" sz="2000" dirty="0" err="1"/>
              <a:t>en</a:t>
            </a:r>
            <a:r>
              <a:rPr lang="en-US" sz="2000" dirty="0"/>
              <a:t> la </a:t>
            </a:r>
            <a:r>
              <a:rPr lang="en-US" sz="2000" dirty="0" err="1"/>
              <a:t>mayoría</a:t>
            </a:r>
            <a:r>
              <a:rPr lang="en-US" sz="2000" dirty="0"/>
              <a:t> de </a:t>
            </a:r>
            <a:r>
              <a:rPr lang="en-US" sz="2000" dirty="0" err="1"/>
              <a:t>situaciones</a:t>
            </a:r>
            <a:r>
              <a:rPr lang="en-US" sz="2000" dirty="0"/>
              <a:t> </a:t>
            </a:r>
            <a:r>
              <a:rPr lang="en-US" sz="2000" dirty="0" err="1"/>
              <a:t>en</a:t>
            </a:r>
            <a:r>
              <a:rPr lang="en-US" sz="2000" dirty="0"/>
              <a:t> multitudes)</a:t>
            </a:r>
            <a:endParaRPr lang="es-MX" sz="2000" dirty="0"/>
          </a:p>
        </p:txBody>
      </p:sp>
      <p:pic>
        <p:nvPicPr>
          <p:cNvPr id="4"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0144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r="10407" b="18952"/>
          <a:stretch/>
        </p:blipFill>
        <p:spPr>
          <a:xfrm rot="5400000">
            <a:off x="1301726" y="-1301726"/>
            <a:ext cx="6540548" cy="9144000"/>
          </a:xfrm>
          <a:prstGeom prst="rect">
            <a:avLst/>
          </a:prstGeom>
        </p:spPr>
      </p:pic>
    </p:spTree>
    <p:extLst>
      <p:ext uri="{BB962C8B-B14F-4D97-AF65-F5344CB8AC3E}">
        <p14:creationId xmlns:p14="http://schemas.microsoft.com/office/powerpoint/2010/main" val="1369231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r="10407" b="18666"/>
          <a:stretch/>
        </p:blipFill>
        <p:spPr>
          <a:xfrm rot="5400000">
            <a:off x="1334432" y="-1334432"/>
            <a:ext cx="6622870" cy="9291734"/>
          </a:xfrm>
          <a:prstGeom prst="rect">
            <a:avLst/>
          </a:prstGeom>
        </p:spPr>
      </p:pic>
    </p:spTree>
    <p:extLst>
      <p:ext uri="{BB962C8B-B14F-4D97-AF65-F5344CB8AC3E}">
        <p14:creationId xmlns:p14="http://schemas.microsoft.com/office/powerpoint/2010/main" val="21714144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2696" b="-62"/>
          <a:stretch/>
        </p:blipFill>
        <p:spPr>
          <a:xfrm>
            <a:off x="0" y="-17417"/>
            <a:ext cx="9144000" cy="6875417"/>
          </a:xfrm>
          <a:prstGeom prst="rect">
            <a:avLst/>
          </a:prstGeom>
        </p:spPr>
      </p:pic>
      <p:pic>
        <p:nvPicPr>
          <p:cNvPr id="1028" name="Picture 4" descr="Resultado de imagen para universidad santo tomas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4732" y="3619049"/>
            <a:ext cx="4074536" cy="1788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4975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6" name="Rectángulo 5"/>
          <p:cNvSpPr/>
          <p:nvPr/>
        </p:nvSpPr>
        <p:spPr>
          <a:xfrm>
            <a:off x="457199" y="222276"/>
            <a:ext cx="6259523" cy="369332"/>
          </a:xfrm>
          <a:prstGeom prst="rect">
            <a:avLst/>
          </a:prstGeom>
        </p:spPr>
        <p:txBody>
          <a:bodyPr wrap="square">
            <a:spAutoFit/>
          </a:bodyPr>
          <a:lstStyle/>
          <a:p>
            <a:r>
              <a:rPr lang="es-ES" dirty="0">
                <a:solidFill>
                  <a:srgbClr val="FFFFFF"/>
                </a:solidFill>
                <a:latin typeface="Raleway SemiBold"/>
                <a:cs typeface="Raleway Regular"/>
              </a:rPr>
              <a:t>RESUMEN</a:t>
            </a:r>
            <a:endParaRPr lang="es-ES" dirty="0">
              <a:solidFill>
                <a:srgbClr val="FFFFFF"/>
              </a:solidFill>
              <a:latin typeface="Raleway Regular"/>
              <a:cs typeface="Raleway Regular"/>
            </a:endParaRPr>
          </a:p>
        </p:txBody>
      </p:sp>
      <p:sp>
        <p:nvSpPr>
          <p:cNvPr id="4" name="Marcador de contenido 3">
            <a:extLst>
              <a:ext uri="{FF2B5EF4-FFF2-40B4-BE49-F238E27FC236}">
                <a16:creationId xmlns:a16="http://schemas.microsoft.com/office/drawing/2014/main" xmlns="" id="{4CC7F049-98E0-469F-8590-F7BE3D10DF37}"/>
              </a:ext>
            </a:extLst>
          </p:cNvPr>
          <p:cNvSpPr>
            <a:spLocks noGrp="1"/>
          </p:cNvSpPr>
          <p:nvPr>
            <p:ph idx="1"/>
          </p:nvPr>
        </p:nvSpPr>
        <p:spPr>
          <a:xfrm>
            <a:off x="290286" y="978252"/>
            <a:ext cx="8534400" cy="5657472"/>
          </a:xfrm>
        </p:spPr>
        <p:txBody>
          <a:bodyPr>
            <a:noAutofit/>
          </a:bodyPr>
          <a:lstStyle/>
          <a:p>
            <a:pPr algn="just"/>
            <a:r>
              <a:rPr lang="es-CO" sz="2200" dirty="0" smtClean="0"/>
              <a:t>La </a:t>
            </a:r>
            <a:r>
              <a:rPr lang="es-CO" sz="2200" dirty="0"/>
              <a:t>divulgación de información y conocimiento se ha mantenido netamente ligada a una metodología propia de generaciones pasadas, sin embargo, la nueva generación de niños busca adquirir información partiendo de metodologías dinámicas y novedosas que en muchas ocasiones pueden llegar a representar todo un </a:t>
            </a:r>
            <a:r>
              <a:rPr lang="es-CO" sz="2200" dirty="0" smtClean="0"/>
              <a:t>reto.</a:t>
            </a:r>
          </a:p>
          <a:p>
            <a:pPr algn="just"/>
            <a:r>
              <a:rPr lang="es-MX" sz="2200" dirty="0" smtClean="0"/>
              <a:t>La presente investigación busca </a:t>
            </a:r>
            <a:r>
              <a:rPr lang="es-MX" sz="2200" dirty="0"/>
              <a:t>divulgar los resultados </a:t>
            </a:r>
            <a:r>
              <a:rPr lang="es-MX" sz="2200" dirty="0" smtClean="0"/>
              <a:t>obtenidos a través de la investigación de campo realizada en tres escuelas primarias de la ciudad de Guanajuato, así mismo se pretende comunicar los hallazgos reflejados por medio de la misma y su impacto. Lo cual es referente generacional con respecto a la percepción que se tiene de la nueva generación de niños.</a:t>
            </a:r>
            <a:endParaRPr lang="es-MX" sz="2200" dirty="0"/>
          </a:p>
          <a:p>
            <a:pPr algn="just"/>
            <a:r>
              <a:rPr lang="es-MX" sz="2200" dirty="0" smtClean="0"/>
              <a:t>Como resultado final de la investigación, se genera un prototipo de guion para la creación de un cómic, el cual condensara toda la información recolectada con respecto al tema principal de la investigación, que son los quirópteros del estado de </a:t>
            </a:r>
            <a:r>
              <a:rPr lang="es-MX" sz="2200" dirty="0"/>
              <a:t>G</a:t>
            </a:r>
            <a:r>
              <a:rPr lang="es-MX" sz="2200" dirty="0" smtClean="0"/>
              <a:t>uanajuato, en búsqueda de un impacto social y de aprendizaje.  </a:t>
            </a:r>
            <a:endParaRPr lang="es-MX" sz="2200" dirty="0"/>
          </a:p>
          <a:p>
            <a:pPr algn="just"/>
            <a:endParaRPr lang="es-MX" sz="2000" dirty="0"/>
          </a:p>
        </p:txBody>
      </p:sp>
    </p:spTree>
    <p:extLst>
      <p:ext uri="{BB962C8B-B14F-4D97-AF65-F5344CB8AC3E}">
        <p14:creationId xmlns:p14="http://schemas.microsoft.com/office/powerpoint/2010/main" val="778905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6" name="Rectángulo 5"/>
          <p:cNvSpPr/>
          <p:nvPr/>
        </p:nvSpPr>
        <p:spPr>
          <a:xfrm>
            <a:off x="457199" y="222276"/>
            <a:ext cx="6259523" cy="369332"/>
          </a:xfrm>
          <a:prstGeom prst="rect">
            <a:avLst/>
          </a:prstGeom>
        </p:spPr>
        <p:txBody>
          <a:bodyPr wrap="square">
            <a:spAutoFit/>
          </a:bodyPr>
          <a:lstStyle/>
          <a:p>
            <a:r>
              <a:rPr lang="es-ES" dirty="0">
                <a:solidFill>
                  <a:srgbClr val="FFFFFF"/>
                </a:solidFill>
                <a:latin typeface="Raleway SemiBold"/>
                <a:cs typeface="Raleway Regular"/>
              </a:rPr>
              <a:t>OBJETIVO</a:t>
            </a:r>
            <a:endParaRPr lang="es-ES" dirty="0">
              <a:solidFill>
                <a:srgbClr val="FFFFFF"/>
              </a:solidFill>
              <a:latin typeface="Raleway Regular"/>
              <a:cs typeface="Raleway Regular"/>
            </a:endParaRPr>
          </a:p>
        </p:txBody>
      </p:sp>
      <p:sp>
        <p:nvSpPr>
          <p:cNvPr id="4" name="Marcador de contenido 3">
            <a:extLst>
              <a:ext uri="{FF2B5EF4-FFF2-40B4-BE49-F238E27FC236}">
                <a16:creationId xmlns:a16="http://schemas.microsoft.com/office/drawing/2014/main" xmlns="" id="{B4405D82-13AB-4978-A5B2-482959917A1F}"/>
              </a:ext>
            </a:extLst>
          </p:cNvPr>
          <p:cNvSpPr>
            <a:spLocks noGrp="1"/>
          </p:cNvSpPr>
          <p:nvPr>
            <p:ph idx="1"/>
          </p:nvPr>
        </p:nvSpPr>
        <p:spPr/>
        <p:txBody>
          <a:bodyPr>
            <a:normAutofit lnSpcReduction="10000"/>
          </a:bodyPr>
          <a:lstStyle/>
          <a:p>
            <a:pPr algn="just"/>
            <a:r>
              <a:rPr lang="es-MX" dirty="0"/>
              <a:t>Divulgar los resultados </a:t>
            </a:r>
            <a:r>
              <a:rPr lang="es-MX" dirty="0" smtClean="0"/>
              <a:t>obtenidos a través de  la investigación de campo realizada con los grupos de niños con edades de entre 5 y 9 años, de tres primarias de la ciudad de Guanajuato.</a:t>
            </a:r>
          </a:p>
          <a:p>
            <a:pPr algn="just"/>
            <a:r>
              <a:rPr lang="es-MX" dirty="0" smtClean="0"/>
              <a:t>Presentar el prototipo de guion para la creación del comic y herramientas didácticas de refuerzo de la temática a tratar en el mismo.</a:t>
            </a:r>
            <a:endParaRPr lang="es-MX" dirty="0"/>
          </a:p>
          <a:p>
            <a:pPr marL="0" indent="0" algn="just">
              <a:buNone/>
            </a:pPr>
            <a:endParaRPr lang="es-MX" dirty="0"/>
          </a:p>
          <a:p>
            <a:pPr marL="0" indent="0" algn="just">
              <a:buNone/>
            </a:pPr>
            <a:endParaRPr lang="es-MX" dirty="0"/>
          </a:p>
        </p:txBody>
      </p:sp>
      <p:pic>
        <p:nvPicPr>
          <p:cNvPr id="1030" name="Picture 6" descr="Resultado de imagen para aprendizaj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7790" y="4998279"/>
            <a:ext cx="2832091" cy="200297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461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6" name="Rectángulo 5"/>
          <p:cNvSpPr/>
          <p:nvPr/>
        </p:nvSpPr>
        <p:spPr>
          <a:xfrm>
            <a:off x="457199" y="222276"/>
            <a:ext cx="6259523" cy="369332"/>
          </a:xfrm>
          <a:prstGeom prst="rect">
            <a:avLst/>
          </a:prstGeom>
        </p:spPr>
        <p:txBody>
          <a:bodyPr wrap="square">
            <a:spAutoFit/>
          </a:bodyPr>
          <a:lstStyle/>
          <a:p>
            <a:r>
              <a:rPr lang="es-ES" dirty="0">
                <a:solidFill>
                  <a:srgbClr val="FFFFFF"/>
                </a:solidFill>
                <a:latin typeface="Raleway SemiBold"/>
                <a:cs typeface="Raleway Regular"/>
              </a:rPr>
              <a:t>INTRODUCCIÓN</a:t>
            </a:r>
            <a:endParaRPr lang="es-ES" dirty="0">
              <a:solidFill>
                <a:srgbClr val="FFFFFF"/>
              </a:solidFill>
              <a:latin typeface="Raleway Regular"/>
              <a:cs typeface="Raleway Regular"/>
            </a:endParaRPr>
          </a:p>
        </p:txBody>
      </p:sp>
      <p:sp>
        <p:nvSpPr>
          <p:cNvPr id="4" name="Marcador de contenido 3">
            <a:extLst>
              <a:ext uri="{FF2B5EF4-FFF2-40B4-BE49-F238E27FC236}">
                <a16:creationId xmlns:a16="http://schemas.microsoft.com/office/drawing/2014/main" xmlns="" id="{E90135B7-9DBE-4AB8-A91D-9AE896E97805}"/>
              </a:ext>
            </a:extLst>
          </p:cNvPr>
          <p:cNvSpPr>
            <a:spLocks noGrp="1"/>
          </p:cNvSpPr>
          <p:nvPr>
            <p:ph idx="1"/>
          </p:nvPr>
        </p:nvSpPr>
        <p:spPr>
          <a:xfrm>
            <a:off x="112734" y="1112842"/>
            <a:ext cx="8680537" cy="3325808"/>
          </a:xfrm>
        </p:spPr>
        <p:txBody>
          <a:bodyPr>
            <a:noAutofit/>
          </a:bodyPr>
          <a:lstStyle/>
          <a:p>
            <a:pPr algn="just"/>
            <a:r>
              <a:rPr lang="es-ES" sz="2250" dirty="0"/>
              <a:t>Los murciélagos en México, representan una gran parte de los mamíferos que habitan esta región, sin contar que estos hacen parte vital de su cultura, medio ambiente y hasta de su propio diario vivir. Sin embargo, estos mamíferos no se encuentran representados de esa forma a los ojos de varias personas y gracias a la desinformación existente, se pueden llegar a catalogar como animales que generan terror. Sin embargo, son varios los beneficios que traen consigo estos mamíferos y es por esta razón, esta especie en general requiere de ser conocida y de esta forma lograr fomentar su conservación y cuidado</a:t>
            </a:r>
            <a:r>
              <a:rPr lang="es-ES" sz="2250" dirty="0" smtClean="0"/>
              <a:t>.</a:t>
            </a:r>
            <a:endParaRPr lang="es-CO" sz="2250" dirty="0"/>
          </a:p>
        </p:txBody>
      </p:sp>
      <p:pic>
        <p:nvPicPr>
          <p:cNvPr id="3074" name="Picture 2"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3227" y="4297990"/>
            <a:ext cx="5571473" cy="278573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32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171F3D8B-107C-4820-9D4F-32F46F3B1937}"/>
              </a:ext>
            </a:extLst>
          </p:cNvPr>
          <p:cNvSpPr>
            <a:spLocks noGrp="1"/>
          </p:cNvSpPr>
          <p:nvPr>
            <p:ph idx="1"/>
          </p:nvPr>
        </p:nvSpPr>
        <p:spPr>
          <a:xfrm>
            <a:off x="321275" y="1291282"/>
            <a:ext cx="4989762" cy="5134570"/>
          </a:xfrm>
        </p:spPr>
        <p:txBody>
          <a:bodyPr>
            <a:normAutofit fontScale="85000" lnSpcReduction="20000"/>
          </a:bodyPr>
          <a:lstStyle/>
          <a:p>
            <a:r>
              <a:rPr lang="es-ES" dirty="0"/>
              <a:t>Una herramienta tan versátil como lo </a:t>
            </a:r>
            <a:r>
              <a:rPr lang="es-ES" dirty="0" smtClean="0"/>
              <a:t>es </a:t>
            </a:r>
            <a:r>
              <a:rPr lang="es-ES" dirty="0"/>
              <a:t>una historieta, </a:t>
            </a:r>
            <a:r>
              <a:rPr lang="es-ES" dirty="0" smtClean="0"/>
              <a:t>pude considerarse como </a:t>
            </a:r>
            <a:r>
              <a:rPr lang="es-ES" dirty="0"/>
              <a:t>fuente inagotable de ideas que se pueden establecer por medio de una representación gráfica, es por tanto que ello será el medio para el fin, en otras palabras, el prototipo de guion para comic será un mecanismo de intervención a nivel de aprendizaje para lograr crear un valor adicional con respecto a los murciélagos, su importancia y conservación.  </a:t>
            </a:r>
            <a:endParaRPr lang="es-CO" dirty="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7887" y="1653436"/>
            <a:ext cx="3970749" cy="412396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31757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6" name="Rectángulo 5"/>
          <p:cNvSpPr/>
          <p:nvPr/>
        </p:nvSpPr>
        <p:spPr>
          <a:xfrm>
            <a:off x="457199" y="222276"/>
            <a:ext cx="6259523" cy="461665"/>
          </a:xfrm>
          <a:prstGeom prst="rect">
            <a:avLst/>
          </a:prstGeom>
        </p:spPr>
        <p:txBody>
          <a:bodyPr wrap="square">
            <a:spAutoFit/>
          </a:bodyPr>
          <a:lstStyle/>
          <a:p>
            <a:pPr algn="just"/>
            <a:r>
              <a:rPr lang="es-CO" sz="2400" b="1" dirty="0" smtClean="0">
                <a:solidFill>
                  <a:schemeClr val="bg1"/>
                </a:solidFill>
              </a:rPr>
              <a:t>Murciélagos</a:t>
            </a:r>
            <a:endParaRPr lang="es-MX" dirty="0"/>
          </a:p>
        </p:txBody>
      </p:sp>
      <p:sp>
        <p:nvSpPr>
          <p:cNvPr id="4" name="Marcador de contenido 3">
            <a:extLst>
              <a:ext uri="{FF2B5EF4-FFF2-40B4-BE49-F238E27FC236}">
                <a16:creationId xmlns:a16="http://schemas.microsoft.com/office/drawing/2014/main" xmlns="" id="{F183B11D-01EA-4FE6-9328-7D8CD15954F8}"/>
              </a:ext>
            </a:extLst>
          </p:cNvPr>
          <p:cNvSpPr>
            <a:spLocks noGrp="1"/>
          </p:cNvSpPr>
          <p:nvPr>
            <p:ph idx="1"/>
          </p:nvPr>
        </p:nvSpPr>
        <p:spPr>
          <a:xfrm>
            <a:off x="206188" y="1081257"/>
            <a:ext cx="8506738" cy="5554674"/>
          </a:xfrm>
        </p:spPr>
        <p:txBody>
          <a:bodyPr>
            <a:normAutofit fontScale="92500" lnSpcReduction="10000"/>
          </a:bodyPr>
          <a:lstStyle/>
          <a:p>
            <a:pPr marL="0" indent="0" algn="just">
              <a:buNone/>
            </a:pPr>
            <a:r>
              <a:rPr lang="es-CO" dirty="0"/>
              <a:t>Para el año 2005 se registraron 17 especies propias de la colección del museo de Historia Nacional Alfredo Dugès, (Sánchez y Magaña, 2008). Adicional a esto en la Colección Nacional de Mamíferos del Instituto de Biología de la UNAM, (Sánchez et al., 2009) se agregan ocho nuevos registros de murciélagos y recientemente, (Magaña, G., Charre, F., </a:t>
            </a:r>
            <a:r>
              <a:rPr lang="es-CO" dirty="0" smtClean="0"/>
              <a:t>Hernández, </a:t>
            </a:r>
            <a:r>
              <a:rPr lang="es-CO" dirty="0"/>
              <a:t>R., Iglesias, J., Chávez, B., Bolaños, R., Cecaira, R., Sánchez, V., y Botello, F. 2010) se añadieron cuatro registros más, para tener una totalidad de 29 especies para el estado. (Magaña, G. et al, 2010</a:t>
            </a:r>
            <a:r>
              <a:rPr lang="es-CO" dirty="0" smtClean="0"/>
              <a:t>)</a:t>
            </a:r>
          </a:p>
          <a:p>
            <a:pPr marL="0" indent="0" algn="just">
              <a:buNone/>
            </a:pPr>
            <a:endParaRPr lang="es-CO" dirty="0"/>
          </a:p>
          <a:p>
            <a:pPr marL="0" indent="0" algn="just">
              <a:buNone/>
            </a:pPr>
            <a:endParaRPr lang="es-MX" dirty="0"/>
          </a:p>
        </p:txBody>
      </p:sp>
      <p:pic>
        <p:nvPicPr>
          <p:cNvPr id="5"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5985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xmlns="" id="{5E4E06A1-6C1F-4A57-8F36-299588C451AB}"/>
              </a:ext>
            </a:extLst>
          </p:cNvPr>
          <p:cNvSpPr>
            <a:spLocks noGrp="1"/>
          </p:cNvSpPr>
          <p:nvPr>
            <p:ph idx="1"/>
          </p:nvPr>
        </p:nvSpPr>
        <p:spPr>
          <a:xfrm>
            <a:off x="370702" y="1193251"/>
            <a:ext cx="4480491" cy="5800674"/>
          </a:xfrm>
        </p:spPr>
        <p:txBody>
          <a:bodyPr>
            <a:normAutofit fontScale="92500" lnSpcReduction="10000"/>
          </a:bodyPr>
          <a:lstStyle/>
          <a:p>
            <a:pPr marL="0" indent="0" algn="just">
              <a:buNone/>
            </a:pPr>
            <a:r>
              <a:rPr lang="es-CO" dirty="0"/>
              <a:t>Los murciélagos o quirópteros cuentan con una muy variada alimentación por lo cual ello define la familia a la que pertenecen, es por esta variedad alimenticia que los murciélagos cuentan con varias adaptaciones a nivel morfológico, fisiológico y ecológico. (Hernández, A., 2012).</a:t>
            </a:r>
          </a:p>
          <a:p>
            <a:pPr algn="just"/>
            <a:endParaRPr lang="es-MX" dirty="0"/>
          </a:p>
        </p:txBody>
      </p:sp>
      <p:sp>
        <p:nvSpPr>
          <p:cNvPr id="7" name="CuadroTexto 6">
            <a:extLst>
              <a:ext uri="{FF2B5EF4-FFF2-40B4-BE49-F238E27FC236}">
                <a16:creationId xmlns:a16="http://schemas.microsoft.com/office/drawing/2014/main" xmlns="" id="{49BA64BE-09CD-404F-9720-0DB9688D515F}"/>
              </a:ext>
            </a:extLst>
          </p:cNvPr>
          <p:cNvSpPr txBox="1"/>
          <p:nvPr/>
        </p:nvSpPr>
        <p:spPr>
          <a:xfrm>
            <a:off x="5394959" y="4942902"/>
            <a:ext cx="3364411" cy="1200329"/>
          </a:xfrm>
          <a:prstGeom prst="rect">
            <a:avLst/>
          </a:prstGeom>
          <a:noFill/>
        </p:spPr>
        <p:txBody>
          <a:bodyPr wrap="square" rtlCol="0">
            <a:spAutoFit/>
          </a:bodyPr>
          <a:lstStyle/>
          <a:p>
            <a:pPr algn="r"/>
            <a:r>
              <a:rPr lang="es-MX" dirty="0"/>
              <a:t>Imagen </a:t>
            </a:r>
            <a:r>
              <a:rPr lang="es-MX" dirty="0" smtClean="0"/>
              <a:t>1. </a:t>
            </a:r>
            <a:r>
              <a:rPr lang="es-CO" dirty="0" smtClean="0"/>
              <a:t>Murciélago Magueyero </a:t>
            </a:r>
            <a:r>
              <a:rPr lang="es-CO" dirty="0"/>
              <a:t>Menor </a:t>
            </a:r>
            <a:r>
              <a:rPr lang="es-CO" i="1" dirty="0"/>
              <a:t>Leptonycteris </a:t>
            </a:r>
            <a:r>
              <a:rPr lang="es-CO" i="1" dirty="0" err="1"/>
              <a:t>yerbabuenae</a:t>
            </a:r>
            <a:endParaRPr lang="es-CO" dirty="0"/>
          </a:p>
          <a:p>
            <a:pPr algn="r"/>
            <a:r>
              <a:rPr lang="es-MX" dirty="0" smtClean="0"/>
              <a:t>Autor</a:t>
            </a:r>
            <a:r>
              <a:rPr lang="es-MX" dirty="0"/>
              <a:t>: </a:t>
            </a:r>
            <a:r>
              <a:rPr lang="es-CO" dirty="0"/>
              <a:t>Ken </a:t>
            </a:r>
            <a:r>
              <a:rPr lang="es-CO" dirty="0" smtClean="0"/>
              <a:t>Lamberton,2012 www.naturalista.mx</a:t>
            </a:r>
            <a:endParaRPr lang="es-MX" dirty="0"/>
          </a:p>
        </p:txBody>
      </p:sp>
      <p:pic>
        <p:nvPicPr>
          <p:cNvPr id="8" name="Picture 2">
            <a:extLst>
              <a:ext uri="{FF2B5EF4-FFF2-40B4-BE49-F238E27FC236}">
                <a16:creationId xmlns:a16="http://schemas.microsoft.com/office/drawing/2014/main" xmlns="" id="{3D3C1543-B3A3-4978-B960-E8C5DFEC14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pic>
        <p:nvPicPr>
          <p:cNvPr id="1028" name="Picture 4" descr="Resultado de imagen para murcielago magueyer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2436" y="1136614"/>
            <a:ext cx="2729458" cy="37985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986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xmlns="" id="{49BA64BE-09CD-404F-9720-0DB9688D515F}"/>
              </a:ext>
            </a:extLst>
          </p:cNvPr>
          <p:cNvSpPr txBox="1"/>
          <p:nvPr/>
        </p:nvSpPr>
        <p:spPr>
          <a:xfrm>
            <a:off x="3468188" y="5380672"/>
            <a:ext cx="2207623" cy="1477328"/>
          </a:xfrm>
          <a:prstGeom prst="rect">
            <a:avLst/>
          </a:prstGeom>
          <a:noFill/>
        </p:spPr>
        <p:txBody>
          <a:bodyPr wrap="square" rtlCol="0">
            <a:spAutoFit/>
          </a:bodyPr>
          <a:lstStyle/>
          <a:p>
            <a:r>
              <a:rPr lang="es-MX" dirty="0"/>
              <a:t>Imagen </a:t>
            </a:r>
            <a:r>
              <a:rPr lang="es-MX" dirty="0" smtClean="0"/>
              <a:t>4.  </a:t>
            </a:r>
            <a:r>
              <a:rPr lang="es-MX" dirty="0" err="1" smtClean="0"/>
              <a:t>Desmodus</a:t>
            </a:r>
            <a:r>
              <a:rPr lang="es-MX" dirty="0" smtClean="0"/>
              <a:t> </a:t>
            </a:r>
            <a:r>
              <a:rPr lang="es-MX" dirty="0" err="1" smtClean="0"/>
              <a:t>Rotundus</a:t>
            </a:r>
            <a:endParaRPr lang="es-MX" dirty="0"/>
          </a:p>
          <a:p>
            <a:r>
              <a:rPr lang="es-MX" dirty="0"/>
              <a:t>Autor: </a:t>
            </a:r>
            <a:r>
              <a:rPr lang="es-CO" dirty="0"/>
              <a:t>Arthur </a:t>
            </a:r>
            <a:r>
              <a:rPr lang="es-CO" dirty="0" err="1" smtClean="0"/>
              <a:t>Tahara</a:t>
            </a:r>
            <a:r>
              <a:rPr lang="es-CO" dirty="0" smtClean="0"/>
              <a:t>,</a:t>
            </a:r>
            <a:endParaRPr lang="es-MX" dirty="0"/>
          </a:p>
          <a:p>
            <a:r>
              <a:rPr lang="es-CO" dirty="0"/>
              <a:t>www.naturalista.mx</a:t>
            </a:r>
            <a:endParaRPr lang="es-MX" dirty="0"/>
          </a:p>
          <a:p>
            <a:endParaRPr lang="es-MX" dirty="0"/>
          </a:p>
        </p:txBody>
      </p:sp>
      <p:pic>
        <p:nvPicPr>
          <p:cNvPr id="8" name="Picture 2">
            <a:extLst>
              <a:ext uri="{FF2B5EF4-FFF2-40B4-BE49-F238E27FC236}">
                <a16:creationId xmlns:a16="http://schemas.microsoft.com/office/drawing/2014/main" xmlns="" id="{3D3C1543-B3A3-4978-B960-E8C5DFEC14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858981"/>
          </a:xfrm>
          <a:prstGeom prst="rect">
            <a:avLst/>
          </a:prstGeom>
        </p:spPr>
      </p:pic>
      <p:sp>
        <p:nvSpPr>
          <p:cNvPr id="6" name="CuadroTexto 5">
            <a:extLst>
              <a:ext uri="{FF2B5EF4-FFF2-40B4-BE49-F238E27FC236}">
                <a16:creationId xmlns:a16="http://schemas.microsoft.com/office/drawing/2014/main" xmlns="" id="{49BA64BE-09CD-404F-9720-0DB9688D515F}"/>
              </a:ext>
            </a:extLst>
          </p:cNvPr>
          <p:cNvSpPr txBox="1"/>
          <p:nvPr/>
        </p:nvSpPr>
        <p:spPr>
          <a:xfrm>
            <a:off x="5838602" y="3549518"/>
            <a:ext cx="3114881" cy="1200329"/>
          </a:xfrm>
          <a:prstGeom prst="rect">
            <a:avLst/>
          </a:prstGeom>
          <a:noFill/>
        </p:spPr>
        <p:txBody>
          <a:bodyPr wrap="square" rtlCol="0">
            <a:spAutoFit/>
          </a:bodyPr>
          <a:lstStyle/>
          <a:p>
            <a:pPr algn="r"/>
            <a:r>
              <a:rPr lang="es-MX" dirty="0"/>
              <a:t>Imagen 3</a:t>
            </a:r>
            <a:r>
              <a:rPr lang="es-MX" dirty="0" smtClean="0"/>
              <a:t>. </a:t>
            </a:r>
            <a:r>
              <a:rPr lang="es-CO" dirty="0" err="1" smtClean="0"/>
              <a:t>Artibeus</a:t>
            </a:r>
            <a:r>
              <a:rPr lang="es-CO" dirty="0" smtClean="0"/>
              <a:t> </a:t>
            </a:r>
            <a:r>
              <a:rPr lang="es-CO" dirty="0" err="1" smtClean="0"/>
              <a:t>Jamaicensis</a:t>
            </a:r>
            <a:r>
              <a:rPr lang="es-CO" dirty="0" smtClean="0"/>
              <a:t>, Frugívoro</a:t>
            </a:r>
            <a:endParaRPr lang="es-CO" dirty="0"/>
          </a:p>
          <a:p>
            <a:pPr algn="r"/>
            <a:r>
              <a:rPr lang="es-MX" dirty="0" smtClean="0"/>
              <a:t>Autor</a:t>
            </a:r>
            <a:r>
              <a:rPr lang="es-MX" dirty="0"/>
              <a:t>: </a:t>
            </a:r>
            <a:r>
              <a:rPr lang="es-CO" dirty="0" err="1"/>
              <a:t>Jose</a:t>
            </a:r>
            <a:r>
              <a:rPr lang="es-CO" dirty="0"/>
              <a:t> G. </a:t>
            </a:r>
            <a:r>
              <a:rPr lang="es-CO" dirty="0" smtClean="0"/>
              <a:t>Martinez,2015 www.naturalista.mx</a:t>
            </a:r>
            <a:endParaRPr lang="es-MX" dirty="0"/>
          </a:p>
        </p:txBody>
      </p:sp>
      <p:sp>
        <p:nvSpPr>
          <p:cNvPr id="9" name="CuadroTexto 8">
            <a:extLst>
              <a:ext uri="{FF2B5EF4-FFF2-40B4-BE49-F238E27FC236}">
                <a16:creationId xmlns:a16="http://schemas.microsoft.com/office/drawing/2014/main" xmlns="" id="{49BA64BE-09CD-404F-9720-0DB9688D515F}"/>
              </a:ext>
            </a:extLst>
          </p:cNvPr>
          <p:cNvSpPr txBox="1"/>
          <p:nvPr/>
        </p:nvSpPr>
        <p:spPr>
          <a:xfrm>
            <a:off x="141141" y="3452827"/>
            <a:ext cx="2706562" cy="2031325"/>
          </a:xfrm>
          <a:prstGeom prst="rect">
            <a:avLst/>
          </a:prstGeom>
          <a:noFill/>
        </p:spPr>
        <p:txBody>
          <a:bodyPr wrap="square" rtlCol="0">
            <a:spAutoFit/>
          </a:bodyPr>
          <a:lstStyle/>
          <a:p>
            <a:pPr algn="r"/>
            <a:r>
              <a:rPr lang="es-MX" dirty="0"/>
              <a:t>Imagen 2</a:t>
            </a:r>
            <a:r>
              <a:rPr lang="es-MX" dirty="0" smtClean="0"/>
              <a:t>. </a:t>
            </a:r>
            <a:r>
              <a:rPr lang="es-CO" dirty="0" smtClean="0"/>
              <a:t>Murciélago Magueyero </a:t>
            </a:r>
            <a:r>
              <a:rPr lang="es-CO" dirty="0"/>
              <a:t>Menor </a:t>
            </a:r>
            <a:r>
              <a:rPr lang="es-CO" i="1" dirty="0"/>
              <a:t>Leptonycteris </a:t>
            </a:r>
            <a:r>
              <a:rPr lang="es-CO" i="1" dirty="0" err="1"/>
              <a:t>yerbabuenae</a:t>
            </a:r>
            <a:endParaRPr lang="es-CO" dirty="0"/>
          </a:p>
          <a:p>
            <a:pPr algn="r"/>
            <a:r>
              <a:rPr lang="es-MX" dirty="0" smtClean="0"/>
              <a:t>Autor</a:t>
            </a:r>
            <a:r>
              <a:rPr lang="es-MX" dirty="0"/>
              <a:t>: </a:t>
            </a:r>
            <a:r>
              <a:rPr lang="es-CO" dirty="0"/>
              <a:t>Horacio V. </a:t>
            </a:r>
            <a:r>
              <a:rPr lang="es-CO" dirty="0" smtClean="0"/>
              <a:t>Barcenas,2008 www.naturalista.mx</a:t>
            </a:r>
            <a:endParaRPr lang="es-MX" dirty="0"/>
          </a:p>
        </p:txBody>
      </p:sp>
      <p:pic>
        <p:nvPicPr>
          <p:cNvPr id="3074" name="Picture 2" descr="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910" y="1157485"/>
            <a:ext cx="2934302" cy="219013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Med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9589" y="1106920"/>
            <a:ext cx="3364411" cy="224069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5"/>
          <a:stretch>
            <a:fillRect/>
          </a:stretch>
        </p:blipFill>
        <p:spPr>
          <a:xfrm>
            <a:off x="3310329" y="2513264"/>
            <a:ext cx="2379156" cy="2792437"/>
          </a:xfrm>
          <a:prstGeom prst="rect">
            <a:avLst/>
          </a:prstGeom>
        </p:spPr>
      </p:pic>
      <p:pic>
        <p:nvPicPr>
          <p:cNvPr id="10" name="Picture 4" descr="Imagen relaciona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860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xmlns="" id="{49BA64BE-09CD-404F-9720-0DB9688D515F}"/>
              </a:ext>
            </a:extLst>
          </p:cNvPr>
          <p:cNvSpPr txBox="1"/>
          <p:nvPr/>
        </p:nvSpPr>
        <p:spPr>
          <a:xfrm>
            <a:off x="2792210" y="1356519"/>
            <a:ext cx="2932885" cy="1754326"/>
          </a:xfrm>
          <a:prstGeom prst="rect">
            <a:avLst/>
          </a:prstGeom>
          <a:noFill/>
        </p:spPr>
        <p:txBody>
          <a:bodyPr wrap="square" rtlCol="0">
            <a:spAutoFit/>
          </a:bodyPr>
          <a:lstStyle/>
          <a:p>
            <a:pPr algn="r"/>
            <a:r>
              <a:rPr lang="es-MX" dirty="0"/>
              <a:t>Imagen 6</a:t>
            </a:r>
            <a:r>
              <a:rPr lang="es-MX" dirty="0" smtClean="0"/>
              <a:t>. </a:t>
            </a:r>
            <a:r>
              <a:rPr lang="es-CO" dirty="0"/>
              <a:t>Vampyrum Septum o Murciélago </a:t>
            </a:r>
            <a:r>
              <a:rPr lang="es-CO" dirty="0" smtClean="0"/>
              <a:t>Espectral, Carnívoro</a:t>
            </a:r>
            <a:endParaRPr lang="es-CO" dirty="0"/>
          </a:p>
          <a:p>
            <a:pPr algn="r"/>
            <a:r>
              <a:rPr lang="es-MX" dirty="0" smtClean="0"/>
              <a:t>Autor</a:t>
            </a:r>
            <a:r>
              <a:rPr lang="es-MX" dirty="0"/>
              <a:t>: </a:t>
            </a:r>
            <a:r>
              <a:rPr lang="es-CO" dirty="0" err="1"/>
              <a:t>Jose</a:t>
            </a:r>
            <a:r>
              <a:rPr lang="es-CO" dirty="0"/>
              <a:t> G. </a:t>
            </a:r>
            <a:r>
              <a:rPr lang="es-CO" dirty="0" smtClean="0"/>
              <a:t>Martinez-Fonseca,2014</a:t>
            </a:r>
          </a:p>
          <a:p>
            <a:pPr algn="r"/>
            <a:r>
              <a:rPr lang="es-CO" dirty="0" smtClean="0"/>
              <a:t> www.naturalista.mx</a:t>
            </a:r>
            <a:endParaRPr lang="es-MX" dirty="0"/>
          </a:p>
        </p:txBody>
      </p:sp>
      <p:sp>
        <p:nvSpPr>
          <p:cNvPr id="9" name="CuadroTexto 8">
            <a:extLst>
              <a:ext uri="{FF2B5EF4-FFF2-40B4-BE49-F238E27FC236}">
                <a16:creationId xmlns:a16="http://schemas.microsoft.com/office/drawing/2014/main" xmlns="" id="{49BA64BE-09CD-404F-9720-0DB9688D515F}"/>
              </a:ext>
            </a:extLst>
          </p:cNvPr>
          <p:cNvSpPr txBox="1"/>
          <p:nvPr/>
        </p:nvSpPr>
        <p:spPr>
          <a:xfrm>
            <a:off x="-147162" y="4761001"/>
            <a:ext cx="3364411" cy="1754326"/>
          </a:xfrm>
          <a:prstGeom prst="rect">
            <a:avLst/>
          </a:prstGeom>
          <a:noFill/>
        </p:spPr>
        <p:txBody>
          <a:bodyPr wrap="square" rtlCol="0">
            <a:spAutoFit/>
          </a:bodyPr>
          <a:lstStyle/>
          <a:p>
            <a:pPr algn="r"/>
            <a:r>
              <a:rPr lang="es-MX" dirty="0"/>
              <a:t>Imagen </a:t>
            </a:r>
            <a:r>
              <a:rPr lang="es-MX" dirty="0" smtClean="0"/>
              <a:t>5. </a:t>
            </a:r>
            <a:r>
              <a:rPr lang="es-CO" dirty="0"/>
              <a:t>Lasiurus Cinereus o Murciélago Cola Peluda Canoso</a:t>
            </a:r>
            <a:r>
              <a:rPr lang="es-CO" dirty="0" smtClean="0"/>
              <a:t>, Murciélago Nevado</a:t>
            </a:r>
          </a:p>
          <a:p>
            <a:pPr algn="r"/>
            <a:r>
              <a:rPr lang="es-CO" dirty="0" smtClean="0"/>
              <a:t>Insectívoro</a:t>
            </a:r>
            <a:endParaRPr lang="es-CO" dirty="0"/>
          </a:p>
          <a:p>
            <a:pPr algn="r"/>
            <a:r>
              <a:rPr lang="es-MX" dirty="0" smtClean="0"/>
              <a:t>Autor</a:t>
            </a:r>
            <a:r>
              <a:rPr lang="es-MX" dirty="0"/>
              <a:t>: </a:t>
            </a:r>
            <a:r>
              <a:rPr lang="es-CO" dirty="0"/>
              <a:t>Juan </a:t>
            </a:r>
            <a:r>
              <a:rPr lang="es-CO" dirty="0" smtClean="0"/>
              <a:t>Cruzado,2009 www.naturalista.mx</a:t>
            </a:r>
            <a:endParaRPr lang="es-MX" dirty="0"/>
          </a:p>
        </p:txBody>
      </p:sp>
      <p:sp>
        <p:nvSpPr>
          <p:cNvPr id="10" name="CuadroTexto 9">
            <a:extLst>
              <a:ext uri="{FF2B5EF4-FFF2-40B4-BE49-F238E27FC236}">
                <a16:creationId xmlns:a16="http://schemas.microsoft.com/office/drawing/2014/main" xmlns="" id="{49BA64BE-09CD-404F-9720-0DB9688D515F}"/>
              </a:ext>
            </a:extLst>
          </p:cNvPr>
          <p:cNvSpPr txBox="1"/>
          <p:nvPr/>
        </p:nvSpPr>
        <p:spPr>
          <a:xfrm>
            <a:off x="5938141" y="4314590"/>
            <a:ext cx="2982003" cy="1200329"/>
          </a:xfrm>
          <a:prstGeom prst="rect">
            <a:avLst/>
          </a:prstGeom>
          <a:noFill/>
        </p:spPr>
        <p:txBody>
          <a:bodyPr wrap="square" rtlCol="0">
            <a:spAutoFit/>
          </a:bodyPr>
          <a:lstStyle/>
          <a:p>
            <a:pPr algn="r"/>
            <a:r>
              <a:rPr lang="es-MX" dirty="0"/>
              <a:t>Imagen </a:t>
            </a:r>
            <a:r>
              <a:rPr lang="es-MX" dirty="0" smtClean="0"/>
              <a:t>7. </a:t>
            </a:r>
            <a:r>
              <a:rPr lang="es-CO" dirty="0" err="1" smtClean="0"/>
              <a:t>Noctilio</a:t>
            </a:r>
            <a:r>
              <a:rPr lang="es-CO" dirty="0" smtClean="0"/>
              <a:t> </a:t>
            </a:r>
            <a:r>
              <a:rPr lang="es-CO" dirty="0" err="1" smtClean="0"/>
              <a:t>Albiventris</a:t>
            </a:r>
            <a:r>
              <a:rPr lang="es-CO" dirty="0" smtClean="0"/>
              <a:t>, Ictiófago  </a:t>
            </a:r>
            <a:endParaRPr lang="es-CO" dirty="0"/>
          </a:p>
          <a:p>
            <a:pPr algn="r"/>
            <a:r>
              <a:rPr lang="es-MX" dirty="0" smtClean="0"/>
              <a:t>Autor</a:t>
            </a:r>
            <a:r>
              <a:rPr lang="es-MX" dirty="0"/>
              <a:t>: </a:t>
            </a:r>
            <a:r>
              <a:rPr lang="es-MX" dirty="0" err="1" smtClean="0"/>
              <a:t>Yusti</a:t>
            </a:r>
            <a:r>
              <a:rPr lang="es-MX" dirty="0" smtClean="0"/>
              <a:t> </a:t>
            </a:r>
            <a:r>
              <a:rPr lang="es-MX" dirty="0" err="1" smtClean="0"/>
              <a:t>Munñoz</a:t>
            </a:r>
            <a:r>
              <a:rPr lang="es-CO" dirty="0" smtClean="0"/>
              <a:t>,2010 www.naturalista.mx</a:t>
            </a:r>
            <a:endParaRPr lang="es-MX" dirty="0"/>
          </a:p>
        </p:txBody>
      </p:sp>
      <p:pic>
        <p:nvPicPr>
          <p:cNvPr id="2050" name="Picture 2" descr="Med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703" y="894431"/>
            <a:ext cx="2468880" cy="370702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4798" y="3270388"/>
            <a:ext cx="2190297" cy="328873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Med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7956" y="2036946"/>
            <a:ext cx="2942188" cy="21477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82792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1033</TotalTime>
  <Words>1155</Words>
  <Application>Microsoft Office PowerPoint</Application>
  <PresentationFormat>Presentación en pantalla (4:3)</PresentationFormat>
  <Paragraphs>80</Paragraphs>
  <Slides>19</Slides>
  <Notes>2</Notes>
  <HiddenSlides>0</HiddenSlides>
  <MMClips>0</MMClips>
  <ScaleCrop>false</ScaleCrop>
  <HeadingPairs>
    <vt:vector size="6" baseType="variant">
      <vt:variant>
        <vt:lpstr>Fuentes usadas</vt:lpstr>
      </vt:variant>
      <vt:variant>
        <vt:i4>4</vt:i4>
      </vt:variant>
      <vt:variant>
        <vt:lpstr>Tema</vt:lpstr>
      </vt:variant>
      <vt:variant>
        <vt:i4>4</vt:i4>
      </vt:variant>
      <vt:variant>
        <vt:lpstr>Títulos de diapositiva</vt:lpstr>
      </vt:variant>
      <vt:variant>
        <vt:i4>19</vt:i4>
      </vt:variant>
    </vt:vector>
  </HeadingPairs>
  <TitlesOfParts>
    <vt:vector size="27" baseType="lpstr">
      <vt:lpstr>Arial</vt:lpstr>
      <vt:lpstr>Calibri</vt:lpstr>
      <vt:lpstr>Raleway Regular</vt:lpstr>
      <vt:lpstr>Raleway SemiBold</vt:lpstr>
      <vt:lpstr>Tema de Office</vt:lpstr>
      <vt:lpstr>2_Diseño personalizado</vt:lpstr>
      <vt:lpstr>Diseño personalizado</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 Vázquez</dc:creator>
  <cp:lastModifiedBy>janh duque</cp:lastModifiedBy>
  <cp:revision>97</cp:revision>
  <dcterms:created xsi:type="dcterms:W3CDTF">2016-04-25T18:20:06Z</dcterms:created>
  <dcterms:modified xsi:type="dcterms:W3CDTF">2020-06-03T14:40:54Z</dcterms:modified>
</cp:coreProperties>
</file>