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7772400" cy="10058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9"/>
  </p:normalViewPr>
  <p:slideViewPr>
    <p:cSldViewPr snapToGrid="0" showGuides="1">
      <p:cViewPr varScale="1">
        <p:scale>
          <a:sx n="98" d="100"/>
          <a:sy n="98" d="100"/>
        </p:scale>
        <p:origin x="1016" y="200"/>
      </p:cViewPr>
      <p:guideLst>
        <p:guide orient="horz" pos="2160"/>
        <p:guide pos="7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B44FB94-9E3F-4F7A-A539-5119CE39B233}" type="slidenum"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95800DF-D57B-4ACB-B349-164EA2F12EC9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68A06B5-3C45-451B-B146-C199F1D04513}" type="slidenum"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87AA55D-2847-4158-9284-A4259C06B5E5}" type="slidenum"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11608CE-9E66-44CD-95C5-72F2CA99D614}" type="slidenum">
              <a:t>‹Nº›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C7CBA19-F0B4-4988-AE9E-6F086B22C1AD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BB2DF94-3EBF-4FB8-A210-E2A24BF92E7C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3E62416-732F-4221-96AC-7DA1C32F6993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598F541-EBF4-4843-A9DD-C817BCD6DB7B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AB9CB53-A494-4A17-B0A3-CEE242C4E030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DC4CA85-1305-4B1E-A045-01B7B34518F0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69761C1-9389-4CD4-9173-D9D13F0A2F95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s-ES" sz="6000" b="0" strike="noStrike" spc="-1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lang="en-US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EE1459F-4FA2-4F52-95F4-C1C240972F04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n 5"/>
          <p:cNvPicPr/>
          <p:nvPr/>
        </p:nvPicPr>
        <p:blipFill>
          <a:blip r:embed="rId3"/>
          <a:stretch/>
        </p:blipFill>
        <p:spPr>
          <a:xfrm>
            <a:off x="1080" y="0"/>
            <a:ext cx="12189240" cy="6857640"/>
          </a:xfrm>
          <a:prstGeom prst="rect">
            <a:avLst/>
          </a:prstGeom>
          <a:ln w="0">
            <a:noFill/>
          </a:ln>
        </p:spPr>
      </p:pic>
      <p:sp>
        <p:nvSpPr>
          <p:cNvPr id="42" name="Rectángulo redondeado 6"/>
          <p:cNvSpPr/>
          <p:nvPr/>
        </p:nvSpPr>
        <p:spPr>
          <a:xfrm>
            <a:off x="5572440" y="4334760"/>
            <a:ext cx="6539760" cy="1288440"/>
          </a:xfrm>
          <a:prstGeom prst="roundRect">
            <a:avLst>
              <a:gd name="adj" fmla="val 16667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Rectángulo redondeado 7"/>
          <p:cNvSpPr/>
          <p:nvPr/>
        </p:nvSpPr>
        <p:spPr>
          <a:xfrm>
            <a:off x="5800320" y="5418720"/>
            <a:ext cx="6083640" cy="1143360"/>
          </a:xfrm>
          <a:prstGeom prst="roundRect">
            <a:avLst>
              <a:gd name="adj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82937" y="4555055"/>
            <a:ext cx="5320440" cy="6922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s-MX" sz="3600" b="1" strike="noStrike" spc="-1" dirty="0">
                <a:solidFill>
                  <a:srgbClr val="FFFFFF"/>
                </a:solidFill>
                <a:latin typeface="Calibri Light"/>
              </a:rPr>
              <a:t>Sistema de Alertas Públicas Optimizadas</a:t>
            </a:r>
            <a:endParaRPr lang="en-US" sz="36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096000" y="5509209"/>
            <a:ext cx="4806720" cy="10206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0500" lnSpcReduction="1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s-MX" sz="2400" b="0" strike="noStrike" spc="-1" dirty="0">
                <a:solidFill>
                  <a:schemeClr val="bg1"/>
                </a:solidFill>
                <a:latin typeface="Calibri"/>
              </a:rPr>
              <a:t>Daniel Duque Lozano</a:t>
            </a:r>
            <a:endParaRPr lang="en-US" sz="24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s-MX" sz="3100" b="1" strike="noStrike" spc="-1" dirty="0">
                <a:solidFill>
                  <a:schemeClr val="bg1"/>
                </a:solidFill>
                <a:latin typeface="Calibri"/>
              </a:rPr>
              <a:t>Observatorio Fiscal </a:t>
            </a:r>
            <a:br>
              <a:rPr lang="es-MX" sz="2400" b="0" strike="noStrike" spc="-1" dirty="0">
                <a:solidFill>
                  <a:schemeClr val="bg1"/>
                </a:solidFill>
                <a:latin typeface="Calibri"/>
              </a:rPr>
            </a:br>
            <a:r>
              <a:rPr lang="es-MX" sz="2400" b="0" strike="noStrike" spc="-1" dirty="0">
                <a:solidFill>
                  <a:schemeClr val="bg1"/>
                </a:solidFill>
                <a:latin typeface="Calibri"/>
              </a:rPr>
              <a:t>de la Pontificia Universidad Javeriana</a:t>
            </a:r>
            <a:endParaRPr lang="en-US" sz="2400" b="0" strike="noStrike" spc="-1" dirty="0">
              <a:solidFill>
                <a:schemeClr val="bg1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249560" y="101016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6000" b="1" strike="noStrike" spc="-1" dirty="0" err="1">
                <a:solidFill>
                  <a:srgbClr val="000000"/>
                </a:solidFill>
                <a:latin typeface="Calibri Light"/>
              </a:rPr>
              <a:t>Transparencia</a:t>
            </a:r>
            <a:r>
              <a:rPr lang="en-US" sz="6000" b="1" strike="noStrike" spc="-1" dirty="0">
                <a:solidFill>
                  <a:srgbClr val="000000"/>
                </a:solidFill>
                <a:latin typeface="Calibri Light"/>
              </a:rPr>
              <a:t> </a:t>
            </a:r>
            <a:br>
              <a:rPr lang="en-US" sz="6000" b="1" strike="noStrike" spc="-1" dirty="0">
                <a:solidFill>
                  <a:srgbClr val="000000"/>
                </a:solidFill>
                <a:latin typeface="Calibri Light"/>
              </a:rPr>
            </a:br>
            <a:r>
              <a:rPr lang="en-US" sz="6000" b="1" strike="noStrike" spc="-1" dirty="0" err="1">
                <a:solidFill>
                  <a:srgbClr val="000000"/>
                </a:solidFill>
                <a:latin typeface="Calibri Light"/>
              </a:rPr>
              <a:t>en</a:t>
            </a:r>
            <a:r>
              <a:rPr lang="en-US" sz="6000" b="1" strike="noStrike" spc="-1" dirty="0">
                <a:solidFill>
                  <a:srgbClr val="000000"/>
                </a:solidFill>
                <a:latin typeface="Calibri Light"/>
              </a:rPr>
              <a:t> la </a:t>
            </a:r>
            <a:r>
              <a:rPr lang="en-US" sz="6000" b="1" strike="noStrike" spc="-1" dirty="0" err="1">
                <a:solidFill>
                  <a:srgbClr val="000000"/>
                </a:solidFill>
                <a:latin typeface="Calibri Light"/>
              </a:rPr>
              <a:t>contratación</a:t>
            </a:r>
            <a:r>
              <a:rPr lang="en-US" sz="6000" b="1" strike="noStrike" spc="-1" dirty="0">
                <a:solidFill>
                  <a:srgbClr val="000000"/>
                </a:solidFill>
                <a:latin typeface="Calibri Light"/>
              </a:rPr>
              <a:t> </a:t>
            </a:r>
            <a:r>
              <a:rPr lang="en-US" sz="6000" b="1" strike="noStrike" spc="-1" dirty="0" err="1">
                <a:solidFill>
                  <a:srgbClr val="000000"/>
                </a:solidFill>
                <a:latin typeface="Calibri Light"/>
              </a:rPr>
              <a:t>pública</a:t>
            </a:r>
            <a:endParaRPr lang="en-US" sz="6000" b="1" strike="noStrike" spc="-1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1249560" y="2847342"/>
            <a:ext cx="9143640" cy="326607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Necesidad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entender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priorizar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y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dimensionar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contratación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pública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nfoque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aplicable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de forma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diferenciada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por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región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ran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progreso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otras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entidades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limpieza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datos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Metodologías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para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utilizar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información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difícil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197872" y="1455840"/>
            <a:ext cx="9108720" cy="6015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6000" b="1" strike="noStrike" spc="-1" dirty="0">
                <a:solidFill>
                  <a:srgbClr val="000000"/>
                </a:solidFill>
                <a:latin typeface="Calibri Light"/>
              </a:rPr>
              <a:t>Nuestra </a:t>
            </a:r>
            <a:r>
              <a:rPr lang="en-US" sz="6000" b="1" strike="noStrike" spc="-1" dirty="0" err="1">
                <a:solidFill>
                  <a:srgbClr val="000000"/>
                </a:solidFill>
                <a:latin typeface="Calibri Light"/>
              </a:rPr>
              <a:t>propuesta</a:t>
            </a:r>
            <a:r>
              <a:rPr lang="en-US" sz="6000" b="1" strike="noStrike" spc="-1" dirty="0">
                <a:solidFill>
                  <a:srgbClr val="000000"/>
                </a:solidFill>
                <a:latin typeface="Calibri Light"/>
              </a:rPr>
              <a:t> de valor</a:t>
            </a:r>
            <a:endParaRPr lang="en-US" sz="6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1213213" y="2198726"/>
            <a:ext cx="9143640" cy="392775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-216000"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Aprovechar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trabajo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otras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entidades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3200" b="0" strike="noStrike" spc="-1" dirty="0">
              <a:latin typeface="Calibri" panose="020F0502020204030204" pitchFamily="34" charset="0"/>
              <a:ea typeface="Noto Sans CJK SC"/>
              <a:cs typeface="Calibri" panose="020F0502020204030204" pitchFamily="34" charset="0"/>
            </a:endParaRPr>
          </a:p>
          <a:p>
            <a:pPr marL="216000" indent="-216000"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Generar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medidas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continuas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de lo “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extraño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b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de un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contrato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3200" b="0" strike="noStrike" spc="-1" dirty="0">
              <a:latin typeface="Calibri" panose="020F0502020204030204" pitchFamily="34" charset="0"/>
              <a:ea typeface="Noto Sans CJK SC"/>
              <a:cs typeface="Calibri" panose="020F0502020204030204" pitchFamily="34" charset="0"/>
            </a:endParaRPr>
          </a:p>
          <a:p>
            <a:pPr marL="216000" indent="-216000"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Modelos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comunes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para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identificar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estos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problemas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clusterización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análisis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datos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3200" b="0" strike="noStrike" spc="-1" dirty="0">
              <a:latin typeface="Calibri" panose="020F0502020204030204" pitchFamily="34" charset="0"/>
              <a:ea typeface="Noto Sans CJK SC"/>
              <a:cs typeface="Calibri" panose="020F0502020204030204" pitchFamily="34" charset="0"/>
            </a:endParaRPr>
          </a:p>
          <a:p>
            <a:pPr marL="216000" indent="-216000"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Modelos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nuevos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para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incluir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información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texto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3200" spc="-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y de imagen; LLM, CNN.</a:t>
            </a:r>
            <a:endParaRPr lang="en-US" sz="3200" b="0" strike="noStrike" spc="-1" dirty="0">
              <a:latin typeface="Calibri" panose="020F0502020204030204" pitchFamily="34" charset="0"/>
              <a:ea typeface="Noto Sans CJK SC"/>
              <a:cs typeface="Calibri" panose="020F0502020204030204" pitchFamily="34" charset="0"/>
            </a:endParaRPr>
          </a:p>
          <a:p>
            <a:pPr marL="216000" indent="-216000"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Técnicas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para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buen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uso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3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recursos</a:t>
            </a:r>
            <a:r>
              <a:rPr lang="en-US" sz="3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3200" b="0" strike="noStrike" spc="-1" dirty="0">
              <a:latin typeface="Calibri" panose="020F0502020204030204" pitchFamily="34" charset="0"/>
              <a:ea typeface="Noto Sans CJK SC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200150" y="1266429"/>
            <a:ext cx="3384913" cy="1398394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6000" b="1" strike="noStrike" spc="-1" dirty="0" err="1">
                <a:solidFill>
                  <a:srgbClr val="000000"/>
                </a:solidFill>
                <a:latin typeface="Calibri Light"/>
              </a:rPr>
              <a:t>Resultados</a:t>
            </a:r>
            <a:r>
              <a:rPr lang="en-US" sz="6000" b="1" strike="noStrike" spc="-1" dirty="0">
                <a:solidFill>
                  <a:srgbClr val="000000"/>
                </a:solidFill>
                <a:latin typeface="Calibri Light"/>
              </a:rPr>
              <a:t> </a:t>
            </a:r>
            <a:br>
              <a:rPr lang="en-US" sz="6000" b="1" strike="noStrike" spc="-1" dirty="0">
                <a:solidFill>
                  <a:srgbClr val="000000"/>
                </a:solidFill>
                <a:latin typeface="Calibri Light"/>
              </a:rPr>
            </a:br>
            <a:r>
              <a:rPr lang="en-US" sz="6000" b="1" strike="noStrike" spc="-1" dirty="0">
                <a:solidFill>
                  <a:srgbClr val="000000"/>
                </a:solidFill>
                <a:latin typeface="Calibri Light"/>
              </a:rPr>
              <a:t>y </a:t>
            </a:r>
            <a:r>
              <a:rPr lang="en-US" sz="6000" b="1" spc="-1" dirty="0" err="1">
                <a:solidFill>
                  <a:srgbClr val="000000"/>
                </a:solidFill>
                <a:latin typeface="Calibri Light"/>
              </a:rPr>
              <a:t>a</a:t>
            </a:r>
            <a:r>
              <a:rPr lang="en-US" sz="6000" b="1" strike="noStrike" spc="-1" dirty="0" err="1">
                <a:solidFill>
                  <a:srgbClr val="000000"/>
                </a:solidFill>
                <a:latin typeface="Calibri Light"/>
              </a:rPr>
              <a:t>nálisis</a:t>
            </a:r>
            <a:endParaRPr lang="en-US" sz="6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1" name="Imagen 50"/>
          <p:cNvPicPr/>
          <p:nvPr/>
        </p:nvPicPr>
        <p:blipFill>
          <a:blip r:embed="rId3"/>
          <a:stretch/>
        </p:blipFill>
        <p:spPr>
          <a:xfrm>
            <a:off x="4585063" y="1096251"/>
            <a:ext cx="4743000" cy="4495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126</Words>
  <Application>Microsoft Macintosh PowerPoint</Application>
  <PresentationFormat>Panorámica</PresentationFormat>
  <Paragraphs>15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Sistema de Alertas Públicas Optimizadas</vt:lpstr>
      <vt:lpstr>Transparencia  en la contratación pública</vt:lpstr>
      <vt:lpstr>Nuestra propuesta de valor</vt:lpstr>
      <vt:lpstr>Resultados  y análisis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Acer</dc:creator>
  <dc:description/>
  <cp:lastModifiedBy>Sylvana Silvana Blanco Estrada</cp:lastModifiedBy>
  <cp:revision>11</cp:revision>
  <dcterms:created xsi:type="dcterms:W3CDTF">2023-07-25T16:16:54Z</dcterms:created>
  <dcterms:modified xsi:type="dcterms:W3CDTF">2023-08-28T19:45:48Z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Panorámica</vt:lpwstr>
  </property>
  <property fmtid="{D5CDD505-2E9C-101B-9397-08002B2CF9AE}" pid="3" name="Slides">
    <vt:i4>3</vt:i4>
  </property>
</Properties>
</file>