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9753600" cy="7315200"/>
  <p:notesSz cx="6858000" cy="9144000"/>
  <p:embeddedFontLst>
    <p:embeddedFont>
      <p:font typeface="Poppins Bold" panose="020B0604020202020204" charset="0"/>
      <p:regular r:id="rId3"/>
    </p:embeddedFont>
    <p:embeddedFont>
      <p:font typeface="ABeeZee Bold" panose="020B0604020202020204" charset="0"/>
      <p:regular r:id="rId4"/>
    </p:embeddedFont>
    <p:embeddedFont>
      <p:font typeface="ABeeZee" panose="020B0604020202020204" charset="0"/>
      <p:regular r:id="rId5"/>
    </p:embeddedFon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Poppins Ultra-Bold" panose="020B0604020202020204" charset="0"/>
      <p:regular r:id="rId10"/>
    </p:embeddedFont>
    <p:embeddedFont>
      <p:font typeface="Aileron" panose="020B0604020202020204" charset="0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5" d="100"/>
          <a:sy n="65" d="100"/>
        </p:scale>
        <p:origin x="141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tableStyles" Target="tableStyle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42134" y="4576801"/>
            <a:ext cx="1717661" cy="936903"/>
            <a:chOff x="0" y="0"/>
            <a:chExt cx="812800" cy="44334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443344"/>
            </a:xfrm>
            <a:custGeom>
              <a:avLst/>
              <a:gdLst/>
              <a:ahLst/>
              <a:cxnLst/>
              <a:rect l="l" t="t" r="r" b="b"/>
              <a:pathLst>
                <a:path w="812800" h="443344">
                  <a:moveTo>
                    <a:pt x="0" y="0"/>
                  </a:moveTo>
                  <a:lnTo>
                    <a:pt x="812800" y="0"/>
                  </a:lnTo>
                  <a:lnTo>
                    <a:pt x="812800" y="443344"/>
                  </a:lnTo>
                  <a:lnTo>
                    <a:pt x="0" y="443344"/>
                  </a:lnTo>
                  <a:close/>
                </a:path>
              </a:pathLst>
            </a:custGeom>
            <a:solidFill>
              <a:srgbClr val="F4BB6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812800" cy="4719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121721" y="4637202"/>
            <a:ext cx="5580020" cy="988299"/>
            <a:chOff x="0" y="0"/>
            <a:chExt cx="2503158" cy="44334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03158" cy="443344"/>
            </a:xfrm>
            <a:custGeom>
              <a:avLst/>
              <a:gdLst/>
              <a:ahLst/>
              <a:cxnLst/>
              <a:rect l="l" t="t" r="r" b="b"/>
              <a:pathLst>
                <a:path w="2503158" h="443344">
                  <a:moveTo>
                    <a:pt x="0" y="0"/>
                  </a:moveTo>
                  <a:lnTo>
                    <a:pt x="2503158" y="0"/>
                  </a:lnTo>
                  <a:lnTo>
                    <a:pt x="2503158" y="443344"/>
                  </a:lnTo>
                  <a:lnTo>
                    <a:pt x="0" y="443344"/>
                  </a:lnTo>
                  <a:close/>
                </a:path>
              </a:pathLst>
            </a:custGeom>
            <a:solidFill>
              <a:srgbClr val="FFCC80">
                <a:alpha val="29804"/>
              </a:srgbClr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2503158" cy="4719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42134" y="3528071"/>
            <a:ext cx="1717661" cy="936903"/>
            <a:chOff x="0" y="0"/>
            <a:chExt cx="812800" cy="44334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443344"/>
            </a:xfrm>
            <a:custGeom>
              <a:avLst/>
              <a:gdLst/>
              <a:ahLst/>
              <a:cxnLst/>
              <a:rect l="l" t="t" r="r" b="b"/>
              <a:pathLst>
                <a:path w="812800" h="443344">
                  <a:moveTo>
                    <a:pt x="0" y="0"/>
                  </a:moveTo>
                  <a:lnTo>
                    <a:pt x="812800" y="0"/>
                  </a:lnTo>
                  <a:lnTo>
                    <a:pt x="812800" y="443344"/>
                  </a:lnTo>
                  <a:lnTo>
                    <a:pt x="0" y="443344"/>
                  </a:lnTo>
                  <a:close/>
                </a:path>
              </a:pathLst>
            </a:custGeom>
            <a:solidFill>
              <a:srgbClr val="60C9FD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812800" cy="4719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177416" y="3524375"/>
            <a:ext cx="5580020" cy="988299"/>
            <a:chOff x="0" y="0"/>
            <a:chExt cx="2503158" cy="44334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503158" cy="443344"/>
            </a:xfrm>
            <a:custGeom>
              <a:avLst/>
              <a:gdLst/>
              <a:ahLst/>
              <a:cxnLst/>
              <a:rect l="l" t="t" r="r" b="b"/>
              <a:pathLst>
                <a:path w="2503158" h="443344">
                  <a:moveTo>
                    <a:pt x="0" y="0"/>
                  </a:moveTo>
                  <a:lnTo>
                    <a:pt x="2503158" y="0"/>
                  </a:lnTo>
                  <a:lnTo>
                    <a:pt x="2503158" y="443344"/>
                  </a:lnTo>
                  <a:lnTo>
                    <a:pt x="0" y="443344"/>
                  </a:lnTo>
                  <a:close/>
                </a:path>
              </a:pathLst>
            </a:custGeom>
            <a:solidFill>
              <a:srgbClr val="7DCFF7">
                <a:alpha val="29804"/>
              </a:srgbClr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2503158" cy="4719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242134" y="2479341"/>
            <a:ext cx="1717661" cy="936903"/>
            <a:chOff x="0" y="0"/>
            <a:chExt cx="812800" cy="44334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443344"/>
            </a:xfrm>
            <a:custGeom>
              <a:avLst/>
              <a:gdLst/>
              <a:ahLst/>
              <a:cxnLst/>
              <a:rect l="l" t="t" r="r" b="b"/>
              <a:pathLst>
                <a:path w="812800" h="443344">
                  <a:moveTo>
                    <a:pt x="0" y="0"/>
                  </a:moveTo>
                  <a:lnTo>
                    <a:pt x="812800" y="0"/>
                  </a:lnTo>
                  <a:lnTo>
                    <a:pt x="812800" y="443344"/>
                  </a:lnTo>
                  <a:lnTo>
                    <a:pt x="0" y="443344"/>
                  </a:lnTo>
                  <a:close/>
                </a:path>
              </a:pathLst>
            </a:custGeom>
            <a:solidFill>
              <a:srgbClr val="69A675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812800" cy="4719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3121721" y="2424682"/>
            <a:ext cx="5580020" cy="988299"/>
            <a:chOff x="0" y="0"/>
            <a:chExt cx="2503158" cy="443344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503158" cy="443344"/>
            </a:xfrm>
            <a:custGeom>
              <a:avLst/>
              <a:gdLst/>
              <a:ahLst/>
              <a:cxnLst/>
              <a:rect l="l" t="t" r="r" b="b"/>
              <a:pathLst>
                <a:path w="2503158" h="443344">
                  <a:moveTo>
                    <a:pt x="0" y="0"/>
                  </a:moveTo>
                  <a:lnTo>
                    <a:pt x="2503158" y="0"/>
                  </a:lnTo>
                  <a:lnTo>
                    <a:pt x="2503158" y="443344"/>
                  </a:lnTo>
                  <a:lnTo>
                    <a:pt x="0" y="443344"/>
                  </a:lnTo>
                  <a:close/>
                </a:path>
              </a:pathLst>
            </a:custGeom>
            <a:solidFill>
              <a:srgbClr val="85B38E">
                <a:alpha val="29804"/>
              </a:srgbClr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28575"/>
              <a:ext cx="2503158" cy="4719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27424" y="2633082"/>
            <a:ext cx="629420" cy="629420"/>
            <a:chOff x="0" y="0"/>
            <a:chExt cx="1899920" cy="1899920"/>
          </a:xfrm>
        </p:grpSpPr>
        <p:sp>
          <p:nvSpPr>
            <p:cNvPr id="21" name="Freeform 21"/>
            <p:cNvSpPr/>
            <p:nvPr/>
          </p:nvSpPr>
          <p:spPr>
            <a:xfrm>
              <a:off x="6350" y="6350"/>
              <a:ext cx="1887220" cy="1887220"/>
            </a:xfrm>
            <a:custGeom>
              <a:avLst/>
              <a:gdLst/>
              <a:ahLst/>
              <a:cxnLst/>
              <a:rect l="l" t="t" r="r" b="b"/>
              <a:pathLst>
                <a:path w="1887220" h="1887220">
                  <a:moveTo>
                    <a:pt x="0" y="0"/>
                  </a:moveTo>
                  <a:lnTo>
                    <a:pt x="1887220" y="0"/>
                  </a:lnTo>
                  <a:lnTo>
                    <a:pt x="1887220" y="1887220"/>
                  </a:lnTo>
                  <a:lnTo>
                    <a:pt x="0" y="188722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2" name="Freeform 22"/>
            <p:cNvSpPr/>
            <p:nvPr/>
          </p:nvSpPr>
          <p:spPr>
            <a:xfrm>
              <a:off x="0" y="0"/>
              <a:ext cx="1899920" cy="1899920"/>
            </a:xfrm>
            <a:custGeom>
              <a:avLst/>
              <a:gdLst/>
              <a:ahLst/>
              <a:cxnLst/>
              <a:rect l="l" t="t" r="r" b="b"/>
              <a:pathLst>
                <a:path w="1899920" h="1899920">
                  <a:moveTo>
                    <a:pt x="6350" y="1899920"/>
                  </a:moveTo>
                  <a:lnTo>
                    <a:pt x="0" y="1899920"/>
                  </a:lnTo>
                  <a:lnTo>
                    <a:pt x="0" y="0"/>
                  </a:lnTo>
                  <a:lnTo>
                    <a:pt x="1899920" y="0"/>
                  </a:lnTo>
                  <a:lnTo>
                    <a:pt x="1899920" y="1899920"/>
                  </a:lnTo>
                  <a:lnTo>
                    <a:pt x="6350" y="1899920"/>
                  </a:lnTo>
                  <a:close/>
                  <a:moveTo>
                    <a:pt x="12700" y="12700"/>
                  </a:moveTo>
                  <a:lnTo>
                    <a:pt x="12700" y="1887220"/>
                  </a:lnTo>
                  <a:lnTo>
                    <a:pt x="1887220" y="1887220"/>
                  </a:lnTo>
                  <a:lnTo>
                    <a:pt x="1887220" y="12700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3" name="Freeform 23"/>
            <p:cNvSpPr/>
            <p:nvPr/>
          </p:nvSpPr>
          <p:spPr>
            <a:xfrm>
              <a:off x="139700" y="140970"/>
              <a:ext cx="1619250" cy="1619250"/>
            </a:xfrm>
            <a:custGeom>
              <a:avLst/>
              <a:gdLst/>
              <a:ahLst/>
              <a:cxnLst/>
              <a:rect l="l" t="t" r="r" b="b"/>
              <a:pathLst>
                <a:path w="1619250" h="1619250">
                  <a:moveTo>
                    <a:pt x="0" y="0"/>
                  </a:moveTo>
                  <a:lnTo>
                    <a:pt x="1619250" y="0"/>
                  </a:lnTo>
                  <a:lnTo>
                    <a:pt x="1619250" y="1619250"/>
                  </a:lnTo>
                  <a:lnTo>
                    <a:pt x="0" y="1619250"/>
                  </a:lnTo>
                  <a:close/>
                </a:path>
              </a:pathLst>
            </a:custGeom>
            <a:solidFill>
              <a:srgbClr val="69A675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927424" y="3681813"/>
            <a:ext cx="629420" cy="629420"/>
            <a:chOff x="0" y="0"/>
            <a:chExt cx="1899920" cy="1899920"/>
          </a:xfrm>
        </p:grpSpPr>
        <p:sp>
          <p:nvSpPr>
            <p:cNvPr id="25" name="Freeform 25"/>
            <p:cNvSpPr/>
            <p:nvPr/>
          </p:nvSpPr>
          <p:spPr>
            <a:xfrm>
              <a:off x="6350" y="6350"/>
              <a:ext cx="1887220" cy="1887220"/>
            </a:xfrm>
            <a:custGeom>
              <a:avLst/>
              <a:gdLst/>
              <a:ahLst/>
              <a:cxnLst/>
              <a:rect l="l" t="t" r="r" b="b"/>
              <a:pathLst>
                <a:path w="1887220" h="1887220">
                  <a:moveTo>
                    <a:pt x="0" y="0"/>
                  </a:moveTo>
                  <a:lnTo>
                    <a:pt x="1887220" y="0"/>
                  </a:lnTo>
                  <a:lnTo>
                    <a:pt x="1887220" y="1887220"/>
                  </a:lnTo>
                  <a:lnTo>
                    <a:pt x="0" y="188722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6" name="Freeform 26"/>
            <p:cNvSpPr/>
            <p:nvPr/>
          </p:nvSpPr>
          <p:spPr>
            <a:xfrm>
              <a:off x="0" y="0"/>
              <a:ext cx="1899920" cy="1899920"/>
            </a:xfrm>
            <a:custGeom>
              <a:avLst/>
              <a:gdLst/>
              <a:ahLst/>
              <a:cxnLst/>
              <a:rect l="l" t="t" r="r" b="b"/>
              <a:pathLst>
                <a:path w="1899920" h="1899920">
                  <a:moveTo>
                    <a:pt x="6350" y="1899920"/>
                  </a:moveTo>
                  <a:lnTo>
                    <a:pt x="0" y="1899920"/>
                  </a:lnTo>
                  <a:lnTo>
                    <a:pt x="0" y="0"/>
                  </a:lnTo>
                  <a:lnTo>
                    <a:pt x="1899920" y="0"/>
                  </a:lnTo>
                  <a:lnTo>
                    <a:pt x="1899920" y="1899920"/>
                  </a:lnTo>
                  <a:lnTo>
                    <a:pt x="6350" y="1899920"/>
                  </a:lnTo>
                  <a:close/>
                  <a:moveTo>
                    <a:pt x="12700" y="12700"/>
                  </a:moveTo>
                  <a:lnTo>
                    <a:pt x="12700" y="1887220"/>
                  </a:lnTo>
                  <a:lnTo>
                    <a:pt x="1887220" y="1887220"/>
                  </a:lnTo>
                  <a:lnTo>
                    <a:pt x="1887220" y="12700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7" name="Freeform 27"/>
            <p:cNvSpPr/>
            <p:nvPr/>
          </p:nvSpPr>
          <p:spPr>
            <a:xfrm>
              <a:off x="139700" y="140970"/>
              <a:ext cx="1619250" cy="1619250"/>
            </a:xfrm>
            <a:custGeom>
              <a:avLst/>
              <a:gdLst/>
              <a:ahLst/>
              <a:cxnLst/>
              <a:rect l="l" t="t" r="r" b="b"/>
              <a:pathLst>
                <a:path w="1619250" h="1619250">
                  <a:moveTo>
                    <a:pt x="0" y="0"/>
                  </a:moveTo>
                  <a:lnTo>
                    <a:pt x="1619250" y="0"/>
                  </a:lnTo>
                  <a:lnTo>
                    <a:pt x="1619250" y="1619250"/>
                  </a:lnTo>
                  <a:lnTo>
                    <a:pt x="0" y="1619250"/>
                  </a:lnTo>
                  <a:close/>
                </a:path>
              </a:pathLst>
            </a:custGeom>
            <a:solidFill>
              <a:srgbClr val="60C9FD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927424" y="4730543"/>
            <a:ext cx="629420" cy="629420"/>
            <a:chOff x="0" y="0"/>
            <a:chExt cx="1899920" cy="1899920"/>
          </a:xfrm>
        </p:grpSpPr>
        <p:sp>
          <p:nvSpPr>
            <p:cNvPr id="29" name="Freeform 29"/>
            <p:cNvSpPr/>
            <p:nvPr/>
          </p:nvSpPr>
          <p:spPr>
            <a:xfrm>
              <a:off x="6350" y="6350"/>
              <a:ext cx="1887220" cy="1887220"/>
            </a:xfrm>
            <a:custGeom>
              <a:avLst/>
              <a:gdLst/>
              <a:ahLst/>
              <a:cxnLst/>
              <a:rect l="l" t="t" r="r" b="b"/>
              <a:pathLst>
                <a:path w="1887220" h="1887220">
                  <a:moveTo>
                    <a:pt x="0" y="0"/>
                  </a:moveTo>
                  <a:lnTo>
                    <a:pt x="1887220" y="0"/>
                  </a:lnTo>
                  <a:lnTo>
                    <a:pt x="1887220" y="1887220"/>
                  </a:lnTo>
                  <a:lnTo>
                    <a:pt x="0" y="188722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0" name="Freeform 30"/>
            <p:cNvSpPr/>
            <p:nvPr/>
          </p:nvSpPr>
          <p:spPr>
            <a:xfrm>
              <a:off x="0" y="0"/>
              <a:ext cx="1899920" cy="1899920"/>
            </a:xfrm>
            <a:custGeom>
              <a:avLst/>
              <a:gdLst/>
              <a:ahLst/>
              <a:cxnLst/>
              <a:rect l="l" t="t" r="r" b="b"/>
              <a:pathLst>
                <a:path w="1899920" h="1899920">
                  <a:moveTo>
                    <a:pt x="6350" y="1899920"/>
                  </a:moveTo>
                  <a:lnTo>
                    <a:pt x="0" y="1899920"/>
                  </a:lnTo>
                  <a:lnTo>
                    <a:pt x="0" y="0"/>
                  </a:lnTo>
                  <a:lnTo>
                    <a:pt x="1899920" y="0"/>
                  </a:lnTo>
                  <a:lnTo>
                    <a:pt x="1899920" y="1899920"/>
                  </a:lnTo>
                  <a:lnTo>
                    <a:pt x="6350" y="1899920"/>
                  </a:lnTo>
                  <a:close/>
                  <a:moveTo>
                    <a:pt x="12700" y="12700"/>
                  </a:moveTo>
                  <a:lnTo>
                    <a:pt x="12700" y="1887220"/>
                  </a:lnTo>
                  <a:lnTo>
                    <a:pt x="1887220" y="1887220"/>
                  </a:lnTo>
                  <a:lnTo>
                    <a:pt x="1887220" y="12700"/>
                  </a:lnTo>
                  <a:lnTo>
                    <a:pt x="12700" y="1270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1" name="Freeform 31"/>
            <p:cNvSpPr/>
            <p:nvPr/>
          </p:nvSpPr>
          <p:spPr>
            <a:xfrm>
              <a:off x="139700" y="140970"/>
              <a:ext cx="1619250" cy="1619250"/>
            </a:xfrm>
            <a:custGeom>
              <a:avLst/>
              <a:gdLst/>
              <a:ahLst/>
              <a:cxnLst/>
              <a:rect l="l" t="t" r="r" b="b"/>
              <a:pathLst>
                <a:path w="1619250" h="1619250">
                  <a:moveTo>
                    <a:pt x="0" y="0"/>
                  </a:moveTo>
                  <a:lnTo>
                    <a:pt x="1619250" y="0"/>
                  </a:lnTo>
                  <a:lnTo>
                    <a:pt x="1619250" y="1619250"/>
                  </a:lnTo>
                  <a:lnTo>
                    <a:pt x="0" y="1619250"/>
                  </a:lnTo>
                  <a:close/>
                </a:path>
              </a:pathLst>
            </a:custGeom>
            <a:solidFill>
              <a:srgbClr val="F4BB66"/>
            </a:solidFill>
          </p:spPr>
        </p:sp>
      </p:grpSp>
      <p:sp>
        <p:nvSpPr>
          <p:cNvPr id="32" name="Freeform 32"/>
          <p:cNvSpPr/>
          <p:nvPr/>
        </p:nvSpPr>
        <p:spPr>
          <a:xfrm>
            <a:off x="1057500" y="4857402"/>
            <a:ext cx="369269" cy="369269"/>
          </a:xfrm>
          <a:custGeom>
            <a:avLst/>
            <a:gdLst/>
            <a:ahLst/>
            <a:cxnLst/>
            <a:rect l="l" t="t" r="r" b="b"/>
            <a:pathLst>
              <a:path w="369269" h="369269">
                <a:moveTo>
                  <a:pt x="0" y="0"/>
                </a:moveTo>
                <a:lnTo>
                  <a:pt x="369269" y="0"/>
                </a:lnTo>
                <a:lnTo>
                  <a:pt x="369269" y="369269"/>
                </a:lnTo>
                <a:lnTo>
                  <a:pt x="0" y="36926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3" name="Group 33"/>
          <p:cNvGrpSpPr/>
          <p:nvPr/>
        </p:nvGrpSpPr>
        <p:grpSpPr>
          <a:xfrm>
            <a:off x="4208492" y="4820164"/>
            <a:ext cx="1643650" cy="622375"/>
            <a:chOff x="0" y="0"/>
            <a:chExt cx="786582" cy="297843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786582" cy="297843"/>
            </a:xfrm>
            <a:custGeom>
              <a:avLst/>
              <a:gdLst/>
              <a:ahLst/>
              <a:cxnLst/>
              <a:rect l="l" t="t" r="r" b="b"/>
              <a:pathLst>
                <a:path w="786582" h="297843">
                  <a:moveTo>
                    <a:pt x="0" y="0"/>
                  </a:moveTo>
                  <a:lnTo>
                    <a:pt x="786582" y="0"/>
                  </a:lnTo>
                  <a:lnTo>
                    <a:pt x="786582" y="297843"/>
                  </a:lnTo>
                  <a:lnTo>
                    <a:pt x="0" y="297843"/>
                  </a:lnTo>
                  <a:close/>
                </a:path>
              </a:pathLst>
            </a:custGeom>
            <a:solidFill>
              <a:srgbClr val="F4BB66"/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0" y="-28575"/>
              <a:ext cx="786582" cy="3264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4138786" y="3707337"/>
            <a:ext cx="1643650" cy="622375"/>
            <a:chOff x="0" y="0"/>
            <a:chExt cx="786582" cy="297843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786582" cy="297843"/>
            </a:xfrm>
            <a:custGeom>
              <a:avLst/>
              <a:gdLst/>
              <a:ahLst/>
              <a:cxnLst/>
              <a:rect l="l" t="t" r="r" b="b"/>
              <a:pathLst>
                <a:path w="786582" h="297843">
                  <a:moveTo>
                    <a:pt x="0" y="0"/>
                  </a:moveTo>
                  <a:lnTo>
                    <a:pt x="786582" y="0"/>
                  </a:lnTo>
                  <a:lnTo>
                    <a:pt x="786582" y="297843"/>
                  </a:lnTo>
                  <a:lnTo>
                    <a:pt x="0" y="297843"/>
                  </a:lnTo>
                  <a:close/>
                </a:path>
              </a:pathLst>
            </a:custGeom>
            <a:solidFill>
              <a:srgbClr val="60C9FD"/>
            </a:solidFill>
          </p:spPr>
        </p:sp>
        <p:sp>
          <p:nvSpPr>
            <p:cNvPr id="38" name="TextBox 38"/>
            <p:cNvSpPr txBox="1"/>
            <p:nvPr/>
          </p:nvSpPr>
          <p:spPr>
            <a:xfrm>
              <a:off x="0" y="-28575"/>
              <a:ext cx="786582" cy="3264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3306445" y="2607643"/>
            <a:ext cx="1643650" cy="622375"/>
            <a:chOff x="0" y="0"/>
            <a:chExt cx="786582" cy="297843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786582" cy="297843"/>
            </a:xfrm>
            <a:custGeom>
              <a:avLst/>
              <a:gdLst/>
              <a:ahLst/>
              <a:cxnLst/>
              <a:rect l="l" t="t" r="r" b="b"/>
              <a:pathLst>
                <a:path w="786582" h="297843">
                  <a:moveTo>
                    <a:pt x="0" y="0"/>
                  </a:moveTo>
                  <a:lnTo>
                    <a:pt x="786582" y="0"/>
                  </a:lnTo>
                  <a:lnTo>
                    <a:pt x="786582" y="297843"/>
                  </a:lnTo>
                  <a:lnTo>
                    <a:pt x="0" y="297843"/>
                  </a:lnTo>
                  <a:close/>
                </a:path>
              </a:pathLst>
            </a:custGeom>
            <a:solidFill>
              <a:srgbClr val="69A675"/>
            </a:solidFill>
          </p:spPr>
        </p:sp>
        <p:sp>
          <p:nvSpPr>
            <p:cNvPr id="41" name="TextBox 41"/>
            <p:cNvSpPr txBox="1"/>
            <p:nvPr/>
          </p:nvSpPr>
          <p:spPr>
            <a:xfrm>
              <a:off x="0" y="-28575"/>
              <a:ext cx="786582" cy="3264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5967426" y="3713904"/>
            <a:ext cx="1643650" cy="622375"/>
            <a:chOff x="0" y="0"/>
            <a:chExt cx="786582" cy="297843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86582" cy="297843"/>
            </a:xfrm>
            <a:custGeom>
              <a:avLst/>
              <a:gdLst/>
              <a:ahLst/>
              <a:cxnLst/>
              <a:rect l="l" t="t" r="r" b="b"/>
              <a:pathLst>
                <a:path w="786582" h="297843">
                  <a:moveTo>
                    <a:pt x="0" y="0"/>
                  </a:moveTo>
                  <a:lnTo>
                    <a:pt x="786582" y="0"/>
                  </a:lnTo>
                  <a:lnTo>
                    <a:pt x="786582" y="297843"/>
                  </a:lnTo>
                  <a:lnTo>
                    <a:pt x="0" y="297843"/>
                  </a:lnTo>
                  <a:close/>
                </a:path>
              </a:pathLst>
            </a:custGeom>
            <a:solidFill>
              <a:srgbClr val="60C9FD"/>
            </a:solidFill>
          </p:spPr>
        </p:sp>
        <p:sp>
          <p:nvSpPr>
            <p:cNvPr id="44" name="TextBox 44"/>
            <p:cNvSpPr txBox="1"/>
            <p:nvPr/>
          </p:nvSpPr>
          <p:spPr>
            <a:xfrm>
              <a:off x="0" y="-28575"/>
              <a:ext cx="786582" cy="3264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5110539" y="2607643"/>
            <a:ext cx="1643650" cy="622375"/>
            <a:chOff x="0" y="0"/>
            <a:chExt cx="786582" cy="297843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786582" cy="297843"/>
            </a:xfrm>
            <a:custGeom>
              <a:avLst/>
              <a:gdLst/>
              <a:ahLst/>
              <a:cxnLst/>
              <a:rect l="l" t="t" r="r" b="b"/>
              <a:pathLst>
                <a:path w="786582" h="297843">
                  <a:moveTo>
                    <a:pt x="0" y="0"/>
                  </a:moveTo>
                  <a:lnTo>
                    <a:pt x="786582" y="0"/>
                  </a:lnTo>
                  <a:lnTo>
                    <a:pt x="786582" y="297843"/>
                  </a:lnTo>
                  <a:lnTo>
                    <a:pt x="0" y="297843"/>
                  </a:lnTo>
                  <a:close/>
                </a:path>
              </a:pathLst>
            </a:custGeom>
            <a:solidFill>
              <a:srgbClr val="69A675"/>
            </a:solidFill>
          </p:spPr>
        </p:sp>
        <p:sp>
          <p:nvSpPr>
            <p:cNvPr id="47" name="TextBox 47"/>
            <p:cNvSpPr txBox="1"/>
            <p:nvPr/>
          </p:nvSpPr>
          <p:spPr>
            <a:xfrm>
              <a:off x="0" y="-28575"/>
              <a:ext cx="786582" cy="3264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6013440" y="4820164"/>
            <a:ext cx="1643650" cy="622375"/>
            <a:chOff x="0" y="0"/>
            <a:chExt cx="786582" cy="297843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786582" cy="297843"/>
            </a:xfrm>
            <a:custGeom>
              <a:avLst/>
              <a:gdLst/>
              <a:ahLst/>
              <a:cxnLst/>
              <a:rect l="l" t="t" r="r" b="b"/>
              <a:pathLst>
                <a:path w="786582" h="297843">
                  <a:moveTo>
                    <a:pt x="0" y="0"/>
                  </a:moveTo>
                  <a:lnTo>
                    <a:pt x="786582" y="0"/>
                  </a:lnTo>
                  <a:lnTo>
                    <a:pt x="786582" y="297843"/>
                  </a:lnTo>
                  <a:lnTo>
                    <a:pt x="0" y="297843"/>
                  </a:lnTo>
                  <a:close/>
                </a:path>
              </a:pathLst>
            </a:custGeom>
            <a:solidFill>
              <a:srgbClr val="F4BB66"/>
            </a:solidFill>
          </p:spPr>
        </p:sp>
        <p:sp>
          <p:nvSpPr>
            <p:cNvPr id="50" name="TextBox 50"/>
            <p:cNvSpPr txBox="1"/>
            <p:nvPr/>
          </p:nvSpPr>
          <p:spPr>
            <a:xfrm>
              <a:off x="0" y="-28575"/>
              <a:ext cx="786582" cy="3264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6914633" y="2607643"/>
            <a:ext cx="1643650" cy="622375"/>
            <a:chOff x="0" y="0"/>
            <a:chExt cx="786582" cy="297843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786582" cy="297843"/>
            </a:xfrm>
            <a:custGeom>
              <a:avLst/>
              <a:gdLst/>
              <a:ahLst/>
              <a:cxnLst/>
              <a:rect l="l" t="t" r="r" b="b"/>
              <a:pathLst>
                <a:path w="786582" h="297843">
                  <a:moveTo>
                    <a:pt x="0" y="0"/>
                  </a:moveTo>
                  <a:lnTo>
                    <a:pt x="786582" y="0"/>
                  </a:lnTo>
                  <a:lnTo>
                    <a:pt x="786582" y="297843"/>
                  </a:lnTo>
                  <a:lnTo>
                    <a:pt x="0" y="297843"/>
                  </a:lnTo>
                  <a:close/>
                </a:path>
              </a:pathLst>
            </a:custGeom>
            <a:solidFill>
              <a:srgbClr val="69A675"/>
            </a:solidFill>
          </p:spPr>
        </p:sp>
        <p:sp>
          <p:nvSpPr>
            <p:cNvPr id="53" name="TextBox 53"/>
            <p:cNvSpPr txBox="1"/>
            <p:nvPr/>
          </p:nvSpPr>
          <p:spPr>
            <a:xfrm>
              <a:off x="0" y="-28575"/>
              <a:ext cx="786582" cy="3264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54" name="Freeform 54"/>
          <p:cNvSpPr/>
          <p:nvPr/>
        </p:nvSpPr>
        <p:spPr>
          <a:xfrm>
            <a:off x="1009868" y="2729462"/>
            <a:ext cx="464532" cy="436660"/>
          </a:xfrm>
          <a:custGeom>
            <a:avLst/>
            <a:gdLst/>
            <a:ahLst/>
            <a:cxnLst/>
            <a:rect l="l" t="t" r="r" b="b"/>
            <a:pathLst>
              <a:path w="464532" h="436660">
                <a:moveTo>
                  <a:pt x="0" y="0"/>
                </a:moveTo>
                <a:lnTo>
                  <a:pt x="464532" y="0"/>
                </a:lnTo>
                <a:lnTo>
                  <a:pt x="464532" y="436661"/>
                </a:lnTo>
                <a:lnTo>
                  <a:pt x="0" y="4366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5" name="Freeform 55"/>
          <p:cNvSpPr/>
          <p:nvPr/>
        </p:nvSpPr>
        <p:spPr>
          <a:xfrm>
            <a:off x="997788" y="3778834"/>
            <a:ext cx="450521" cy="422927"/>
          </a:xfrm>
          <a:custGeom>
            <a:avLst/>
            <a:gdLst/>
            <a:ahLst/>
            <a:cxnLst/>
            <a:rect l="l" t="t" r="r" b="b"/>
            <a:pathLst>
              <a:path w="450521" h="422927">
                <a:moveTo>
                  <a:pt x="0" y="0"/>
                </a:moveTo>
                <a:lnTo>
                  <a:pt x="450521" y="0"/>
                </a:lnTo>
                <a:lnTo>
                  <a:pt x="450521" y="422927"/>
                </a:lnTo>
                <a:lnTo>
                  <a:pt x="0" y="42292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56" name="Group 56"/>
          <p:cNvGrpSpPr/>
          <p:nvPr/>
        </p:nvGrpSpPr>
        <p:grpSpPr>
          <a:xfrm rot="-5400000">
            <a:off x="-1107017" y="3657735"/>
            <a:ext cx="3257957" cy="677575"/>
            <a:chOff x="0" y="0"/>
            <a:chExt cx="1292257" cy="268758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292257" cy="268758"/>
            </a:xfrm>
            <a:custGeom>
              <a:avLst/>
              <a:gdLst/>
              <a:ahLst/>
              <a:cxnLst/>
              <a:rect l="l" t="t" r="r" b="b"/>
              <a:pathLst>
                <a:path w="1292257" h="268758">
                  <a:moveTo>
                    <a:pt x="1089057" y="0"/>
                  </a:moveTo>
                  <a:lnTo>
                    <a:pt x="0" y="0"/>
                  </a:lnTo>
                  <a:lnTo>
                    <a:pt x="0" y="268758"/>
                  </a:lnTo>
                  <a:lnTo>
                    <a:pt x="1089057" y="268758"/>
                  </a:lnTo>
                  <a:lnTo>
                    <a:pt x="1292257" y="134379"/>
                  </a:lnTo>
                  <a:lnTo>
                    <a:pt x="1089057" y="0"/>
                  </a:lnTo>
                  <a:close/>
                </a:path>
              </a:pathLst>
            </a:custGeom>
            <a:solidFill>
              <a:srgbClr val="FFCC80">
                <a:alpha val="52941"/>
              </a:srgbClr>
            </a:solidFill>
          </p:spPr>
        </p:sp>
        <p:sp>
          <p:nvSpPr>
            <p:cNvPr id="58" name="TextBox 58"/>
            <p:cNvSpPr txBox="1"/>
            <p:nvPr/>
          </p:nvSpPr>
          <p:spPr>
            <a:xfrm>
              <a:off x="0" y="-28575"/>
              <a:ext cx="1177957" cy="2973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59" name="TextBox 59"/>
          <p:cNvSpPr txBox="1"/>
          <p:nvPr/>
        </p:nvSpPr>
        <p:spPr>
          <a:xfrm>
            <a:off x="2297219" y="912597"/>
            <a:ext cx="5656746" cy="496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30"/>
              </a:lnSpc>
              <a:spcBef>
                <a:spcPct val="0"/>
              </a:spcBef>
            </a:pPr>
            <a:r>
              <a:rPr lang="en-US" sz="2735" spc="284">
                <a:solidFill>
                  <a:srgbClr val="3B7794"/>
                </a:solidFill>
                <a:latin typeface="Poppins Ultra-Bold"/>
              </a:rPr>
              <a:t>MAPA DE PROCESOS 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3603045" y="1486827"/>
            <a:ext cx="2669013" cy="351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12"/>
              </a:lnSpc>
              <a:spcBef>
                <a:spcPct val="0"/>
              </a:spcBef>
            </a:pPr>
            <a:r>
              <a:rPr lang="en-US" sz="2009" spc="210">
                <a:solidFill>
                  <a:srgbClr val="000000"/>
                </a:solidFill>
                <a:latin typeface="Aileron"/>
              </a:rPr>
              <a:t>NOVO MOBILIARIO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1615631" y="2707754"/>
            <a:ext cx="1344165" cy="4515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48"/>
              </a:lnSpc>
            </a:pPr>
            <a:r>
              <a:rPr lang="en-US" sz="1344">
                <a:solidFill>
                  <a:srgbClr val="FFFFFF"/>
                </a:solidFill>
                <a:latin typeface="Poppins Bold"/>
              </a:rPr>
              <a:t>PROCESOS ESTRATÉGICOS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1665596" y="3755693"/>
            <a:ext cx="1244234" cy="4515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48"/>
              </a:lnSpc>
            </a:pPr>
            <a:r>
              <a:rPr lang="en-US" sz="1344">
                <a:solidFill>
                  <a:srgbClr val="FFFFFF"/>
                </a:solidFill>
                <a:latin typeface="Poppins Bold"/>
              </a:rPr>
              <a:t>PROCESOS MISIONALES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1715562" y="4805214"/>
            <a:ext cx="1244234" cy="4515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48"/>
              </a:lnSpc>
            </a:pPr>
            <a:r>
              <a:rPr lang="en-US" sz="1344">
                <a:solidFill>
                  <a:srgbClr val="FFFFFF"/>
                </a:solidFill>
                <a:latin typeface="Poppins Bold"/>
              </a:rPr>
              <a:t>PROCESO DE APOYO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4208492" y="4933196"/>
            <a:ext cx="1641941" cy="3963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88"/>
              </a:lnSpc>
            </a:pPr>
            <a:r>
              <a:rPr lang="en-US" sz="1324" spc="66">
                <a:solidFill>
                  <a:srgbClr val="FFFFFF"/>
                </a:solidFill>
                <a:latin typeface="ABeeZee"/>
              </a:rPr>
              <a:t>GESTIÓN ADMINISTRATIVA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4138786" y="3921568"/>
            <a:ext cx="1641941" cy="193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88"/>
              </a:lnSpc>
            </a:pPr>
            <a:r>
              <a:rPr lang="en-US" sz="1324" spc="66">
                <a:solidFill>
                  <a:srgbClr val="FFFFFF"/>
                </a:solidFill>
                <a:latin typeface="ABeeZee Bold"/>
              </a:rPr>
              <a:t>PRODUCCIÓN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3306445" y="2720676"/>
            <a:ext cx="1641941" cy="3963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88"/>
              </a:lnSpc>
            </a:pPr>
            <a:r>
              <a:rPr lang="en-US" sz="1324" spc="66">
                <a:solidFill>
                  <a:srgbClr val="FFFFFF"/>
                </a:solidFill>
                <a:latin typeface="ABeeZee"/>
              </a:rPr>
              <a:t>PLANEACIÓN ESTRATÉGICA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5969135" y="3928135"/>
            <a:ext cx="1641941" cy="193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88"/>
              </a:lnSpc>
            </a:pPr>
            <a:r>
              <a:rPr lang="en-US" sz="1324" spc="66">
                <a:solidFill>
                  <a:srgbClr val="FFFFFF"/>
                </a:solidFill>
                <a:latin typeface="ABeeZee Bold"/>
              </a:rPr>
              <a:t>LOGÍSTICA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5112248" y="2720676"/>
            <a:ext cx="1641941" cy="3963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88"/>
              </a:lnSpc>
            </a:pPr>
            <a:r>
              <a:rPr lang="en-US" sz="1324" spc="66">
                <a:solidFill>
                  <a:srgbClr val="FFFFFF"/>
                </a:solidFill>
                <a:latin typeface="ABeeZee"/>
              </a:rPr>
              <a:t>GESTIÓN CONTABLE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6015149" y="4933196"/>
            <a:ext cx="1641941" cy="3963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88"/>
              </a:lnSpc>
            </a:pPr>
            <a:r>
              <a:rPr lang="en-US" sz="1324" spc="66">
                <a:solidFill>
                  <a:srgbClr val="FFFFFF"/>
                </a:solidFill>
                <a:latin typeface="ABeeZee"/>
              </a:rPr>
              <a:t>GESTIÓN DE TALENTO HUMANO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6916342" y="2819753"/>
            <a:ext cx="1641941" cy="1981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88"/>
              </a:lnSpc>
            </a:pPr>
            <a:r>
              <a:rPr lang="en-US" sz="1324" spc="66">
                <a:solidFill>
                  <a:srgbClr val="FFFFFF"/>
                </a:solidFill>
                <a:latin typeface="ABeeZee"/>
              </a:rPr>
              <a:t>VENTAS</a:t>
            </a:r>
          </a:p>
        </p:txBody>
      </p:sp>
      <p:grpSp>
        <p:nvGrpSpPr>
          <p:cNvPr id="71" name="Group 71"/>
          <p:cNvGrpSpPr/>
          <p:nvPr/>
        </p:nvGrpSpPr>
        <p:grpSpPr>
          <a:xfrm rot="-5400000">
            <a:off x="7615915" y="3670990"/>
            <a:ext cx="3257957" cy="651065"/>
            <a:chOff x="0" y="0"/>
            <a:chExt cx="1292257" cy="258243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1292257" cy="258243"/>
            </a:xfrm>
            <a:custGeom>
              <a:avLst/>
              <a:gdLst/>
              <a:ahLst/>
              <a:cxnLst/>
              <a:rect l="l" t="t" r="r" b="b"/>
              <a:pathLst>
                <a:path w="1292257" h="258243">
                  <a:moveTo>
                    <a:pt x="1089057" y="0"/>
                  </a:moveTo>
                  <a:lnTo>
                    <a:pt x="0" y="0"/>
                  </a:lnTo>
                  <a:lnTo>
                    <a:pt x="0" y="258243"/>
                  </a:lnTo>
                  <a:lnTo>
                    <a:pt x="1089057" y="258243"/>
                  </a:lnTo>
                  <a:lnTo>
                    <a:pt x="1292257" y="129121"/>
                  </a:lnTo>
                  <a:lnTo>
                    <a:pt x="1089057" y="0"/>
                  </a:lnTo>
                  <a:close/>
                </a:path>
              </a:pathLst>
            </a:custGeom>
            <a:solidFill>
              <a:srgbClr val="3B7794">
                <a:alpha val="55686"/>
              </a:srgbClr>
            </a:solidFill>
          </p:spPr>
        </p:sp>
        <p:sp>
          <p:nvSpPr>
            <p:cNvPr id="73" name="TextBox 73"/>
            <p:cNvSpPr txBox="1"/>
            <p:nvPr/>
          </p:nvSpPr>
          <p:spPr>
            <a:xfrm>
              <a:off x="0" y="-28575"/>
              <a:ext cx="1177957" cy="2868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74" name="TextBox 74"/>
          <p:cNvSpPr txBox="1"/>
          <p:nvPr/>
        </p:nvSpPr>
        <p:spPr>
          <a:xfrm>
            <a:off x="-147465" y="2004973"/>
            <a:ext cx="1641941" cy="1999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88"/>
              </a:lnSpc>
            </a:pPr>
            <a:r>
              <a:rPr lang="en-US" sz="1324" spc="66">
                <a:solidFill>
                  <a:srgbClr val="000000"/>
                </a:solidFill>
                <a:latin typeface="ABeeZee Bold"/>
              </a:rPr>
              <a:t>ENTRADAS</a:t>
            </a:r>
          </a:p>
        </p:txBody>
      </p:sp>
      <p:sp>
        <p:nvSpPr>
          <p:cNvPr id="75" name="TextBox 75"/>
          <p:cNvSpPr txBox="1"/>
          <p:nvPr/>
        </p:nvSpPr>
        <p:spPr>
          <a:xfrm rot="-5400000">
            <a:off x="-398414" y="3986488"/>
            <a:ext cx="1889876" cy="3998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88"/>
              </a:lnSpc>
            </a:pPr>
            <a:r>
              <a:rPr lang="en-US" sz="1324" spc="66">
                <a:solidFill>
                  <a:srgbClr val="000000"/>
                </a:solidFill>
                <a:latin typeface="ABeeZee Bold"/>
              </a:rPr>
              <a:t>REQUERIMIENTO DEL CLIENTE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8423923" y="2043794"/>
            <a:ext cx="1641941" cy="1999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88"/>
              </a:lnSpc>
            </a:pPr>
            <a:r>
              <a:rPr lang="en-US" sz="1324" spc="66" dirty="0">
                <a:solidFill>
                  <a:srgbClr val="000000"/>
                </a:solidFill>
                <a:latin typeface="ABeeZee Bold"/>
              </a:rPr>
              <a:t>SALIDAS</a:t>
            </a:r>
          </a:p>
        </p:txBody>
      </p:sp>
      <p:sp>
        <p:nvSpPr>
          <p:cNvPr id="77" name="TextBox 77"/>
          <p:cNvSpPr txBox="1"/>
          <p:nvPr/>
        </p:nvSpPr>
        <p:spPr>
          <a:xfrm rot="-5400000">
            <a:off x="8299956" y="3922122"/>
            <a:ext cx="1889876" cy="3998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88"/>
              </a:lnSpc>
            </a:pPr>
            <a:r>
              <a:rPr lang="en-US" sz="1324" spc="66" dirty="0">
                <a:solidFill>
                  <a:srgbClr val="000000"/>
                </a:solidFill>
                <a:latin typeface="ABeeZee Bold"/>
              </a:rPr>
              <a:t>SATISFACCIÓN DEL CLIENTE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33</Words>
  <Application>Microsoft Office PowerPoint</Application>
  <PresentationFormat>Personalizado</PresentationFormat>
  <Paragraphs>16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9" baseType="lpstr">
      <vt:lpstr>Poppins Bold</vt:lpstr>
      <vt:lpstr>ABeeZee Bold</vt:lpstr>
      <vt:lpstr>ABeeZee</vt:lpstr>
      <vt:lpstr>Calibri</vt:lpstr>
      <vt:lpstr>Poppins Ultra-Bold</vt:lpstr>
      <vt:lpstr>Arial</vt:lpstr>
      <vt:lpstr>Aileron</vt:lpstr>
      <vt:lpstr>Office Theme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Yellow Orange Simple Business Strategy Map Graph</dc:title>
  <dc:creator>casa</dc:creator>
  <cp:lastModifiedBy>DANNA VALENTINA ESPINEL CORDERO</cp:lastModifiedBy>
  <cp:revision>2</cp:revision>
  <dcterms:created xsi:type="dcterms:W3CDTF">2006-08-16T00:00:00Z</dcterms:created>
  <dcterms:modified xsi:type="dcterms:W3CDTF">2024-02-11T23:51:09Z</dcterms:modified>
  <dc:identifier>DAF6YFkVUic</dc:identifier>
</cp:coreProperties>
</file>