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3" r:id="rId7"/>
    <p:sldId id="261" r:id="rId8"/>
    <p:sldId id="262" r:id="rId9"/>
    <p:sldId id="264"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7DE6118-2437-4B30-8E3C-4D2BE6020583}" type="datetimeFigureOut">
              <a:rPr lang="en-US" dirty="0"/>
              <a:pPr/>
              <a:t>5/14/2021</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9E57DC2-970A-4B3E-BB1C-7A09969E49DF}" type="slidenum">
              <a:rPr lang="en-US" dirty="0"/>
              <a:pPr/>
              <a:t>‹Nº›</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5/14/2021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5/14/2021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5/14/2021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7DE6118-2437-4B30-8E3C-4D2BE6020583}" type="datetimeFigureOut">
              <a:rPr lang="en-US" dirty="0"/>
              <a:pPr/>
              <a:t>5/14/2021</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9E57DC2-970A-4B3E-BB1C-7A09969E49DF}" type="slidenum">
              <a:rPr lang="en-US" dirty="0"/>
              <a:pPr/>
              <a:t>‹Nº›</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dirty="0"/>
              <a:t>5/14/2021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dirty="0"/>
              <a:t>5/14/2021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87DE6118-2437-4B30-8E3C-4D2BE6020583}" type="datetimeFigureOut">
              <a:rPr lang="en-US" dirty="0"/>
              <a:t>5/14/2021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6118-2437-4B30-8E3C-4D2BE6020583}" type="datetimeFigureOut">
              <a:rPr lang="en-US" dirty="0"/>
              <a:t>5/14/2021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5/14/2021</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‹Nº›</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5/14/2021</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‹Nº›</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7DE6118-2437-4B30-8E3C-4D2BE6020583}" type="datetimeFigureOut">
              <a:rPr lang="en-US" dirty="0"/>
              <a:pPr/>
              <a:t>5/14/2021</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9E57DC2-970A-4B3E-BB1C-7A09969E49DF}" type="slidenum">
              <a:rPr lang="en-US" dirty="0"/>
              <a:pPr/>
              <a:t>‹Nº›</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696186" y="2266682"/>
            <a:ext cx="8194789" cy="1455314"/>
          </a:xfrm>
        </p:spPr>
        <p:txBody>
          <a:bodyPr/>
          <a:lstStyle/>
          <a:p>
            <a:r>
              <a:rPr lang="es-ES" sz="6000" dirty="0" smtClean="0"/>
              <a:t>MANUAL DE PROCESOS Y PROCEDIMIENTOS UTICA 2021 </a:t>
            </a:r>
            <a:endParaRPr lang="es-CO" sz="6000" dirty="0"/>
          </a:p>
        </p:txBody>
      </p:sp>
      <p:sp>
        <p:nvSpPr>
          <p:cNvPr id="3" name="CuadroTexto 2"/>
          <p:cNvSpPr txBox="1"/>
          <p:nvPr/>
        </p:nvSpPr>
        <p:spPr>
          <a:xfrm>
            <a:off x="2240924" y="4224270"/>
            <a:ext cx="6156101" cy="923330"/>
          </a:xfrm>
          <a:prstGeom prst="rect">
            <a:avLst/>
          </a:prstGeom>
          <a:noFill/>
        </p:spPr>
        <p:txBody>
          <a:bodyPr wrap="square" rtlCol="0">
            <a:spAutoFit/>
          </a:bodyPr>
          <a:lstStyle/>
          <a:p>
            <a:r>
              <a:rPr lang="es-ES" dirty="0" smtClean="0"/>
              <a:t>Tania Julieth Mahecha Romero  </a:t>
            </a:r>
          </a:p>
          <a:p>
            <a:r>
              <a:rPr lang="es-ES" dirty="0" smtClean="0"/>
              <a:t>Pasante de Ingeniería Industrial</a:t>
            </a:r>
          </a:p>
          <a:p>
            <a:r>
              <a:rPr lang="es-ES" dirty="0" smtClean="0"/>
              <a:t>Universidad Santo Tomas  </a:t>
            </a:r>
            <a:endParaRPr lang="es-CO" dirty="0"/>
          </a:p>
        </p:txBody>
      </p:sp>
    </p:spTree>
    <p:extLst>
      <p:ext uri="{BB962C8B-B14F-4D97-AF65-F5344CB8AC3E}">
        <p14:creationId xmlns:p14="http://schemas.microsoft.com/office/powerpoint/2010/main" val="3830480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1152659" y="1957589"/>
            <a:ext cx="10399690" cy="2094426"/>
          </a:xfrm>
        </p:spPr>
        <p:txBody>
          <a:bodyPr/>
          <a:lstStyle/>
          <a:p>
            <a:pPr algn="ctr"/>
            <a:r>
              <a:rPr lang="es-ES" dirty="0" smtClean="0"/>
              <a:t/>
            </a:r>
            <a:br>
              <a:rPr lang="es-ES" dirty="0" smtClean="0"/>
            </a:br>
            <a:r>
              <a:rPr lang="es-ES" dirty="0" smtClean="0"/>
              <a:t>Caracterización de Procesos </a:t>
            </a:r>
            <a:endParaRPr lang="es-CO" dirty="0"/>
          </a:p>
        </p:txBody>
      </p:sp>
    </p:spTree>
    <p:extLst>
      <p:ext uri="{BB962C8B-B14F-4D97-AF65-F5344CB8AC3E}">
        <p14:creationId xmlns:p14="http://schemas.microsoft.com/office/powerpoint/2010/main" val="13695299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Estructura del Manual </a:t>
            </a:r>
            <a:endParaRPr lang="es-CO" dirty="0"/>
          </a:p>
        </p:txBody>
      </p:sp>
      <p:sp>
        <p:nvSpPr>
          <p:cNvPr id="3" name="Marcador de contenido 2"/>
          <p:cNvSpPr>
            <a:spLocks noGrp="1"/>
          </p:cNvSpPr>
          <p:nvPr>
            <p:ph idx="1"/>
          </p:nvPr>
        </p:nvSpPr>
        <p:spPr>
          <a:xfrm>
            <a:off x="946597" y="2171700"/>
            <a:ext cx="6368603" cy="3263185"/>
          </a:xfrm>
        </p:spPr>
        <p:txBody>
          <a:bodyPr/>
          <a:lstStyle/>
          <a:p>
            <a:r>
              <a:rPr lang="es-ES" dirty="0" smtClean="0"/>
              <a:t>Introducción</a:t>
            </a:r>
          </a:p>
          <a:p>
            <a:pPr marL="0" indent="0" algn="just">
              <a:buNone/>
            </a:pPr>
            <a:r>
              <a:rPr lang="es-CO" dirty="0"/>
              <a:t>El manual de procesos y procedimientos contiene la descripción de las actividades que se deben alcanzar en la ejecución de las funciones dentro de la </a:t>
            </a:r>
            <a:r>
              <a:rPr lang="es-CO" dirty="0" smtClean="0"/>
              <a:t>administración</a:t>
            </a:r>
          </a:p>
          <a:p>
            <a:pPr marL="0" indent="0" algn="just">
              <a:buNone/>
            </a:pPr>
            <a:r>
              <a:rPr lang="es-CO" dirty="0"/>
              <a:t>El cual nos permite comprender el funcionamiento interno de cada una de las dependencias por lo que respecta a la descripción de tareas, ubicación, requerimientos y a los responsables de la ejecución de los procesos</a:t>
            </a:r>
            <a:r>
              <a:rPr lang="es-ES" dirty="0" smtClean="0"/>
              <a:t> </a:t>
            </a:r>
          </a:p>
          <a:p>
            <a:pPr marL="0" indent="0">
              <a:buNone/>
            </a:pPr>
            <a:endParaRPr lang="es-CO" dirty="0"/>
          </a:p>
        </p:txBody>
      </p:sp>
      <p:pic>
        <p:nvPicPr>
          <p:cNvPr id="1028" name="Picture 4" descr="Entrevistas con usuarios (I). Definir objetivos y crear una guí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81872" y="4118120"/>
            <a:ext cx="3464415" cy="189631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La importancia de contar con un manual de proceso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04587" y="1848593"/>
            <a:ext cx="3095491" cy="17117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24896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71600" y="798490"/>
            <a:ext cx="4333741" cy="5068910"/>
          </a:xfrm>
        </p:spPr>
        <p:txBody>
          <a:bodyPr/>
          <a:lstStyle/>
          <a:p>
            <a:r>
              <a:rPr lang="es-ES" dirty="0" smtClean="0"/>
              <a:t>Justificación </a:t>
            </a:r>
          </a:p>
          <a:p>
            <a:endParaRPr lang="es-ES" dirty="0" smtClean="0"/>
          </a:p>
          <a:p>
            <a:pPr marL="0" indent="0" algn="just">
              <a:buNone/>
            </a:pPr>
            <a:r>
              <a:rPr lang="es-CO" dirty="0"/>
              <a:t>C</a:t>
            </a:r>
            <a:r>
              <a:rPr lang="es-CO" dirty="0" smtClean="0"/>
              <a:t>ontribuyen </a:t>
            </a:r>
            <a:r>
              <a:rPr lang="es-CO" dirty="0"/>
              <a:t>al sistema de calidad y mejoramiento continuo dentro de la eficiencia y </a:t>
            </a:r>
            <a:r>
              <a:rPr lang="es-CO" dirty="0" smtClean="0"/>
              <a:t>eficacia.</a:t>
            </a:r>
          </a:p>
          <a:p>
            <a:pPr marL="0" indent="0" algn="just">
              <a:buNone/>
            </a:pPr>
            <a:r>
              <a:rPr lang="es-CO" dirty="0"/>
              <a:t>P</a:t>
            </a:r>
            <a:r>
              <a:rPr lang="es-CO" dirty="0" smtClean="0"/>
              <a:t>ermite </a:t>
            </a:r>
            <a:r>
              <a:rPr lang="es-CO" dirty="0"/>
              <a:t>a una organización que funcione de manera idónea, ya que desde este se generan las políticas, normas, reglamentos, sanciones, actividades, retrasos </a:t>
            </a:r>
            <a:endParaRPr lang="es-CO" dirty="0" smtClean="0"/>
          </a:p>
          <a:p>
            <a:pPr marL="0" indent="0" algn="just">
              <a:buNone/>
            </a:pPr>
            <a:r>
              <a:rPr lang="es-CO" dirty="0"/>
              <a:t>F</a:t>
            </a:r>
            <a:r>
              <a:rPr lang="es-CO" dirty="0" smtClean="0"/>
              <a:t>avorece </a:t>
            </a:r>
            <a:r>
              <a:rPr lang="es-CO" dirty="0"/>
              <a:t>al personal de la organización al cumplimiento y desarrollo de las actividades</a:t>
            </a:r>
            <a:endParaRPr lang="es-ES" dirty="0"/>
          </a:p>
        </p:txBody>
      </p:sp>
      <p:pic>
        <p:nvPicPr>
          <p:cNvPr id="2052" name="Picture 4" descr="1. Motivación y justificación - Prácticum II, El Molin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09904" y="798490"/>
            <a:ext cx="3099267" cy="2343955"/>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Apoyo a la Justificación de Proyectos de Inversión y Ayudas en I+D+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33563" y="3822341"/>
            <a:ext cx="2276341" cy="24554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24429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62506" y="1487510"/>
            <a:ext cx="4771623" cy="5228822"/>
          </a:xfrm>
        </p:spPr>
        <p:txBody>
          <a:bodyPr>
            <a:normAutofit/>
          </a:bodyPr>
          <a:lstStyle/>
          <a:p>
            <a:r>
              <a:rPr lang="es-ES" dirty="0" smtClean="0"/>
              <a:t>Misión </a:t>
            </a:r>
          </a:p>
          <a:p>
            <a:pPr marL="0" indent="0" algn="just">
              <a:buNone/>
            </a:pPr>
            <a:r>
              <a:rPr lang="es-CO" dirty="0"/>
              <a:t>Ser un municipio referente para la región, con un gobierno ágil, eficiente, incluyente y transparente, ejecutando las políticas de desarrollo para la adecuada prestación de los servicios públicos y administrativos, aplicando políticas coherentes para el bienestar de su juventud, niñez, tercera edad y población vulnerable. Enfocado en el fortalecimiento de la política agroindustrial, turística y de convivencia pacífica.</a:t>
            </a:r>
          </a:p>
          <a:p>
            <a:pPr marL="0" indent="0">
              <a:buNone/>
            </a:pPr>
            <a:r>
              <a:rPr lang="es-ES" dirty="0" smtClean="0"/>
              <a:t> </a:t>
            </a:r>
          </a:p>
          <a:p>
            <a:pPr marL="0" indent="0">
              <a:buNone/>
            </a:pPr>
            <a:endParaRPr lang="es-CO" dirty="0"/>
          </a:p>
        </p:txBody>
      </p:sp>
      <p:pic>
        <p:nvPicPr>
          <p:cNvPr id="3076" name="Picture 4" descr="Misión de una empresa (macrofunción) – VIVIENDO PLANEACIÓ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95766" y="1201336"/>
            <a:ext cx="2779214" cy="1850957"/>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4"/>
          <p:cNvPicPr>
            <a:picLocks noChangeAspect="1"/>
          </p:cNvPicPr>
          <p:nvPr/>
        </p:nvPicPr>
        <p:blipFill>
          <a:blip r:embed="rId3"/>
          <a:stretch>
            <a:fillRect/>
          </a:stretch>
        </p:blipFill>
        <p:spPr>
          <a:xfrm>
            <a:off x="7220755" y="3657600"/>
            <a:ext cx="4434625" cy="2217313"/>
          </a:xfrm>
          <a:prstGeom prst="rect">
            <a:avLst/>
          </a:prstGeom>
        </p:spPr>
      </p:pic>
    </p:spTree>
    <p:extLst>
      <p:ext uri="{BB962C8B-B14F-4D97-AF65-F5344CB8AC3E}">
        <p14:creationId xmlns:p14="http://schemas.microsoft.com/office/powerpoint/2010/main" val="37198991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69324" y="901521"/>
            <a:ext cx="5312535" cy="4837090"/>
          </a:xfrm>
        </p:spPr>
        <p:txBody>
          <a:bodyPr/>
          <a:lstStyle/>
          <a:p>
            <a:r>
              <a:rPr lang="es-ES" dirty="0" smtClean="0"/>
              <a:t>Visión</a:t>
            </a:r>
          </a:p>
          <a:p>
            <a:pPr marL="0" indent="0">
              <a:buNone/>
            </a:pPr>
            <a:endParaRPr lang="es-ES" dirty="0" smtClean="0"/>
          </a:p>
          <a:p>
            <a:pPr marL="0" indent="0" algn="just">
              <a:buNone/>
            </a:pPr>
            <a:r>
              <a:rPr lang="es-CO" dirty="0"/>
              <a:t>Para el año 2023, Utica será reconocido Departamentalmente como un Municipio consolidado en su gestión administrativa de calidad, fortalecido en las capacidades competitivas de los Uticenses, con un desarrollo integral urbano, rural, social y ambiental ordenado, con programas orientados a brindar oportunidades de desarrollo social y económico a sus habitantes, y con soluciones sostenibles de las necesidades básicas insatisfechas de su población</a:t>
            </a:r>
          </a:p>
          <a:p>
            <a:pPr marL="0" indent="0">
              <a:buNone/>
            </a:pPr>
            <a:r>
              <a:rPr lang="es-ES" dirty="0" smtClean="0"/>
              <a:t> </a:t>
            </a:r>
          </a:p>
          <a:p>
            <a:pPr marL="0" indent="0">
              <a:buNone/>
            </a:pPr>
            <a:endParaRPr lang="es-ES" dirty="0"/>
          </a:p>
        </p:txBody>
      </p:sp>
      <p:pic>
        <p:nvPicPr>
          <p:cNvPr id="4100" name="Picture 4" descr="Visión de una empresa – VIVIENDO PLANEACIÓ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21251" y="1160033"/>
            <a:ext cx="4931580" cy="2160033"/>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4"/>
          <p:cNvPicPr>
            <a:picLocks noChangeAspect="1"/>
          </p:cNvPicPr>
          <p:nvPr/>
        </p:nvPicPr>
        <p:blipFill>
          <a:blip r:embed="rId3"/>
          <a:stretch>
            <a:fillRect/>
          </a:stretch>
        </p:blipFill>
        <p:spPr>
          <a:xfrm>
            <a:off x="8963828" y="4123112"/>
            <a:ext cx="3052159" cy="2049625"/>
          </a:xfrm>
          <a:prstGeom prst="rect">
            <a:avLst/>
          </a:prstGeom>
        </p:spPr>
      </p:pic>
    </p:spTree>
    <p:extLst>
      <p:ext uri="{BB962C8B-B14F-4D97-AF65-F5344CB8AC3E}">
        <p14:creationId xmlns:p14="http://schemas.microsoft.com/office/powerpoint/2010/main" val="25348864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53037" y="904740"/>
            <a:ext cx="9633397" cy="2430887"/>
          </a:xfrm>
        </p:spPr>
        <p:txBody>
          <a:bodyPr/>
          <a:lstStyle/>
          <a:p>
            <a:pPr algn="ctr"/>
            <a:r>
              <a:rPr lang="es-ES" dirty="0" smtClean="0"/>
              <a:t/>
            </a:r>
            <a:br>
              <a:rPr lang="es-ES" dirty="0" smtClean="0"/>
            </a:br>
            <a:r>
              <a:rPr lang="es-ES" dirty="0" smtClean="0"/>
              <a:t>Descripción de los Macro Procesos </a:t>
            </a:r>
            <a:endParaRPr lang="es-CO" dirty="0"/>
          </a:p>
        </p:txBody>
      </p:sp>
      <p:pic>
        <p:nvPicPr>
          <p:cNvPr id="6146" name="Picture 2" descr="Los macro-procesos: un nuevo enfoque en el estudio de la gestión humana (3)  - Debate Plur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93468" y="2946469"/>
            <a:ext cx="2948233" cy="2152322"/>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Visión, Misión y Valores - Magnesio &amp; Met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1378" y="3335627"/>
            <a:ext cx="2677777" cy="25807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95057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3567447" y="115911"/>
            <a:ext cx="5267459" cy="6742090"/>
          </a:xfrm>
          <a:prstGeom prst="rect">
            <a:avLst/>
          </a:prstGeom>
        </p:spPr>
      </p:pic>
    </p:spTree>
    <p:extLst>
      <p:ext uri="{BB962C8B-B14F-4D97-AF65-F5344CB8AC3E}">
        <p14:creationId xmlns:p14="http://schemas.microsoft.com/office/powerpoint/2010/main" val="37971584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Imagen 36"/>
          <p:cNvPicPr>
            <a:picLocks noChangeAspect="1"/>
          </p:cNvPicPr>
          <p:nvPr/>
        </p:nvPicPr>
        <p:blipFill>
          <a:blip r:embed="rId2"/>
          <a:stretch>
            <a:fillRect/>
          </a:stretch>
        </p:blipFill>
        <p:spPr>
          <a:xfrm>
            <a:off x="1175060" y="386366"/>
            <a:ext cx="10415911" cy="5808371"/>
          </a:xfrm>
          <a:prstGeom prst="rect">
            <a:avLst/>
          </a:prstGeom>
        </p:spPr>
      </p:pic>
    </p:spTree>
    <p:extLst>
      <p:ext uri="{BB962C8B-B14F-4D97-AF65-F5344CB8AC3E}">
        <p14:creationId xmlns:p14="http://schemas.microsoft.com/office/powerpoint/2010/main" val="23017054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2659" y="1957589"/>
            <a:ext cx="10399690" cy="2094426"/>
          </a:xfrm>
        </p:spPr>
        <p:txBody>
          <a:bodyPr/>
          <a:lstStyle/>
          <a:p>
            <a:pPr algn="ctr"/>
            <a:r>
              <a:rPr lang="es-ES" dirty="0" smtClean="0"/>
              <a:t/>
            </a:r>
            <a:br>
              <a:rPr lang="es-ES" dirty="0" smtClean="0"/>
            </a:br>
            <a:r>
              <a:rPr lang="es-ES" dirty="0" smtClean="0"/>
              <a:t>Matriz de Riesgo Utica </a:t>
            </a:r>
            <a:endParaRPr lang="es-CO" dirty="0"/>
          </a:p>
        </p:txBody>
      </p:sp>
    </p:spTree>
    <p:extLst>
      <p:ext uri="{BB962C8B-B14F-4D97-AF65-F5344CB8AC3E}">
        <p14:creationId xmlns:p14="http://schemas.microsoft.com/office/powerpoint/2010/main" val="3416899678"/>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TM10001105[[fn=Recorte]]</Template>
  <TotalTime>7959</TotalTime>
  <Words>283</Words>
  <Application>Microsoft Office PowerPoint</Application>
  <PresentationFormat>Panorámica</PresentationFormat>
  <Paragraphs>23</Paragraphs>
  <Slides>10</Slides>
  <Notes>0</Notes>
  <HiddenSlides>0</HiddenSlides>
  <MMClips>0</MMClips>
  <ScaleCrop>false</ScaleCrop>
  <HeadingPairs>
    <vt:vector size="6" baseType="variant">
      <vt:variant>
        <vt:lpstr>Fuentes usadas</vt:lpstr>
      </vt:variant>
      <vt:variant>
        <vt:i4>1</vt:i4>
      </vt:variant>
      <vt:variant>
        <vt:lpstr>Tema</vt:lpstr>
      </vt:variant>
      <vt:variant>
        <vt:i4>1</vt:i4>
      </vt:variant>
      <vt:variant>
        <vt:lpstr>Títulos de diapositiva</vt:lpstr>
      </vt:variant>
      <vt:variant>
        <vt:i4>10</vt:i4>
      </vt:variant>
    </vt:vector>
  </HeadingPairs>
  <TitlesOfParts>
    <vt:vector size="12" baseType="lpstr">
      <vt:lpstr>Franklin Gothic Book</vt:lpstr>
      <vt:lpstr>Crop</vt:lpstr>
      <vt:lpstr>MANUAL DE PROCESOS Y PROCEDIMIENTOS UTICA 2021 </vt:lpstr>
      <vt:lpstr>Estructura del Manual </vt:lpstr>
      <vt:lpstr>Presentación de PowerPoint</vt:lpstr>
      <vt:lpstr>Presentación de PowerPoint</vt:lpstr>
      <vt:lpstr>Presentación de PowerPoint</vt:lpstr>
      <vt:lpstr> Descripción de los Macro Procesos </vt:lpstr>
      <vt:lpstr>Presentación de PowerPoint</vt:lpstr>
      <vt:lpstr>Presentación de PowerPoint</vt:lpstr>
      <vt:lpstr> Matriz de Riesgo Utica </vt:lpstr>
      <vt:lpstr> Caracterización de Procesos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MANUAL DE PROCESOS Y PROCEDIMIENTOS UTICA 2021</dc:title>
  <dc:creator>TANIA</dc:creator>
  <cp:lastModifiedBy>TANIA</cp:lastModifiedBy>
  <cp:revision>8</cp:revision>
  <dcterms:created xsi:type="dcterms:W3CDTF">2021-04-06T13:53:06Z</dcterms:created>
  <dcterms:modified xsi:type="dcterms:W3CDTF">2021-05-15T01:56:13Z</dcterms:modified>
</cp:coreProperties>
</file>