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64" r:id="rId3"/>
    <p:sldId id="257" r:id="rId4"/>
    <p:sldId id="314" r:id="rId5"/>
    <p:sldId id="266" r:id="rId6"/>
    <p:sldId id="271" r:id="rId7"/>
    <p:sldId id="315" r:id="rId8"/>
    <p:sldId id="316" r:id="rId9"/>
    <p:sldId id="269"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92" r:id="rId25"/>
    <p:sldId id="293" r:id="rId26"/>
    <p:sldId id="295" r:id="rId27"/>
    <p:sldId id="296" r:id="rId28"/>
    <p:sldId id="298" r:id="rId29"/>
    <p:sldId id="300" r:id="rId30"/>
    <p:sldId id="302" r:id="rId31"/>
    <p:sldId id="304" r:id="rId32"/>
    <p:sldId id="307" r:id="rId33"/>
    <p:sldId id="320" r:id="rId34"/>
    <p:sldId id="321" r:id="rId35"/>
    <p:sldId id="322" r:id="rId36"/>
    <p:sldId id="312" r:id="rId37"/>
    <p:sldId id="311" r:id="rId38"/>
    <p:sldId id="317" r:id="rId39"/>
    <p:sldId id="318" r:id="rId40"/>
    <p:sldId id="290" r:id="rId41"/>
    <p:sldId id="291" r:id="rId42"/>
    <p:sldId id="319" r:id="rId44"/>
  </p:sldIdLst>
  <p:sldSz cx="9144000" cy="6858000" type="screen4x3"/>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16" autoAdjust="0"/>
  </p:normalViewPr>
  <p:slideViewPr>
    <p:cSldViewPr snapToGrid="0" snapToObjects="1">
      <p:cViewPr varScale="1">
        <p:scale>
          <a:sx n="70" d="100"/>
          <a:sy n="70" d="100"/>
        </p:scale>
        <p:origin x="1386" y="120"/>
      </p:cViewPr>
      <p:guideLst>
        <p:guide orient="horz" pos="213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notesMaster" Target="notesMasters/notesMaster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endParaRPr lang="es-ES" smtClean="0"/>
          </a:p>
          <a:p>
            <a:pPr lvl="1"/>
            <a:r>
              <a:rPr lang="es-ES" smtClean="0"/>
              <a:t>Segundo nivel</a:t>
            </a:r>
            <a:endParaRPr lang="es-ES" smtClean="0"/>
          </a:p>
          <a:p>
            <a:pPr lvl="2"/>
            <a:r>
              <a:rPr lang="es-ES" smtClean="0"/>
              <a:t>Tercer nivel</a:t>
            </a:r>
            <a:endParaRPr lang="es-ES" smtClean="0"/>
          </a:p>
          <a:p>
            <a:pPr lvl="3"/>
            <a:r>
              <a:rPr lang="es-ES" smtClean="0"/>
              <a:t>Cuarto nivel</a:t>
            </a:r>
            <a:endParaRPr lang="es-ES" smtClean="0"/>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4DE39E-8DFC-4D7F-B62B-4E12B5581FB6}" type="slidenum">
              <a:rPr lang="es-ES" smtClean="0"/>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654DE39E-8DFC-4D7F-B62B-4E12B5581FB6}" type="slidenum">
              <a:rPr lang="es-ES" smtClean="0"/>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p:cNvSpPr>
            <a:spLocks noGrp="1"/>
          </p:cNvSpPr>
          <p:nvPr>
            <p:ph type="title" hasCustomPrompt="1"/>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5CA91480-B185-EB4D-A9D7-672A29DF19F2}" type="slidenum">
              <a:rPr lang="es-ES" smtClean="0"/>
            </a:fld>
            <a:endParaRPr lang="es-ES"/>
          </a:p>
        </p:txBody>
      </p:sp>
      <p:pic>
        <p:nvPicPr>
          <p:cNvPr id="8" name="Imagen 7" descr="PROPUESTA 3_ PPT-0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93737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3" name="Imagen 2" descr="PROPUESTA 3_ PPT-0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54" y="47385"/>
            <a:ext cx="9144000" cy="684021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hasCustomPrompt="1"/>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hasCustomPrompt="1"/>
          </p:nvPr>
        </p:nvSpPr>
        <p:spPr>
          <a:xfrm>
            <a:off x="3575050" y="273051"/>
            <a:ext cx="5111750" cy="52197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dirty="0" smtClean="0"/>
              <a:t>Haga clic para modificar el estilo de texto del patrón</a:t>
            </a:r>
            <a:endParaRPr lang="es-ES_tradnl" dirty="0" smtClean="0"/>
          </a:p>
          <a:p>
            <a:pPr lvl="1"/>
            <a:r>
              <a:rPr lang="es-ES_tradnl" dirty="0" smtClean="0"/>
              <a:t>Segundo nivel</a:t>
            </a:r>
            <a:endParaRPr lang="es-ES_tradnl" dirty="0" smtClean="0"/>
          </a:p>
          <a:p>
            <a:pPr lvl="2"/>
            <a:r>
              <a:rPr lang="es-ES_tradnl" dirty="0" smtClean="0"/>
              <a:t>Tercer nivel</a:t>
            </a:r>
            <a:endParaRPr lang="es-ES_tradnl" dirty="0" smtClean="0"/>
          </a:p>
          <a:p>
            <a:pPr lvl="3"/>
            <a:r>
              <a:rPr lang="es-ES_tradnl" dirty="0" smtClean="0"/>
              <a:t>Cuarto nivel</a:t>
            </a:r>
            <a:endParaRPr lang="es-ES_tradnl" dirty="0" smtClean="0"/>
          </a:p>
          <a:p>
            <a:pPr lvl="4"/>
            <a:r>
              <a:rPr lang="es-ES_tradnl" dirty="0" smtClean="0"/>
              <a:t>Quinto nivel</a:t>
            </a:r>
            <a:endParaRPr lang="es-ES" dirty="0"/>
          </a:p>
        </p:txBody>
      </p:sp>
      <p:sp>
        <p:nvSpPr>
          <p:cNvPr id="4" name="Marcador de texto 3"/>
          <p:cNvSpPr>
            <a:spLocks noGrp="1"/>
          </p:cNvSpPr>
          <p:nvPr>
            <p:ph type="body" sz="half" idx="2" hasCustomPrompt="1"/>
          </p:nvPr>
        </p:nvSpPr>
        <p:spPr>
          <a:xfrm>
            <a:off x="457200" y="1604434"/>
            <a:ext cx="3008313" cy="38883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smtClean="0"/>
              <a:t>Haga clic para modificar el estilo de texto del patrón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8" name="Imagen 7" descr="PROPUESTA 3_ PPT-0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1749"/>
            <a:ext cx="9144000" cy="6858000"/>
          </a:xfrm>
          <a:prstGeom prst="rect">
            <a:avLst/>
          </a:prstGeom>
        </p:spPr>
      </p:pic>
      <p:sp>
        <p:nvSpPr>
          <p:cNvPr id="2" name="Título vertical 1"/>
          <p:cNvSpPr>
            <a:spLocks noGrp="1"/>
          </p:cNvSpPr>
          <p:nvPr>
            <p:ph type="title" orient="vert" hasCustomPrompt="1"/>
          </p:nvPr>
        </p:nvSpPr>
        <p:spPr>
          <a:xfrm rot="16200000">
            <a:off x="1238659" y="-28457"/>
            <a:ext cx="2057400" cy="3614448"/>
          </a:xfrm>
        </p:spPr>
        <p:txBody>
          <a:bodyPr vert="eaVert"/>
          <a:lstStyle>
            <a:lvl1pPr>
              <a:defRPr b="1">
                <a:solidFill>
                  <a:srgbClr val="404040"/>
                </a:solidFill>
              </a:defRPr>
            </a:lvl1pPr>
          </a:lstStyle>
          <a:p>
            <a:r>
              <a:rPr lang="es-ES_tradnl" dirty="0" smtClean="0"/>
              <a:t>Clic para editar título</a:t>
            </a:r>
            <a:endParaRPr lang="es-ES" dirty="0"/>
          </a:p>
        </p:txBody>
      </p:sp>
      <p:sp>
        <p:nvSpPr>
          <p:cNvPr id="3" name="Marcador de texto vertical 2"/>
          <p:cNvSpPr>
            <a:spLocks noGrp="1"/>
          </p:cNvSpPr>
          <p:nvPr>
            <p:ph type="body" orient="vert" idx="1" hasCustomPrompt="1"/>
          </p:nvPr>
        </p:nvSpPr>
        <p:spPr>
          <a:xfrm rot="16200000">
            <a:off x="3816614" y="1136384"/>
            <a:ext cx="5102649" cy="4121043"/>
          </a:xfrm>
        </p:spPr>
        <p:txBody>
          <a:bodyPr vert="eaVert"/>
          <a:lstStyle>
            <a:lvl1pPr>
              <a:defRPr sz="2400"/>
            </a:lvl1pPr>
            <a:lvl2pPr>
              <a:defRPr sz="2400"/>
            </a:lvl2pPr>
          </a:lstStyle>
          <a:p>
            <a:pPr lvl="0"/>
            <a:r>
              <a:rPr lang="es-ES_tradnl" dirty="0" smtClean="0"/>
              <a:t>Haga clic para modificar el estilo de texto del patrón</a:t>
            </a:r>
            <a:endParaRPr lang="es-ES_tradnl" dirty="0" smtClean="0"/>
          </a:p>
          <a:p>
            <a:pPr lvl="1"/>
            <a:r>
              <a:rPr lang="es-ES_tradnl" dirty="0" smtClean="0"/>
              <a:t>Segundo nivel</a:t>
            </a:r>
            <a:endParaRPr lang="es-ES_tradnl" dirty="0" smtClean="0"/>
          </a:p>
          <a:p>
            <a:pPr lvl="2"/>
            <a:r>
              <a:rPr lang="es-ES_tradnl" dirty="0" smtClean="0"/>
              <a:t>Tercer nivel</a:t>
            </a:r>
            <a:endParaRPr lang="es-ES_tradnl" dirty="0" smtClean="0"/>
          </a:p>
          <a:p>
            <a:pPr lvl="3"/>
            <a:r>
              <a:rPr lang="es-ES_tradnl" dirty="0" smtClean="0"/>
              <a:t>Cuarto nivel</a:t>
            </a:r>
            <a:endParaRPr lang="es-ES_tradnl" dirty="0" smtClean="0"/>
          </a:p>
          <a:p>
            <a:pPr lvl="4"/>
            <a:r>
              <a:rPr lang="es-ES_tradnl" dirty="0" smtClean="0"/>
              <a:t>Quinto nivel</a:t>
            </a:r>
            <a:endParaRPr lang="es-ES" dirty="0"/>
          </a:p>
        </p:txBody>
      </p:sp>
      <p:sp>
        <p:nvSpPr>
          <p:cNvPr id="9" name="Marcador de posición de imagen 2"/>
          <p:cNvSpPr>
            <a:spLocks noGrp="1"/>
          </p:cNvSpPr>
          <p:nvPr>
            <p:ph type="pic" idx="10"/>
          </p:nvPr>
        </p:nvSpPr>
        <p:spPr>
          <a:xfrm>
            <a:off x="460134" y="2995082"/>
            <a:ext cx="3614450" cy="275314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886884" y="1865842"/>
            <a:ext cx="7772400" cy="1470025"/>
          </a:xfrm>
        </p:spPr>
        <p:txBody>
          <a:bodyPr/>
          <a:lstStyle>
            <a:lvl1pPr>
              <a:defRPr b="1">
                <a:solidFill>
                  <a:schemeClr val="tx1">
                    <a:lumMod val="75000"/>
                    <a:lumOff val="25000"/>
                  </a:schemeClr>
                </a:solidFill>
              </a:defRPr>
            </a:lvl1pPr>
          </a:lstStyle>
          <a:p>
            <a:endParaRPr lang="es-ES" dirty="0"/>
          </a:p>
        </p:txBody>
      </p:sp>
      <p:sp>
        <p:nvSpPr>
          <p:cNvPr id="3" name="Subtítulo 2"/>
          <p:cNvSpPr>
            <a:spLocks noGrp="1"/>
          </p:cNvSpPr>
          <p:nvPr>
            <p:ph type="subTitle" idx="1" hasCustomPrompt="1"/>
          </p:nvPr>
        </p:nvSpPr>
        <p:spPr>
          <a:xfrm>
            <a:off x="1491548" y="3636793"/>
            <a:ext cx="6400800" cy="1278467"/>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dirty="0" smtClean="0"/>
              <a:t>Haga clic para modificar el estilo de subtítulo del patrón</a:t>
            </a:r>
            <a:endParaRPr lang="es-ES" dirty="0"/>
          </a:p>
        </p:txBody>
      </p:sp>
      <p:pic>
        <p:nvPicPr>
          <p:cNvPr id="5" name="Imagen 4" descr="PROPUESTA 3_ PPT-0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6739"/>
            <a:ext cx="9144000" cy="684021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8" name="Imagen 7" descr="PROPUESTA 3_ PPT-0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9534"/>
            <a:ext cx="9144000" cy="6840215"/>
          </a:xfrm>
          <a:prstGeom prst="rect">
            <a:avLst/>
          </a:prstGeom>
        </p:spPr>
      </p:pic>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2" name="Título 1"/>
          <p:cNvSpPr>
            <a:spLocks noGrp="1"/>
          </p:cNvSpPr>
          <p:nvPr>
            <p:ph type="title" hasCustomPrompt="1"/>
          </p:nvPr>
        </p:nvSpPr>
        <p:spPr>
          <a:xfrm>
            <a:off x="1792288" y="4959350"/>
            <a:ext cx="5486400" cy="566738"/>
          </a:xfrm>
        </p:spPr>
        <p:txBody>
          <a:bodyPr anchor="b"/>
          <a:lstStyle>
            <a:lvl1pPr algn="l">
              <a:defRPr sz="2000" b="1"/>
            </a:lvl1pPr>
          </a:lstStyle>
          <a:p>
            <a:r>
              <a:rPr lang="es-ES_tradnl" dirty="0" smtClean="0"/>
              <a:t>Clic para editar título</a:t>
            </a:r>
            <a:endParaRPr lang="es-E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3" name="Marcador de texto 2"/>
          <p:cNvSpPr>
            <a:spLocks noGrp="1"/>
          </p:cNvSpPr>
          <p:nvPr>
            <p:ph type="body" idx="1" hasCustomPrompt="1"/>
          </p:nvPr>
        </p:nvSpPr>
        <p:spPr>
          <a:xfrm>
            <a:off x="722313" y="2812785"/>
            <a:ext cx="7772400" cy="218254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2" name="Título 1"/>
          <p:cNvSpPr>
            <a:spLocks noGrp="1"/>
          </p:cNvSpPr>
          <p:nvPr>
            <p:ph type="title" hasCustomPrompt="1"/>
          </p:nvPr>
        </p:nvSpPr>
        <p:spPr>
          <a:xfrm>
            <a:off x="722313" y="1104900"/>
            <a:ext cx="7772400" cy="1362075"/>
          </a:xfrm>
        </p:spPr>
        <p:txBody>
          <a:bodyPr anchor="t"/>
          <a:lstStyle>
            <a:lvl1pPr algn="l">
              <a:defRPr sz="4000" b="1" cap="all">
                <a:solidFill>
                  <a:srgbClr val="404040"/>
                </a:solidFill>
              </a:defRPr>
            </a:lvl1pPr>
          </a:lstStyle>
          <a:p>
            <a:r>
              <a:rPr lang="es-ES_tradnl" dirty="0" smtClean="0"/>
              <a:t>Clic para editar título</a:t>
            </a:r>
            <a:endParaRPr lang="es-E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pic>
        <p:nvPicPr>
          <p:cNvPr id="5" name="Imagen 4" descr="PROPUESTA 3_ PPT-0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54" y="47385"/>
            <a:ext cx="9144000" cy="6840215"/>
          </a:xfrm>
          <a:prstGeom prst="rect">
            <a:avLst/>
          </a:prstGeom>
        </p:spPr>
      </p:pic>
      <p:sp>
        <p:nvSpPr>
          <p:cNvPr id="4" name="Marcador de contenido 3"/>
          <p:cNvSpPr>
            <a:spLocks noGrp="1"/>
          </p:cNvSpPr>
          <p:nvPr>
            <p:ph sz="half" idx="2" hasCustomPrompt="1"/>
          </p:nvPr>
        </p:nvSpPr>
        <p:spPr>
          <a:xfrm>
            <a:off x="4648200" y="1600200"/>
            <a:ext cx="4038600" cy="39772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endParaRPr lang="es-ES_tradnl" smtClean="0"/>
          </a:p>
          <a:p>
            <a:pPr lvl="1"/>
            <a:r>
              <a:rPr lang="es-ES_tradnl" smtClean="0"/>
              <a:t>Segundo nivel</a:t>
            </a:r>
            <a:endParaRPr lang="es-ES_tradnl" smtClean="0"/>
          </a:p>
          <a:p>
            <a:pPr lvl="2"/>
            <a:r>
              <a:rPr lang="es-ES_tradnl" smtClean="0"/>
              <a:t>Tercer nivel</a:t>
            </a:r>
            <a:endParaRPr lang="es-ES_tradnl" smtClean="0"/>
          </a:p>
          <a:p>
            <a:pPr lvl="3"/>
            <a:r>
              <a:rPr lang="es-ES_tradnl" smtClean="0"/>
              <a:t>Cuarto nivel</a:t>
            </a:r>
            <a:endParaRPr lang="es-ES_tradnl" smtClean="0"/>
          </a:p>
          <a:p>
            <a:pPr lvl="4"/>
            <a:r>
              <a:rPr lang="es-ES_tradnl" smtClean="0"/>
              <a:t>Quinto nivel</a:t>
            </a:r>
            <a:endParaRPr lang="es-ES"/>
          </a:p>
        </p:txBody>
      </p:sp>
      <p:sp>
        <p:nvSpPr>
          <p:cNvPr id="2" name="Título 1"/>
          <p:cNvSpPr>
            <a:spLocks noGrp="1"/>
          </p:cNvSpPr>
          <p:nvPr>
            <p:ph type="title" hasCustomPrompt="1"/>
          </p:nvPr>
        </p:nvSpPr>
        <p:spPr/>
        <p:txBody>
          <a:bodyPr/>
          <a:lstStyle>
            <a:lvl1pPr>
              <a:defRPr b="1">
                <a:solidFill>
                  <a:srgbClr val="404040"/>
                </a:solidFill>
              </a:defRPr>
            </a:lvl1pPr>
          </a:lstStyle>
          <a:p>
            <a:r>
              <a:rPr lang="es-ES_tradnl" dirty="0" smtClean="0"/>
              <a:t>Clic para editar título</a:t>
            </a:r>
            <a:endParaRPr lang="es-ES" dirty="0"/>
          </a:p>
        </p:txBody>
      </p:sp>
      <p:sp>
        <p:nvSpPr>
          <p:cNvPr id="3" name="Marcador de contenido 2"/>
          <p:cNvSpPr>
            <a:spLocks noGrp="1"/>
          </p:cNvSpPr>
          <p:nvPr>
            <p:ph sz="half" idx="1" hasCustomPrompt="1"/>
          </p:nvPr>
        </p:nvSpPr>
        <p:spPr>
          <a:xfrm>
            <a:off x="457200" y="1600200"/>
            <a:ext cx="4038600" cy="39772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dirty="0" smtClean="0"/>
              <a:t>Haga clic para modificar el estilo de texto del patrón</a:t>
            </a:r>
            <a:endParaRPr lang="es-ES_tradnl" dirty="0" smtClean="0"/>
          </a:p>
          <a:p>
            <a:pPr lvl="1"/>
            <a:r>
              <a:rPr lang="es-ES_tradnl" dirty="0" smtClean="0"/>
              <a:t>Segundo nivel</a:t>
            </a:r>
            <a:endParaRPr lang="es-ES_tradnl" dirty="0" smtClean="0"/>
          </a:p>
          <a:p>
            <a:pPr lvl="2"/>
            <a:r>
              <a:rPr lang="es-ES_tradnl" dirty="0" smtClean="0"/>
              <a:t>Tercer nivel</a:t>
            </a:r>
            <a:endParaRPr lang="es-ES_tradnl" dirty="0" smtClean="0"/>
          </a:p>
          <a:p>
            <a:pPr lvl="3"/>
            <a:r>
              <a:rPr lang="es-ES_tradnl" dirty="0" smtClean="0"/>
              <a:t>Cuarto nivel</a:t>
            </a:r>
            <a:endParaRPr lang="es-ES_tradnl" dirty="0" smtClean="0"/>
          </a:p>
          <a:p>
            <a:pPr lvl="4"/>
            <a:r>
              <a:rPr lang="es-ES_tradnl" dirty="0" smtClean="0"/>
              <a:t>Quinto nivel</a:t>
            </a:r>
            <a:endParaRPr lang="es-E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7" name="Imagen 6" descr="PROPUESTA 3_ PPT-0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8954"/>
            <a:ext cx="9162956" cy="6858000"/>
          </a:xfrm>
          <a:prstGeom prst="rect">
            <a:avLst/>
          </a:prstGeom>
        </p:spPr>
      </p:pic>
      <p:sp>
        <p:nvSpPr>
          <p:cNvPr id="3" name="Marcador de contenido 2"/>
          <p:cNvSpPr>
            <a:spLocks noGrp="1"/>
          </p:cNvSpPr>
          <p:nvPr>
            <p:ph idx="1" hasCustomPrompt="1"/>
          </p:nvPr>
        </p:nvSpPr>
        <p:spPr>
          <a:xfrm>
            <a:off x="457200" y="2171700"/>
            <a:ext cx="8229600" cy="3395133"/>
          </a:xfrm>
        </p:spPr>
        <p:txBody>
          <a:bodyPr/>
          <a:lstStyle>
            <a:lvl1pPr>
              <a:defRPr sz="2000"/>
            </a:lvl1pPr>
            <a:lvl2pPr>
              <a:defRPr sz="2400"/>
            </a:lvl2pPr>
            <a:lvl3pPr>
              <a:defRPr sz="2000"/>
            </a:lvl3pPr>
          </a:lstStyle>
          <a:p>
            <a:pPr lvl="0"/>
            <a:r>
              <a:rPr lang="es-ES_tradnl" dirty="0" smtClean="0"/>
              <a:t>Haga clic para modificar el estilo de texto del patrón</a:t>
            </a:r>
            <a:endParaRPr lang="es-ES_tradnl" dirty="0" smtClean="0"/>
          </a:p>
          <a:p>
            <a:pPr lvl="1"/>
            <a:r>
              <a:rPr lang="es-ES_tradnl" dirty="0" smtClean="0"/>
              <a:t>Segundo nivel</a:t>
            </a:r>
            <a:endParaRPr lang="es-ES_tradnl" dirty="0" smtClean="0"/>
          </a:p>
          <a:p>
            <a:pPr lvl="2"/>
            <a:r>
              <a:rPr lang="es-ES_tradnl" dirty="0" smtClean="0"/>
              <a:t>Tercer nivel</a:t>
            </a:r>
            <a:endParaRPr lang="es-ES_tradnl" dirty="0" smtClean="0"/>
          </a:p>
          <a:p>
            <a:pPr lvl="3"/>
            <a:r>
              <a:rPr lang="es-ES_tradnl" dirty="0" smtClean="0"/>
              <a:t>Cuarto nivel</a:t>
            </a:r>
            <a:endParaRPr lang="es-ES_tradnl" dirty="0" smtClean="0"/>
          </a:p>
          <a:p>
            <a:pPr lvl="4"/>
            <a:r>
              <a:rPr lang="es-ES_tradnl" dirty="0" smtClean="0"/>
              <a:t>Quinto nivel</a:t>
            </a:r>
            <a:endParaRPr lang="es-ES" dirty="0"/>
          </a:p>
        </p:txBody>
      </p:sp>
      <p:sp>
        <p:nvSpPr>
          <p:cNvPr id="2" name="Título 1"/>
          <p:cNvSpPr>
            <a:spLocks noGrp="1"/>
          </p:cNvSpPr>
          <p:nvPr>
            <p:ph type="title" hasCustomPrompt="1"/>
          </p:nvPr>
        </p:nvSpPr>
        <p:spPr>
          <a:xfrm>
            <a:off x="457200" y="846138"/>
            <a:ext cx="8229600" cy="1143000"/>
          </a:xfrm>
        </p:spPr>
        <p:txBody>
          <a:bodyPr/>
          <a:lstStyle>
            <a:lvl1pPr>
              <a:defRPr b="1">
                <a:solidFill>
                  <a:srgbClr val="404040"/>
                </a:solidFill>
              </a:defRPr>
            </a:lvl1pPr>
          </a:lstStyle>
          <a:p>
            <a:r>
              <a:rPr lang="es-ES_tradnl" dirty="0" smtClean="0"/>
              <a:t>Clic para editar título</a:t>
            </a:r>
            <a:endParaRPr lang="es-E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hasCustomPrompt="1"/>
          </p:nvPr>
        </p:nvSpPr>
        <p:spPr/>
        <p:txBody>
          <a:bodyPr/>
          <a:lstStyle>
            <a:lvl1pPr>
              <a:defRPr b="1">
                <a:solidFill>
                  <a:srgbClr val="404040"/>
                </a:solidFill>
              </a:defRPr>
            </a:lvl1pPr>
          </a:lstStyle>
          <a:p>
            <a:r>
              <a:rPr lang="es-ES_tradnl" dirty="0" smtClean="0"/>
              <a:t>Clic para editar título</a:t>
            </a:r>
            <a:endParaRPr lang="es-ES" dirty="0"/>
          </a:p>
        </p:txBody>
      </p:sp>
      <p:sp>
        <p:nvSpPr>
          <p:cNvPr id="3" name="Marcador de texto 2"/>
          <p:cNvSpPr>
            <a:spLocks noGrp="1"/>
          </p:cNvSpPr>
          <p:nvPr>
            <p:ph type="body" idx="1" hasCustomPrompt="1"/>
          </p:nvPr>
        </p:nvSpPr>
        <p:spPr>
          <a:xfrm>
            <a:off x="457200" y="1535113"/>
            <a:ext cx="4040188" cy="639762"/>
          </a:xfrm>
        </p:spPr>
        <p:txBody>
          <a:bodyPr anchor="b">
            <a:noAutofit/>
          </a:bodyPr>
          <a:lstStyle>
            <a:lvl1pPr marL="0" indent="0">
              <a:buNone/>
              <a:defRPr sz="1800" b="1">
                <a:solidFill>
                  <a:srgbClr val="40404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dirty="0" smtClean="0"/>
              <a:t>Haga clic para modificar el estilo de texto del patrón</a:t>
            </a:r>
          </a:p>
        </p:txBody>
      </p:sp>
      <p:sp>
        <p:nvSpPr>
          <p:cNvPr id="4" name="Marcador de contenido 3"/>
          <p:cNvSpPr>
            <a:spLocks noGrp="1"/>
          </p:cNvSpPr>
          <p:nvPr>
            <p:ph sz="half" idx="2" hasCustomPrompt="1"/>
          </p:nvPr>
        </p:nvSpPr>
        <p:spPr>
          <a:xfrm>
            <a:off x="457200" y="2174875"/>
            <a:ext cx="4040188" cy="3360208"/>
          </a:xfrm>
        </p:spPr>
        <p:txBody>
          <a:bodyPr/>
          <a:lstStyle>
            <a:lvl1pPr>
              <a:defRPr sz="20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dirty="0" smtClean="0"/>
              <a:t>Haga clic para modificar el estilo de texto del patrón</a:t>
            </a:r>
            <a:endParaRPr lang="es-ES_tradnl" dirty="0" smtClean="0"/>
          </a:p>
          <a:p>
            <a:pPr lvl="1"/>
            <a:r>
              <a:rPr lang="es-ES_tradnl" dirty="0" smtClean="0"/>
              <a:t>Segundo nivel</a:t>
            </a:r>
            <a:endParaRPr lang="es-ES_tradnl" dirty="0" smtClean="0"/>
          </a:p>
          <a:p>
            <a:pPr lvl="2"/>
            <a:r>
              <a:rPr lang="es-ES_tradnl" dirty="0" smtClean="0"/>
              <a:t>Tercer nivel</a:t>
            </a:r>
            <a:endParaRPr lang="es-ES_tradnl" dirty="0" smtClean="0"/>
          </a:p>
          <a:p>
            <a:pPr lvl="3"/>
            <a:r>
              <a:rPr lang="es-ES_tradnl" dirty="0" smtClean="0"/>
              <a:t>Cuarto nivel</a:t>
            </a:r>
            <a:endParaRPr lang="es-ES_tradnl" dirty="0" smtClean="0"/>
          </a:p>
          <a:p>
            <a:pPr lvl="4"/>
            <a:r>
              <a:rPr lang="es-ES_tradnl" dirty="0" smtClean="0"/>
              <a:t>Quinto nivel</a:t>
            </a:r>
            <a:endParaRPr lang="es-ES" dirty="0"/>
          </a:p>
        </p:txBody>
      </p:sp>
      <p:sp>
        <p:nvSpPr>
          <p:cNvPr id="5" name="Marcador de texto 4"/>
          <p:cNvSpPr>
            <a:spLocks noGrp="1"/>
          </p:cNvSpPr>
          <p:nvPr>
            <p:ph type="body" sz="quarter" idx="3" hasCustomPrompt="1"/>
          </p:nvPr>
        </p:nvSpPr>
        <p:spPr>
          <a:xfrm>
            <a:off x="4645025" y="1535113"/>
            <a:ext cx="4041775" cy="639762"/>
          </a:xfrm>
        </p:spPr>
        <p:txBody>
          <a:bodyPr anchor="b">
            <a:noAutofit/>
          </a:bodyPr>
          <a:lstStyle>
            <a:lvl1pPr marL="0" indent="0">
              <a:buNone/>
              <a:defRPr sz="1800" b="1">
                <a:solidFill>
                  <a:srgbClr val="40404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dirty="0" smtClean="0"/>
              <a:t>Haga clic para modificar el estilo de texto del patrón</a:t>
            </a:r>
          </a:p>
        </p:txBody>
      </p:sp>
      <p:sp>
        <p:nvSpPr>
          <p:cNvPr id="6" name="Marcador de contenido 5"/>
          <p:cNvSpPr>
            <a:spLocks noGrp="1"/>
          </p:cNvSpPr>
          <p:nvPr>
            <p:ph sz="quarter" idx="4" hasCustomPrompt="1"/>
          </p:nvPr>
        </p:nvSpPr>
        <p:spPr>
          <a:xfrm>
            <a:off x="4645025" y="2174875"/>
            <a:ext cx="4041775" cy="336020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dirty="0" smtClean="0"/>
              <a:t>Haga clic para modificar el estilo de texto del patrón</a:t>
            </a:r>
            <a:endParaRPr lang="es-ES_tradnl" dirty="0" smtClean="0"/>
          </a:p>
          <a:p>
            <a:pPr lvl="1"/>
            <a:r>
              <a:rPr lang="es-ES_tradnl" dirty="0" smtClean="0"/>
              <a:t>Segundo nivel</a:t>
            </a:r>
            <a:endParaRPr lang="es-ES_tradnl" dirty="0" smtClean="0"/>
          </a:p>
          <a:p>
            <a:pPr lvl="2"/>
            <a:r>
              <a:rPr lang="es-ES_tradnl" dirty="0" smtClean="0"/>
              <a:t>Tercer nivel</a:t>
            </a:r>
            <a:endParaRPr lang="es-ES_tradnl" dirty="0" smtClean="0"/>
          </a:p>
          <a:p>
            <a:pPr lvl="3"/>
            <a:r>
              <a:rPr lang="es-ES_tradnl" dirty="0" smtClean="0"/>
              <a:t>Cuarto nivel</a:t>
            </a:r>
            <a:endParaRPr lang="es-ES_tradnl" dirty="0" smtClean="0"/>
          </a:p>
          <a:p>
            <a:pPr lvl="4"/>
            <a:r>
              <a:rPr lang="es-ES_tradnl" dirty="0" smtClean="0"/>
              <a:t>Quinto nivel</a:t>
            </a:r>
            <a:endParaRPr lang="es-E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pic>
        <p:nvPicPr>
          <p:cNvPr id="7" name="Imagen 6" descr="PROPUESTA 3_ PPT-0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9534"/>
            <a:ext cx="9144000" cy="6840215"/>
          </a:xfrm>
          <a:prstGeom prst="rect">
            <a:avLst/>
          </a:prstGeom>
        </p:spPr>
      </p:pic>
      <p:sp>
        <p:nvSpPr>
          <p:cNvPr id="2" name="Título 1"/>
          <p:cNvSpPr>
            <a:spLocks noGrp="1"/>
          </p:cNvSpPr>
          <p:nvPr>
            <p:ph type="title" hasCustomPrompt="1"/>
          </p:nvPr>
        </p:nvSpPr>
        <p:spPr>
          <a:xfrm>
            <a:off x="457200" y="645054"/>
            <a:ext cx="8229600" cy="1143000"/>
          </a:xfrm>
        </p:spPr>
        <p:txBody>
          <a:bodyPr/>
          <a:lstStyle>
            <a:lvl1pPr>
              <a:defRPr b="1">
                <a:solidFill>
                  <a:srgbClr val="404040"/>
                </a:solidFill>
              </a:defRPr>
            </a:lvl1pPr>
          </a:lstStyle>
          <a:p>
            <a:r>
              <a:rPr lang="es-ES_tradnl" dirty="0" smtClean="0"/>
              <a:t>Clic para editar título</a:t>
            </a:r>
            <a:endParaRPr lang="es-E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sp>
        <p:nvSpPr>
          <p:cNvPr id="8" name="Marcador de contenido 2"/>
          <p:cNvSpPr>
            <a:spLocks noGrp="1"/>
          </p:cNvSpPr>
          <p:nvPr>
            <p:ph idx="1" hasCustomPrompt="1"/>
          </p:nvPr>
        </p:nvSpPr>
        <p:spPr>
          <a:xfrm>
            <a:off x="457199" y="1847851"/>
            <a:ext cx="8229601" cy="3655482"/>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s-ES_tradnl" dirty="0" smtClean="0"/>
              <a:t>Haga clic para modificar el estilo de texto del patrón</a:t>
            </a:r>
            <a:endParaRPr lang="es-ES_tradnl" dirty="0" smtClean="0"/>
          </a:p>
          <a:p>
            <a:pPr lvl="1"/>
            <a:r>
              <a:rPr lang="es-ES_tradnl" dirty="0" smtClean="0"/>
              <a:t>Segundo nivel</a:t>
            </a:r>
            <a:endParaRPr lang="es-ES_tradnl" dirty="0" smtClean="0"/>
          </a:p>
          <a:p>
            <a:pPr lvl="2"/>
            <a:r>
              <a:rPr lang="es-ES_tradnl" dirty="0" smtClean="0"/>
              <a:t>Tercer nivel</a:t>
            </a:r>
            <a:endParaRPr lang="es-ES_tradnl" dirty="0" smtClean="0"/>
          </a:p>
          <a:p>
            <a:pPr lvl="3"/>
            <a:r>
              <a:rPr lang="es-ES_tradnl" dirty="0" smtClean="0"/>
              <a:t>Cuarto nivel</a:t>
            </a:r>
            <a:endParaRPr lang="es-ES_tradnl" dirty="0" smtClean="0"/>
          </a:p>
          <a:p>
            <a:pPr lvl="4"/>
            <a:r>
              <a:rPr lang="es-ES_tradnl" dirty="0" smtClean="0"/>
              <a:t>Quinto nivel</a:t>
            </a:r>
            <a:endParaRPr lang="es-ES" dirty="0"/>
          </a:p>
        </p:txBody>
      </p:sp>
      <p:sp>
        <p:nvSpPr>
          <p:cNvPr id="2" name="Título 1"/>
          <p:cNvSpPr>
            <a:spLocks noGrp="1"/>
          </p:cNvSpPr>
          <p:nvPr>
            <p:ph type="title" hasCustomPrompt="1"/>
          </p:nvPr>
        </p:nvSpPr>
        <p:spPr>
          <a:xfrm>
            <a:off x="457200" y="465138"/>
            <a:ext cx="8229600" cy="1143000"/>
          </a:xfrm>
        </p:spPr>
        <p:txBody>
          <a:bodyPr/>
          <a:lstStyle>
            <a:lvl1pPr>
              <a:defRPr b="1">
                <a:solidFill>
                  <a:srgbClr val="404040"/>
                </a:solidFill>
              </a:defRPr>
            </a:lvl1pPr>
          </a:lstStyle>
          <a:p>
            <a:r>
              <a:rPr lang="es-ES_tradnl" dirty="0" smtClean="0"/>
              <a:t>Clic para editar título</a:t>
            </a:r>
            <a:endParaRPr lang="es-E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6.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endParaRPr lang="es-ES_tradnl" smtClean="0"/>
          </a:p>
          <a:p>
            <a:pPr lvl="1"/>
            <a:r>
              <a:rPr lang="es-ES_tradnl" smtClean="0"/>
              <a:t>Segundo nivel</a:t>
            </a:r>
            <a:endParaRPr lang="es-ES_tradnl" smtClean="0"/>
          </a:p>
          <a:p>
            <a:pPr lvl="2"/>
            <a:r>
              <a:rPr lang="es-ES_tradnl" smtClean="0"/>
              <a:t>Tercer nivel</a:t>
            </a:r>
            <a:endParaRPr lang="es-ES_tradnl" smtClean="0"/>
          </a:p>
          <a:p>
            <a:pPr lvl="3"/>
            <a:r>
              <a:rPr lang="es-ES_tradnl" smtClean="0"/>
              <a:t>Cuarto nivel</a:t>
            </a:r>
            <a:endParaRPr lang="es-ES_tradnl" smtClean="0"/>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A91480-B185-EB4D-A9D7-672A29DF19F2}" type="slidenum">
              <a:rPr lang="es-ES" smtClean="0"/>
            </a:fld>
            <a:endParaRPr lang="es-ES"/>
          </a:p>
        </p:txBody>
      </p:sp>
      <p:pic>
        <p:nvPicPr>
          <p:cNvPr id="9" name="Imagen 8" descr="PROPUESTA 3_ PPT-03.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38951"/>
            <a:ext cx="9144000" cy="684021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1.png"/><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3.png"/><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4.png"/><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5.png"/><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7.png"/><Relationship Id="rId1"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8.pn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9.pn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3.png"/><Relationship Id="rId1"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0.GIF"/></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0.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image" Target="../media/image1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ítulo 2"/>
          <p:cNvSpPr>
            <a:spLocks noGrp="1"/>
          </p:cNvSpPr>
          <p:nvPr>
            <p:ph type="subTitle" idx="1"/>
          </p:nvPr>
        </p:nvSpPr>
        <p:spPr>
          <a:xfrm>
            <a:off x="518613" y="3532552"/>
            <a:ext cx="3296432" cy="2015859"/>
          </a:xfrm>
        </p:spPr>
        <p:txBody>
          <a:bodyPr>
            <a:normAutofit fontScale="32500" lnSpcReduction="20000"/>
          </a:bodyPr>
          <a:lstStyle/>
          <a:p>
            <a:pPr algn="l"/>
            <a:r>
              <a:rPr lang="es-CO" sz="7200" dirty="0">
                <a:solidFill>
                  <a:schemeClr val="tx1">
                    <a:lumMod val="85000"/>
                    <a:lumOff val="15000"/>
                  </a:schemeClr>
                </a:solidFill>
              </a:rPr>
              <a:t>Expositores:</a:t>
            </a:r>
            <a:endParaRPr lang="es-CO" sz="7200" dirty="0">
              <a:solidFill>
                <a:schemeClr val="tx1">
                  <a:lumMod val="85000"/>
                  <a:lumOff val="15000"/>
                </a:schemeClr>
              </a:solidFill>
            </a:endParaRPr>
          </a:p>
          <a:p>
            <a:pPr algn="l"/>
            <a:r>
              <a:rPr lang="es-CO" sz="7200" dirty="0">
                <a:solidFill>
                  <a:schemeClr val="tx1">
                    <a:lumMod val="85000"/>
                    <a:lumOff val="15000"/>
                  </a:schemeClr>
                </a:solidFill>
              </a:rPr>
              <a:t>Zulma Flechas</a:t>
            </a:r>
            <a:endParaRPr lang="es-CO" sz="7200" dirty="0">
              <a:solidFill>
                <a:schemeClr val="tx1">
                  <a:lumMod val="85000"/>
                  <a:lumOff val="15000"/>
                </a:schemeClr>
              </a:solidFill>
            </a:endParaRPr>
          </a:p>
          <a:p>
            <a:pPr algn="l"/>
            <a:r>
              <a:rPr lang="es-CO" sz="7200" dirty="0">
                <a:solidFill>
                  <a:schemeClr val="tx1">
                    <a:lumMod val="85000"/>
                    <a:lumOff val="15000"/>
                  </a:schemeClr>
                </a:solidFill>
              </a:rPr>
              <a:t>Mario Guerrero</a:t>
            </a:r>
            <a:endParaRPr lang="es-CO" sz="7200" dirty="0">
              <a:solidFill>
                <a:schemeClr val="tx1">
                  <a:lumMod val="85000"/>
                  <a:lumOff val="15000"/>
                </a:schemeClr>
              </a:solidFill>
            </a:endParaRPr>
          </a:p>
          <a:p>
            <a:pPr algn="l"/>
            <a:r>
              <a:rPr lang="es-CO" sz="7200" dirty="0" err="1">
                <a:solidFill>
                  <a:schemeClr val="tx1">
                    <a:lumMod val="85000"/>
                    <a:lumOff val="15000"/>
                  </a:schemeClr>
                </a:solidFill>
              </a:rPr>
              <a:t>Leylys</a:t>
            </a:r>
            <a:r>
              <a:rPr lang="es-CO" sz="7200" dirty="0">
                <a:solidFill>
                  <a:schemeClr val="tx1">
                    <a:lumMod val="85000"/>
                    <a:lumOff val="15000"/>
                  </a:schemeClr>
                </a:solidFill>
              </a:rPr>
              <a:t> Marín Romero</a:t>
            </a:r>
            <a:endParaRPr lang="es-CO" sz="7200" dirty="0">
              <a:solidFill>
                <a:schemeClr val="tx1">
                  <a:lumMod val="85000"/>
                  <a:lumOff val="15000"/>
                </a:schemeClr>
              </a:solidFill>
            </a:endParaRPr>
          </a:p>
          <a:p>
            <a:pPr algn="l"/>
            <a:r>
              <a:rPr lang="es-CO" sz="7200" dirty="0">
                <a:solidFill>
                  <a:schemeClr val="tx1">
                    <a:lumMod val="85000"/>
                    <a:lumOff val="15000"/>
                  </a:schemeClr>
                </a:solidFill>
              </a:rPr>
              <a:t>Alejandra Porras</a:t>
            </a:r>
            <a:endParaRPr lang="es-CO" sz="7200" dirty="0">
              <a:solidFill>
                <a:schemeClr val="tx1">
                  <a:lumMod val="85000"/>
                  <a:lumOff val="15000"/>
                </a:schemeClr>
              </a:solidFill>
            </a:endParaRPr>
          </a:p>
          <a:p>
            <a:pPr algn="l"/>
            <a:endParaRPr lang="es-CO" sz="8000" dirty="0">
              <a:solidFill>
                <a:schemeClr val="tx1">
                  <a:lumMod val="85000"/>
                  <a:lumOff val="15000"/>
                </a:schemeClr>
              </a:solidFill>
            </a:endParaRPr>
          </a:p>
          <a:p>
            <a:endParaRPr lang="es-ES" dirty="0"/>
          </a:p>
        </p:txBody>
      </p:sp>
      <p:sp>
        <p:nvSpPr>
          <p:cNvPr id="2" name="Rectángulo 1"/>
          <p:cNvSpPr/>
          <p:nvPr/>
        </p:nvSpPr>
        <p:spPr>
          <a:xfrm>
            <a:off x="614149" y="1602559"/>
            <a:ext cx="7813344" cy="1200329"/>
          </a:xfrm>
          <a:prstGeom prst="rect">
            <a:avLst/>
          </a:prstGeom>
        </p:spPr>
        <p:txBody>
          <a:bodyPr wrap="square">
            <a:spAutoFit/>
          </a:bodyPr>
          <a:lstStyle/>
          <a:p>
            <a:pPr algn="ctr"/>
            <a:r>
              <a:rPr lang="es-CO" sz="2400" b="1" dirty="0" smtClean="0"/>
              <a:t>PREVALENCIA DE PIERCING </a:t>
            </a:r>
            <a:r>
              <a:rPr lang="es-CO" sz="2400" b="1" dirty="0"/>
              <a:t>ORAL Y </a:t>
            </a:r>
            <a:r>
              <a:rPr lang="es-CO" sz="2400" b="1" dirty="0" smtClean="0"/>
              <a:t>LESIONES BUCODENTALES EN</a:t>
            </a:r>
            <a:r>
              <a:rPr lang="es-ES" sz="2400" b="1" dirty="0" smtClean="0"/>
              <a:t> </a:t>
            </a:r>
            <a:r>
              <a:rPr lang="es-CO" sz="2400" b="1" dirty="0" smtClean="0"/>
              <a:t>ADOLESCENTES </a:t>
            </a:r>
            <a:r>
              <a:rPr lang="es-CO" sz="2400" b="1" dirty="0"/>
              <a:t>DEL COLEGIO HUMBERTO GOMEZ NIGRINIS DE PIEDECUESTA</a:t>
            </a:r>
            <a:r>
              <a:rPr lang="es-CO" sz="2400" b="1" dirty="0">
                <a:solidFill>
                  <a:srgbClr val="FF0000"/>
                </a:solidFill>
              </a:rPr>
              <a:t> </a:t>
            </a:r>
            <a:endParaRPr lang="es-CO" sz="2400" b="1" dirty="0"/>
          </a:p>
        </p:txBody>
      </p:sp>
      <p:sp>
        <p:nvSpPr>
          <p:cNvPr id="3" name="Rectángulo 2"/>
          <p:cNvSpPr/>
          <p:nvPr/>
        </p:nvSpPr>
        <p:spPr>
          <a:xfrm>
            <a:off x="5991368" y="3914693"/>
            <a:ext cx="2968388" cy="1200329"/>
          </a:xfrm>
          <a:prstGeom prst="rect">
            <a:avLst/>
          </a:prstGeom>
        </p:spPr>
        <p:txBody>
          <a:bodyPr wrap="square">
            <a:spAutoFit/>
          </a:bodyPr>
          <a:lstStyle/>
          <a:p>
            <a:pPr algn="r"/>
            <a:r>
              <a:rPr lang="es-CO" dirty="0">
                <a:solidFill>
                  <a:schemeClr val="tx1">
                    <a:lumMod val="85000"/>
                    <a:lumOff val="15000"/>
                  </a:schemeClr>
                </a:solidFill>
              </a:rPr>
              <a:t>Directora : </a:t>
            </a:r>
            <a:endParaRPr lang="es-CO" dirty="0">
              <a:solidFill>
                <a:schemeClr val="tx1">
                  <a:lumMod val="85000"/>
                  <a:lumOff val="15000"/>
                </a:schemeClr>
              </a:solidFill>
            </a:endParaRPr>
          </a:p>
          <a:p>
            <a:pPr algn="r"/>
            <a:r>
              <a:rPr lang="es-CO" dirty="0">
                <a:solidFill>
                  <a:schemeClr val="tx1">
                    <a:lumMod val="85000"/>
                    <a:lumOff val="15000"/>
                  </a:schemeClr>
                </a:solidFill>
              </a:rPr>
              <a:t>Sonia Constanza Concha</a:t>
            </a:r>
            <a:endParaRPr lang="es-CO" dirty="0">
              <a:solidFill>
                <a:schemeClr val="tx1">
                  <a:lumMod val="85000"/>
                  <a:lumOff val="15000"/>
                </a:schemeClr>
              </a:solidFill>
            </a:endParaRPr>
          </a:p>
          <a:p>
            <a:pPr algn="r"/>
            <a:r>
              <a:rPr lang="es-ES" dirty="0">
                <a:solidFill>
                  <a:schemeClr val="tx1">
                    <a:lumMod val="85000"/>
                    <a:lumOff val="15000"/>
                  </a:schemeClr>
                </a:solidFill>
              </a:rPr>
              <a:t>PhD Salud Pública</a:t>
            </a:r>
            <a:endParaRPr lang="es-ES" dirty="0">
              <a:solidFill>
                <a:schemeClr val="tx1">
                  <a:lumMod val="85000"/>
                  <a:lumOff val="15000"/>
                </a:schemeClr>
              </a:solidFill>
            </a:endParaRPr>
          </a:p>
          <a:p>
            <a:pPr algn="r"/>
            <a:r>
              <a:rPr lang="es-ES" dirty="0">
                <a:solidFill>
                  <a:schemeClr val="tx1">
                    <a:lumMod val="85000"/>
                    <a:lumOff val="15000"/>
                  </a:schemeClr>
                </a:solidFill>
              </a:rPr>
              <a:t>Docente de investigación</a:t>
            </a:r>
            <a:endParaRPr lang="es-ES"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1968617" y="2040626"/>
          <a:ext cx="5368688" cy="3009048"/>
        </p:xfrm>
        <a:graphic>
          <a:graphicData uri="http://schemas.openxmlformats.org/drawingml/2006/table">
            <a:tbl>
              <a:tblPr firstRow="1" firstCol="1" bandRow="1">
                <a:tableStyleId>{5C22544A-7EE6-4342-B048-85BDC9FD1C3A}</a:tableStyleId>
              </a:tblPr>
              <a:tblGrid>
                <a:gridCol w="1342172"/>
                <a:gridCol w="1342172"/>
                <a:gridCol w="1342172"/>
                <a:gridCol w="1342172"/>
              </a:tblGrid>
              <a:tr h="504068">
                <a:tc>
                  <a:txBody>
                    <a:bodyPr/>
                    <a:lstStyle/>
                    <a:p>
                      <a:pPr algn="just">
                        <a:lnSpc>
                          <a:spcPct val="115000"/>
                        </a:lnSpc>
                        <a:spcAft>
                          <a:spcPts val="0"/>
                        </a:spcAft>
                      </a:pPr>
                      <a:r>
                        <a:rPr lang="es-CO" sz="2000" dirty="0">
                          <a:effectLst/>
                        </a:rPr>
                        <a:t>Curso  </a:t>
                      </a:r>
                      <a:endParaRPr lang="es-ES" sz="2000" dirty="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dirty="0">
                          <a:effectLst/>
                        </a:rPr>
                        <a:t>Universo  </a:t>
                      </a:r>
                      <a:endParaRPr lang="es-ES" sz="2000" dirty="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  </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Muestra  </a:t>
                      </a:r>
                      <a:endParaRPr lang="es-ES" sz="2000">
                        <a:effectLst/>
                        <a:latin typeface="Calibri"/>
                        <a:ea typeface="Times New Roman"/>
                        <a:cs typeface="Times New Roman"/>
                      </a:endParaRPr>
                    </a:p>
                  </a:txBody>
                  <a:tcPr marL="44450" marR="44450" marT="0" marB="0" anchor="ctr"/>
                </a:tc>
              </a:tr>
              <a:tr h="498948">
                <a:tc>
                  <a:txBody>
                    <a:bodyPr/>
                    <a:lstStyle/>
                    <a:p>
                      <a:pPr algn="just">
                        <a:lnSpc>
                          <a:spcPct val="115000"/>
                        </a:lnSpc>
                        <a:spcAft>
                          <a:spcPts val="0"/>
                        </a:spcAft>
                      </a:pPr>
                      <a:r>
                        <a:rPr lang="es-CO" sz="2000">
                          <a:effectLst/>
                        </a:rPr>
                        <a:t>octavo                </a:t>
                      </a:r>
                      <a:endParaRPr lang="es-ES" sz="2000">
                        <a:effectLst/>
                        <a:latin typeface="Calibri"/>
                        <a:ea typeface="Times New Roman"/>
                        <a:cs typeface="Times New Roman"/>
                      </a:endParaRPr>
                    </a:p>
                  </a:txBody>
                  <a:tcPr marL="44450" marR="44450" marT="0" marB="0" anchor="ctr"/>
                </a:tc>
                <a:tc>
                  <a:txBody>
                    <a:bodyPr/>
                    <a:lstStyle/>
                    <a:p>
                      <a:pPr indent="152400" algn="just">
                        <a:lnSpc>
                          <a:spcPct val="115000"/>
                        </a:lnSpc>
                        <a:spcAft>
                          <a:spcPts val="0"/>
                        </a:spcAft>
                      </a:pPr>
                      <a:r>
                        <a:rPr lang="es-CO" sz="2000">
                          <a:effectLst/>
                        </a:rPr>
                        <a:t>241</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32,7</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187</a:t>
                      </a:r>
                      <a:endParaRPr lang="es-ES" sz="2000">
                        <a:effectLst/>
                        <a:latin typeface="Calibri"/>
                        <a:ea typeface="Times New Roman"/>
                        <a:cs typeface="Times New Roman"/>
                      </a:endParaRPr>
                    </a:p>
                  </a:txBody>
                  <a:tcPr marL="44450" marR="44450" marT="0" marB="0" anchor="ctr"/>
                </a:tc>
              </a:tr>
              <a:tr h="498948">
                <a:tc>
                  <a:txBody>
                    <a:bodyPr/>
                    <a:lstStyle/>
                    <a:p>
                      <a:pPr algn="just">
                        <a:lnSpc>
                          <a:spcPct val="115000"/>
                        </a:lnSpc>
                        <a:spcAft>
                          <a:spcPts val="0"/>
                        </a:spcAft>
                      </a:pPr>
                      <a:r>
                        <a:rPr lang="es-CO" sz="2000" dirty="0">
                          <a:effectLst/>
                        </a:rPr>
                        <a:t>noveno               </a:t>
                      </a:r>
                      <a:endParaRPr lang="es-ES" sz="2000" dirty="0">
                        <a:effectLst/>
                        <a:latin typeface="Calibri"/>
                        <a:ea typeface="Times New Roman"/>
                        <a:cs typeface="Times New Roman"/>
                      </a:endParaRPr>
                    </a:p>
                  </a:txBody>
                  <a:tcPr marL="44450" marR="44450" marT="0" marB="0" anchor="ctr"/>
                </a:tc>
                <a:tc>
                  <a:txBody>
                    <a:bodyPr/>
                    <a:lstStyle/>
                    <a:p>
                      <a:pPr indent="152400" algn="just">
                        <a:lnSpc>
                          <a:spcPct val="115000"/>
                        </a:lnSpc>
                        <a:spcAft>
                          <a:spcPts val="0"/>
                        </a:spcAft>
                      </a:pPr>
                      <a:r>
                        <a:rPr lang="es-CO" sz="2000">
                          <a:effectLst/>
                        </a:rPr>
                        <a:t>181</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24,5</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140</a:t>
                      </a:r>
                      <a:endParaRPr lang="es-ES" sz="2000">
                        <a:effectLst/>
                        <a:latin typeface="Calibri"/>
                        <a:ea typeface="Times New Roman"/>
                        <a:cs typeface="Times New Roman"/>
                      </a:endParaRPr>
                    </a:p>
                  </a:txBody>
                  <a:tcPr marL="44450" marR="44450" marT="0" marB="0" anchor="ctr"/>
                </a:tc>
              </a:tr>
              <a:tr h="498948">
                <a:tc>
                  <a:txBody>
                    <a:bodyPr/>
                    <a:lstStyle/>
                    <a:p>
                      <a:pPr algn="just">
                        <a:lnSpc>
                          <a:spcPct val="115000"/>
                        </a:lnSpc>
                        <a:spcAft>
                          <a:spcPts val="0"/>
                        </a:spcAft>
                      </a:pPr>
                      <a:r>
                        <a:rPr lang="es-CO" sz="2000">
                          <a:effectLst/>
                        </a:rPr>
                        <a:t>décimo               </a:t>
                      </a:r>
                      <a:endParaRPr lang="es-ES" sz="2000">
                        <a:effectLst/>
                        <a:latin typeface="Calibri"/>
                        <a:ea typeface="Times New Roman"/>
                        <a:cs typeface="Times New Roman"/>
                      </a:endParaRPr>
                    </a:p>
                  </a:txBody>
                  <a:tcPr marL="44450" marR="44450" marT="0" marB="0" anchor="ctr"/>
                </a:tc>
                <a:tc>
                  <a:txBody>
                    <a:bodyPr/>
                    <a:lstStyle/>
                    <a:p>
                      <a:pPr indent="152400" algn="just">
                        <a:lnSpc>
                          <a:spcPct val="115000"/>
                        </a:lnSpc>
                        <a:spcAft>
                          <a:spcPts val="0"/>
                        </a:spcAft>
                      </a:pPr>
                      <a:r>
                        <a:rPr lang="es-CO" sz="2000">
                          <a:effectLst/>
                        </a:rPr>
                        <a:t>190</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25,7</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147</a:t>
                      </a:r>
                      <a:endParaRPr lang="es-ES" sz="2000">
                        <a:effectLst/>
                        <a:latin typeface="Calibri"/>
                        <a:ea typeface="Times New Roman"/>
                        <a:cs typeface="Times New Roman"/>
                      </a:endParaRPr>
                    </a:p>
                  </a:txBody>
                  <a:tcPr marL="44450" marR="44450" marT="0" marB="0" anchor="ctr"/>
                </a:tc>
              </a:tr>
              <a:tr h="504068">
                <a:tc>
                  <a:txBody>
                    <a:bodyPr/>
                    <a:lstStyle/>
                    <a:p>
                      <a:pPr algn="just">
                        <a:lnSpc>
                          <a:spcPct val="115000"/>
                        </a:lnSpc>
                        <a:spcAft>
                          <a:spcPts val="0"/>
                        </a:spcAft>
                      </a:pPr>
                      <a:r>
                        <a:rPr lang="es-CO" sz="2000">
                          <a:effectLst/>
                        </a:rPr>
                        <a:t>Undécimo                   </a:t>
                      </a:r>
                      <a:endParaRPr lang="es-ES" sz="2000">
                        <a:effectLst/>
                        <a:latin typeface="Calibri"/>
                        <a:ea typeface="Times New Roman"/>
                        <a:cs typeface="Times New Roman"/>
                      </a:endParaRPr>
                    </a:p>
                  </a:txBody>
                  <a:tcPr marL="44450" marR="44450" marT="0" marB="0" anchor="ctr"/>
                </a:tc>
                <a:tc>
                  <a:txBody>
                    <a:bodyPr/>
                    <a:lstStyle/>
                    <a:p>
                      <a:pPr indent="152400" algn="just">
                        <a:lnSpc>
                          <a:spcPct val="115000"/>
                        </a:lnSpc>
                        <a:spcAft>
                          <a:spcPts val="0"/>
                        </a:spcAft>
                      </a:pPr>
                      <a:r>
                        <a:rPr lang="es-CO" sz="2000">
                          <a:effectLst/>
                        </a:rPr>
                        <a:t>126</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17,1</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dirty="0">
                          <a:effectLst/>
                        </a:rPr>
                        <a:t>98</a:t>
                      </a:r>
                      <a:endParaRPr lang="es-ES" sz="2000" dirty="0">
                        <a:effectLst/>
                        <a:latin typeface="Calibri"/>
                        <a:ea typeface="Times New Roman"/>
                        <a:cs typeface="Times New Roman"/>
                      </a:endParaRPr>
                    </a:p>
                  </a:txBody>
                  <a:tcPr marL="44450" marR="44450" marT="0" marB="0" anchor="ctr"/>
                </a:tc>
              </a:tr>
              <a:tr h="504068">
                <a:tc>
                  <a:txBody>
                    <a:bodyPr/>
                    <a:lstStyle/>
                    <a:p>
                      <a:pPr algn="just">
                        <a:lnSpc>
                          <a:spcPct val="115000"/>
                        </a:lnSpc>
                        <a:spcAft>
                          <a:spcPts val="0"/>
                        </a:spcAft>
                      </a:pPr>
                      <a:r>
                        <a:rPr lang="es-CO" sz="2000">
                          <a:effectLst/>
                        </a:rPr>
                        <a:t>Total  </a:t>
                      </a:r>
                      <a:endParaRPr lang="es-ES" sz="2000">
                        <a:effectLst/>
                        <a:latin typeface="Calibri"/>
                        <a:ea typeface="Times New Roman"/>
                        <a:cs typeface="Times New Roman"/>
                      </a:endParaRPr>
                    </a:p>
                  </a:txBody>
                  <a:tcPr marL="44450" marR="44450" marT="0" marB="0" anchor="ctr"/>
                </a:tc>
                <a:tc>
                  <a:txBody>
                    <a:bodyPr/>
                    <a:lstStyle/>
                    <a:p>
                      <a:pPr indent="152400" algn="just">
                        <a:lnSpc>
                          <a:spcPct val="115000"/>
                        </a:lnSpc>
                        <a:spcAft>
                          <a:spcPts val="0"/>
                        </a:spcAft>
                      </a:pPr>
                      <a:r>
                        <a:rPr lang="es-CO" sz="2000">
                          <a:effectLst/>
                        </a:rPr>
                        <a:t>738</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a:effectLst/>
                        </a:rPr>
                        <a:t>100</a:t>
                      </a:r>
                      <a:endParaRPr lang="es-ES" sz="2000">
                        <a:effectLst/>
                        <a:latin typeface="Calibri"/>
                        <a:ea typeface="Times New Roman"/>
                        <a:cs typeface="Times New Roman"/>
                      </a:endParaRPr>
                    </a:p>
                  </a:txBody>
                  <a:tcPr marL="44450" marR="44450" marT="0" marB="0" anchor="ctr"/>
                </a:tc>
                <a:tc>
                  <a:txBody>
                    <a:bodyPr/>
                    <a:lstStyle/>
                    <a:p>
                      <a:pPr algn="just">
                        <a:lnSpc>
                          <a:spcPct val="115000"/>
                        </a:lnSpc>
                        <a:spcAft>
                          <a:spcPts val="0"/>
                        </a:spcAft>
                      </a:pPr>
                      <a:r>
                        <a:rPr lang="es-CO" sz="2000" dirty="0">
                          <a:effectLst/>
                        </a:rPr>
                        <a:t>572</a:t>
                      </a:r>
                      <a:endParaRPr lang="es-ES" sz="2000" dirty="0">
                        <a:effectLst/>
                        <a:latin typeface="Calibri"/>
                        <a:ea typeface="Times New Roman"/>
                        <a:cs typeface="Times New Roman"/>
                      </a:endParaRPr>
                    </a:p>
                  </a:txBody>
                  <a:tcPr marL="44450" marR="44450" marT="0" marB="0" anchor="ctr"/>
                </a:tc>
              </a:tr>
            </a:tbl>
          </a:graphicData>
        </a:graphic>
      </p:graphicFrame>
      <p:sp>
        <p:nvSpPr>
          <p:cNvPr id="6" name="5 CuadroTexto"/>
          <p:cNvSpPr txBox="1"/>
          <p:nvPr/>
        </p:nvSpPr>
        <p:spPr>
          <a:xfrm>
            <a:off x="495511" y="890533"/>
            <a:ext cx="8277225" cy="369332"/>
          </a:xfrm>
          <a:prstGeom prst="rect">
            <a:avLst/>
          </a:prstGeom>
          <a:noFill/>
        </p:spPr>
        <p:txBody>
          <a:bodyPr wrap="square" rtlCol="0">
            <a:spAutoFit/>
          </a:bodyPr>
          <a:lstStyle/>
          <a:p>
            <a:pPr algn="ctr"/>
            <a:r>
              <a:rPr lang="es-ES" dirty="0" smtClean="0"/>
              <a:t>Muestra </a:t>
            </a:r>
            <a:r>
              <a:rPr lang="es-ES" dirty="0"/>
              <a:t>aleatoria estratificada con afijación </a:t>
            </a:r>
            <a:r>
              <a:rPr lang="es-ES" dirty="0" smtClean="0"/>
              <a:t>proporcional</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58512" y="2193577"/>
            <a:ext cx="4140533" cy="1754326"/>
          </a:xfrm>
          <a:prstGeom prst="rect">
            <a:avLst/>
          </a:prstGeom>
          <a:solidFill>
            <a:schemeClr val="tx2">
              <a:lumMod val="20000"/>
              <a:lumOff val="80000"/>
            </a:schemeClr>
          </a:solidFill>
          <a:ln>
            <a:solidFill>
              <a:schemeClr val="tx2">
                <a:lumMod val="60000"/>
                <a:lumOff val="40000"/>
              </a:schemeClr>
            </a:solidFill>
          </a:ln>
        </p:spPr>
        <p:txBody>
          <a:bodyPr wrap="square" rtlCol="0">
            <a:spAutoFit/>
          </a:bodyPr>
          <a:lstStyle/>
          <a:p>
            <a:pPr algn="ctr"/>
            <a:r>
              <a:rPr lang="es-ES" b="1" dirty="0"/>
              <a:t>Criterios de inclusión</a:t>
            </a:r>
            <a:endParaRPr lang="es-ES" b="1" dirty="0"/>
          </a:p>
          <a:p>
            <a:pPr algn="ctr"/>
            <a:endParaRPr lang="es-ES" dirty="0"/>
          </a:p>
          <a:p>
            <a:pPr marL="285750" indent="-285750" algn="just">
              <a:buFont typeface="Arial" pitchFamily="34" charset="0"/>
              <a:buChar char="•"/>
            </a:pPr>
            <a:r>
              <a:rPr lang="es-ES" dirty="0" smtClean="0"/>
              <a:t>Escolares </a:t>
            </a:r>
            <a:r>
              <a:rPr lang="es-ES" dirty="0"/>
              <a:t>entre 13 y 19 años,  matriculados en el Colegio Humberto Gómez </a:t>
            </a:r>
            <a:r>
              <a:rPr lang="es-ES" dirty="0" err="1"/>
              <a:t>Nigrinis</a:t>
            </a:r>
            <a:r>
              <a:rPr lang="es-ES" dirty="0"/>
              <a:t>. </a:t>
            </a:r>
            <a:endParaRPr lang="es-ES" dirty="0"/>
          </a:p>
          <a:p>
            <a:pPr algn="just"/>
            <a:endParaRPr lang="es-ES" dirty="0" smtClean="0"/>
          </a:p>
        </p:txBody>
      </p:sp>
      <p:sp>
        <p:nvSpPr>
          <p:cNvPr id="5" name="4 CuadroTexto"/>
          <p:cNvSpPr txBox="1"/>
          <p:nvPr/>
        </p:nvSpPr>
        <p:spPr>
          <a:xfrm>
            <a:off x="5031190" y="2189863"/>
            <a:ext cx="3798912" cy="2308324"/>
          </a:xfrm>
          <a:prstGeom prst="rect">
            <a:avLst/>
          </a:prstGeom>
          <a:solidFill>
            <a:schemeClr val="accent2">
              <a:lumMod val="20000"/>
              <a:lumOff val="80000"/>
            </a:schemeClr>
          </a:solidFill>
          <a:ln>
            <a:solidFill>
              <a:schemeClr val="accent2">
                <a:lumMod val="60000"/>
                <a:lumOff val="40000"/>
              </a:schemeClr>
            </a:solidFill>
          </a:ln>
        </p:spPr>
        <p:txBody>
          <a:bodyPr wrap="square" rtlCol="0">
            <a:spAutoFit/>
          </a:bodyPr>
          <a:lstStyle/>
          <a:p>
            <a:pPr algn="ctr"/>
            <a:r>
              <a:rPr lang="es-ES" b="1" dirty="0"/>
              <a:t>Criterios de exclusión</a:t>
            </a:r>
            <a:endParaRPr lang="es-ES" b="1" dirty="0"/>
          </a:p>
          <a:p>
            <a:endParaRPr lang="es-ES" dirty="0"/>
          </a:p>
          <a:p>
            <a:pPr marL="285750" indent="-285750" algn="just">
              <a:buFont typeface="Arial" pitchFamily="34" charset="0"/>
              <a:buChar char="•"/>
            </a:pPr>
            <a:r>
              <a:rPr lang="es-ES" dirty="0" smtClean="0"/>
              <a:t>Escolares </a:t>
            </a:r>
            <a:r>
              <a:rPr lang="es-ES" dirty="0"/>
              <a:t>de HUGONI que se rehusaron a participar </a:t>
            </a:r>
            <a:endParaRPr lang="es-ES" dirty="0" smtClean="0"/>
          </a:p>
          <a:p>
            <a:pPr algn="just"/>
            <a:endParaRPr lang="es-ES" dirty="0"/>
          </a:p>
          <a:p>
            <a:pPr marL="285750" indent="-285750" algn="just">
              <a:buFont typeface="Arial" pitchFamily="34" charset="0"/>
              <a:buChar char="•"/>
            </a:pPr>
            <a:r>
              <a:rPr lang="es-ES" dirty="0" smtClean="0"/>
              <a:t>Escolares </a:t>
            </a:r>
            <a:r>
              <a:rPr lang="es-ES" dirty="0"/>
              <a:t>de la institución que al momento de aplicar la encuesta estuvieran ausentes</a:t>
            </a:r>
          </a:p>
        </p:txBody>
      </p:sp>
      <p:sp>
        <p:nvSpPr>
          <p:cNvPr id="2" name="Flecha izquierda y arriba 1"/>
          <p:cNvSpPr/>
          <p:nvPr/>
        </p:nvSpPr>
        <p:spPr>
          <a:xfrm rot="13422639">
            <a:off x="4150662" y="1385854"/>
            <a:ext cx="1024501" cy="966554"/>
          </a:xfrm>
          <a:prstGeom prst="leftUpArrow">
            <a:avLst>
              <a:gd name="adj1" fmla="val 12893"/>
              <a:gd name="adj2" fmla="val 12646"/>
              <a:gd name="adj3" fmla="val 1551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6" name="Rectángulo 5"/>
          <p:cNvSpPr/>
          <p:nvPr/>
        </p:nvSpPr>
        <p:spPr>
          <a:xfrm>
            <a:off x="3114827" y="242496"/>
            <a:ext cx="3108543" cy="923330"/>
          </a:xfrm>
          <a:prstGeom prst="rect">
            <a:avLst/>
          </a:prstGeom>
          <a:noFill/>
        </p:spPr>
        <p:txBody>
          <a:bodyPr wrap="none" lIns="91440" tIns="45720" rIns="91440" bIns="45720">
            <a:spAutoFit/>
          </a:bodyPr>
          <a:lstStyle/>
          <a:p>
            <a:pPr algn="ctr"/>
            <a:r>
              <a:rPr lang="es-ES" sz="5400" b="0" cap="none" spc="0" dirty="0" smtClean="0">
                <a:ln w="0"/>
                <a:solidFill>
                  <a:schemeClr val="accent1"/>
                </a:solidFill>
                <a:effectLst>
                  <a:outerShdw blurRad="38100" dist="25400" dir="5400000" algn="ctr" rotWithShape="0">
                    <a:srgbClr val="6E747A">
                      <a:alpha val="43000"/>
                    </a:srgbClr>
                  </a:outerShdw>
                </a:effectLst>
              </a:rPr>
              <a:t>CRITERIOS</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92401" y="1644829"/>
            <a:ext cx="6782371" cy="71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6066" y="2352220"/>
            <a:ext cx="6775054" cy="3509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ángulo 1"/>
          <p:cNvSpPr/>
          <p:nvPr/>
        </p:nvSpPr>
        <p:spPr>
          <a:xfrm>
            <a:off x="1659279" y="578968"/>
            <a:ext cx="5825441" cy="923330"/>
          </a:xfrm>
          <a:prstGeom prst="rect">
            <a:avLst/>
          </a:prstGeom>
          <a:noFill/>
        </p:spPr>
        <p:txBody>
          <a:bodyPr wrap="none" lIns="91440" tIns="45720" rIns="91440" bIns="45720">
            <a:spAutoFit/>
          </a:bodyPr>
          <a:lstStyle/>
          <a:p>
            <a:pPr algn="ctr"/>
            <a:r>
              <a:rPr lang="es-ES" sz="5400" b="0" cap="none" spc="0" dirty="0" smtClean="0">
                <a:ln w="0"/>
                <a:solidFill>
                  <a:schemeClr val="accent1"/>
                </a:solidFill>
                <a:effectLst>
                  <a:outerShdw blurRad="38100" dist="25400" dir="5400000" algn="ctr" rotWithShape="0">
                    <a:srgbClr val="6E747A">
                      <a:alpha val="43000"/>
                    </a:srgbClr>
                  </a:outerShdw>
                </a:effectLst>
              </a:rPr>
              <a:t>CUADRO VARIABLES</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39634" y="1439643"/>
            <a:ext cx="7576069" cy="4176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9634" y="723329"/>
            <a:ext cx="7576069" cy="79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9685" y="534571"/>
            <a:ext cx="7693915" cy="810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685" y="1331762"/>
            <a:ext cx="7693915" cy="4363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3204" y="548319"/>
            <a:ext cx="7806520" cy="822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557" y="1352989"/>
            <a:ext cx="7828507" cy="433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95266" y="423082"/>
            <a:ext cx="7980147" cy="832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040" y="1241948"/>
            <a:ext cx="7996122" cy="440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1729" y="545906"/>
            <a:ext cx="8156618" cy="850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452" y="1378425"/>
            <a:ext cx="8133195" cy="4490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0630" y="710212"/>
            <a:ext cx="7956645" cy="830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398" y="1535107"/>
            <a:ext cx="7981521" cy="4224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2550" y="1179511"/>
            <a:ext cx="6838949" cy="4486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ángulo 2"/>
          <p:cNvSpPr/>
          <p:nvPr/>
        </p:nvSpPr>
        <p:spPr>
          <a:xfrm>
            <a:off x="2396792" y="538027"/>
            <a:ext cx="4432304" cy="923330"/>
          </a:xfrm>
          <a:prstGeom prst="rect">
            <a:avLst/>
          </a:prstGeom>
          <a:noFill/>
        </p:spPr>
        <p:txBody>
          <a:bodyPr wrap="none" lIns="91440" tIns="45720" rIns="91440" bIns="45720">
            <a:spAutoFit/>
          </a:bodyPr>
          <a:lstStyle/>
          <a:p>
            <a:pPr algn="ctr"/>
            <a:r>
              <a:rPr lang="es-ES" sz="5400" b="0" cap="none" spc="0" dirty="0" smtClean="0">
                <a:ln w="0"/>
                <a:solidFill>
                  <a:schemeClr val="accent1"/>
                </a:solidFill>
                <a:effectLst>
                  <a:outerShdw blurRad="38100" dist="25400" dir="5400000" algn="ctr" rotWithShape="0">
                    <a:srgbClr val="6E747A">
                      <a:alpha val="43000"/>
                    </a:srgbClr>
                  </a:outerShdw>
                </a:effectLst>
              </a:rPr>
              <a:t>INSTRUMENTO</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3911" y="1483110"/>
            <a:ext cx="3774554" cy="1419840"/>
          </a:xfrm>
          <a:prstGeom prst="rect">
            <a:avLst/>
          </a:prstGeom>
        </p:spPr>
      </p:pic>
      <p:sp>
        <p:nvSpPr>
          <p:cNvPr id="6" name="Flecha derecha 5"/>
          <p:cNvSpPr/>
          <p:nvPr/>
        </p:nvSpPr>
        <p:spPr>
          <a:xfrm>
            <a:off x="4967785" y="1874872"/>
            <a:ext cx="900753" cy="30025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7" name="Rectángulo 6"/>
          <p:cNvSpPr/>
          <p:nvPr/>
        </p:nvSpPr>
        <p:spPr>
          <a:xfrm>
            <a:off x="5819050" y="1252597"/>
            <a:ext cx="2171713" cy="1938992"/>
          </a:xfrm>
          <a:prstGeom prst="rect">
            <a:avLst/>
          </a:prstGeom>
          <a:noFill/>
        </p:spPr>
        <p:txBody>
          <a:bodyPr wrap="square" lIns="91440" tIns="45720" rIns="91440" bIns="45720">
            <a:spAutoFit/>
          </a:bodyPr>
          <a:lstStyle/>
          <a:p>
            <a:pPr algn="ctr"/>
            <a:r>
              <a:rPr lang="es-ES" sz="8000" b="1" dirty="0" smtClean="0">
                <a:ln w="22225">
                  <a:solidFill>
                    <a:schemeClr val="accent2"/>
                  </a:solidFill>
                  <a:prstDash val="solid"/>
                </a:ln>
                <a:solidFill>
                  <a:schemeClr val="accent2">
                    <a:lumMod val="40000"/>
                    <a:lumOff val="60000"/>
                  </a:schemeClr>
                </a:solidFill>
              </a:rPr>
              <a:t>8%</a:t>
            </a:r>
            <a:endParaRPr lang="es-ES" sz="8000" b="1" dirty="0" smtClean="0">
              <a:ln w="22225">
                <a:solidFill>
                  <a:schemeClr val="accent2"/>
                </a:solidFill>
                <a:prstDash val="solid"/>
              </a:ln>
              <a:solidFill>
                <a:schemeClr val="accent2">
                  <a:lumMod val="40000"/>
                  <a:lumOff val="60000"/>
                </a:schemeClr>
              </a:solidFill>
            </a:endParaRPr>
          </a:p>
          <a:p>
            <a:pPr algn="ctr"/>
            <a:r>
              <a:rPr lang="es-ES" sz="2000" b="1" cap="none" spc="0" dirty="0" smtClean="0">
                <a:ln w="22225">
                  <a:solidFill>
                    <a:schemeClr val="accent2"/>
                  </a:solidFill>
                  <a:prstDash val="solid"/>
                </a:ln>
                <a:solidFill>
                  <a:schemeClr val="accent2">
                    <a:lumMod val="40000"/>
                    <a:lumOff val="60000"/>
                  </a:schemeClr>
                </a:solidFill>
                <a:effectLst/>
              </a:rPr>
              <a:t>De población mayor de 14 años</a:t>
            </a:r>
            <a:endParaRPr lang="es-ES" sz="2000" b="1" cap="none" spc="0" dirty="0">
              <a:ln w="22225">
                <a:solidFill>
                  <a:schemeClr val="accent2"/>
                </a:solidFill>
                <a:prstDash val="solid"/>
              </a:ln>
              <a:solidFill>
                <a:schemeClr val="accent2">
                  <a:lumMod val="40000"/>
                  <a:lumOff val="60000"/>
                </a:schemeClr>
              </a:solidFill>
              <a:effectLst/>
            </a:endParaRPr>
          </a:p>
        </p:txBody>
      </p:sp>
      <p:pic>
        <p:nvPicPr>
          <p:cNvPr id="1026" name="Picture 2" descr="http://www.ada.org/~/media/ADA/Images/Featured/Featured_Programs_Seal_202x127.jpg?h=127&amp;la=en&amp;w=202&amp;hash=18BC461D6C27637B58BB824B5512E1587F7EF8B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798" y="3558760"/>
            <a:ext cx="3017365" cy="189705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instructables.com/image/F4BUUBBFD80X6TM/Ball-Closure-Rings-Captive-Bead-Ring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3707" y="3358873"/>
            <a:ext cx="2660483" cy="2386833"/>
          </a:xfrm>
          <a:prstGeom prst="rect">
            <a:avLst/>
          </a:prstGeom>
          <a:noFill/>
          <a:extLst>
            <a:ext uri="{909E8E84-426E-40DD-AFC4-6F175D3DCCD1}">
              <a14:hiddenFill xmlns:a14="http://schemas.microsoft.com/office/drawing/2010/main">
                <a:solidFill>
                  <a:srgbClr val="FFFFFF"/>
                </a:solidFill>
              </a14:hiddenFill>
            </a:ext>
          </a:extLst>
        </p:spPr>
      </p:pic>
      <p:sp>
        <p:nvSpPr>
          <p:cNvPr id="8" name="Señal de prohibido 7"/>
          <p:cNvSpPr/>
          <p:nvPr/>
        </p:nvSpPr>
        <p:spPr>
          <a:xfrm>
            <a:off x="5917133" y="3558760"/>
            <a:ext cx="2073630" cy="2088107"/>
          </a:xfrm>
          <a:prstGeom prst="noSmoking">
            <a:avLst>
              <a:gd name="adj" fmla="val 2808"/>
            </a:avLst>
          </a:prstGeom>
          <a:solidFill>
            <a:schemeClr val="accent2"/>
          </a:solidFill>
          <a:ln w="3175"/>
        </p:spPr>
        <p:style>
          <a:lnRef idx="1">
            <a:schemeClr val="accent6"/>
          </a:lnRef>
          <a:fillRef idx="2">
            <a:schemeClr val="accent6"/>
          </a:fillRef>
          <a:effectRef idx="1">
            <a:schemeClr val="accent6"/>
          </a:effectRef>
          <a:fontRef idx="minor">
            <a:schemeClr val="dk1"/>
          </a:fontRef>
        </p:style>
        <p:txBody>
          <a:bodyPr rtlCol="0" anchor="ctr"/>
          <a:lstStyle/>
          <a:p>
            <a:pPr algn="ctr"/>
            <a:endParaRPr lang="es-CO">
              <a:solidFill>
                <a:schemeClr val="tx1"/>
              </a:solidFill>
            </a:endParaRPr>
          </a:p>
        </p:txBody>
      </p:sp>
      <p:sp>
        <p:nvSpPr>
          <p:cNvPr id="13" name="Flecha derecha 12"/>
          <p:cNvSpPr/>
          <p:nvPr/>
        </p:nvSpPr>
        <p:spPr>
          <a:xfrm>
            <a:off x="3336844" y="4045950"/>
            <a:ext cx="1993436" cy="64218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9" name="Rectángulo 8"/>
          <p:cNvSpPr/>
          <p:nvPr/>
        </p:nvSpPr>
        <p:spPr>
          <a:xfrm>
            <a:off x="432133" y="389934"/>
            <a:ext cx="8579976" cy="830997"/>
          </a:xfrm>
          <a:prstGeom prst="rect">
            <a:avLst/>
          </a:prstGeom>
          <a:noFill/>
        </p:spPr>
        <p:txBody>
          <a:bodyPr wrap="none" lIns="91440" tIns="45720" rIns="91440" bIns="45720">
            <a:spAutoFit/>
          </a:bodyPr>
          <a:lstStyle/>
          <a:p>
            <a:pPr algn="ctr"/>
            <a:r>
              <a:rPr lang="es-ES" sz="4800" dirty="0">
                <a:ln w="0"/>
                <a:solidFill>
                  <a:schemeClr val="accent1"/>
                </a:solidFill>
                <a:effectLst>
                  <a:outerShdw blurRad="38100" dist="25400" dir="5400000" algn="ctr" rotWithShape="0">
                    <a:srgbClr val="6E747A">
                      <a:alpha val="43000"/>
                    </a:srgbClr>
                  </a:outerShdw>
                </a:effectLst>
              </a:rPr>
              <a:t>PLANTEAMIENTO DEL PROBLEMA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42199" y="533400"/>
            <a:ext cx="7070854" cy="5238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36699" y="188913"/>
            <a:ext cx="6264276" cy="4827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5243" b="61005"/>
          <a:stretch>
            <a:fillRect/>
          </a:stretch>
        </p:blipFill>
        <p:spPr bwMode="auto">
          <a:xfrm>
            <a:off x="1458018" y="4864082"/>
            <a:ext cx="6504882" cy="993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xágono 4"/>
          <p:cNvSpPr/>
          <p:nvPr/>
        </p:nvSpPr>
        <p:spPr>
          <a:xfrm>
            <a:off x="3334659" y="2119787"/>
            <a:ext cx="2688609" cy="2183642"/>
          </a:xfrm>
          <a:prstGeom prst="hexag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CO" dirty="0"/>
          </a:p>
        </p:txBody>
      </p:sp>
      <p:sp>
        <p:nvSpPr>
          <p:cNvPr id="7" name="Rectángulo 6"/>
          <p:cNvSpPr/>
          <p:nvPr/>
        </p:nvSpPr>
        <p:spPr>
          <a:xfrm>
            <a:off x="288818" y="2666034"/>
            <a:ext cx="2381534"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dirty="0" smtClean="0"/>
              <a:t>Solicitó </a:t>
            </a:r>
            <a:r>
              <a:rPr lang="es-ES" dirty="0"/>
              <a:t>la autorización a las directivas del colegio </a:t>
            </a:r>
            <a:endParaRPr lang="es-CO" dirty="0"/>
          </a:p>
        </p:txBody>
      </p:sp>
      <p:sp>
        <p:nvSpPr>
          <p:cNvPr id="8" name="Flecha derecha 7"/>
          <p:cNvSpPr/>
          <p:nvPr/>
        </p:nvSpPr>
        <p:spPr>
          <a:xfrm rot="10800000">
            <a:off x="2756846" y="2934269"/>
            <a:ext cx="491320" cy="43672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0" name="Flecha derecha 9"/>
          <p:cNvSpPr/>
          <p:nvPr/>
        </p:nvSpPr>
        <p:spPr>
          <a:xfrm rot="16200000">
            <a:off x="1443251" y="1911867"/>
            <a:ext cx="491320" cy="43672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2" name="Rectángulo 11"/>
          <p:cNvSpPr/>
          <p:nvPr/>
        </p:nvSpPr>
        <p:spPr>
          <a:xfrm>
            <a:off x="288818" y="526703"/>
            <a:ext cx="2381534" cy="120032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dirty="0" smtClean="0"/>
              <a:t>La </a:t>
            </a:r>
            <a:r>
              <a:rPr lang="es-ES" dirty="0"/>
              <a:t>realización de la prueba </a:t>
            </a:r>
            <a:r>
              <a:rPr lang="es-ES" dirty="0" smtClean="0"/>
              <a:t>piloto </a:t>
            </a:r>
            <a:r>
              <a:rPr lang="es-ES" dirty="0"/>
              <a:t>con una población que represento el 10</a:t>
            </a:r>
            <a:r>
              <a:rPr lang="es-ES" dirty="0" smtClean="0"/>
              <a:t>%</a:t>
            </a:r>
            <a:endParaRPr lang="es-CO" dirty="0"/>
          </a:p>
        </p:txBody>
      </p:sp>
      <p:sp>
        <p:nvSpPr>
          <p:cNvPr id="13" name="Rectángulo 12"/>
          <p:cNvSpPr/>
          <p:nvPr/>
        </p:nvSpPr>
        <p:spPr>
          <a:xfrm>
            <a:off x="880324" y="109380"/>
            <a:ext cx="1617173" cy="338554"/>
          </a:xfrm>
          <a:prstGeom prst="rect">
            <a:avLst/>
          </a:prstGeom>
          <a:noFill/>
        </p:spPr>
        <p:txBody>
          <a:bodyPr wrap="none" lIns="91440" tIns="45720" rIns="91440" bIns="45720">
            <a:spAutoFit/>
          </a:bodyPr>
          <a:lstStyle/>
          <a:p>
            <a:pPr algn="ctr"/>
            <a:r>
              <a:rPr lang="es-ES" sz="1600" dirty="0" smtClean="0">
                <a:ln w="0"/>
                <a:solidFill>
                  <a:schemeClr val="accent1"/>
                </a:solidFill>
                <a:effectLst>
                  <a:outerShdw blurRad="38100" dist="25400" dir="5400000" algn="ctr" rotWithShape="0">
                    <a:srgbClr val="6E747A">
                      <a:alpha val="43000"/>
                    </a:srgbClr>
                  </a:outerShdw>
                </a:effectLst>
              </a:rPr>
              <a:t>BALBINO GARCIA</a:t>
            </a:r>
            <a:endParaRPr lang="es-ES" sz="1600" b="0" cap="none" spc="0" dirty="0">
              <a:ln w="0"/>
              <a:solidFill>
                <a:schemeClr val="accent1"/>
              </a:solidFill>
              <a:effectLst>
                <a:outerShdw blurRad="38100" dist="25400" dir="5400000" algn="ctr" rotWithShape="0">
                  <a:srgbClr val="6E747A">
                    <a:alpha val="43000"/>
                  </a:srgbClr>
                </a:outerShdw>
              </a:effectLst>
            </a:endParaRPr>
          </a:p>
        </p:txBody>
      </p:sp>
      <p:sp>
        <p:nvSpPr>
          <p:cNvPr id="14" name="Flecha derecha 13"/>
          <p:cNvSpPr/>
          <p:nvPr/>
        </p:nvSpPr>
        <p:spPr>
          <a:xfrm>
            <a:off x="2756845" y="917383"/>
            <a:ext cx="491321" cy="36849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5" name="Rectángulo 14"/>
          <p:cNvSpPr/>
          <p:nvPr/>
        </p:nvSpPr>
        <p:spPr>
          <a:xfrm>
            <a:off x="3445906" y="507714"/>
            <a:ext cx="2152936"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dirty="0" smtClean="0"/>
              <a:t>Modificaciones </a:t>
            </a:r>
            <a:r>
              <a:rPr lang="es-ES" dirty="0"/>
              <a:t>y los correctivos </a:t>
            </a:r>
            <a:r>
              <a:rPr lang="es-ES" dirty="0" smtClean="0"/>
              <a:t>necesarios</a:t>
            </a:r>
            <a:endParaRPr lang="es-ES" dirty="0"/>
          </a:p>
        </p:txBody>
      </p:sp>
      <p:sp>
        <p:nvSpPr>
          <p:cNvPr id="17" name="Flecha derecha 16"/>
          <p:cNvSpPr/>
          <p:nvPr/>
        </p:nvSpPr>
        <p:spPr>
          <a:xfrm>
            <a:off x="5724601" y="879010"/>
            <a:ext cx="426824" cy="37699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8" name="Rectángulo 17"/>
          <p:cNvSpPr/>
          <p:nvPr/>
        </p:nvSpPr>
        <p:spPr>
          <a:xfrm>
            <a:off x="6277184" y="454000"/>
            <a:ext cx="2533697" cy="147732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dirty="0" smtClean="0"/>
              <a:t>Aplicación </a:t>
            </a:r>
            <a:r>
              <a:rPr lang="es-ES" dirty="0"/>
              <a:t>de la encuesta a todos los estudiantes que integraron el grupo de octavo a undécimo grado</a:t>
            </a:r>
            <a:endParaRPr lang="es-ES" dirty="0"/>
          </a:p>
        </p:txBody>
      </p:sp>
      <p:sp>
        <p:nvSpPr>
          <p:cNvPr id="19" name="Flecha abajo 18"/>
          <p:cNvSpPr/>
          <p:nvPr/>
        </p:nvSpPr>
        <p:spPr>
          <a:xfrm>
            <a:off x="7303615" y="2063172"/>
            <a:ext cx="477671" cy="60286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20" name="Rectángulo 19"/>
          <p:cNvSpPr/>
          <p:nvPr/>
        </p:nvSpPr>
        <p:spPr>
          <a:xfrm>
            <a:off x="3246120" y="4512945"/>
            <a:ext cx="2891790" cy="146558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s-ES" dirty="0"/>
              <a:t>La información se sistematizó en la base de datos en Excel por duplicado por cada nivel escolar que fue </a:t>
            </a:r>
            <a:r>
              <a:rPr lang="es-ES" dirty="0" smtClean="0"/>
              <a:t>encuestado</a:t>
            </a:r>
            <a:endParaRPr lang="es-ES" dirty="0"/>
          </a:p>
        </p:txBody>
      </p:sp>
      <p:sp>
        <p:nvSpPr>
          <p:cNvPr id="22" name="Flecha doblada 21"/>
          <p:cNvSpPr/>
          <p:nvPr/>
        </p:nvSpPr>
        <p:spPr>
          <a:xfrm rot="10800000">
            <a:off x="6465199" y="4653644"/>
            <a:ext cx="643837" cy="709773"/>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solidFill>
                <a:schemeClr val="tx1"/>
              </a:solidFill>
            </a:endParaRPr>
          </a:p>
        </p:txBody>
      </p:sp>
      <p:sp>
        <p:nvSpPr>
          <p:cNvPr id="23" name="Rectángulo 22"/>
          <p:cNvSpPr/>
          <p:nvPr/>
        </p:nvSpPr>
        <p:spPr>
          <a:xfrm>
            <a:off x="323534" y="4523614"/>
            <a:ext cx="2096979" cy="147732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dirty="0"/>
              <a:t>La base depurada se exportó a STATA 9.0 para su respectivo procesamiento y análisis.</a:t>
            </a:r>
            <a:endParaRPr lang="es-ES" dirty="0"/>
          </a:p>
        </p:txBody>
      </p:sp>
      <p:sp>
        <p:nvSpPr>
          <p:cNvPr id="24" name="Rectángulo 23"/>
          <p:cNvSpPr/>
          <p:nvPr/>
        </p:nvSpPr>
        <p:spPr>
          <a:xfrm>
            <a:off x="3002506" y="2953521"/>
            <a:ext cx="3372771" cy="523220"/>
          </a:xfrm>
          <a:prstGeom prst="rect">
            <a:avLst/>
          </a:prstGeom>
          <a:noFill/>
        </p:spPr>
        <p:txBody>
          <a:bodyPr wrap="square" lIns="91440" tIns="45720" rIns="91440" bIns="45720">
            <a:spAutoFit/>
          </a:bodyPr>
          <a:lstStyle/>
          <a:p>
            <a:pPr algn="ctr"/>
            <a:r>
              <a:rPr lang="es-CO" sz="2800" b="1" dirty="0" smtClean="0">
                <a:ln w="6600">
                  <a:solidFill>
                    <a:schemeClr val="accent2"/>
                  </a:solidFill>
                  <a:prstDash val="solid"/>
                </a:ln>
                <a:solidFill>
                  <a:srgbClr val="FFFFFF"/>
                </a:solidFill>
                <a:effectLst>
                  <a:outerShdw dist="38100" dir="2700000" algn="tl" rotWithShape="0">
                    <a:schemeClr val="accent2"/>
                  </a:outerShdw>
                </a:effectLst>
              </a:rPr>
              <a:t>PROCEDIMIENTO</a:t>
            </a:r>
            <a:endParaRPr lang="es-CO" sz="2800" b="1" cap="none" spc="0" dirty="0">
              <a:ln w="22225">
                <a:solidFill>
                  <a:schemeClr val="accent2"/>
                </a:solidFill>
                <a:prstDash val="solid"/>
              </a:ln>
              <a:solidFill>
                <a:schemeClr val="accent2">
                  <a:lumMod val="40000"/>
                  <a:lumOff val="60000"/>
                </a:schemeClr>
              </a:solidFill>
              <a:effectLst/>
            </a:endParaRPr>
          </a:p>
        </p:txBody>
      </p:sp>
      <p:sp>
        <p:nvSpPr>
          <p:cNvPr id="26" name="Flecha derecha 25"/>
          <p:cNvSpPr/>
          <p:nvPr/>
        </p:nvSpPr>
        <p:spPr>
          <a:xfrm rot="10800000">
            <a:off x="2556857" y="4946094"/>
            <a:ext cx="399975" cy="43672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2" name="Rectángulo 24"/>
          <p:cNvSpPr/>
          <p:nvPr/>
        </p:nvSpPr>
        <p:spPr>
          <a:xfrm>
            <a:off x="6126025" y="2825624"/>
            <a:ext cx="2929661" cy="147732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p>
            <a:r>
              <a:rPr lang="es-CO" dirty="0">
                <a:latin typeface="Times New Roman" pitchFamily="18" charset="0"/>
                <a:ea typeface="Times New Roman" pitchFamily="18" charset="0"/>
              </a:rPr>
              <a:t>A cada estudiante se le entregó un material educativo alusivo al uso del piercing labial y  los posibles riesgos que conlleva este aditamento</a:t>
            </a:r>
            <a:endParaRPr lang="es-CO"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457200" y="1713040"/>
            <a:ext cx="3568889"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ES" b="1" dirty="0" smtClean="0"/>
              <a:t>PLAN DE ANÁLISIS UNIVARIADO </a:t>
            </a:r>
          </a:p>
        </p:txBody>
      </p:sp>
      <p:sp>
        <p:nvSpPr>
          <p:cNvPr id="5" name="4 CuadroTexto"/>
          <p:cNvSpPr txBox="1"/>
          <p:nvPr/>
        </p:nvSpPr>
        <p:spPr>
          <a:xfrm>
            <a:off x="5009439" y="1700409"/>
            <a:ext cx="3629025"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ES" b="1" dirty="0" smtClean="0"/>
              <a:t>PLAN DE ANÁLISIS BIVARIADO  </a:t>
            </a:r>
          </a:p>
        </p:txBody>
      </p:sp>
      <p:sp>
        <p:nvSpPr>
          <p:cNvPr id="3" name="Rectángulo 2"/>
          <p:cNvSpPr/>
          <p:nvPr/>
        </p:nvSpPr>
        <p:spPr>
          <a:xfrm>
            <a:off x="150125" y="380031"/>
            <a:ext cx="9176423" cy="923330"/>
          </a:xfrm>
          <a:prstGeom prst="rect">
            <a:avLst/>
          </a:prstGeom>
          <a:noFill/>
        </p:spPr>
        <p:txBody>
          <a:bodyPr wrap="none" lIns="91440" tIns="45720" rIns="91440" bIns="45720">
            <a:spAutoFit/>
          </a:bodyPr>
          <a:lstStyle/>
          <a:p>
            <a:pPr algn="ctr"/>
            <a:r>
              <a:rPr lang="es-ES" sz="5400" dirty="0" smtClean="0">
                <a:ln w="0"/>
                <a:solidFill>
                  <a:schemeClr val="accent1"/>
                </a:solidFill>
                <a:effectLst>
                  <a:outerShdw blurRad="38100" dist="25400" dir="5400000" algn="ctr" rotWithShape="0">
                    <a:srgbClr val="6E747A">
                      <a:alpha val="43000"/>
                    </a:srgbClr>
                  </a:outerShdw>
                </a:effectLst>
              </a:rPr>
              <a:t>PLAN</a:t>
            </a:r>
            <a:r>
              <a:rPr lang="es-E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5400" dirty="0" smtClean="0">
                <a:ln w="0"/>
                <a:solidFill>
                  <a:schemeClr val="accent1"/>
                </a:solidFill>
                <a:effectLst>
                  <a:outerShdw blurRad="38100" dist="25400" dir="5400000" algn="ctr" rotWithShape="0">
                    <a:srgbClr val="6E747A">
                      <a:alpha val="43000"/>
                    </a:srgbClr>
                  </a:outerShdw>
                </a:effectLst>
              </a:rPr>
              <a:t>DE</a:t>
            </a:r>
            <a:r>
              <a:rPr lang="es-E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5400" dirty="0" smtClean="0">
                <a:ln w="0"/>
                <a:solidFill>
                  <a:schemeClr val="accent1"/>
                </a:solidFill>
                <a:effectLst>
                  <a:outerShdw blurRad="38100" dist="25400" dir="5400000" algn="ctr" rotWithShape="0">
                    <a:srgbClr val="6E747A">
                      <a:alpha val="43000"/>
                    </a:srgbClr>
                  </a:outerShdw>
                </a:effectLst>
              </a:rPr>
              <a:t>ANÁLISIS</a:t>
            </a:r>
            <a:r>
              <a:rPr lang="es-E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r>
              <a:rPr lang="es-ES" sz="5400" dirty="0" smtClean="0">
                <a:ln w="0"/>
                <a:solidFill>
                  <a:schemeClr val="accent1"/>
                </a:solidFill>
                <a:effectLst>
                  <a:outerShdw blurRad="38100" dist="25400" dir="5400000" algn="ctr" rotWithShape="0">
                    <a:srgbClr val="6E747A">
                      <a:alpha val="43000"/>
                    </a:srgbClr>
                  </a:outerShdw>
                </a:effectLst>
              </a:rPr>
              <a:t>ESTADÍSTICO</a:t>
            </a:r>
            <a:r>
              <a:rPr lang="es-ES" sz="54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 </a:t>
            </a:r>
            <a:endParaRPr lang="es-CO"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7" name="Flecha abajo 6"/>
          <p:cNvSpPr/>
          <p:nvPr/>
        </p:nvSpPr>
        <p:spPr>
          <a:xfrm>
            <a:off x="962166" y="2297892"/>
            <a:ext cx="313899" cy="43672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Flecha abajo 7"/>
          <p:cNvSpPr/>
          <p:nvPr/>
        </p:nvSpPr>
        <p:spPr>
          <a:xfrm>
            <a:off x="5547954" y="2289940"/>
            <a:ext cx="313899" cy="43672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9" name="CuadroTexto 8"/>
          <p:cNvSpPr txBox="1"/>
          <p:nvPr/>
        </p:nvSpPr>
        <p:spPr>
          <a:xfrm>
            <a:off x="4892861" y="2836121"/>
            <a:ext cx="1624083" cy="646331"/>
          </a:xfrm>
          <a:prstGeom prst="rect">
            <a:avLst/>
          </a:prstGeom>
          <a:noFill/>
        </p:spPr>
        <p:txBody>
          <a:bodyPr wrap="square" rtlCol="0">
            <a:spAutoFit/>
          </a:bodyPr>
          <a:lstStyle/>
          <a:p>
            <a:r>
              <a:rPr lang="es-CO" dirty="0"/>
              <a:t>C</a:t>
            </a:r>
            <a:r>
              <a:rPr lang="es-CO" dirty="0" smtClean="0"/>
              <a:t>ualitativas: </a:t>
            </a:r>
            <a:endParaRPr lang="es-CO" dirty="0" smtClean="0"/>
          </a:p>
          <a:p>
            <a:r>
              <a:rPr lang="es-CO" dirty="0" smtClean="0"/>
              <a:t>Chi2 o E. Fisher </a:t>
            </a:r>
            <a:endParaRPr lang="es-CO" dirty="0"/>
          </a:p>
        </p:txBody>
      </p:sp>
      <p:sp>
        <p:nvSpPr>
          <p:cNvPr id="10" name="Flecha abajo 9"/>
          <p:cNvSpPr/>
          <p:nvPr/>
        </p:nvSpPr>
        <p:spPr>
          <a:xfrm>
            <a:off x="3063988" y="2297892"/>
            <a:ext cx="313899" cy="43672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1" name="CuadroTexto 10"/>
          <p:cNvSpPr txBox="1"/>
          <p:nvPr/>
        </p:nvSpPr>
        <p:spPr>
          <a:xfrm>
            <a:off x="2515572" y="2856762"/>
            <a:ext cx="2065758" cy="2585323"/>
          </a:xfrm>
          <a:prstGeom prst="rect">
            <a:avLst/>
          </a:prstGeom>
          <a:noFill/>
        </p:spPr>
        <p:txBody>
          <a:bodyPr wrap="none" rtlCol="0">
            <a:spAutoFit/>
          </a:bodyPr>
          <a:lstStyle/>
          <a:p>
            <a:r>
              <a:rPr lang="es-CO" dirty="0" smtClean="0"/>
              <a:t>Cuantitativas: </a:t>
            </a:r>
            <a:endParaRPr lang="es-CO" dirty="0" smtClean="0"/>
          </a:p>
          <a:p>
            <a:r>
              <a:rPr lang="es-CO" u="sng" dirty="0" smtClean="0"/>
              <a:t>Tendencia central</a:t>
            </a:r>
            <a:endParaRPr lang="es-CO" u="sng" dirty="0" smtClean="0"/>
          </a:p>
          <a:p>
            <a:r>
              <a:rPr lang="es-CO" dirty="0" smtClean="0"/>
              <a:t>Promedio</a:t>
            </a:r>
            <a:endParaRPr lang="es-CO" dirty="0" smtClean="0"/>
          </a:p>
          <a:p>
            <a:r>
              <a:rPr lang="es-CO" dirty="0" smtClean="0"/>
              <a:t>Mediana</a:t>
            </a:r>
            <a:endParaRPr lang="es-CO" dirty="0" smtClean="0"/>
          </a:p>
          <a:p>
            <a:endParaRPr lang="es-CO" dirty="0" smtClean="0"/>
          </a:p>
          <a:p>
            <a:r>
              <a:rPr lang="es-CO" u="sng" dirty="0" smtClean="0"/>
              <a:t>Dispersión</a:t>
            </a:r>
            <a:endParaRPr lang="es-CO" u="sng" dirty="0" smtClean="0"/>
          </a:p>
          <a:p>
            <a:r>
              <a:rPr lang="es-CO" dirty="0" smtClean="0"/>
              <a:t>Rango</a:t>
            </a:r>
            <a:endParaRPr lang="es-CO" dirty="0" smtClean="0"/>
          </a:p>
          <a:p>
            <a:r>
              <a:rPr lang="es-CO" dirty="0" smtClean="0"/>
              <a:t>Varianza</a:t>
            </a:r>
            <a:endParaRPr lang="es-CO" dirty="0" smtClean="0"/>
          </a:p>
          <a:p>
            <a:r>
              <a:rPr lang="es-CO" dirty="0" smtClean="0"/>
              <a:t>Desviación estándar</a:t>
            </a:r>
          </a:p>
        </p:txBody>
      </p:sp>
      <p:sp>
        <p:nvSpPr>
          <p:cNvPr id="12" name="Flecha abajo 11"/>
          <p:cNvSpPr/>
          <p:nvPr/>
        </p:nvSpPr>
        <p:spPr>
          <a:xfrm>
            <a:off x="8031920" y="2289940"/>
            <a:ext cx="313899" cy="43672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4" name="CuadroTexto 13"/>
          <p:cNvSpPr txBox="1"/>
          <p:nvPr/>
        </p:nvSpPr>
        <p:spPr>
          <a:xfrm>
            <a:off x="307073" y="2836121"/>
            <a:ext cx="1624083" cy="646331"/>
          </a:xfrm>
          <a:prstGeom prst="rect">
            <a:avLst/>
          </a:prstGeom>
          <a:noFill/>
        </p:spPr>
        <p:txBody>
          <a:bodyPr wrap="square" rtlCol="0">
            <a:spAutoFit/>
          </a:bodyPr>
          <a:lstStyle/>
          <a:p>
            <a:r>
              <a:rPr lang="es-CO" dirty="0" smtClean="0"/>
              <a:t>Cualitativas: Proporciones </a:t>
            </a:r>
            <a:endParaRPr lang="es-CO" dirty="0"/>
          </a:p>
        </p:txBody>
      </p:sp>
      <p:sp>
        <p:nvSpPr>
          <p:cNvPr id="15" name="CuadroTexto 14"/>
          <p:cNvSpPr txBox="1"/>
          <p:nvPr/>
        </p:nvSpPr>
        <p:spPr>
          <a:xfrm>
            <a:off x="7243697" y="2836121"/>
            <a:ext cx="1890344" cy="1477328"/>
          </a:xfrm>
          <a:prstGeom prst="rect">
            <a:avLst/>
          </a:prstGeom>
          <a:noFill/>
        </p:spPr>
        <p:txBody>
          <a:bodyPr wrap="square" rtlCol="0">
            <a:spAutoFit/>
          </a:bodyPr>
          <a:lstStyle/>
          <a:p>
            <a:r>
              <a:rPr lang="es-CO" dirty="0" smtClean="0"/>
              <a:t>Cuantitativas: </a:t>
            </a:r>
            <a:endParaRPr lang="es-CO" dirty="0" smtClean="0"/>
          </a:p>
          <a:p>
            <a:r>
              <a:rPr lang="es-CO" u="sng" dirty="0" smtClean="0"/>
              <a:t>T. </a:t>
            </a:r>
            <a:r>
              <a:rPr lang="es-CO" u="sng" dirty="0" err="1" smtClean="0"/>
              <a:t>Student</a:t>
            </a:r>
            <a:r>
              <a:rPr lang="es-CO" u="sng" dirty="0" smtClean="0"/>
              <a:t> o </a:t>
            </a:r>
            <a:endParaRPr lang="es-CO" u="sng" dirty="0" smtClean="0"/>
          </a:p>
          <a:p>
            <a:endParaRPr lang="es-CO" dirty="0"/>
          </a:p>
          <a:p>
            <a:r>
              <a:rPr lang="es-CO" u="sng" dirty="0" smtClean="0"/>
              <a:t>Test de rangos de </a:t>
            </a:r>
            <a:r>
              <a:rPr lang="es-CO" u="sng" dirty="0" err="1" smtClean="0"/>
              <a:t>Wilcoxon</a:t>
            </a:r>
            <a:endParaRPr lang="es-CO" u="sng"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743802" y="900185"/>
            <a:ext cx="7745105" cy="1051444"/>
          </a:xfrm>
        </p:spPr>
        <p:style>
          <a:lnRef idx="1">
            <a:schemeClr val="accent1"/>
          </a:lnRef>
          <a:fillRef idx="2">
            <a:schemeClr val="accent1"/>
          </a:fillRef>
          <a:effectRef idx="1">
            <a:schemeClr val="accent1"/>
          </a:effectRef>
          <a:fontRef idx="minor">
            <a:schemeClr val="dk1"/>
          </a:fontRef>
        </p:style>
        <p:txBody>
          <a:bodyPr>
            <a:normAutofit/>
          </a:bodyPr>
          <a:lstStyle/>
          <a:p>
            <a:pPr marL="0" indent="0" algn="ctr">
              <a:buNone/>
            </a:pPr>
            <a:r>
              <a:rPr lang="es-ES" smtClean="0"/>
              <a:t>Basados en las recomendaciones éticas establecidas según la resolución 008430 del 4 de octubre de 1993 del Ministerio de Protección Social de la Republica de Colombia</a:t>
            </a:r>
            <a:endParaRPr lang="es-ES" dirty="0"/>
          </a:p>
        </p:txBody>
      </p:sp>
      <p:pic>
        <p:nvPicPr>
          <p:cNvPr id="6146" name="Picture 2" descr="https://vicariosaboyano.files.wordpress.com/2011/04/20100331013503-bioeticalogo.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45490" y="2412898"/>
            <a:ext cx="1905000" cy="1752600"/>
          </a:xfrm>
          <a:prstGeom prst="rect">
            <a:avLst/>
          </a:prstGeom>
          <a:noFill/>
          <a:extLst>
            <a:ext uri="{909E8E84-426E-40DD-AFC4-6F175D3DCCD1}">
              <a14:hiddenFill xmlns:a14="http://schemas.microsoft.com/office/drawing/2010/main">
                <a:solidFill>
                  <a:srgbClr val="FFFFFF"/>
                </a:solidFill>
              </a14:hiddenFill>
            </a:ext>
          </a:extLst>
        </p:spPr>
      </p:pic>
      <p:sp>
        <p:nvSpPr>
          <p:cNvPr id="6" name="Flecha curvada hacia la derecha 5"/>
          <p:cNvSpPr/>
          <p:nvPr/>
        </p:nvSpPr>
        <p:spPr>
          <a:xfrm rot="10800000">
            <a:off x="6257498" y="2773513"/>
            <a:ext cx="914400" cy="982639"/>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solidFill>
                <a:schemeClr val="tx1"/>
              </a:solidFill>
            </a:endParaRPr>
          </a:p>
        </p:txBody>
      </p:sp>
      <p:sp>
        <p:nvSpPr>
          <p:cNvPr id="7" name="Flecha curvada hacia la derecha 6"/>
          <p:cNvSpPr/>
          <p:nvPr/>
        </p:nvSpPr>
        <p:spPr>
          <a:xfrm>
            <a:off x="1555843" y="2705275"/>
            <a:ext cx="982639" cy="1119116"/>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solidFill>
                <a:schemeClr val="tx1"/>
              </a:solidFill>
            </a:endParaRPr>
          </a:p>
        </p:txBody>
      </p:sp>
      <p:sp>
        <p:nvSpPr>
          <p:cNvPr id="8" name="Rectángulo 7"/>
          <p:cNvSpPr/>
          <p:nvPr/>
        </p:nvSpPr>
        <p:spPr>
          <a:xfrm>
            <a:off x="743803" y="4646275"/>
            <a:ext cx="7745104" cy="64633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s-ES" dirty="0" smtClean="0"/>
              <a:t>Por </a:t>
            </a:r>
            <a:r>
              <a:rPr lang="es-ES" dirty="0"/>
              <a:t>la cual se establecen las normas científicas, técnicas y administrativas para la investigación en salud. </a:t>
            </a:r>
            <a:endParaRPr lang="es-CO"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Elipse 10"/>
          <p:cNvSpPr/>
          <p:nvPr/>
        </p:nvSpPr>
        <p:spPr>
          <a:xfrm>
            <a:off x="4212403" y="3759994"/>
            <a:ext cx="1043044" cy="372965"/>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10" name="Elipse 9"/>
          <p:cNvSpPr/>
          <p:nvPr/>
        </p:nvSpPr>
        <p:spPr>
          <a:xfrm>
            <a:off x="2825087" y="2641131"/>
            <a:ext cx="1043044" cy="372965"/>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9" name="Elipse 8"/>
          <p:cNvSpPr/>
          <p:nvPr/>
        </p:nvSpPr>
        <p:spPr>
          <a:xfrm>
            <a:off x="2825087" y="4583447"/>
            <a:ext cx="1043044" cy="372965"/>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8" name="Elipse 7"/>
          <p:cNvSpPr/>
          <p:nvPr/>
        </p:nvSpPr>
        <p:spPr>
          <a:xfrm>
            <a:off x="2825087" y="3448408"/>
            <a:ext cx="1043044" cy="372965"/>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graphicFrame>
        <p:nvGraphicFramePr>
          <p:cNvPr id="4" name="3 Tabla"/>
          <p:cNvGraphicFramePr>
            <a:graphicFrameLocks noGrp="1"/>
          </p:cNvGraphicFramePr>
          <p:nvPr/>
        </p:nvGraphicFramePr>
        <p:xfrm>
          <a:off x="1378426" y="2099765"/>
          <a:ext cx="6987652" cy="3645408"/>
        </p:xfrm>
        <a:graphic>
          <a:graphicData uri="http://schemas.openxmlformats.org/drawingml/2006/table">
            <a:tbl>
              <a:tblPr firstRow="1" firstCol="1" bandRow="1"/>
              <a:tblGrid>
                <a:gridCol w="1567782"/>
                <a:gridCol w="1441764"/>
                <a:gridCol w="1475175"/>
                <a:gridCol w="1475175"/>
                <a:gridCol w="1027756"/>
              </a:tblGrid>
              <a:tr h="280050">
                <a:tc rowSpan="2">
                  <a:txBody>
                    <a:bodyPr/>
                    <a:lstStyle/>
                    <a:p>
                      <a:pPr algn="just" defTabSz="-635">
                        <a:lnSpc>
                          <a:spcPct val="115000"/>
                        </a:lnSpc>
                        <a:spcAft>
                          <a:spcPts val="1000"/>
                        </a:spcAft>
                        <a:tabLst>
                          <a:tab pos="270510" algn="l"/>
                        </a:tabLst>
                      </a:pPr>
                      <a:r>
                        <a:rPr lang="es-CO" sz="1600" b="1" dirty="0">
                          <a:effectLst/>
                          <a:latin typeface="Times New Roman"/>
                          <a:ea typeface="Times New Roman"/>
                          <a:cs typeface="Times New Roman"/>
                        </a:rPr>
                        <a:t>Variable</a:t>
                      </a:r>
                      <a:endParaRPr lang="es-ES" sz="16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1000"/>
                        </a:spcAft>
                        <a:tabLst>
                          <a:tab pos="270510" algn="l"/>
                        </a:tabLst>
                      </a:pPr>
                      <a:r>
                        <a:rPr lang="es-CO" sz="1600" b="1" dirty="0">
                          <a:effectLst/>
                          <a:latin typeface="Times New Roman"/>
                          <a:ea typeface="Times New Roman"/>
                          <a:cs typeface="Times New Roman"/>
                        </a:rPr>
                        <a:t> </a:t>
                      </a:r>
                      <a:endParaRPr lang="es-ES" sz="1600" dirty="0">
                        <a:effectLst/>
                        <a:latin typeface="Calibri"/>
                        <a:ea typeface="Times New Roman"/>
                        <a:cs typeface="Times New Roman"/>
                      </a:endParaRPr>
                    </a:p>
                  </a:txBody>
                  <a:tcPr marL="6350" marR="6350" marT="0" marB="0">
                    <a:lnL>
                      <a:noFill/>
                    </a:lnL>
                    <a:lnR>
                      <a:noFill/>
                    </a:lnR>
                    <a:lnT>
                      <a:noFill/>
                    </a:lnT>
                    <a:lnB>
                      <a:noFill/>
                    </a:lnB>
                  </a:tcPr>
                </a:tc>
                <a:tc gridSpan="2">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Experiencia de piercing</a:t>
                      </a:r>
                      <a:endParaRPr lang="es-ES" sz="1600">
                        <a:effectLst/>
                        <a:latin typeface="Calibri"/>
                        <a:ea typeface="Times New Roman"/>
                        <a:cs typeface="Times New Roman"/>
                      </a:endParaRPr>
                    </a:p>
                  </a:txBody>
                  <a:tcPr marL="6350" marR="6350" marT="0" marB="0">
                    <a:lnL>
                      <a:noFill/>
                    </a:lnL>
                    <a:lnR>
                      <a:noFill/>
                    </a:lnR>
                    <a:lnT>
                      <a:noFill/>
                    </a:lnT>
                    <a:lnB>
                      <a:noFill/>
                    </a:lnB>
                  </a:tcPr>
                </a:tc>
                <a:tc hMerge="1">
                  <a:tcPr/>
                </a:tc>
                <a:tc rowSpan="2">
                  <a:txBody>
                    <a:bodyPr/>
                    <a:lstStyle/>
                    <a:p>
                      <a:pPr algn="just" defTabSz="-635">
                        <a:lnSpc>
                          <a:spcPct val="115000"/>
                        </a:lnSpc>
                        <a:spcAft>
                          <a:spcPts val="1000"/>
                        </a:spcAft>
                        <a:tabLst>
                          <a:tab pos="270510" algn="l"/>
                        </a:tabLst>
                      </a:pPr>
                      <a:r>
                        <a:rPr lang="es-CO" sz="1600" b="1" dirty="0">
                          <a:effectLst/>
                          <a:latin typeface="Times New Roman"/>
                          <a:ea typeface="Times New Roman"/>
                          <a:cs typeface="Times New Roman"/>
                        </a:rPr>
                        <a:t>P</a:t>
                      </a:r>
                      <a:endParaRPr lang="es-ES" sz="16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r>
              <a:tr h="280050">
                <a:tc vMerge="1">
                  <a:tcPr/>
                </a:tc>
                <a:tc>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Total</a:t>
                      </a:r>
                      <a:endParaRPr lang="es-ES" sz="160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Si</a:t>
                      </a:r>
                      <a:endParaRPr lang="es-ES" sz="160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No</a:t>
                      </a:r>
                      <a:endParaRPr lang="es-ES" sz="16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vMerge="1">
                  <a:tcPr/>
                </a:tc>
              </a:tr>
              <a:tr h="280050">
                <a:tc>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Total</a:t>
                      </a:r>
                      <a:endParaRPr lang="es-ES" sz="16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572(100)</a:t>
                      </a:r>
                      <a:endParaRPr lang="es-ES" sz="16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94 (16,4)</a:t>
                      </a:r>
                      <a:endParaRPr lang="es-ES" sz="16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478(83,6)</a:t>
                      </a:r>
                      <a:endParaRPr lang="es-ES" sz="16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a:t>
                      </a:r>
                      <a:endParaRPr lang="es-ES" sz="16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r>
              <a:tr h="280050">
                <a:tc>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Edad</a:t>
                      </a:r>
                      <a:r>
                        <a:rPr lang="es-CO" sz="1600">
                          <a:effectLst/>
                          <a:latin typeface="Times New Roman"/>
                          <a:ea typeface="Times New Roman"/>
                          <a:cs typeface="Times New Roman"/>
                        </a:rPr>
                        <a:t>*</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14,8±1,4</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15,5±1,3</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14,7±1,4</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&lt;0,0001†</a:t>
                      </a:r>
                      <a:endParaRPr lang="es-ES" sz="1600">
                        <a:effectLst/>
                        <a:latin typeface="Calibri"/>
                        <a:ea typeface="Times New Roman"/>
                        <a:cs typeface="Times New Roman"/>
                      </a:endParaRPr>
                    </a:p>
                  </a:txBody>
                  <a:tcPr marL="6350" marR="6350" marT="0" marB="0">
                    <a:lnL>
                      <a:noFill/>
                    </a:lnL>
                    <a:lnR>
                      <a:noFill/>
                    </a:lnR>
                    <a:lnT>
                      <a:noFill/>
                    </a:lnT>
                    <a:lnB>
                      <a:noFill/>
                    </a:lnB>
                  </a:tcPr>
                </a:tc>
              </a:tr>
              <a:tr h="280050">
                <a:tc>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Sexo</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28005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Hombres</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296(51,7)</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41(43,6)</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255(53,3)</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0,088‡</a:t>
                      </a:r>
                      <a:endParaRPr lang="es-ES" sz="1600">
                        <a:effectLst/>
                        <a:latin typeface="Calibri"/>
                        <a:ea typeface="Times New Roman"/>
                        <a:cs typeface="Times New Roman"/>
                      </a:endParaRPr>
                    </a:p>
                  </a:txBody>
                  <a:tcPr marL="6350" marR="6350" marT="0" marB="0">
                    <a:lnL>
                      <a:noFill/>
                    </a:lnL>
                    <a:lnR>
                      <a:noFill/>
                    </a:lnR>
                    <a:lnT>
                      <a:noFill/>
                    </a:lnT>
                    <a:lnB>
                      <a:noFill/>
                    </a:lnB>
                  </a:tcPr>
                </a:tc>
              </a:tr>
              <a:tr h="28005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Mujeres</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276(48,3)</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53(56,4)</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223(46,8)</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280050">
                <a:tc>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ESE</a:t>
                      </a:r>
                      <a:r>
                        <a:rPr lang="es-CO" sz="1600">
                          <a:effectLst/>
                          <a:latin typeface="Times New Roman"/>
                          <a:ea typeface="Times New Roman"/>
                          <a:cs typeface="Times New Roman"/>
                        </a:rPr>
                        <a:t>§</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 </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28005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I</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66(11,5)</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11(11,7)</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55(11,5)</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0,970||</a:t>
                      </a:r>
                      <a:endParaRPr lang="es-ES" sz="1600">
                        <a:effectLst/>
                        <a:latin typeface="Calibri"/>
                        <a:ea typeface="Times New Roman"/>
                        <a:cs typeface="Times New Roman"/>
                      </a:endParaRPr>
                    </a:p>
                  </a:txBody>
                  <a:tcPr marL="6350" marR="6350" marT="0" marB="0">
                    <a:lnL>
                      <a:noFill/>
                    </a:lnL>
                    <a:lnR>
                      <a:noFill/>
                    </a:lnR>
                    <a:lnT>
                      <a:noFill/>
                    </a:lnT>
                    <a:lnB>
                      <a:noFill/>
                    </a:lnB>
                  </a:tcPr>
                </a:tc>
              </a:tr>
              <a:tr h="28005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II</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265(46,3)</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45(47,9)</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220(46)</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28005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III</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223(39)</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35(37,2)</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188(39,3)</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28005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IV</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17(3)</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3(2,9)</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14(3,2)</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280050">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V</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1(0,2)</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1(0,2)</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 </a:t>
                      </a:r>
                      <a:endParaRPr lang="es-ES" sz="1600" dirty="0">
                        <a:effectLst/>
                        <a:latin typeface="Calibri"/>
                        <a:ea typeface="Times New Roman"/>
                        <a:cs typeface="Times New Roman"/>
                      </a:endParaRPr>
                    </a:p>
                  </a:txBody>
                  <a:tcPr marL="6350" marR="6350" marT="0" marB="0">
                    <a:lnL>
                      <a:noFill/>
                    </a:lnL>
                    <a:lnR>
                      <a:noFill/>
                    </a:lnR>
                    <a:lnT>
                      <a:noFill/>
                    </a:lnT>
                    <a:lnB>
                      <a:noFill/>
                    </a:lnB>
                  </a:tcPr>
                </a:tc>
              </a:tr>
            </a:tbl>
          </a:graphicData>
        </a:graphic>
      </p:graphicFrame>
      <p:sp>
        <p:nvSpPr>
          <p:cNvPr id="5" name="Rectangle 1"/>
          <p:cNvSpPr>
            <a:spLocks noChangeArrowheads="1"/>
          </p:cNvSpPr>
          <p:nvPr/>
        </p:nvSpPr>
        <p:spPr bwMode="auto">
          <a:xfrm>
            <a:off x="1530350" y="249555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defTabSz="-635" fontAlgn="base">
              <a:spcBef>
                <a:spcPct val="0"/>
              </a:spcBef>
              <a:spcAft>
                <a:spcPct val="0"/>
              </a:spcAft>
              <a:tabLst>
                <a:tab pos="269875" algn="l"/>
              </a:tabLst>
              <a:defRPr>
                <a:solidFill>
                  <a:schemeClr val="tx1"/>
                </a:solidFill>
                <a:latin typeface="Arial" pitchFamily="34" charset="0"/>
                <a:cs typeface="Arial" pitchFamily="34" charset="0"/>
              </a:defRPr>
            </a:lvl1pPr>
            <a:lvl2pPr defTabSz="-635" fontAlgn="base">
              <a:spcBef>
                <a:spcPct val="0"/>
              </a:spcBef>
              <a:spcAft>
                <a:spcPct val="0"/>
              </a:spcAft>
              <a:tabLst>
                <a:tab pos="269875" algn="l"/>
              </a:tabLst>
              <a:defRPr>
                <a:solidFill>
                  <a:schemeClr val="tx1"/>
                </a:solidFill>
                <a:latin typeface="Arial" pitchFamily="34" charset="0"/>
                <a:cs typeface="Arial" pitchFamily="34" charset="0"/>
              </a:defRPr>
            </a:lvl2pPr>
            <a:lvl3pPr defTabSz="-635" fontAlgn="base">
              <a:spcBef>
                <a:spcPct val="0"/>
              </a:spcBef>
              <a:spcAft>
                <a:spcPct val="0"/>
              </a:spcAft>
              <a:tabLst>
                <a:tab pos="269875" algn="l"/>
              </a:tabLst>
              <a:defRPr>
                <a:solidFill>
                  <a:schemeClr val="tx1"/>
                </a:solidFill>
                <a:latin typeface="Arial" pitchFamily="34" charset="0"/>
                <a:cs typeface="Arial" pitchFamily="34" charset="0"/>
              </a:defRPr>
            </a:lvl3pPr>
            <a:lvl4pPr defTabSz="-635" fontAlgn="base">
              <a:spcBef>
                <a:spcPct val="0"/>
              </a:spcBef>
              <a:spcAft>
                <a:spcPct val="0"/>
              </a:spcAft>
              <a:tabLst>
                <a:tab pos="269875" algn="l"/>
              </a:tabLst>
              <a:defRPr>
                <a:solidFill>
                  <a:schemeClr val="tx1"/>
                </a:solidFill>
                <a:latin typeface="Arial" pitchFamily="34" charset="0"/>
                <a:cs typeface="Arial" pitchFamily="34" charset="0"/>
              </a:defRPr>
            </a:lvl4pPr>
            <a:lvl5pPr defTabSz="-635" fontAlgn="base">
              <a:spcBef>
                <a:spcPct val="0"/>
              </a:spcBef>
              <a:spcAft>
                <a:spcPct val="0"/>
              </a:spcAft>
              <a:tabLst>
                <a:tab pos="269875" algn="l"/>
              </a:tabLst>
              <a:defRPr>
                <a:solidFill>
                  <a:schemeClr val="tx1"/>
                </a:solidFill>
                <a:latin typeface="Arial" pitchFamily="34" charset="0"/>
                <a:cs typeface="Arial" pitchFamily="34" charset="0"/>
              </a:defRPr>
            </a:lvl5pPr>
            <a:lvl6pPr defTabSz="-635" fontAlgn="base">
              <a:spcBef>
                <a:spcPct val="0"/>
              </a:spcBef>
              <a:spcAft>
                <a:spcPct val="0"/>
              </a:spcAft>
              <a:tabLst>
                <a:tab pos="269875" algn="l"/>
              </a:tabLst>
              <a:defRPr>
                <a:solidFill>
                  <a:schemeClr val="tx1"/>
                </a:solidFill>
                <a:latin typeface="Arial" pitchFamily="34" charset="0"/>
                <a:cs typeface="Arial" pitchFamily="34" charset="0"/>
              </a:defRPr>
            </a:lvl6pPr>
            <a:lvl7pPr defTabSz="-635" fontAlgn="base">
              <a:spcBef>
                <a:spcPct val="0"/>
              </a:spcBef>
              <a:spcAft>
                <a:spcPct val="0"/>
              </a:spcAft>
              <a:tabLst>
                <a:tab pos="269875" algn="l"/>
              </a:tabLst>
              <a:defRPr>
                <a:solidFill>
                  <a:schemeClr val="tx1"/>
                </a:solidFill>
                <a:latin typeface="Arial" pitchFamily="34" charset="0"/>
                <a:cs typeface="Arial" pitchFamily="34" charset="0"/>
              </a:defRPr>
            </a:lvl7pPr>
            <a:lvl8pPr defTabSz="-635" fontAlgn="base">
              <a:spcBef>
                <a:spcPct val="0"/>
              </a:spcBef>
              <a:spcAft>
                <a:spcPct val="0"/>
              </a:spcAft>
              <a:tabLst>
                <a:tab pos="269875" algn="l"/>
              </a:tabLst>
              <a:defRPr>
                <a:solidFill>
                  <a:schemeClr val="tx1"/>
                </a:solidFill>
                <a:latin typeface="Arial" pitchFamily="34" charset="0"/>
                <a:cs typeface="Arial" pitchFamily="34" charset="0"/>
              </a:defRPr>
            </a:lvl8pPr>
            <a:lvl9pPr defTabSz="-635" fontAlgn="base">
              <a:spcBef>
                <a:spcPct val="0"/>
              </a:spcBef>
              <a:spcAft>
                <a:spcPct val="0"/>
              </a:spcAft>
              <a:tabLst>
                <a:tab pos="269875"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269875" algn="l"/>
              </a:tabLst>
            </a:pPr>
            <a:endParaRPr kumimoji="0" lang="es-ES" alt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2 Título"/>
          <p:cNvSpPr txBox="1"/>
          <p:nvPr/>
        </p:nvSpPr>
        <p:spPr>
          <a:xfrm>
            <a:off x="619125" y="317264"/>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s-ES" dirty="0"/>
          </a:p>
        </p:txBody>
      </p:sp>
      <p:sp>
        <p:nvSpPr>
          <p:cNvPr id="2" name="Rectángulo 1"/>
          <p:cNvSpPr/>
          <p:nvPr/>
        </p:nvSpPr>
        <p:spPr>
          <a:xfrm>
            <a:off x="3062913" y="224125"/>
            <a:ext cx="3782447" cy="923330"/>
          </a:xfrm>
          <a:prstGeom prst="rect">
            <a:avLst/>
          </a:prstGeom>
          <a:noFill/>
        </p:spPr>
        <p:txBody>
          <a:bodyPr wrap="none" lIns="91440" tIns="45720" rIns="91440" bIns="45720">
            <a:spAutoFit/>
          </a:bodyPr>
          <a:lstStyle/>
          <a:p>
            <a:pPr algn="ctr"/>
            <a:r>
              <a:rPr lang="es-ES" sz="5400" dirty="0" smtClean="0">
                <a:ln w="0"/>
                <a:solidFill>
                  <a:schemeClr val="accent1"/>
                </a:solidFill>
                <a:effectLst>
                  <a:outerShdw blurRad="38100" dist="25400" dir="5400000" algn="ctr" rotWithShape="0">
                    <a:srgbClr val="6E747A">
                      <a:alpha val="43000"/>
                    </a:srgbClr>
                  </a:outerShdw>
                </a:effectLst>
              </a:rPr>
              <a:t>RESULTADOS</a:t>
            </a:r>
            <a:endParaRPr lang="es-ES" sz="5400" b="0" cap="none" spc="0" dirty="0">
              <a:ln w="0"/>
              <a:solidFill>
                <a:schemeClr val="accent1"/>
              </a:solidFill>
              <a:effectLst>
                <a:outerShdw blurRad="38100" dist="25400" dir="5400000" algn="ctr" rotWithShape="0">
                  <a:srgbClr val="6E747A">
                    <a:alpha val="43000"/>
                  </a:srgbClr>
                </a:outerShdw>
              </a:effectLst>
            </a:endParaRPr>
          </a:p>
        </p:txBody>
      </p:sp>
      <p:sp>
        <p:nvSpPr>
          <p:cNvPr id="12" name="Rectángulo 11"/>
          <p:cNvSpPr/>
          <p:nvPr/>
        </p:nvSpPr>
        <p:spPr>
          <a:xfrm>
            <a:off x="272956" y="1258601"/>
            <a:ext cx="8761863" cy="646331"/>
          </a:xfrm>
          <a:prstGeom prst="rect">
            <a:avLst/>
          </a:prstGeom>
        </p:spPr>
        <p:txBody>
          <a:bodyPr wrap="square">
            <a:spAutoFit/>
          </a:bodyPr>
          <a:lstStyle/>
          <a:p>
            <a:pPr algn="ctr"/>
            <a:r>
              <a:rPr lang="es-ES" i="1" dirty="0"/>
              <a:t>Tabla 1. Descripción de variables sociodemográficas y de percepción frente al uso de piercing analizada en forma global y según experiencia de uso de piercing </a:t>
            </a:r>
            <a:endParaRPr lang="es-ES" i="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lipse 6"/>
          <p:cNvSpPr/>
          <p:nvPr/>
        </p:nvSpPr>
        <p:spPr>
          <a:xfrm>
            <a:off x="2674960" y="4782403"/>
            <a:ext cx="941696" cy="272955"/>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6" name="Elipse 5"/>
          <p:cNvSpPr/>
          <p:nvPr/>
        </p:nvSpPr>
        <p:spPr>
          <a:xfrm>
            <a:off x="2695433" y="3701956"/>
            <a:ext cx="941696" cy="272955"/>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3" name="Elipse 2"/>
          <p:cNvSpPr/>
          <p:nvPr/>
        </p:nvSpPr>
        <p:spPr>
          <a:xfrm>
            <a:off x="2612741" y="2018248"/>
            <a:ext cx="1037230" cy="272955"/>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graphicFrame>
        <p:nvGraphicFramePr>
          <p:cNvPr id="2" name="1 Tabla"/>
          <p:cNvGraphicFramePr>
            <a:graphicFrameLocks noGrp="1"/>
          </p:cNvGraphicFramePr>
          <p:nvPr/>
        </p:nvGraphicFramePr>
        <p:xfrm>
          <a:off x="1009936" y="1284700"/>
          <a:ext cx="7615449" cy="3857244"/>
        </p:xfrm>
        <a:graphic>
          <a:graphicData uri="http://schemas.openxmlformats.org/drawingml/2006/table">
            <a:tbl>
              <a:tblPr firstRow="1" firstCol="1" bandRow="1"/>
              <a:tblGrid>
                <a:gridCol w="1742859"/>
                <a:gridCol w="1405638"/>
                <a:gridCol w="1632646"/>
                <a:gridCol w="1670481"/>
                <a:gridCol w="1163825"/>
              </a:tblGrid>
              <a:tr h="0">
                <a:tc>
                  <a:txBody>
                    <a:bodyPr/>
                    <a:lstStyle/>
                    <a:p>
                      <a:pPr algn="just" defTabSz="-635">
                        <a:lnSpc>
                          <a:spcPct val="115000"/>
                        </a:lnSpc>
                        <a:spcAft>
                          <a:spcPts val="1000"/>
                        </a:spcAft>
                        <a:tabLst>
                          <a:tab pos="270510" algn="l"/>
                        </a:tabLst>
                      </a:pPr>
                      <a:r>
                        <a:rPr lang="es-CO" sz="1600" b="1" dirty="0">
                          <a:effectLst/>
                          <a:latin typeface="Times New Roman"/>
                          <a:ea typeface="Times New Roman"/>
                          <a:cs typeface="Times New Roman"/>
                        </a:rPr>
                        <a:t> </a:t>
                      </a:r>
                      <a:endParaRPr lang="es-ES" sz="1600" dirty="0">
                        <a:effectLst/>
                        <a:latin typeface="Calibri"/>
                        <a:ea typeface="Times New Roman"/>
                        <a:cs typeface="Times New Roman"/>
                      </a:endParaRPr>
                    </a:p>
                    <a:p>
                      <a:pPr algn="just" defTabSz="-635">
                        <a:lnSpc>
                          <a:spcPct val="115000"/>
                        </a:lnSpc>
                        <a:spcAft>
                          <a:spcPts val="1000"/>
                        </a:spcAft>
                        <a:tabLst>
                          <a:tab pos="270510" algn="l"/>
                        </a:tabLst>
                      </a:pPr>
                      <a:r>
                        <a:rPr lang="es-CO" sz="1600" b="1" dirty="0">
                          <a:effectLst/>
                          <a:latin typeface="Times New Roman"/>
                          <a:ea typeface="Times New Roman"/>
                          <a:cs typeface="Times New Roman"/>
                        </a:rPr>
                        <a:t>Grado escolar </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 </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8°</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smtClean="0">
                          <a:effectLst/>
                          <a:latin typeface="Times New Roman"/>
                          <a:ea typeface="Times New Roman"/>
                          <a:cs typeface="Times New Roman"/>
                        </a:rPr>
                        <a:t>187 (32,7)</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21(22,3)</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166(34,7)</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0,097‡</a:t>
                      </a:r>
                      <a:endParaRPr lang="es-ES" sz="1600">
                        <a:effectLst/>
                        <a:latin typeface="Calibri"/>
                        <a:ea typeface="Times New Roman"/>
                        <a:cs typeface="Times New Roman"/>
                      </a:endParaRPr>
                    </a:p>
                  </a:txBody>
                  <a:tcPr marL="6350" marR="6350" marT="0" marB="0">
                    <a:lnL>
                      <a:noFill/>
                    </a:lnL>
                    <a:lnR>
                      <a:noFill/>
                    </a:lnR>
                    <a:lnT>
                      <a:noFill/>
                    </a:lnT>
                    <a:lnB>
                      <a:noFill/>
                    </a:lnB>
                  </a:tcPr>
                </a:tc>
              </a:tr>
              <a:tr h="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9°</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140 (24,5)</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24(25,5)</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116(24,5)</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10°</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147 (25,7)</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31(33)</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116(24,3)</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0">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11°</a:t>
                      </a:r>
                      <a:endParaRPr lang="es-ES" sz="16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98 (17,1)</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18(19,2)</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80(16,7)</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0">
                <a:tc>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Conoce riesgo piercing</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No</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307(53,7)</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45(47,9)</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262(54,8)</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0,217‡</a:t>
                      </a:r>
                      <a:endParaRPr lang="es-ES" sz="1600">
                        <a:effectLst/>
                        <a:latin typeface="Calibri"/>
                        <a:ea typeface="Times New Roman"/>
                        <a:cs typeface="Times New Roman"/>
                      </a:endParaRPr>
                    </a:p>
                  </a:txBody>
                  <a:tcPr marL="6350" marR="6350" marT="0" marB="0">
                    <a:lnL>
                      <a:noFill/>
                    </a:lnL>
                    <a:lnR>
                      <a:noFill/>
                    </a:lnR>
                    <a:lnT>
                      <a:noFill/>
                    </a:lnT>
                    <a:lnB>
                      <a:noFill/>
                    </a:lnB>
                  </a:tcPr>
                </a:tc>
              </a:tr>
              <a:tr h="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Si</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265(46,3)</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49(52,1)</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216(45,2)</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560070">
                <a:tc>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Considera usar piercing</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r>
              <a:tr h="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No</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418(73,1)</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40(42,6)</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378(79,1)</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&lt;0,0001‡</a:t>
                      </a:r>
                      <a:endParaRPr lang="es-ES" sz="1600">
                        <a:effectLst/>
                        <a:latin typeface="Calibri"/>
                        <a:ea typeface="Times New Roman"/>
                        <a:cs typeface="Times New Roman"/>
                      </a:endParaRPr>
                    </a:p>
                  </a:txBody>
                  <a:tcPr marL="6350" marR="6350" marT="0" marB="0">
                    <a:lnL>
                      <a:noFill/>
                    </a:lnL>
                    <a:lnR>
                      <a:noFill/>
                    </a:lnR>
                    <a:lnT>
                      <a:noFill/>
                    </a:lnT>
                    <a:lnB>
                      <a:noFill/>
                    </a:lnB>
                  </a:tcPr>
                </a:tc>
              </a:tr>
              <a:tr h="0">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Si</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154(26,9)</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54(57,4)</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a:effectLst/>
                          <a:latin typeface="Times New Roman"/>
                          <a:ea typeface="Times New Roman"/>
                          <a:cs typeface="Times New Roman"/>
                        </a:rPr>
                        <a:t>100(20,9)</a:t>
                      </a:r>
                      <a:endParaRPr lang="es-ES" sz="16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 </a:t>
                      </a:r>
                      <a:endParaRPr lang="es-ES" sz="1600" dirty="0">
                        <a:effectLst/>
                        <a:latin typeface="Calibri"/>
                        <a:ea typeface="Times New Roman"/>
                        <a:cs typeface="Times New Roman"/>
                      </a:endParaRPr>
                    </a:p>
                  </a:txBody>
                  <a:tcPr marL="6350" marR="6350" marT="0" marB="0">
                    <a:lnL>
                      <a:noFill/>
                    </a:lnL>
                    <a:lnR>
                      <a:noFill/>
                    </a:lnR>
                    <a:lnT>
                      <a:noFill/>
                    </a:lnT>
                    <a:lnB>
                      <a:noFill/>
                    </a:lnB>
                  </a:tcPr>
                </a:tc>
              </a:tr>
            </a:tbl>
          </a:graphicData>
        </a:graphic>
      </p:graphicFrame>
      <p:graphicFrame>
        <p:nvGraphicFramePr>
          <p:cNvPr id="4" name="3 Tabla"/>
          <p:cNvGraphicFramePr>
            <a:graphicFrameLocks noGrp="1"/>
          </p:cNvGraphicFramePr>
          <p:nvPr/>
        </p:nvGraphicFramePr>
        <p:xfrm>
          <a:off x="1009936" y="764274"/>
          <a:ext cx="7615449" cy="661396"/>
        </p:xfrm>
        <a:graphic>
          <a:graphicData uri="http://schemas.openxmlformats.org/drawingml/2006/table">
            <a:tbl>
              <a:tblPr firstRow="1" firstCol="1" bandRow="1"/>
              <a:tblGrid>
                <a:gridCol w="1708637"/>
                <a:gridCol w="1571298"/>
                <a:gridCol w="1607710"/>
                <a:gridCol w="1607710"/>
                <a:gridCol w="1120094"/>
              </a:tblGrid>
              <a:tr h="330698">
                <a:tc rowSpan="2">
                  <a:txBody>
                    <a:bodyPr/>
                    <a:lstStyle/>
                    <a:p>
                      <a:pPr algn="just" defTabSz="-635">
                        <a:lnSpc>
                          <a:spcPct val="115000"/>
                        </a:lnSpc>
                        <a:spcAft>
                          <a:spcPts val="1000"/>
                        </a:spcAft>
                        <a:tabLst>
                          <a:tab pos="270510" algn="l"/>
                        </a:tabLst>
                      </a:pPr>
                      <a:r>
                        <a:rPr lang="es-CO" sz="1600" b="1" dirty="0">
                          <a:effectLst/>
                          <a:latin typeface="Times New Roman"/>
                          <a:ea typeface="Times New Roman"/>
                          <a:cs typeface="Times New Roman"/>
                        </a:rPr>
                        <a:t>Variable</a:t>
                      </a:r>
                      <a:endParaRPr lang="es-ES" sz="16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 </a:t>
                      </a:r>
                      <a:endParaRPr lang="es-ES" sz="1600">
                        <a:effectLst/>
                        <a:latin typeface="Calibri"/>
                        <a:ea typeface="Times New Roman"/>
                        <a:cs typeface="Times New Roman"/>
                      </a:endParaRPr>
                    </a:p>
                  </a:txBody>
                  <a:tcPr marL="6350" marR="6350" marT="0" marB="0">
                    <a:lnL>
                      <a:noFill/>
                    </a:lnL>
                    <a:lnR>
                      <a:noFill/>
                    </a:lnR>
                    <a:lnT>
                      <a:noFill/>
                    </a:lnT>
                    <a:lnB>
                      <a:noFill/>
                    </a:lnB>
                  </a:tcPr>
                </a:tc>
                <a:tc gridSpan="2">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Experiencia de piercing</a:t>
                      </a:r>
                      <a:endParaRPr lang="es-ES" sz="1600">
                        <a:effectLst/>
                        <a:latin typeface="Calibri"/>
                        <a:ea typeface="Times New Roman"/>
                        <a:cs typeface="Times New Roman"/>
                      </a:endParaRPr>
                    </a:p>
                  </a:txBody>
                  <a:tcPr marL="6350" marR="6350" marT="0" marB="0">
                    <a:lnL>
                      <a:noFill/>
                    </a:lnL>
                    <a:lnR>
                      <a:noFill/>
                    </a:lnR>
                    <a:lnT>
                      <a:noFill/>
                    </a:lnT>
                    <a:lnB>
                      <a:noFill/>
                    </a:lnB>
                  </a:tcPr>
                </a:tc>
                <a:tc hMerge="1">
                  <a:tcPr/>
                </a:tc>
                <a:tc rowSpan="2">
                  <a:txBody>
                    <a:bodyPr/>
                    <a:lstStyle/>
                    <a:p>
                      <a:pPr algn="just" defTabSz="-635">
                        <a:lnSpc>
                          <a:spcPct val="115000"/>
                        </a:lnSpc>
                        <a:spcAft>
                          <a:spcPts val="1000"/>
                        </a:spcAft>
                        <a:tabLst>
                          <a:tab pos="270510" algn="l"/>
                        </a:tabLst>
                      </a:pPr>
                      <a:r>
                        <a:rPr lang="es-CO" sz="1600" b="1" dirty="0">
                          <a:effectLst/>
                          <a:latin typeface="Times New Roman"/>
                          <a:ea typeface="Times New Roman"/>
                          <a:cs typeface="Times New Roman"/>
                        </a:rPr>
                        <a:t>P</a:t>
                      </a:r>
                      <a:endParaRPr lang="es-ES" sz="16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r>
              <a:tr h="330698">
                <a:tc vMerge="1">
                  <a:tcPr/>
                </a:tc>
                <a:tc>
                  <a:txBody>
                    <a:bodyPr/>
                    <a:lstStyle/>
                    <a:p>
                      <a:pPr algn="just" defTabSz="-635">
                        <a:lnSpc>
                          <a:spcPct val="115000"/>
                        </a:lnSpc>
                        <a:spcAft>
                          <a:spcPts val="1000"/>
                        </a:spcAft>
                        <a:tabLst>
                          <a:tab pos="270510" algn="l"/>
                        </a:tabLst>
                      </a:pPr>
                      <a:r>
                        <a:rPr lang="es-CO" sz="1600" b="1">
                          <a:effectLst/>
                          <a:latin typeface="Times New Roman"/>
                          <a:ea typeface="Times New Roman"/>
                          <a:cs typeface="Times New Roman"/>
                        </a:rPr>
                        <a:t>Total</a:t>
                      </a:r>
                      <a:endParaRPr lang="es-ES" sz="160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Si</a:t>
                      </a:r>
                      <a:endParaRPr lang="es-ES" sz="16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1000"/>
                        </a:spcAft>
                        <a:tabLst>
                          <a:tab pos="270510" algn="l"/>
                        </a:tabLst>
                      </a:pPr>
                      <a:r>
                        <a:rPr lang="es-CO" sz="1600" dirty="0">
                          <a:effectLst/>
                          <a:latin typeface="Times New Roman"/>
                          <a:ea typeface="Times New Roman"/>
                          <a:cs typeface="Times New Roman"/>
                        </a:rPr>
                        <a:t>No</a:t>
                      </a:r>
                      <a:endParaRPr lang="es-ES" sz="16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vMerge="1">
                  <a:tcPr/>
                </a:tc>
              </a:tr>
            </a:tbl>
          </a:graphicData>
        </a:graphic>
      </p:graphicFrame>
      <p:sp>
        <p:nvSpPr>
          <p:cNvPr id="5" name="4 CuadroTexto"/>
          <p:cNvSpPr txBox="1"/>
          <p:nvPr/>
        </p:nvSpPr>
        <p:spPr>
          <a:xfrm>
            <a:off x="614007" y="5588759"/>
            <a:ext cx="8353425" cy="276999"/>
          </a:xfrm>
          <a:prstGeom prst="rect">
            <a:avLst/>
          </a:prstGeom>
          <a:noFill/>
        </p:spPr>
        <p:txBody>
          <a:bodyPr wrap="square" rtlCol="0">
            <a:spAutoFit/>
          </a:bodyPr>
          <a:lstStyle/>
          <a:p>
            <a:r>
              <a:rPr lang="es-ES" sz="1200" dirty="0"/>
              <a:t>* Promedio y Desviación Estándar. † Prueba t de </a:t>
            </a:r>
            <a:r>
              <a:rPr lang="es-ES" sz="1200" dirty="0" err="1"/>
              <a:t>Student</a:t>
            </a:r>
            <a:r>
              <a:rPr lang="es-ES" sz="1200" dirty="0"/>
              <a:t>, ‡Test de Chi cuadrado, §Estrato Socioeconómico, || Test exacto de Fisher</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lipse 9"/>
          <p:cNvSpPr/>
          <p:nvPr/>
        </p:nvSpPr>
        <p:spPr>
          <a:xfrm>
            <a:off x="5988168" y="4669577"/>
            <a:ext cx="511649" cy="204716"/>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9" name="Elipse 8"/>
          <p:cNvSpPr/>
          <p:nvPr/>
        </p:nvSpPr>
        <p:spPr>
          <a:xfrm>
            <a:off x="5957390" y="3135408"/>
            <a:ext cx="511649" cy="204716"/>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8" name="Elipse 7"/>
          <p:cNvSpPr/>
          <p:nvPr/>
        </p:nvSpPr>
        <p:spPr>
          <a:xfrm>
            <a:off x="5957390" y="4410269"/>
            <a:ext cx="511649" cy="204716"/>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 name="Elipse 1"/>
          <p:cNvSpPr/>
          <p:nvPr/>
        </p:nvSpPr>
        <p:spPr>
          <a:xfrm>
            <a:off x="5957390" y="3398293"/>
            <a:ext cx="511649" cy="204716"/>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graphicFrame>
        <p:nvGraphicFramePr>
          <p:cNvPr id="5" name="4 Tabla"/>
          <p:cNvGraphicFramePr>
            <a:graphicFrameLocks noGrp="1"/>
          </p:cNvGraphicFramePr>
          <p:nvPr/>
        </p:nvGraphicFramePr>
        <p:xfrm>
          <a:off x="3001355" y="1071485"/>
          <a:ext cx="4194498" cy="4593911"/>
        </p:xfrm>
        <a:graphic>
          <a:graphicData uri="http://schemas.openxmlformats.org/drawingml/2006/table">
            <a:tbl>
              <a:tblPr firstRow="1" firstCol="1" bandRow="1"/>
              <a:tblGrid>
                <a:gridCol w="2095486"/>
                <a:gridCol w="999798"/>
                <a:gridCol w="1099214"/>
              </a:tblGrid>
              <a:tr h="254261">
                <a:tc>
                  <a:txBody>
                    <a:bodyPr/>
                    <a:lstStyle/>
                    <a:p>
                      <a:pPr algn="just" defTabSz="-635">
                        <a:lnSpc>
                          <a:spcPct val="115000"/>
                        </a:lnSpc>
                        <a:spcAft>
                          <a:spcPts val="0"/>
                        </a:spcAft>
                        <a:tabLst>
                          <a:tab pos="270510" algn="l"/>
                        </a:tabLst>
                      </a:pPr>
                      <a:r>
                        <a:rPr lang="es-CO" sz="1400" dirty="0">
                          <a:effectLst/>
                          <a:latin typeface="Times New Roman"/>
                          <a:ea typeface="Times New Roman"/>
                          <a:cs typeface="Times New Roman"/>
                        </a:rPr>
                        <a:t>Variable </a:t>
                      </a:r>
                      <a:endParaRPr lang="es-ES" sz="1400" dirty="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400" dirty="0">
                          <a:effectLst/>
                          <a:latin typeface="Times New Roman"/>
                          <a:ea typeface="Times New Roman"/>
                          <a:cs typeface="Times New Roman"/>
                        </a:rPr>
                        <a:t>Frecuencia</a:t>
                      </a:r>
                      <a:endParaRPr lang="es-ES" sz="1400" dirty="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Porcentaje</a:t>
                      </a:r>
                      <a:endParaRPr lang="es-ES" sz="14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Experiencia de piercing </a:t>
                      </a:r>
                      <a:endParaRPr lang="es-ES" sz="14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94</a:t>
                      </a:r>
                      <a:endParaRPr lang="es-ES" sz="14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16,4</a:t>
                      </a:r>
                      <a:endParaRPr lang="es-ES" sz="14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r>
              <a:tr h="525735">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Usan actualmente piercing</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23</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24,5</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dirty="0">
                          <a:effectLst/>
                          <a:latin typeface="Times New Roman"/>
                          <a:ea typeface="Times New Roman"/>
                          <a:cs typeface="Times New Roman"/>
                        </a:rPr>
                        <a:t>Motiva</a:t>
                      </a:r>
                      <a:endParaRPr lang="es-ES" sz="14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 </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 </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Moda</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13</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13,8</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Placer</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dirty="0">
                          <a:effectLst/>
                          <a:latin typeface="Times New Roman"/>
                          <a:ea typeface="Times New Roman"/>
                          <a:cs typeface="Times New Roman"/>
                        </a:rPr>
                        <a:t>11</a:t>
                      </a:r>
                      <a:endParaRPr lang="es-ES" sz="14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11,7</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Estética</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4</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4,3</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Libre expresión</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31</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33</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Curiosidad</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35</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37,2</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Área de perforación </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 </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 </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Labio superior</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8</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8,5</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Labio inferior</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7</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7,5</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Medio de la lengua</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43</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45,7</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Lateral de la lengua</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25</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dirty="0">
                          <a:effectLst/>
                          <a:latin typeface="Times New Roman"/>
                          <a:ea typeface="Times New Roman"/>
                          <a:cs typeface="Times New Roman"/>
                        </a:rPr>
                        <a:t>26,6</a:t>
                      </a:r>
                      <a:endParaRPr lang="es-ES" sz="1400" dirty="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Mejilla</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1</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1,1</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Frenillo</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10</a:t>
                      </a:r>
                      <a:endParaRPr lang="es-ES" sz="14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400">
                          <a:effectLst/>
                          <a:latin typeface="Times New Roman"/>
                          <a:ea typeface="Times New Roman"/>
                          <a:cs typeface="Times New Roman"/>
                        </a:rPr>
                        <a:t>10,6</a:t>
                      </a:r>
                      <a:endParaRPr lang="es-ES" sz="1400">
                        <a:effectLst/>
                        <a:latin typeface="Calibri"/>
                        <a:ea typeface="Times New Roman"/>
                        <a:cs typeface="Times New Roman"/>
                      </a:endParaRPr>
                    </a:p>
                  </a:txBody>
                  <a:tcPr marL="6350" marR="6350" marT="0" marB="0">
                    <a:lnL>
                      <a:noFill/>
                    </a:lnL>
                    <a:lnR>
                      <a:noFill/>
                    </a:lnR>
                    <a:lnT>
                      <a:noFill/>
                    </a:lnT>
                    <a:lnB>
                      <a:noFill/>
                    </a:lnB>
                  </a:tcPr>
                </a:tc>
              </a:tr>
              <a:tr h="254261">
                <a:tc>
                  <a:txBody>
                    <a:bodyPr/>
                    <a:lstStyle/>
                    <a:p>
                      <a:pPr algn="just" defTabSz="-635">
                        <a:lnSpc>
                          <a:spcPct val="115000"/>
                        </a:lnSpc>
                        <a:spcAft>
                          <a:spcPts val="0"/>
                        </a:spcAft>
                        <a:tabLst>
                          <a:tab pos="270510" algn="l"/>
                        </a:tabLst>
                      </a:pPr>
                      <a:r>
                        <a:rPr lang="es-CO" sz="1400" dirty="0">
                          <a:effectLst/>
                          <a:latin typeface="Times New Roman"/>
                          <a:ea typeface="Times New Roman"/>
                          <a:cs typeface="Times New Roman"/>
                        </a:rPr>
                        <a:t>Meses de uso*</a:t>
                      </a:r>
                      <a:endParaRPr lang="es-ES" sz="14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400" dirty="0">
                          <a:effectLst/>
                          <a:latin typeface="Times New Roman"/>
                          <a:ea typeface="Times New Roman"/>
                          <a:cs typeface="Times New Roman"/>
                        </a:rPr>
                        <a:t>7,6</a:t>
                      </a:r>
                      <a:endParaRPr lang="es-ES" sz="14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400" dirty="0">
                          <a:effectLst/>
                          <a:latin typeface="Times New Roman"/>
                          <a:ea typeface="Times New Roman"/>
                          <a:cs typeface="Times New Roman"/>
                        </a:rPr>
                        <a:t>±7,5 </a:t>
                      </a:r>
                      <a:endParaRPr lang="es-ES" sz="14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6" name="Rectangle 1"/>
          <p:cNvSpPr>
            <a:spLocks noChangeArrowheads="1"/>
          </p:cNvSpPr>
          <p:nvPr/>
        </p:nvSpPr>
        <p:spPr bwMode="auto">
          <a:xfrm>
            <a:off x="2280740" y="5485933"/>
            <a:ext cx="36766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defTabSz="-635" fontAlgn="base">
              <a:spcBef>
                <a:spcPct val="0"/>
              </a:spcBef>
              <a:spcAft>
                <a:spcPct val="0"/>
              </a:spcAft>
              <a:tabLst>
                <a:tab pos="269875" algn="l"/>
                <a:tab pos="2444750" algn="l"/>
              </a:tabLst>
              <a:defRPr>
                <a:solidFill>
                  <a:schemeClr val="tx1"/>
                </a:solidFill>
                <a:latin typeface="Arial" pitchFamily="34" charset="0"/>
                <a:cs typeface="Arial" pitchFamily="34" charset="0"/>
              </a:defRPr>
            </a:lvl1pPr>
            <a:lvl2pPr defTabSz="-635" fontAlgn="base">
              <a:spcBef>
                <a:spcPct val="0"/>
              </a:spcBef>
              <a:spcAft>
                <a:spcPct val="0"/>
              </a:spcAft>
              <a:tabLst>
                <a:tab pos="269875" algn="l"/>
                <a:tab pos="2444750" algn="l"/>
              </a:tabLst>
              <a:defRPr>
                <a:solidFill>
                  <a:schemeClr val="tx1"/>
                </a:solidFill>
                <a:latin typeface="Arial" pitchFamily="34" charset="0"/>
                <a:cs typeface="Arial" pitchFamily="34" charset="0"/>
              </a:defRPr>
            </a:lvl2pPr>
            <a:lvl3pPr defTabSz="-635" fontAlgn="base">
              <a:spcBef>
                <a:spcPct val="0"/>
              </a:spcBef>
              <a:spcAft>
                <a:spcPct val="0"/>
              </a:spcAft>
              <a:tabLst>
                <a:tab pos="269875" algn="l"/>
                <a:tab pos="2444750" algn="l"/>
              </a:tabLst>
              <a:defRPr>
                <a:solidFill>
                  <a:schemeClr val="tx1"/>
                </a:solidFill>
                <a:latin typeface="Arial" pitchFamily="34" charset="0"/>
                <a:cs typeface="Arial" pitchFamily="34" charset="0"/>
              </a:defRPr>
            </a:lvl3pPr>
            <a:lvl4pPr defTabSz="-635" fontAlgn="base">
              <a:spcBef>
                <a:spcPct val="0"/>
              </a:spcBef>
              <a:spcAft>
                <a:spcPct val="0"/>
              </a:spcAft>
              <a:tabLst>
                <a:tab pos="269875" algn="l"/>
                <a:tab pos="2444750" algn="l"/>
              </a:tabLst>
              <a:defRPr>
                <a:solidFill>
                  <a:schemeClr val="tx1"/>
                </a:solidFill>
                <a:latin typeface="Arial" pitchFamily="34" charset="0"/>
                <a:cs typeface="Arial" pitchFamily="34" charset="0"/>
              </a:defRPr>
            </a:lvl4pPr>
            <a:lvl5pPr defTabSz="-635" fontAlgn="base">
              <a:spcBef>
                <a:spcPct val="0"/>
              </a:spcBef>
              <a:spcAft>
                <a:spcPct val="0"/>
              </a:spcAft>
              <a:tabLst>
                <a:tab pos="269875" algn="l"/>
                <a:tab pos="2444750" algn="l"/>
              </a:tabLst>
              <a:defRPr>
                <a:solidFill>
                  <a:schemeClr val="tx1"/>
                </a:solidFill>
                <a:latin typeface="Arial" pitchFamily="34" charset="0"/>
                <a:cs typeface="Arial" pitchFamily="34" charset="0"/>
              </a:defRPr>
            </a:lvl5pPr>
            <a:lvl6pPr defTabSz="-635" fontAlgn="base">
              <a:spcBef>
                <a:spcPct val="0"/>
              </a:spcBef>
              <a:spcAft>
                <a:spcPct val="0"/>
              </a:spcAft>
              <a:tabLst>
                <a:tab pos="269875" algn="l"/>
                <a:tab pos="2444750" algn="l"/>
              </a:tabLst>
              <a:defRPr>
                <a:solidFill>
                  <a:schemeClr val="tx1"/>
                </a:solidFill>
                <a:latin typeface="Arial" pitchFamily="34" charset="0"/>
                <a:cs typeface="Arial" pitchFamily="34" charset="0"/>
              </a:defRPr>
            </a:lvl6pPr>
            <a:lvl7pPr defTabSz="-635" fontAlgn="base">
              <a:spcBef>
                <a:spcPct val="0"/>
              </a:spcBef>
              <a:spcAft>
                <a:spcPct val="0"/>
              </a:spcAft>
              <a:tabLst>
                <a:tab pos="269875" algn="l"/>
                <a:tab pos="2444750" algn="l"/>
              </a:tabLst>
              <a:defRPr>
                <a:solidFill>
                  <a:schemeClr val="tx1"/>
                </a:solidFill>
                <a:latin typeface="Arial" pitchFamily="34" charset="0"/>
                <a:cs typeface="Arial" pitchFamily="34" charset="0"/>
              </a:defRPr>
            </a:lvl7pPr>
            <a:lvl8pPr defTabSz="-635" fontAlgn="base">
              <a:spcBef>
                <a:spcPct val="0"/>
              </a:spcBef>
              <a:spcAft>
                <a:spcPct val="0"/>
              </a:spcAft>
              <a:tabLst>
                <a:tab pos="269875" algn="l"/>
                <a:tab pos="2444750" algn="l"/>
              </a:tabLst>
              <a:defRPr>
                <a:solidFill>
                  <a:schemeClr val="tx1"/>
                </a:solidFill>
                <a:latin typeface="Arial" pitchFamily="34" charset="0"/>
                <a:cs typeface="Arial" pitchFamily="34" charset="0"/>
              </a:defRPr>
            </a:lvl8pPr>
            <a:lvl9pPr defTabSz="-635" fontAlgn="base">
              <a:spcBef>
                <a:spcPct val="0"/>
              </a:spcBef>
              <a:spcAft>
                <a:spcPct val="0"/>
              </a:spcAft>
              <a:tabLst>
                <a:tab pos="269875" algn="l"/>
                <a:tab pos="2444750" algn="l"/>
              </a:tabLst>
              <a:defRPr>
                <a:solidFill>
                  <a:schemeClr val="tx1"/>
                </a:solidFill>
                <a:latin typeface="Arial" pitchFamily="34" charset="0"/>
                <a:cs typeface="Arial"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269875" algn="l"/>
                <a:tab pos="2444750" algn="l"/>
              </a:tabLst>
            </a:pPr>
            <a:r>
              <a:rPr kumimoji="0" lang="es-CO" altLang="es-ES"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es-ES" altLang="es-E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69875" algn="l"/>
                <a:tab pos="2444750" algn="l"/>
              </a:tabLst>
            </a:pPr>
            <a:r>
              <a:rPr kumimoji="0" lang="es-CO" altLang="es-E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Promedio y Desviaci</a:t>
            </a:r>
            <a:r>
              <a:rPr kumimoji="0" lang="es-CO" altLang="es-ES" sz="1200" b="0" i="0" u="none" strike="noStrike" cap="none" normalizeH="0" baseline="0" dirty="0" smtClean="0">
                <a:ln>
                  <a:noFill/>
                </a:ln>
                <a:solidFill>
                  <a:schemeClr val="tx1"/>
                </a:solidFill>
                <a:effectLst/>
                <a:latin typeface="Calibri"/>
                <a:ea typeface="Times New Roman" pitchFamily="18" charset="0"/>
                <a:cs typeface="Times New Roman" pitchFamily="18" charset="0"/>
              </a:rPr>
              <a:t>ó</a:t>
            </a:r>
            <a:r>
              <a:rPr kumimoji="0" lang="es-CO" altLang="es-E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 Est</a:t>
            </a:r>
            <a:r>
              <a:rPr kumimoji="0" lang="es-CO" altLang="es-ES" sz="1200" b="0" i="0" u="none" strike="noStrike" cap="none" normalizeH="0" baseline="0" dirty="0" smtClean="0">
                <a:ln>
                  <a:noFill/>
                </a:ln>
                <a:solidFill>
                  <a:schemeClr val="tx1"/>
                </a:solidFill>
                <a:effectLst/>
                <a:latin typeface="Calibri"/>
                <a:ea typeface="Times New Roman" pitchFamily="18" charset="0"/>
                <a:cs typeface="Times New Roman" pitchFamily="18" charset="0"/>
              </a:rPr>
              <a:t>á</a:t>
            </a:r>
            <a:r>
              <a:rPr kumimoji="0" lang="es-CO" altLang="es-E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ndar	</a:t>
            </a:r>
            <a:endParaRPr kumimoji="0" lang="es-CO" alt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3 CuadroTexto"/>
          <p:cNvSpPr txBox="1"/>
          <p:nvPr/>
        </p:nvSpPr>
        <p:spPr>
          <a:xfrm>
            <a:off x="300251" y="427227"/>
            <a:ext cx="8720919" cy="646331"/>
          </a:xfrm>
          <a:prstGeom prst="rect">
            <a:avLst/>
          </a:prstGeom>
          <a:noFill/>
        </p:spPr>
        <p:txBody>
          <a:bodyPr wrap="square" rtlCol="0">
            <a:spAutoFit/>
          </a:bodyPr>
          <a:lstStyle/>
          <a:p>
            <a:pPr algn="ctr"/>
            <a:r>
              <a:rPr lang="es-ES" i="1" dirty="0"/>
              <a:t>Tabla 2. Descripción de las variables relacionadas motivación para uso de piercing y área de perforación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lipse 2"/>
          <p:cNvSpPr/>
          <p:nvPr/>
        </p:nvSpPr>
        <p:spPr>
          <a:xfrm>
            <a:off x="5602405" y="5070506"/>
            <a:ext cx="327546" cy="238473"/>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8" name="Elipse 7"/>
          <p:cNvSpPr/>
          <p:nvPr/>
        </p:nvSpPr>
        <p:spPr>
          <a:xfrm>
            <a:off x="5550090" y="2735573"/>
            <a:ext cx="504967" cy="177421"/>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9" name="Elipse 8"/>
          <p:cNvSpPr/>
          <p:nvPr/>
        </p:nvSpPr>
        <p:spPr>
          <a:xfrm>
            <a:off x="5513695" y="3937159"/>
            <a:ext cx="504967" cy="177421"/>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 name="Elipse 1"/>
          <p:cNvSpPr/>
          <p:nvPr/>
        </p:nvSpPr>
        <p:spPr>
          <a:xfrm>
            <a:off x="5527344" y="1760560"/>
            <a:ext cx="504967" cy="177421"/>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graphicFrame>
        <p:nvGraphicFramePr>
          <p:cNvPr id="5" name="4 Tabla"/>
          <p:cNvGraphicFramePr>
            <a:graphicFrameLocks noGrp="1"/>
          </p:cNvGraphicFramePr>
          <p:nvPr/>
        </p:nvGraphicFramePr>
        <p:xfrm>
          <a:off x="3080654" y="1146011"/>
          <a:ext cx="3534571" cy="4525963"/>
        </p:xfrm>
        <a:graphic>
          <a:graphicData uri="http://schemas.openxmlformats.org/drawingml/2006/table">
            <a:tbl>
              <a:tblPr firstRow="1" firstCol="1" bandRow="1"/>
              <a:tblGrid>
                <a:gridCol w="1765800"/>
                <a:gridCol w="842498"/>
                <a:gridCol w="926273"/>
              </a:tblGrid>
              <a:tr h="196781">
                <a:tc>
                  <a:txBody>
                    <a:bodyPr/>
                    <a:lstStyle/>
                    <a:p>
                      <a:pPr algn="just" defTabSz="-635">
                        <a:lnSpc>
                          <a:spcPct val="115000"/>
                        </a:lnSpc>
                        <a:spcAft>
                          <a:spcPts val="0"/>
                        </a:spcAft>
                        <a:tabLst>
                          <a:tab pos="270510" algn="l"/>
                        </a:tabLst>
                      </a:pPr>
                      <a:r>
                        <a:rPr lang="es-CO" sz="1100" dirty="0">
                          <a:effectLst/>
                          <a:latin typeface="Times New Roman"/>
                          <a:ea typeface="Times New Roman"/>
                          <a:cs typeface="Times New Roman"/>
                        </a:rPr>
                        <a:t>Variable </a:t>
                      </a:r>
                      <a:endParaRPr lang="es-ES" sz="1000" dirty="0">
                        <a:effectLst/>
                        <a:latin typeface="Calibri"/>
                        <a:ea typeface="Times New Roman"/>
                        <a:cs typeface="Times New Roman"/>
                      </a:endParaRPr>
                    </a:p>
                  </a:txBody>
                  <a:tcPr marL="5941" marR="5941"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Frecuencia</a:t>
                      </a:r>
                      <a:endParaRPr lang="es-ES" sz="1000">
                        <a:effectLst/>
                        <a:latin typeface="Calibri"/>
                        <a:ea typeface="Times New Roman"/>
                        <a:cs typeface="Times New Roman"/>
                      </a:endParaRPr>
                    </a:p>
                  </a:txBody>
                  <a:tcPr marL="5941" marR="5941"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Porcentaje</a:t>
                      </a:r>
                      <a:endParaRPr lang="es-ES" sz="1000">
                        <a:effectLst/>
                        <a:latin typeface="Calibri"/>
                        <a:ea typeface="Times New Roman"/>
                        <a:cs typeface="Times New Roman"/>
                      </a:endParaRPr>
                    </a:p>
                  </a:txBody>
                  <a:tcPr marL="5941" marR="5941"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Conoce cuidados </a:t>
                      </a:r>
                      <a:endParaRPr lang="es-ES" sz="1000">
                        <a:effectLst/>
                        <a:latin typeface="Calibri"/>
                        <a:ea typeface="Times New Roman"/>
                        <a:cs typeface="Times New Roman"/>
                      </a:endParaRPr>
                    </a:p>
                  </a:txBody>
                  <a:tcPr marL="5941" marR="5941"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66</a:t>
                      </a:r>
                      <a:endParaRPr lang="es-ES" sz="1000">
                        <a:effectLst/>
                        <a:latin typeface="Calibri"/>
                        <a:ea typeface="Times New Roman"/>
                        <a:cs typeface="Times New Roman"/>
                      </a:endParaRPr>
                    </a:p>
                  </a:txBody>
                  <a:tcPr marL="5941" marR="5941"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70,2</a:t>
                      </a:r>
                      <a:endParaRPr lang="es-ES" sz="1000">
                        <a:effectLst/>
                        <a:latin typeface="Calibri"/>
                        <a:ea typeface="Times New Roman"/>
                        <a:cs typeface="Times New Roman"/>
                      </a:endParaRPr>
                    </a:p>
                  </a:txBody>
                  <a:tcPr marL="5941" marR="5941" marT="0" marB="0">
                    <a:lnL>
                      <a:noFill/>
                    </a:lnL>
                    <a:lnR>
                      <a:noFill/>
                    </a:lnR>
                    <a:lnT w="12700" cap="flat" cmpd="sng" algn="ctr">
                      <a:solidFill>
                        <a:srgbClr val="000000"/>
                      </a:solidFill>
                      <a:prstDash val="solid"/>
                      <a:round/>
                      <a:headEnd type="none" w="med" len="med"/>
                      <a:tailEnd type="none" w="med" len="med"/>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Suspendió consumo alcohol</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78</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83</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Suspendió uso tabaco</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83</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88,3</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Modificó la dieta</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52</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55,3</a:t>
                      </a:r>
                      <a:endParaRPr lang="es-ES" sz="1000">
                        <a:effectLst/>
                        <a:latin typeface="Calibri"/>
                        <a:ea typeface="Times New Roman"/>
                        <a:cs typeface="Times New Roman"/>
                      </a:endParaRPr>
                    </a:p>
                  </a:txBody>
                  <a:tcPr marL="5941" marR="5941" marT="0" marB="0">
                    <a:lnL>
                      <a:noFill/>
                    </a:lnL>
                    <a:lnR>
                      <a:noFill/>
                    </a:lnR>
                    <a:lnT>
                      <a:noFill/>
                    </a:lnT>
                    <a:lnB>
                      <a:noFill/>
                    </a:lnB>
                  </a:tcPr>
                </a:tc>
              </a:tr>
              <a:tr h="393562">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Abstuvo de acudir a balneario público</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52</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55,3</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Limpieza con enjuague bucal</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65</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69,2</a:t>
                      </a:r>
                      <a:endParaRPr lang="es-ES" sz="1000">
                        <a:effectLst/>
                        <a:latin typeface="Calibri"/>
                        <a:ea typeface="Times New Roman"/>
                        <a:cs typeface="Times New Roman"/>
                      </a:endParaRPr>
                    </a:p>
                  </a:txBody>
                  <a:tcPr marL="5941" marR="5941" marT="0" marB="0">
                    <a:lnL>
                      <a:noFill/>
                    </a:lnL>
                    <a:lnR>
                      <a:noFill/>
                    </a:lnR>
                    <a:lnT>
                      <a:noFill/>
                    </a:lnT>
                    <a:lnB>
                      <a:noFill/>
                    </a:lnB>
                  </a:tcPr>
                </a:tc>
              </a:tr>
              <a:tr h="393562">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Desinfección de manos manipular joya</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76</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80,9</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Manipula joya con guantes</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20</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21,3</a:t>
                      </a:r>
                      <a:endParaRPr lang="es-ES" sz="1000">
                        <a:effectLst/>
                        <a:latin typeface="Calibri"/>
                        <a:ea typeface="Times New Roman"/>
                        <a:cs typeface="Times New Roman"/>
                      </a:endParaRPr>
                    </a:p>
                  </a:txBody>
                  <a:tcPr marL="5941" marR="5941" marT="0" marB="0">
                    <a:lnL>
                      <a:noFill/>
                    </a:lnL>
                    <a:lnR>
                      <a:noFill/>
                    </a:lnR>
                    <a:lnT>
                      <a:noFill/>
                    </a:lnT>
                    <a:lnB>
                      <a:noFill/>
                    </a:lnB>
                  </a:tcPr>
                </a:tc>
              </a:tr>
              <a:tr h="393562">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Establecimiento realizó perforación</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 </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 </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Casa</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7</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7,5</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Estudio de perforaciones</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78</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dirty="0">
                          <a:effectLst/>
                          <a:latin typeface="Times New Roman"/>
                          <a:ea typeface="Times New Roman"/>
                          <a:cs typeface="Times New Roman"/>
                        </a:rPr>
                        <a:t>83</a:t>
                      </a:r>
                      <a:endParaRPr lang="es-ES" sz="1000" dirty="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Calle</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8</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8,5</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Instalaciones del colegio</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1</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1,1</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Perona que realiza perforación</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 </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 </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Amigo</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10</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10,6</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Usted mismo</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6</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6,4</a:t>
                      </a:r>
                      <a:endParaRPr lang="es-ES" sz="1000">
                        <a:effectLst/>
                        <a:latin typeface="Calibri"/>
                        <a:ea typeface="Times New Roman"/>
                        <a:cs typeface="Times New Roman"/>
                      </a:endParaRPr>
                    </a:p>
                  </a:txBody>
                  <a:tcPr marL="5941" marR="5941" marT="0" marB="0">
                    <a:lnL>
                      <a:noFill/>
                    </a:lnL>
                    <a:lnR>
                      <a:noFill/>
                    </a:lnR>
                    <a:lnT>
                      <a:noFill/>
                    </a:lnT>
                    <a:lnB>
                      <a:noFill/>
                    </a:lnB>
                  </a:tcPr>
                </a:tc>
              </a:tr>
              <a:tr h="196781">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Experto calificado</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78</a:t>
                      </a:r>
                      <a:endParaRPr lang="es-ES" sz="1000">
                        <a:effectLst/>
                        <a:latin typeface="Calibri"/>
                        <a:ea typeface="Times New Roman"/>
                        <a:cs typeface="Times New Roman"/>
                      </a:endParaRPr>
                    </a:p>
                  </a:txBody>
                  <a:tcPr marL="5941" marR="5941" marT="0" marB="0">
                    <a:lnL>
                      <a:noFill/>
                    </a:lnL>
                    <a:lnR>
                      <a:noFill/>
                    </a:lnR>
                    <a:lnT>
                      <a:noFill/>
                    </a:lnT>
                    <a:lnB>
                      <a:noFill/>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83</a:t>
                      </a:r>
                      <a:endParaRPr lang="es-ES" sz="1000">
                        <a:effectLst/>
                        <a:latin typeface="Calibri"/>
                        <a:ea typeface="Times New Roman"/>
                        <a:cs typeface="Times New Roman"/>
                      </a:endParaRPr>
                    </a:p>
                  </a:txBody>
                  <a:tcPr marL="5941" marR="5941" marT="0" marB="0">
                    <a:lnL>
                      <a:noFill/>
                    </a:lnL>
                    <a:lnR>
                      <a:noFill/>
                    </a:lnR>
                    <a:lnT>
                      <a:noFill/>
                    </a:lnT>
                    <a:lnB>
                      <a:noFill/>
                    </a:lnB>
                  </a:tcPr>
                </a:tc>
              </a:tr>
              <a:tr h="393562">
                <a:tc>
                  <a:txBody>
                    <a:bodyPr/>
                    <a:lstStyle/>
                    <a:p>
                      <a:pPr algn="just" defTabSz="-635">
                        <a:lnSpc>
                          <a:spcPct val="115000"/>
                        </a:lnSpc>
                        <a:spcAft>
                          <a:spcPts val="0"/>
                        </a:spcAft>
                        <a:tabLst>
                          <a:tab pos="270510" algn="l"/>
                        </a:tabLst>
                      </a:pPr>
                      <a:r>
                        <a:rPr lang="es-CO" sz="1100" dirty="0">
                          <a:effectLst/>
                          <a:latin typeface="Times New Roman"/>
                          <a:ea typeface="Times New Roman"/>
                          <a:cs typeface="Times New Roman"/>
                        </a:rPr>
                        <a:t>Higiene establecimiento (EAV)*</a:t>
                      </a:r>
                      <a:endParaRPr lang="es-ES" sz="1000" dirty="0">
                        <a:effectLst/>
                        <a:latin typeface="Calibri"/>
                        <a:ea typeface="Times New Roman"/>
                        <a:cs typeface="Times New Roman"/>
                      </a:endParaRPr>
                    </a:p>
                  </a:txBody>
                  <a:tcPr marL="5941" marR="5941"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100">
                          <a:effectLst/>
                          <a:latin typeface="Times New Roman"/>
                          <a:ea typeface="Times New Roman"/>
                          <a:cs typeface="Times New Roman"/>
                        </a:rPr>
                        <a:t>7,5</a:t>
                      </a:r>
                      <a:endParaRPr lang="es-ES" sz="1000">
                        <a:effectLst/>
                        <a:latin typeface="Calibri"/>
                        <a:ea typeface="Times New Roman"/>
                        <a:cs typeface="Times New Roman"/>
                      </a:endParaRPr>
                    </a:p>
                  </a:txBody>
                  <a:tcPr marL="5941" marR="5941"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100" dirty="0">
                          <a:effectLst/>
                          <a:latin typeface="Times New Roman"/>
                          <a:ea typeface="Times New Roman"/>
                          <a:cs typeface="Times New Roman"/>
                        </a:rPr>
                        <a:t>±2,3</a:t>
                      </a:r>
                      <a:endParaRPr lang="es-ES" sz="1000" dirty="0">
                        <a:effectLst/>
                        <a:latin typeface="Calibri"/>
                        <a:ea typeface="Times New Roman"/>
                        <a:cs typeface="Times New Roman"/>
                      </a:endParaRPr>
                    </a:p>
                  </a:txBody>
                  <a:tcPr marL="5941" marR="5941" marT="0" marB="0">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6" name="Rectangle 1"/>
          <p:cNvSpPr>
            <a:spLocks noChangeArrowheads="1"/>
          </p:cNvSpPr>
          <p:nvPr/>
        </p:nvSpPr>
        <p:spPr bwMode="auto">
          <a:xfrm>
            <a:off x="2961563" y="5739255"/>
            <a:ext cx="393866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defTabSz="-635" fontAlgn="base">
              <a:spcBef>
                <a:spcPct val="0"/>
              </a:spcBef>
              <a:spcAft>
                <a:spcPct val="0"/>
              </a:spcAft>
              <a:tabLst>
                <a:tab pos="269875" algn="l"/>
              </a:tabLst>
              <a:defRPr>
                <a:solidFill>
                  <a:schemeClr val="tx1"/>
                </a:solidFill>
                <a:latin typeface="Arial" pitchFamily="34" charset="0"/>
                <a:cs typeface="Arial" pitchFamily="34" charset="0"/>
              </a:defRPr>
            </a:lvl1pPr>
            <a:lvl2pPr defTabSz="-635" fontAlgn="base">
              <a:spcBef>
                <a:spcPct val="0"/>
              </a:spcBef>
              <a:spcAft>
                <a:spcPct val="0"/>
              </a:spcAft>
              <a:tabLst>
                <a:tab pos="269875" algn="l"/>
              </a:tabLst>
              <a:defRPr>
                <a:solidFill>
                  <a:schemeClr val="tx1"/>
                </a:solidFill>
                <a:latin typeface="Arial" pitchFamily="34" charset="0"/>
                <a:cs typeface="Arial" pitchFamily="34" charset="0"/>
              </a:defRPr>
            </a:lvl2pPr>
            <a:lvl3pPr defTabSz="-635" fontAlgn="base">
              <a:spcBef>
                <a:spcPct val="0"/>
              </a:spcBef>
              <a:spcAft>
                <a:spcPct val="0"/>
              </a:spcAft>
              <a:tabLst>
                <a:tab pos="269875" algn="l"/>
              </a:tabLst>
              <a:defRPr>
                <a:solidFill>
                  <a:schemeClr val="tx1"/>
                </a:solidFill>
                <a:latin typeface="Arial" pitchFamily="34" charset="0"/>
                <a:cs typeface="Arial" pitchFamily="34" charset="0"/>
              </a:defRPr>
            </a:lvl3pPr>
            <a:lvl4pPr defTabSz="-635" fontAlgn="base">
              <a:spcBef>
                <a:spcPct val="0"/>
              </a:spcBef>
              <a:spcAft>
                <a:spcPct val="0"/>
              </a:spcAft>
              <a:tabLst>
                <a:tab pos="269875" algn="l"/>
              </a:tabLst>
              <a:defRPr>
                <a:solidFill>
                  <a:schemeClr val="tx1"/>
                </a:solidFill>
                <a:latin typeface="Arial" pitchFamily="34" charset="0"/>
                <a:cs typeface="Arial" pitchFamily="34" charset="0"/>
              </a:defRPr>
            </a:lvl4pPr>
            <a:lvl5pPr defTabSz="-635" fontAlgn="base">
              <a:spcBef>
                <a:spcPct val="0"/>
              </a:spcBef>
              <a:spcAft>
                <a:spcPct val="0"/>
              </a:spcAft>
              <a:tabLst>
                <a:tab pos="269875" algn="l"/>
              </a:tabLst>
              <a:defRPr>
                <a:solidFill>
                  <a:schemeClr val="tx1"/>
                </a:solidFill>
                <a:latin typeface="Arial" pitchFamily="34" charset="0"/>
                <a:cs typeface="Arial" pitchFamily="34" charset="0"/>
              </a:defRPr>
            </a:lvl5pPr>
            <a:lvl6pPr defTabSz="-635" fontAlgn="base">
              <a:spcBef>
                <a:spcPct val="0"/>
              </a:spcBef>
              <a:spcAft>
                <a:spcPct val="0"/>
              </a:spcAft>
              <a:tabLst>
                <a:tab pos="269875" algn="l"/>
              </a:tabLst>
              <a:defRPr>
                <a:solidFill>
                  <a:schemeClr val="tx1"/>
                </a:solidFill>
                <a:latin typeface="Arial" pitchFamily="34" charset="0"/>
                <a:cs typeface="Arial" pitchFamily="34" charset="0"/>
              </a:defRPr>
            </a:lvl6pPr>
            <a:lvl7pPr defTabSz="-635" fontAlgn="base">
              <a:spcBef>
                <a:spcPct val="0"/>
              </a:spcBef>
              <a:spcAft>
                <a:spcPct val="0"/>
              </a:spcAft>
              <a:tabLst>
                <a:tab pos="269875" algn="l"/>
              </a:tabLst>
              <a:defRPr>
                <a:solidFill>
                  <a:schemeClr val="tx1"/>
                </a:solidFill>
                <a:latin typeface="Arial" pitchFamily="34" charset="0"/>
                <a:cs typeface="Arial" pitchFamily="34" charset="0"/>
              </a:defRPr>
            </a:lvl7pPr>
            <a:lvl8pPr defTabSz="-635" fontAlgn="base">
              <a:spcBef>
                <a:spcPct val="0"/>
              </a:spcBef>
              <a:spcAft>
                <a:spcPct val="0"/>
              </a:spcAft>
              <a:tabLst>
                <a:tab pos="269875" algn="l"/>
              </a:tabLst>
              <a:defRPr>
                <a:solidFill>
                  <a:schemeClr val="tx1"/>
                </a:solidFill>
                <a:latin typeface="Arial" pitchFamily="34" charset="0"/>
                <a:cs typeface="Arial" pitchFamily="34" charset="0"/>
              </a:defRPr>
            </a:lvl8pPr>
            <a:lvl9pPr defTabSz="-635" fontAlgn="base">
              <a:spcBef>
                <a:spcPct val="0"/>
              </a:spcBef>
              <a:spcAft>
                <a:spcPct val="0"/>
              </a:spcAft>
              <a:tabLst>
                <a:tab pos="269875" algn="l"/>
              </a:tabLst>
              <a:defRPr>
                <a:solidFill>
                  <a:schemeClr val="tx1"/>
                </a:solidFill>
                <a:latin typeface="Arial" pitchFamily="34" charset="0"/>
                <a:cs typeface="Arial" pitchFamily="34" charset="0"/>
              </a:defRPr>
            </a:lvl9pPr>
          </a:lstStyle>
          <a:p>
            <a:pPr marL="0" marR="0" lvl="0" indent="0" defTabSz="914400" rtl="0" eaLnBrk="1" fontAlgn="base" latinLnBrk="0" hangingPunct="1">
              <a:lnSpc>
                <a:spcPct val="100000"/>
              </a:lnSpc>
              <a:spcBef>
                <a:spcPct val="0"/>
              </a:spcBef>
              <a:spcAft>
                <a:spcPct val="0"/>
              </a:spcAft>
              <a:buClrTx/>
              <a:buSzTx/>
              <a:buFontTx/>
              <a:buNone/>
              <a:tabLst>
                <a:tab pos="269875" algn="l"/>
              </a:tabLst>
            </a:pPr>
            <a:r>
              <a:rPr kumimoji="0" lang="es-CO" altLang="es-E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Promedio y Desviaci</a:t>
            </a:r>
            <a:r>
              <a:rPr kumimoji="0" lang="es-CO" altLang="es-ES" sz="1200" b="0" i="0" u="none" strike="noStrike" cap="none" normalizeH="0" baseline="0" dirty="0" smtClean="0">
                <a:ln>
                  <a:noFill/>
                </a:ln>
                <a:solidFill>
                  <a:schemeClr val="tx1"/>
                </a:solidFill>
                <a:effectLst/>
                <a:latin typeface="Calibri"/>
                <a:ea typeface="Times New Roman" pitchFamily="18" charset="0"/>
                <a:cs typeface="Times New Roman" pitchFamily="18" charset="0"/>
              </a:rPr>
              <a:t>ó</a:t>
            </a:r>
            <a:r>
              <a:rPr kumimoji="0" lang="es-CO" altLang="es-E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 Est</a:t>
            </a:r>
            <a:r>
              <a:rPr kumimoji="0" lang="es-CO" altLang="es-ES" sz="1200" b="0" i="0" u="none" strike="noStrike" cap="none" normalizeH="0" baseline="0" dirty="0" smtClean="0">
                <a:ln>
                  <a:noFill/>
                </a:ln>
                <a:solidFill>
                  <a:schemeClr val="tx1"/>
                </a:solidFill>
                <a:effectLst/>
                <a:latin typeface="Calibri"/>
                <a:ea typeface="Times New Roman" pitchFamily="18" charset="0"/>
                <a:cs typeface="Times New Roman" pitchFamily="18" charset="0"/>
              </a:rPr>
              <a:t>á</a:t>
            </a:r>
            <a:r>
              <a:rPr kumimoji="0" lang="es-CO" altLang="es-E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ndar</a:t>
            </a:r>
            <a:endParaRPr kumimoji="0" lang="es-CO" alt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3 CuadroTexto"/>
          <p:cNvSpPr txBox="1"/>
          <p:nvPr/>
        </p:nvSpPr>
        <p:spPr>
          <a:xfrm>
            <a:off x="409433" y="379675"/>
            <a:ext cx="8407019" cy="646331"/>
          </a:xfrm>
          <a:prstGeom prst="rect">
            <a:avLst/>
          </a:prstGeom>
          <a:noFill/>
        </p:spPr>
        <p:txBody>
          <a:bodyPr wrap="square" rtlCol="0">
            <a:spAutoFit/>
          </a:bodyPr>
          <a:lstStyle/>
          <a:p>
            <a:pPr algn="ctr"/>
            <a:r>
              <a:rPr lang="es-ES" i="1" dirty="0"/>
              <a:t>Tabla 3. Variables relacionadas con los conocimientos de los estudiantes en relación con los cuidados en el uso de piercing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lipse 6"/>
          <p:cNvSpPr/>
          <p:nvPr/>
        </p:nvSpPr>
        <p:spPr>
          <a:xfrm>
            <a:off x="6223378" y="3337812"/>
            <a:ext cx="627797" cy="232012"/>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 name="Elipse 1"/>
          <p:cNvSpPr/>
          <p:nvPr/>
        </p:nvSpPr>
        <p:spPr>
          <a:xfrm>
            <a:off x="6196084" y="5063319"/>
            <a:ext cx="627797" cy="232012"/>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4" name="3 CuadroTexto"/>
          <p:cNvSpPr txBox="1"/>
          <p:nvPr/>
        </p:nvSpPr>
        <p:spPr>
          <a:xfrm>
            <a:off x="324276" y="727312"/>
            <a:ext cx="8505825" cy="369332"/>
          </a:xfrm>
          <a:prstGeom prst="rect">
            <a:avLst/>
          </a:prstGeom>
          <a:noFill/>
        </p:spPr>
        <p:txBody>
          <a:bodyPr wrap="square" rtlCol="0">
            <a:spAutoFit/>
          </a:bodyPr>
          <a:lstStyle/>
          <a:p>
            <a:pPr algn="ctr"/>
            <a:r>
              <a:rPr lang="es-ES" i="1" dirty="0"/>
              <a:t>Tabla 4. Descripción de las alteraciones reportadas por las personas que utilizan piercing </a:t>
            </a:r>
          </a:p>
        </p:txBody>
      </p:sp>
      <p:graphicFrame>
        <p:nvGraphicFramePr>
          <p:cNvPr id="5" name="4 Tabla"/>
          <p:cNvGraphicFramePr>
            <a:graphicFrameLocks noGrp="1"/>
          </p:cNvGraphicFramePr>
          <p:nvPr/>
        </p:nvGraphicFramePr>
        <p:xfrm>
          <a:off x="1096564" y="1564273"/>
          <a:ext cx="7092091" cy="4150166"/>
        </p:xfrm>
        <a:graphic>
          <a:graphicData uri="http://schemas.openxmlformats.org/drawingml/2006/table">
            <a:tbl>
              <a:tblPr firstRow="1" firstCol="1" bandRow="1"/>
              <a:tblGrid>
                <a:gridCol w="3543065"/>
                <a:gridCol w="1690466"/>
                <a:gridCol w="1858560"/>
              </a:tblGrid>
              <a:tr h="345847">
                <a:tc>
                  <a:txBody>
                    <a:bodyPr/>
                    <a:lstStyle/>
                    <a:p>
                      <a:pPr algn="just" defTabSz="-635">
                        <a:lnSpc>
                          <a:spcPct val="115000"/>
                        </a:lnSpc>
                        <a:spcAft>
                          <a:spcPts val="0"/>
                        </a:spcAft>
                        <a:tabLst>
                          <a:tab pos="270510" algn="l"/>
                        </a:tabLst>
                      </a:pPr>
                      <a:r>
                        <a:rPr lang="es-CO" sz="1800" dirty="0">
                          <a:effectLst/>
                          <a:latin typeface="Times New Roman"/>
                          <a:ea typeface="Times New Roman"/>
                          <a:cs typeface="Times New Roman"/>
                        </a:rPr>
                        <a:t>Variable </a:t>
                      </a:r>
                      <a:endParaRPr lang="es-ES" sz="1800" dirty="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Frecuencia</a:t>
                      </a:r>
                      <a:endParaRPr lang="es-ES" sz="1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Porcentaje</a:t>
                      </a:r>
                      <a:endParaRPr lang="es-ES" sz="1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847">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Inflamación </a:t>
                      </a:r>
                      <a:endParaRPr lang="es-ES" sz="1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20</a:t>
                      </a:r>
                      <a:endParaRPr lang="es-ES" sz="1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21,3</a:t>
                      </a:r>
                      <a:endParaRPr lang="es-ES" sz="1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r>
              <a:tr h="345847">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Infección</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8</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8,5</a:t>
                      </a:r>
                      <a:endParaRPr lang="es-ES" sz="1800">
                        <a:effectLst/>
                        <a:latin typeface="Calibri"/>
                        <a:ea typeface="Times New Roman"/>
                        <a:cs typeface="Times New Roman"/>
                      </a:endParaRPr>
                    </a:p>
                  </a:txBody>
                  <a:tcPr marL="6350" marR="6350" marT="0" marB="0">
                    <a:lnL>
                      <a:noFill/>
                    </a:lnL>
                    <a:lnR>
                      <a:noFill/>
                    </a:lnR>
                    <a:lnT>
                      <a:noFill/>
                    </a:lnT>
                    <a:lnB>
                      <a:noFill/>
                    </a:lnB>
                  </a:tcPr>
                </a:tc>
              </a:tr>
              <a:tr h="691695">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Alteración de gusto, sensibilidad y movilidad</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26</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dirty="0">
                          <a:effectLst/>
                          <a:latin typeface="Times New Roman"/>
                          <a:ea typeface="Times New Roman"/>
                          <a:cs typeface="Times New Roman"/>
                        </a:rPr>
                        <a:t>27,7</a:t>
                      </a:r>
                      <a:endParaRPr lang="es-ES" sz="1800" dirty="0">
                        <a:effectLst/>
                        <a:latin typeface="Calibri"/>
                        <a:ea typeface="Times New Roman"/>
                        <a:cs typeface="Times New Roman"/>
                      </a:endParaRPr>
                    </a:p>
                  </a:txBody>
                  <a:tcPr marL="6350" marR="6350" marT="0" marB="0">
                    <a:lnL>
                      <a:noFill/>
                    </a:lnL>
                    <a:lnR>
                      <a:noFill/>
                    </a:lnR>
                    <a:lnT>
                      <a:noFill/>
                    </a:lnT>
                    <a:lnB>
                      <a:noFill/>
                    </a:lnB>
                  </a:tcPr>
                </a:tc>
              </a:tr>
              <a:tr h="691695">
                <a:tc>
                  <a:txBody>
                    <a:bodyPr/>
                    <a:lstStyle/>
                    <a:p>
                      <a:pPr algn="just" defTabSz="-635">
                        <a:lnSpc>
                          <a:spcPct val="115000"/>
                        </a:lnSpc>
                        <a:spcAft>
                          <a:spcPts val="0"/>
                        </a:spcAft>
                        <a:tabLst>
                          <a:tab pos="270510" algn="l"/>
                        </a:tabLst>
                      </a:pPr>
                      <a:r>
                        <a:rPr lang="es-CO" sz="1800" dirty="0">
                          <a:effectLst/>
                          <a:latin typeface="Times New Roman"/>
                          <a:ea typeface="Times New Roman"/>
                          <a:cs typeface="Times New Roman"/>
                        </a:rPr>
                        <a:t>Deglución accidental de la joya</a:t>
                      </a:r>
                      <a:endParaRPr lang="es-ES" sz="18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35</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37,2</a:t>
                      </a:r>
                      <a:endParaRPr lang="es-ES" sz="1800">
                        <a:effectLst/>
                        <a:latin typeface="Calibri"/>
                        <a:ea typeface="Times New Roman"/>
                        <a:cs typeface="Times New Roman"/>
                      </a:endParaRPr>
                    </a:p>
                  </a:txBody>
                  <a:tcPr marL="6350" marR="6350" marT="0" marB="0">
                    <a:lnL>
                      <a:noFill/>
                    </a:lnL>
                    <a:lnR>
                      <a:noFill/>
                    </a:lnR>
                    <a:lnT>
                      <a:noFill/>
                    </a:lnT>
                    <a:lnB>
                      <a:noFill/>
                    </a:lnB>
                  </a:tcPr>
                </a:tc>
              </a:tr>
              <a:tr h="345847">
                <a:tc>
                  <a:txBody>
                    <a:bodyPr/>
                    <a:lstStyle/>
                    <a:p>
                      <a:pPr algn="just" defTabSz="-635">
                        <a:lnSpc>
                          <a:spcPct val="115000"/>
                        </a:lnSpc>
                        <a:spcAft>
                          <a:spcPts val="0"/>
                        </a:spcAft>
                        <a:tabLst>
                          <a:tab pos="270510" algn="l"/>
                        </a:tabLst>
                      </a:pPr>
                      <a:r>
                        <a:rPr lang="es-CO" sz="1800" dirty="0">
                          <a:effectLst/>
                          <a:latin typeface="Times New Roman"/>
                          <a:ea typeface="Times New Roman"/>
                          <a:cs typeface="Times New Roman"/>
                        </a:rPr>
                        <a:t>Sangrado</a:t>
                      </a:r>
                      <a:endParaRPr lang="es-ES" sz="18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24</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25,5</a:t>
                      </a:r>
                      <a:endParaRPr lang="es-ES" sz="1800">
                        <a:effectLst/>
                        <a:latin typeface="Calibri"/>
                        <a:ea typeface="Times New Roman"/>
                        <a:cs typeface="Times New Roman"/>
                      </a:endParaRPr>
                    </a:p>
                  </a:txBody>
                  <a:tcPr marL="6350" marR="6350" marT="0" marB="0">
                    <a:lnL>
                      <a:noFill/>
                    </a:lnL>
                    <a:lnR>
                      <a:noFill/>
                    </a:lnR>
                    <a:lnT>
                      <a:noFill/>
                    </a:lnT>
                    <a:lnB>
                      <a:noFill/>
                    </a:lnB>
                  </a:tcPr>
                </a:tc>
              </a:tr>
              <a:tr h="345847">
                <a:tc>
                  <a:txBody>
                    <a:bodyPr/>
                    <a:lstStyle/>
                    <a:p>
                      <a:pPr algn="just" defTabSz="-635">
                        <a:lnSpc>
                          <a:spcPct val="115000"/>
                        </a:lnSpc>
                        <a:spcAft>
                          <a:spcPts val="0"/>
                        </a:spcAft>
                        <a:tabLst>
                          <a:tab pos="270510" algn="l"/>
                        </a:tabLst>
                      </a:pPr>
                      <a:r>
                        <a:rPr lang="en-US" sz="1800" dirty="0" err="1">
                          <a:effectLst/>
                          <a:latin typeface="Times New Roman"/>
                          <a:ea typeface="Times New Roman"/>
                          <a:cs typeface="Times New Roman"/>
                        </a:rPr>
                        <a:t>Fractura</a:t>
                      </a:r>
                      <a:r>
                        <a:rPr lang="en-US" sz="1800" dirty="0">
                          <a:effectLst/>
                          <a:latin typeface="Times New Roman"/>
                          <a:ea typeface="Times New Roman"/>
                          <a:cs typeface="Times New Roman"/>
                        </a:rPr>
                        <a:t> </a:t>
                      </a:r>
                      <a:r>
                        <a:rPr lang="en-US" sz="1800" dirty="0" err="1">
                          <a:effectLst/>
                          <a:latin typeface="Times New Roman"/>
                          <a:ea typeface="Times New Roman"/>
                          <a:cs typeface="Times New Roman"/>
                        </a:rPr>
                        <a:t>dentaria</a:t>
                      </a:r>
                      <a:r>
                        <a:rPr lang="en-US" sz="1800" dirty="0">
                          <a:effectLst/>
                          <a:latin typeface="Times New Roman"/>
                          <a:ea typeface="Times New Roman"/>
                          <a:cs typeface="Times New Roman"/>
                        </a:rPr>
                        <a:t> </a:t>
                      </a:r>
                      <a:endParaRPr lang="es-ES" sz="1800" dirty="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3</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3,2</a:t>
                      </a:r>
                      <a:endParaRPr lang="es-ES" sz="1800">
                        <a:effectLst/>
                        <a:latin typeface="Calibri"/>
                        <a:ea typeface="Times New Roman"/>
                        <a:cs typeface="Times New Roman"/>
                      </a:endParaRPr>
                    </a:p>
                  </a:txBody>
                  <a:tcPr marL="6350" marR="6350" marT="0" marB="0">
                    <a:lnL>
                      <a:noFill/>
                    </a:lnL>
                    <a:lnR>
                      <a:noFill/>
                    </a:lnR>
                    <a:lnT>
                      <a:noFill/>
                    </a:lnT>
                    <a:lnB>
                      <a:noFill/>
                    </a:lnB>
                  </a:tcPr>
                </a:tc>
              </a:tr>
              <a:tr h="345847">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Retracción de la encía</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9</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9,6</a:t>
                      </a:r>
                      <a:endParaRPr lang="es-ES" sz="1800">
                        <a:effectLst/>
                        <a:latin typeface="Calibri"/>
                        <a:ea typeface="Times New Roman"/>
                        <a:cs typeface="Times New Roman"/>
                      </a:endParaRPr>
                    </a:p>
                  </a:txBody>
                  <a:tcPr marL="6350" marR="6350" marT="0" marB="0">
                    <a:lnL>
                      <a:noFill/>
                    </a:lnL>
                    <a:lnR>
                      <a:noFill/>
                    </a:lnR>
                    <a:lnT>
                      <a:noFill/>
                    </a:lnT>
                    <a:lnB>
                      <a:noFill/>
                    </a:lnB>
                  </a:tcPr>
                </a:tc>
              </a:tr>
              <a:tr h="345847">
                <a:tc>
                  <a:txBody>
                    <a:bodyPr/>
                    <a:lstStyle/>
                    <a:p>
                      <a:pPr algn="just" defTabSz="-635">
                        <a:lnSpc>
                          <a:spcPct val="115000"/>
                        </a:lnSpc>
                        <a:spcAft>
                          <a:spcPts val="0"/>
                        </a:spcAft>
                        <a:tabLst>
                          <a:tab pos="270510" algn="l"/>
                        </a:tabLst>
                      </a:pPr>
                      <a:r>
                        <a:rPr lang="en-US" sz="1800">
                          <a:effectLst/>
                          <a:latin typeface="Times New Roman"/>
                          <a:ea typeface="Times New Roman"/>
                          <a:cs typeface="Times New Roman"/>
                        </a:rPr>
                        <a:t>Dificultad para comer</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70</a:t>
                      </a:r>
                      <a:endParaRPr lang="es-ES" sz="1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1800">
                          <a:effectLst/>
                          <a:latin typeface="Times New Roman"/>
                          <a:ea typeface="Times New Roman"/>
                          <a:cs typeface="Times New Roman"/>
                        </a:rPr>
                        <a:t>74,5</a:t>
                      </a:r>
                      <a:endParaRPr lang="es-ES" sz="1800">
                        <a:effectLst/>
                        <a:latin typeface="Calibri"/>
                        <a:ea typeface="Times New Roman"/>
                        <a:cs typeface="Times New Roman"/>
                      </a:endParaRPr>
                    </a:p>
                  </a:txBody>
                  <a:tcPr marL="6350" marR="6350" marT="0" marB="0">
                    <a:lnL>
                      <a:noFill/>
                    </a:lnL>
                    <a:lnR>
                      <a:noFill/>
                    </a:lnR>
                    <a:lnT>
                      <a:noFill/>
                    </a:lnT>
                    <a:lnB>
                      <a:noFill/>
                    </a:lnB>
                  </a:tcPr>
                </a:tc>
              </a:tr>
              <a:tr h="345847">
                <a:tc>
                  <a:txBody>
                    <a:bodyPr/>
                    <a:lstStyle/>
                    <a:p>
                      <a:pPr algn="just" defTabSz="-635">
                        <a:lnSpc>
                          <a:spcPct val="115000"/>
                        </a:lnSpc>
                        <a:spcAft>
                          <a:spcPts val="0"/>
                        </a:spcAft>
                        <a:tabLst>
                          <a:tab pos="270510" algn="l"/>
                        </a:tabLst>
                      </a:pPr>
                      <a:r>
                        <a:rPr lang="en-US" sz="1800">
                          <a:effectLst/>
                          <a:latin typeface="Times New Roman"/>
                          <a:ea typeface="Times New Roman"/>
                          <a:cs typeface="Times New Roman"/>
                        </a:rPr>
                        <a:t>Intensidad del Dolor (EAV)*</a:t>
                      </a:r>
                      <a:endParaRPr lang="es-ES" sz="180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800" dirty="0">
                          <a:effectLst/>
                          <a:latin typeface="Times New Roman"/>
                          <a:ea typeface="Times New Roman"/>
                          <a:cs typeface="Times New Roman"/>
                        </a:rPr>
                        <a:t>3,8</a:t>
                      </a:r>
                      <a:endParaRPr lang="es-ES" sz="18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1800" dirty="0">
                          <a:effectLst/>
                          <a:latin typeface="Times New Roman"/>
                          <a:ea typeface="Times New Roman"/>
                          <a:cs typeface="Times New Roman"/>
                        </a:rPr>
                        <a:t>±2,3</a:t>
                      </a:r>
                      <a:endParaRPr lang="es-ES" sz="18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6" name="Rectangle 1"/>
          <p:cNvSpPr>
            <a:spLocks noChangeArrowheads="1"/>
          </p:cNvSpPr>
          <p:nvPr/>
        </p:nvSpPr>
        <p:spPr bwMode="auto">
          <a:xfrm>
            <a:off x="960088" y="5702034"/>
            <a:ext cx="489267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defTabSz="-635" fontAlgn="base">
              <a:spcBef>
                <a:spcPct val="0"/>
              </a:spcBef>
              <a:spcAft>
                <a:spcPct val="0"/>
              </a:spcAft>
              <a:tabLst>
                <a:tab pos="269875" algn="l"/>
              </a:tabLst>
              <a:defRPr>
                <a:solidFill>
                  <a:schemeClr val="tx1"/>
                </a:solidFill>
                <a:latin typeface="Arial" pitchFamily="34" charset="0"/>
                <a:cs typeface="Arial" pitchFamily="34" charset="0"/>
              </a:defRPr>
            </a:lvl1pPr>
            <a:lvl2pPr defTabSz="-635" fontAlgn="base">
              <a:spcBef>
                <a:spcPct val="0"/>
              </a:spcBef>
              <a:spcAft>
                <a:spcPct val="0"/>
              </a:spcAft>
              <a:tabLst>
                <a:tab pos="269875" algn="l"/>
              </a:tabLst>
              <a:defRPr>
                <a:solidFill>
                  <a:schemeClr val="tx1"/>
                </a:solidFill>
                <a:latin typeface="Arial" pitchFamily="34" charset="0"/>
                <a:cs typeface="Arial" pitchFamily="34" charset="0"/>
              </a:defRPr>
            </a:lvl2pPr>
            <a:lvl3pPr defTabSz="-635" fontAlgn="base">
              <a:spcBef>
                <a:spcPct val="0"/>
              </a:spcBef>
              <a:spcAft>
                <a:spcPct val="0"/>
              </a:spcAft>
              <a:tabLst>
                <a:tab pos="269875" algn="l"/>
              </a:tabLst>
              <a:defRPr>
                <a:solidFill>
                  <a:schemeClr val="tx1"/>
                </a:solidFill>
                <a:latin typeface="Arial" pitchFamily="34" charset="0"/>
                <a:cs typeface="Arial" pitchFamily="34" charset="0"/>
              </a:defRPr>
            </a:lvl3pPr>
            <a:lvl4pPr defTabSz="-635" fontAlgn="base">
              <a:spcBef>
                <a:spcPct val="0"/>
              </a:spcBef>
              <a:spcAft>
                <a:spcPct val="0"/>
              </a:spcAft>
              <a:tabLst>
                <a:tab pos="269875" algn="l"/>
              </a:tabLst>
              <a:defRPr>
                <a:solidFill>
                  <a:schemeClr val="tx1"/>
                </a:solidFill>
                <a:latin typeface="Arial" pitchFamily="34" charset="0"/>
                <a:cs typeface="Arial" pitchFamily="34" charset="0"/>
              </a:defRPr>
            </a:lvl4pPr>
            <a:lvl5pPr defTabSz="-635" fontAlgn="base">
              <a:spcBef>
                <a:spcPct val="0"/>
              </a:spcBef>
              <a:spcAft>
                <a:spcPct val="0"/>
              </a:spcAft>
              <a:tabLst>
                <a:tab pos="269875" algn="l"/>
              </a:tabLst>
              <a:defRPr>
                <a:solidFill>
                  <a:schemeClr val="tx1"/>
                </a:solidFill>
                <a:latin typeface="Arial" pitchFamily="34" charset="0"/>
                <a:cs typeface="Arial" pitchFamily="34" charset="0"/>
              </a:defRPr>
            </a:lvl5pPr>
            <a:lvl6pPr defTabSz="-635" fontAlgn="base">
              <a:spcBef>
                <a:spcPct val="0"/>
              </a:spcBef>
              <a:spcAft>
                <a:spcPct val="0"/>
              </a:spcAft>
              <a:tabLst>
                <a:tab pos="269875" algn="l"/>
              </a:tabLst>
              <a:defRPr>
                <a:solidFill>
                  <a:schemeClr val="tx1"/>
                </a:solidFill>
                <a:latin typeface="Arial" pitchFamily="34" charset="0"/>
                <a:cs typeface="Arial" pitchFamily="34" charset="0"/>
              </a:defRPr>
            </a:lvl6pPr>
            <a:lvl7pPr defTabSz="-635" fontAlgn="base">
              <a:spcBef>
                <a:spcPct val="0"/>
              </a:spcBef>
              <a:spcAft>
                <a:spcPct val="0"/>
              </a:spcAft>
              <a:tabLst>
                <a:tab pos="269875" algn="l"/>
              </a:tabLst>
              <a:defRPr>
                <a:solidFill>
                  <a:schemeClr val="tx1"/>
                </a:solidFill>
                <a:latin typeface="Arial" pitchFamily="34" charset="0"/>
                <a:cs typeface="Arial" pitchFamily="34" charset="0"/>
              </a:defRPr>
            </a:lvl7pPr>
            <a:lvl8pPr defTabSz="-635" fontAlgn="base">
              <a:spcBef>
                <a:spcPct val="0"/>
              </a:spcBef>
              <a:spcAft>
                <a:spcPct val="0"/>
              </a:spcAft>
              <a:tabLst>
                <a:tab pos="269875" algn="l"/>
              </a:tabLst>
              <a:defRPr>
                <a:solidFill>
                  <a:schemeClr val="tx1"/>
                </a:solidFill>
                <a:latin typeface="Arial" pitchFamily="34" charset="0"/>
                <a:cs typeface="Arial" pitchFamily="34" charset="0"/>
              </a:defRPr>
            </a:lvl8pPr>
            <a:lvl9pPr defTabSz="-635" fontAlgn="base">
              <a:spcBef>
                <a:spcPct val="0"/>
              </a:spcBef>
              <a:spcAft>
                <a:spcPct val="0"/>
              </a:spcAft>
              <a:tabLst>
                <a:tab pos="269875"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269875" algn="l"/>
              </a:tabLst>
            </a:pPr>
            <a:r>
              <a:rPr kumimoji="0" lang="es-CO" altLang="es-E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Promedio y Desviaci</a:t>
            </a:r>
            <a:r>
              <a:rPr kumimoji="0" lang="es-CO" altLang="es-ES" sz="1200" b="0" i="0" u="none" strike="noStrike" cap="none" normalizeH="0" baseline="0" dirty="0" smtClean="0">
                <a:ln>
                  <a:noFill/>
                </a:ln>
                <a:solidFill>
                  <a:schemeClr val="tx1"/>
                </a:solidFill>
                <a:effectLst/>
                <a:latin typeface="Calibri"/>
                <a:ea typeface="Times New Roman" pitchFamily="18" charset="0"/>
                <a:cs typeface="Times New Roman" pitchFamily="18" charset="0"/>
              </a:rPr>
              <a:t>ó</a:t>
            </a:r>
            <a:r>
              <a:rPr kumimoji="0" lang="es-CO" altLang="es-E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 Est</a:t>
            </a:r>
            <a:r>
              <a:rPr kumimoji="0" lang="es-CO" altLang="es-ES" sz="1200" b="0" i="0" u="none" strike="noStrike" cap="none" normalizeH="0" baseline="0" dirty="0" smtClean="0">
                <a:ln>
                  <a:noFill/>
                </a:ln>
                <a:solidFill>
                  <a:schemeClr val="tx1"/>
                </a:solidFill>
                <a:effectLst/>
                <a:latin typeface="Calibri"/>
                <a:ea typeface="Times New Roman" pitchFamily="18" charset="0"/>
                <a:cs typeface="Times New Roman" pitchFamily="18" charset="0"/>
              </a:rPr>
              <a:t>á</a:t>
            </a:r>
            <a:r>
              <a:rPr kumimoji="0" lang="es-CO" altLang="es-ES" sz="1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ndar</a:t>
            </a:r>
            <a:endParaRPr kumimoji="0" lang="es-CO" altLang="es-E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echa izquierda y arriba 6"/>
          <p:cNvSpPr/>
          <p:nvPr/>
        </p:nvSpPr>
        <p:spPr>
          <a:xfrm rot="13466807">
            <a:off x="3808328" y="1452420"/>
            <a:ext cx="2125080" cy="2095972"/>
          </a:xfrm>
          <a:prstGeom prst="leftUpArrow">
            <a:avLst>
              <a:gd name="adj1" fmla="val 9275"/>
              <a:gd name="adj2" fmla="val 11594"/>
              <a:gd name="adj3" fmla="val 1970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Rectángulo 7"/>
          <p:cNvSpPr/>
          <p:nvPr/>
        </p:nvSpPr>
        <p:spPr>
          <a:xfrm>
            <a:off x="841173" y="2923784"/>
            <a:ext cx="3286882" cy="91440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CO" dirty="0">
                <a:latin typeface="Times New Roman" pitchFamily="18" charset="0"/>
                <a:ea typeface="Times New Roman" pitchFamily="18" charset="0"/>
              </a:rPr>
              <a:t>Caracterización de estudiantes de bachillerato que usan </a:t>
            </a:r>
            <a:r>
              <a:rPr lang="es-CO" dirty="0" err="1">
                <a:latin typeface="Times New Roman" pitchFamily="18" charset="0"/>
                <a:ea typeface="Times New Roman" pitchFamily="18" charset="0"/>
              </a:rPr>
              <a:t>piercings</a:t>
            </a:r>
            <a:r>
              <a:rPr lang="es-CO" dirty="0">
                <a:latin typeface="Times New Roman" pitchFamily="18" charset="0"/>
                <a:ea typeface="Times New Roman" pitchFamily="18" charset="0"/>
              </a:rPr>
              <a:t> en Cali, Colombia. </a:t>
            </a:r>
            <a:r>
              <a:rPr lang="es-CO" dirty="0"/>
              <a:t>Calero </a:t>
            </a:r>
            <a:r>
              <a:rPr lang="es-CO" dirty="0" smtClean="0"/>
              <a:t>y col.</a:t>
            </a:r>
            <a:endParaRPr lang="es-CO" dirty="0"/>
          </a:p>
        </p:txBody>
      </p:sp>
      <p:sp>
        <p:nvSpPr>
          <p:cNvPr id="9" name="Rectángulo 8"/>
          <p:cNvSpPr/>
          <p:nvPr/>
        </p:nvSpPr>
        <p:spPr>
          <a:xfrm>
            <a:off x="5126557" y="2902934"/>
            <a:ext cx="3548418" cy="193706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R="179705" lvl="0" algn="ctr" defTabSz="-635">
              <a:lnSpc>
                <a:spcPct val="111000"/>
              </a:lnSpc>
              <a:spcAft>
                <a:spcPts val="1170"/>
              </a:spcAft>
              <a:tabLst>
                <a:tab pos="90170" algn="l"/>
              </a:tabLst>
            </a:pPr>
            <a:r>
              <a:rPr lang="es-CO" dirty="0" smtClean="0">
                <a:latin typeface="Times New Roman" pitchFamily="18" charset="0"/>
                <a:ea typeface="Times New Roman" pitchFamily="18" charset="0"/>
                <a:cs typeface="Times New Roman" pitchFamily="18" charset="0"/>
              </a:rPr>
              <a:t>Identificación </a:t>
            </a:r>
            <a:r>
              <a:rPr lang="es-CO" dirty="0">
                <a:latin typeface="Times New Roman" pitchFamily="18" charset="0"/>
                <a:ea typeface="Times New Roman" pitchFamily="18" charset="0"/>
                <a:cs typeface="Times New Roman" pitchFamily="18" charset="0"/>
              </a:rPr>
              <a:t>de </a:t>
            </a:r>
            <a:r>
              <a:rPr lang="es-CO" i="1" dirty="0" err="1" smtClean="0">
                <a:latin typeface="Times New Roman" pitchFamily="18" charset="0"/>
                <a:ea typeface="Times New Roman" pitchFamily="18" charset="0"/>
                <a:cs typeface="Times New Roman" pitchFamily="18" charset="0"/>
              </a:rPr>
              <a:t>Haemophilus</a:t>
            </a:r>
            <a:r>
              <a:rPr lang="es-CO" i="1" dirty="0" smtClean="0">
                <a:latin typeface="Times New Roman" pitchFamily="18" charset="0"/>
                <a:ea typeface="Times New Roman" pitchFamily="18" charset="0"/>
                <a:cs typeface="Times New Roman" pitchFamily="18" charset="0"/>
              </a:rPr>
              <a:t> </a:t>
            </a:r>
            <a:r>
              <a:rPr lang="es-CO" i="1" dirty="0" err="1">
                <a:latin typeface="Times New Roman" pitchFamily="18" charset="0"/>
                <a:ea typeface="Times New Roman" pitchFamily="18" charset="0"/>
                <a:cs typeface="Times New Roman" pitchFamily="18" charset="0"/>
              </a:rPr>
              <a:t>aphrophilus</a:t>
            </a:r>
            <a:r>
              <a:rPr lang="es-CO" i="1" dirty="0">
                <a:latin typeface="Times New Roman" pitchFamily="18" charset="0"/>
                <a:ea typeface="Times New Roman" pitchFamily="18" charset="0"/>
                <a:cs typeface="Times New Roman" pitchFamily="18" charset="0"/>
              </a:rPr>
              <a:t>, </a:t>
            </a:r>
            <a:r>
              <a:rPr lang="es-CO" i="1" dirty="0" err="1" smtClean="0">
                <a:latin typeface="Times New Roman" pitchFamily="18" charset="0"/>
                <a:ea typeface="Times New Roman" pitchFamily="18" charset="0"/>
                <a:cs typeface="Times New Roman" pitchFamily="18" charset="0"/>
              </a:rPr>
              <a:t>Neisseria</a:t>
            </a:r>
            <a:r>
              <a:rPr lang="es-CO" i="1" dirty="0" smtClean="0">
                <a:latin typeface="Times New Roman" pitchFamily="18" charset="0"/>
                <a:ea typeface="Times New Roman" pitchFamily="18" charset="0"/>
                <a:cs typeface="Times New Roman" pitchFamily="18" charset="0"/>
              </a:rPr>
              <a:t> </a:t>
            </a:r>
            <a:r>
              <a:rPr lang="es-CO" i="1" dirty="0">
                <a:latin typeface="Times New Roman" pitchFamily="18" charset="0"/>
                <a:ea typeface="Times New Roman" pitchFamily="18" charset="0"/>
                <a:cs typeface="Times New Roman" pitchFamily="18" charset="0"/>
              </a:rPr>
              <a:t>mucosa y </a:t>
            </a:r>
            <a:r>
              <a:rPr lang="es-CO" i="1" dirty="0" err="1" smtClean="0">
                <a:latin typeface="Times New Roman" pitchFamily="18" charset="0"/>
                <a:ea typeface="Times New Roman" pitchFamily="18" charset="0"/>
                <a:cs typeface="Times New Roman" pitchFamily="18" charset="0"/>
              </a:rPr>
              <a:t>Pseudomona</a:t>
            </a:r>
            <a:r>
              <a:rPr lang="es-CO" i="1" dirty="0" smtClean="0">
                <a:latin typeface="Times New Roman" pitchFamily="18" charset="0"/>
                <a:ea typeface="Times New Roman" pitchFamily="18" charset="0"/>
                <a:cs typeface="Times New Roman" pitchFamily="18" charset="0"/>
              </a:rPr>
              <a:t> </a:t>
            </a:r>
            <a:r>
              <a:rPr lang="es-CO" i="1" dirty="0" err="1">
                <a:latin typeface="Times New Roman" pitchFamily="18" charset="0"/>
                <a:ea typeface="Times New Roman" pitchFamily="18" charset="0"/>
                <a:cs typeface="Times New Roman" pitchFamily="18" charset="0"/>
              </a:rPr>
              <a:t>aeruginosa</a:t>
            </a:r>
            <a:r>
              <a:rPr lang="es-CO" i="1" dirty="0">
                <a:latin typeface="Times New Roman" pitchFamily="18" charset="0"/>
                <a:ea typeface="Times New Roman" pitchFamily="18" charset="0"/>
                <a:cs typeface="Times New Roman" pitchFamily="18" charset="0"/>
              </a:rPr>
              <a:t> </a:t>
            </a:r>
            <a:r>
              <a:rPr lang="es-CO" dirty="0">
                <a:latin typeface="Times New Roman" pitchFamily="18" charset="0"/>
                <a:ea typeface="Times New Roman" pitchFamily="18" charset="0"/>
                <a:cs typeface="Times New Roman" pitchFamily="18" charset="0"/>
              </a:rPr>
              <a:t>en pacientes portadores y no portadores de piercing bucal. Bucaramanga, 2006 </a:t>
            </a:r>
            <a:r>
              <a:rPr lang="es-CO" sz="1600" dirty="0" err="1" smtClean="0">
                <a:latin typeface="Times New Roman" pitchFamily="18" charset="0"/>
                <a:ea typeface="Times New Roman" pitchFamily="18" charset="0"/>
                <a:cs typeface="Times New Roman" pitchFamily="18" charset="0"/>
              </a:rPr>
              <a:t>Bohorquez</a:t>
            </a:r>
            <a:r>
              <a:rPr lang="es-CO" sz="1600" dirty="0" smtClean="0">
                <a:latin typeface="Times New Roman" pitchFamily="18" charset="0"/>
                <a:ea typeface="Times New Roman" pitchFamily="18" charset="0"/>
                <a:cs typeface="Times New Roman" pitchFamily="18" charset="0"/>
              </a:rPr>
              <a:t>. </a:t>
            </a:r>
            <a:endParaRPr lang="es-CO" sz="1600" dirty="0">
              <a:effectLst/>
              <a:latin typeface="Calibri" pitchFamily="34" charset="0"/>
              <a:ea typeface="Times New Roman" pitchFamily="18" charset="0"/>
              <a:cs typeface="Times New Roman" pitchFamily="18" charset="0"/>
            </a:endParaRPr>
          </a:p>
        </p:txBody>
      </p:sp>
      <p:sp>
        <p:nvSpPr>
          <p:cNvPr id="10" name="Rectángulo 9"/>
          <p:cNvSpPr/>
          <p:nvPr/>
        </p:nvSpPr>
        <p:spPr>
          <a:xfrm>
            <a:off x="6527443" y="1988826"/>
            <a:ext cx="1399679" cy="923330"/>
          </a:xfrm>
          <a:prstGeom prst="rect">
            <a:avLst/>
          </a:prstGeom>
          <a:noFill/>
        </p:spPr>
        <p:txBody>
          <a:bodyPr wrap="none" lIns="91440" tIns="45720" rIns="91440" bIns="45720">
            <a:spAutoFit/>
          </a:bodyPr>
          <a:lstStyle/>
          <a:p>
            <a:pPr algn="ctr"/>
            <a:r>
              <a:rPr lang="es-ES" sz="5400" b="1" cap="none" spc="0" dirty="0" err="1" smtClean="0">
                <a:ln w="22225">
                  <a:solidFill>
                    <a:schemeClr val="accent2"/>
                  </a:solidFill>
                  <a:prstDash val="solid"/>
                </a:ln>
                <a:solidFill>
                  <a:schemeClr val="accent2">
                    <a:lumMod val="40000"/>
                    <a:lumOff val="60000"/>
                  </a:schemeClr>
                </a:solidFill>
                <a:effectLst/>
              </a:rPr>
              <a:t>usta</a:t>
            </a:r>
            <a:endParaRPr lang="es-ES" sz="5400" b="1" cap="none" spc="0" dirty="0">
              <a:ln w="22225">
                <a:solidFill>
                  <a:schemeClr val="accent2"/>
                </a:solidFill>
                <a:prstDash val="solid"/>
              </a:ln>
              <a:solidFill>
                <a:schemeClr val="accent2">
                  <a:lumMod val="40000"/>
                  <a:lumOff val="60000"/>
                </a:schemeClr>
              </a:solidFill>
              <a:effectLst/>
            </a:endParaRPr>
          </a:p>
        </p:txBody>
      </p:sp>
      <p:sp>
        <p:nvSpPr>
          <p:cNvPr id="11" name="Rectángulo 10"/>
          <p:cNvSpPr/>
          <p:nvPr/>
        </p:nvSpPr>
        <p:spPr>
          <a:xfrm>
            <a:off x="2945000" y="407309"/>
            <a:ext cx="4606902" cy="923330"/>
          </a:xfrm>
          <a:prstGeom prst="rect">
            <a:avLst/>
          </a:prstGeom>
          <a:noFill/>
        </p:spPr>
        <p:txBody>
          <a:bodyPr wrap="none" lIns="91440" tIns="45720" rIns="91440" bIns="45720">
            <a:spAutoFit/>
          </a:bodyPr>
          <a:lstStyle/>
          <a:p>
            <a:pPr algn="ctr"/>
            <a:r>
              <a:rPr lang="es-CO" sz="5400" b="0" cap="none" spc="0" dirty="0" smtClean="0">
                <a:ln w="0"/>
                <a:solidFill>
                  <a:schemeClr val="accent1"/>
                </a:solidFill>
                <a:effectLst>
                  <a:outerShdw blurRad="38100" dist="25400" dir="5400000" algn="ctr" rotWithShape="0">
                    <a:srgbClr val="6E747A">
                      <a:alpha val="43000"/>
                    </a:srgbClr>
                  </a:outerShdw>
                </a:effectLst>
              </a:rPr>
              <a:t>ANTECEDENTES</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100" name="Text Box 99"/>
          <p:cNvSpPr txBox="1"/>
          <p:nvPr/>
        </p:nvSpPr>
        <p:spPr>
          <a:xfrm>
            <a:off x="841375" y="3837940"/>
            <a:ext cx="3324225" cy="335280"/>
          </a:xfrm>
          <a:prstGeom prst="rect">
            <a:avLst/>
          </a:prstGeom>
          <a:noFill/>
          <a:ln w="9525">
            <a:noFill/>
            <a:miter/>
          </a:ln>
        </p:spPr>
        <p:txBody>
          <a:bodyPr wrap="square">
            <a:spAutoFit/>
          </a:bodyPr>
          <a:p>
            <a:pPr marL="360045" indent="-360045" algn="l"/>
            <a:r>
              <a:rPr sz="800" b="0" u="none">
                <a:latin typeface="Times New Roman" pitchFamily="18" charset="0"/>
                <a:ea typeface="Times New Roman" pitchFamily="18" charset="0"/>
                <a:cs typeface="Times New Roman" pitchFamily="18" charset="0"/>
              </a:rPr>
              <a:t>1. Calero JA, Jaimes AF. Caracterización de estudiantes de bachillerato que usan piercings en Cali, Colombia. Colombia Médica. 2011; (42) </a:t>
            </a:r>
            <a:endParaRPr lang="en-US" sz="800" b="0" u="none">
              <a:latin typeface="Times New Roman" pitchFamily="18" charset="0"/>
              <a:ea typeface="Times New Roman" pitchFamily="18" charset="0"/>
              <a:cs typeface="Times New Roman" pitchFamily="18" charset="0"/>
            </a:endParaRPr>
          </a:p>
        </p:txBody>
      </p:sp>
      <p:sp>
        <p:nvSpPr>
          <p:cNvPr id="2" name="Text Box 1"/>
          <p:cNvSpPr txBox="1"/>
          <p:nvPr/>
        </p:nvSpPr>
        <p:spPr>
          <a:xfrm>
            <a:off x="5126355" y="4840605"/>
            <a:ext cx="3557905" cy="457200"/>
          </a:xfrm>
          <a:prstGeom prst="rect">
            <a:avLst/>
          </a:prstGeom>
          <a:noFill/>
          <a:ln w="9525">
            <a:noFill/>
            <a:miter/>
          </a:ln>
        </p:spPr>
        <p:txBody>
          <a:bodyPr wrap="square">
            <a:spAutoFit/>
          </a:bodyPr>
          <a:p>
            <a:pPr marL="0" indent="0"/>
            <a:r>
              <a:rPr sz="800" b="0" u="none">
                <a:latin typeface="Times New Roman" pitchFamily="18" charset="0"/>
                <a:ea typeface="Times New Roman" pitchFamily="18" charset="0"/>
                <a:cs typeface="Times New Roman" pitchFamily="18" charset="0"/>
              </a:rPr>
              <a:t>Bohorquez Contreras JR. Identificación de haemophilus aphrophilus, neisseria mucosa y pseudomona aeruginosa en pacientes portadores y no portadores de piercing bucal. Bucaramanga, 2006</a:t>
            </a:r>
            <a:endParaRPr lang="en-US" sz="800" b="0" u="none">
              <a:latin typeface="Times New Roman" pitchFamily="18" charset="0"/>
              <a:ea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lipse 7"/>
          <p:cNvSpPr/>
          <p:nvPr/>
        </p:nvSpPr>
        <p:spPr>
          <a:xfrm>
            <a:off x="6326523" y="4531474"/>
            <a:ext cx="928048" cy="395785"/>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2" name="Elipse 1"/>
          <p:cNvSpPr/>
          <p:nvPr/>
        </p:nvSpPr>
        <p:spPr>
          <a:xfrm>
            <a:off x="6338901" y="4059498"/>
            <a:ext cx="928048" cy="395785"/>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4" name="3 CuadroTexto"/>
          <p:cNvSpPr txBox="1"/>
          <p:nvPr/>
        </p:nvSpPr>
        <p:spPr>
          <a:xfrm>
            <a:off x="369627" y="639480"/>
            <a:ext cx="8556009" cy="646331"/>
          </a:xfrm>
          <a:prstGeom prst="rect">
            <a:avLst/>
          </a:prstGeom>
          <a:noFill/>
        </p:spPr>
        <p:txBody>
          <a:bodyPr wrap="square" rtlCol="0">
            <a:spAutoFit/>
          </a:bodyPr>
          <a:lstStyle/>
          <a:p>
            <a:pPr algn="ctr"/>
            <a:r>
              <a:rPr lang="es-ES" i="1" dirty="0"/>
              <a:t>Tabla 5. Descripción de los potenciales motivos que tienen los estudiantes para pensar en utilizar el piercing </a:t>
            </a:r>
          </a:p>
        </p:txBody>
      </p:sp>
      <p:graphicFrame>
        <p:nvGraphicFramePr>
          <p:cNvPr id="6" name="5 Tabla"/>
          <p:cNvGraphicFramePr>
            <a:graphicFrameLocks noGrp="1"/>
          </p:cNvGraphicFramePr>
          <p:nvPr/>
        </p:nvGraphicFramePr>
        <p:xfrm>
          <a:off x="1098179" y="1519233"/>
          <a:ext cx="7287906" cy="3676904"/>
        </p:xfrm>
        <a:graphic>
          <a:graphicData uri="http://schemas.openxmlformats.org/drawingml/2006/table">
            <a:tbl>
              <a:tblPr firstRow="1" firstCol="1" bandRow="1"/>
              <a:tblGrid>
                <a:gridCol w="3640890"/>
                <a:gridCol w="1737141"/>
                <a:gridCol w="1909875"/>
              </a:tblGrid>
              <a:tr h="463550">
                <a:tc>
                  <a:txBody>
                    <a:bodyPr/>
                    <a:lstStyle/>
                    <a:p>
                      <a:pPr algn="just" defTabSz="-635">
                        <a:lnSpc>
                          <a:spcPct val="115000"/>
                        </a:lnSpc>
                        <a:spcAft>
                          <a:spcPts val="0"/>
                        </a:spcAft>
                        <a:tabLst>
                          <a:tab pos="270510" algn="l"/>
                        </a:tabLst>
                      </a:pPr>
                      <a:r>
                        <a:rPr lang="es-CO" sz="2800" dirty="0">
                          <a:effectLst/>
                          <a:latin typeface="Times New Roman"/>
                          <a:ea typeface="Times New Roman"/>
                          <a:cs typeface="Times New Roman"/>
                        </a:rPr>
                        <a:t>Variable </a:t>
                      </a:r>
                      <a:endParaRPr lang="es-ES" sz="2800" dirty="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Frecuencia</a:t>
                      </a:r>
                      <a:endParaRPr lang="es-ES" sz="2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Porcentaje</a:t>
                      </a:r>
                      <a:endParaRPr lang="es-ES" sz="2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5642">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Motivación para usar</a:t>
                      </a:r>
                      <a:endParaRPr lang="es-ES" sz="2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155</a:t>
                      </a:r>
                      <a:endParaRPr lang="es-ES" sz="2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27,1</a:t>
                      </a:r>
                      <a:endParaRPr lang="es-ES" sz="2800">
                        <a:effectLst/>
                        <a:latin typeface="Calibri"/>
                        <a:ea typeface="Times New Roman"/>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tcPr>
                </a:tc>
              </a:tr>
              <a:tr h="405642">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Moda</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20</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12,9</a:t>
                      </a:r>
                      <a:endParaRPr lang="es-ES" sz="2800">
                        <a:effectLst/>
                        <a:latin typeface="Calibri"/>
                        <a:ea typeface="Times New Roman"/>
                        <a:cs typeface="Times New Roman"/>
                      </a:endParaRPr>
                    </a:p>
                  </a:txBody>
                  <a:tcPr marL="6350" marR="6350" marT="0" marB="0">
                    <a:lnL>
                      <a:noFill/>
                    </a:lnL>
                    <a:lnR>
                      <a:noFill/>
                    </a:lnR>
                    <a:lnT>
                      <a:noFill/>
                    </a:lnT>
                    <a:lnB>
                      <a:noFill/>
                    </a:lnB>
                  </a:tcPr>
                </a:tc>
              </a:tr>
              <a:tr h="405642">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Placer</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12</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7,7</a:t>
                      </a:r>
                      <a:endParaRPr lang="es-ES" sz="2800">
                        <a:effectLst/>
                        <a:latin typeface="Calibri"/>
                        <a:ea typeface="Times New Roman"/>
                        <a:cs typeface="Times New Roman"/>
                      </a:endParaRPr>
                    </a:p>
                  </a:txBody>
                  <a:tcPr marL="6350" marR="6350" marT="0" marB="0">
                    <a:lnL>
                      <a:noFill/>
                    </a:lnL>
                    <a:lnR>
                      <a:noFill/>
                    </a:lnR>
                    <a:lnT>
                      <a:noFill/>
                    </a:lnT>
                    <a:lnB>
                      <a:noFill/>
                    </a:lnB>
                  </a:tcPr>
                </a:tc>
              </a:tr>
              <a:tr h="405642">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Estética</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10</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6,5</a:t>
                      </a:r>
                      <a:endParaRPr lang="es-ES" sz="2800">
                        <a:effectLst/>
                        <a:latin typeface="Calibri"/>
                        <a:ea typeface="Times New Roman"/>
                        <a:cs typeface="Times New Roman"/>
                      </a:endParaRPr>
                    </a:p>
                  </a:txBody>
                  <a:tcPr marL="6350" marR="6350" marT="0" marB="0">
                    <a:lnL>
                      <a:noFill/>
                    </a:lnL>
                    <a:lnR>
                      <a:noFill/>
                    </a:lnR>
                    <a:lnT>
                      <a:noFill/>
                    </a:lnT>
                    <a:lnB>
                      <a:noFill/>
                    </a:lnB>
                  </a:tcPr>
                </a:tc>
              </a:tr>
              <a:tr h="405642">
                <a:tc>
                  <a:txBody>
                    <a:bodyPr/>
                    <a:lstStyle/>
                    <a:p>
                      <a:pPr algn="just" defTabSz="-635">
                        <a:lnSpc>
                          <a:spcPct val="115000"/>
                        </a:lnSpc>
                        <a:spcAft>
                          <a:spcPts val="0"/>
                        </a:spcAft>
                        <a:tabLst>
                          <a:tab pos="270510" algn="l"/>
                        </a:tabLst>
                      </a:pPr>
                      <a:r>
                        <a:rPr lang="en-US" sz="2800">
                          <a:effectLst/>
                          <a:latin typeface="Times New Roman"/>
                          <a:ea typeface="Times New Roman"/>
                          <a:cs typeface="Times New Roman"/>
                        </a:rPr>
                        <a:t>Libre expresión </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58</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37,4</a:t>
                      </a:r>
                      <a:endParaRPr lang="es-ES" sz="2800">
                        <a:effectLst/>
                        <a:latin typeface="Calibri"/>
                        <a:ea typeface="Times New Roman"/>
                        <a:cs typeface="Times New Roman"/>
                      </a:endParaRPr>
                    </a:p>
                  </a:txBody>
                  <a:tcPr marL="6350" marR="6350" marT="0" marB="0">
                    <a:lnL>
                      <a:noFill/>
                    </a:lnL>
                    <a:lnR>
                      <a:noFill/>
                    </a:lnR>
                    <a:lnT>
                      <a:noFill/>
                    </a:lnT>
                    <a:lnB>
                      <a:noFill/>
                    </a:lnB>
                  </a:tcPr>
                </a:tc>
              </a:tr>
              <a:tr h="405642">
                <a:tc>
                  <a:txBody>
                    <a:bodyPr/>
                    <a:lstStyle/>
                    <a:p>
                      <a:pPr algn="just" defTabSz="-635">
                        <a:lnSpc>
                          <a:spcPct val="115000"/>
                        </a:lnSpc>
                        <a:spcAft>
                          <a:spcPts val="0"/>
                        </a:spcAft>
                        <a:tabLst>
                          <a:tab pos="270510" algn="l"/>
                        </a:tabLst>
                      </a:pPr>
                      <a:r>
                        <a:rPr lang="en-US" sz="2800">
                          <a:effectLst/>
                          <a:latin typeface="Times New Roman"/>
                          <a:ea typeface="Times New Roman"/>
                          <a:cs typeface="Times New Roman"/>
                        </a:rPr>
                        <a:t>Curiosidad</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54</a:t>
                      </a:r>
                      <a:endParaRPr lang="es-ES" sz="2800">
                        <a:effectLst/>
                        <a:latin typeface="Calibri"/>
                        <a:ea typeface="Times New Roman"/>
                        <a:cs typeface="Times New Roman"/>
                      </a:endParaRPr>
                    </a:p>
                  </a:txBody>
                  <a:tcPr marL="6350" marR="6350" marT="0" marB="0">
                    <a:lnL>
                      <a:noFill/>
                    </a:lnL>
                    <a:lnR>
                      <a:noFill/>
                    </a:lnR>
                    <a:lnT>
                      <a:noFill/>
                    </a:lnT>
                    <a:lnB>
                      <a:noFill/>
                    </a:lnB>
                  </a:tcPr>
                </a:tc>
                <a:tc>
                  <a:txBody>
                    <a:bodyPr/>
                    <a:lstStyle/>
                    <a:p>
                      <a:pPr algn="just" defTabSz="-635">
                        <a:lnSpc>
                          <a:spcPct val="115000"/>
                        </a:lnSpc>
                        <a:spcAft>
                          <a:spcPts val="0"/>
                        </a:spcAft>
                        <a:tabLst>
                          <a:tab pos="270510" algn="l"/>
                        </a:tabLst>
                      </a:pPr>
                      <a:r>
                        <a:rPr lang="es-CO" sz="2800">
                          <a:effectLst/>
                          <a:latin typeface="Times New Roman"/>
                          <a:ea typeface="Times New Roman"/>
                          <a:cs typeface="Times New Roman"/>
                        </a:rPr>
                        <a:t>34,8</a:t>
                      </a:r>
                      <a:endParaRPr lang="es-ES" sz="2800">
                        <a:effectLst/>
                        <a:latin typeface="Calibri"/>
                        <a:ea typeface="Times New Roman"/>
                        <a:cs typeface="Times New Roman"/>
                      </a:endParaRPr>
                    </a:p>
                  </a:txBody>
                  <a:tcPr marL="6350" marR="6350" marT="0" marB="0">
                    <a:lnL>
                      <a:noFill/>
                    </a:lnL>
                    <a:lnR>
                      <a:noFill/>
                    </a:lnR>
                    <a:lnT>
                      <a:noFill/>
                    </a:lnT>
                    <a:lnB>
                      <a:noFill/>
                    </a:lnB>
                  </a:tcPr>
                </a:tc>
              </a:tr>
              <a:tr h="490220">
                <a:tc>
                  <a:txBody>
                    <a:bodyPr/>
                    <a:lstStyle/>
                    <a:p>
                      <a:pPr algn="just" defTabSz="-635">
                        <a:lnSpc>
                          <a:spcPct val="115000"/>
                        </a:lnSpc>
                        <a:spcAft>
                          <a:spcPts val="0"/>
                        </a:spcAft>
                        <a:tabLst>
                          <a:tab pos="270510" algn="l"/>
                        </a:tabLst>
                      </a:pPr>
                      <a:r>
                        <a:rPr lang="en-US" sz="2800">
                          <a:effectLst/>
                          <a:latin typeface="Times New Roman"/>
                          <a:ea typeface="Times New Roman"/>
                          <a:cs typeface="Times New Roman"/>
                        </a:rPr>
                        <a:t>Presión social</a:t>
                      </a:r>
                      <a:endParaRPr lang="es-ES" sz="280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2800" dirty="0">
                          <a:effectLst/>
                          <a:latin typeface="Times New Roman"/>
                          <a:ea typeface="Times New Roman"/>
                          <a:cs typeface="Times New Roman"/>
                        </a:rPr>
                        <a:t>1</a:t>
                      </a:r>
                      <a:endParaRPr lang="es-ES" sz="28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defTabSz="-635">
                        <a:lnSpc>
                          <a:spcPct val="115000"/>
                        </a:lnSpc>
                        <a:spcAft>
                          <a:spcPts val="0"/>
                        </a:spcAft>
                        <a:tabLst>
                          <a:tab pos="270510" algn="l"/>
                        </a:tabLst>
                      </a:pPr>
                      <a:r>
                        <a:rPr lang="es-CO" sz="2800" dirty="0">
                          <a:effectLst/>
                          <a:latin typeface="Times New Roman"/>
                          <a:ea typeface="Times New Roman"/>
                          <a:cs typeface="Times New Roman"/>
                        </a:rPr>
                        <a:t>0,7</a:t>
                      </a:r>
                      <a:endParaRPr lang="es-ES" sz="2800" dirty="0">
                        <a:effectLst/>
                        <a:latin typeface="Calibri"/>
                        <a:ea typeface="Times New Roman"/>
                        <a:cs typeface="Times New Roman"/>
                      </a:endParaRPr>
                    </a:p>
                  </a:txBody>
                  <a:tcPr marL="6350" marR="6350" marT="0" marB="0">
                    <a:lnL>
                      <a:noFill/>
                    </a:lnL>
                    <a:lnR>
                      <a:noFill/>
                    </a:lnR>
                    <a:lnT>
                      <a:noFill/>
                    </a:lnT>
                    <a:lnB w="12700" cap="flat" cmpd="sng" algn="ctr">
                      <a:solidFill>
                        <a:srgbClr val="000000"/>
                      </a:solidFill>
                      <a:prstDash val="solid"/>
                      <a:round/>
                      <a:headEnd type="none" w="med" len="med"/>
                      <a:tailEnd type="none" w="med" len="med"/>
                    </a:lnB>
                  </a:tcPr>
                </a:tc>
              </a:tr>
            </a:tbl>
          </a:graphicData>
        </a:graphic>
      </p:graphicFrame>
      <p:sp>
        <p:nvSpPr>
          <p:cNvPr id="7" name="Rectangle 1"/>
          <p:cNvSpPr>
            <a:spLocks noChangeArrowheads="1"/>
          </p:cNvSpPr>
          <p:nvPr/>
        </p:nvSpPr>
        <p:spPr bwMode="auto">
          <a:xfrm>
            <a:off x="2682875" y="30226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defTabSz="-635" fontAlgn="base">
              <a:spcBef>
                <a:spcPct val="0"/>
              </a:spcBef>
              <a:spcAft>
                <a:spcPct val="0"/>
              </a:spcAft>
              <a:tabLst>
                <a:tab pos="269875" algn="l"/>
              </a:tabLst>
              <a:defRPr>
                <a:solidFill>
                  <a:schemeClr val="tx1"/>
                </a:solidFill>
                <a:latin typeface="Arial" pitchFamily="34" charset="0"/>
                <a:cs typeface="Arial" pitchFamily="34" charset="0"/>
              </a:defRPr>
            </a:lvl1pPr>
            <a:lvl2pPr defTabSz="-635" fontAlgn="base">
              <a:spcBef>
                <a:spcPct val="0"/>
              </a:spcBef>
              <a:spcAft>
                <a:spcPct val="0"/>
              </a:spcAft>
              <a:tabLst>
                <a:tab pos="269875" algn="l"/>
              </a:tabLst>
              <a:defRPr>
                <a:solidFill>
                  <a:schemeClr val="tx1"/>
                </a:solidFill>
                <a:latin typeface="Arial" pitchFamily="34" charset="0"/>
                <a:cs typeface="Arial" pitchFamily="34" charset="0"/>
              </a:defRPr>
            </a:lvl2pPr>
            <a:lvl3pPr defTabSz="-635" fontAlgn="base">
              <a:spcBef>
                <a:spcPct val="0"/>
              </a:spcBef>
              <a:spcAft>
                <a:spcPct val="0"/>
              </a:spcAft>
              <a:tabLst>
                <a:tab pos="269875" algn="l"/>
              </a:tabLst>
              <a:defRPr>
                <a:solidFill>
                  <a:schemeClr val="tx1"/>
                </a:solidFill>
                <a:latin typeface="Arial" pitchFamily="34" charset="0"/>
                <a:cs typeface="Arial" pitchFamily="34" charset="0"/>
              </a:defRPr>
            </a:lvl3pPr>
            <a:lvl4pPr defTabSz="-635" fontAlgn="base">
              <a:spcBef>
                <a:spcPct val="0"/>
              </a:spcBef>
              <a:spcAft>
                <a:spcPct val="0"/>
              </a:spcAft>
              <a:tabLst>
                <a:tab pos="269875" algn="l"/>
              </a:tabLst>
              <a:defRPr>
                <a:solidFill>
                  <a:schemeClr val="tx1"/>
                </a:solidFill>
                <a:latin typeface="Arial" pitchFamily="34" charset="0"/>
                <a:cs typeface="Arial" pitchFamily="34" charset="0"/>
              </a:defRPr>
            </a:lvl4pPr>
            <a:lvl5pPr defTabSz="-635" fontAlgn="base">
              <a:spcBef>
                <a:spcPct val="0"/>
              </a:spcBef>
              <a:spcAft>
                <a:spcPct val="0"/>
              </a:spcAft>
              <a:tabLst>
                <a:tab pos="269875" algn="l"/>
              </a:tabLst>
              <a:defRPr>
                <a:solidFill>
                  <a:schemeClr val="tx1"/>
                </a:solidFill>
                <a:latin typeface="Arial" pitchFamily="34" charset="0"/>
                <a:cs typeface="Arial" pitchFamily="34" charset="0"/>
              </a:defRPr>
            </a:lvl5pPr>
            <a:lvl6pPr defTabSz="-635" fontAlgn="base">
              <a:spcBef>
                <a:spcPct val="0"/>
              </a:spcBef>
              <a:spcAft>
                <a:spcPct val="0"/>
              </a:spcAft>
              <a:tabLst>
                <a:tab pos="269875" algn="l"/>
              </a:tabLst>
              <a:defRPr>
                <a:solidFill>
                  <a:schemeClr val="tx1"/>
                </a:solidFill>
                <a:latin typeface="Arial" pitchFamily="34" charset="0"/>
                <a:cs typeface="Arial" pitchFamily="34" charset="0"/>
              </a:defRPr>
            </a:lvl6pPr>
            <a:lvl7pPr defTabSz="-635" fontAlgn="base">
              <a:spcBef>
                <a:spcPct val="0"/>
              </a:spcBef>
              <a:spcAft>
                <a:spcPct val="0"/>
              </a:spcAft>
              <a:tabLst>
                <a:tab pos="269875" algn="l"/>
              </a:tabLst>
              <a:defRPr>
                <a:solidFill>
                  <a:schemeClr val="tx1"/>
                </a:solidFill>
                <a:latin typeface="Arial" pitchFamily="34" charset="0"/>
                <a:cs typeface="Arial" pitchFamily="34" charset="0"/>
              </a:defRPr>
            </a:lvl7pPr>
            <a:lvl8pPr defTabSz="-635" fontAlgn="base">
              <a:spcBef>
                <a:spcPct val="0"/>
              </a:spcBef>
              <a:spcAft>
                <a:spcPct val="0"/>
              </a:spcAft>
              <a:tabLst>
                <a:tab pos="269875" algn="l"/>
              </a:tabLst>
              <a:defRPr>
                <a:solidFill>
                  <a:schemeClr val="tx1"/>
                </a:solidFill>
                <a:latin typeface="Arial" pitchFamily="34" charset="0"/>
                <a:cs typeface="Arial" pitchFamily="34" charset="0"/>
              </a:defRPr>
            </a:lvl8pPr>
            <a:lvl9pPr defTabSz="-635" fontAlgn="base">
              <a:spcBef>
                <a:spcPct val="0"/>
              </a:spcBef>
              <a:spcAft>
                <a:spcPct val="0"/>
              </a:spcAft>
              <a:tabLst>
                <a:tab pos="269875"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269875" algn="l"/>
              </a:tabLst>
            </a:pPr>
            <a:endParaRPr kumimoji="0" lang="es-ES" altLang="es-E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279780" y="1673536"/>
            <a:ext cx="2627194" cy="147732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r>
              <a:rPr lang="es-CO" dirty="0" smtClean="0"/>
              <a:t>En </a:t>
            </a:r>
            <a:r>
              <a:rPr lang="es-CO" dirty="0"/>
              <a:t>jóvenes evaluados el 16,4% (94) reporta experiencia presente y/o pasada de   uso de piercing</a:t>
            </a:r>
            <a:endParaRPr lang="es-CO" dirty="0"/>
          </a:p>
        </p:txBody>
      </p:sp>
      <p:sp>
        <p:nvSpPr>
          <p:cNvPr id="9" name="Cheurón 8"/>
          <p:cNvSpPr/>
          <p:nvPr/>
        </p:nvSpPr>
        <p:spPr>
          <a:xfrm>
            <a:off x="3202673" y="4509076"/>
            <a:ext cx="696036" cy="706313"/>
          </a:xfrm>
          <a:prstGeom prst="chevr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a:solidFill>
                <a:schemeClr val="tx1"/>
              </a:solidFill>
            </a:endParaRPr>
          </a:p>
        </p:txBody>
      </p:sp>
      <p:sp>
        <p:nvSpPr>
          <p:cNvPr id="10" name="Rectángulo 9"/>
          <p:cNvSpPr/>
          <p:nvPr/>
        </p:nvSpPr>
        <p:spPr>
          <a:xfrm>
            <a:off x="4094328" y="1587270"/>
            <a:ext cx="4763070" cy="175432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CO" dirty="0" smtClean="0">
                <a:latin typeface="Times New Roman" pitchFamily="18" charset="0"/>
                <a:ea typeface="Times New Roman" pitchFamily="18" charset="0"/>
              </a:rPr>
              <a:t>En un </a:t>
            </a:r>
            <a:r>
              <a:rPr lang="es-CO" dirty="0">
                <a:latin typeface="Times New Roman" pitchFamily="18" charset="0"/>
                <a:ea typeface="Times New Roman" pitchFamily="18" charset="0"/>
              </a:rPr>
              <a:t>trabajo de </a:t>
            </a:r>
            <a:r>
              <a:rPr lang="es-CO" dirty="0" smtClean="0">
                <a:latin typeface="Times New Roman" pitchFamily="18" charset="0"/>
                <a:ea typeface="Times New Roman" pitchFamily="18" charset="0"/>
              </a:rPr>
              <a:t>2012</a:t>
            </a:r>
            <a:r>
              <a:rPr lang="es-CO" dirty="0">
                <a:latin typeface="Times New Roman" pitchFamily="18" charset="0"/>
                <a:ea typeface="Times New Roman" pitchFamily="18" charset="0"/>
              </a:rPr>
              <a:t>, </a:t>
            </a:r>
            <a:r>
              <a:rPr lang="es-CO" dirty="0" smtClean="0">
                <a:latin typeface="Times New Roman" pitchFamily="18" charset="0"/>
                <a:ea typeface="Times New Roman" pitchFamily="18" charset="0"/>
              </a:rPr>
              <a:t>se </a:t>
            </a:r>
            <a:r>
              <a:rPr lang="es-CO" dirty="0">
                <a:latin typeface="Times New Roman" pitchFamily="18" charset="0"/>
                <a:ea typeface="Times New Roman" pitchFamily="18" charset="0"/>
              </a:rPr>
              <a:t>encontró una prevalencia de uso piercing del 19,7% </a:t>
            </a:r>
            <a:endParaRPr lang="es-CO" dirty="0" smtClean="0">
              <a:latin typeface="Times New Roman" pitchFamily="18" charset="0"/>
              <a:ea typeface="Times New Roman" pitchFamily="18" charset="0"/>
            </a:endParaRPr>
          </a:p>
          <a:p>
            <a:endParaRPr lang="es-CO" dirty="0" smtClean="0">
              <a:latin typeface="Times New Roman" pitchFamily="18" charset="0"/>
              <a:ea typeface="Times New Roman" pitchFamily="18" charset="0"/>
            </a:endParaRPr>
          </a:p>
          <a:p>
            <a:r>
              <a:rPr lang="es-CO" dirty="0" smtClean="0">
                <a:latin typeface="Times New Roman" pitchFamily="18" charset="0"/>
                <a:ea typeface="Times New Roman" pitchFamily="18" charset="0"/>
              </a:rPr>
              <a:t>En otro estudio de 250 </a:t>
            </a:r>
            <a:r>
              <a:rPr lang="es-CO" dirty="0">
                <a:latin typeface="Times New Roman" pitchFamily="18" charset="0"/>
                <a:ea typeface="Times New Roman" pitchFamily="18" charset="0"/>
              </a:rPr>
              <a:t>adolescentes examinados, 34 presentaban perforaciones </a:t>
            </a:r>
            <a:r>
              <a:rPr lang="es-CO" dirty="0" err="1">
                <a:latin typeface="Times New Roman" pitchFamily="18" charset="0"/>
                <a:ea typeface="Times New Roman" pitchFamily="18" charset="0"/>
              </a:rPr>
              <a:t>intraorales</a:t>
            </a:r>
            <a:r>
              <a:rPr lang="es-CO" dirty="0">
                <a:latin typeface="Times New Roman" pitchFamily="18" charset="0"/>
                <a:ea typeface="Times New Roman" pitchFamily="18" charset="0"/>
              </a:rPr>
              <a:t> lo que representa una prevalencia del 13,6 </a:t>
            </a:r>
            <a:r>
              <a:rPr lang="es-CO" dirty="0" smtClean="0">
                <a:latin typeface="Times New Roman" pitchFamily="18" charset="0"/>
                <a:ea typeface="Times New Roman" pitchFamily="18" charset="0"/>
              </a:rPr>
              <a:t>%</a:t>
            </a:r>
            <a:endParaRPr lang="es-CO" dirty="0"/>
          </a:p>
        </p:txBody>
      </p:sp>
      <p:sp>
        <p:nvSpPr>
          <p:cNvPr id="11" name="Rectángulo 10"/>
          <p:cNvSpPr/>
          <p:nvPr/>
        </p:nvSpPr>
        <p:spPr>
          <a:xfrm>
            <a:off x="279779" y="4123570"/>
            <a:ext cx="2627194" cy="147732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s-CO" dirty="0">
                <a:latin typeface="Times New Roman" pitchFamily="18" charset="0"/>
                <a:ea typeface="Times New Roman" pitchFamily="18" charset="0"/>
              </a:rPr>
              <a:t>M</a:t>
            </a:r>
            <a:r>
              <a:rPr lang="es-CO" dirty="0" smtClean="0">
                <a:latin typeface="Times New Roman" pitchFamily="18" charset="0"/>
                <a:ea typeface="Times New Roman" pitchFamily="18" charset="0"/>
              </a:rPr>
              <a:t>ujeres </a:t>
            </a:r>
            <a:r>
              <a:rPr lang="es-CO" dirty="0">
                <a:latin typeface="Times New Roman" pitchFamily="18" charset="0"/>
                <a:ea typeface="Times New Roman" pitchFamily="18" charset="0"/>
              </a:rPr>
              <a:t>utilizan el piercing más frecuentemente (56,4%(53)) que los hombres (43,6%(41)</a:t>
            </a:r>
            <a:endParaRPr lang="es-CO" dirty="0"/>
          </a:p>
        </p:txBody>
      </p:sp>
      <p:sp>
        <p:nvSpPr>
          <p:cNvPr id="13" name="Rectángulo 12"/>
          <p:cNvSpPr/>
          <p:nvPr/>
        </p:nvSpPr>
        <p:spPr>
          <a:xfrm>
            <a:off x="4027978" y="4209828"/>
            <a:ext cx="4763070" cy="9233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CO" dirty="0" smtClean="0">
                <a:latin typeface="Times New Roman" pitchFamily="18" charset="0"/>
                <a:ea typeface="Times New Roman" pitchFamily="18" charset="0"/>
              </a:rPr>
              <a:t>de </a:t>
            </a:r>
            <a:r>
              <a:rPr lang="es-CO" dirty="0">
                <a:latin typeface="Times New Roman" pitchFamily="18" charset="0"/>
                <a:ea typeface="Times New Roman" pitchFamily="18" charset="0"/>
              </a:rPr>
              <a:t>acuerdo al sexo hay mayor predisposición al uso del piercing oral en el sexo masculino 26 (57,8) con respecto femenino 19(42,2</a:t>
            </a:r>
            <a:r>
              <a:rPr lang="es-CO" dirty="0" smtClean="0">
                <a:latin typeface="Times New Roman" pitchFamily="18" charset="0"/>
                <a:ea typeface="Times New Roman" pitchFamily="18" charset="0"/>
              </a:rPr>
              <a:t>%)</a:t>
            </a:r>
          </a:p>
        </p:txBody>
      </p:sp>
      <p:sp>
        <p:nvSpPr>
          <p:cNvPr id="14" name="CuadroTexto 13"/>
          <p:cNvSpPr txBox="1"/>
          <p:nvPr/>
        </p:nvSpPr>
        <p:spPr>
          <a:xfrm>
            <a:off x="390620" y="1014045"/>
            <a:ext cx="2301399" cy="461665"/>
          </a:xfrm>
          <a:prstGeom prst="rect">
            <a:avLst/>
          </a:prstGeom>
          <a:noFill/>
        </p:spPr>
        <p:txBody>
          <a:bodyPr wrap="none" rtlCol="0">
            <a:spAutoFit/>
          </a:bodyPr>
          <a:lstStyle/>
          <a:p>
            <a:r>
              <a:rPr lang="es-CO" sz="2400" b="1" dirty="0" smtClean="0"/>
              <a:t>Presente trabajo</a:t>
            </a:r>
            <a:endParaRPr lang="es-CO" sz="2400" b="1" dirty="0"/>
          </a:p>
        </p:txBody>
      </p:sp>
      <p:sp>
        <p:nvSpPr>
          <p:cNvPr id="15" name="CuadroTexto 14"/>
          <p:cNvSpPr txBox="1"/>
          <p:nvPr/>
        </p:nvSpPr>
        <p:spPr>
          <a:xfrm>
            <a:off x="5327563" y="1029083"/>
            <a:ext cx="2890278" cy="461665"/>
          </a:xfrm>
          <a:prstGeom prst="rect">
            <a:avLst/>
          </a:prstGeom>
          <a:noFill/>
        </p:spPr>
        <p:txBody>
          <a:bodyPr wrap="none" rtlCol="0">
            <a:spAutoFit/>
          </a:bodyPr>
          <a:lstStyle/>
          <a:p>
            <a:r>
              <a:rPr lang="es-CO" sz="2400" b="1" dirty="0" smtClean="0"/>
              <a:t>Otras investigaciones</a:t>
            </a:r>
            <a:endParaRPr lang="es-CO" sz="2400" b="1" dirty="0"/>
          </a:p>
        </p:txBody>
      </p:sp>
      <p:sp>
        <p:nvSpPr>
          <p:cNvPr id="16" name="Rectángulo 15"/>
          <p:cNvSpPr/>
          <p:nvPr/>
        </p:nvSpPr>
        <p:spPr>
          <a:xfrm>
            <a:off x="2915136" y="142241"/>
            <a:ext cx="3313728" cy="923330"/>
          </a:xfrm>
          <a:prstGeom prst="rect">
            <a:avLst/>
          </a:prstGeom>
          <a:noFill/>
        </p:spPr>
        <p:txBody>
          <a:bodyPr wrap="none" lIns="91440" tIns="45720" rIns="91440" bIns="45720">
            <a:spAutoFit/>
          </a:bodyPr>
          <a:lstStyle/>
          <a:p>
            <a:pPr algn="ctr"/>
            <a:r>
              <a:rPr lang="es-ES" sz="5400" b="0" cap="none" spc="0" dirty="0">
                <a:ln w="0"/>
                <a:solidFill>
                  <a:schemeClr val="accent1"/>
                </a:solidFill>
                <a:effectLst>
                  <a:outerShdw blurRad="38100" dist="25400" dir="5400000" algn="ctr" rotWithShape="0">
                    <a:srgbClr val="6E747A">
                      <a:alpha val="43000"/>
                    </a:srgbClr>
                  </a:outerShdw>
                </a:effectLst>
              </a:rPr>
              <a:t>DISCUSIÓN</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18" name="Cheurón 17"/>
          <p:cNvSpPr/>
          <p:nvPr/>
        </p:nvSpPr>
        <p:spPr>
          <a:xfrm>
            <a:off x="3202673" y="2211443"/>
            <a:ext cx="696036" cy="706313"/>
          </a:xfrm>
          <a:prstGeom prst="chevr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a:solidFill>
                <a:schemeClr val="tx1"/>
              </a:solidFill>
            </a:endParaRPr>
          </a:p>
        </p:txBody>
      </p:sp>
      <p:sp>
        <p:nvSpPr>
          <p:cNvPr id="20" name="CuadroTexto 19"/>
          <p:cNvSpPr txBox="1"/>
          <p:nvPr/>
        </p:nvSpPr>
        <p:spPr>
          <a:xfrm>
            <a:off x="4027978" y="3475867"/>
            <a:ext cx="4829420" cy="584775"/>
          </a:xfrm>
          <a:prstGeom prst="rect">
            <a:avLst/>
          </a:prstGeom>
          <a:noFill/>
        </p:spPr>
        <p:txBody>
          <a:bodyPr wrap="square" rtlCol="0">
            <a:spAutoFit/>
          </a:bodyPr>
          <a:lstStyle/>
          <a:p>
            <a:pPr lvl="0" algn="just"/>
            <a:r>
              <a:rPr lang="es-CO" sz="800" dirty="0"/>
              <a:t>Nieto Murillo E, Cerezo Correa MP, Cifuentes Aguirre OL. Frecuencia de uso de adornos Corporales y motivaciones de los estudiantes para usar piercing oral. Revista Universidad y Salud. 2012; 14 (2). </a:t>
            </a:r>
            <a:endParaRPr lang="es-CO" sz="800" dirty="0" smtClean="0"/>
          </a:p>
          <a:p>
            <a:pPr algn="just"/>
            <a:r>
              <a:rPr lang="es-CO" sz="800" dirty="0"/>
              <a:t>Haces Acosta M, </a:t>
            </a:r>
            <a:r>
              <a:rPr lang="es-CO" sz="800" dirty="0" err="1"/>
              <a:t>Cardentey</a:t>
            </a:r>
            <a:r>
              <a:rPr lang="es-CO" sz="800" dirty="0"/>
              <a:t> García J, Díaz Llana CZ, </a:t>
            </a:r>
            <a:r>
              <a:rPr lang="es-CO" sz="800" dirty="0" err="1"/>
              <a:t>Sacerio</a:t>
            </a:r>
            <a:r>
              <a:rPr lang="es-CO" sz="800" dirty="0"/>
              <a:t> Blanco M (et </a:t>
            </a:r>
            <a:r>
              <a:rPr lang="es-CO" sz="800" dirty="0" err="1"/>
              <a:t>all</a:t>
            </a:r>
            <a:r>
              <a:rPr lang="es-CO" sz="800" dirty="0"/>
              <a:t>). El uso del Piercing en la cavidad bucal de adolescentes. Revista de Ciencias Médicas de Pinar del Río. 2014; 18 (2): 267-274 </a:t>
            </a:r>
          </a:p>
        </p:txBody>
      </p:sp>
      <p:sp>
        <p:nvSpPr>
          <p:cNvPr id="21" name="CuadroTexto 20"/>
          <p:cNvSpPr txBox="1"/>
          <p:nvPr/>
        </p:nvSpPr>
        <p:spPr>
          <a:xfrm>
            <a:off x="4027978" y="5364464"/>
            <a:ext cx="4763070" cy="615553"/>
          </a:xfrm>
          <a:prstGeom prst="rect">
            <a:avLst/>
          </a:prstGeom>
          <a:noFill/>
        </p:spPr>
        <p:txBody>
          <a:bodyPr wrap="square" rtlCol="0">
            <a:spAutoFit/>
          </a:bodyPr>
          <a:lstStyle/>
          <a:p>
            <a:pPr lvl="0" algn="just"/>
            <a:r>
              <a:rPr lang="es-CO" sz="800" dirty="0"/>
              <a:t>Hidalgo Palacios F., Lozano Rodríguez TA.  Lesiones más frecuentes en los tejidos duros y tejidos blandos relacionados al uso de </a:t>
            </a:r>
            <a:r>
              <a:rPr lang="es-CO" sz="800" dirty="0" err="1"/>
              <a:t>piercings</a:t>
            </a:r>
            <a:r>
              <a:rPr lang="es-CO" sz="800" dirty="0"/>
              <a:t> orales en pobladores de Iquitos 2014.</a:t>
            </a:r>
            <a:endParaRPr lang="es-CO" sz="800" dirty="0"/>
          </a:p>
          <a:p>
            <a:endParaRPr lang="es-CO"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heurón 8"/>
          <p:cNvSpPr/>
          <p:nvPr/>
        </p:nvSpPr>
        <p:spPr>
          <a:xfrm>
            <a:off x="3707640" y="4509076"/>
            <a:ext cx="696036" cy="706313"/>
          </a:xfrm>
          <a:prstGeom prst="chevr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a:solidFill>
                <a:schemeClr val="tx1"/>
              </a:solidFill>
            </a:endParaRPr>
          </a:p>
        </p:txBody>
      </p:sp>
      <p:sp>
        <p:nvSpPr>
          <p:cNvPr id="14" name="CuadroTexto 13"/>
          <p:cNvSpPr txBox="1"/>
          <p:nvPr/>
        </p:nvSpPr>
        <p:spPr>
          <a:xfrm>
            <a:off x="390620" y="1014045"/>
            <a:ext cx="2301399" cy="461665"/>
          </a:xfrm>
          <a:prstGeom prst="rect">
            <a:avLst/>
          </a:prstGeom>
          <a:noFill/>
        </p:spPr>
        <p:txBody>
          <a:bodyPr wrap="none" rtlCol="0">
            <a:spAutoFit/>
          </a:bodyPr>
          <a:lstStyle/>
          <a:p>
            <a:r>
              <a:rPr lang="es-CO" sz="2400" b="1" dirty="0" smtClean="0"/>
              <a:t>Presente trabajo</a:t>
            </a:r>
            <a:endParaRPr lang="es-CO" sz="2400" b="1" dirty="0"/>
          </a:p>
        </p:txBody>
      </p:sp>
      <p:sp>
        <p:nvSpPr>
          <p:cNvPr id="15" name="CuadroTexto 14"/>
          <p:cNvSpPr txBox="1"/>
          <p:nvPr/>
        </p:nvSpPr>
        <p:spPr>
          <a:xfrm>
            <a:off x="5327563" y="1066961"/>
            <a:ext cx="2890278" cy="461665"/>
          </a:xfrm>
          <a:prstGeom prst="rect">
            <a:avLst/>
          </a:prstGeom>
          <a:noFill/>
        </p:spPr>
        <p:txBody>
          <a:bodyPr wrap="none" rtlCol="0">
            <a:spAutoFit/>
          </a:bodyPr>
          <a:lstStyle/>
          <a:p>
            <a:r>
              <a:rPr lang="es-CO" sz="2400" b="1" dirty="0" smtClean="0"/>
              <a:t>Otras investigaciones</a:t>
            </a:r>
            <a:endParaRPr lang="es-CO" sz="2400" b="1" dirty="0"/>
          </a:p>
        </p:txBody>
      </p:sp>
      <p:sp>
        <p:nvSpPr>
          <p:cNvPr id="16" name="Rectángulo 15"/>
          <p:cNvSpPr/>
          <p:nvPr/>
        </p:nvSpPr>
        <p:spPr>
          <a:xfrm>
            <a:off x="2915136" y="142241"/>
            <a:ext cx="3313728" cy="923330"/>
          </a:xfrm>
          <a:prstGeom prst="rect">
            <a:avLst/>
          </a:prstGeom>
          <a:noFill/>
        </p:spPr>
        <p:txBody>
          <a:bodyPr wrap="none" lIns="91440" tIns="45720" rIns="91440" bIns="45720">
            <a:spAutoFit/>
          </a:bodyPr>
          <a:lstStyle/>
          <a:p>
            <a:pPr algn="ctr"/>
            <a:r>
              <a:rPr lang="es-ES" sz="5400" b="0" cap="none" spc="0" dirty="0">
                <a:ln w="0"/>
                <a:solidFill>
                  <a:schemeClr val="accent1"/>
                </a:solidFill>
                <a:effectLst>
                  <a:outerShdw blurRad="38100" dist="25400" dir="5400000" algn="ctr" rotWithShape="0">
                    <a:srgbClr val="6E747A">
                      <a:alpha val="43000"/>
                    </a:srgbClr>
                  </a:outerShdw>
                </a:effectLst>
              </a:rPr>
              <a:t>DISCUSIÓN</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18" name="Cheurón 17"/>
          <p:cNvSpPr/>
          <p:nvPr/>
        </p:nvSpPr>
        <p:spPr>
          <a:xfrm>
            <a:off x="3707640" y="2211443"/>
            <a:ext cx="696036" cy="706313"/>
          </a:xfrm>
          <a:prstGeom prst="chevr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a:solidFill>
                <a:schemeClr val="tx1"/>
              </a:solidFill>
            </a:endParaRPr>
          </a:p>
        </p:txBody>
      </p:sp>
      <p:sp>
        <p:nvSpPr>
          <p:cNvPr id="2" name="Rectángulo 1"/>
          <p:cNvSpPr/>
          <p:nvPr/>
        </p:nvSpPr>
        <p:spPr>
          <a:xfrm>
            <a:off x="390620" y="1994426"/>
            <a:ext cx="2980377"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s-CO" dirty="0" smtClean="0">
                <a:latin typeface="Times New Roman" pitchFamily="18" charset="0"/>
                <a:ea typeface="Times New Roman" pitchFamily="18" charset="0"/>
              </a:rPr>
              <a:t>La </a:t>
            </a:r>
            <a:r>
              <a:rPr lang="es-CO" dirty="0">
                <a:latin typeface="Times New Roman" pitchFamily="18" charset="0"/>
                <a:ea typeface="Times New Roman" pitchFamily="18" charset="0"/>
              </a:rPr>
              <a:t>zona anatómica preferida por los escolares a la hora de perforarse es la porción media de la lengua 45,7%(43)</a:t>
            </a:r>
            <a:endParaRPr lang="es-CO" dirty="0"/>
          </a:p>
        </p:txBody>
      </p:sp>
      <p:sp>
        <p:nvSpPr>
          <p:cNvPr id="3" name="Rectángulo 2"/>
          <p:cNvSpPr/>
          <p:nvPr/>
        </p:nvSpPr>
        <p:spPr>
          <a:xfrm>
            <a:off x="4504898" y="1849352"/>
            <a:ext cx="4302456"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CO" dirty="0">
                <a:latin typeface="Times New Roman" pitchFamily="18" charset="0"/>
                <a:ea typeface="Times New Roman" pitchFamily="18" charset="0"/>
              </a:rPr>
              <a:t>E</a:t>
            </a:r>
            <a:r>
              <a:rPr lang="es-CO" dirty="0" smtClean="0">
                <a:latin typeface="Times New Roman" pitchFamily="18" charset="0"/>
                <a:ea typeface="Times New Roman" pitchFamily="18" charset="0"/>
              </a:rPr>
              <a:t>l </a:t>
            </a:r>
            <a:r>
              <a:rPr lang="es-CO" dirty="0">
                <a:latin typeface="Times New Roman" pitchFamily="18" charset="0"/>
                <a:ea typeface="Times New Roman" pitchFamily="18" charset="0"/>
              </a:rPr>
              <a:t>lugar preferido por los escolares para la colocación del piercing oral es la lengua con un 91,3</a:t>
            </a:r>
            <a:r>
              <a:rPr lang="es-CO" dirty="0" smtClean="0">
                <a:latin typeface="Times New Roman" pitchFamily="18" charset="0"/>
                <a:ea typeface="Times New Roman" pitchFamily="18" charset="0"/>
              </a:rPr>
              <a:t>% </a:t>
            </a:r>
            <a:endParaRPr lang="es-CO" dirty="0" smtClean="0">
              <a:latin typeface="Times New Roman" pitchFamily="18" charset="0"/>
              <a:ea typeface="Times New Roman" pitchFamily="18" charset="0"/>
            </a:endParaRPr>
          </a:p>
          <a:p>
            <a:r>
              <a:rPr lang="es-CO" dirty="0" smtClean="0"/>
              <a:t>El </a:t>
            </a:r>
            <a:r>
              <a:rPr lang="es-CO" dirty="0"/>
              <a:t>43.1% de los estudiantes manifestaron tener un piercing en la lengua</a:t>
            </a:r>
            <a:endParaRPr lang="es-CO" dirty="0"/>
          </a:p>
        </p:txBody>
      </p:sp>
      <p:sp>
        <p:nvSpPr>
          <p:cNvPr id="4" name="Rectángulo 3"/>
          <p:cNvSpPr/>
          <p:nvPr/>
        </p:nvSpPr>
        <p:spPr>
          <a:xfrm>
            <a:off x="4500349" y="4003396"/>
            <a:ext cx="4275161"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CO" dirty="0" smtClean="0"/>
              <a:t>La principal motivación de </a:t>
            </a:r>
            <a:r>
              <a:rPr lang="es-CO" dirty="0" smtClean="0">
                <a:latin typeface="Times New Roman" pitchFamily="18" charset="0"/>
                <a:ea typeface="Times New Roman" pitchFamily="18" charset="0"/>
              </a:rPr>
              <a:t>los estudiantes es el </a:t>
            </a:r>
            <a:r>
              <a:rPr lang="es-CO" dirty="0">
                <a:latin typeface="Times New Roman" pitchFamily="18" charset="0"/>
                <a:ea typeface="Times New Roman" pitchFamily="18" charset="0"/>
              </a:rPr>
              <a:t>“gusto” con una frecuencia de 59.8</a:t>
            </a:r>
            <a:r>
              <a:rPr lang="es-CO" dirty="0" smtClean="0">
                <a:latin typeface="Times New Roman" pitchFamily="18" charset="0"/>
                <a:ea typeface="Times New Roman" pitchFamily="18" charset="0"/>
              </a:rPr>
              <a:t>%</a:t>
            </a:r>
            <a:endParaRPr lang="es-CO" dirty="0" smtClean="0">
              <a:latin typeface="Times New Roman" pitchFamily="18" charset="0"/>
              <a:ea typeface="Times New Roman" pitchFamily="18" charset="0"/>
            </a:endParaRPr>
          </a:p>
          <a:p>
            <a:endParaRPr lang="es-CO" dirty="0" smtClean="0">
              <a:latin typeface="Times New Roman" pitchFamily="18" charset="0"/>
              <a:ea typeface="Times New Roman" pitchFamily="18" charset="0"/>
            </a:endParaRPr>
          </a:p>
          <a:p>
            <a:r>
              <a:rPr lang="es-CO" dirty="0" smtClean="0"/>
              <a:t>De </a:t>
            </a:r>
            <a:r>
              <a:rPr lang="es-CO" dirty="0"/>
              <a:t>las 34 personas que encuestó el 97% se colocó el piercing por </a:t>
            </a:r>
            <a:r>
              <a:rPr lang="es-CO" dirty="0" smtClean="0"/>
              <a:t>moda</a:t>
            </a:r>
            <a:endParaRPr lang="es-CO" dirty="0"/>
          </a:p>
        </p:txBody>
      </p:sp>
      <p:sp>
        <p:nvSpPr>
          <p:cNvPr id="5" name="Rectángulo 4"/>
          <p:cNvSpPr/>
          <p:nvPr/>
        </p:nvSpPr>
        <p:spPr>
          <a:xfrm>
            <a:off x="390620" y="3583044"/>
            <a:ext cx="2980377"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s-CO" dirty="0" smtClean="0">
                <a:latin typeface="Times New Roman" pitchFamily="18" charset="0"/>
                <a:ea typeface="Times New Roman" pitchFamily="18" charset="0"/>
              </a:rPr>
              <a:t>En </a:t>
            </a:r>
            <a:r>
              <a:rPr lang="es-CO" dirty="0">
                <a:latin typeface="Times New Roman" pitchFamily="18" charset="0"/>
                <a:ea typeface="Times New Roman" pitchFamily="18" charset="0"/>
              </a:rPr>
              <a:t>esta investigación se encontró que la “curiosidad” y la “libre expresión” ocupaban los primeros lugares entre las motivaciones con un 37,2% y 33% respectivamente, de colocación de este tipo de adornos</a:t>
            </a:r>
            <a:endParaRPr lang="es-CO" dirty="0"/>
          </a:p>
        </p:txBody>
      </p:sp>
      <p:sp>
        <p:nvSpPr>
          <p:cNvPr id="6" name="Rectángulo 5"/>
          <p:cNvSpPr/>
          <p:nvPr/>
        </p:nvSpPr>
        <p:spPr>
          <a:xfrm>
            <a:off x="4473054" y="3344707"/>
            <a:ext cx="4302456" cy="584775"/>
          </a:xfrm>
          <a:prstGeom prst="rect">
            <a:avLst/>
          </a:prstGeom>
        </p:spPr>
        <p:txBody>
          <a:bodyPr wrap="square">
            <a:spAutoFit/>
          </a:bodyPr>
          <a:lstStyle/>
          <a:p>
            <a:pPr lvl="0" algn="just"/>
            <a:r>
              <a:rPr lang="es-CO" sz="800" dirty="0"/>
              <a:t>Nieto Murillo E, Cerezo Correa MP, Cifuentes Aguirre OL. Frecuencia de uso de adornos Corporales y motivaciones de los estudiantes para usar piercing oral. Revista Universidad y Salud. 2012; 14 (2). </a:t>
            </a:r>
            <a:endParaRPr lang="es-CO" sz="800" dirty="0" smtClean="0"/>
          </a:p>
          <a:p>
            <a:pPr algn="just"/>
            <a:r>
              <a:rPr lang="es-CO" sz="800" dirty="0"/>
              <a:t>Calero JA, </a:t>
            </a:r>
            <a:r>
              <a:rPr lang="es-CO" sz="800" dirty="0" err="1"/>
              <a:t>Jaimes</a:t>
            </a:r>
            <a:r>
              <a:rPr lang="es-CO" sz="800" dirty="0"/>
              <a:t> AF. Caracterización de estudiantes de bachillerato que usan </a:t>
            </a:r>
            <a:r>
              <a:rPr lang="es-CO" sz="800" dirty="0" err="1"/>
              <a:t>piercings</a:t>
            </a:r>
            <a:r>
              <a:rPr lang="es-CO" sz="800" dirty="0"/>
              <a:t> en Cali, Colombia. Colombia Médica. 2011; (42) </a:t>
            </a:r>
          </a:p>
        </p:txBody>
      </p:sp>
      <p:sp>
        <p:nvSpPr>
          <p:cNvPr id="8" name="Rectángulo 7"/>
          <p:cNvSpPr/>
          <p:nvPr/>
        </p:nvSpPr>
        <p:spPr>
          <a:xfrm>
            <a:off x="4414849" y="5504606"/>
            <a:ext cx="4535608" cy="853796"/>
          </a:xfrm>
          <a:prstGeom prst="rect">
            <a:avLst/>
          </a:prstGeom>
        </p:spPr>
        <p:txBody>
          <a:bodyPr wrap="square">
            <a:spAutoFit/>
          </a:bodyPr>
          <a:lstStyle/>
          <a:p>
            <a:pPr algn="just"/>
            <a:r>
              <a:rPr lang="es-CO" sz="800" dirty="0"/>
              <a:t>Calero JA, </a:t>
            </a:r>
            <a:r>
              <a:rPr lang="es-CO" sz="800" dirty="0" err="1"/>
              <a:t>Jaimes</a:t>
            </a:r>
            <a:r>
              <a:rPr lang="es-CO" sz="800" dirty="0"/>
              <a:t> AF. Caracterización de estudiantes de bachillerato que usan </a:t>
            </a:r>
            <a:r>
              <a:rPr lang="es-CO" sz="800" dirty="0" err="1"/>
              <a:t>piercings</a:t>
            </a:r>
            <a:r>
              <a:rPr lang="es-CO" sz="800" dirty="0"/>
              <a:t> en Cali, Colombia. Colombia Médica. 2011; (42) </a:t>
            </a:r>
            <a:endParaRPr lang="es-CO" sz="800" dirty="0" smtClean="0"/>
          </a:p>
          <a:p>
            <a:pPr lvl="0" algn="just"/>
            <a:r>
              <a:rPr lang="es-CO" sz="800" dirty="0"/>
              <a:t>Haces Acosta M, </a:t>
            </a:r>
            <a:r>
              <a:rPr lang="es-CO" sz="800" dirty="0" err="1"/>
              <a:t>Cardentey</a:t>
            </a:r>
            <a:r>
              <a:rPr lang="es-CO" sz="800" dirty="0"/>
              <a:t> García J, Díaz Llana CZ, </a:t>
            </a:r>
            <a:r>
              <a:rPr lang="es-CO" sz="800" dirty="0" err="1"/>
              <a:t>Sacerio</a:t>
            </a:r>
            <a:r>
              <a:rPr lang="es-CO" sz="800" dirty="0"/>
              <a:t> Blanco M (et </a:t>
            </a:r>
            <a:r>
              <a:rPr lang="es-CO" sz="800" dirty="0" err="1"/>
              <a:t>all</a:t>
            </a:r>
            <a:r>
              <a:rPr lang="es-CO" sz="800" dirty="0"/>
              <a:t>). El uso del Piercing en la cavidad bucal de adolescentes. Revista de Ciencias Médicas de Pinar del Río. 2014; 18 (2): 267-274 </a:t>
            </a:r>
            <a:endParaRPr lang="es-CO" sz="800" dirty="0"/>
          </a:p>
          <a:p>
            <a:pPr algn="just"/>
            <a:endParaRPr lang="es-CO"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heurón 8"/>
          <p:cNvSpPr/>
          <p:nvPr/>
        </p:nvSpPr>
        <p:spPr>
          <a:xfrm>
            <a:off x="3707640" y="4509076"/>
            <a:ext cx="696036" cy="706313"/>
          </a:xfrm>
          <a:prstGeom prst="chevr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a:solidFill>
                <a:schemeClr val="tx1"/>
              </a:solidFill>
            </a:endParaRPr>
          </a:p>
        </p:txBody>
      </p:sp>
      <p:sp>
        <p:nvSpPr>
          <p:cNvPr id="14" name="CuadroTexto 13"/>
          <p:cNvSpPr txBox="1"/>
          <p:nvPr/>
        </p:nvSpPr>
        <p:spPr>
          <a:xfrm>
            <a:off x="390620" y="1014045"/>
            <a:ext cx="2301399" cy="461665"/>
          </a:xfrm>
          <a:prstGeom prst="rect">
            <a:avLst/>
          </a:prstGeom>
          <a:noFill/>
        </p:spPr>
        <p:txBody>
          <a:bodyPr wrap="none" rtlCol="0">
            <a:spAutoFit/>
          </a:bodyPr>
          <a:lstStyle/>
          <a:p>
            <a:r>
              <a:rPr lang="es-CO" sz="2400" b="1" dirty="0" smtClean="0"/>
              <a:t>Presente trabajo</a:t>
            </a:r>
            <a:endParaRPr lang="es-CO" sz="2400" b="1" dirty="0"/>
          </a:p>
        </p:txBody>
      </p:sp>
      <p:sp>
        <p:nvSpPr>
          <p:cNvPr id="15" name="CuadroTexto 14"/>
          <p:cNvSpPr txBox="1"/>
          <p:nvPr/>
        </p:nvSpPr>
        <p:spPr>
          <a:xfrm>
            <a:off x="5327563" y="1066961"/>
            <a:ext cx="2890278" cy="461665"/>
          </a:xfrm>
          <a:prstGeom prst="rect">
            <a:avLst/>
          </a:prstGeom>
          <a:noFill/>
        </p:spPr>
        <p:txBody>
          <a:bodyPr wrap="none" rtlCol="0">
            <a:spAutoFit/>
          </a:bodyPr>
          <a:lstStyle/>
          <a:p>
            <a:r>
              <a:rPr lang="es-CO" sz="2400" b="1" dirty="0" smtClean="0"/>
              <a:t>Otras investigaciones</a:t>
            </a:r>
            <a:endParaRPr lang="es-CO" sz="2400" b="1" dirty="0"/>
          </a:p>
        </p:txBody>
      </p:sp>
      <p:sp>
        <p:nvSpPr>
          <p:cNvPr id="16" name="Rectángulo 15"/>
          <p:cNvSpPr/>
          <p:nvPr/>
        </p:nvSpPr>
        <p:spPr>
          <a:xfrm>
            <a:off x="2915136" y="142241"/>
            <a:ext cx="3313728" cy="923330"/>
          </a:xfrm>
          <a:prstGeom prst="rect">
            <a:avLst/>
          </a:prstGeom>
          <a:noFill/>
        </p:spPr>
        <p:txBody>
          <a:bodyPr wrap="none" lIns="91440" tIns="45720" rIns="91440" bIns="45720">
            <a:spAutoFit/>
          </a:bodyPr>
          <a:lstStyle/>
          <a:p>
            <a:pPr algn="ctr"/>
            <a:r>
              <a:rPr lang="es-ES" sz="5400" b="0" cap="none" spc="0" dirty="0">
                <a:ln w="0"/>
                <a:solidFill>
                  <a:schemeClr val="accent1"/>
                </a:solidFill>
                <a:effectLst>
                  <a:outerShdw blurRad="38100" dist="25400" dir="5400000" algn="ctr" rotWithShape="0">
                    <a:srgbClr val="6E747A">
                      <a:alpha val="43000"/>
                    </a:srgbClr>
                  </a:outerShdw>
                </a:effectLst>
              </a:rPr>
              <a:t>DISCUSIÓN</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18" name="Cheurón 17"/>
          <p:cNvSpPr/>
          <p:nvPr/>
        </p:nvSpPr>
        <p:spPr>
          <a:xfrm>
            <a:off x="3707640" y="2211443"/>
            <a:ext cx="696036" cy="706313"/>
          </a:xfrm>
          <a:prstGeom prst="chevr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a:solidFill>
                <a:schemeClr val="tx1"/>
              </a:solidFill>
            </a:endParaRPr>
          </a:p>
        </p:txBody>
      </p:sp>
      <p:sp>
        <p:nvSpPr>
          <p:cNvPr id="7" name="Rectángulo 6"/>
          <p:cNvSpPr/>
          <p:nvPr/>
        </p:nvSpPr>
        <p:spPr>
          <a:xfrm>
            <a:off x="439726" y="4173653"/>
            <a:ext cx="3144150" cy="120032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s-CO" dirty="0" smtClean="0">
                <a:latin typeface="Times New Roman" pitchFamily="18" charset="0"/>
                <a:ea typeface="Times New Roman" pitchFamily="18" charset="0"/>
              </a:rPr>
              <a:t>El </a:t>
            </a:r>
            <a:r>
              <a:rPr lang="es-CO" dirty="0">
                <a:latin typeface="Times New Roman" pitchFamily="18" charset="0"/>
                <a:ea typeface="Times New Roman" pitchFamily="18" charset="0"/>
              </a:rPr>
              <a:t>74,5% (70) de los jóvenes con experiencia en el uso de piercing reportaron dificultad para comer</a:t>
            </a:r>
            <a:endParaRPr lang="es-CO" dirty="0"/>
          </a:p>
        </p:txBody>
      </p:sp>
      <p:sp>
        <p:nvSpPr>
          <p:cNvPr id="8" name="Rectángulo 7"/>
          <p:cNvSpPr/>
          <p:nvPr/>
        </p:nvSpPr>
        <p:spPr>
          <a:xfrm>
            <a:off x="4649325" y="4173653"/>
            <a:ext cx="4157631" cy="9233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CO" dirty="0" smtClean="0">
                <a:latin typeface="Times New Roman" pitchFamily="18" charset="0"/>
                <a:ea typeface="Times New Roman" pitchFamily="18" charset="0"/>
              </a:rPr>
              <a:t>En </a:t>
            </a:r>
            <a:r>
              <a:rPr lang="es-CO" dirty="0">
                <a:latin typeface="Times New Roman" pitchFamily="18" charset="0"/>
                <a:ea typeface="Times New Roman" pitchFamily="18" charset="0"/>
              </a:rPr>
              <a:t>el estudio efectuado en 2014 </a:t>
            </a:r>
            <a:r>
              <a:rPr lang="es-CO" dirty="0" smtClean="0">
                <a:latin typeface="Times New Roman" pitchFamily="18" charset="0"/>
                <a:ea typeface="Times New Roman" pitchFamily="18" charset="0"/>
              </a:rPr>
              <a:t>el  </a:t>
            </a:r>
            <a:r>
              <a:rPr lang="es-CO" dirty="0">
                <a:latin typeface="Times New Roman" pitchFamily="18" charset="0"/>
                <a:ea typeface="Times New Roman" pitchFamily="18" charset="0"/>
              </a:rPr>
              <a:t>57,8% de los portadores de piercing presentó dificultad para masticar</a:t>
            </a:r>
            <a:endParaRPr lang="es-CO" dirty="0"/>
          </a:p>
        </p:txBody>
      </p:sp>
      <p:sp>
        <p:nvSpPr>
          <p:cNvPr id="10" name="Rectángulo 9"/>
          <p:cNvSpPr/>
          <p:nvPr/>
        </p:nvSpPr>
        <p:spPr>
          <a:xfrm>
            <a:off x="390620" y="2018957"/>
            <a:ext cx="3144150" cy="92333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s-CO" dirty="0">
                <a:latin typeface="Times New Roman" pitchFamily="18" charset="0"/>
                <a:ea typeface="Times New Roman" pitchFamily="18" charset="0"/>
              </a:rPr>
              <a:t>El 26,9% (154) de los estudiantes evaluados tienen interés de utilizar piercing</a:t>
            </a:r>
            <a:endParaRPr lang="es-CO" dirty="0"/>
          </a:p>
        </p:txBody>
      </p:sp>
      <p:sp>
        <p:nvSpPr>
          <p:cNvPr id="11" name="Rectángulo 10"/>
          <p:cNvSpPr/>
          <p:nvPr/>
        </p:nvSpPr>
        <p:spPr>
          <a:xfrm>
            <a:off x="4693886" y="2115907"/>
            <a:ext cx="4157631" cy="7294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defTabSz="-635">
              <a:lnSpc>
                <a:spcPct val="115000"/>
              </a:lnSpc>
              <a:spcAft>
                <a:spcPts val="1000"/>
              </a:spcAft>
              <a:tabLst>
                <a:tab pos="270510" algn="l"/>
              </a:tabLst>
            </a:pPr>
            <a:r>
              <a:rPr lang="es-CO" dirty="0" smtClean="0">
                <a:latin typeface="Times New Roman" pitchFamily="18" charset="0"/>
                <a:ea typeface="Times New Roman" pitchFamily="18" charset="0"/>
                <a:cs typeface="Times New Roman" pitchFamily="18" charset="0"/>
              </a:rPr>
              <a:t>43</a:t>
            </a:r>
            <a:r>
              <a:rPr lang="es-CO" dirty="0">
                <a:latin typeface="Times New Roman" pitchFamily="18" charset="0"/>
                <a:ea typeface="Times New Roman" pitchFamily="18" charset="0"/>
                <a:cs typeface="Times New Roman" pitchFamily="18" charset="0"/>
              </a:rPr>
              <a:t>% de estudiantes desea usar este aditamento.</a:t>
            </a:r>
            <a:endParaRPr lang="es-CO" sz="1600" dirty="0">
              <a:effectLst/>
              <a:latin typeface="Calibri" pitchFamily="34" charset="0"/>
              <a:ea typeface="Times New Roman" pitchFamily="18" charset="0"/>
              <a:cs typeface="Times New Roman" pitchFamily="18" charset="0"/>
            </a:endParaRPr>
          </a:p>
        </p:txBody>
      </p:sp>
      <p:sp>
        <p:nvSpPr>
          <p:cNvPr id="12" name="Rectángulo 11"/>
          <p:cNvSpPr/>
          <p:nvPr/>
        </p:nvSpPr>
        <p:spPr>
          <a:xfrm>
            <a:off x="4572635" y="2860040"/>
            <a:ext cx="4248785" cy="458470"/>
          </a:xfrm>
          <a:prstGeom prst="rect">
            <a:avLst/>
          </a:prstGeom>
        </p:spPr>
        <p:txBody>
          <a:bodyPr wrap="square">
            <a:spAutoFit/>
          </a:bodyPr>
          <a:lstStyle/>
          <a:p>
            <a:pPr lvl="0" algn="just"/>
            <a:r>
              <a:rPr lang="es-CO" sz="800" dirty="0"/>
              <a:t>Nieto Murillo E, Cerezo Correa MP, Cifuentes Aguirre OL. Frecuencia de uso de adornos Corporales y motivaciones de los estudiantes para usar piercing oral. Revista Universidad y Salud. 2012; 14 (2). </a:t>
            </a:r>
          </a:p>
        </p:txBody>
      </p:sp>
      <p:sp>
        <p:nvSpPr>
          <p:cNvPr id="17" name="CuadroTexto 16"/>
          <p:cNvSpPr txBox="1"/>
          <p:nvPr/>
        </p:nvSpPr>
        <p:spPr>
          <a:xfrm>
            <a:off x="4527550" y="5140960"/>
            <a:ext cx="4310380" cy="610870"/>
          </a:xfrm>
          <a:prstGeom prst="rect">
            <a:avLst/>
          </a:prstGeom>
          <a:noFill/>
        </p:spPr>
        <p:txBody>
          <a:bodyPr wrap="square" rtlCol="0">
            <a:spAutoFit/>
          </a:bodyPr>
          <a:lstStyle/>
          <a:p>
            <a:pPr lvl="0" algn="just"/>
            <a:r>
              <a:rPr lang="es-CO" sz="800" dirty="0"/>
              <a:t>Hidalgo Palacios F., Lozano Rodríguez TA.  Lesiones más frecuentes en los tejidos duros y tejidos blandos relacionados al uso de </a:t>
            </a:r>
            <a:r>
              <a:rPr lang="es-CO" sz="800" dirty="0" err="1"/>
              <a:t>piercings</a:t>
            </a:r>
            <a:r>
              <a:rPr lang="es-CO" sz="800" dirty="0"/>
              <a:t> orales en pobladores de Iquitos 2014.</a:t>
            </a:r>
            <a:endParaRPr lang="es-CO" sz="800" dirty="0"/>
          </a:p>
          <a:p>
            <a:endParaRPr lang="es-CO"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adroTexto 13"/>
          <p:cNvSpPr txBox="1"/>
          <p:nvPr/>
        </p:nvSpPr>
        <p:spPr>
          <a:xfrm>
            <a:off x="390620" y="1014045"/>
            <a:ext cx="2301399" cy="461665"/>
          </a:xfrm>
          <a:prstGeom prst="rect">
            <a:avLst/>
          </a:prstGeom>
          <a:noFill/>
        </p:spPr>
        <p:txBody>
          <a:bodyPr wrap="none" rtlCol="0">
            <a:spAutoFit/>
          </a:bodyPr>
          <a:lstStyle/>
          <a:p>
            <a:r>
              <a:rPr lang="es-CO" sz="2400" b="1" dirty="0" smtClean="0"/>
              <a:t>Presente trabajo</a:t>
            </a:r>
            <a:endParaRPr lang="es-CO" sz="2400" b="1" dirty="0"/>
          </a:p>
        </p:txBody>
      </p:sp>
      <p:sp>
        <p:nvSpPr>
          <p:cNvPr id="15" name="CuadroTexto 14"/>
          <p:cNvSpPr txBox="1"/>
          <p:nvPr/>
        </p:nvSpPr>
        <p:spPr>
          <a:xfrm>
            <a:off x="5327563" y="1066961"/>
            <a:ext cx="2890278" cy="461665"/>
          </a:xfrm>
          <a:prstGeom prst="rect">
            <a:avLst/>
          </a:prstGeom>
          <a:noFill/>
        </p:spPr>
        <p:txBody>
          <a:bodyPr wrap="none" rtlCol="0">
            <a:spAutoFit/>
          </a:bodyPr>
          <a:lstStyle/>
          <a:p>
            <a:r>
              <a:rPr lang="es-CO" sz="2400" b="1" dirty="0" smtClean="0"/>
              <a:t>Otras investigaciones</a:t>
            </a:r>
            <a:endParaRPr lang="es-CO" sz="2400" b="1" dirty="0"/>
          </a:p>
        </p:txBody>
      </p:sp>
      <p:sp>
        <p:nvSpPr>
          <p:cNvPr id="16" name="Rectángulo 15"/>
          <p:cNvSpPr/>
          <p:nvPr/>
        </p:nvSpPr>
        <p:spPr>
          <a:xfrm>
            <a:off x="2915136" y="142241"/>
            <a:ext cx="3313728" cy="923330"/>
          </a:xfrm>
          <a:prstGeom prst="rect">
            <a:avLst/>
          </a:prstGeom>
          <a:noFill/>
        </p:spPr>
        <p:txBody>
          <a:bodyPr wrap="none" lIns="91440" tIns="45720" rIns="91440" bIns="45720">
            <a:spAutoFit/>
          </a:bodyPr>
          <a:lstStyle/>
          <a:p>
            <a:pPr algn="ctr"/>
            <a:r>
              <a:rPr lang="es-ES" sz="5400" b="0" cap="none" spc="0" dirty="0">
                <a:ln w="0"/>
                <a:solidFill>
                  <a:schemeClr val="accent1"/>
                </a:solidFill>
                <a:effectLst>
                  <a:outerShdw blurRad="38100" dist="25400" dir="5400000" algn="ctr" rotWithShape="0">
                    <a:srgbClr val="6E747A">
                      <a:alpha val="43000"/>
                    </a:srgbClr>
                  </a:outerShdw>
                </a:effectLst>
              </a:rPr>
              <a:t>DISCUSIÓN</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18" name="Cheurón 17"/>
          <p:cNvSpPr/>
          <p:nvPr/>
        </p:nvSpPr>
        <p:spPr>
          <a:xfrm>
            <a:off x="3707640" y="2211443"/>
            <a:ext cx="696036" cy="706313"/>
          </a:xfrm>
          <a:prstGeom prst="chevr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a:solidFill>
                <a:schemeClr val="tx1"/>
              </a:solidFill>
            </a:endParaRPr>
          </a:p>
        </p:txBody>
      </p:sp>
      <p:sp>
        <p:nvSpPr>
          <p:cNvPr id="2" name="Rectángulo 1"/>
          <p:cNvSpPr/>
          <p:nvPr/>
        </p:nvSpPr>
        <p:spPr>
          <a:xfrm>
            <a:off x="353088" y="1809019"/>
            <a:ext cx="3064344"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s-CO" dirty="0" smtClean="0">
                <a:latin typeface="Times New Roman" pitchFamily="18" charset="0"/>
                <a:ea typeface="Times New Roman" pitchFamily="18" charset="0"/>
              </a:rPr>
              <a:t>Grado </a:t>
            </a:r>
            <a:r>
              <a:rPr lang="es-CO" dirty="0">
                <a:latin typeface="Times New Roman" pitchFamily="18" charset="0"/>
                <a:ea typeface="Times New Roman" pitchFamily="18" charset="0"/>
              </a:rPr>
              <a:t>escolar los estudiantes de 10 grado son los que registran mayor frecuencia de uso de piercing 33%(31); siendo así la población más vulnerable, la que está usualmente entre los 14 y 17 años</a:t>
            </a:r>
            <a:endParaRPr lang="es-CO" dirty="0"/>
          </a:p>
        </p:txBody>
      </p:sp>
      <p:sp>
        <p:nvSpPr>
          <p:cNvPr id="3" name="Rectángulo 2"/>
          <p:cNvSpPr/>
          <p:nvPr/>
        </p:nvSpPr>
        <p:spPr>
          <a:xfrm>
            <a:off x="4693885" y="1809019"/>
            <a:ext cx="4157631"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s-CO" dirty="0" smtClean="0">
                <a:latin typeface="Times New Roman" pitchFamily="18" charset="0"/>
                <a:ea typeface="Times New Roman" pitchFamily="18" charset="0"/>
              </a:rPr>
              <a:t>Datos </a:t>
            </a:r>
            <a:r>
              <a:rPr lang="es-CO" dirty="0">
                <a:latin typeface="Times New Roman" pitchFamily="18" charset="0"/>
                <a:ea typeface="Times New Roman" pitchFamily="18" charset="0"/>
              </a:rPr>
              <a:t>que concuerdan con los obtenidos por Calero y col.  en la que los escolares con 16 años fueron la población que más utiliza piercing</a:t>
            </a:r>
            <a:endParaRPr lang="es-CO" dirty="0"/>
          </a:p>
        </p:txBody>
      </p:sp>
      <p:sp>
        <p:nvSpPr>
          <p:cNvPr id="4" name="Rectángulo 3"/>
          <p:cNvSpPr/>
          <p:nvPr/>
        </p:nvSpPr>
        <p:spPr>
          <a:xfrm>
            <a:off x="4631138" y="3009348"/>
            <a:ext cx="4220378" cy="338554"/>
          </a:xfrm>
          <a:prstGeom prst="rect">
            <a:avLst/>
          </a:prstGeom>
        </p:spPr>
        <p:txBody>
          <a:bodyPr wrap="square">
            <a:spAutoFit/>
          </a:bodyPr>
          <a:lstStyle/>
          <a:p>
            <a:pPr algn="just"/>
            <a:r>
              <a:rPr lang="es-CO" sz="800" dirty="0"/>
              <a:t>Calero JA, </a:t>
            </a:r>
            <a:r>
              <a:rPr lang="es-CO" sz="800" dirty="0" err="1"/>
              <a:t>Jaimes</a:t>
            </a:r>
            <a:r>
              <a:rPr lang="es-CO" sz="800" dirty="0"/>
              <a:t> AF. Caracterización de estudiantes de bachillerato que usan </a:t>
            </a:r>
            <a:r>
              <a:rPr lang="es-CO" sz="800" dirty="0" err="1"/>
              <a:t>piercings</a:t>
            </a:r>
            <a:r>
              <a:rPr lang="es-CO" sz="800" dirty="0"/>
              <a:t> en Cali, Colombia. Colombia Médica. 2011; (42) </a:t>
            </a:r>
            <a:endParaRPr lang="es-CO" sz="8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p:nvPr/>
        </p:nvSpPr>
        <p:spPr>
          <a:xfrm>
            <a:off x="2277365" y="346959"/>
            <a:ext cx="4589270" cy="923330"/>
          </a:xfrm>
          <a:prstGeom prst="rect">
            <a:avLst/>
          </a:prstGeom>
          <a:noFill/>
        </p:spPr>
        <p:txBody>
          <a:bodyPr wrap="none" lIns="91440" tIns="45720" rIns="91440" bIns="45720">
            <a:spAutoFit/>
          </a:bodyPr>
          <a:lstStyle/>
          <a:p>
            <a:pPr algn="ctr"/>
            <a:r>
              <a:rPr lang="es-ES" sz="5400" b="0" cap="none" spc="0" dirty="0">
                <a:ln w="0"/>
                <a:solidFill>
                  <a:schemeClr val="accent1"/>
                </a:solidFill>
                <a:effectLst>
                  <a:outerShdw blurRad="38100" dist="25400" dir="5400000" algn="ctr" rotWithShape="0">
                    <a:srgbClr val="6E747A">
                      <a:alpha val="43000"/>
                    </a:srgbClr>
                  </a:outerShdw>
                </a:effectLst>
              </a:rPr>
              <a:t>CONCLUSIONES</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9" name="Flecha izquierda, derecha y arriba 8"/>
          <p:cNvSpPr/>
          <p:nvPr/>
        </p:nvSpPr>
        <p:spPr>
          <a:xfrm rot="10800000">
            <a:off x="1774209" y="1460307"/>
            <a:ext cx="5595582" cy="641445"/>
          </a:xfrm>
          <a:prstGeom prst="leftRigh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0" name="Rectángulo 9"/>
          <p:cNvSpPr/>
          <p:nvPr/>
        </p:nvSpPr>
        <p:spPr>
          <a:xfrm>
            <a:off x="348019" y="2189749"/>
            <a:ext cx="2695433"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s-CO" dirty="0">
                <a:latin typeface="Times New Roman" pitchFamily="18" charset="0"/>
                <a:ea typeface="Times New Roman" pitchFamily="18" charset="0"/>
              </a:rPr>
              <a:t>S</a:t>
            </a:r>
            <a:r>
              <a:rPr lang="es-CO" dirty="0" smtClean="0">
                <a:latin typeface="Times New Roman" pitchFamily="18" charset="0"/>
                <a:ea typeface="Times New Roman" pitchFamily="18" charset="0"/>
              </a:rPr>
              <a:t>e </a:t>
            </a:r>
            <a:r>
              <a:rPr lang="es-CO" dirty="0">
                <a:latin typeface="Times New Roman" pitchFamily="18" charset="0"/>
                <a:ea typeface="Times New Roman" pitchFamily="18" charset="0"/>
              </a:rPr>
              <a:t>encontró que estos aditamentos son usados en todos los estratos sociales</a:t>
            </a:r>
            <a:endParaRPr lang="es-CO" dirty="0"/>
          </a:p>
        </p:txBody>
      </p:sp>
      <p:sp>
        <p:nvSpPr>
          <p:cNvPr id="11" name="Rectángulo 10"/>
          <p:cNvSpPr/>
          <p:nvPr/>
        </p:nvSpPr>
        <p:spPr>
          <a:xfrm>
            <a:off x="330961" y="4124405"/>
            <a:ext cx="2695432"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s-CO" dirty="0">
                <a:latin typeface="Times New Roman" pitchFamily="18" charset="0"/>
                <a:ea typeface="Times New Roman" pitchFamily="18" charset="0"/>
              </a:rPr>
              <a:t>En este grupo de jóvenes es más frecuente el uso de piercing, en mujeres que en los hombres</a:t>
            </a:r>
            <a:endParaRPr lang="es-CO" dirty="0"/>
          </a:p>
        </p:txBody>
      </p:sp>
      <p:sp>
        <p:nvSpPr>
          <p:cNvPr id="12" name="Rectángulo 11"/>
          <p:cNvSpPr/>
          <p:nvPr/>
        </p:nvSpPr>
        <p:spPr>
          <a:xfrm>
            <a:off x="3311288" y="3113079"/>
            <a:ext cx="2504363"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s-CO" dirty="0" smtClean="0">
                <a:latin typeface="Times New Roman" pitchFamily="18" charset="0"/>
                <a:ea typeface="Times New Roman" pitchFamily="18" charset="0"/>
              </a:rPr>
              <a:t>El </a:t>
            </a:r>
            <a:r>
              <a:rPr lang="es-CO" dirty="0">
                <a:latin typeface="Times New Roman" pitchFamily="18" charset="0"/>
                <a:ea typeface="Times New Roman" pitchFamily="18" charset="0"/>
              </a:rPr>
              <a:t>motivo por el cual decidieron perforarse para un piercing oral o </a:t>
            </a:r>
            <a:r>
              <a:rPr lang="es-CO" dirty="0" err="1">
                <a:latin typeface="Times New Roman" pitchFamily="18" charset="0"/>
                <a:ea typeface="Times New Roman" pitchFamily="18" charset="0"/>
              </a:rPr>
              <a:t>perioral</a:t>
            </a:r>
            <a:r>
              <a:rPr lang="es-CO" dirty="0">
                <a:latin typeface="Times New Roman" pitchFamily="18" charset="0"/>
                <a:ea typeface="Times New Roman" pitchFamily="18" charset="0"/>
              </a:rPr>
              <a:t> fue la curiosidad seguida de la moda</a:t>
            </a:r>
            <a:endParaRPr lang="es-CO" dirty="0"/>
          </a:p>
        </p:txBody>
      </p:sp>
      <p:sp>
        <p:nvSpPr>
          <p:cNvPr id="13" name="Rectángulo 12"/>
          <p:cNvSpPr/>
          <p:nvPr/>
        </p:nvSpPr>
        <p:spPr>
          <a:xfrm>
            <a:off x="6117606" y="2189749"/>
            <a:ext cx="2456598"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s-CO" dirty="0">
                <a:latin typeface="Times New Roman" pitchFamily="18" charset="0"/>
                <a:ea typeface="Times New Roman" pitchFamily="18" charset="0"/>
              </a:rPr>
              <a:t>La zona media de la lengua es el área que más frecuentemente  se perforan seguido de la parte lateral de la lengua</a:t>
            </a:r>
            <a:endParaRPr lang="es-CO" dirty="0"/>
          </a:p>
        </p:txBody>
      </p:sp>
      <p:sp>
        <p:nvSpPr>
          <p:cNvPr id="14" name="Rectángulo 13"/>
          <p:cNvSpPr/>
          <p:nvPr/>
        </p:nvSpPr>
        <p:spPr>
          <a:xfrm>
            <a:off x="6100548" y="4124405"/>
            <a:ext cx="2473656"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s-CO" dirty="0">
                <a:latin typeface="Times New Roman" pitchFamily="18" charset="0"/>
                <a:ea typeface="Times New Roman" pitchFamily="18" charset="0"/>
              </a:rPr>
              <a:t>Los jóvenes con experiencia en el uso de piercing refirieron en primer lugar dificultad para comer</a:t>
            </a:r>
            <a:endParaRPr lang="es-CO"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624387" y="1913799"/>
            <a:ext cx="8229600" cy="455517"/>
          </a:xfrm>
        </p:spPr>
        <p:txBody>
          <a:bodyPr/>
          <a:lstStyle/>
          <a:p>
            <a:pPr marL="0" indent="0">
              <a:buNone/>
            </a:pPr>
            <a:r>
              <a:rPr lang="es-ES" i="1" u="sng" dirty="0"/>
              <a:t>Con base en el proceso investigativo desarrollado se recomendaría</a:t>
            </a:r>
            <a:r>
              <a:rPr lang="es-ES" i="1" u="sng" dirty="0" smtClean="0"/>
              <a:t>:</a:t>
            </a:r>
            <a:endParaRPr lang="es-ES" i="1" u="sng" dirty="0" smtClean="0"/>
          </a:p>
          <a:p>
            <a:pPr marL="0" indent="0" algn="just">
              <a:buNone/>
            </a:pPr>
            <a:endParaRPr lang="es-ES" i="1" u="sng" dirty="0"/>
          </a:p>
        </p:txBody>
      </p:sp>
      <p:sp>
        <p:nvSpPr>
          <p:cNvPr id="4" name="Rectángulo 3"/>
          <p:cNvSpPr/>
          <p:nvPr/>
        </p:nvSpPr>
        <p:spPr>
          <a:xfrm>
            <a:off x="1626860" y="469789"/>
            <a:ext cx="5999464" cy="923330"/>
          </a:xfrm>
          <a:prstGeom prst="rect">
            <a:avLst/>
          </a:prstGeom>
          <a:noFill/>
        </p:spPr>
        <p:txBody>
          <a:bodyPr wrap="none" lIns="91440" tIns="45720" rIns="91440" bIns="45720">
            <a:spAutoFit/>
          </a:bodyPr>
          <a:lstStyle/>
          <a:p>
            <a:pPr algn="ctr"/>
            <a:r>
              <a:rPr lang="es-ES" sz="5400" b="0" cap="none" spc="0" dirty="0">
                <a:ln w="0"/>
                <a:solidFill>
                  <a:schemeClr val="accent1"/>
                </a:solidFill>
                <a:effectLst>
                  <a:outerShdw blurRad="38100" dist="25400" dir="5400000" algn="ctr" rotWithShape="0">
                    <a:srgbClr val="6E747A">
                      <a:alpha val="43000"/>
                    </a:srgbClr>
                  </a:outerShdw>
                </a:effectLst>
              </a:rPr>
              <a:t>RECOMENDACIONES</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6" name="Rectángulo 5"/>
          <p:cNvSpPr/>
          <p:nvPr/>
        </p:nvSpPr>
        <p:spPr>
          <a:xfrm>
            <a:off x="624387" y="3844498"/>
            <a:ext cx="8059002"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dirty="0" smtClean="0"/>
              <a:t>Esto </a:t>
            </a:r>
            <a:r>
              <a:rPr lang="es-ES" dirty="0"/>
              <a:t>implicaría un abordaje integral que involucre a la comunidad escolar, es decir a estudiantes, maestros y padres lo que implicaría el desarrollo de un programa </a:t>
            </a:r>
            <a:r>
              <a:rPr lang="es-ES" dirty="0" err="1"/>
              <a:t>educomunicativo</a:t>
            </a:r>
            <a:r>
              <a:rPr lang="es-ES" dirty="0"/>
              <a:t> integral.</a:t>
            </a:r>
          </a:p>
        </p:txBody>
      </p:sp>
      <p:sp>
        <p:nvSpPr>
          <p:cNvPr id="7" name="Rectángulo 6"/>
          <p:cNvSpPr/>
          <p:nvPr/>
        </p:nvSpPr>
        <p:spPr>
          <a:xfrm>
            <a:off x="627797" y="2690336"/>
            <a:ext cx="8059003"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dirty="0"/>
              <a:t>En primera instancia promover en los escolares investigados el desarrollo de un programa preventivo relacionado con el piercing oral y </a:t>
            </a:r>
            <a:r>
              <a:rPr lang="es-ES" dirty="0" err="1"/>
              <a:t>perioral</a:t>
            </a:r>
            <a:r>
              <a:rPr lang="es-ES" dirty="0"/>
              <a:t>, los cuidados para su colocación y mantenimiento adecuado de éstos.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626860" y="469789"/>
            <a:ext cx="5999464" cy="923330"/>
          </a:xfrm>
          <a:prstGeom prst="rect">
            <a:avLst/>
          </a:prstGeom>
          <a:noFill/>
        </p:spPr>
        <p:txBody>
          <a:bodyPr wrap="none" lIns="91440" tIns="45720" rIns="91440" bIns="45720">
            <a:spAutoFit/>
          </a:bodyPr>
          <a:lstStyle/>
          <a:p>
            <a:pPr algn="ctr"/>
            <a:r>
              <a:rPr lang="es-ES" sz="5400" b="0" cap="none" spc="0" dirty="0">
                <a:ln w="0"/>
                <a:solidFill>
                  <a:schemeClr val="accent1"/>
                </a:solidFill>
                <a:effectLst>
                  <a:outerShdw blurRad="38100" dist="25400" dir="5400000" algn="ctr" rotWithShape="0">
                    <a:srgbClr val="6E747A">
                      <a:alpha val="43000"/>
                    </a:srgbClr>
                  </a:outerShdw>
                </a:effectLst>
              </a:rPr>
              <a:t>RECOMENDACIONES</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5" name="Rectángulo 4"/>
          <p:cNvSpPr/>
          <p:nvPr/>
        </p:nvSpPr>
        <p:spPr>
          <a:xfrm>
            <a:off x="866633" y="2471467"/>
            <a:ext cx="7622274" cy="646331"/>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dirty="0"/>
              <a:t>En ese mismo sentido se evidencia la necesidad de promover la integración del sector salud con el de la educación</a:t>
            </a:r>
            <a:r>
              <a:rPr lang="es-ES" dirty="0" smtClean="0"/>
              <a:t>.</a:t>
            </a:r>
            <a:endParaRPr lang="es-ES" dirty="0"/>
          </a:p>
        </p:txBody>
      </p:sp>
      <p:sp>
        <p:nvSpPr>
          <p:cNvPr id="6" name="Rectángulo 5"/>
          <p:cNvSpPr/>
          <p:nvPr/>
        </p:nvSpPr>
        <p:spPr>
          <a:xfrm>
            <a:off x="880281" y="3443834"/>
            <a:ext cx="7622274" cy="1477328"/>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dirty="0"/>
              <a:t>A la facultad de Odontología de la USTA se le recomendaría dar apoyo y continuidad a un programa dirigido a la comunidad escolar del HUGONI fundamentados en el diagnóstico derivado del proceso desarrollado en esta investigación,  relacionado con las diferentes tendencias asociadas al uso de este tipo de aditamentos por parte de los jóvenes.</a:t>
            </a:r>
            <a:endParaRPr lang="es-E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626860" y="469789"/>
            <a:ext cx="5999464" cy="923330"/>
          </a:xfrm>
          <a:prstGeom prst="rect">
            <a:avLst/>
          </a:prstGeom>
          <a:noFill/>
        </p:spPr>
        <p:txBody>
          <a:bodyPr wrap="none" lIns="91440" tIns="45720" rIns="91440" bIns="45720">
            <a:spAutoFit/>
          </a:bodyPr>
          <a:lstStyle/>
          <a:p>
            <a:pPr algn="ctr"/>
            <a:r>
              <a:rPr lang="es-ES" sz="5400" b="0" cap="none" spc="0" dirty="0">
                <a:ln w="0"/>
                <a:solidFill>
                  <a:schemeClr val="accent1"/>
                </a:solidFill>
                <a:effectLst>
                  <a:outerShdw blurRad="38100" dist="25400" dir="5400000" algn="ctr" rotWithShape="0">
                    <a:srgbClr val="6E747A">
                      <a:alpha val="43000"/>
                    </a:srgbClr>
                  </a:outerShdw>
                </a:effectLst>
              </a:rPr>
              <a:t>RECOMENDACIONES</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5" name="Rectángulo 4"/>
          <p:cNvSpPr/>
          <p:nvPr/>
        </p:nvSpPr>
        <p:spPr>
          <a:xfrm>
            <a:off x="866633" y="2471467"/>
            <a:ext cx="7622274"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dirty="0"/>
              <a:t>Para próximas investigaciones se recomendaría que, además de interrogar a los estudiantes con relación al uso y las alteraciones asociadas al uso del piercing se efectúen exámenes orales.</a:t>
            </a:r>
          </a:p>
        </p:txBody>
      </p:sp>
      <p:sp>
        <p:nvSpPr>
          <p:cNvPr id="6" name="Rectángulo 5"/>
          <p:cNvSpPr/>
          <p:nvPr/>
        </p:nvSpPr>
        <p:spPr>
          <a:xfrm>
            <a:off x="880281" y="3566666"/>
            <a:ext cx="7622274"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dirty="0"/>
              <a:t>Es fundamental emprender campañas de salud pública que informen e indiquen a adolescentes los posibles riesgos del uso de piercing oral, en la salud bucal y sistémica.</a:t>
            </a:r>
            <a:endParaRPr lang="es-E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214314"/>
            <a:ext cx="8229600" cy="649287"/>
          </a:xfrm>
        </p:spPr>
        <p:txBody>
          <a:bodyPr>
            <a:normAutofit/>
          </a:bodyPr>
          <a:lstStyle/>
          <a:p>
            <a:r>
              <a:rPr lang="es-ES" sz="3200" dirty="0" smtClean="0"/>
              <a:t>MATERIAL EDU-COMUNICATIVO</a:t>
            </a:r>
            <a:endParaRPr lang="es-CO" altLang="es-ES" sz="3200" dirty="0" smtClean="0">
              <a:solidFill>
                <a:srgbClr val="FF0000"/>
              </a:solidFill>
            </a:endParaRPr>
          </a:p>
        </p:txBody>
      </p:sp>
      <p:pic>
        <p:nvPicPr>
          <p:cNvPr id="12290"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22882" t="14649" r="25107" b="17323"/>
          <a:stretch>
            <a:fillRect/>
          </a:stretch>
        </p:blipFill>
        <p:spPr bwMode="auto">
          <a:xfrm>
            <a:off x="123825" y="1219200"/>
            <a:ext cx="4676775" cy="460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4286" t="43619" r="39404" b="40952"/>
          <a:stretch>
            <a:fillRect/>
          </a:stretch>
        </p:blipFill>
        <p:spPr bwMode="auto">
          <a:xfrm>
            <a:off x="4600574" y="1219200"/>
            <a:ext cx="3543301" cy="941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6131" t="18095" r="27798" b="15429"/>
          <a:stretch>
            <a:fillRect/>
          </a:stretch>
        </p:blipFill>
        <p:spPr bwMode="auto">
          <a:xfrm>
            <a:off x="4800600" y="2303083"/>
            <a:ext cx="3686176" cy="3324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735774" y="1911794"/>
            <a:ext cx="3821373" cy="1244826"/>
          </a:xfrm>
        </p:spPr>
        <p:style>
          <a:lnRef idx="2">
            <a:schemeClr val="accent1"/>
          </a:lnRef>
          <a:fillRef idx="1">
            <a:schemeClr val="lt1"/>
          </a:fillRef>
          <a:effectRef idx="0">
            <a:schemeClr val="accent1"/>
          </a:effectRef>
          <a:fontRef idx="minor">
            <a:schemeClr val="dk1"/>
          </a:fontRef>
        </p:style>
        <p:txBody>
          <a:bodyPr>
            <a:noAutofit/>
          </a:bodyPr>
          <a:lstStyle/>
          <a:p>
            <a:pPr marL="0" indent="0" algn="just">
              <a:buNone/>
            </a:pPr>
            <a:r>
              <a:rPr lang="es-ES" dirty="0" smtClean="0"/>
              <a:t>¿</a:t>
            </a:r>
            <a:r>
              <a:rPr lang="es-ES" dirty="0"/>
              <a:t>Cuál es la motivación de los sujetos muestra para usar piercing?</a:t>
            </a:r>
            <a:endParaRPr lang="es-ES" dirty="0"/>
          </a:p>
          <a:p>
            <a:pPr marL="0" indent="0">
              <a:buNone/>
            </a:pPr>
            <a:endParaRPr lang="es-ES" sz="2000" dirty="0" smtClean="0"/>
          </a:p>
          <a:p>
            <a:endParaRPr lang="es-ES" dirty="0"/>
          </a:p>
        </p:txBody>
      </p:sp>
      <p:sp>
        <p:nvSpPr>
          <p:cNvPr id="7" name="Rectángulo 6"/>
          <p:cNvSpPr/>
          <p:nvPr/>
        </p:nvSpPr>
        <p:spPr>
          <a:xfrm>
            <a:off x="742095" y="4094328"/>
            <a:ext cx="3434120"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s-ES" sz="2400" dirty="0"/>
              <a:t>¿cuál es la prevalencia del uso de piercing? </a:t>
            </a:r>
          </a:p>
        </p:txBody>
      </p:sp>
      <p:sp>
        <p:nvSpPr>
          <p:cNvPr id="8" name="Rectángulo 7"/>
          <p:cNvSpPr/>
          <p:nvPr/>
        </p:nvSpPr>
        <p:spPr>
          <a:xfrm>
            <a:off x="742095" y="1911794"/>
            <a:ext cx="3434120" cy="156966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s-ES" sz="2400" dirty="0" smtClean="0"/>
              <a:t>¿</a:t>
            </a:r>
            <a:r>
              <a:rPr lang="es-ES" sz="2400" dirty="0"/>
              <a:t>Reportan los sujetos de la muestra alteraciones orales relacionadas con la colocación del piercing? </a:t>
            </a:r>
          </a:p>
        </p:txBody>
      </p:sp>
      <p:sp>
        <p:nvSpPr>
          <p:cNvPr id="10" name="Rectángulo 9"/>
          <p:cNvSpPr/>
          <p:nvPr/>
        </p:nvSpPr>
        <p:spPr>
          <a:xfrm>
            <a:off x="3259782" y="475839"/>
            <a:ext cx="2624436" cy="923330"/>
          </a:xfrm>
          <a:prstGeom prst="rect">
            <a:avLst/>
          </a:prstGeom>
          <a:noFill/>
        </p:spPr>
        <p:txBody>
          <a:bodyPr wrap="none" lIns="91440" tIns="45720" rIns="91440" bIns="45720">
            <a:spAutoFit/>
          </a:bodyPr>
          <a:lstStyle/>
          <a:p>
            <a:pPr algn="ctr"/>
            <a:r>
              <a:rPr lang="es-ES" sz="5400" b="1" cap="none" spc="0" dirty="0" smtClean="0">
                <a:ln w="22225">
                  <a:solidFill>
                    <a:schemeClr val="accent2"/>
                  </a:solidFill>
                  <a:prstDash val="solid"/>
                </a:ln>
                <a:solidFill>
                  <a:schemeClr val="accent2">
                    <a:lumMod val="40000"/>
                    <a:lumOff val="60000"/>
                  </a:schemeClr>
                </a:solidFill>
                <a:effectLst/>
              </a:rPr>
              <a:t>HUGONI</a:t>
            </a:r>
            <a:endParaRPr lang="es-ES" sz="5400" b="1" cap="none" spc="0" dirty="0">
              <a:ln w="22225">
                <a:solidFill>
                  <a:schemeClr val="accent2"/>
                </a:solidFill>
                <a:prstDash val="solid"/>
              </a:ln>
              <a:solidFill>
                <a:schemeClr val="accent2">
                  <a:lumMod val="40000"/>
                  <a:lumOff val="60000"/>
                </a:schemeClr>
              </a:solidFill>
              <a:effectLst/>
            </a:endParaRPr>
          </a:p>
        </p:txBody>
      </p:sp>
      <p:pic>
        <p:nvPicPr>
          <p:cNvPr id="5122" name="Picture 2" descr="http://2.bp.blogspot.com/-jikRj6nJCb8/TnYz4GxSCoI/AAAAAAAALXg/OeN3kftmM_0/s1600/respuestas.g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69048" y="3404988"/>
            <a:ext cx="2209675" cy="22096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27679" t="25238" r="28393" b="59048"/>
          <a:stretch>
            <a:fillRect/>
          </a:stretch>
        </p:blipFill>
        <p:spPr bwMode="auto">
          <a:xfrm>
            <a:off x="219074" y="838200"/>
            <a:ext cx="4352926" cy="9732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7976" t="14380" r="28512" b="24000"/>
          <a:stretch>
            <a:fillRect/>
          </a:stretch>
        </p:blipFill>
        <p:spPr bwMode="auto">
          <a:xfrm>
            <a:off x="476072" y="1952624"/>
            <a:ext cx="4095928" cy="3625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7976" t="32000" r="28631" b="40000"/>
          <a:stretch>
            <a:fillRect/>
          </a:stretch>
        </p:blipFill>
        <p:spPr bwMode="auto">
          <a:xfrm>
            <a:off x="4832676" y="685800"/>
            <a:ext cx="3778898"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384646" y="3596269"/>
            <a:ext cx="5759354" cy="1569660"/>
          </a:xfrm>
          <a:prstGeom prst="rect">
            <a:avLst/>
          </a:prstGeom>
          <a:noFill/>
        </p:spPr>
        <p:txBody>
          <a:bodyPr wrap="square" lIns="91440" tIns="45720" rIns="91440" bIns="45720">
            <a:spAutoFit/>
          </a:bodyPr>
          <a:lstStyle/>
          <a:p>
            <a:pPr algn="ctr"/>
            <a:r>
              <a:rPr lang="es-ES" sz="9600" b="0" cap="none" spc="0" dirty="0" smtClean="0">
                <a:ln w="0"/>
                <a:solidFill>
                  <a:schemeClr val="accent1"/>
                </a:solidFill>
                <a:effectLst>
                  <a:outerShdw blurRad="38100" dist="25400" dir="5400000" algn="ctr" rotWithShape="0">
                    <a:srgbClr val="6E747A">
                      <a:alpha val="43000"/>
                    </a:srgbClr>
                  </a:outerShdw>
                </a:effectLst>
              </a:rPr>
              <a:t>GRACIAS</a:t>
            </a:r>
            <a:endParaRPr lang="es-ES" sz="9600" b="0" cap="none" spc="0" dirty="0">
              <a:ln w="0"/>
              <a:solidFill>
                <a:schemeClr val="accent1"/>
              </a:solidFill>
              <a:effectLst>
                <a:outerShdw blurRad="38100" dist="25400" dir="5400000" algn="ctr" rotWithShape="0">
                  <a:srgbClr val="6E747A">
                    <a:alpha val="43000"/>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921651" y="3505052"/>
            <a:ext cx="1619341" cy="769119"/>
          </a:xfrm>
        </p:spPr>
        <p:style>
          <a:lnRef idx="2">
            <a:schemeClr val="accent2"/>
          </a:lnRef>
          <a:fillRef idx="1">
            <a:schemeClr val="lt1"/>
          </a:fillRef>
          <a:effectRef idx="0">
            <a:schemeClr val="accent2"/>
          </a:effectRef>
          <a:fontRef idx="minor">
            <a:schemeClr val="dk1"/>
          </a:fontRef>
        </p:style>
        <p:txBody>
          <a:bodyPr>
            <a:normAutofit fontScale="92500"/>
          </a:bodyPr>
          <a:lstStyle/>
          <a:p>
            <a:pPr marL="0" indent="0" algn="ctr">
              <a:buNone/>
            </a:pPr>
            <a:r>
              <a:rPr lang="es-ES" sz="3600" b="1" dirty="0">
                <a:ln w="22225">
                  <a:solidFill>
                    <a:schemeClr val="accent2"/>
                  </a:solidFill>
                  <a:prstDash val="solid"/>
                </a:ln>
                <a:solidFill>
                  <a:schemeClr val="accent2">
                    <a:lumMod val="40000"/>
                    <a:lumOff val="60000"/>
                  </a:schemeClr>
                </a:solidFill>
              </a:rPr>
              <a:t>P</a:t>
            </a:r>
            <a:r>
              <a:rPr lang="es-ES" sz="3600" b="1" dirty="0" smtClean="0">
                <a:ln w="22225">
                  <a:solidFill>
                    <a:schemeClr val="accent2"/>
                  </a:solidFill>
                  <a:prstDash val="solid"/>
                </a:ln>
                <a:solidFill>
                  <a:schemeClr val="accent2">
                    <a:lumMod val="40000"/>
                    <a:lumOff val="60000"/>
                  </a:schemeClr>
                </a:solidFill>
              </a:rPr>
              <a:t>iercing </a:t>
            </a:r>
            <a:endParaRPr lang="es-ES" sz="3600" dirty="0"/>
          </a:p>
        </p:txBody>
      </p:sp>
      <p:sp>
        <p:nvSpPr>
          <p:cNvPr id="5" name="4 Rectángulo"/>
          <p:cNvSpPr/>
          <p:nvPr/>
        </p:nvSpPr>
        <p:spPr>
          <a:xfrm>
            <a:off x="1057275" y="2990850"/>
            <a:ext cx="7086600" cy="249555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2299647" y="410249"/>
            <a:ext cx="5022273" cy="923330"/>
          </a:xfrm>
          <a:prstGeom prst="rect">
            <a:avLst/>
          </a:prstGeom>
          <a:noFill/>
        </p:spPr>
        <p:txBody>
          <a:bodyPr wrap="none" lIns="91440" tIns="45720" rIns="91440" bIns="45720">
            <a:spAutoFit/>
          </a:bodyPr>
          <a:lstStyle/>
          <a:p>
            <a:pPr algn="ctr"/>
            <a:r>
              <a:rPr lang="es-ES" sz="5400" b="0" cap="none" spc="0" dirty="0" smtClean="0">
                <a:ln w="0"/>
                <a:solidFill>
                  <a:schemeClr val="accent1"/>
                </a:solidFill>
                <a:effectLst>
                  <a:outerShdw blurRad="38100" dist="25400" dir="5400000" algn="ctr" rotWithShape="0">
                    <a:srgbClr val="6E747A">
                      <a:alpha val="43000"/>
                    </a:srgbClr>
                  </a:outerShdw>
                </a:effectLst>
              </a:rPr>
              <a:t>MARCO TEORICO</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11" name="AutoShape 2" descr="data:image/jpeg;base64,/9j/4AAQSkZJRgABAQAAAQABAAD/2wCEAAkGBxMSEhUTEhIVFRUXFxYVGBUXFxcYFxcXGBUXFxcXFRUYHSggGB0lHRcVITEhJSkrLi4uFx8zODMtNygtLisBCgoKDg0OGxAQGy8lHyUtLS0uLS0tLi0tLS0tLS0tLS0tLS0tLS0vLS0tLS0uLS0tLS0tLS0tLS0tLS0tLS0tLf/AABEIALcBEwMBIgACEQEDEQH/xAAcAAABBQEBAQAAAAAAAAAAAAAEAAIDBQYHAQj/xABDEAABAwIEBAMEBwUHAwUAAAABAAIDBBEFEiExBkFRYRNxkSIygaEHFEJSscHwI3KC0eEVJDNikqLxQ3OyJTRjg8L/xAAbAQACAwEBAQAAAAAAAAAAAAADBAABAgUGB//EADERAAICAQMCBQIFAwUAAAAAAAABAhEDBBIhMUEFE1FhoSKRMnGxwdGB8PEUM0JS4f/aAAwDAQACEQMRAD8A5zNhAAHsjYch0VbPR5eS6Y/DQWg2+yD8gshjVOGkpqkJQzSsyxCSkl3Uaw+DorlWeEJWXq8VFhNNurTDnXOdw7N7DqqeIXNhudFY1TshyjkLeu6KlwCa5DzVEACwy6m3W25KJwqWzJJiObYo7/ecczj8Gtd/qCoJakm56i3kLWsrWukLIaeIe8AZDbfNJe1/INWZcI1GNui2PEsoYzMdvEHUW9q3yWUlqPb9q5ytDOu1hfztdE1lQHaN91oyjzA1VW43Pe6qHSwko0w59QcovqW3Z5tNi0H1dYqOGQtLXAm7TcdczdiD+8RqofETQ75D0RODFBDXXIAJ09kG/O2rvx9eyNjlZmc9wDmtIY1n2Xuucjf3PtHa4FuYVZBKGknXYgdidAT5XJ87KJsltf6acxfksslBNZO55zONybuJ662vbkNDbyU1PVWbldYgn3Ta38VuQ3PXQa6hQQwmQOd0Fu1gNh8EO4/r1V2mXt4Lmnqw5xcBaw1dtysGjudbns7srbA5myyF0h/Zg+7yNjfY/fe6wHMynoseHWRdFUkOA194E5TZ1gLaHlYZrdzdUzOw1GM4iXPygi7cz9xYue0RwjTazM0luVz3WfpMQIcLHQHQ8yGgBo+V0JLWOc9zjoXEnTYXuNB5Gw7FQRHmoWo0Xv8AaBAsNbHOD2y2cB6KwxSYyR3vck2zdLtA9bi6y4k37HTyv+vVGsqiIwb3sQbdx1+H4KGXE1vD+NZmtDjq05TfrpfXoQjq6dufxASCDkfyNx7p9LLBQvMcjwNCdh3BuPkr2mxDNYHZ43/zN/oVhx5I/U1M9SKiJwH+IwXI+8OoXPq86m+6uGSuY+wOuuo/BV+JauJ2PNYfArkglLciuARdPIQoQpYgpYKUrLikq7c1bU+IdVn4motiiYJwTLaR2ZBSUpcdE+kBJAC1VFhoLdlAMri+DCyYWbpLoH9khJQrewGsrgG/wgfgsHjdWCSiMRxj2bArMzzlxuj9DoYcTbtkbjcrxJJYY8vQS9TU5oubLKIH4RFd4cbWGuvZQ1E5e4nqVYVTAynYW29q9+qp2myL0MR5djnuuUfFeWRmuuW3Xa9vnZVrXG5K0XBVNme53MDKOlyOaDlnUGxnFG5pBdZgmWjYW2zMvJL1AfcNB6Gw+SrcE4ZnqYZJYWZspa0DYuudcvl+RW5wvBGsopop3gyzOzPIN7DTK0HmbD/crLBK5lJThjTbUk2tzNrlKRzSSaXPIacE3fTg5HXUEkbxG9vt6ad7kAfJaODhWwOY3OX5ga/NWWIYhF4ninIXAkh1te2XS5/5XtPjbX31tfqiTyTpcGYQjbMhg+GeMXC/u5fnm/kjZsA8OOVzjfKPZ8tDt8lYYRRiJ73NcCHEW7AXNvmrbEWl1PKALksNha56qpZ3v46cFxw/Tz1KThOkzxuuRbMRbtlH5oXimiETmWGhafW+vxtZXHCNLJHG4uu27rgEamwHoiMVohOWZtmuuR1FtQq83blvsWsTeNGclwLMwOiNzYXF+drn47J+H4G8Ou8aWGxv5grRRkNAA2A5nXTZOkqGtGpCrz5VRfkrqYfFKYsfY8ySPLkohHZl+v8ANE49NnmdbYAAfz9SoJKklgYGAAaX1uU3G9qFnVsHBUsR3HWyYIDrdJrddVtMy4sc6Q5r873R1DPy2s7N+R/JVpdc3UtM+xV9TNcF9VTWlB6gFe4jFezxsUIHe1GTtYD8lY087croz5grM49xXKriVQapI0+WPVR2sg2IqQdAUUwqtjei4ZlpBUzQ4JBdwut5Sw6BYLBqmxC3dDOCAqYB9Qnw0lJcdElRD5ufISmheJwRTt1Ql4nJBqjKsanxjVeZVNRMu7Xv+Ci6lSdIU0psBfQBDkp025HQlMWpPk1FcCutNwrN4fjMOhIY4dba3+GoWb8IlriBoNz0v1W9xjDg6WKpZYNdCxpaOZDbg76jW38KWzSSW19/2GMKd2gj6+bG5+HTy77oGR+bdDVM9r3+ARFBh00upfFAz78rrD0GpSqQ06BJcLY7YWQjsPI2V7NhxZcsrqSY3Hstc4G+vI2QXja2eMp9Qf3TzRbkjH0shpIyD+uv69VoaM6KmzjoragF0vkCRCnu/X42Qk0misJ4bBVMzlhBSuqrnZVrqZ53J+Kug4FNe9rTr6akn4DUo8JNdALS7lTDhDt7+qKOF5RYEfrzU0mJtG7XgdSwi/yU8FW1+xBW3kn3MrHEqfqGqCrqW2o/4WpjaLptZh4cFFnMyx0YNPDl7M32nW2BIUbU7FibLGpm90DkG/JH1TMkre4VRRWLwXe6Dc/DkrLFJ87wUV8oWkq4C5WoaRqnD7gLxzVznPk4l0wYFPaSF65q8R4SsYhOyyoKixWzwnENhdc+gdYq4o60hbLlydHZWiy9WLbiSSyD5OZBehNSuiHeaJE9oTsPpvFlZHmazO4NzPNmi/Nx6LeH6Jq0NJbJA48m5nC/xLbJXPrcGnaWWajfSzPlyfRGFDV45thdXmI8J1lOx0ksLg1ps4gh2XUDM632TffzVe+H9i556gBMYcsMi3Qaa9uQTTTVlSSkkU6JhJsPP01WuowdF4X4XEtI+Nxs6UH2iPdd9g97K9xjCfCiYxo0Y0NHWwFvVM+jjHo6i0LvZlA93k5oAHsk8+y6dS4ew2uLri5Jz8zbI6ClCMbR89T0cxJORwA1vbU9LaeSGoKN00hEhcLG1juORvfbyX0Zi+HMfG5pja4EHQjQ6LE4nRU4f+1gmBADQ5rsxsL5Rd3tWFwLZraBN486XDQvNPIvpOQ45DHDKYxHdoZ98++4aOJ5gaezzQdNWEENucum5uWnqD0vy6La4tg7ZXXvJpmAc2MZst9A4nTa/qddVX0vCDH7Ol8srSee/TkmfMi48gownFjPBdpp0Wp4Zpi91rHkiJcFOVjQLkb6H4egC2XB3DRZlc7ffa2iQySt0N7qjbKrG8NDGXty5+S59XvsV2bjSh9jTuuSYrQG+gVKlKmXjk5Q3FaAQCUMyvkDHviju1urpHba6Dz9VaYlQOkiYxjgwGxcTtpyNtd0RUNaKU0zwCHNtmjNyCDdpyusb3A9E1j29wGZzr6UY+rxme5vM1wvb2bW2vcAgG3mEylrruBcAD1GgPmoZMOffSMgXta+vy/kjKTAZZLAN7e17I376piShQODmmaLD5L2R+IVLY4nuP2Wk/G2nzU+FcE1LGh2ZrurRe/zVDxfTyOqIaNoIc6xdf7ztrjsAT8UksdzrsMzzLZx1Kx+DluHtmI1c7N3yg2/qs6uucT4J/doI4wcsRDT3Z4bmm/+0rk0kdj6prBPem/cVmqaR6xyIgkLn6oQKywOK7zfk0lNXwLZeItlm1q9IXgckXLlPqee5saWJhYpA5SMaiQlRe5ogZGio22XpansGiOpWXHJZ5469UL99kloIZQpBekJMaSbDc6BEZ6EsuHsHNXL4QcGey5xcRcadh3IXTeDeKKikmbQV220UpN7jk3NzHQ7jmud/wBgV9O4PFPOxzdQ5rCbeRbcH810nhipZiMQpsRo5A9urJsj2jzDwLxu7XsVwPF9uTG3JKeP2rdF/wDZevug2JpP3+H7HR5I2yNLXAEEEG+xB5FcR4+4Qlpcz4Wk0p1NtTEejueXoeWxsu3UtK1jA1pJDQBqbk2FtSdyoZW6kEXB0IOoIO4IO68f4Z4nk0OVvHzF9V6/wxmeKORUfLz4iNwQdDYixsdQbHsp4IzoQF3Pirhanq2eGW5C1oEUrRrHYWDSPtM0Hs8uVlyxmFPpqoU87QHAkXF7OzDRzTzBAXutD4tj1UbSqXp/fz6C88DQqjDXUjaasidqXkEA6te25tfoWgrvfCWKipgZILe1v+a4/ijAaR41BMznMaNyQBl06ZQ75Kw+ibiItdJATpYPaL97H8R6BXO5w391+gRwrj1O2zN0VFXOaL3bfXoPNWdJWhw1U3gMdyB9FhNPoAVwfJjH0JlNgyw1181a4bw6xgBI1627brQiNoGlh2UFVWNaNTZW5Ua3OTpELaBjeQ8+as6FiqqSp8TUC4VzSGw1WMLvIZypqNMCx6DM1cwxCju4ghdWr3A6aLl3EkxZORYjf8f6qZP9xtDOk/DQIyhuLKtrsOAOoWgwxwNjojMQw7MAee36+S1GbCPhmHbQD4K6wzC9fjf5IoYI4Hl8FdYbRFgufn0W5SI2qLLC2ZR/ysdi1I12PMJt/wCz8T4h7ma/C61MtcGgiwNuVt1zvjjHnU9fDUs3NM9l/wCJ1r+RLStYW5NxXdMVyxqpMM474kbFemhOeV2htrkB69TbkuW1LDbXsfxWzpMI+rQ/WZwTNMS0A/YDmueXH/MQPmss9t7frmm8LjCLS+/qYlGU5KyrIV3gOzrDcKvli9pW+Ay2e4EaI0ZJgdRjaixj3WTfER+KUeU3GxVa5pSjqziPGkSNep43IK6kbIoDlAsmOTwEDHIp45lcRdwaZI4JJjiki2XZnHxptNG0vaJHZGFwDn2JLRfVwA3sj44rqOoprJqStHdhm5pn0PwrExtMwR1TqhlvZlcWk26G3TvqrcU/+Y/AC/4r5p4f4jqaJ2anksDuw6sd5t/Ndi4e4zkliD5I8hPfQ9wvn/iHhGp0+V5YNSTf5P7Kvg6mOamqNhC8h1vEf+6Wj5XcmT1H3reZjBv8Wm6zdZxnTgHxjl78/gqmHjKB78sc1z5G39EvjwauX1Sh+tfrQeKjfXn+hu45IXjKct//ALG/zWT4poKKR0Zmkax8Z9lwksdd23fCAQel1X4njTHNJc8X5FpAIXN8axhzyWOfmbfRw33XX8O0uRz3Ul+S/cmRRiurNtX4JSyNaxmIMbZ4ILnU2lhlIv8AWWn5KAcDSxVQnpKykOuYMc92t/eb+za9tt+f4LKS2dIW8g5sjb8wQDf1zI9jQ6TJIGuic0XzbX5AdDub76LupOPAHa2rs7Fh1LUNFw1rnaXDXggaaj2rdFc0rJWt9pjgeex/8b/or54PiYfM2SLVhPazhfVjrc+h/quk4LxGJYw9rjlPU6g9D3Qpw2q10NKMpun1N7UzENOjh2IP5rPVchmeI81gTrrsNz8gg4sfcdA8j+Ij1srKqmqPBe9ji4ta8i4DtcpGmcHr8u6C02bjFwD6jiWmpWZAdtNFSRcfNcdBbXf42XLMdxp8980dPIed4w06f9stVXh9e9jsrmBrTsAXWHlmcTb4oscD23ZeyClTj/U61XcbEdBb5oyhxqmqosk7AC77Vhp0N91x2vxM3ygE9S0gOHlcEfFWGBSxsuXS1DQfvxsksex8Vp+Sp4Wo2b+hval/U2dE/wAKSRl7gOIDuRHI/gtHS1WYX09eiyuEQwyte9tW6193U5btYW9mR9/NXlHRt0LKiEjo7xGfD2mdVTVFSaf+GWHjjltrsf1ZC1VUbEg8/htp+gijQOd7skLiOTZWHr1I7KmxnCq5jSY6V0h5Br4rfE59vgVaTZjdCPVlJj2KiFhe87aAcyegHVZDC4Za+pbNKLxtcABysDfKOutrnmi38J4jVTXqIJWNHRtwOzACde609bhstNTkw08oLW2a0RPOp0GgHLdGdY1UeZP4MKXmcv8ACvkdxtK3wC0nUXfbtt+a5lROJ0Wy4yjke9kQBzOa1puCLBt7kk9yUfwFwzA57szw+RmwtdgP5oE9RDT6fdP8zS5yMm4M+jA1DRPWOdGx2rIm2EhHJzyQcg5gb9bbLZ0f0WYcw3ySuPeZ/wCDSFd0jnNAa/3vl8OyL+sgDU+q8hn8d1MsjptLttZieG/czGLfRvSyW8OSSGwtYHOL9TnufmFheJMFw2lY5jKiSeotZoaWZGnq8gW+FyV1KfCoZyTM6WVpP+GXlsYHTIy2YfvXRtHh9PELRQRMH+VjR80zDxZRp5Mrl7Lj7tq39hOWl7KNf36Hz1DgszxdkEzx1bG9w9QEBPAWkgggjQgixB5gjkvp0ynkuffSnhNK2HxQ1rah8jSbH2n39646W5rp+H+NrU5fL2ieo0Xlw3JnIWhSNT3x2TAV6RI5XUlD0l4GrxaomwFilA1XR/o9wNksRmfE2QucQM7bhoFr7i17rkrpip6fFp4xljnlY3o17mj0BWdbiyZsThjltb7nZxYdst0jumJcF0jxm+rQteNQQ0D1A0Kzk+GSsNhlIGlgRa3lfRcslxSd3vTyu85Hn80P4zvvO9SuXh8LzRVTyX+af8jvmLsjreIUbRFmnijy2+1INVjqjiCGMFsETWctNfmsoXE7knzN14m8OgjH8bv4X6sksrCqutLze5Qz3XXhXifUVHhA7LWoq9Ing+0Ghp7gCx/XdKokMrBbWxvbsgIdbdipYnFh01b+BQ3GunUNGXHPQvY580IZJtYA368j5ovh2nkjfvdvYi3Y25KphlaeYVvSSZUtK0mhxJcNG+wWjzPFjbqt9D7Ayi3Sx/nzXMcExcRgC+p6DU/rRaNuMiQWDsvO/LzuUt0fJjLFyKPiThD9qXsYC1xJBAFhzt5rPVmFhvsvA07LT1/HccDssYErxpnv7A8hzO+qBqeOoJz/AHikY4299pLHXtpcjkix3EW7ujJ1OGMGoHzTP7KafezeVyrM41EHX8EZb7XJPqU90zHguadO+/kVu2W7Rd8N0loiATv+h3RkhdHcd/0LqqwvEMgsNPwU1XWF3l+gl5csLFCnrSAbjr6/FZPDMJDZTKSWudd2VriLEm5GcEFyt8QqssbjuQL6brKwyVU12tFmkn2rWI7X3Hoi4ounToHl22rVm1/t8w+/VPbce4Zn2+DL2Poh5vpGy+63Oer44tfK7CVTYXw40HNMc56a5fjzcr7wY4YzkY0HbQD5rEvLTrl/BThOStpL5Keb6QqnN7bAOYayWqgI/eMMzb+iKwj6QHhwJ+ss1ubVj5AewZURyG38Sx0rRLI5xOhJKnwfDpZC8wMEoYRcHftZN5Iw2OxPZUjvvD/EjK6NzbSRut7zmRu1tuDsfIhH0+CuBu6WN56+BE35hixHCGO0sTWxT56SXa0rbRk7ezLt62XSITtqCDzH4rwuuy5cGVpQai+/Pw+gxwvws9bC5umVp8gPwCRvzb8rJ0jkxryuTkzx3Vz8P9jKTfJNFGD0+f43WF4w4WMLXVEMEEoGr2yNkdIBzcHeJ7f4reRvuq/ijF2U9NI5/tEtytZfKXF2lgTfrvYrv+D5lFpY+/t1+wnqopwbkcExWq8Qg+FFHa/+E0tB7uu43KrXNVtXiGw8PxAdi1+RwHk9oF/9IVa8L2iZ5xy56kWbukmlyS1Zoz6SSSKejEkkkoQScmpyspnhXifZIhSikzyMqaJt79EOiYt7+qzIJB8hVNTg66o9p13/AF5ojA+HKmoY57GBkAvmqJXeHC3+M+/5MDip8SNHC0xw5qmQ/wDXcCyJtrf4UQN3c9XnyCVlK3XcahKNcEP17Kh63HpCMmazOm1/M80O6nzN1dbupqXCGOP3vifwVqMerLcnfBV/W/Moj67lG3K+/mFposAp8pzWBtpoDyH5oaXBoCbA7c7aW369yr3QZaWRdzPy4hft2ROHYkWntzRFZgsY1a7Tt8OV+6Dkwi2rX6+S1UGqMuU07fJpaepB1BRYnKzOGwStNza3zVvHUg6X1SuSFMPjlYfmupomISN90Q1yCwyCGOsVXcQ1uSIgc9PidAiXS2WV4hqc79NmX/1c/wAkTBj3TVgNVl2Q92Uj3fZCveFMXkpXZ2WIOhaeYVBCLkDrorSEBunRPZoqcXGStM4eabxpbep3fBBHX0we5jHtdoWO1sdiDdHUmCxwRmINcIjs3O72P+24G7PIGy5NwTxQ6il1uYne+3/9DuF3OhrI54xJG4PY4aELxev0eXTTflyai+V6f5HMGrWaNSXPcyFdgmIQgvoat8zBr4EuV0g7Nc4e15aHzWVl4/rhdpMYcDY3js643BBOhXX6VoY6/Lmsj9KGBRTQmpijJnZluWj32X1zjnYa33Ca0OXTZopamMHK66K37+4DUY5xt426M3RfSVUAWfDE89QXN9RqhuMOJxWGMNaWtYLkG3vO/lZYsPUzKhd3F4bpsU9+OCT9v4OXlzZckNrdodOxV8j0XLOOqr6hyccRNY2nyRuKSizpKUH2lQkkkjHeEkkkoQScmpyspnq9CNwjCJ6qQRU8T5Xnk0bDq5x0aO5IC239gYfhYzYg8VdTuKSI/s2H/wCV2hd5GwPRyxPKo8d/QHZl+HeEqqt1hjtGPenkOSFvW8h38mgnsrhzsNw82b/6jUD7TxlpGHswXMp8yRpsFV8TcYVNYcr3eHCNG08fsxNaNA3KN/w7LPIe2c/xcL0X7v8Aj7lqy/xziWorCDPIXAe7GPZjYOQZGNAPmgmuQDHqdsinlqKpDeKSoPZPyXjZS03BI7hDA7IuBlyhtUMRZP8AW3/eK9ZUEDMSbXy372va/kpm0F+aNjo/7rKLe7PC/wD1NkZ/JCckgjmAj2uac1oCIZS2Cikas2XdkjH6WRuDSQA5Khh8M7SR28SMnn0e3/Kfh0VUx9jqn+MFTVlUafF8Alpw2UObNA+2Soj9w32Dh/03dj6qtdJoieHuKJKQkCz4naSQv1jeDvdp2Pf1vsr2XAoK5jpcMdaQavonuGZveFx3b0BNtbXFsqxVmfNcOJfcxtZU2HdZmvNhvuVe4tTvY4te1zSNCHAtc09C06g+az9Uy5vdPYYKKOTlyyy5vZAsWjgj43oRsJ94ggHY2U8aKwOoVhsb1puFeKJqN92G7D70Z2PcdD3WWjCLjKFkwxyR2yVo573Qe6PU+gcA4jgrG3jdZ/2oz7w+HMd1bXXzpTVLmEPY4tcNQ4GxC1uH/SXUR2ErGygc/dd/JeZ1ngc27w/Y6Wn16lxMu/pB4Na5rqmmbZwuZIwNHDm5o5H8Vyt712/h/jqlqyGB3hyH7D9L9mnZy5z9JXDX1aXxox+xkOw2Y86keR3Cb8I12WOT/SapVL/i339iajBFrzMfTuY6SRQOkSc5QSOXpGhWONMcXpKG6SxtQXy0DJJJKx4SSSShBLS8F4PSTukfW1YghisS0f4s173bH0tpc2PvC3bNWTgVUk2uGZkb/GfpBEcRpcLhFJT7F4/xpP8AM529z1JJ8lgpHkm5NydSTqSepJ3TV4qhBR6GVE9ukkktmhJ7HJiQUZpOmFxuR0DtlUA2RMNTbdAnBvoNY8i7mlhqBZH4dLniqmjlHFJ/onZf5OKzBqgQrXhqXM+dg+3SVIA7tZnH/glZw+mw0mkg1s2iDqZAq9lXpvyQ81YOqixuzdpdQhz73uoTNZBPqlCZSUwsXqClniugc6qVjhVe+N7XseWuabgtNiPIhULVfcM4S+oeN2xA+1J3+63qVpwQCc7Vs65RyxYtCI66MiQCzamMAOb+/pb4ajsFz7i/6Paii/aEiWDcTMBygcs41yfMd+S6hg8TY2NawWAbt5c3HmVVjjd8Dy52V0DrgsOgsNDbufQoDybenQBjxuTtdjnhofGp9w0AXHwWafTFt+duYXVcVpaSaWJ9LGY45WnNEbZR0MbR7vPQadAOeOxrBXUkxicDleMzb9FWLLTaC6jAskd3R0Z+IIyMKEMsbIiMJ04EmNLrKKRyIkahpdlEZhVgj3K9m4znkpHUs1pAcuWR3vNsdj181QShMbEqlhx5KcldO17MfjPauBjnLxEMguvTCitmfMigQtXqILAksWTzStSSSUHhJJJKFHoXq8BXqhBJL1GUeEzSe4wlRuigJJamm4GqXakWRjPo+k+05Z8yPqb2y9DFJzWX+C2cvCDI/edf4qmxanbE0ZeatTiypKS7FMEkklDZ60K94IP9+gHJxkj/ANcT2fmFQ3VlwzPkrKZ3SeH0MjQfkSh5VcGvZkb4KyxGh5aLyyLxWLJPM37ssjfR7ghVtO1ZQg1PXsETnmzRc/IdyeSvsNwjZ1g8/fdpG23Mc3lRui9yQLhGCumIc8lsfX7R/dHTuthhrshs14axg3BAYxoH+5x6psUMTGgveXX+F+zWjUrPY9iLnER5csbdQwbm/N3yQW3IzG5yo09TxkMvhQA5bam1nOPn0us3PO6QkvBcW6hgNwB3CEgcTmLhfTRo0/55q7paZnhxRtb4cmbxJZHOOrfstA7JeclEfxYqVBjJZaaWJ8Yc6XLbI73W3Gth2RHEGGVU5E7n+I4NsW7ZR2HxU2HSlz3SSHM4nfsNvkrl0xJDmEX2I6rWKKVbuoHUXNfTwc2DTc3BB5g7p4C3mLYC2ou5jcknyPmsXW0b4nZHtsR8/JN2ecy4pY3yDF2iGeEU4JnhrLlQusqTAmxaqRzQpQyxXj2WRIysYjk3DIQvJXa6Jkr7KEvUbNU3yOskvNOiSonJVJL1JaOseJJJKGhKSKMuIA5pJKGToHCnCDXWfJYroNHTRRD2Wj0SSSGSTb5GoRSXB7PibQNFR1uK35lJJRGzO4tVXCyVcDm9vUckkkRMkVciptqkV4kmhY8JT4JS1zXDdrg4ebSCPwSSUMk2I1ZnmfJlAMj3PyjkXG51RdNgriQHmxOzBYk+Z2CSSp8KkYk6RdRU0cLPbsGg6ixI+I+0fNMhrnyG8fsRsveVwDnWHJrNh6JJLEVfLKAKzHC4nw22JGXxHayEef2fgo8No3POgu91w0k+rikksZnthwN6eKsOw2hL3NDTbcX56aknz1U82I+JZpvmvq7owaBqSSWx/Vk57f8Ao5PiDosWVdtAi6evI11SSRJAIlxh+Ouby9VeyeBWNyys15OG4+KSSymweXHGUeUYvH+F305uCHR8naA27hUwgXiS3dnlNXjWPI1EgqWWVXUS7pJJiITTdgMuJKLp6UlJJEoeycUkTmk7pJJKAT//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s-CO"/>
          </a:p>
        </p:txBody>
      </p:sp>
      <p:pic>
        <p:nvPicPr>
          <p:cNvPr id="2052" name="Picture 4" descr="http://2.bp.blogspot.com/-IHXW-5IUYsk/UfAyNkWjD4I/AAAAAAAAAiU/WZQqC5rb00M/s640/body-piercing-traditions.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3741" y="1609201"/>
            <a:ext cx="2390401" cy="15967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Flecha arriba 14"/>
          <p:cNvSpPr/>
          <p:nvPr/>
        </p:nvSpPr>
        <p:spPr>
          <a:xfrm rot="17893749">
            <a:off x="3461643" y="3008964"/>
            <a:ext cx="373502" cy="465486"/>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pic>
        <p:nvPicPr>
          <p:cNvPr id="19" name="Imagen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0575" y="1473853"/>
            <a:ext cx="3774554" cy="1419840"/>
          </a:xfrm>
          <a:prstGeom prst="rect">
            <a:avLst/>
          </a:prstGeom>
          <a:ln>
            <a:noFill/>
          </a:ln>
          <a:effectLst>
            <a:outerShdw blurRad="292100" dist="139700" dir="2700000" algn="tl" rotWithShape="0">
              <a:srgbClr val="333333">
                <a:alpha val="65000"/>
              </a:srgbClr>
            </a:outerShdw>
          </a:effectLst>
        </p:spPr>
      </p:pic>
      <p:sp>
        <p:nvSpPr>
          <p:cNvPr id="16" name="Flecha arriba 15"/>
          <p:cNvSpPr/>
          <p:nvPr/>
        </p:nvSpPr>
        <p:spPr>
          <a:xfrm rot="2779225">
            <a:off x="5494244" y="3060530"/>
            <a:ext cx="350037" cy="394812"/>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pic>
        <p:nvPicPr>
          <p:cNvPr id="2058" name="Picture 10" descr="http://img.dxcdn.com/productimages/sku_319997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7769" y="3520846"/>
            <a:ext cx="2252272" cy="2252272"/>
          </a:xfrm>
          <a:prstGeom prst="rect">
            <a:avLst/>
          </a:prstGeom>
          <a:noFill/>
          <a:extLst>
            <a:ext uri="{909E8E84-426E-40DD-AFC4-6F175D3DCCD1}">
              <a14:hiddenFill xmlns:a14="http://schemas.microsoft.com/office/drawing/2010/main">
                <a:solidFill>
                  <a:srgbClr val="FFFFFF"/>
                </a:solidFill>
              </a14:hiddenFill>
            </a:ext>
          </a:extLst>
        </p:spPr>
      </p:pic>
      <p:sp>
        <p:nvSpPr>
          <p:cNvPr id="17" name="Flecha derecha 16"/>
          <p:cNvSpPr/>
          <p:nvPr/>
        </p:nvSpPr>
        <p:spPr>
          <a:xfrm rot="1528892">
            <a:off x="5666811" y="4159890"/>
            <a:ext cx="476658" cy="33046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8" name="Flecha abajo 17"/>
          <p:cNvSpPr/>
          <p:nvPr/>
        </p:nvSpPr>
        <p:spPr>
          <a:xfrm rot="3510795">
            <a:off x="3372835" y="4330550"/>
            <a:ext cx="399057" cy="476331"/>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pic>
        <p:nvPicPr>
          <p:cNvPr id="2060" name="Picture 12" descr="http://ciroceq.mx/images/index-1_img-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3665174"/>
            <a:ext cx="3199424" cy="20179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1057275" y="2990850"/>
            <a:ext cx="7086600" cy="249555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p:nvSpPr>
        <p:spPr>
          <a:xfrm>
            <a:off x="2299647" y="410249"/>
            <a:ext cx="5022273" cy="923330"/>
          </a:xfrm>
          <a:prstGeom prst="rect">
            <a:avLst/>
          </a:prstGeom>
          <a:noFill/>
        </p:spPr>
        <p:txBody>
          <a:bodyPr wrap="none" lIns="91440" tIns="45720" rIns="91440" bIns="45720">
            <a:spAutoFit/>
          </a:bodyPr>
          <a:lstStyle/>
          <a:p>
            <a:pPr algn="ctr"/>
            <a:r>
              <a:rPr lang="es-ES" sz="5400" b="0" cap="none" spc="0" dirty="0" smtClean="0">
                <a:ln w="0"/>
                <a:solidFill>
                  <a:schemeClr val="accent1"/>
                </a:solidFill>
                <a:effectLst>
                  <a:outerShdw blurRad="38100" dist="25400" dir="5400000" algn="ctr" rotWithShape="0">
                    <a:srgbClr val="6E747A">
                      <a:alpha val="43000"/>
                    </a:srgbClr>
                  </a:outerShdw>
                </a:effectLst>
              </a:rPr>
              <a:t>MARCO TEORICO</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15" name="Flecha arriba 14"/>
          <p:cNvSpPr/>
          <p:nvPr/>
        </p:nvSpPr>
        <p:spPr>
          <a:xfrm rot="16200000">
            <a:off x="2976990" y="3213575"/>
            <a:ext cx="373502" cy="465486"/>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6" name="Flecha arriba 15"/>
          <p:cNvSpPr/>
          <p:nvPr/>
        </p:nvSpPr>
        <p:spPr>
          <a:xfrm rot="2471824">
            <a:off x="5425702" y="2212139"/>
            <a:ext cx="350037" cy="394812"/>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7" name="Flecha derecha 16"/>
          <p:cNvSpPr/>
          <p:nvPr/>
        </p:nvSpPr>
        <p:spPr>
          <a:xfrm rot="5400000">
            <a:off x="4535834" y="3563111"/>
            <a:ext cx="286576" cy="33046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3" name="Rectángulo 2"/>
          <p:cNvSpPr/>
          <p:nvPr/>
        </p:nvSpPr>
        <p:spPr>
          <a:xfrm>
            <a:off x="3483688" y="2673359"/>
            <a:ext cx="2165552" cy="830997"/>
          </a:xfrm>
          <a:prstGeom prst="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a:spAutoFit/>
          </a:bodyPr>
          <a:lstStyle/>
          <a:p>
            <a:pPr algn="ctr"/>
            <a:r>
              <a:rPr lang="es-CO" sz="2400" b="1" cap="none" spc="0" dirty="0">
                <a:ln w="22225">
                  <a:solidFill>
                    <a:schemeClr val="accent2"/>
                  </a:solidFill>
                  <a:prstDash val="solid"/>
                </a:ln>
                <a:solidFill>
                  <a:schemeClr val="accent2">
                    <a:lumMod val="40000"/>
                    <a:lumOff val="60000"/>
                  </a:schemeClr>
                </a:solidFill>
                <a:effectLst/>
              </a:rPr>
              <a:t>Piercing y Adolescentes </a:t>
            </a:r>
            <a:endParaRPr lang="es-CO" sz="2400" b="1" cap="none" spc="0" dirty="0">
              <a:ln w="22225">
                <a:solidFill>
                  <a:schemeClr val="accent2"/>
                </a:solidFill>
                <a:prstDash val="solid"/>
              </a:ln>
              <a:solidFill>
                <a:schemeClr val="accent2">
                  <a:lumMod val="40000"/>
                  <a:lumOff val="60000"/>
                </a:schemeClr>
              </a:solidFill>
              <a:effectLst/>
            </a:endParaRPr>
          </a:p>
        </p:txBody>
      </p:sp>
      <p:sp>
        <p:nvSpPr>
          <p:cNvPr id="6" name="AutoShape 4" descr="data:image/jpeg;base64,/9j/4AAQSkZJRgABAQAAAQABAAD/2wCEAAkGBxQTEhUUExQWFhUXFxkYGBgYGBcdHBwcGhcWGB0YHBwaHiggGBolGxcYIjIiJSkrLi4uGh8zODMsNygtLisBCgoKDAwNDgwMDisZFBkrLCwsLCwrKywsLCsrNyw3LCs3NysrKywrLCwsLCwrNyssKywsLCsrKysrKywsLCs3LP/AABEIALcBFAMBIgACEQEDEQH/xAAcAAACAgMBAQAAAAAAAAAAAAAEBQMGAAECBwj/xABAEAABAgQEBAMHAwIFBAEFAAABAhEAAyExBBJBUQVhcYEGIpETMqGxwdHwQuHxI1IHFBVionKCkrLCFyQzQ2P/xAAVAQEBAAAAAAAAAAAAAAAAAAAAAf/EABQRAQAAAAAAAAAAAAAAAAAAAAD/2gAMAwEAAhEDEQA/ALHjyVFhQGBeFABRTqIglcRCUDMCCwFav6awPw7HBWIcWYvFFexuEEqdileUhUzOnyjMFEMwVdoTmUkaua6fGHHiCd7RahRsz3vC4IoAAOdNoKilt5WFBUuL9o7lS81fdSC9akxMEA1JSAdq/LWJTOHu2HJ69tIDEJKi6f8A1P4fSGeGBDkMH1L37NpHGDACahtbD4fvDHAoUSC1Of8AP7QBUhBpmqk7An4NyhvL8oolki5NP5iKQo0oT+c41jHLZipjoGf94IkVPUWU3lJo+n+4g9oPRLe5JMLcOhBL7aF83VjUPDTCnQBhAESk2doICIgyv7pA5xLJJA8zPy1gCBHCrXjS1wLMmsCBASTDAk2ZEKsa7t+c+UcIW4c+kBk1JVQPBOHwtnjSZoFhGziGMQFGXSkV7j89Qlqbf7Q1mYsamnWF+MAWCLgj7xRXMBi/KHhpLxNKRXcZhlSV8np9oZcOmveAH8U8WmSpSlIDlu3XpHk/EOKTpxeZMUeTsPS0e9r4aiZL0U/6dftHnHFv8NZoUfYFK01oSxGws3xgKEl7vBODx02SoGWtSTe9N7WIi1YT/Dyd/wDspyBeK/xvBpkzly0miCEnmQA46P8AKA9I8D+LjO/pzQy9Dor7HlF/TMYPHi/gLAKMwTCDT3amgq5bV6Ad+UerHEsIBmrERChTmF8qYSYnVPyiAOxE4NFJ4/h0zErJD3hnjOI84V4qafZk7h4DyHHS8q1DYxkZxGZmmrPMxkB9C4YSlHyqSopOhFCPkYVcdmolUSZaFqStQKyQFZQCUuAXWXoDeDuFcOmSyAuYVpQnJLdvKgEkJtYP1hF/iCsBCPLmILgtboYCnoxis5YEcw787QelagHykptq/oYUSXJsO7jtSHeHmKKaZadwIK4UX9y/OoH7wRhUKzeYAtq5I7g2iTAYRzmzAnU0cdBB6ZJZk21UaO+u/eAinTCWS4Cf1Eip1YJGlnhvIClCgYCvIcydenxhfhw1wQNxX1Kg/wAIaInEZlfpSKn9I1JvUgatBBcnEKQCVJf+3KXf6j5Qvmzpi1kME3NyS30hfhfFMmawSickrSpUtUyiVpSSlSkkE2KTSkbw82apTIDA3IL9mNzuYCx4CSSPO2zMw9dYZkZAGD8oTYPDlNyVEaqrXsPkwhlKmKeoPyA5amANQCoeZKW2v8wGjibO39Bp2aOwWBqWvQfasC42fRkkPqybcy5AHR4CGfPAH6y+gd6fEftA03Ev+rs79uZaNLxGmYgkXCa11eresBY2aqqchyMzs77u7gfPnAcSMaVTSASAKEs9hZzUdbcoNmKoWIG9fqO14VIlAJGQM+pDAufiBoBW0Tz0FkpSBTZwBtR/rAGy8SW1Ysz9amp0FY5n4gMCSavZtnflQQPNmlCPMWLs1HVraor8oEw03OskOySQXdq6c7CAOTjQD5je1D1roO/KIlcSYEnR2pW96UEdTEMo6vUkG1iRzsIERJKc2YllVBu1GblZ4DU3iaCklQdA1blVgz/zHKEpSyhQFjXS+tHhZLxqUqy5XYk5gD5iL3uSCPTnGjxNIqsZlEsHoMv8QVZsNilJTYuRQMaUJHybvDXA4sZSaFiLt8+tacoqmM44hPll/wBSasABLEWNVGji5NNjsI7wXEipKR5SsOCGy5GWU5iCS4YOKf3FqCCLZiFjK4jzzjPhyUqeqZR1HMda96fCLZ/nElLCwDONTSnP85wm4lNgOuGSkSx5R+/3himYDFMnceCH21hPxDxsWIliu/8AMB6avGoRdQHcQDiceFWN9Y8YmYtcxTrWpR5k/gi/+EioywDVrQDyYny1NTAXHseJclR5QVjJrKAJ6RRvGXE8yvZpNBU9doKrRL1jI08ZBH0oZ4IePP8A/ELHOtKKsKljFb4F45mIGWd5h/dr3jvH4z/Nzgf02/e0Brhag4qOhp9DFmkTDt5dgK+oBgPheCCAapA3/beG+GU48qqc/ptBWwoZaAhXZ+xZzHMuUVEMOZBt3FGMHJlKBcJTz3bt9YMEpJbXsYAbC4RRopQUkG1QNLXHaJ5+HExK5dEpZnNjSo5Vf0g/C4dADpFRvv3rCXiGAK6LChUsUE2Js4A+LisEUbCeHRInuHUAXSBY6O5FouvDZ5SAVA8qhul/pC6YMhqrOAWpmfodCeggjh6HUXAJJuxFTo9H9R0gqwYXErUPKk13d+r2HrBuFzA3BUdVN8GH1gPClYLPUCwc6blgmGWFmFrh/X8EETrn5XuVakFz3eiR3hRjS7k6ijKdqXrrBczE5swLKAoALk9ASw5kwvkYclRzuFO9C5r3cjmRpAdSZbAkAZzZ5amHpc7mOMRwwqDBRfUB0g6mgU7dTBqABUUbR3PQDQWjnGYtgAKvz+cADLlqSkeVyKebK2lgC57mMVnSQ6A7aO3o9Y2hZUrzMRsdeZf+IbSilqAAWDWgFn+nrWasl7tfdnFhB0rgwQG+POCBikpF4CxPG2omAMRgEppS2vO/rEK5KHIp94UzuKk6xEvFwDhMuU1AO4gPE4SUf0p7gRDImOL/ACgLjnFBh5ZWqtKDUk2SNzAV/i2CSMUiXJczFDMsOcqUDU7PZhBcjATpRUVAHP76kAOwsah97f3QV4XwKkFapwbETMq1u1ErGZAFT5Wt3h4tMAsCwEAi2UN0b+YjmJCgRel96QbOw2dJAoYWeyWl89KigdrGr7UgpDxDgyVBRFPq9oqy/C82pSkmLdxHEZGD7htzcdm+cXDgGJQmWl2NA+sB43K4MsHzUOxj07w1w7+jmRlLMCAuW46jM49IYcYTh1XSkRSeOzJctLpJy7aE7QRx4u42kHKj3waHb6RSFqJLm5ibFzysuf45QPAZGRkagJsBhyvM2lTFo8PygGJfcEP8WBHq0JOBLARNc/2/WLRweSSnyMTqDmfsHDQFgwiMzFwRqGq+7vTvDlBYDzFjr5fozwkwaFgV8h7N2zF4ayUlVzmGv82gqcJSp2U5jhMsO+uoZvjb1jcjDqZqjYg17xMlKk6Pu/3B+kEGon5RSWo72f4H8eIcbVJKXUeXs3D+n4I5TOVozdS47ENrAM9OZQKjZ7oLvTVCqW1gA/YHMSc5p/a3/IXMMsKciXGa1HSom3w9I5l8OBGZRzMKFz/EFy8OwNKbMw9NfSAkwsnMBUq1I8yXJuTv0hth5LjzEFO2lNTv6gQJhJRbzH5fIinpBhVSpZNnJZ+TEMOt4CPFLygGgSzudLVAZk9Se0CT1MQasU9Cw+4Nr/Q+YvyqJLuNH2FH/aFHE85QUpdLAaVY3Ifk99YDMViHHloA1NzrCrGzSPOugFQPznDuXLpYAs9Y4x/D0zEKCg7ivpAVlPF0EvmiQeIBYGEWG8JzjNUjMMoPkJNxXTQiDsT4SnSw4rXT94KI/wBRKjeNHFgCp/HhvwrwapYBWofEw4X4HTl962jQFMn4tNC8Rjioa+usWfgvgdSypS1eV6BhXnaB/FvhNUqSpaCBlDmgsL3G0AvwPFQmriE+KmjiE8rUSmTLBTLZqq1V9PtCgTFLaUDVQ85AoByaxNvXSGWGw0yUGApys0BZuDYZEgMFFRLOTydh0FYOmYgGKzh8fVoaSF6wDBUxoixBCksYi9o5jtVYIqPi7BqDKSCS9GFDyOxhXI4xOQKjleL5jpYIyqDpsR+c4S4qVMmIQhcoFEnMlAAAZKjmIS1bsRmc0aChuDrM4vM7CKr4wURiCmyQBlH5aL/wLBgygsbEdwWIio+O8IkFM3MjMTlKHOc0fOzNlozveAqUajcagjUZG41ANODlkLvVSQ4i3cIWClmf/qAI/btFXwkkiSFbrvXppD/h6GObPQ3FvhYwU9K1gsEAOGd3A5i3zgrD40SxZzyAfqLfWBsMoqBbMEmjaEc7tBmGYUKVkHVi342sAXh8eVVFtyfsIMXiRQhlbsa/KEWIlsXSVZXOn1FT0iTBYsksATuQ7+igzNzghjOnur9Q0ev/AMT84gQkufNV6lKmbtY945WosC+/TayafOIJMprFgNhT5N8YKeyCrLVThtRfulvrBMhYH6foO7wrwSxu2nlLhtaEUhpKmpFQ5D3FR6An5QQUjFaN3IVTowb1aN44MQRt5lEhwN6/em0BqVbKwepckN/xferiJpGJY5FKF3Jo7nqzjnAcJkE1C0Gvlu4q4F2f81MTywrMGFKV1ttpGsQCkaE0rYKD25Ed2puY1hC5BSXe7gOOrW/OsBIUkK81ee1vnWJGA3gjKka12f6PCHxR4hl4SXnW5JLJQm5P23MBLjsKFfSF0xC00CiB1/BCY4vjC0e3GCKZLOP6SlFt2zhZHMJhlwPjHt0pzpyqUCUEF0LCSAopNwUkjMksQ4uCDAHyONzpdpgOwKUn7Fo44t4+nypZBlS8xoCCpq2LP9YzGYVqhrQsXJAZwCef2gLNwrxlMSGVKM1FMk1IMvOGH6C7EFxfSEP+InixU9EuTIQtIWrzg5cylA+WUkAmhNSeQjoYn2aH/Sm2w/AIrGElqxE0zlUAJEsW/wC79+ujQHovgbwQiXKCpoCpq6qO3IchDPjHg5BBKAx5Rrwd4idpM4gTAGSrRfL/AK/nFvM0EQHgXFcJ7OcqWQUqGrULxBJnKQalwPSPYcX4dlTpqpig5YJ+f3imeKvC6pLqQCUVcajp9oKSYfGAiGEqYwilT5+UukuOUNcDxbMLwD6YoNEvBVj2jGr/AD/PlClOLlkhMyZ7MKBZTFTMLkCt2Hd9I74HinXKJoVN8R94A8I9hiJkmyJo9ojkoe8O4/8AQx5n42nZsSR/akD1r9Y9T8YyyJaZqfelKCu1j2+hMePeJJ4XiZqhYkN0yiCFkZGRkBqMjIyAuSsD/wDaDdIBjrhOMZk0b1fpDnE4UGSpJo6YqHDZtWLgg9fhBVsGMUAQEkVq+avMUb4xLKxDAFQUA+pX9S3rA+HXZWUnqQ37QViMQlqEJOo8ygOpFBAEYnEAupBPTOEv1Zw8d4KeSRU7c+5A/OcL5K6spm3BcNyyj7Qf5hVJYbpI+Lg0gClJzUUVNcMpQ+dfnEiFeb3SaCtS/bKDGSZ5DZg4uC7/ABAaOlzFEulz0WD+dwYAopCgXYUc0V+aRpKgFAEZhcKy5T63foIBKgA5z3tlDpept0uIOkrDUCgbHMmh6gfOkENlzQlLsosB7t/ia/tApxGaqVMQbHKSdh+0DB1UKpZVplIf0U5HxtA2HwYdRs18pBfqk1fk0A6lYmrKYUDp30dO3a1OsTJlMXAJtXymnL87bosPMSKhYSHuAMxpsQ79jDXDIceUqI1JavJh8rwDWUtx+fMPFMwUpGI4/IRNAMuUkEJNs3nINf8AeEegi2SSfdpt2+sVDxbwudKnjF4UAqAKVJ3BbuFAgEEVBAMB7tHhv+IKkyOLpRJYBcyROUgWE1eeUstoVSyCd6GB/wD6xY5Mv2ZkoM0UzqQp+pSDlUeYYctIUeGuHz5+JVjMUVE5ioFV1KIbMWsALDptAXPE7WEATU9/wQdiQCHEJ8ViEMsBQdKQSxqxokD/AHKNByc2SYATHI9spMrMQnM6m1ALE8g4Ycwq2UPZeG8KQuWSlhlFE7jlCnheGZLm6mJbSlEgHQCgEOcOFSjmT+zNrWAXYpDM1xrDjhvjCYlWSblUKMT5T/5VB7gdYX4+WSFqT7xBLaOxivy0KUwIUMqWXmUVPMzmqXAypy/pq0B61wXjCJuZnSse9LU2YaPQkEHcEjvBuOyrSQdo8ukoUDKmIUUrQ4CgajcEapLBwaRYMJ4kWryLSAq2YFgex+8B4tjFexxE+UfdE2YByGct2Zon4cl1UNYI8V4EjFTFH9Rzev8AEEeF8CgyMbPUlzKlICC5otc1KQaXpmgGCMEk5VL/AE/jR3JxP9eUQKZn7M31MKcNMWssY17U+1JFUjy/x3Jgr0fiKwUkGxTXoRHiPGsNkmOC6VBwd9+73j1bieNyYNUzUIPq1vWPKEKzySm5lkqH/SakeuY94IAjIyMgNRkZGQHr/snQe8eeYhXsZyga1j0xMo5Yo3i3AebN8YKn4XiwoM7VcCtPuOkMV53HnFjYP23in8NmnOADXRt4sUjHuGLmtWbTne/KAYLxIQAcqq3LkN1Jp84JkhKkuQ45BJPNmZ/nAecmqa1c2KuxdiOTCJZflLEBIIP+30uD3ZoBthZicpTmU2/3SQ4NdojUpSHBIIJopLD50flfnA8rGAsCoEaHN5uoyCIscoXABKhq4fkph8WgGMqbsC5Hr2NCehjBOYOrT+xRB7pJcDoYX4TFPlChTRgnI/Ik3fmDyjeMUaFJWG1Gc6gs6hTod7wDqTjUqS7LptkUL1HmoD1iP/8AI7hSUihzZbbtpfRxCuRP9oKzVBQYEAp51dwfpGxIyqzHMtLuGL165Xa9rQDJODTMdLMBoFEg6OyqM3Qw94YjIClINAGvzsCwFOkVzB4KWtTqDkmrsD0BKgR6HrFikEIASnsKn0GnUlukEMfMajsd/Wj/AJyjtBahGj1+sQS5uUa+iddIJDkUuAK/OAgl4OWouUh+gpEmKwoyONNolw6dXar1/BGcVxYQguQAzkuwA3fQQFO4liVJ8qRmUWAAuVKYBOzkn4iIMJwtK1KqFISS6k2XMNFqSb5EhpaOSVK/XA+CxiMYVmTnziZ7OWQBkSgp/qTSb+0UCUpb3Qp62F04dwoS0hIokUA6WbaAW4fAZAEjSwP5WG0hYy5TE5lB/U/h3jmckEBhe0AJPkjekA4uUCByiTELUmhMQiYDACEN6RDkzAg2I/PpBc2W/f5QPOHyb1P7QCjjfCBNY5iDlvf1fvAuFkewwk6RczVy1FWmWXmLdSSD2h5jT5SbgV7CA0YpK2QpISSlSkspKqIWUEFqpU4sYKUYeTlQSLgQswsh816Hlyh2JlgjM+dlJ8uQS8pdVs2bOx2q0CyZRQlQIoVMexp8BAReL8c2CloJ8y1V6DzV+EUfBzcqwdLEbg3hz4vxOaYEaIDMd9TCAwRLi5GRak7GnMEOD3BEQwyx4zyZc7UPKX1DqSTuSM3oIWwGoyMjID3PJSFHHsDnQWEPViIZyXDQHj2MkFC2OloKwmLZhYakfWH/AIq4SbgRTqgwFq4dPII5ajTlUfnOHN/1MLi3y0rqP2ip4DiABAV66fKHslQIYZSQLMDTp/EFGJS4ZSWf9QGavNq92gySlk6rpyJ+JhTsSvKKvle43Y0brBcniAzZQot/3F+4uO4gMOIyuwKQRdLEd0hLd4HOJmqJSrzaC5+QoOsGLUo2mOLqQAElmatjXqIrpnpQpwFZyaZi5o+xLWuT2MBYsOtUtQBGbK1lNU9FMT29Yaf6mKu7i75QkfJSjXlHn8riGeYk+bsxPM10rDCZNDskZtQ42fYsquhcU9Qs2ExyVKMwnNVqKdr+VKEONNXZ6w+wPFQpTezIcP8A7vUUFtIo+FkrWqpfdywv7oa/x52eLFhuI5SySEk38ot2FHOr10gLXLl56qBS1gz06EUqNNoIEk0CVVAsT6PtCn/P5R5pm1Ge9KAVOvKlAYP4diEBOiBcZixqddidrwQal2Y25nvV7RWvEaVlZSqUZkpVKflosgq5am9Q9921jr2jXL6aXJ/iAV+E+EplIfIlD2A0rzueZh7NbQc6XgdEzTp8C0SZ60vt07wG5i0i9O/rAswVcWL8r8/zSOjOqa8xtaA5s73ncttcOH+EABxFbK5Fg3In+fSAcQgH3TV7Dm37xNxaeCx1YED/AMiCe8IpXF0YVKpk5Ocj3ZTsVKUWCTsBUn+BAMFzFpbMQR0LxMJgWOkIjgOJ4+T/AJmRLISAaJTLQkgaSwXXMoLk1Noj4Bj1T5WYjKpJKVM9SAD2obbmAsBZjtaEqkIl5st6hztt+bcoPVMVlhHxFbO5govgqMyphcBkvXmf2iCbOHtGNADW19/T5wJ4f4yhZXIAIUQVZjq1G3G9ecQccWZSVkhi4G/r1gKzxJWdaiLindyT9fSFsEA8ru553b0iOa35+UMEH8EGcrkX9qlkD/8AoKo9SAH2eFkSSJpSpKhdJB9IYeI5IE32ifdnJE0bOpwsDlnCm5EQCqMjcagPezHEz6QRlpEMwaQCbiUpwdRFB4tgauzA2/nWPSMSmKrxPDDUFnr+32gqmFBTf5wxwWNYMaAU772t0jeLkVLDoR+XhfNlEGsEWGTPAW7h+VadTeDJ+JCUi7Kevl9appTmIq2GnsasR6Q6ws90kUI5D5WEFHhKigq8zEagU1sFW6bxWcZMZZzDMAKEONtS9vzk2XM8pAZI2dj6awinyVqLsW3UaCvwrpBBUqeECgDgEA8y1bOotZ3gxGMWwCdQA5qbMyQKJDfU3hchYTlq6nZhoP3f5ww4fJDpVMIoMzNqdIBxhZykDLdRoVD3iK6kF3sO9DHasUqXUEJPvalV2FDcgm7G/oNgsQQlayQm6nLvU2FC1OTmwjmTKzLGckqPmUrQClCSKmwLfGCi8BLVMOZSlZcwBysSSSkF1Mz8no1otmFmy0KDJSAylAakj9a1aSx5j8npCTCFiXACRXkKMABqpx22pB/AZRnTSpQHswGCd6slJpbNmpYN3gLDIxKyKucygkJapepJD+U5a8gR0hlicYkNmLEX2tpq50EV5XExnzpP6llNq++AfTKIHl4x5oWdE0D3KZYoDqXJL7ttBFskKLOT8tSDEyEOxqCRVx1+MLOGYt0JUo3D7OQxYNbT0Ag+XP8ANk2dwLPQ6Vaut94Dtchxd/SwuNt3gJUoiwO1W3qdvTaGzfCnrrT0gMJD13oToS1HNyXgK7isO7KyuHLkGrPVvjX5xSPHuCU6Fhyhrjfctyj0+dLYsQDmZxfl0GnxhbjMAnZwT9gRT6vrAT/4c/4kYcYOXImhSZ0pOQJSkkKAHlUkgMKXBZjyrC1EpJVNmJQE+1mrmZRbzKJPcE/CF8jh0uSrOE5CdT7pfToftDmWsNS1xrqS/K8AKMOVkJsVEB+paKlxySBjRh5IExUybkSlbkMpZSjMzOkCp6et4kH+tJ0/qoPZKgtX/FJjz3ikmcnFSp0tWVaQllM4BDguNb/GCvYOP8GwuB4eiQiWgqSAAspBWVEjMsm7qqTypaPEfGU1jlFn56aRc+Icdm4kEzVA5QkeWgrUlncvSr/OPOeNYgzZhuAHbq/53gAgpk0Na+j0+rGBonnFg2n58InwWCStOYqoFhKhsDZT7O49IIBi3zPD008LVNmjIqTNBQhThZQtPnJTdKQ0sgmlFc4g4d4eBnpCVpYEqdVAyAVEPuwLblhrFu4Xi1DiJw+JGZKwuTMCiaJIf0BAI6wHlEZDHxBwheExE3DzB5pam6i6Vd0kHvGQHuRFPnEM1MFIHwjn2VesArxSfjZ/lCHich0mnWLVi5DitoUYuSagGvOApvsAK1p1/iFuJk1NPj8f2h/jpOU68xr1EAzQ/utboW3qKQUhmSct/wA+EakziKg0e2vzhxiMECm7ajUQjxWGa1ekEHJxCTUFVOnryhfjphepcX1aNScQU6P1bpEagFrb3UvcuwHMByezwHElVSbltwPnepFB9IKmTSSEi+zv20EC5kg+UFgzOwJ50tu1W5xsJIOYVD3G+x2MA8UsZUJSpypnA/uP2tSgYsIb4aSlOXMSUoy591F3Y6BI+vKEPD8UzEEA7nQ0trofjDhAHsyxNWL8q16toPvBTPDYxU3MUshDEpOvlFSPQnvBHCcZlQtWZSQ7Jr5lAgORqNVE/wC7pCBGIzoCKBIITtfQHSiSd/jE0+ayH1dgD/aCr4mltOkA6lTwtQ/SlCS7USCyVZQ9wwf+I44gVOAB5ahq0S4TXdStWtXst4fMYoH6QUkB6MGqeZUXb1hrwrEFc8qUGSEqPKpOS+pJcdX1qFx4TOSJftDXKGQDqfezE2d3UwduwaXhgUZoch1qqBokB6noW/7jyiu4jGlTJAIS4SjZioDMX1IB9PWwcExZQkzG95GYHZP7qdXPLzoQ+l4kBYSbqDjmA33ML8QoFgCKulQKXsL3AoW0+cBjGJSsFJoDkPYJWpzrQCvNoKwCgpZWWHmV6AX6k/SA4OKZTKYAfq0NDXUfOORJdKS7gksTlI6F9OkFkpUp2PM0/DQXG0aXhgUukEpOxNd7H6aQCXEYYk2fK93JBppQN+PAuHWxyFwRVmoH2bSHiks4YUDChO7uNv3hHjUHPmCdyannzr6QHGLxPs1JP+2akNopcpUsK7Fb9orvFl1DUcw3xi3vVuUVzjKmUGNXtfV671gpfjMWJaVADLSzmlGPqxoN4qqSVE7mveD+MYrMQATR36ubcmMChg+4DEfn5TnBEE0l63gjhmICF+b3FDKvodeoLHtAsagLThpxCVSDWYCcp3ar9GY/hiycbSD7DEIKlE4dEtZUCFEpzSypv1OlBTmFDlNjSKHhsY5SorCVoDBSgogjR8oJcClqiGH+shIIWoLoAAjMBpXMQD8ID2DjHhGTxFOHxM4IExWHlhRUvKVMVAKIAq4av2jI8Q4hxydNUFKmLokJSApTJSLJFaARkB74lMczk/n0jqVEqkv1gBJiPSFOOkUbsIfql0qIW4iXf4/eAqvEML5bn4whKSDldxzFusXbFIBdja8V/F4UuaU3FD+8FJsuUh/NuR+UgXFSUCyaVu/wYiG8+QQ9+UCzZff4A9OcBVcThyNKP+awMpGkWLGyAr9Ld3hJiJbEj5wQHakbCefcR2oU5/CInaAPTNSklIqKAqP/ACI+PZoM/wBQ8qwn3nJBo7EMABvQOekI3gnCDMsVyi5VXyhve6jTcsIBxhJr5SohIBomwDEVfUk0r/bsBG5+OzLOUCutwCRUAf21ZvWF83GAqdKRlBok1oGYFmegD6EvvHeBQQ6/0i5L1JI8tLk7bAnSAey5S5yiAqjjMeajR9y5en2izcMQDmIPleqtfKmpYbptpypFYkTQlASgvXMsgXqLDbQbw94KvzolhiWzLb9LMwO9iOwgpvikplrQlgAhOZQ2YKOXoHEEy+LH2ZJ1CRXUBC3PMOT6xVeIcQUufMKa5qb6pI/9a9Inn4qqZRATk8prrmY15+aAcYKZ5FD9cxdDyORz0oS3KGhxhlAqeiCR0ceV96RWuGYz+olSjRJUX3J5aUUPU7QXPxQMtZNPaOa6Mkm3ID1EBaEYkOtlMHoRvRyfl6wxwc8JYCjEU/6j8n+kUPhOKKyhJcZkvsC5JJ5F1Jh8rEKcF6XLvYvUDQ5g/aCGXFkpK/KSkjUVfW2rivY1iv42YtBc1TdiK1pc1A6j5wyxCjkzDRRrszf8aDsYXY3GBaFs4CfMneoCmHxpAK8Riwq4Zz2I3cWv3o0Vrjc3zUBAFKV23+kM8YsKfL5VC/8AaW3FWJpUb61iu8Q4gopIpo4IoQLc6dYKSTVOom9Y0tT9fptGldG6P9Y1BGo1G4yA1GRkZAZGo3GoD6NTEksxqMgCQYFmy7/KMjIBbNkggwlny/NGRkAPOwgULc4G/wAi4IBbnv8AvzjIyCgFYIORmJ66ftCHivDmJIjIyASTJdYHXLa8ZGQRzljAos2kZGQGwdIIOJOTJpmKu5AB+AjIyAaScUEvfMsgk01SaW3Pz3oXgeIEBZAbMDa+UZi3zPpGoyAGwc4pNbqVcciX7NSGaZplEFRdRr6v+38xkZAZg5xmkAUQMxLs5YJf4t6wwn4h1JTWqQO11HqajvGRkFc4bHmUQoVUXAGzhTDpV/TaLCiaUsLklAH/AGKUD8FBXV4yMgJsRiPZyQNGfoCAFCuwZug2hPhsX5avSlgKeZYt0HqRGRkAjXiXCjyJ9DCLFKo1w37faMjIIAKdo5KYyMgOYyMjIDUZGRkBkZGRkB//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s-CO"/>
          </a:p>
        </p:txBody>
      </p:sp>
      <p:pic>
        <p:nvPicPr>
          <p:cNvPr id="3078" name="Picture 6" descr="https://encrypted-tbn2.gstatic.com/images?q=tbn:ANd9GcT7WUJzJALY8Wpqw51p6L81zgJMkOD6wPFTV3GoOCPXbfhGJBB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54587" y="3964403"/>
            <a:ext cx="2209800" cy="20669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80" name="Picture 8" descr="https://s-media-cache-ak0.pinimg.com/564x/d7/91/7b/d7917bcf240d895e5e881579129a86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3045" y="1488815"/>
            <a:ext cx="2737750" cy="18445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82" name="Picture 10" descr="https://encrypted-tbn1.gstatic.com/images?q=tbn:ANd9GcSmUHk9893106UnCy0bEncM4ntU8T_HZxEpAv5P7rcQiaSnju9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0071" y="2299081"/>
            <a:ext cx="1733550" cy="26384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2299647" y="410249"/>
            <a:ext cx="5022273" cy="923330"/>
          </a:xfrm>
          <a:prstGeom prst="rect">
            <a:avLst/>
          </a:prstGeom>
          <a:noFill/>
        </p:spPr>
        <p:txBody>
          <a:bodyPr wrap="none" lIns="91440" tIns="45720" rIns="91440" bIns="45720">
            <a:spAutoFit/>
          </a:bodyPr>
          <a:lstStyle/>
          <a:p>
            <a:pPr algn="ctr"/>
            <a:r>
              <a:rPr lang="es-ES" sz="5400" b="0" cap="none" spc="0" dirty="0" smtClean="0">
                <a:ln w="0"/>
                <a:solidFill>
                  <a:schemeClr val="accent1"/>
                </a:solidFill>
                <a:effectLst>
                  <a:outerShdw blurRad="38100" dist="25400" dir="5400000" algn="ctr" rotWithShape="0">
                    <a:srgbClr val="6E747A">
                      <a:alpha val="43000"/>
                    </a:srgbClr>
                  </a:outerShdw>
                </a:effectLst>
              </a:rPr>
              <a:t>MARCO TEORICO</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15" name="Flecha arriba 14"/>
          <p:cNvSpPr/>
          <p:nvPr/>
        </p:nvSpPr>
        <p:spPr>
          <a:xfrm rot="18321581">
            <a:off x="2976991" y="2949761"/>
            <a:ext cx="373502" cy="465486"/>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6" name="Flecha arriba 15"/>
          <p:cNvSpPr/>
          <p:nvPr/>
        </p:nvSpPr>
        <p:spPr>
          <a:xfrm rot="2471824">
            <a:off x="6174073" y="3248912"/>
            <a:ext cx="350037" cy="394812"/>
          </a:xfrm>
          <a:prstGeom prs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7" name="Flecha derecha 16"/>
          <p:cNvSpPr/>
          <p:nvPr/>
        </p:nvSpPr>
        <p:spPr>
          <a:xfrm rot="5400000">
            <a:off x="4667494" y="4062918"/>
            <a:ext cx="286576" cy="33046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3" name="Rectángulo 2"/>
          <p:cNvSpPr/>
          <p:nvPr/>
        </p:nvSpPr>
        <p:spPr>
          <a:xfrm>
            <a:off x="3521878" y="2443964"/>
            <a:ext cx="2577809" cy="1569660"/>
          </a:xfrm>
          <a:prstGeom prst="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a:spAutoFit/>
          </a:bodyPr>
          <a:lstStyle/>
          <a:p>
            <a:pPr algn="ctr"/>
            <a:r>
              <a:rPr lang="es-ES" sz="2400" b="1" dirty="0">
                <a:ln w="22225">
                  <a:solidFill>
                    <a:schemeClr val="accent2"/>
                  </a:solidFill>
                  <a:prstDash val="solid"/>
                </a:ln>
                <a:solidFill>
                  <a:schemeClr val="accent2">
                    <a:lumMod val="40000"/>
                    <a:lumOff val="60000"/>
                  </a:schemeClr>
                </a:solidFill>
              </a:rPr>
              <a:t>LESIONES BUCALES POR USO DE PIERCING ORAL Y PERIORAL </a:t>
            </a:r>
            <a:endParaRPr lang="es-CO" sz="2400" b="1" dirty="0">
              <a:ln w="22225">
                <a:solidFill>
                  <a:schemeClr val="accent2"/>
                </a:solidFill>
                <a:prstDash val="solid"/>
              </a:ln>
              <a:solidFill>
                <a:schemeClr val="accent2">
                  <a:lumMod val="40000"/>
                  <a:lumOff val="60000"/>
                </a:schemeClr>
              </a:solidFill>
            </a:endParaRPr>
          </a:p>
        </p:txBody>
      </p:sp>
      <p:sp>
        <p:nvSpPr>
          <p:cNvPr id="6" name="AutoShape 4" descr="data:image/jpeg;base64,/9j/4AAQSkZJRgABAQAAAQABAAD/2wCEAAkGBxQTEhUUExQWFhUXFxkYGBgYGBcdHBwcGhcWGB0YHBwaHiggGBolGxcYIjIiJSkrLi4uGh8zODMsNygtLisBCgoKDAwNDgwMDisZFBkrLCwsLCwrKywsLCsrNyw3LCs3NysrKywrLCwsLCwrNyssKywsLCsrKysrKywsLCs3LP/AABEIALcBFAMBIgACEQEDEQH/xAAcAAACAgMBAQAAAAAAAAAAAAAEBQMGAAECBwj/xABAEAABAgQEBAMHAwIFBAEFAAABAhEAAyExBBJBUQVhcYEGIpETMqGxwdHwQuHxI1IHFBVionKCkrLCFyQzQ2P/xAAVAQEBAAAAAAAAAAAAAAAAAAAAAf/EABQRAQAAAAAAAAAAAAAAAAAAAAD/2gAMAwEAAhEDEQA/ALHjyVFhQGBeFABRTqIglcRCUDMCCwFav6awPw7HBWIcWYvFFexuEEqdileUhUzOnyjMFEMwVdoTmUkaua6fGHHiCd7RahRsz3vC4IoAAOdNoKilt5WFBUuL9o7lS81fdSC9akxMEA1JSAdq/LWJTOHu2HJ69tIDEJKi6f8A1P4fSGeGBDkMH1L37NpHGDACahtbD4fvDHAoUSC1Of8AP7QBUhBpmqk7An4NyhvL8oolki5NP5iKQo0oT+c41jHLZipjoGf94IkVPUWU3lJo+n+4g9oPRLe5JMLcOhBL7aF83VjUPDTCnQBhAESk2doICIgyv7pA5xLJJA8zPy1gCBHCrXjS1wLMmsCBASTDAk2ZEKsa7t+c+UcIW4c+kBk1JVQPBOHwtnjSZoFhGziGMQFGXSkV7j89Qlqbf7Q1mYsamnWF+MAWCLgj7xRXMBi/KHhpLxNKRXcZhlSV8np9oZcOmveAH8U8WmSpSlIDlu3XpHk/EOKTpxeZMUeTsPS0e9r4aiZL0U/6dftHnHFv8NZoUfYFK01oSxGws3xgKEl7vBODx02SoGWtSTe9N7WIi1YT/Dyd/wDspyBeK/xvBpkzly0miCEnmQA46P8AKA9I8D+LjO/pzQy9Dor7HlF/TMYPHi/gLAKMwTCDT3amgq5bV6Ad+UerHEsIBmrERChTmF8qYSYnVPyiAOxE4NFJ4/h0zErJD3hnjOI84V4qafZk7h4DyHHS8q1DYxkZxGZmmrPMxkB9C4YSlHyqSopOhFCPkYVcdmolUSZaFqStQKyQFZQCUuAXWXoDeDuFcOmSyAuYVpQnJLdvKgEkJtYP1hF/iCsBCPLmILgtboYCnoxis5YEcw787QelagHykptq/oYUSXJsO7jtSHeHmKKaZadwIK4UX9y/OoH7wRhUKzeYAtq5I7g2iTAYRzmzAnU0cdBB6ZJZk21UaO+u/eAinTCWS4Cf1Eip1YJGlnhvIClCgYCvIcydenxhfhw1wQNxX1Kg/wAIaInEZlfpSKn9I1JvUgatBBcnEKQCVJf+3KXf6j5Qvmzpi1kME3NyS30hfhfFMmawSickrSpUtUyiVpSSlSkkE2KTSkbw82apTIDA3IL9mNzuYCx4CSSPO2zMw9dYZkZAGD8oTYPDlNyVEaqrXsPkwhlKmKeoPyA5amANQCoeZKW2v8wGjibO39Bp2aOwWBqWvQfasC42fRkkPqybcy5AHR4CGfPAH6y+gd6fEftA03Ev+rs79uZaNLxGmYgkXCa11eresBY2aqqchyMzs77u7gfPnAcSMaVTSASAKEs9hZzUdbcoNmKoWIG9fqO14VIlAJGQM+pDAufiBoBW0Tz0FkpSBTZwBtR/rAGy8SW1Ysz9amp0FY5n4gMCSavZtnflQQPNmlCPMWLs1HVraor8oEw03OskOySQXdq6c7CAOTjQD5je1D1roO/KIlcSYEnR2pW96UEdTEMo6vUkG1iRzsIERJKc2YllVBu1GblZ4DU3iaCklQdA1blVgz/zHKEpSyhQFjXS+tHhZLxqUqy5XYk5gD5iL3uSCPTnGjxNIqsZlEsHoMv8QVZsNilJTYuRQMaUJHybvDXA4sZSaFiLt8+tacoqmM44hPll/wBSasABLEWNVGji5NNjsI7wXEipKR5SsOCGy5GWU5iCS4YOKf3FqCCLZiFjK4jzzjPhyUqeqZR1HMda96fCLZ/nElLCwDONTSnP85wm4lNgOuGSkSx5R+/3himYDFMnceCH21hPxDxsWIliu/8AMB6avGoRdQHcQDiceFWN9Y8YmYtcxTrWpR5k/gi/+EioywDVrQDyYny1NTAXHseJclR5QVjJrKAJ6RRvGXE8yvZpNBU9doKrRL1jI08ZBH0oZ4IePP8A/ELHOtKKsKljFb4F45mIGWd5h/dr3jvH4z/Nzgf02/e0Brhag4qOhp9DFmkTDt5dgK+oBgPheCCAapA3/beG+GU48qqc/ptBWwoZaAhXZ+xZzHMuUVEMOZBt3FGMHJlKBcJTz3bt9YMEpJbXsYAbC4RRopQUkG1QNLXHaJ5+HExK5dEpZnNjSo5Vf0g/C4dADpFRvv3rCXiGAK6LChUsUE2Js4A+LisEUbCeHRInuHUAXSBY6O5FouvDZ5SAVA8qhul/pC6YMhqrOAWpmfodCeggjh6HUXAJJuxFTo9H9R0gqwYXErUPKk13d+r2HrBuFzA3BUdVN8GH1gPClYLPUCwc6blgmGWFmFrh/X8EETrn5XuVakFz3eiR3hRjS7k6ijKdqXrrBczE5swLKAoALk9ASw5kwvkYclRzuFO9C5r3cjmRpAdSZbAkAZzZ5amHpc7mOMRwwqDBRfUB0g6mgU7dTBqABUUbR3PQDQWjnGYtgAKvz+cADLlqSkeVyKebK2lgC57mMVnSQ6A7aO3o9Y2hZUrzMRsdeZf+IbSilqAAWDWgFn+nrWasl7tfdnFhB0rgwQG+POCBikpF4CxPG2omAMRgEppS2vO/rEK5KHIp94UzuKk6xEvFwDhMuU1AO4gPE4SUf0p7gRDImOL/ACgLjnFBh5ZWqtKDUk2SNzAV/i2CSMUiXJczFDMsOcqUDU7PZhBcjATpRUVAHP76kAOwsah97f3QV4XwKkFapwbETMq1u1ErGZAFT5Wt3h4tMAsCwEAi2UN0b+YjmJCgRel96QbOw2dJAoYWeyWl89KigdrGr7UgpDxDgyVBRFPq9oqy/C82pSkmLdxHEZGD7htzcdm+cXDgGJQmWl2NA+sB43K4MsHzUOxj07w1w7+jmRlLMCAuW46jM49IYcYTh1XSkRSeOzJctLpJy7aE7QRx4u42kHKj3waHb6RSFqJLm5ibFzysuf45QPAZGRkagJsBhyvM2lTFo8PygGJfcEP8WBHq0JOBLARNc/2/WLRweSSnyMTqDmfsHDQFgwiMzFwRqGq+7vTvDlBYDzFjr5fozwkwaFgV8h7N2zF4ayUlVzmGv82gqcJSp2U5jhMsO+uoZvjb1jcjDqZqjYg17xMlKk6Pu/3B+kEGon5RSWo72f4H8eIcbVJKXUeXs3D+n4I5TOVozdS47ENrAM9OZQKjZ7oLvTVCqW1gA/YHMSc5p/a3/IXMMsKciXGa1HSom3w9I5l8OBGZRzMKFz/EFy8OwNKbMw9NfSAkwsnMBUq1I8yXJuTv0hth5LjzEFO2lNTv6gQJhJRbzH5fIinpBhVSpZNnJZ+TEMOt4CPFLygGgSzudLVAZk9Se0CT1MQasU9Cw+4Nr/Q+YvyqJLuNH2FH/aFHE85QUpdLAaVY3Ifk99YDMViHHloA1NzrCrGzSPOugFQPznDuXLpYAs9Y4x/D0zEKCg7ivpAVlPF0EvmiQeIBYGEWG8JzjNUjMMoPkJNxXTQiDsT4SnSw4rXT94KI/wBRKjeNHFgCp/HhvwrwapYBWofEw4X4HTl962jQFMn4tNC8Rjioa+usWfgvgdSypS1eV6BhXnaB/FvhNUqSpaCBlDmgsL3G0AvwPFQmriE+KmjiE8rUSmTLBTLZqq1V9PtCgTFLaUDVQ85AoByaxNvXSGWGw0yUGApys0BZuDYZEgMFFRLOTydh0FYOmYgGKzh8fVoaSF6wDBUxoixBCksYi9o5jtVYIqPi7BqDKSCS9GFDyOxhXI4xOQKjleL5jpYIyqDpsR+c4S4qVMmIQhcoFEnMlAAAZKjmIS1bsRmc0aChuDrM4vM7CKr4wURiCmyQBlH5aL/wLBgygsbEdwWIio+O8IkFM3MjMTlKHOc0fOzNlozveAqUajcagjUZG41ANODlkLvVSQ4i3cIWClmf/qAI/btFXwkkiSFbrvXppD/h6GObPQ3FvhYwU9K1gsEAOGd3A5i3zgrD40SxZzyAfqLfWBsMoqBbMEmjaEc7tBmGYUKVkHVi342sAXh8eVVFtyfsIMXiRQhlbsa/KEWIlsXSVZXOn1FT0iTBYsksATuQ7+igzNzghjOnur9Q0ev/AMT84gQkufNV6lKmbtY945WosC+/TayafOIJMprFgNhT5N8YKeyCrLVThtRfulvrBMhYH6foO7wrwSxu2nlLhtaEUhpKmpFQ5D3FR6An5QQUjFaN3IVTowb1aN44MQRt5lEhwN6/em0BqVbKwepckN/xferiJpGJY5FKF3Jo7nqzjnAcJkE1C0Gvlu4q4F2f81MTywrMGFKV1ttpGsQCkaE0rYKD25Ed2puY1hC5BSXe7gOOrW/OsBIUkK81ee1vnWJGA3gjKka12f6PCHxR4hl4SXnW5JLJQm5P23MBLjsKFfSF0xC00CiB1/BCY4vjC0e3GCKZLOP6SlFt2zhZHMJhlwPjHt0pzpyqUCUEF0LCSAopNwUkjMksQ4uCDAHyONzpdpgOwKUn7Fo44t4+nypZBlS8xoCCpq2LP9YzGYVqhrQsXJAZwCef2gLNwrxlMSGVKM1FMk1IMvOGH6C7EFxfSEP+InixU9EuTIQtIWrzg5cylA+WUkAmhNSeQjoYn2aH/Sm2w/AIrGElqxE0zlUAJEsW/wC79+ujQHovgbwQiXKCpoCpq6qO3IchDPjHg5BBKAx5Rrwd4idpM4gTAGSrRfL/AK/nFvM0EQHgXFcJ7OcqWQUqGrULxBJnKQalwPSPYcX4dlTpqpig5YJ+f3imeKvC6pLqQCUVcajp9oKSYfGAiGEqYwilT5+UukuOUNcDxbMLwD6YoNEvBVj2jGr/AD/PlClOLlkhMyZ7MKBZTFTMLkCt2Hd9I74HinXKJoVN8R94A8I9hiJkmyJo9ojkoe8O4/8AQx5n42nZsSR/akD1r9Y9T8YyyJaZqfelKCu1j2+hMePeJJ4XiZqhYkN0yiCFkZGRkBqMjIyAuSsD/wDaDdIBjrhOMZk0b1fpDnE4UGSpJo6YqHDZtWLgg9fhBVsGMUAQEkVq+avMUb4xLKxDAFQUA+pX9S3rA+HXZWUnqQ37QViMQlqEJOo8ygOpFBAEYnEAupBPTOEv1Zw8d4KeSRU7c+5A/OcL5K6spm3BcNyyj7Qf5hVJYbpI+Lg0gClJzUUVNcMpQ+dfnEiFeb3SaCtS/bKDGSZ5DZg4uC7/ABAaOlzFEulz0WD+dwYAopCgXYUc0V+aRpKgFAEZhcKy5T63foIBKgA5z3tlDpept0uIOkrDUCgbHMmh6gfOkENlzQlLsosB7t/ia/tApxGaqVMQbHKSdh+0DB1UKpZVplIf0U5HxtA2HwYdRs18pBfqk1fk0A6lYmrKYUDp30dO3a1OsTJlMXAJtXymnL87bosPMSKhYSHuAMxpsQ79jDXDIceUqI1JavJh8rwDWUtx+fMPFMwUpGI4/IRNAMuUkEJNs3nINf8AeEegi2SSfdpt2+sVDxbwudKnjF4UAqAKVJ3BbuFAgEEVBAMB7tHhv+IKkyOLpRJYBcyROUgWE1eeUstoVSyCd6GB/wD6xY5Mv2ZkoM0UzqQp+pSDlUeYYctIUeGuHz5+JVjMUVE5ioFV1KIbMWsALDptAXPE7WEATU9/wQdiQCHEJ8ViEMsBQdKQSxqxokD/AHKNByc2SYATHI9spMrMQnM6m1ALE8g4Ycwq2UPZeG8KQuWSlhlFE7jlCnheGZLm6mJbSlEgHQCgEOcOFSjmT+zNrWAXYpDM1xrDjhvjCYlWSblUKMT5T/5VB7gdYX4+WSFqT7xBLaOxivy0KUwIUMqWXmUVPMzmqXAypy/pq0B61wXjCJuZnSse9LU2YaPQkEHcEjvBuOyrSQdo8ukoUDKmIUUrQ4CgajcEapLBwaRYMJ4kWryLSAq2YFgex+8B4tjFexxE+UfdE2YByGct2Zon4cl1UNYI8V4EjFTFH9Rzev8AEEeF8CgyMbPUlzKlICC5otc1KQaXpmgGCMEk5VL/AE/jR3JxP9eUQKZn7M31MKcNMWssY17U+1JFUjy/x3Jgr0fiKwUkGxTXoRHiPGsNkmOC6VBwd9+73j1bieNyYNUzUIPq1vWPKEKzySm5lkqH/SakeuY94IAjIyMgNRkZGQHr/snQe8eeYhXsZyga1j0xMo5Yo3i3AebN8YKn4XiwoM7VcCtPuOkMV53HnFjYP23in8NmnOADXRt4sUjHuGLmtWbTne/KAYLxIQAcqq3LkN1Jp84JkhKkuQ45BJPNmZ/nAecmqa1c2KuxdiOTCJZflLEBIIP+30uD3ZoBthZicpTmU2/3SQ4NdojUpSHBIIJopLD50flfnA8rGAsCoEaHN5uoyCIscoXABKhq4fkph8WgGMqbsC5Hr2NCehjBOYOrT+xRB7pJcDoYX4TFPlChTRgnI/Ik3fmDyjeMUaFJWG1Gc6gs6hTod7wDqTjUqS7LptkUL1HmoD1iP/8AI7hSUihzZbbtpfRxCuRP9oKzVBQYEAp51dwfpGxIyqzHMtLuGL165Xa9rQDJODTMdLMBoFEg6OyqM3Qw94YjIClINAGvzsCwFOkVzB4KWtTqDkmrsD0BKgR6HrFikEIASnsKn0GnUlukEMfMajsd/Wj/AJyjtBahGj1+sQS5uUa+iddIJDkUuAK/OAgl4OWouUh+gpEmKwoyONNolw6dXar1/BGcVxYQguQAzkuwA3fQQFO4liVJ8qRmUWAAuVKYBOzkn4iIMJwtK1KqFISS6k2XMNFqSb5EhpaOSVK/XA+CxiMYVmTnziZ7OWQBkSgp/qTSb+0UCUpb3Qp62F04dwoS0hIokUA6WbaAW4fAZAEjSwP5WG0hYy5TE5lB/U/h3jmckEBhe0AJPkjekA4uUCByiTELUmhMQiYDACEN6RDkzAg2I/PpBc2W/f5QPOHyb1P7QCjjfCBNY5iDlvf1fvAuFkewwk6RczVy1FWmWXmLdSSD2h5jT5SbgV7CA0YpK2QpISSlSkspKqIWUEFqpU4sYKUYeTlQSLgQswsh816Hlyh2JlgjM+dlJ8uQS8pdVs2bOx2q0CyZRQlQIoVMexp8BAReL8c2CloJ8y1V6DzV+EUfBzcqwdLEbg3hz4vxOaYEaIDMd9TCAwRLi5GRak7GnMEOD3BEQwyx4zyZc7UPKX1DqSTuSM3oIWwGoyMjID3PJSFHHsDnQWEPViIZyXDQHj2MkFC2OloKwmLZhYakfWH/AIq4SbgRTqgwFq4dPII5ajTlUfnOHN/1MLi3y0rqP2ip4DiABAV66fKHslQIYZSQLMDTp/EFGJS4ZSWf9QGavNq92gySlk6rpyJ+JhTsSvKKvle43Y0brBcniAzZQot/3F+4uO4gMOIyuwKQRdLEd0hLd4HOJmqJSrzaC5+QoOsGLUo2mOLqQAElmatjXqIrpnpQpwFZyaZi5o+xLWuT2MBYsOtUtQBGbK1lNU9FMT29Yaf6mKu7i75QkfJSjXlHn8riGeYk+bsxPM10rDCZNDskZtQ42fYsquhcU9Qs2ExyVKMwnNVqKdr+VKEONNXZ6w+wPFQpTezIcP8A7vUUFtIo+FkrWqpfdywv7oa/x52eLFhuI5SySEk38ot2FHOr10gLXLl56qBS1gz06EUqNNoIEk0CVVAsT6PtCn/P5R5pm1Ge9KAVOvKlAYP4diEBOiBcZixqddidrwQal2Y25nvV7RWvEaVlZSqUZkpVKflosgq5am9Q9921jr2jXL6aXJ/iAV+E+EplIfIlD2A0rzueZh7NbQc6XgdEzTp8C0SZ60vt07wG5i0i9O/rAswVcWL8r8/zSOjOqa8xtaA5s73ncttcOH+EABxFbK5Fg3In+fSAcQgH3TV7Dm37xNxaeCx1YED/AMiCe8IpXF0YVKpk5Ocj3ZTsVKUWCTsBUn+BAMFzFpbMQR0LxMJgWOkIjgOJ4+T/AJmRLISAaJTLQkgaSwXXMoLk1Noj4Bj1T5WYjKpJKVM9SAD2obbmAsBZjtaEqkIl5st6hztt+bcoPVMVlhHxFbO5govgqMyphcBkvXmf2iCbOHtGNADW19/T5wJ4f4yhZXIAIUQVZjq1G3G9ecQccWZSVkhi4G/r1gKzxJWdaiLindyT9fSFsEA8ru553b0iOa35+UMEH8EGcrkX9qlkD/8AoKo9SAH2eFkSSJpSpKhdJB9IYeI5IE32ifdnJE0bOpwsDlnCm5EQCqMjcagPezHEz6QRlpEMwaQCbiUpwdRFB4tgauzA2/nWPSMSmKrxPDDUFnr+32gqmFBTf5wxwWNYMaAU772t0jeLkVLDoR+XhfNlEGsEWGTPAW7h+VadTeDJ+JCUi7Kevl9appTmIq2GnsasR6Q6ws90kUI5D5WEFHhKigq8zEagU1sFW6bxWcZMZZzDMAKEONtS9vzk2XM8pAZI2dj6awinyVqLsW3UaCvwrpBBUqeECgDgEA8y1bOotZ3gxGMWwCdQA5qbMyQKJDfU3hchYTlq6nZhoP3f5ww4fJDpVMIoMzNqdIBxhZykDLdRoVD3iK6kF3sO9DHasUqXUEJPvalV2FDcgm7G/oNgsQQlayQm6nLvU2FC1OTmwjmTKzLGckqPmUrQClCSKmwLfGCi8BLVMOZSlZcwBysSSSkF1Mz8no1otmFmy0KDJSAylAakj9a1aSx5j8npCTCFiXACRXkKMABqpx22pB/AZRnTSpQHswGCd6slJpbNmpYN3gLDIxKyKucygkJapepJD+U5a8gR0hlicYkNmLEX2tpq50EV5XExnzpP6llNq++AfTKIHl4x5oWdE0D3KZYoDqXJL7ttBFskKLOT8tSDEyEOxqCRVx1+MLOGYt0JUo3D7OQxYNbT0Ag+XP8ANk2dwLPQ6Vaut94Dtchxd/SwuNt3gJUoiwO1W3qdvTaGzfCnrrT0gMJD13oToS1HNyXgK7isO7KyuHLkGrPVvjX5xSPHuCU6Fhyhrjfctyj0+dLYsQDmZxfl0GnxhbjMAnZwT9gRT6vrAT/4c/4kYcYOXImhSZ0pOQJSkkKAHlUkgMKXBZjyrC1EpJVNmJQE+1mrmZRbzKJPcE/CF8jh0uSrOE5CdT7pfToftDmWsNS1xrqS/K8AKMOVkJsVEB+paKlxySBjRh5IExUybkSlbkMpZSjMzOkCp6et4kH+tJ0/qoPZKgtX/FJjz3ikmcnFSp0tWVaQllM4BDguNb/GCvYOP8GwuB4eiQiWgqSAAspBWVEjMsm7qqTypaPEfGU1jlFn56aRc+Icdm4kEzVA5QkeWgrUlncvSr/OPOeNYgzZhuAHbq/53gAgpk0Na+j0+rGBonnFg2n58InwWCStOYqoFhKhsDZT7O49IIBi3zPD008LVNmjIqTNBQhThZQtPnJTdKQ0sgmlFc4g4d4eBnpCVpYEqdVAyAVEPuwLblhrFu4Xi1DiJw+JGZKwuTMCiaJIf0BAI6wHlEZDHxBwheExE3DzB5pam6i6Vd0kHvGQHuRFPnEM1MFIHwjn2VesArxSfjZ/lCHich0mnWLVi5DitoUYuSagGvOApvsAK1p1/iFuJk1NPj8f2h/jpOU68xr1EAzQ/utboW3qKQUhmSct/wA+EakziKg0e2vzhxiMECm7ajUQjxWGa1ekEHJxCTUFVOnryhfjphepcX1aNScQU6P1bpEagFrb3UvcuwHMByezwHElVSbltwPnepFB9IKmTSSEi+zv20EC5kg+UFgzOwJ50tu1W5xsJIOYVD3G+x2MA8UsZUJSpypnA/uP2tSgYsIb4aSlOXMSUoy591F3Y6BI+vKEPD8UzEEA7nQ0trofjDhAHsyxNWL8q16toPvBTPDYxU3MUshDEpOvlFSPQnvBHCcZlQtWZSQ7Jr5lAgORqNVE/wC7pCBGIzoCKBIITtfQHSiSd/jE0+ayH1dgD/aCr4mltOkA6lTwtQ/SlCS7USCyVZQ9wwf+I44gVOAB5ahq0S4TXdStWtXst4fMYoH6QUkB6MGqeZUXb1hrwrEFc8qUGSEqPKpOS+pJcdX1qFx4TOSJftDXKGQDqfezE2d3UwduwaXhgUZoch1qqBokB6noW/7jyiu4jGlTJAIS4SjZioDMX1IB9PWwcExZQkzG95GYHZP7qdXPLzoQ+l4kBYSbqDjmA33ML8QoFgCKulQKXsL3AoW0+cBjGJSsFJoDkPYJWpzrQCvNoKwCgpZWWHmV6AX6k/SA4OKZTKYAfq0NDXUfOORJdKS7gksTlI6F9OkFkpUp2PM0/DQXG0aXhgUukEpOxNd7H6aQCXEYYk2fK93JBppQN+PAuHWxyFwRVmoH2bSHiks4YUDChO7uNv3hHjUHPmCdyannzr6QHGLxPs1JP+2akNopcpUsK7Fb9orvFl1DUcw3xi3vVuUVzjKmUGNXtfV671gpfjMWJaVADLSzmlGPqxoN4qqSVE7mveD+MYrMQATR36ubcmMChg+4DEfn5TnBEE0l63gjhmICF+b3FDKvodeoLHtAsagLThpxCVSDWYCcp3ar9GY/hiycbSD7DEIKlE4dEtZUCFEpzSypv1OlBTmFDlNjSKHhsY5SorCVoDBSgogjR8oJcClqiGH+shIIWoLoAAjMBpXMQD8ID2DjHhGTxFOHxM4IExWHlhRUvKVMVAKIAq4av2jI8Q4hxydNUFKmLokJSApTJSLJFaARkB74lMczk/n0jqVEqkv1gBJiPSFOOkUbsIfql0qIW4iXf4/eAqvEML5bn4whKSDldxzFusXbFIBdja8V/F4UuaU3FD+8FJsuUh/NuR+UgXFSUCyaVu/wYiG8+QQ9+UCzZff4A9OcBVcThyNKP+awMpGkWLGyAr9Ld3hJiJbEj5wQHakbCefcR2oU5/CInaAPTNSklIqKAqP/ACI+PZoM/wBQ8qwn3nJBo7EMABvQOekI3gnCDMsVyi5VXyhve6jTcsIBxhJr5SohIBomwDEVfUk0r/bsBG5+OzLOUCutwCRUAf21ZvWF83GAqdKRlBok1oGYFmegD6EvvHeBQQ6/0i5L1JI8tLk7bAnSAey5S5yiAqjjMeajR9y5en2izcMQDmIPleqtfKmpYbptpypFYkTQlASgvXMsgXqLDbQbw94KvzolhiWzLb9LMwO9iOwgpvikplrQlgAhOZQ2YKOXoHEEy+LH2ZJ1CRXUBC3PMOT6xVeIcQUufMKa5qb6pI/9a9Inn4qqZRATk8prrmY15+aAcYKZ5FD9cxdDyORz0oS3KGhxhlAqeiCR0ceV96RWuGYz+olSjRJUX3J5aUUPU7QXPxQMtZNPaOa6Mkm3ID1EBaEYkOtlMHoRvRyfl6wxwc8JYCjEU/6j8n+kUPhOKKyhJcZkvsC5JJ5F1Jh8rEKcF6XLvYvUDQ5g/aCGXFkpK/KSkjUVfW2rivY1iv42YtBc1TdiK1pc1A6j5wyxCjkzDRRrszf8aDsYXY3GBaFs4CfMneoCmHxpAK8Riwq4Zz2I3cWv3o0Vrjc3zUBAFKV23+kM8YsKfL5VC/8AaW3FWJpUb61iu8Q4gopIpo4IoQLc6dYKSTVOom9Y0tT9fptGldG6P9Y1BGo1G4yA1GRkZAZGo3GoD6NTEksxqMgCQYFmy7/KMjIBbNkggwlny/NGRkAPOwgULc4G/wAi4IBbnv8AvzjIyCgFYIORmJ66ftCHivDmJIjIyASTJdYHXLa8ZGQRzljAos2kZGQGwdIIOJOTJpmKu5AB+AjIyAaScUEvfMsgk01SaW3Pz3oXgeIEBZAbMDa+UZi3zPpGoyAGwc4pNbqVcciX7NSGaZplEFRdRr6v+38xkZAZg5xmkAUQMxLs5YJf4t6wwn4h1JTWqQO11HqajvGRkFc4bHmUQoVUXAGzhTDpV/TaLCiaUsLklAH/AGKUD8FBXV4yMgJsRiPZyQNGfoCAFCuwZug2hPhsX5avSlgKeZYt0HqRGRkAjXiXCjyJ9DCLFKo1w37faMjIIAKdo5KYyMgOYyMjIDUZGRkBkZGRkB//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s-CO"/>
          </a:p>
        </p:txBody>
      </p:sp>
      <p:pic>
        <p:nvPicPr>
          <p:cNvPr id="4098" name="Picture 2" descr="http://3.bp.blogspot.com/-NXhL8rc6LP0/VTAPmH8a4JI/AAAAAAAAAAw/lH4_eul_bqY/s1600/piercing%2Blengua%2Binfection.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0094" y="1429047"/>
            <a:ext cx="2486892" cy="146978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descr="https://holcerlevatoclinicadental.files.wordpress.com/2012/07/aft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4579" y="1472369"/>
            <a:ext cx="2440607" cy="163825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2" name="Picture 6" descr="http://www.ubiobio.cl/ubbsaludable/imagnes/pierc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3451" y="4417310"/>
            <a:ext cx="4812618" cy="14300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593678" y="1432992"/>
            <a:ext cx="8229601" cy="1023605"/>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marL="0" indent="0" algn="ctr">
              <a:buNone/>
            </a:pPr>
            <a:r>
              <a:rPr lang="es-ES" sz="2000" dirty="0"/>
              <a:t>Determinar la prevalencia del  uso del piercing oral y </a:t>
            </a:r>
            <a:r>
              <a:rPr lang="es-ES" sz="2000" dirty="0" err="1"/>
              <a:t>perioral</a:t>
            </a:r>
            <a:r>
              <a:rPr lang="es-ES" sz="2000" dirty="0"/>
              <a:t> en adolescentes escolarizados del Colegio Humberto Gómez </a:t>
            </a:r>
            <a:r>
              <a:rPr lang="es-ES" sz="2000" dirty="0" err="1"/>
              <a:t>Nigrinis</a:t>
            </a:r>
            <a:r>
              <a:rPr lang="es-ES" sz="2000" dirty="0"/>
              <a:t> (HUGONI) de Piedecuesta en el I periodo académico del 2016. </a:t>
            </a:r>
          </a:p>
        </p:txBody>
      </p:sp>
      <p:sp>
        <p:nvSpPr>
          <p:cNvPr id="4" name="Rectángulo 3"/>
          <p:cNvSpPr/>
          <p:nvPr/>
        </p:nvSpPr>
        <p:spPr>
          <a:xfrm>
            <a:off x="2958153" y="3644207"/>
            <a:ext cx="2900151" cy="1477328"/>
          </a:xfrm>
          <a:prstGeom prst="rect">
            <a:avLst/>
          </a:prstGeom>
          <a:solidFill>
            <a:schemeClr val="accent1">
              <a:lumMod val="20000"/>
              <a:lumOff val="80000"/>
            </a:schemeClr>
          </a:solidFill>
        </p:spPr>
        <p:txBody>
          <a:bodyPr wrap="square">
            <a:spAutoFit/>
          </a:bodyPr>
          <a:lstStyle/>
          <a:p>
            <a:pPr algn="ctr"/>
            <a:r>
              <a:rPr lang="es-ES" dirty="0" smtClean="0"/>
              <a:t>Describir </a:t>
            </a:r>
            <a:r>
              <a:rPr lang="es-ES" dirty="0"/>
              <a:t>las manifestaciones bucales derivadas del uso del piercing a nivel oral y </a:t>
            </a:r>
            <a:r>
              <a:rPr lang="es-ES" dirty="0" err="1"/>
              <a:t>perioral</a:t>
            </a:r>
            <a:r>
              <a:rPr lang="es-ES" dirty="0"/>
              <a:t> en el grupo de estudiantes del HUGONI</a:t>
            </a:r>
            <a:endParaRPr lang="es-ES" dirty="0"/>
          </a:p>
        </p:txBody>
      </p:sp>
      <p:sp>
        <p:nvSpPr>
          <p:cNvPr id="5" name="Rectángulo 4"/>
          <p:cNvSpPr/>
          <p:nvPr/>
        </p:nvSpPr>
        <p:spPr>
          <a:xfrm>
            <a:off x="6291618" y="3782706"/>
            <a:ext cx="2654490" cy="1200329"/>
          </a:xfrm>
          <a:prstGeom prst="rect">
            <a:avLst/>
          </a:prstGeom>
          <a:solidFill>
            <a:schemeClr val="accent1">
              <a:lumMod val="20000"/>
              <a:lumOff val="80000"/>
            </a:schemeClr>
          </a:solidFill>
        </p:spPr>
        <p:txBody>
          <a:bodyPr wrap="square">
            <a:spAutoFit/>
          </a:bodyPr>
          <a:lstStyle/>
          <a:p>
            <a:pPr algn="ctr"/>
            <a:r>
              <a:rPr lang="es-ES" dirty="0"/>
              <a:t>Identificar la frecuencia del uso del piercing en los adolescentes escolarizados. </a:t>
            </a:r>
            <a:endParaRPr lang="es-ES" dirty="0"/>
          </a:p>
        </p:txBody>
      </p:sp>
      <p:sp>
        <p:nvSpPr>
          <p:cNvPr id="6" name="Rectángulo 5"/>
          <p:cNvSpPr/>
          <p:nvPr/>
        </p:nvSpPr>
        <p:spPr>
          <a:xfrm>
            <a:off x="457201" y="3630432"/>
            <a:ext cx="2067638" cy="1477328"/>
          </a:xfrm>
          <a:prstGeom prst="rect">
            <a:avLst/>
          </a:prstGeom>
          <a:solidFill>
            <a:schemeClr val="accent1">
              <a:lumMod val="20000"/>
              <a:lumOff val="80000"/>
            </a:schemeClr>
          </a:solidFill>
        </p:spPr>
        <p:txBody>
          <a:bodyPr wrap="square">
            <a:spAutoFit/>
          </a:bodyPr>
          <a:lstStyle/>
          <a:p>
            <a:pPr algn="ctr"/>
            <a:r>
              <a:rPr lang="es-ES" dirty="0"/>
              <a:t>Reconocer los aspectos que motivan a estos adolescentes a usar este aditamento</a:t>
            </a:r>
            <a:endParaRPr lang="es-CO" dirty="0"/>
          </a:p>
        </p:txBody>
      </p:sp>
      <p:sp>
        <p:nvSpPr>
          <p:cNvPr id="7" name="Flecha abajo 6"/>
          <p:cNvSpPr/>
          <p:nvPr/>
        </p:nvSpPr>
        <p:spPr>
          <a:xfrm>
            <a:off x="1439844" y="2928560"/>
            <a:ext cx="310484" cy="524323"/>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Flecha abajo 7"/>
          <p:cNvSpPr/>
          <p:nvPr/>
        </p:nvSpPr>
        <p:spPr>
          <a:xfrm>
            <a:off x="4572000" y="2928560"/>
            <a:ext cx="310484" cy="524324"/>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9" name="Flecha abajo 8"/>
          <p:cNvSpPr/>
          <p:nvPr/>
        </p:nvSpPr>
        <p:spPr>
          <a:xfrm>
            <a:off x="7567687" y="2928558"/>
            <a:ext cx="310484" cy="524325"/>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0" name="Rectángulo 9"/>
          <p:cNvSpPr/>
          <p:nvPr/>
        </p:nvSpPr>
        <p:spPr>
          <a:xfrm>
            <a:off x="1491020" y="2759101"/>
            <a:ext cx="6332559" cy="16945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2" name="Rectángulo 11"/>
          <p:cNvSpPr/>
          <p:nvPr/>
        </p:nvSpPr>
        <p:spPr>
          <a:xfrm>
            <a:off x="2946138" y="456139"/>
            <a:ext cx="3251724" cy="923330"/>
          </a:xfrm>
          <a:prstGeom prst="rect">
            <a:avLst/>
          </a:prstGeom>
          <a:noFill/>
        </p:spPr>
        <p:txBody>
          <a:bodyPr wrap="none" lIns="91440" tIns="45720" rIns="91440" bIns="45720">
            <a:spAutoFit/>
          </a:bodyPr>
          <a:lstStyle/>
          <a:p>
            <a:pPr algn="ctr"/>
            <a:r>
              <a:rPr lang="es-ES" sz="5400" b="0" cap="none" spc="0" dirty="0" smtClean="0">
                <a:ln w="0"/>
                <a:solidFill>
                  <a:schemeClr val="accent1"/>
                </a:solidFill>
                <a:effectLst>
                  <a:outerShdw blurRad="38100" dist="25400" dir="5400000" algn="ctr" rotWithShape="0">
                    <a:srgbClr val="6E747A">
                      <a:alpha val="43000"/>
                    </a:srgbClr>
                  </a:outerShdw>
                </a:effectLst>
              </a:rPr>
              <a:t>OBJETIVOS</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63500" y="1836105"/>
            <a:ext cx="5007112" cy="2993291"/>
          </a:xfrm>
        </p:spPr>
        <p:txBody>
          <a:bodyPr>
            <a:normAutofit fontScale="92500" lnSpcReduction="20000"/>
          </a:bodyPr>
          <a:lstStyle/>
          <a:p>
            <a:pPr algn="just"/>
            <a:r>
              <a:rPr lang="es-ES" sz="2000" dirty="0" smtClean="0"/>
              <a:t>Estudio observacional descriptivo de corte transversal</a:t>
            </a:r>
            <a:endParaRPr lang="es-ES" sz="2000" dirty="0" smtClean="0"/>
          </a:p>
          <a:p>
            <a:pPr algn="just"/>
            <a:endParaRPr lang="es-ES" sz="2000" dirty="0" smtClean="0"/>
          </a:p>
          <a:p>
            <a:pPr algn="just"/>
            <a:r>
              <a:rPr lang="es-ES" sz="2000" dirty="0" smtClean="0"/>
              <a:t>Nivel </a:t>
            </a:r>
            <a:r>
              <a:rPr lang="es-ES" sz="2000" dirty="0"/>
              <a:t>confianza del 95</a:t>
            </a:r>
            <a:r>
              <a:rPr lang="es-ES" sz="2000" dirty="0" smtClean="0"/>
              <a:t>%</a:t>
            </a:r>
            <a:endParaRPr lang="es-ES" sz="2000" dirty="0" smtClean="0"/>
          </a:p>
          <a:p>
            <a:pPr algn="just"/>
            <a:endParaRPr lang="es-ES" sz="2000" dirty="0"/>
          </a:p>
          <a:p>
            <a:pPr algn="just"/>
            <a:r>
              <a:rPr lang="es-ES" sz="2000" dirty="0" smtClean="0"/>
              <a:t>Con prevalencia </a:t>
            </a:r>
            <a:r>
              <a:rPr lang="es-ES" sz="2000" dirty="0"/>
              <a:t>de uso de piercing oral de 20</a:t>
            </a:r>
            <a:r>
              <a:rPr lang="es-ES" sz="2000" dirty="0" smtClean="0"/>
              <a:t>%</a:t>
            </a:r>
            <a:endParaRPr lang="es-ES" sz="2000" dirty="0" smtClean="0"/>
          </a:p>
          <a:p>
            <a:pPr marL="0" indent="0" algn="just">
              <a:buNone/>
            </a:pPr>
            <a:endParaRPr lang="es-ES" sz="2000" dirty="0" smtClean="0"/>
          </a:p>
          <a:p>
            <a:pPr algn="just"/>
            <a:r>
              <a:rPr lang="es-ES" sz="2000" dirty="0" smtClean="0"/>
              <a:t>Este </a:t>
            </a:r>
            <a:r>
              <a:rPr lang="es-ES" sz="2000" dirty="0"/>
              <a:t>cálculo se efectúo mediante la rutina </a:t>
            </a:r>
            <a:r>
              <a:rPr lang="es-ES" sz="2000" dirty="0" err="1"/>
              <a:t>StatCal</a:t>
            </a:r>
            <a:r>
              <a:rPr lang="es-ES" sz="2000" dirty="0"/>
              <a:t> del paquete estadístico </a:t>
            </a:r>
            <a:r>
              <a:rPr lang="es-ES" sz="2000" dirty="0" err="1"/>
              <a:t>EpiInfo</a:t>
            </a:r>
            <a:r>
              <a:rPr lang="es-ES" sz="2000" dirty="0"/>
              <a:t> 7.0 para estudios descriptivos</a:t>
            </a:r>
          </a:p>
        </p:txBody>
      </p:sp>
      <p:sp>
        <p:nvSpPr>
          <p:cNvPr id="9" name="Rectángulo 8"/>
          <p:cNvSpPr/>
          <p:nvPr/>
        </p:nvSpPr>
        <p:spPr>
          <a:xfrm>
            <a:off x="945203" y="150057"/>
            <a:ext cx="7253589" cy="923330"/>
          </a:xfrm>
          <a:prstGeom prst="rect">
            <a:avLst/>
          </a:prstGeom>
          <a:noFill/>
        </p:spPr>
        <p:txBody>
          <a:bodyPr wrap="none" lIns="91440" tIns="45720" rIns="91440" bIns="45720">
            <a:spAutoFit/>
          </a:bodyPr>
          <a:lstStyle/>
          <a:p>
            <a:pPr algn="ctr"/>
            <a:r>
              <a:rPr lang="es-ES" sz="5400" b="0" cap="none" spc="0" dirty="0">
                <a:ln w="0"/>
                <a:solidFill>
                  <a:schemeClr val="accent1"/>
                </a:solidFill>
                <a:effectLst>
                  <a:outerShdw blurRad="38100" dist="25400" dir="5400000" algn="ctr" rotWithShape="0">
                    <a:srgbClr val="6E747A">
                      <a:alpha val="43000"/>
                    </a:srgbClr>
                  </a:outerShdw>
                </a:effectLst>
              </a:rPr>
              <a:t>MATERIALES Y MÉTODOS</a:t>
            </a:r>
            <a:endParaRPr lang="es-CO" sz="5400" b="0" cap="none" spc="0" dirty="0">
              <a:ln w="0"/>
              <a:solidFill>
                <a:schemeClr val="accent1"/>
              </a:solidFill>
              <a:effectLst>
                <a:outerShdw blurRad="38100" dist="25400" dir="5400000" algn="ctr" rotWithShape="0">
                  <a:srgbClr val="6E747A">
                    <a:alpha val="43000"/>
                  </a:srgbClr>
                </a:outerShdw>
              </a:effectLst>
            </a:endParaRPr>
          </a:p>
        </p:txBody>
      </p:sp>
      <p:sp>
        <p:nvSpPr>
          <p:cNvPr id="11" name="Elipse 10"/>
          <p:cNvSpPr/>
          <p:nvPr/>
        </p:nvSpPr>
        <p:spPr>
          <a:xfrm>
            <a:off x="5711587" y="1742442"/>
            <a:ext cx="3009332" cy="278351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r>
              <a:rPr lang="es-CO" sz="2400" dirty="0" smtClean="0"/>
              <a:t>738</a:t>
            </a:r>
            <a:endParaRPr lang="es-CO" sz="2400" dirty="0"/>
          </a:p>
        </p:txBody>
      </p:sp>
      <p:sp>
        <p:nvSpPr>
          <p:cNvPr id="12" name="Elipse 11"/>
          <p:cNvSpPr/>
          <p:nvPr/>
        </p:nvSpPr>
        <p:spPr>
          <a:xfrm>
            <a:off x="6819715" y="2240982"/>
            <a:ext cx="1901204" cy="1786434"/>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s-CO" sz="2400" dirty="0" smtClean="0"/>
              <a:t>572</a:t>
            </a:r>
            <a:endParaRPr lang="es-CO"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12205</Words>
  <Application>WPS Presentation</Application>
  <PresentationFormat>Presentación en pantalla (4:3)</PresentationFormat>
  <Paragraphs>913</Paragraphs>
  <Slides>41</Slides>
  <Notes>1</Notes>
  <HiddenSlides>0</HiddenSlides>
  <MMClips>0</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Tema de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MATERIAL EDU-COMUNICATIVO</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Comunicaciones</dc:creator>
  <cp:lastModifiedBy>MARIO andres</cp:lastModifiedBy>
  <cp:revision>100</cp:revision>
  <dcterms:created xsi:type="dcterms:W3CDTF">2016-03-28T17:24:00Z</dcterms:created>
  <dcterms:modified xsi:type="dcterms:W3CDTF">2016-07-12T02:38:53Z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1033-10.1.0.5601</vt:lpwstr>
  </property>
</Properties>
</file>