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335" r:id="rId2"/>
    <p:sldId id="261" r:id="rId3"/>
    <p:sldId id="264" r:id="rId4"/>
    <p:sldId id="263" r:id="rId5"/>
    <p:sldId id="336" r:id="rId6"/>
    <p:sldId id="337" r:id="rId7"/>
    <p:sldId id="265" r:id="rId8"/>
    <p:sldId id="339" r:id="rId9"/>
    <p:sldId id="340" r:id="rId10"/>
    <p:sldId id="341" r:id="rId1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37"/>
  </p:normalViewPr>
  <p:slideViewPr>
    <p:cSldViewPr snapToGrid="0" snapToObjects="1">
      <p:cViewPr varScale="1">
        <p:scale>
          <a:sx n="145" d="100"/>
          <a:sy n="145" d="100"/>
        </p:scale>
        <p:origin x="624" y="1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798B9-DF63-4F5E-8281-E64BFAB62B1E}" type="datetimeFigureOut">
              <a:rPr lang="es-CO" smtClean="0"/>
              <a:t>13/09/2021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B0DA3-AAA9-4F97-B38B-989962E4E5F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9230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646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redatoryjournals.com/journals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beallslist.net/standalone-journals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ropuesta presentación-01.jpg">
            <a:extLst>
              <a:ext uri="{FF2B5EF4-FFF2-40B4-BE49-F238E27FC236}">
                <a16:creationId xmlns:a16="http://schemas.microsoft.com/office/drawing/2014/main" xmlns="" id="{328F691F-2C52-4257-BCA4-962D4AE583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0"/>
            <a:ext cx="9143111" cy="51435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AC0836B5-626E-4FAB-9E83-00A2EDC59ABB}"/>
              </a:ext>
            </a:extLst>
          </p:cNvPr>
          <p:cNvSpPr txBox="1"/>
          <p:nvPr/>
        </p:nvSpPr>
        <p:spPr>
          <a:xfrm>
            <a:off x="889" y="263425"/>
            <a:ext cx="840641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  <a:cs typeface="Times New Roman"/>
              </a:rPr>
              <a:t>II 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  <a:cs typeface="Times New Roman"/>
              </a:rPr>
              <a:t>Convocatoria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  <a:cs typeface="Times New Roman"/>
              </a:rPr>
              <a:t> de 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  <a:cs typeface="Times New Roman"/>
              </a:rPr>
              <a:t>incentivos</a:t>
            </a:r>
            <a:r>
              <a:rPr lang="en-US" sz="4400" b="1" spc="-14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  <a:cs typeface="Times New Roman"/>
              </a:rPr>
              <a:t> 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  <a:cs typeface="Times New Roman"/>
              </a:rPr>
              <a:t>a  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  <a:cs typeface="Times New Roman"/>
              </a:rPr>
              <a:t>publicaciones</a:t>
            </a:r>
            <a:r>
              <a:rPr lang="en-US" sz="4400" b="1" spc="-4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  <a:cs typeface="Times New Roman"/>
              </a:rPr>
              <a:t> 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  <a:cs typeface="Times New Roman"/>
              </a:rPr>
              <a:t>científicas</a:t>
            </a:r>
            <a:endParaRPr 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xo 2" panose="020B0604020202020204"/>
              <a:cs typeface="Times New Roman"/>
            </a:endParaRPr>
          </a:p>
          <a:p>
            <a:pPr algn="ctr"/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xo 2" panose="020B0604020202020204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F03F6EEC-E5F9-4484-B2EA-0F96CBD7992C}"/>
              </a:ext>
            </a:extLst>
          </p:cNvPr>
          <p:cNvSpPr txBox="1"/>
          <p:nvPr/>
        </p:nvSpPr>
        <p:spPr>
          <a:xfrm>
            <a:off x="-56028" y="4098293"/>
            <a:ext cx="9143111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</a:rPr>
              <a:t>Por: </a:t>
            </a:r>
            <a:r>
              <a:rPr lang="en-US" sz="1400" b="1" dirty="0">
                <a:solidFill>
                  <a:schemeClr val="bg1"/>
                </a:solidFill>
                <a:latin typeface="Exo 2" panose="020B0604020202020204"/>
                <a:cs typeface="Times New Roman"/>
              </a:rPr>
              <a:t>Olga Lucia </a:t>
            </a:r>
            <a:r>
              <a:rPr lang="en-US" sz="1400" b="1" dirty="0" err="1">
                <a:solidFill>
                  <a:schemeClr val="bg1"/>
                </a:solidFill>
                <a:latin typeface="Exo 2" panose="020B0604020202020204"/>
                <a:cs typeface="Times New Roman"/>
              </a:rPr>
              <a:t>Ostos</a:t>
            </a:r>
            <a:r>
              <a:rPr lang="en-US" sz="1400" b="1" dirty="0">
                <a:solidFill>
                  <a:schemeClr val="bg1"/>
                </a:solidFill>
                <a:latin typeface="Exo 2" panose="020B0604020202020204"/>
                <a:cs typeface="Times New Roman"/>
              </a:rPr>
              <a:t> Ortiz, Nelly Celina Torres </a:t>
            </a:r>
            <a:r>
              <a:rPr lang="en-US" sz="1400" b="1" dirty="0" err="1">
                <a:solidFill>
                  <a:schemeClr val="bg1"/>
                </a:solidFill>
                <a:latin typeface="Exo 2" panose="020B0604020202020204"/>
                <a:cs typeface="Times New Roman"/>
              </a:rPr>
              <a:t>Caicedo</a:t>
            </a:r>
            <a:r>
              <a:rPr lang="en-US" sz="1400" b="1" dirty="0">
                <a:solidFill>
                  <a:schemeClr val="bg1"/>
                </a:solidFill>
                <a:latin typeface="Exo 2" panose="020B0604020202020204"/>
                <a:cs typeface="Times New Roman"/>
              </a:rPr>
              <a:t>, John </a:t>
            </a:r>
            <a:r>
              <a:rPr lang="en-US" sz="1400" b="1" dirty="0" err="1">
                <a:solidFill>
                  <a:schemeClr val="bg1"/>
                </a:solidFill>
                <a:latin typeface="Exo 2" panose="020B0604020202020204"/>
                <a:cs typeface="Times New Roman"/>
              </a:rPr>
              <a:t>Agustín</a:t>
            </a:r>
            <a:r>
              <a:rPr lang="en-US" sz="1400" b="1" dirty="0">
                <a:solidFill>
                  <a:schemeClr val="bg1"/>
                </a:solidFill>
                <a:latin typeface="Exo 2" panose="020B0604020202020204"/>
                <a:cs typeface="Times New Roman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Exo 2" panose="020B0604020202020204"/>
                <a:cs typeface="Times New Roman"/>
              </a:rPr>
              <a:t>Riaño</a:t>
            </a:r>
            <a:r>
              <a:rPr lang="en-US" sz="1400" b="1" dirty="0">
                <a:solidFill>
                  <a:schemeClr val="bg1"/>
                </a:solidFill>
                <a:latin typeface="Exo 2" panose="020B0604020202020204"/>
                <a:cs typeface="Times New Roman"/>
              </a:rPr>
              <a:t> Díaz y Leidy Tatiana Bustos </a:t>
            </a:r>
            <a:r>
              <a:rPr lang="en-US" sz="1400" b="1" dirty="0" err="1">
                <a:solidFill>
                  <a:schemeClr val="bg1"/>
                </a:solidFill>
                <a:latin typeface="Exo 2" panose="020B0604020202020204"/>
                <a:cs typeface="Times New Roman"/>
              </a:rPr>
              <a:t>Marín</a:t>
            </a:r>
            <a:endParaRPr lang="es-E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xo 2" panose="020B0604020202020204"/>
            </a:endParaRPr>
          </a:p>
          <a:p>
            <a:pPr algn="ctr"/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xo 2" panose="020B0604020202020204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xmlns="" id="{8FE79AD9-7210-4497-A70C-51111A7B1761}"/>
              </a:ext>
            </a:extLst>
          </p:cNvPr>
          <p:cNvSpPr txBox="1">
            <a:spLocks/>
          </p:cNvSpPr>
          <p:nvPr/>
        </p:nvSpPr>
        <p:spPr>
          <a:xfrm>
            <a:off x="3381154" y="2298419"/>
            <a:ext cx="4812610" cy="11208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marR="5080" indent="635">
              <a:spcBef>
                <a:spcPts val="100"/>
              </a:spcBef>
            </a:pPr>
            <a:r>
              <a:rPr lang="es-MX" sz="2400" spc="-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</a:rPr>
              <a:t>Vicerrectoría </a:t>
            </a:r>
            <a:r>
              <a:rPr lang="es-MX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</a:rPr>
              <a:t>Académica </a:t>
            </a:r>
            <a:r>
              <a:rPr lang="es-MX" sz="2400" spc="-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</a:rPr>
              <a:t>General  </a:t>
            </a:r>
            <a:r>
              <a:rPr lang="es-MX" sz="2400" spc="-1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</a:rPr>
              <a:t>Dirección </a:t>
            </a:r>
            <a:r>
              <a:rPr lang="es-MX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</a:rPr>
              <a:t>Nacional </a:t>
            </a:r>
            <a:r>
              <a:rPr lang="es-MX" sz="2400" spc="-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</a:rPr>
              <a:t>de Investigación </a:t>
            </a:r>
            <a:r>
              <a:rPr lang="es-MX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</a:rPr>
              <a:t>e  Innovación</a:t>
            </a:r>
          </a:p>
        </p:txBody>
      </p:sp>
    </p:spTree>
    <p:extLst>
      <p:ext uri="{BB962C8B-B14F-4D97-AF65-F5344CB8AC3E}">
        <p14:creationId xmlns:p14="http://schemas.microsoft.com/office/powerpoint/2010/main" val="3136980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ropuesta presentación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247"/>
            <a:ext cx="9143111" cy="5143500"/>
          </a:xfrm>
          <a:prstGeom prst="rect">
            <a:avLst/>
          </a:prstGeom>
        </p:spPr>
      </p:pic>
      <p:sp>
        <p:nvSpPr>
          <p:cNvPr id="7" name="Google Shape;481;p46">
            <a:extLst>
              <a:ext uri="{FF2B5EF4-FFF2-40B4-BE49-F238E27FC236}">
                <a16:creationId xmlns:a16="http://schemas.microsoft.com/office/drawing/2014/main" xmlns="" id="{6AA8EE48-7704-478B-81FF-1C07EE4AD4D3}"/>
              </a:ext>
            </a:extLst>
          </p:cNvPr>
          <p:cNvSpPr txBox="1"/>
          <p:nvPr/>
        </p:nvSpPr>
        <p:spPr>
          <a:xfrm>
            <a:off x="1789043" y="-53050"/>
            <a:ext cx="7354958" cy="46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CO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 charset="0"/>
                <a:ea typeface="Trebuchet MS"/>
                <a:cs typeface="Trebuchet MS"/>
                <a:sym typeface="Trebuchet MS"/>
              </a:rPr>
              <a:t>Proceso de participación</a:t>
            </a:r>
            <a:endParaRPr lang="es-CO" sz="4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xo 2" panose="020B0604020202020204" charset="0"/>
            </a:endParaRPr>
          </a:p>
        </p:txBody>
      </p:sp>
      <p:sp>
        <p:nvSpPr>
          <p:cNvPr id="5" name="Google Shape;481;p46">
            <a:extLst>
              <a:ext uri="{FF2B5EF4-FFF2-40B4-BE49-F238E27FC236}">
                <a16:creationId xmlns:a16="http://schemas.microsoft.com/office/drawing/2014/main" xmlns="" id="{C6260FE4-1218-4793-BC4F-396EF96C926E}"/>
              </a:ext>
            </a:extLst>
          </p:cNvPr>
          <p:cNvSpPr txBox="1"/>
          <p:nvPr/>
        </p:nvSpPr>
        <p:spPr>
          <a:xfrm>
            <a:off x="1866789" y="0"/>
            <a:ext cx="7034543" cy="590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AutoNum type="arabicPeriod"/>
            </a:pPr>
            <a:endParaRPr lang="es-CO" sz="1400" spc="-5" dirty="0">
              <a:latin typeface="Exo 2" panose="020B0604020202020204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AutoNum type="arabicPeriod"/>
            </a:pPr>
            <a:endParaRPr lang="es-CO" sz="1400" spc="-5" dirty="0">
              <a:latin typeface="Exo 2" panose="020B0604020202020204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AutoNum type="arabicPeriod"/>
            </a:pPr>
            <a:endParaRPr lang="es-CO" sz="1400" spc="-5" dirty="0">
              <a:latin typeface="Exo 2" panose="020B0604020202020204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AutoNum type="arabicPeriod"/>
            </a:pPr>
            <a:r>
              <a:rPr lang="es-CO" sz="1400" spc="-5" dirty="0">
                <a:latin typeface="Exo 2" panose="020B0604020202020204"/>
                <a:cs typeface="Times New Roman"/>
              </a:rPr>
              <a:t>Solicitar al docente gestor encargado el inicio al proceso de incentivo mediante correo electrónico, adjuntando datos bibliográficos de la obra y enlace de consulta.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AutoNum type="arabicPeriod"/>
            </a:pPr>
            <a:r>
              <a:rPr lang="es-CO" sz="1400" spc="-5" dirty="0">
                <a:latin typeface="Exo 2" panose="020B0604020202020204"/>
                <a:cs typeface="Times New Roman"/>
              </a:rPr>
              <a:t>El docente gestor validará los requisitos de participación y el Observatorio de Cienciometría verificará los criterios del producto.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AutoNum type="arabicPeriod"/>
            </a:pPr>
            <a:r>
              <a:rPr lang="es-CO" sz="1400" spc="-5" dirty="0">
                <a:latin typeface="Exo 2" panose="020B0604020202020204"/>
                <a:cs typeface="Times New Roman"/>
              </a:rPr>
              <a:t>El Observatorio de Cienciometría responderá la solicitud por medio de una carta donde informará el resultado de la postulación.</a:t>
            </a:r>
            <a:endParaRPr lang="es-CO" sz="1400" dirty="0">
              <a:latin typeface="Exo 2" panose="020B0604020202020204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endParaRPr lang="es-CO" sz="1600" dirty="0">
              <a:latin typeface="Times New Roman"/>
              <a:cs typeface="Times New Roman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53553" y="2016070"/>
            <a:ext cx="8889558" cy="2044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s-CO" sz="1400" i="1" spc="-5" dirty="0">
                <a:latin typeface="Exo 2" panose="020B0604020202020204"/>
                <a:cs typeface="Times New Roman"/>
              </a:rPr>
              <a:t>Notas:</a:t>
            </a:r>
          </a:p>
          <a:p>
            <a:pPr marL="12700">
              <a:spcBef>
                <a:spcPts val="5"/>
              </a:spcBef>
            </a:pPr>
            <a:r>
              <a:rPr lang="es-CO" sz="1400" spc="-5" dirty="0">
                <a:latin typeface="Exo 2" panose="020B0604020202020204"/>
                <a:cs typeface="Times New Roman"/>
              </a:rPr>
              <a:t>Se aceptarán únicamente las postulaciones presentadas con  documentación que soporte el cumplimiento de requisitos de la  convocatoria.</a:t>
            </a:r>
            <a:endParaRPr lang="es-CO" sz="1400" dirty="0">
              <a:latin typeface="Exo 2" panose="020B0604020202020204"/>
              <a:cs typeface="Times New Roman"/>
            </a:endParaRP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5600" algn="l"/>
              </a:tabLst>
            </a:pPr>
            <a:r>
              <a:rPr lang="es-CO" sz="1400" spc="-10" dirty="0">
                <a:latin typeface="Exo 2" panose="020B0604020202020204"/>
                <a:hlinkClick r:id="rId3"/>
              </a:rPr>
              <a:t>No se </a:t>
            </a:r>
            <a:r>
              <a:rPr lang="es-CO" sz="1400" spc="-5" dirty="0">
                <a:latin typeface="Exo 2" panose="020B0604020202020204"/>
                <a:hlinkClick r:id="rId3"/>
              </a:rPr>
              <a:t>aceptarán solicitudes de publicaciones realizadas en revistas de</a:t>
            </a:r>
            <a:r>
              <a:rPr lang="es-CO" sz="1400" spc="5" dirty="0">
                <a:latin typeface="Exo 2" panose="020B0604020202020204"/>
                <a:hlinkClick r:id="rId3"/>
              </a:rPr>
              <a:t> </a:t>
            </a:r>
            <a:r>
              <a:rPr lang="es-CO" sz="1400" spc="-5" dirty="0">
                <a:latin typeface="Exo 2" panose="020B0604020202020204"/>
                <a:hlinkClick r:id="rId3"/>
              </a:rPr>
              <a:t>la</a:t>
            </a:r>
            <a:r>
              <a:rPr lang="es-CO" sz="1400" spc="-5" dirty="0">
                <a:solidFill>
                  <a:srgbClr val="0000FF"/>
                </a:solidFill>
                <a:latin typeface="Exo 2" panose="020B0604020202020204"/>
                <a:hlinkClick r:id="rId3"/>
              </a:rPr>
              <a:t> </a:t>
            </a:r>
            <a:r>
              <a:rPr lang="es-CO" sz="1400" u="sng" spc="-5" dirty="0" err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3"/>
              </a:rPr>
              <a:t>List</a:t>
            </a:r>
            <a:r>
              <a:rPr lang="es-CO" sz="14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3"/>
              </a:rPr>
              <a:t> of</a:t>
            </a:r>
          </a:p>
          <a:p>
            <a:pPr marL="355600" algn="just">
              <a:lnSpc>
                <a:spcPct val="100000"/>
              </a:lnSpc>
            </a:pPr>
            <a:r>
              <a:rPr lang="es-CO" sz="1400" u="sng" spc="-5" dirty="0" err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3"/>
              </a:rPr>
              <a:t>Predatory</a:t>
            </a:r>
            <a:r>
              <a:rPr lang="es-CO" sz="14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3"/>
              </a:rPr>
              <a:t> </a:t>
            </a:r>
            <a:r>
              <a:rPr lang="es-CO" sz="1400" u="sng" spc="-5" dirty="0" err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3"/>
              </a:rPr>
              <a:t>Journals</a:t>
            </a:r>
            <a:r>
              <a:rPr lang="es-CO" sz="1400" spc="-5" dirty="0">
                <a:solidFill>
                  <a:srgbClr val="0000FF"/>
                </a:solidFill>
                <a:latin typeface="Exo 2" panose="020B0604020202020204"/>
                <a:hlinkClick r:id="rId3"/>
              </a:rPr>
              <a:t> </a:t>
            </a:r>
            <a:r>
              <a:rPr lang="es-CO" sz="1400" spc="-5" dirty="0">
                <a:latin typeface="Exo 2" panose="020B0604020202020204"/>
                <a:hlinkClick r:id="rId3"/>
              </a:rPr>
              <a:t>o </a:t>
            </a:r>
            <a:r>
              <a:rPr lang="es-CO" sz="1400" u="sng" spc="-5" dirty="0" err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4"/>
              </a:rPr>
              <a:t>Beall's</a:t>
            </a:r>
            <a:r>
              <a:rPr lang="es-CO" sz="14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4"/>
              </a:rPr>
              <a:t> </a:t>
            </a:r>
            <a:r>
              <a:rPr lang="es-CO" sz="1400" u="sng" spc="-5" dirty="0" err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4"/>
              </a:rPr>
              <a:t>List</a:t>
            </a:r>
            <a:r>
              <a:rPr lang="es-CO" sz="14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4"/>
              </a:rPr>
              <a:t> of </a:t>
            </a:r>
            <a:r>
              <a:rPr lang="es-CO" sz="1400" u="sng" spc="-5" dirty="0" err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4"/>
              </a:rPr>
              <a:t>Potential</a:t>
            </a:r>
            <a:r>
              <a:rPr lang="es-CO" sz="14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4"/>
              </a:rPr>
              <a:t> </a:t>
            </a:r>
            <a:r>
              <a:rPr lang="es-CO" sz="1400" u="sng" spc="-5" dirty="0" err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4"/>
              </a:rPr>
              <a:t>Predatory</a:t>
            </a:r>
            <a:r>
              <a:rPr lang="es-CO" sz="14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4"/>
              </a:rPr>
              <a:t> </a:t>
            </a:r>
            <a:r>
              <a:rPr lang="es-CO" sz="1400" u="sng" spc="-5" dirty="0" err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4"/>
              </a:rPr>
              <a:t>Journals</a:t>
            </a:r>
            <a:r>
              <a:rPr lang="es-CO" sz="14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4"/>
              </a:rPr>
              <a:t> and</a:t>
            </a:r>
            <a:r>
              <a:rPr lang="es-CO" sz="1400" u="sng" spc="1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4"/>
              </a:rPr>
              <a:t> </a:t>
            </a:r>
            <a:r>
              <a:rPr lang="es-CO" sz="1400" u="sng" spc="-5" dirty="0" err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Exo 2" panose="020B0604020202020204"/>
                <a:hlinkClick r:id="rId4"/>
              </a:rPr>
              <a:t>Publishers</a:t>
            </a:r>
            <a:endParaRPr lang="es-CO" sz="1400" u="sng" spc="-5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latin typeface="Exo 2" panose="020B0604020202020204"/>
              <a:hlinkClick r:id="rId4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5600" algn="l"/>
              </a:tabLst>
            </a:pPr>
            <a:r>
              <a:rPr lang="es-CO" sz="1400" spc="-5" dirty="0">
                <a:latin typeface="Exo 2" panose="020B0604020202020204"/>
              </a:rPr>
              <a:t>Se aceptarán publicaciones en revistas de cualquier área de conocimiento cuya </a:t>
            </a:r>
            <a:r>
              <a:rPr lang="es-CO" sz="1400" spc="-10" dirty="0">
                <a:latin typeface="Exo 2" panose="020B0604020202020204"/>
              </a:rPr>
              <a:t> </a:t>
            </a:r>
            <a:r>
              <a:rPr lang="es-CO" sz="1400" spc="-5" dirty="0">
                <a:latin typeface="Exo 2" panose="020B0604020202020204"/>
              </a:rPr>
              <a:t>categoría </a:t>
            </a:r>
            <a:r>
              <a:rPr lang="es-CO" sz="1400" dirty="0">
                <a:latin typeface="Exo 2" panose="020B0604020202020204"/>
              </a:rPr>
              <a:t>y/o </a:t>
            </a:r>
            <a:r>
              <a:rPr lang="es-CO" sz="1400" spc="-5" dirty="0">
                <a:latin typeface="Exo 2" panose="020B0604020202020204"/>
              </a:rPr>
              <a:t>subcategoría </a:t>
            </a:r>
            <a:r>
              <a:rPr lang="es-CO" sz="1400" spc="-10" dirty="0">
                <a:latin typeface="Exo 2" panose="020B0604020202020204"/>
              </a:rPr>
              <a:t>sea </a:t>
            </a:r>
            <a:r>
              <a:rPr lang="es-CO" sz="1400" spc="-5" dirty="0">
                <a:latin typeface="Exo 2" panose="020B0604020202020204"/>
              </a:rPr>
              <a:t>Miscelánea, </a:t>
            </a:r>
            <a:r>
              <a:rPr lang="es-CO" sz="1400" spc="-5" dirty="0" err="1">
                <a:latin typeface="Exo 2" panose="020B0604020202020204"/>
              </a:rPr>
              <a:t>Miscellaneous</a:t>
            </a:r>
            <a:r>
              <a:rPr lang="es-CO" sz="1400" spc="-5" dirty="0">
                <a:latin typeface="Exo 2" panose="020B0604020202020204"/>
              </a:rPr>
              <a:t> o cualquier </a:t>
            </a:r>
            <a:r>
              <a:rPr lang="es-CO" sz="1400" spc="-10" dirty="0">
                <a:latin typeface="Exo 2" panose="020B0604020202020204"/>
              </a:rPr>
              <a:t>concepto  similar </a:t>
            </a:r>
            <a:r>
              <a:rPr lang="es-CO" sz="1400" spc="-5" dirty="0">
                <a:latin typeface="Exo 2" panose="020B0604020202020204"/>
              </a:rPr>
              <a:t>previa verificación del Observatorio de Cienciometría.</a:t>
            </a:r>
          </a:p>
          <a:p>
            <a:pPr marL="355600" indent="-342900" algn="just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lang="es-CO" sz="1400" spc="-5" dirty="0">
                <a:latin typeface="Exo 2" panose="020B0604020202020204"/>
              </a:rPr>
              <a:t>No</a:t>
            </a:r>
            <a:r>
              <a:rPr lang="es-CO" sz="1400" spc="305" dirty="0">
                <a:latin typeface="Exo 2" panose="020B0604020202020204"/>
              </a:rPr>
              <a:t> </a:t>
            </a:r>
            <a:r>
              <a:rPr lang="es-CO" sz="1400" spc="-5" dirty="0">
                <a:latin typeface="Exo 2" panose="020B0604020202020204"/>
              </a:rPr>
              <a:t>será</a:t>
            </a:r>
            <a:r>
              <a:rPr lang="es-CO" sz="1400" spc="310" dirty="0">
                <a:latin typeface="Exo 2" panose="020B0604020202020204"/>
              </a:rPr>
              <a:t> </a:t>
            </a:r>
            <a:r>
              <a:rPr lang="es-CO" sz="1400" dirty="0">
                <a:latin typeface="Exo 2" panose="020B0604020202020204"/>
              </a:rPr>
              <a:t>tenida</a:t>
            </a:r>
            <a:r>
              <a:rPr lang="es-CO" sz="1400" spc="305" dirty="0">
                <a:latin typeface="Exo 2" panose="020B0604020202020204"/>
              </a:rPr>
              <a:t> </a:t>
            </a:r>
            <a:r>
              <a:rPr lang="es-CO" sz="1400" spc="-5" dirty="0">
                <a:latin typeface="Exo 2" panose="020B0604020202020204"/>
              </a:rPr>
              <a:t>en</a:t>
            </a:r>
            <a:r>
              <a:rPr lang="es-CO" sz="1400" spc="310" dirty="0">
                <a:latin typeface="Exo 2" panose="020B0604020202020204"/>
              </a:rPr>
              <a:t> </a:t>
            </a:r>
            <a:r>
              <a:rPr lang="es-CO" sz="1400" spc="-5" dirty="0">
                <a:latin typeface="Exo 2" panose="020B0604020202020204"/>
              </a:rPr>
              <a:t>cuenta</a:t>
            </a:r>
            <a:r>
              <a:rPr lang="es-CO" sz="1400" spc="300" dirty="0">
                <a:latin typeface="Exo 2" panose="020B0604020202020204"/>
              </a:rPr>
              <a:t> </a:t>
            </a:r>
            <a:r>
              <a:rPr lang="es-CO" sz="1400" dirty="0">
                <a:latin typeface="Exo 2" panose="020B0604020202020204"/>
              </a:rPr>
              <a:t>para</a:t>
            </a:r>
            <a:r>
              <a:rPr lang="es-CO" sz="1400" spc="295" dirty="0">
                <a:latin typeface="Exo 2" panose="020B0604020202020204"/>
              </a:rPr>
              <a:t> </a:t>
            </a:r>
            <a:r>
              <a:rPr lang="es-CO" sz="1400" spc="-5" dirty="0">
                <a:latin typeface="Exo 2" panose="020B0604020202020204"/>
              </a:rPr>
              <a:t>el</a:t>
            </a:r>
            <a:r>
              <a:rPr lang="es-CO" sz="1400" spc="315" dirty="0">
                <a:latin typeface="Exo 2" panose="020B0604020202020204"/>
              </a:rPr>
              <a:t> </a:t>
            </a:r>
            <a:r>
              <a:rPr lang="es-CO" sz="1400" spc="-5" dirty="0">
                <a:latin typeface="Exo 2" panose="020B0604020202020204"/>
              </a:rPr>
              <a:t>proceso</a:t>
            </a:r>
            <a:r>
              <a:rPr lang="es-CO" sz="1400" spc="310" dirty="0">
                <a:latin typeface="Exo 2" panose="020B0604020202020204"/>
              </a:rPr>
              <a:t> </a:t>
            </a:r>
            <a:r>
              <a:rPr lang="es-CO" sz="1400" spc="-5" dirty="0">
                <a:latin typeface="Exo 2" panose="020B0604020202020204"/>
              </a:rPr>
              <a:t>de</a:t>
            </a:r>
            <a:r>
              <a:rPr lang="es-CO" sz="1400" spc="310" dirty="0">
                <a:latin typeface="Exo 2" panose="020B0604020202020204"/>
              </a:rPr>
              <a:t> </a:t>
            </a:r>
            <a:r>
              <a:rPr lang="es-CO" sz="1400" spc="-5" dirty="0">
                <a:latin typeface="Exo 2" panose="020B0604020202020204"/>
              </a:rPr>
              <a:t>selección</a:t>
            </a:r>
            <a:r>
              <a:rPr lang="es-CO" sz="1400" spc="310" dirty="0">
                <a:latin typeface="Exo 2" panose="020B0604020202020204"/>
              </a:rPr>
              <a:t> </a:t>
            </a:r>
            <a:r>
              <a:rPr lang="es-CO" sz="1400" spc="-5" dirty="0">
                <a:latin typeface="Exo 2" panose="020B0604020202020204"/>
              </a:rPr>
              <a:t>y</a:t>
            </a:r>
            <a:r>
              <a:rPr lang="es-CO" sz="1400" spc="325" dirty="0">
                <a:latin typeface="Exo 2" panose="020B0604020202020204"/>
              </a:rPr>
              <a:t> </a:t>
            </a:r>
            <a:r>
              <a:rPr lang="es-CO" sz="1400" spc="-5" dirty="0">
                <a:latin typeface="Exo 2" panose="020B0604020202020204"/>
              </a:rPr>
              <a:t>evaluación,</a:t>
            </a:r>
            <a:r>
              <a:rPr lang="es-CO" sz="1400" spc="315" dirty="0">
                <a:latin typeface="Exo 2" panose="020B0604020202020204"/>
              </a:rPr>
              <a:t> </a:t>
            </a:r>
            <a:r>
              <a:rPr lang="es-CO" sz="1400" spc="-5" dirty="0">
                <a:latin typeface="Exo 2" panose="020B0604020202020204"/>
              </a:rPr>
              <a:t>la información enviada en </a:t>
            </a:r>
            <a:r>
              <a:rPr lang="es-CO" sz="1400" spc="-10" dirty="0">
                <a:latin typeface="Exo 2" panose="020B0604020202020204"/>
              </a:rPr>
              <a:t>medios </a:t>
            </a:r>
            <a:r>
              <a:rPr lang="es-CO" sz="1400" spc="-5" dirty="0">
                <a:latin typeface="Exo 2" panose="020B0604020202020204"/>
              </a:rPr>
              <a:t>distintos al</a:t>
            </a:r>
            <a:r>
              <a:rPr lang="es-CO" sz="1400" spc="45" dirty="0">
                <a:latin typeface="Exo 2" panose="020B0604020202020204"/>
              </a:rPr>
              <a:t> </a:t>
            </a:r>
            <a:r>
              <a:rPr lang="es-CO" sz="1400" spc="-5" dirty="0">
                <a:latin typeface="Exo 2" panose="020B0604020202020204"/>
              </a:rPr>
              <a:t>correo.</a:t>
            </a:r>
          </a:p>
        </p:txBody>
      </p:sp>
      <p:sp>
        <p:nvSpPr>
          <p:cNvPr id="8" name="Google Shape;481;p46">
            <a:extLst>
              <a:ext uri="{FF2B5EF4-FFF2-40B4-BE49-F238E27FC236}">
                <a16:creationId xmlns:a16="http://schemas.microsoft.com/office/drawing/2014/main" xmlns="" id="{C6260FE4-1218-4793-BC4F-396EF96C926E}"/>
              </a:ext>
            </a:extLst>
          </p:cNvPr>
          <p:cNvSpPr txBox="1"/>
          <p:nvPr/>
        </p:nvSpPr>
        <p:spPr>
          <a:xfrm>
            <a:off x="152864" y="4524084"/>
            <a:ext cx="3955774" cy="590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s-CO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  <a:cs typeface="Times New Roman"/>
              </a:rPr>
              <a:t>La presente convocatoria rige a partir de la fecha de publicación 14 de septiembre 2021</a:t>
            </a:r>
          </a:p>
        </p:txBody>
      </p:sp>
    </p:spTree>
    <p:extLst>
      <p:ext uri="{BB962C8B-B14F-4D97-AF65-F5344CB8AC3E}">
        <p14:creationId xmlns:p14="http://schemas.microsoft.com/office/powerpoint/2010/main" val="1655069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ropuesta presentación-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30382"/>
            <a:ext cx="9143111" cy="5143500"/>
          </a:xfrm>
          <a:prstGeom prst="rect">
            <a:avLst/>
          </a:prstGeom>
        </p:spPr>
      </p:pic>
      <p:sp>
        <p:nvSpPr>
          <p:cNvPr id="7" name="Google Shape;481;p46">
            <a:extLst>
              <a:ext uri="{FF2B5EF4-FFF2-40B4-BE49-F238E27FC236}">
                <a16:creationId xmlns:a16="http://schemas.microsoft.com/office/drawing/2014/main" xmlns="" id="{3C36A14D-864D-DB4A-89D1-EE6266DF4F1A}"/>
              </a:ext>
            </a:extLst>
          </p:cNvPr>
          <p:cNvSpPr txBox="1"/>
          <p:nvPr/>
        </p:nvSpPr>
        <p:spPr>
          <a:xfrm>
            <a:off x="2319575" y="90318"/>
            <a:ext cx="3882887" cy="853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CO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 charset="0"/>
                <a:ea typeface="Trebuchet MS"/>
                <a:cs typeface="Trebuchet MS"/>
                <a:sym typeface="Trebuchet MS"/>
              </a:rPr>
              <a:t>Presentación</a:t>
            </a:r>
            <a:endParaRPr sz="3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xo 2" panose="020B0604020202020204" charset="0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xmlns="" id="{3F7F028B-3B98-41F8-951C-E3AF1DC6E8E6}"/>
              </a:ext>
            </a:extLst>
          </p:cNvPr>
          <p:cNvSpPr txBox="1"/>
          <p:nvPr/>
        </p:nvSpPr>
        <p:spPr>
          <a:xfrm>
            <a:off x="285970" y="798965"/>
            <a:ext cx="7028921" cy="22236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Exo 2" panose="020B0604020202020204"/>
                <a:cs typeface="Times New Roman"/>
              </a:rPr>
              <a:t>La Universidad </a:t>
            </a:r>
            <a:r>
              <a:rPr lang="es-CO" sz="1400" spc="-5" dirty="0">
                <a:latin typeface="Exo 2" panose="020B0604020202020204"/>
                <a:cs typeface="Times New Roman"/>
              </a:rPr>
              <a:t>concibe </a:t>
            </a:r>
            <a:r>
              <a:rPr sz="1400" dirty="0">
                <a:latin typeface="Exo 2" panose="020B0604020202020204"/>
                <a:cs typeface="Times New Roman"/>
              </a:rPr>
              <a:t>la </a:t>
            </a:r>
            <a:r>
              <a:rPr sz="1400" spc="-5" dirty="0" err="1">
                <a:latin typeface="Exo 2" panose="020B0604020202020204"/>
                <a:cs typeface="Times New Roman"/>
              </a:rPr>
              <a:t>investigación</a:t>
            </a:r>
            <a:r>
              <a:rPr sz="1400" spc="-5" dirty="0">
                <a:latin typeface="Exo 2" panose="020B0604020202020204"/>
                <a:cs typeface="Times New Roman"/>
              </a:rPr>
              <a:t> </a:t>
            </a:r>
            <a:r>
              <a:rPr lang="es-CO" sz="1400" spc="-5" dirty="0">
                <a:latin typeface="Exo 2" panose="020B0604020202020204"/>
                <a:cs typeface="Times New Roman"/>
              </a:rPr>
              <a:t>como </a:t>
            </a:r>
            <a:r>
              <a:rPr sz="1400" dirty="0">
                <a:latin typeface="Exo 2" panose="020B0604020202020204"/>
                <a:cs typeface="Times New Roman"/>
              </a:rPr>
              <a:t>una </a:t>
            </a:r>
            <a:r>
              <a:rPr sz="1400" spc="-5" dirty="0">
                <a:latin typeface="Exo 2" panose="020B0604020202020204"/>
                <a:cs typeface="Times New Roman"/>
              </a:rPr>
              <a:t>herramienta fundamental </a:t>
            </a:r>
            <a:r>
              <a:rPr sz="1400" dirty="0">
                <a:latin typeface="Exo 2" panose="020B0604020202020204"/>
                <a:cs typeface="Times New Roman"/>
              </a:rPr>
              <a:t>para aportar  soluciones a </a:t>
            </a:r>
            <a:r>
              <a:rPr sz="1400" spc="-5" dirty="0">
                <a:latin typeface="Exo 2" panose="020B0604020202020204"/>
                <a:cs typeface="Times New Roman"/>
              </a:rPr>
              <a:t>los </a:t>
            </a:r>
            <a:r>
              <a:rPr sz="1400" spc="-5" dirty="0" err="1">
                <a:latin typeface="Exo 2" panose="020B0604020202020204"/>
                <a:cs typeface="Times New Roman"/>
              </a:rPr>
              <a:t>problemas</a:t>
            </a:r>
            <a:r>
              <a:rPr sz="1400" spc="-5" dirty="0">
                <a:latin typeface="Exo 2" panose="020B0604020202020204"/>
                <a:cs typeface="Times New Roman"/>
              </a:rPr>
              <a:t> </a:t>
            </a:r>
            <a:r>
              <a:rPr lang="es-CO" sz="1400" spc="-5" dirty="0">
                <a:latin typeface="Exo 2" panose="020B0604020202020204"/>
                <a:cs typeface="Times New Roman"/>
              </a:rPr>
              <a:t>contemporáneos </a:t>
            </a:r>
            <a:r>
              <a:rPr sz="1400" dirty="0">
                <a:latin typeface="Exo 2" panose="020B0604020202020204"/>
                <a:cs typeface="Times New Roman"/>
              </a:rPr>
              <a:t>a </a:t>
            </a:r>
            <a:r>
              <a:rPr sz="1400" spc="-5" dirty="0">
                <a:latin typeface="Exo 2" panose="020B0604020202020204"/>
                <a:cs typeface="Times New Roman"/>
              </a:rPr>
              <a:t>partir </a:t>
            </a:r>
            <a:r>
              <a:rPr sz="1400" dirty="0">
                <a:latin typeface="Exo 2" panose="020B0604020202020204"/>
                <a:cs typeface="Times New Roman"/>
              </a:rPr>
              <a:t>de </a:t>
            </a:r>
            <a:r>
              <a:rPr sz="1400" spc="-10" dirty="0">
                <a:latin typeface="Exo 2" panose="020B0604020202020204"/>
                <a:cs typeface="Times New Roman"/>
              </a:rPr>
              <a:t>la  </a:t>
            </a:r>
            <a:r>
              <a:rPr sz="1400" dirty="0">
                <a:latin typeface="Exo 2" panose="020B0604020202020204"/>
                <a:cs typeface="Times New Roman"/>
              </a:rPr>
              <a:t>producción </a:t>
            </a:r>
            <a:r>
              <a:rPr sz="1400" spc="-5" dirty="0">
                <a:latin typeface="Exo 2" panose="020B0604020202020204"/>
                <a:cs typeface="Times New Roman"/>
              </a:rPr>
              <a:t>de </a:t>
            </a:r>
            <a:r>
              <a:rPr sz="1400" dirty="0" err="1">
                <a:latin typeface="Exo 2" panose="020B0604020202020204"/>
                <a:cs typeface="Times New Roman"/>
              </a:rPr>
              <a:t>nuevo</a:t>
            </a:r>
            <a:r>
              <a:rPr sz="1400" dirty="0">
                <a:latin typeface="Exo 2" panose="020B0604020202020204"/>
                <a:cs typeface="Times New Roman"/>
              </a:rPr>
              <a:t> </a:t>
            </a:r>
            <a:r>
              <a:rPr sz="1400" spc="-5" dirty="0" err="1">
                <a:latin typeface="Exo 2" panose="020B0604020202020204"/>
                <a:cs typeface="Times New Roman"/>
              </a:rPr>
              <a:t>conocimiento</a:t>
            </a:r>
            <a:r>
              <a:rPr lang="es-CO" sz="1400" spc="-5" dirty="0">
                <a:latin typeface="Exo 2" panose="020B0604020202020204"/>
                <a:cs typeface="Times New Roman"/>
              </a:rPr>
              <a:t>.</a:t>
            </a:r>
            <a:r>
              <a:rPr sz="1400" spc="-5" dirty="0">
                <a:latin typeface="Exo 2" panose="020B0604020202020204"/>
                <a:cs typeface="Times New Roman"/>
              </a:rPr>
              <a:t> </a:t>
            </a:r>
            <a:r>
              <a:rPr lang="es-CO" sz="1400" spc="-5" dirty="0">
                <a:latin typeface="Exo 2" panose="020B0604020202020204"/>
                <a:cs typeface="Times New Roman"/>
              </a:rPr>
              <a:t>E</a:t>
            </a:r>
            <a:r>
              <a:rPr sz="1400" dirty="0">
                <a:latin typeface="Exo 2" panose="020B0604020202020204"/>
                <a:cs typeface="Times New Roman"/>
              </a:rPr>
              <a:t>n </a:t>
            </a:r>
            <a:r>
              <a:rPr sz="1400" spc="-5" dirty="0" err="1">
                <a:latin typeface="Exo 2" panose="020B0604020202020204"/>
                <a:cs typeface="Times New Roman"/>
              </a:rPr>
              <a:t>consecuencia</a:t>
            </a:r>
            <a:r>
              <a:rPr lang="es-CO" sz="1400" spc="-5" dirty="0">
                <a:latin typeface="Exo 2" panose="020B0604020202020204"/>
                <a:cs typeface="Times New Roman"/>
              </a:rPr>
              <a:t>,</a:t>
            </a:r>
            <a:r>
              <a:rPr sz="1400" spc="-5" dirty="0">
                <a:latin typeface="Exo 2" panose="020B0604020202020204"/>
                <a:cs typeface="Times New Roman"/>
              </a:rPr>
              <a:t> </a:t>
            </a:r>
            <a:r>
              <a:rPr lang="es-CO" sz="1400" spc="-5" dirty="0">
                <a:latin typeface="Exo 2" panose="020B0604020202020204"/>
                <a:cs typeface="Times New Roman"/>
              </a:rPr>
              <a:t>bajo el </a:t>
            </a:r>
            <a:r>
              <a:rPr sz="1400" spc="-5" dirty="0" err="1">
                <a:latin typeface="Exo 2" panose="020B0604020202020204"/>
                <a:cs typeface="Times New Roman"/>
              </a:rPr>
              <a:t>marco</a:t>
            </a:r>
            <a:r>
              <a:rPr sz="1400" spc="-5" dirty="0">
                <a:latin typeface="Exo 2" panose="020B0604020202020204"/>
                <a:cs typeface="Times New Roman"/>
              </a:rPr>
              <a:t> </a:t>
            </a:r>
            <a:r>
              <a:rPr lang="es-CO" sz="1400" spc="-5" dirty="0">
                <a:latin typeface="Exo 2" panose="020B0604020202020204"/>
                <a:cs typeface="Times New Roman"/>
              </a:rPr>
              <a:t>de la p</a:t>
            </a:r>
            <a:r>
              <a:rPr sz="1400" spc="-5" dirty="0" err="1">
                <a:latin typeface="Exo 2" panose="020B0604020202020204"/>
                <a:cs typeface="Times New Roman"/>
              </a:rPr>
              <a:t>royección</a:t>
            </a:r>
            <a:r>
              <a:rPr sz="1400" spc="-5" dirty="0">
                <a:latin typeface="Exo 2" panose="020B0604020202020204"/>
                <a:cs typeface="Times New Roman"/>
              </a:rPr>
              <a:t> </a:t>
            </a:r>
            <a:r>
              <a:rPr lang="es-CO" sz="1400" spc="-5" dirty="0">
                <a:latin typeface="Exo 2" panose="020B0604020202020204"/>
                <a:cs typeface="Times New Roman"/>
              </a:rPr>
              <a:t>s</a:t>
            </a:r>
            <a:r>
              <a:rPr sz="1400" spc="-5" dirty="0" err="1">
                <a:latin typeface="Exo 2" panose="020B0604020202020204"/>
                <a:cs typeface="Times New Roman"/>
              </a:rPr>
              <a:t>ocial</a:t>
            </a:r>
            <a:r>
              <a:rPr sz="1400" spc="-5" dirty="0">
                <a:latin typeface="Exo 2" panose="020B0604020202020204"/>
                <a:cs typeface="Times New Roman"/>
              </a:rPr>
              <a:t> </a:t>
            </a:r>
            <a:r>
              <a:rPr sz="1400" dirty="0">
                <a:latin typeface="Exo 2" panose="020B0604020202020204"/>
                <a:cs typeface="Times New Roman"/>
              </a:rPr>
              <a:t>e </a:t>
            </a:r>
            <a:r>
              <a:rPr sz="1400" spc="-5" dirty="0" err="1">
                <a:latin typeface="Exo 2" panose="020B0604020202020204"/>
                <a:cs typeface="Times New Roman"/>
              </a:rPr>
              <a:t>investigación</a:t>
            </a:r>
            <a:r>
              <a:rPr sz="1400" spc="-5" dirty="0">
                <a:latin typeface="Exo 2" panose="020B0604020202020204"/>
                <a:cs typeface="Times New Roman"/>
              </a:rPr>
              <a:t>  </a:t>
            </a:r>
            <a:r>
              <a:rPr sz="1400" spc="-5" dirty="0" err="1">
                <a:latin typeface="Exo 2" panose="020B0604020202020204"/>
                <a:cs typeface="Times New Roman"/>
              </a:rPr>
              <a:t>pertinentes</a:t>
            </a:r>
            <a:r>
              <a:rPr sz="1400" spc="-5" dirty="0">
                <a:latin typeface="Exo 2" panose="020B0604020202020204"/>
                <a:cs typeface="Times New Roman"/>
              </a:rPr>
              <a:t> </a:t>
            </a:r>
            <a:r>
              <a:rPr sz="1400" dirty="0">
                <a:latin typeface="Exo 2" panose="020B0604020202020204"/>
                <a:cs typeface="Times New Roman"/>
              </a:rPr>
              <a:t>del </a:t>
            </a:r>
            <a:r>
              <a:rPr sz="1400" spc="-5" dirty="0">
                <a:latin typeface="Exo 2" panose="020B0604020202020204"/>
                <a:cs typeface="Times New Roman"/>
              </a:rPr>
              <a:t>Plan Integral Multicampus </a:t>
            </a:r>
            <a:r>
              <a:rPr sz="1400" dirty="0">
                <a:latin typeface="Exo 2" panose="020B0604020202020204"/>
                <a:cs typeface="Times New Roman"/>
              </a:rPr>
              <a:t>(PIM) que </a:t>
            </a:r>
            <a:r>
              <a:rPr sz="1400" spc="-5" dirty="0">
                <a:latin typeface="Exo 2" panose="020B0604020202020204"/>
                <a:cs typeface="Times New Roman"/>
              </a:rPr>
              <a:t>establece  </a:t>
            </a:r>
            <a:r>
              <a:rPr sz="1400" dirty="0">
                <a:latin typeface="Exo 2" panose="020B0604020202020204"/>
                <a:cs typeface="Times New Roman"/>
              </a:rPr>
              <a:t>para </a:t>
            </a:r>
            <a:r>
              <a:rPr sz="1400" spc="-5" dirty="0">
                <a:latin typeface="Exo 2" panose="020B0604020202020204"/>
                <a:cs typeface="Times New Roman"/>
              </a:rPr>
              <a:t>la Universidad Santo </a:t>
            </a:r>
            <a:r>
              <a:rPr sz="1400" spc="-40" dirty="0" err="1">
                <a:latin typeface="Exo 2" panose="020B0604020202020204"/>
                <a:cs typeface="Times New Roman"/>
              </a:rPr>
              <a:t>Tomás</a:t>
            </a:r>
            <a:r>
              <a:rPr sz="1400" spc="-40" dirty="0">
                <a:latin typeface="Exo 2" panose="020B0604020202020204"/>
                <a:cs typeface="Times New Roman"/>
              </a:rPr>
              <a:t> </a:t>
            </a:r>
            <a:r>
              <a:rPr sz="1400" spc="-5" dirty="0">
                <a:latin typeface="Exo 2" panose="020B0604020202020204"/>
                <a:cs typeface="Times New Roman"/>
              </a:rPr>
              <a:t>“consolidarse como  </a:t>
            </a:r>
            <a:r>
              <a:rPr sz="1400" spc="-5" dirty="0" err="1">
                <a:latin typeface="Exo 2" panose="020B0604020202020204"/>
                <a:cs typeface="Times New Roman"/>
              </a:rPr>
              <a:t>una</a:t>
            </a:r>
            <a:r>
              <a:rPr sz="1400" spc="-5" dirty="0">
                <a:latin typeface="Exo 2" panose="020B0604020202020204"/>
                <a:cs typeface="Times New Roman"/>
              </a:rPr>
              <a:t> </a:t>
            </a:r>
            <a:r>
              <a:rPr sz="1400" spc="-5" dirty="0" err="1">
                <a:latin typeface="Exo 2" panose="020B0604020202020204"/>
                <a:cs typeface="Times New Roman"/>
              </a:rPr>
              <a:t>institución</a:t>
            </a:r>
            <a:r>
              <a:rPr sz="1400" dirty="0">
                <a:latin typeface="Exo 2" panose="020B0604020202020204"/>
                <a:cs typeface="Times New Roman"/>
              </a:rPr>
              <a:t>… </a:t>
            </a:r>
            <a:r>
              <a:rPr sz="1400" spc="-5" dirty="0">
                <a:latin typeface="Exo 2" panose="020B0604020202020204"/>
                <a:cs typeface="Times New Roman"/>
              </a:rPr>
              <a:t>generadora </a:t>
            </a:r>
            <a:r>
              <a:rPr sz="1400" dirty="0">
                <a:latin typeface="Exo 2" panose="020B0604020202020204"/>
                <a:cs typeface="Times New Roman"/>
              </a:rPr>
              <a:t>de </a:t>
            </a:r>
            <a:r>
              <a:rPr sz="1400" spc="-5" dirty="0">
                <a:latin typeface="Exo 2" panose="020B0604020202020204"/>
                <a:cs typeface="Times New Roman"/>
              </a:rPr>
              <a:t>conocimiento, </a:t>
            </a:r>
            <a:r>
              <a:rPr sz="1400" dirty="0">
                <a:latin typeface="Exo 2" panose="020B0604020202020204"/>
                <a:cs typeface="Times New Roman"/>
              </a:rPr>
              <a:t>con </a:t>
            </a:r>
            <a:r>
              <a:rPr sz="1400" spc="-5" dirty="0">
                <a:latin typeface="Exo 2" panose="020B0604020202020204"/>
                <a:cs typeface="Times New Roman"/>
              </a:rPr>
              <a:t>visibilidad,  impacto </a:t>
            </a:r>
            <a:r>
              <a:rPr sz="1400" dirty="0">
                <a:latin typeface="Exo 2" panose="020B0604020202020204"/>
                <a:cs typeface="Times New Roman"/>
              </a:rPr>
              <a:t>y </a:t>
            </a:r>
            <a:r>
              <a:rPr sz="1400" spc="-5" dirty="0">
                <a:latin typeface="Exo 2" panose="020B0604020202020204"/>
                <a:cs typeface="Times New Roman"/>
              </a:rPr>
              <a:t>reconocimiento mundial” (Universidad </a:t>
            </a:r>
            <a:r>
              <a:rPr sz="1400" dirty="0">
                <a:latin typeface="Exo 2" panose="020B0604020202020204"/>
                <a:cs typeface="Times New Roman"/>
              </a:rPr>
              <a:t>Santo </a:t>
            </a:r>
            <a:r>
              <a:rPr sz="1400" spc="-35" dirty="0">
                <a:latin typeface="Exo 2" panose="020B0604020202020204"/>
                <a:cs typeface="Times New Roman"/>
              </a:rPr>
              <a:t>Tomás,  </a:t>
            </a:r>
            <a:r>
              <a:rPr sz="1400" dirty="0">
                <a:latin typeface="Exo 2" panose="020B0604020202020204"/>
                <a:cs typeface="Times New Roman"/>
              </a:rPr>
              <a:t>2016), </a:t>
            </a:r>
            <a:r>
              <a:rPr sz="1400" spc="-5" dirty="0">
                <a:latin typeface="Exo 2" panose="020B0604020202020204"/>
                <a:cs typeface="Times New Roman"/>
              </a:rPr>
              <a:t>la </a:t>
            </a:r>
            <a:r>
              <a:rPr sz="1400" spc="-15" dirty="0">
                <a:latin typeface="Exo 2" panose="020B0604020202020204"/>
                <a:cs typeface="Times New Roman"/>
              </a:rPr>
              <a:t>Vicerrectoría </a:t>
            </a:r>
            <a:r>
              <a:rPr sz="1400" spc="-5" dirty="0">
                <a:latin typeface="Exo 2" panose="020B0604020202020204"/>
                <a:cs typeface="Times New Roman"/>
              </a:rPr>
              <a:t>Académica </a:t>
            </a:r>
            <a:r>
              <a:rPr sz="1400" dirty="0">
                <a:latin typeface="Exo 2" panose="020B0604020202020204"/>
                <a:cs typeface="Times New Roman"/>
              </a:rPr>
              <a:t>General y la </a:t>
            </a:r>
            <a:r>
              <a:rPr sz="1400" spc="-5" dirty="0">
                <a:latin typeface="Exo 2" panose="020B0604020202020204"/>
                <a:cs typeface="Times New Roman"/>
              </a:rPr>
              <a:t>Dirección </a:t>
            </a:r>
            <a:r>
              <a:rPr sz="1400" dirty="0">
                <a:latin typeface="Exo 2" panose="020B0604020202020204"/>
                <a:cs typeface="Times New Roman"/>
              </a:rPr>
              <a:t>Nacional  </a:t>
            </a:r>
            <a:r>
              <a:rPr sz="1400" spc="-5" dirty="0">
                <a:latin typeface="Exo 2" panose="020B0604020202020204"/>
                <a:cs typeface="Times New Roman"/>
              </a:rPr>
              <a:t>de Investigación </a:t>
            </a:r>
            <a:r>
              <a:rPr sz="1400" dirty="0">
                <a:latin typeface="Exo 2" panose="020B0604020202020204"/>
                <a:cs typeface="Times New Roman"/>
              </a:rPr>
              <a:t>e </a:t>
            </a:r>
            <a:r>
              <a:rPr sz="1400" spc="-5" dirty="0">
                <a:latin typeface="Exo 2" panose="020B0604020202020204"/>
                <a:cs typeface="Times New Roman"/>
              </a:rPr>
              <a:t>Innovación, abre la Convocatoria permanente </a:t>
            </a:r>
            <a:r>
              <a:rPr sz="1400" spc="-15" dirty="0">
                <a:latin typeface="Exo 2" panose="020B0604020202020204"/>
                <a:cs typeface="Times New Roman"/>
              </a:rPr>
              <a:t>de  </a:t>
            </a:r>
            <a:r>
              <a:rPr sz="1400" dirty="0">
                <a:latin typeface="Exo 2" panose="020B0604020202020204"/>
                <a:cs typeface="Times New Roman"/>
              </a:rPr>
              <a:t>incentivos a publicaciones </a:t>
            </a:r>
            <a:r>
              <a:rPr sz="1400" spc="-5" dirty="0">
                <a:latin typeface="Exo 2" panose="020B0604020202020204"/>
                <a:cs typeface="Times New Roman"/>
              </a:rPr>
              <a:t>científicas, </a:t>
            </a:r>
            <a:r>
              <a:rPr sz="1400" dirty="0">
                <a:latin typeface="Exo 2" panose="020B0604020202020204"/>
                <a:cs typeface="Times New Roman"/>
              </a:rPr>
              <a:t>sede</a:t>
            </a:r>
            <a:r>
              <a:rPr sz="1400" spc="-95" dirty="0">
                <a:latin typeface="Exo 2" panose="020B0604020202020204"/>
                <a:cs typeface="Times New Roman"/>
              </a:rPr>
              <a:t> </a:t>
            </a:r>
            <a:r>
              <a:rPr sz="1400" dirty="0">
                <a:latin typeface="Exo 2" panose="020B0604020202020204"/>
                <a:cs typeface="Times New Roman"/>
              </a:rPr>
              <a:t>Principal.</a:t>
            </a:r>
            <a:endParaRPr lang="es-CO" sz="1400" dirty="0">
              <a:latin typeface="Exo 2" panose="020B0604020202020204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endParaRPr lang="es-CO" sz="1400" dirty="0">
              <a:latin typeface="Exo 2" panose="020B0604020202020204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endParaRPr sz="1600" dirty="0">
              <a:latin typeface="Exo 2" panose="020B0604020202020204"/>
              <a:cs typeface="Times New Roman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EE464043-1BB7-448B-BB86-0C3DE8C38A45}"/>
              </a:ext>
            </a:extLst>
          </p:cNvPr>
          <p:cNvSpPr txBox="1"/>
          <p:nvPr/>
        </p:nvSpPr>
        <p:spPr>
          <a:xfrm>
            <a:off x="187671" y="2590758"/>
            <a:ext cx="8803929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208279" algn="just">
              <a:lnSpc>
                <a:spcPct val="100000"/>
              </a:lnSpc>
              <a:spcBef>
                <a:spcPts val="100"/>
              </a:spcBef>
            </a:pPr>
            <a:r>
              <a:rPr lang="es-MX" sz="1400" dirty="0">
                <a:latin typeface="Exo 2" panose="020B0604020202020204"/>
                <a:cs typeface="Times New Roman"/>
              </a:rPr>
              <a:t>La </a:t>
            </a:r>
            <a:r>
              <a:rPr lang="es-MX" sz="1400" spc="-5" dirty="0">
                <a:latin typeface="Exo 2" panose="020B0604020202020204"/>
                <a:cs typeface="Times New Roman"/>
              </a:rPr>
              <a:t>convocatoria busca reconocer </a:t>
            </a:r>
            <a:r>
              <a:rPr lang="es-MX" sz="1400" dirty="0">
                <a:latin typeface="Exo 2" panose="020B0604020202020204"/>
                <a:cs typeface="Times New Roman"/>
              </a:rPr>
              <a:t>a </a:t>
            </a:r>
            <a:r>
              <a:rPr lang="es-MX" sz="1400" spc="-5" dirty="0">
                <a:latin typeface="Exo 2" panose="020B0604020202020204"/>
                <a:cs typeface="Times New Roman"/>
              </a:rPr>
              <a:t>los docentes </a:t>
            </a:r>
            <a:r>
              <a:rPr lang="es-MX" sz="1400" dirty="0">
                <a:latin typeface="Exo 2" panose="020B0604020202020204"/>
                <a:cs typeface="Times New Roman"/>
              </a:rPr>
              <a:t>y/o </a:t>
            </a:r>
            <a:r>
              <a:rPr lang="es-MX" sz="1400" spc="-5" dirty="0">
                <a:latin typeface="Exo 2" panose="020B0604020202020204"/>
                <a:cs typeface="Times New Roman"/>
              </a:rPr>
              <a:t>investigadores  que como </a:t>
            </a:r>
            <a:r>
              <a:rPr lang="es-MX" sz="1400" dirty="0">
                <a:latin typeface="Exo 2" panose="020B0604020202020204"/>
                <a:cs typeface="Times New Roman"/>
              </a:rPr>
              <a:t>resultado </a:t>
            </a:r>
            <a:r>
              <a:rPr lang="es-MX" sz="1400" spc="-10" dirty="0">
                <a:latin typeface="Exo 2" panose="020B0604020202020204"/>
                <a:cs typeface="Times New Roman"/>
              </a:rPr>
              <a:t>de </a:t>
            </a:r>
            <a:r>
              <a:rPr lang="es-MX" sz="1400" dirty="0">
                <a:latin typeface="Exo 2" panose="020B0604020202020204"/>
                <a:cs typeface="Times New Roman"/>
              </a:rPr>
              <a:t>sus </a:t>
            </a:r>
            <a:r>
              <a:rPr lang="es-MX" sz="1400" spc="-5" dirty="0">
                <a:latin typeface="Exo 2" panose="020B0604020202020204"/>
                <a:cs typeface="Times New Roman"/>
              </a:rPr>
              <a:t>actividades de investigación </a:t>
            </a:r>
            <a:r>
              <a:rPr lang="es-MX" sz="1400" dirty="0">
                <a:latin typeface="Exo 2" panose="020B0604020202020204"/>
                <a:cs typeface="Times New Roman"/>
              </a:rPr>
              <a:t>en las convocatorias de investigación emitidas desde la Dirección generen </a:t>
            </a:r>
            <a:r>
              <a:rPr lang="es-MX" sz="1400" spc="-5" dirty="0">
                <a:latin typeface="Exo 2" panose="020B0604020202020204"/>
                <a:cs typeface="Times New Roman"/>
              </a:rPr>
              <a:t>nuevo conocimiento registrado </a:t>
            </a:r>
            <a:r>
              <a:rPr lang="es-MX" sz="1400" spc="5" dirty="0">
                <a:latin typeface="Exo 2" panose="020B0604020202020204"/>
                <a:cs typeface="Times New Roman"/>
              </a:rPr>
              <a:t>en  </a:t>
            </a:r>
            <a:r>
              <a:rPr lang="es-MX" sz="1400" spc="-5" dirty="0">
                <a:latin typeface="Exo 2" panose="020B0604020202020204"/>
                <a:cs typeface="Times New Roman"/>
              </a:rPr>
              <a:t>artículos </a:t>
            </a:r>
            <a:r>
              <a:rPr lang="es-MX" sz="1400" dirty="0">
                <a:latin typeface="Exo 2" panose="020B0604020202020204"/>
                <a:cs typeface="Times New Roman"/>
              </a:rPr>
              <a:t>de </a:t>
            </a:r>
            <a:r>
              <a:rPr lang="es-MX" sz="1400" spc="-5" dirty="0">
                <a:latin typeface="Exo 2" panose="020B0604020202020204"/>
                <a:cs typeface="Times New Roman"/>
              </a:rPr>
              <a:t>investigación </a:t>
            </a:r>
            <a:r>
              <a:rPr lang="es-MX" sz="1400" dirty="0">
                <a:latin typeface="Exo 2" panose="020B0604020202020204"/>
                <a:cs typeface="Times New Roman"/>
              </a:rPr>
              <a:t>publicados en </a:t>
            </a:r>
            <a:r>
              <a:rPr lang="es-MX" sz="1400" spc="-5" dirty="0">
                <a:latin typeface="Exo 2" panose="020B0604020202020204"/>
                <a:cs typeface="Times New Roman"/>
              </a:rPr>
              <a:t>revistas </a:t>
            </a:r>
            <a:r>
              <a:rPr lang="es-MX" sz="1400" dirty="0">
                <a:latin typeface="Exo 2" panose="020B0604020202020204"/>
                <a:cs typeface="Times New Roman"/>
              </a:rPr>
              <a:t>en </a:t>
            </a:r>
            <a:r>
              <a:rPr lang="es-MX" sz="1400" spc="-5" dirty="0">
                <a:latin typeface="Exo 2" panose="020B0604020202020204"/>
                <a:cs typeface="Times New Roman"/>
              </a:rPr>
              <a:t>los cuartiles Q1  </a:t>
            </a:r>
            <a:r>
              <a:rPr lang="es-MX" sz="1400" dirty="0">
                <a:latin typeface="Exo 2" panose="020B0604020202020204"/>
                <a:cs typeface="Times New Roman"/>
              </a:rPr>
              <a:t>y </a:t>
            </a:r>
            <a:r>
              <a:rPr lang="es-MX" sz="1400" spc="-5" dirty="0">
                <a:latin typeface="Exo 2" panose="020B0604020202020204"/>
                <a:cs typeface="Times New Roman"/>
              </a:rPr>
              <a:t>Q2 en las clasificaciones del JCR y SJR</a:t>
            </a:r>
            <a:r>
              <a:rPr lang="es-MX" sz="1400" dirty="0">
                <a:latin typeface="Exo 2" panose="020B0604020202020204"/>
                <a:cs typeface="Times New Roman"/>
              </a:rPr>
              <a:t>. Dado que, l</a:t>
            </a:r>
            <a:r>
              <a:rPr lang="es-MX" sz="1400" spc="-5" dirty="0">
                <a:latin typeface="Exo 2" panose="020B0604020202020204"/>
                <a:cs typeface="Times New Roman"/>
              </a:rPr>
              <a:t>a producción científica publicada en revistas </a:t>
            </a:r>
            <a:r>
              <a:rPr lang="es-MX" sz="1400" dirty="0">
                <a:latin typeface="Exo 2" panose="020B0604020202020204"/>
                <a:cs typeface="Times New Roman"/>
              </a:rPr>
              <a:t>de alto </a:t>
            </a:r>
            <a:r>
              <a:rPr lang="es-MX" sz="1400" spc="-5" dirty="0">
                <a:latin typeface="Exo 2" panose="020B0604020202020204"/>
                <a:cs typeface="Times New Roman"/>
              </a:rPr>
              <a:t>impacto </a:t>
            </a:r>
            <a:r>
              <a:rPr lang="es-MX" sz="1400" dirty="0">
                <a:latin typeface="Exo 2" panose="020B0604020202020204"/>
                <a:cs typeface="Times New Roman"/>
              </a:rPr>
              <a:t>tienen </a:t>
            </a:r>
            <a:r>
              <a:rPr lang="es-MX" sz="1400" spc="-5" dirty="0">
                <a:latin typeface="Exo 2" panose="020B0604020202020204"/>
                <a:cs typeface="Times New Roman"/>
              </a:rPr>
              <a:t>influencia en </a:t>
            </a:r>
            <a:r>
              <a:rPr lang="es-MX" sz="1400" spc="-10" dirty="0">
                <a:latin typeface="Exo 2" panose="020B0604020202020204"/>
                <a:cs typeface="Times New Roman"/>
              </a:rPr>
              <a:t>el </a:t>
            </a:r>
            <a:r>
              <a:rPr lang="es-MX" sz="1400" spc="-5" dirty="0">
                <a:latin typeface="Exo 2" panose="020B0604020202020204"/>
                <a:cs typeface="Times New Roman"/>
              </a:rPr>
              <a:t>desarrollo del conocimiento universal y constituyen un  indicador de calidad </a:t>
            </a:r>
            <a:r>
              <a:rPr lang="es-MX" sz="1400" spc="-10" dirty="0">
                <a:latin typeface="Exo 2" panose="020B0604020202020204"/>
                <a:cs typeface="Times New Roman"/>
              </a:rPr>
              <a:t>de </a:t>
            </a:r>
            <a:r>
              <a:rPr lang="es-MX" sz="1400" dirty="0">
                <a:latin typeface="Exo 2" panose="020B0604020202020204"/>
                <a:cs typeface="Times New Roman"/>
              </a:rPr>
              <a:t>la </a:t>
            </a:r>
            <a:r>
              <a:rPr lang="es-MX" sz="1400" spc="-5" dirty="0">
                <a:latin typeface="Exo 2" panose="020B0604020202020204"/>
                <a:cs typeface="Times New Roman"/>
              </a:rPr>
              <a:t>investigación al ser publicaciones </a:t>
            </a:r>
            <a:r>
              <a:rPr lang="es-MX" sz="1400" dirty="0">
                <a:latin typeface="Exo 2" panose="020B0604020202020204"/>
                <a:cs typeface="Times New Roman"/>
              </a:rPr>
              <a:t>que </a:t>
            </a:r>
            <a:r>
              <a:rPr lang="es-MX" sz="1400" spc="-10" dirty="0">
                <a:latin typeface="Exo 2" panose="020B0604020202020204"/>
                <a:cs typeface="Times New Roman"/>
              </a:rPr>
              <a:t>se </a:t>
            </a:r>
            <a:r>
              <a:rPr lang="es-MX" sz="1400" spc="-5" dirty="0">
                <a:latin typeface="Exo 2" panose="020B0604020202020204"/>
                <a:cs typeface="Times New Roman"/>
              </a:rPr>
              <a:t>han integrado </a:t>
            </a:r>
            <a:r>
              <a:rPr lang="es-MX" sz="1400" dirty="0">
                <a:latin typeface="Exo 2" panose="020B0604020202020204"/>
                <a:cs typeface="Times New Roman"/>
              </a:rPr>
              <a:t>en </a:t>
            </a:r>
            <a:r>
              <a:rPr lang="es-MX" sz="1400" spc="-5" dirty="0">
                <a:latin typeface="Exo 2" panose="020B0604020202020204"/>
                <a:cs typeface="Times New Roman"/>
              </a:rPr>
              <a:t>sistemas </a:t>
            </a:r>
            <a:r>
              <a:rPr lang="es-MX" sz="1400" dirty="0">
                <a:latin typeface="Exo 2" panose="020B0604020202020204"/>
                <a:cs typeface="Times New Roman"/>
              </a:rPr>
              <a:t>de </a:t>
            </a:r>
            <a:r>
              <a:rPr lang="es-MX" sz="1400" spc="-5" dirty="0">
                <a:latin typeface="Exo 2" panose="020B0604020202020204"/>
                <a:cs typeface="Times New Roman"/>
              </a:rPr>
              <a:t>indexación por ende cumplen con los </a:t>
            </a:r>
            <a:r>
              <a:rPr lang="es-MX" sz="1400" dirty="0">
                <a:latin typeface="Exo 2" panose="020B0604020202020204"/>
                <a:cs typeface="Times New Roman"/>
              </a:rPr>
              <a:t>criterios de</a:t>
            </a:r>
            <a:r>
              <a:rPr lang="es-MX" sz="1400" spc="-80" dirty="0">
                <a:latin typeface="Exo 2" panose="020B0604020202020204"/>
                <a:cs typeface="Times New Roman"/>
              </a:rPr>
              <a:t> </a:t>
            </a:r>
            <a:r>
              <a:rPr lang="es-MX" sz="1400" dirty="0">
                <a:latin typeface="Exo 2" panose="020B0604020202020204"/>
                <a:cs typeface="Times New Roman"/>
              </a:rPr>
              <a:t>calidad</a:t>
            </a:r>
            <a:r>
              <a:rPr lang="es-MX" sz="1800" dirty="0">
                <a:latin typeface="Exo 2" panose="020B0604020202020204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0322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ropuesta presentación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111" cy="5143500"/>
          </a:xfrm>
          <a:prstGeom prst="rect">
            <a:avLst/>
          </a:prstGeom>
        </p:spPr>
      </p:pic>
      <p:sp>
        <p:nvSpPr>
          <p:cNvPr id="6" name="object 5">
            <a:extLst>
              <a:ext uri="{FF2B5EF4-FFF2-40B4-BE49-F238E27FC236}">
                <a16:creationId xmlns:a16="http://schemas.microsoft.com/office/drawing/2014/main" xmlns="" id="{3C23E8B3-8C72-4C64-BFE5-A3A4A40BAE72}"/>
              </a:ext>
            </a:extLst>
          </p:cNvPr>
          <p:cNvSpPr txBox="1"/>
          <p:nvPr/>
        </p:nvSpPr>
        <p:spPr>
          <a:xfrm>
            <a:off x="2044181" y="387296"/>
            <a:ext cx="6674062" cy="16203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s-CO" sz="3200" b="1" spc="-5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  <a:cs typeface="Times New Roman"/>
              </a:rPr>
              <a:t>Objetivo </a:t>
            </a:r>
            <a:r>
              <a:rPr sz="3200" b="1" spc="-5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  <a:cs typeface="Times New Roman"/>
              </a:rPr>
              <a:t>General</a:t>
            </a:r>
            <a:endParaRPr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xo 2" panose="020B0604020202020204"/>
              <a:cs typeface="Times New Roman"/>
            </a:endParaRPr>
          </a:p>
          <a:p>
            <a:pPr marL="12700" marR="8255" algn="just">
              <a:lnSpc>
                <a:spcPct val="100000"/>
              </a:lnSpc>
            </a:pPr>
            <a:r>
              <a:rPr sz="1400" spc="-5" dirty="0">
                <a:latin typeface="Exo 2" panose="020B0604020202020204"/>
                <a:cs typeface="Times New Roman"/>
              </a:rPr>
              <a:t>Reconocer a los investigadores </a:t>
            </a:r>
            <a:r>
              <a:rPr sz="1400" dirty="0">
                <a:latin typeface="Exo 2" panose="020B0604020202020204"/>
                <a:cs typeface="Times New Roman"/>
              </a:rPr>
              <a:t>que </a:t>
            </a:r>
            <a:r>
              <a:rPr sz="1400" spc="-5" dirty="0">
                <a:latin typeface="Exo 2" panose="020B0604020202020204"/>
                <a:cs typeface="Times New Roman"/>
              </a:rPr>
              <a:t>generan nuevo conocimiento en </a:t>
            </a:r>
            <a:r>
              <a:rPr sz="1400" dirty="0">
                <a:latin typeface="Exo 2" panose="020B0604020202020204"/>
                <a:cs typeface="Times New Roman"/>
              </a:rPr>
              <a:t>revistas </a:t>
            </a:r>
            <a:r>
              <a:rPr sz="1400" spc="-5" dirty="0">
                <a:latin typeface="Exo 2" panose="020B0604020202020204"/>
                <a:cs typeface="Times New Roman"/>
              </a:rPr>
              <a:t>integradas en </a:t>
            </a:r>
            <a:r>
              <a:rPr sz="1400" dirty="0">
                <a:latin typeface="Exo 2" panose="020B0604020202020204"/>
                <a:cs typeface="Times New Roman"/>
              </a:rPr>
              <a:t>cuartiles  </a:t>
            </a:r>
            <a:r>
              <a:rPr sz="1400" spc="-10" dirty="0">
                <a:latin typeface="Exo 2" panose="020B0604020202020204"/>
                <a:cs typeface="Times New Roman"/>
              </a:rPr>
              <a:t>Q1 </a:t>
            </a:r>
            <a:r>
              <a:rPr sz="1400" spc="-5" dirty="0">
                <a:latin typeface="Exo 2" panose="020B0604020202020204"/>
                <a:cs typeface="Times New Roman"/>
              </a:rPr>
              <a:t>y </a:t>
            </a:r>
            <a:r>
              <a:rPr sz="1400" spc="-10" dirty="0">
                <a:latin typeface="Exo 2" panose="020B0604020202020204"/>
                <a:cs typeface="Times New Roman"/>
              </a:rPr>
              <a:t>Q2 </a:t>
            </a:r>
            <a:r>
              <a:rPr sz="1400" spc="-5" dirty="0">
                <a:latin typeface="Exo 2" panose="020B0604020202020204"/>
                <a:cs typeface="Times New Roman"/>
              </a:rPr>
              <a:t>del </a:t>
            </a:r>
            <a:r>
              <a:rPr lang="es-MX" sz="1400" spc="-5" dirty="0">
                <a:latin typeface="Exo 2" panose="020B0604020202020204"/>
                <a:cs typeface="Times New Roman"/>
              </a:rPr>
              <a:t>JCR y SJR</a:t>
            </a:r>
            <a:r>
              <a:rPr sz="1400" spc="-5" dirty="0">
                <a:latin typeface="Exo 2" panose="020B0604020202020204"/>
                <a:cs typeface="Times New Roman"/>
              </a:rPr>
              <a:t>. Además, las obras o productos </a:t>
            </a:r>
            <a:r>
              <a:rPr sz="1400" dirty="0">
                <a:latin typeface="Exo 2" panose="020B0604020202020204"/>
                <a:cs typeface="Times New Roman"/>
              </a:rPr>
              <a:t>de </a:t>
            </a:r>
            <a:r>
              <a:rPr sz="1400" spc="-5" dirty="0">
                <a:latin typeface="Exo 2" panose="020B0604020202020204"/>
                <a:cs typeface="Times New Roman"/>
              </a:rPr>
              <a:t>investigación creación en Artes,  Arquitectura y </a:t>
            </a:r>
            <a:r>
              <a:rPr sz="1400" dirty="0">
                <a:latin typeface="Exo 2" panose="020B0604020202020204"/>
                <a:cs typeface="Times New Roman"/>
              </a:rPr>
              <a:t>Diseño categorías </a:t>
            </a:r>
            <a:r>
              <a:rPr sz="1400" spc="-5" dirty="0">
                <a:latin typeface="Exo 2" panose="020B0604020202020204"/>
                <a:cs typeface="Times New Roman"/>
              </a:rPr>
              <a:t>AAD A1 y AAD A </a:t>
            </a:r>
            <a:r>
              <a:rPr sz="1400" dirty="0">
                <a:latin typeface="Exo 2" panose="020B0604020202020204"/>
                <a:cs typeface="Times New Roman"/>
              </a:rPr>
              <a:t>reconocidos </a:t>
            </a:r>
            <a:r>
              <a:rPr sz="1400" spc="-5" dirty="0">
                <a:latin typeface="Exo 2" panose="020B0604020202020204"/>
                <a:cs typeface="Times New Roman"/>
              </a:rPr>
              <a:t>por </a:t>
            </a:r>
            <a:r>
              <a:rPr sz="1400" dirty="0">
                <a:latin typeface="Exo 2" panose="020B0604020202020204"/>
                <a:cs typeface="Times New Roman"/>
              </a:rPr>
              <a:t>Minciencias </a:t>
            </a:r>
            <a:r>
              <a:rPr sz="1400" spc="-5" dirty="0">
                <a:latin typeface="Exo 2" panose="020B0604020202020204"/>
                <a:cs typeface="Times New Roman"/>
              </a:rPr>
              <a:t>en </a:t>
            </a:r>
            <a:r>
              <a:rPr sz="1400" dirty="0">
                <a:latin typeface="Exo 2" panose="020B0604020202020204"/>
                <a:cs typeface="Times New Roman"/>
              </a:rPr>
              <a:t>convocatoria </a:t>
            </a:r>
            <a:r>
              <a:rPr sz="1400" spc="-5" dirty="0">
                <a:latin typeface="Exo 2" panose="020B0604020202020204"/>
                <a:cs typeface="Times New Roman"/>
              </a:rPr>
              <a:t>de  grupos e</a:t>
            </a:r>
            <a:r>
              <a:rPr sz="1400" spc="10" dirty="0">
                <a:latin typeface="Exo 2" panose="020B0604020202020204"/>
                <a:cs typeface="Times New Roman"/>
              </a:rPr>
              <a:t> </a:t>
            </a:r>
            <a:r>
              <a:rPr sz="1400" spc="-5" dirty="0" err="1">
                <a:latin typeface="Exo 2" panose="020B0604020202020204"/>
                <a:cs typeface="Times New Roman"/>
              </a:rPr>
              <a:t>investigadores</a:t>
            </a:r>
            <a:r>
              <a:rPr sz="1400" spc="-5" dirty="0">
                <a:latin typeface="Exo 2" panose="020B0604020202020204"/>
                <a:cs typeface="Times New Roman"/>
              </a:rPr>
              <a:t>.</a:t>
            </a:r>
            <a:endParaRPr sz="1400" dirty="0">
              <a:latin typeface="Exo 2" panose="020B0604020202020204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 dirty="0">
              <a:latin typeface="Times New Roman"/>
              <a:cs typeface="Times New Roman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xmlns="" id="{DB52FDA8-07CE-4F68-997A-1E5203EFD79A}"/>
              </a:ext>
            </a:extLst>
          </p:cNvPr>
          <p:cNvSpPr txBox="1"/>
          <p:nvPr/>
        </p:nvSpPr>
        <p:spPr>
          <a:xfrm>
            <a:off x="101599" y="2094739"/>
            <a:ext cx="8939911" cy="22281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s-CO" sz="3200" b="1" spc="-5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/>
                <a:cs typeface="Times New Roman"/>
              </a:rPr>
              <a:t>Objetivos Específicos </a:t>
            </a:r>
            <a:endParaRPr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xo 2" panose="020B0604020202020204"/>
              <a:cs typeface="Times New Roman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lang="es-MX" sz="1400" dirty="0">
                <a:latin typeface="Exo 2" panose="020B0604020202020204"/>
                <a:cs typeface="Times New Roman"/>
              </a:rPr>
              <a:t>Incentivar la </a:t>
            </a:r>
            <a:r>
              <a:rPr lang="es-MX" sz="1400" spc="-5" dirty="0">
                <a:latin typeface="Exo 2" panose="020B0604020202020204"/>
                <a:cs typeface="Times New Roman"/>
              </a:rPr>
              <a:t>excelencia </a:t>
            </a:r>
            <a:r>
              <a:rPr lang="es-MX" sz="1400" spc="-15" dirty="0">
                <a:latin typeface="Exo 2" panose="020B0604020202020204"/>
                <a:cs typeface="Times New Roman"/>
              </a:rPr>
              <a:t>Tomasina </a:t>
            </a:r>
            <a:r>
              <a:rPr lang="es-MX" sz="1400" spc="-5" dirty="0">
                <a:latin typeface="Exo 2" panose="020B0604020202020204"/>
                <a:cs typeface="Times New Roman"/>
              </a:rPr>
              <a:t>en los docentes e investigadores a </a:t>
            </a:r>
            <a:r>
              <a:rPr lang="es-MX" sz="1400" dirty="0">
                <a:latin typeface="Exo 2" panose="020B0604020202020204"/>
                <a:cs typeface="Times New Roman"/>
              </a:rPr>
              <a:t>través de </a:t>
            </a:r>
            <a:r>
              <a:rPr lang="es-MX" sz="1400" spc="-5" dirty="0">
                <a:latin typeface="Exo 2" panose="020B0604020202020204"/>
                <a:cs typeface="Times New Roman"/>
              </a:rPr>
              <a:t>la </a:t>
            </a:r>
            <a:r>
              <a:rPr lang="es-MX" sz="1400" dirty="0">
                <a:latin typeface="Exo 2" panose="020B0604020202020204"/>
                <a:cs typeface="Times New Roman"/>
              </a:rPr>
              <a:t>producción académica</a:t>
            </a:r>
            <a:r>
              <a:rPr lang="es-MX" sz="1400" spc="190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con visibilidad e</a:t>
            </a:r>
            <a:r>
              <a:rPr lang="es-MX" sz="1400" spc="30" dirty="0">
                <a:latin typeface="Exo 2" panose="020B0604020202020204"/>
                <a:cs typeface="Times New Roman"/>
              </a:rPr>
              <a:t> </a:t>
            </a:r>
            <a:r>
              <a:rPr lang="es-MX" sz="1400" spc="-10" dirty="0">
                <a:latin typeface="Exo 2" panose="020B0604020202020204"/>
                <a:cs typeface="Times New Roman"/>
              </a:rPr>
              <a:t>impacto.</a:t>
            </a:r>
            <a:endParaRPr lang="es-MX" sz="1400" dirty="0">
              <a:latin typeface="Exo 2" panose="020B0604020202020204"/>
              <a:cs typeface="Times New Roman"/>
            </a:endParaRPr>
          </a:p>
          <a:p>
            <a:pPr marL="299085" marR="5080" indent="-287020" algn="just">
              <a:lnSpc>
                <a:spcPct val="100000"/>
              </a:lnSpc>
              <a:buFont typeface="Arial"/>
              <a:buChar char="•"/>
              <a:tabLst>
                <a:tab pos="299720" algn="l"/>
              </a:tabLst>
            </a:pPr>
            <a:r>
              <a:rPr lang="es-MX" sz="1400" spc="-5" dirty="0">
                <a:latin typeface="Exo 2" panose="020B0604020202020204"/>
                <a:cs typeface="Times New Roman"/>
              </a:rPr>
              <a:t>Fortalecer en </a:t>
            </a:r>
            <a:r>
              <a:rPr lang="es-MX" sz="1400" dirty="0">
                <a:latin typeface="Exo 2" panose="020B0604020202020204"/>
                <a:cs typeface="Times New Roman"/>
              </a:rPr>
              <a:t>el </a:t>
            </a:r>
            <a:r>
              <a:rPr lang="es-MX" sz="1400" spc="-5" dirty="0">
                <a:latin typeface="Exo 2" panose="020B0604020202020204"/>
                <a:cs typeface="Times New Roman"/>
              </a:rPr>
              <a:t>marco del Sistema Nacional </a:t>
            </a:r>
            <a:r>
              <a:rPr lang="es-MX" sz="1400" dirty="0">
                <a:latin typeface="Exo 2" panose="020B0604020202020204"/>
                <a:cs typeface="Times New Roman"/>
              </a:rPr>
              <a:t>de Ciencia, </a:t>
            </a:r>
            <a:r>
              <a:rPr lang="es-MX" sz="1400" spc="-15" dirty="0">
                <a:latin typeface="Exo 2" panose="020B0604020202020204"/>
                <a:cs typeface="Times New Roman"/>
              </a:rPr>
              <a:t>Tecnología </a:t>
            </a:r>
            <a:r>
              <a:rPr lang="es-MX" sz="1400" spc="-5" dirty="0">
                <a:latin typeface="Exo 2" panose="020B0604020202020204"/>
                <a:cs typeface="Times New Roman"/>
              </a:rPr>
              <a:t>e </a:t>
            </a:r>
            <a:r>
              <a:rPr lang="es-MX" sz="1400" dirty="0">
                <a:latin typeface="Exo 2" panose="020B0604020202020204"/>
                <a:cs typeface="Times New Roman"/>
              </a:rPr>
              <a:t>Innovación la </a:t>
            </a:r>
            <a:r>
              <a:rPr lang="es-MX" sz="1400" spc="-5" dirty="0">
                <a:latin typeface="Exo 2" panose="020B0604020202020204"/>
                <a:cs typeface="Times New Roman"/>
              </a:rPr>
              <a:t>generación </a:t>
            </a:r>
            <a:r>
              <a:rPr lang="es-MX" sz="1400" dirty="0">
                <a:latin typeface="Exo 2" panose="020B0604020202020204"/>
                <a:cs typeface="Times New Roman"/>
              </a:rPr>
              <a:t>de  </a:t>
            </a:r>
            <a:r>
              <a:rPr lang="es-MX" sz="1400" spc="-5" dirty="0">
                <a:latin typeface="Exo 2" panose="020B0604020202020204"/>
                <a:cs typeface="Times New Roman"/>
              </a:rPr>
              <a:t>nuevo conocimiento y </a:t>
            </a:r>
            <a:r>
              <a:rPr lang="es-MX" sz="1400" dirty="0">
                <a:latin typeface="Exo 2" panose="020B0604020202020204"/>
                <a:cs typeface="Times New Roman"/>
              </a:rPr>
              <a:t>productos tipo </a:t>
            </a:r>
            <a:r>
              <a:rPr lang="es-MX" sz="1400" spc="-45" dirty="0">
                <a:latin typeface="Exo 2" panose="020B0604020202020204"/>
                <a:cs typeface="Times New Roman"/>
              </a:rPr>
              <a:t>Top </a:t>
            </a:r>
            <a:r>
              <a:rPr lang="es-MX" sz="1400" dirty="0">
                <a:latin typeface="Exo 2" panose="020B0604020202020204"/>
                <a:cs typeface="Times New Roman"/>
              </a:rPr>
              <a:t>de </a:t>
            </a:r>
            <a:r>
              <a:rPr lang="es-MX" sz="1400" spc="-5" dirty="0">
                <a:latin typeface="Exo 2" panose="020B0604020202020204"/>
                <a:cs typeface="Times New Roman"/>
              </a:rPr>
              <a:t>los grupos </a:t>
            </a:r>
            <a:r>
              <a:rPr lang="es-MX" sz="1400" dirty="0">
                <a:latin typeface="Exo 2" panose="020B0604020202020204"/>
                <a:cs typeface="Times New Roman"/>
              </a:rPr>
              <a:t>de </a:t>
            </a:r>
            <a:r>
              <a:rPr lang="es-MX" sz="1400" spc="-5" dirty="0">
                <a:latin typeface="Exo 2" panose="020B0604020202020204"/>
                <a:cs typeface="Times New Roman"/>
              </a:rPr>
              <a:t>investigación </a:t>
            </a:r>
            <a:r>
              <a:rPr lang="es-MX" sz="1400" dirty="0">
                <a:latin typeface="Exo 2" panose="020B0604020202020204"/>
                <a:cs typeface="Times New Roman"/>
              </a:rPr>
              <a:t>categorizados por  </a:t>
            </a:r>
            <a:r>
              <a:rPr lang="es-MX" sz="1400" spc="-5" dirty="0" err="1">
                <a:latin typeface="Exo 2" panose="020B0604020202020204"/>
                <a:cs typeface="Times New Roman"/>
              </a:rPr>
              <a:t>Minciencias</a:t>
            </a:r>
            <a:r>
              <a:rPr lang="es-MX" sz="1400" spc="-5" dirty="0">
                <a:latin typeface="Exo 2" panose="020B0604020202020204"/>
                <a:cs typeface="Times New Roman"/>
              </a:rPr>
              <a:t> y avalados </a:t>
            </a:r>
            <a:r>
              <a:rPr lang="es-MX" sz="1400" dirty="0">
                <a:latin typeface="Exo 2" panose="020B0604020202020204"/>
                <a:cs typeface="Times New Roman"/>
              </a:rPr>
              <a:t>por </a:t>
            </a:r>
            <a:r>
              <a:rPr lang="es-MX" sz="1400" spc="-5" dirty="0">
                <a:latin typeface="Exo 2" panose="020B0604020202020204"/>
                <a:cs typeface="Times New Roman"/>
              </a:rPr>
              <a:t>la Universidad Santo</a:t>
            </a:r>
            <a:r>
              <a:rPr lang="es-MX" sz="1400" spc="100" dirty="0">
                <a:latin typeface="Exo 2" panose="020B0604020202020204"/>
                <a:cs typeface="Times New Roman"/>
              </a:rPr>
              <a:t> </a:t>
            </a:r>
            <a:r>
              <a:rPr lang="es-MX" sz="1400" spc="-30" dirty="0">
                <a:latin typeface="Exo 2" panose="020B0604020202020204"/>
                <a:cs typeface="Times New Roman"/>
              </a:rPr>
              <a:t>Tomás.</a:t>
            </a:r>
            <a:endParaRPr lang="es-MX" sz="1400" dirty="0">
              <a:latin typeface="Exo 2" panose="020B0604020202020204"/>
              <a:cs typeface="Times New Roman"/>
            </a:endParaRPr>
          </a:p>
          <a:p>
            <a:pPr marL="299085" indent="-287020" algn="just">
              <a:lnSpc>
                <a:spcPct val="100000"/>
              </a:lnSpc>
              <a:buFont typeface="Arial"/>
              <a:buChar char="•"/>
              <a:tabLst>
                <a:tab pos="299720" algn="l"/>
              </a:tabLst>
            </a:pPr>
            <a:r>
              <a:rPr lang="es-MX" sz="1400" spc="-5" dirty="0">
                <a:latin typeface="Exo 2" panose="020B0604020202020204"/>
                <a:cs typeface="Times New Roman"/>
              </a:rPr>
              <a:t>Fomentar</a:t>
            </a:r>
            <a:r>
              <a:rPr lang="es-MX" sz="1400" spc="160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en</a:t>
            </a:r>
            <a:r>
              <a:rPr lang="es-MX" sz="1400" spc="160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los</a:t>
            </a:r>
            <a:r>
              <a:rPr lang="es-MX" sz="1400" spc="170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investigadores*</a:t>
            </a:r>
            <a:r>
              <a:rPr lang="es-MX" sz="1400" spc="180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la</a:t>
            </a:r>
            <a:r>
              <a:rPr lang="es-MX" sz="1400" spc="165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producción</a:t>
            </a:r>
            <a:r>
              <a:rPr lang="es-MX" sz="1400" spc="165" dirty="0">
                <a:latin typeface="Exo 2" panose="020B0604020202020204"/>
                <a:cs typeface="Times New Roman"/>
              </a:rPr>
              <a:t> </a:t>
            </a:r>
            <a:r>
              <a:rPr lang="es-MX" sz="1400" dirty="0">
                <a:latin typeface="Exo 2" panose="020B0604020202020204"/>
                <a:cs typeface="Times New Roman"/>
              </a:rPr>
              <a:t>científica</a:t>
            </a:r>
            <a:r>
              <a:rPr lang="es-MX" sz="1400" spc="170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y</a:t>
            </a:r>
            <a:r>
              <a:rPr lang="es-MX" sz="1400" spc="145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su</a:t>
            </a:r>
            <a:r>
              <a:rPr lang="es-MX" sz="1400" spc="160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participación</a:t>
            </a:r>
            <a:r>
              <a:rPr lang="es-MX" sz="1400" spc="175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activa</a:t>
            </a:r>
            <a:r>
              <a:rPr lang="es-MX" sz="1400" spc="155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en</a:t>
            </a:r>
            <a:r>
              <a:rPr lang="es-MX" sz="1400" spc="170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los</a:t>
            </a:r>
            <a:r>
              <a:rPr lang="es-MX" sz="1400" spc="155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grupos de investigación, desde las distintas áreas de</a:t>
            </a:r>
            <a:r>
              <a:rPr lang="es-MX" sz="1400" spc="105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conocimiento.</a:t>
            </a:r>
            <a:endParaRPr lang="es-MX" sz="1400" dirty="0">
              <a:latin typeface="Exo 2" panose="020B0604020202020204"/>
              <a:cs typeface="Times New Roman"/>
            </a:endParaRPr>
          </a:p>
          <a:p>
            <a:pPr marL="299085" indent="-287020" algn="just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9720" algn="l"/>
              </a:tabLst>
            </a:pPr>
            <a:r>
              <a:rPr lang="es-MX" sz="1400" spc="-5" dirty="0">
                <a:latin typeface="Exo 2" panose="020B0604020202020204"/>
                <a:cs typeface="Times New Roman"/>
              </a:rPr>
              <a:t>Incrementar la visibilidad y el </a:t>
            </a:r>
            <a:r>
              <a:rPr lang="es-MX" sz="1400" spc="-10" dirty="0">
                <a:latin typeface="Exo 2" panose="020B0604020202020204"/>
                <a:cs typeface="Times New Roman"/>
              </a:rPr>
              <a:t>impacto </a:t>
            </a:r>
            <a:r>
              <a:rPr lang="es-MX" sz="1400" dirty="0">
                <a:latin typeface="Exo 2" panose="020B0604020202020204"/>
                <a:cs typeface="Times New Roman"/>
              </a:rPr>
              <a:t>de </a:t>
            </a:r>
            <a:r>
              <a:rPr lang="es-MX" sz="1400" spc="-5" dirty="0">
                <a:latin typeface="Exo 2" panose="020B0604020202020204"/>
                <a:cs typeface="Times New Roman"/>
              </a:rPr>
              <a:t>la producción científica</a:t>
            </a:r>
            <a:r>
              <a:rPr lang="es-MX" sz="1400" spc="60" dirty="0">
                <a:latin typeface="Exo 2" panose="020B0604020202020204"/>
                <a:cs typeface="Times New Roman"/>
              </a:rPr>
              <a:t> </a:t>
            </a:r>
            <a:r>
              <a:rPr lang="es-MX" sz="1400" dirty="0">
                <a:latin typeface="Exo 2" panose="020B0604020202020204"/>
                <a:cs typeface="Times New Roman"/>
              </a:rPr>
              <a:t>de </a:t>
            </a:r>
            <a:r>
              <a:rPr lang="es-MX" sz="1400" spc="-5" dirty="0">
                <a:latin typeface="Exo 2" panose="020B0604020202020204"/>
                <a:cs typeface="Times New Roman"/>
              </a:rPr>
              <a:t>la Universidad Santo </a:t>
            </a:r>
            <a:r>
              <a:rPr lang="es-MX" sz="1400" spc="-30" dirty="0">
                <a:latin typeface="Exo 2" panose="020B0604020202020204"/>
                <a:cs typeface="Times New Roman"/>
              </a:rPr>
              <a:t>Tomás</a:t>
            </a:r>
            <a:endParaRPr sz="1400" dirty="0">
              <a:latin typeface="Exo 2" panose="020B0604020202020204"/>
              <a:cs typeface="Times New Roman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03F80444-B758-4CE2-91F8-881A1421FC3B}"/>
              </a:ext>
            </a:extLst>
          </p:cNvPr>
          <p:cNvSpPr txBox="1"/>
          <p:nvPr/>
        </p:nvSpPr>
        <p:spPr>
          <a:xfrm>
            <a:off x="-80648" y="4497169"/>
            <a:ext cx="42496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455" marR="6985" algn="just">
              <a:lnSpc>
                <a:spcPct val="100000"/>
              </a:lnSpc>
              <a:spcBef>
                <a:spcPts val="1100"/>
              </a:spcBef>
            </a:pPr>
            <a:r>
              <a:rPr lang="es-MX" sz="900" dirty="0">
                <a:latin typeface="Exo 2" panose="020B0604020202020204"/>
                <a:cs typeface="Carlito"/>
              </a:rPr>
              <a:t>* Se </a:t>
            </a:r>
            <a:r>
              <a:rPr lang="es-MX" sz="900" spc="-5" dirty="0">
                <a:latin typeface="Exo 2" panose="020B0604020202020204"/>
                <a:cs typeface="Carlito"/>
              </a:rPr>
              <a:t>entienden </a:t>
            </a:r>
            <a:r>
              <a:rPr lang="es-MX" sz="900" spc="-10" dirty="0">
                <a:latin typeface="Exo 2" panose="020B0604020202020204"/>
                <a:cs typeface="Carlito"/>
              </a:rPr>
              <a:t>como investigadores </a:t>
            </a:r>
            <a:r>
              <a:rPr lang="es-MX" sz="900" dirty="0">
                <a:latin typeface="Exo 2" panose="020B0604020202020204"/>
                <a:cs typeface="Carlito"/>
              </a:rPr>
              <a:t>a </a:t>
            </a:r>
            <a:r>
              <a:rPr lang="es-MX" sz="900" spc="-10" dirty="0">
                <a:latin typeface="Exo 2" panose="020B0604020202020204"/>
                <a:cs typeface="Carlito"/>
              </a:rPr>
              <a:t>docentes </a:t>
            </a:r>
            <a:r>
              <a:rPr lang="es-MX" sz="900" dirty="0">
                <a:latin typeface="Exo 2" panose="020B0604020202020204"/>
                <a:cs typeface="Carlito"/>
              </a:rPr>
              <a:t>o </a:t>
            </a:r>
            <a:r>
              <a:rPr lang="es-MX" sz="900" spc="-10" dirty="0">
                <a:latin typeface="Exo 2" panose="020B0604020202020204"/>
                <a:cs typeface="Carlito"/>
              </a:rPr>
              <a:t>administrativos </a:t>
            </a:r>
            <a:r>
              <a:rPr lang="es-MX" sz="900" spc="-5" dirty="0">
                <a:latin typeface="Exo 2" panose="020B0604020202020204"/>
                <a:cs typeface="Carlito"/>
              </a:rPr>
              <a:t>que </a:t>
            </a:r>
            <a:r>
              <a:rPr lang="es-MX" sz="900" spc="-10" dirty="0">
                <a:latin typeface="Exo 2" panose="020B0604020202020204"/>
                <a:cs typeface="Carlito"/>
              </a:rPr>
              <a:t>presenten proyectos </a:t>
            </a:r>
            <a:r>
              <a:rPr lang="es-MX" sz="900" dirty="0">
                <a:latin typeface="Exo 2" panose="020B0604020202020204"/>
                <a:cs typeface="Carlito"/>
              </a:rPr>
              <a:t>de </a:t>
            </a:r>
            <a:r>
              <a:rPr lang="es-MX" sz="900" spc="-10" dirty="0">
                <a:latin typeface="Exo 2" panose="020B0604020202020204"/>
                <a:cs typeface="Carlito"/>
              </a:rPr>
              <a:t>investigación </a:t>
            </a:r>
            <a:r>
              <a:rPr lang="es-MX" sz="900" spc="-5" dirty="0">
                <a:latin typeface="Exo 2" panose="020B0604020202020204"/>
                <a:cs typeface="Carlito"/>
              </a:rPr>
              <a:t>en </a:t>
            </a:r>
            <a:r>
              <a:rPr lang="es-MX" sz="900" dirty="0">
                <a:latin typeface="Exo 2" panose="020B0604020202020204"/>
                <a:cs typeface="Carlito"/>
              </a:rPr>
              <a:t>las </a:t>
            </a:r>
            <a:r>
              <a:rPr lang="es-MX" sz="900" spc="-10" dirty="0">
                <a:latin typeface="Exo 2" panose="020B0604020202020204"/>
                <a:cs typeface="Carlito"/>
              </a:rPr>
              <a:t>convocatorias  desde </a:t>
            </a:r>
            <a:r>
              <a:rPr lang="es-MX" sz="900" spc="-5" dirty="0">
                <a:latin typeface="Exo 2" panose="020B0604020202020204"/>
                <a:cs typeface="Carlito"/>
              </a:rPr>
              <a:t>FODEIN </a:t>
            </a:r>
            <a:r>
              <a:rPr lang="es-MX" sz="900" dirty="0">
                <a:latin typeface="Exo 2" panose="020B0604020202020204"/>
                <a:cs typeface="Carlito"/>
              </a:rPr>
              <a:t>2018</a:t>
            </a:r>
            <a:r>
              <a:rPr lang="es-MX" sz="900" spc="-5" dirty="0">
                <a:latin typeface="Exo 2" panose="020B0604020202020204"/>
                <a:cs typeface="Carlito"/>
              </a:rPr>
              <a:t>. </a:t>
            </a:r>
            <a:r>
              <a:rPr lang="es-MX" sz="900" spc="-10" dirty="0">
                <a:latin typeface="Exo 2" panose="020B0604020202020204"/>
                <a:cs typeface="Carlito"/>
              </a:rPr>
              <a:t>Estos proyectos </a:t>
            </a:r>
            <a:r>
              <a:rPr lang="es-MX" sz="900" dirty="0">
                <a:latin typeface="Exo 2" panose="020B0604020202020204"/>
                <a:cs typeface="Carlito"/>
              </a:rPr>
              <a:t>deben </a:t>
            </a:r>
            <a:r>
              <a:rPr lang="es-MX" sz="900" spc="-5" dirty="0">
                <a:latin typeface="Exo 2" panose="020B0604020202020204"/>
                <a:cs typeface="Carlito"/>
              </a:rPr>
              <a:t>ser aprobados </a:t>
            </a:r>
            <a:r>
              <a:rPr lang="es-MX" sz="900" dirty="0">
                <a:latin typeface="Exo 2" panose="020B0604020202020204"/>
                <a:cs typeface="Carlito"/>
              </a:rPr>
              <a:t>de </a:t>
            </a:r>
            <a:r>
              <a:rPr lang="es-MX" sz="900" spc="-5" dirty="0">
                <a:latin typeface="Exo 2" panose="020B0604020202020204"/>
                <a:cs typeface="Carlito"/>
              </a:rPr>
              <a:t>acuerdo </a:t>
            </a:r>
            <a:r>
              <a:rPr lang="es-MX" sz="900" spc="-10" dirty="0">
                <a:latin typeface="Exo 2" panose="020B0604020202020204"/>
                <a:cs typeface="Carlito"/>
              </a:rPr>
              <a:t>con </a:t>
            </a:r>
            <a:r>
              <a:rPr lang="es-MX" sz="900" dirty="0">
                <a:latin typeface="Exo 2" panose="020B0604020202020204"/>
                <a:cs typeface="Carlito"/>
              </a:rPr>
              <a:t>los </a:t>
            </a:r>
            <a:r>
              <a:rPr lang="es-MX" sz="900" spc="-5" dirty="0">
                <a:latin typeface="Exo 2" panose="020B0604020202020204"/>
                <a:cs typeface="Carlito"/>
              </a:rPr>
              <a:t>criterios </a:t>
            </a:r>
            <a:r>
              <a:rPr lang="es-MX" sz="900" dirty="0">
                <a:latin typeface="Exo 2" panose="020B0604020202020204"/>
                <a:cs typeface="Carlito"/>
              </a:rPr>
              <a:t>de</a:t>
            </a:r>
            <a:r>
              <a:rPr lang="es-MX" sz="900" spc="35" dirty="0">
                <a:latin typeface="Exo 2" panose="020B0604020202020204"/>
                <a:cs typeface="Carlito"/>
              </a:rPr>
              <a:t> </a:t>
            </a:r>
            <a:r>
              <a:rPr lang="es-MX" sz="900" spc="-5" dirty="0">
                <a:latin typeface="Exo 2" panose="020B0604020202020204"/>
                <a:cs typeface="Carlito"/>
              </a:rPr>
              <a:t>elección.</a:t>
            </a:r>
            <a:endParaRPr lang="es-MX" sz="900" dirty="0">
              <a:latin typeface="Exo 2" panose="020B0604020202020204"/>
              <a:cs typeface="Carlito"/>
            </a:endParaRPr>
          </a:p>
        </p:txBody>
      </p:sp>
    </p:spTree>
    <p:extLst>
      <p:ext uri="{BB962C8B-B14F-4D97-AF65-F5344CB8AC3E}">
        <p14:creationId xmlns:p14="http://schemas.microsoft.com/office/powerpoint/2010/main" val="514639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ropuesta presentación-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83"/>
            <a:ext cx="9143111" cy="5143500"/>
          </a:xfrm>
          <a:prstGeom prst="rect">
            <a:avLst/>
          </a:prstGeom>
        </p:spPr>
      </p:pic>
      <p:sp>
        <p:nvSpPr>
          <p:cNvPr id="4" name="Google Shape;481;p46">
            <a:extLst>
              <a:ext uri="{FF2B5EF4-FFF2-40B4-BE49-F238E27FC236}">
                <a16:creationId xmlns:a16="http://schemas.microsoft.com/office/drawing/2014/main" xmlns="" id="{D36F2F17-2E7C-B14B-8AF4-8F13A4331A60}"/>
              </a:ext>
            </a:extLst>
          </p:cNvPr>
          <p:cNvSpPr txBox="1"/>
          <p:nvPr/>
        </p:nvSpPr>
        <p:spPr>
          <a:xfrm>
            <a:off x="0" y="179660"/>
            <a:ext cx="9143110" cy="590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CO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 charset="0"/>
                <a:ea typeface="Trebuchet MS"/>
                <a:cs typeface="Trebuchet MS"/>
                <a:sym typeface="Trebuchet MS"/>
              </a:rPr>
              <a:t>Requisitos de participación</a:t>
            </a:r>
            <a:endParaRPr lang="es-CO" sz="3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xo 2" panose="020B0604020202020204" charset="0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xmlns="" id="{3BF38294-CE72-434D-93A9-085053A60AAB}"/>
              </a:ext>
            </a:extLst>
          </p:cNvPr>
          <p:cNvSpPr txBox="1"/>
          <p:nvPr/>
        </p:nvSpPr>
        <p:spPr>
          <a:xfrm>
            <a:off x="299420" y="888254"/>
            <a:ext cx="7138439" cy="239488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  <a:tab pos="1155700" algn="l"/>
                <a:tab pos="2242185" algn="l"/>
                <a:tab pos="3234690" algn="l"/>
                <a:tab pos="3525520" algn="l"/>
                <a:tab pos="3896360" algn="l"/>
                <a:tab pos="4668520" algn="l"/>
                <a:tab pos="5101590" algn="l"/>
                <a:tab pos="6170295" algn="l"/>
                <a:tab pos="6541770" algn="l"/>
              </a:tabLst>
            </a:pPr>
            <a:r>
              <a:rPr sz="1400" spc="-35" dirty="0">
                <a:latin typeface="Exo 2" panose="020B0604020202020204"/>
                <a:cs typeface="Times New Roman"/>
              </a:rPr>
              <a:t>Tener	</a:t>
            </a:r>
            <a:r>
              <a:rPr sz="1400" dirty="0">
                <a:latin typeface="Exo 2" panose="020B0604020202020204"/>
                <a:cs typeface="Times New Roman"/>
              </a:rPr>
              <a:t>contrato	vigente	</a:t>
            </a:r>
            <a:r>
              <a:rPr sz="1400" spc="-5" dirty="0">
                <a:latin typeface="Exo 2" panose="020B0604020202020204"/>
                <a:cs typeface="Times New Roman"/>
              </a:rPr>
              <a:t>a	la	fecha	de	solicitar	</a:t>
            </a:r>
            <a:r>
              <a:rPr sz="1400" dirty="0">
                <a:latin typeface="Exo 2" panose="020B0604020202020204"/>
                <a:cs typeface="Times New Roman"/>
              </a:rPr>
              <a:t>el</a:t>
            </a:r>
            <a:r>
              <a:rPr lang="es-CO" sz="1400" dirty="0">
                <a:latin typeface="Exo 2" panose="020B0604020202020204"/>
                <a:cs typeface="Times New Roman"/>
              </a:rPr>
              <a:t> </a:t>
            </a:r>
            <a:r>
              <a:rPr sz="1400" spc="-5" dirty="0" err="1">
                <a:latin typeface="Exo 2" panose="020B0604020202020204"/>
                <a:cs typeface="Times New Roman"/>
              </a:rPr>
              <a:t>correspondiente</a:t>
            </a:r>
            <a:r>
              <a:rPr lang="es-CO" sz="1400" spc="-5" dirty="0">
                <a:latin typeface="Exo 2" panose="020B0604020202020204"/>
                <a:cs typeface="Times New Roman"/>
              </a:rPr>
              <a:t> </a:t>
            </a:r>
            <a:r>
              <a:rPr sz="1400" spc="-5" dirty="0" err="1">
                <a:latin typeface="Exo 2" panose="020B0604020202020204"/>
                <a:cs typeface="Times New Roman"/>
              </a:rPr>
              <a:t>incentivo</a:t>
            </a:r>
            <a:r>
              <a:rPr lang="es-CO" sz="1400" spc="-5" dirty="0">
                <a:latin typeface="Exo 2" panose="020B0604020202020204"/>
                <a:cs typeface="Times New Roman"/>
              </a:rPr>
              <a:t> con la Universidad</a:t>
            </a:r>
            <a:r>
              <a:rPr sz="1400" spc="-5" dirty="0">
                <a:latin typeface="Exo 2" panose="020B0604020202020204"/>
                <a:cs typeface="Times New Roman"/>
              </a:rPr>
              <a:t>.</a:t>
            </a:r>
            <a:endParaRPr lang="es-CO" sz="1400" spc="-5" dirty="0">
              <a:latin typeface="Exo 2" panose="020B0604020202020204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95"/>
              </a:spcBef>
              <a:tabLst>
                <a:tab pos="354965" algn="l"/>
                <a:tab pos="355600" algn="l"/>
                <a:tab pos="1155700" algn="l"/>
                <a:tab pos="2242185" algn="l"/>
                <a:tab pos="3234690" algn="l"/>
                <a:tab pos="3525520" algn="l"/>
                <a:tab pos="3896360" algn="l"/>
                <a:tab pos="4668520" algn="l"/>
                <a:tab pos="5101590" algn="l"/>
                <a:tab pos="6170295" algn="l"/>
                <a:tab pos="6541770" algn="l"/>
              </a:tabLst>
            </a:pPr>
            <a:endParaRPr sz="1400" dirty="0">
              <a:latin typeface="Exo 2" panose="020B0604020202020204"/>
              <a:cs typeface="Times New Roman"/>
            </a:endParaRPr>
          </a:p>
          <a:p>
            <a:pPr marL="354965" marR="5080" indent="-342900" algn="just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1400" spc="-5" dirty="0">
                <a:latin typeface="Exo 2" panose="020B0604020202020204"/>
                <a:cs typeface="Times New Roman"/>
              </a:rPr>
              <a:t>Dirigido a docentes o investigadores con </a:t>
            </a:r>
            <a:r>
              <a:rPr sz="1400" spc="-5" dirty="0" err="1">
                <a:latin typeface="Exo 2" panose="020B0604020202020204"/>
                <a:cs typeface="Times New Roman"/>
              </a:rPr>
              <a:t>proyecto</a:t>
            </a:r>
            <a:r>
              <a:rPr lang="es-CO" sz="1400" spc="-5" dirty="0">
                <a:latin typeface="Exo 2" panose="020B0604020202020204"/>
                <a:cs typeface="Times New Roman"/>
              </a:rPr>
              <a:t>s</a:t>
            </a:r>
            <a:r>
              <a:rPr sz="1400" spc="-5" dirty="0">
                <a:latin typeface="Exo 2" panose="020B0604020202020204"/>
                <a:cs typeface="Times New Roman"/>
              </a:rPr>
              <a:t> </a:t>
            </a:r>
            <a:r>
              <a:rPr sz="1400" spc="-5" dirty="0" err="1">
                <a:latin typeface="Exo 2" panose="020B0604020202020204"/>
                <a:cs typeface="Times New Roman"/>
              </a:rPr>
              <a:t>aprobado</a:t>
            </a:r>
            <a:r>
              <a:rPr lang="es-CO" sz="1400" spc="-5" dirty="0">
                <a:latin typeface="Exo 2" panose="020B0604020202020204"/>
                <a:cs typeface="Times New Roman"/>
              </a:rPr>
              <a:t>s</a:t>
            </a:r>
            <a:r>
              <a:rPr sz="1400" spc="-5" dirty="0">
                <a:latin typeface="Exo 2" panose="020B0604020202020204"/>
                <a:cs typeface="Times New Roman"/>
              </a:rPr>
              <a:t> </a:t>
            </a:r>
            <a:r>
              <a:rPr sz="1400" spc="-5" dirty="0" err="1">
                <a:latin typeface="Exo 2" panose="020B0604020202020204"/>
                <a:cs typeface="Times New Roman"/>
              </a:rPr>
              <a:t>en</a:t>
            </a:r>
            <a:r>
              <a:rPr sz="1400" spc="-5" dirty="0">
                <a:latin typeface="Exo 2" panose="020B0604020202020204"/>
                <a:cs typeface="Times New Roman"/>
              </a:rPr>
              <a:t> la</a:t>
            </a:r>
            <a:r>
              <a:rPr lang="es-CO" sz="1400" spc="-5" dirty="0">
                <a:latin typeface="Exo 2" panose="020B0604020202020204"/>
                <a:cs typeface="Times New Roman"/>
              </a:rPr>
              <a:t>s diferentes</a:t>
            </a:r>
            <a:r>
              <a:rPr sz="1400" spc="-5" dirty="0">
                <a:latin typeface="Exo 2" panose="020B0604020202020204"/>
                <a:cs typeface="Times New Roman"/>
              </a:rPr>
              <a:t> </a:t>
            </a:r>
            <a:r>
              <a:rPr sz="1400" spc="-5" dirty="0" err="1">
                <a:latin typeface="Exo 2" panose="020B0604020202020204"/>
                <a:cs typeface="Times New Roman"/>
              </a:rPr>
              <a:t>convocatoria</a:t>
            </a:r>
            <a:r>
              <a:rPr lang="es-CO" sz="1400" spc="-5" dirty="0">
                <a:latin typeface="Exo 2" panose="020B0604020202020204"/>
                <a:cs typeface="Times New Roman"/>
              </a:rPr>
              <a:t>s</a:t>
            </a:r>
            <a:r>
              <a:rPr sz="1400" spc="-5" dirty="0">
                <a:latin typeface="Exo 2" panose="020B0604020202020204"/>
                <a:cs typeface="Times New Roman"/>
              </a:rPr>
              <a:t> </a:t>
            </a:r>
            <a:r>
              <a:rPr lang="es-CO" sz="1400" dirty="0">
                <a:latin typeface="Exo 2" panose="020B0604020202020204"/>
                <a:cs typeface="Times New Roman"/>
              </a:rPr>
              <a:t>(FODEIN, Alto impacto e Innovación)</a:t>
            </a:r>
            <a:r>
              <a:rPr sz="1400" dirty="0">
                <a:latin typeface="Exo 2" panose="020B0604020202020204"/>
                <a:cs typeface="Times New Roman"/>
              </a:rPr>
              <a:t> </a:t>
            </a:r>
            <a:r>
              <a:rPr lang="es-CO" sz="1400" dirty="0">
                <a:latin typeface="Exo 2" panose="020B0604020202020204"/>
                <a:cs typeface="Times New Roman"/>
              </a:rPr>
              <a:t>desde </a:t>
            </a:r>
            <a:r>
              <a:rPr sz="1400" dirty="0">
                <a:latin typeface="Exo 2" panose="020B0604020202020204"/>
                <a:cs typeface="Times New Roman"/>
              </a:rPr>
              <a:t>201</a:t>
            </a:r>
            <a:r>
              <a:rPr lang="es-CO" sz="1400" dirty="0">
                <a:latin typeface="Exo 2" panose="020B0604020202020204"/>
                <a:cs typeface="Times New Roman"/>
              </a:rPr>
              <a:t>9 y que no haya reclamado incentivo sobre esa producción.</a:t>
            </a:r>
          </a:p>
          <a:p>
            <a:pPr marL="12065" marR="5080" algn="just">
              <a:lnSpc>
                <a:spcPct val="100000"/>
              </a:lnSpc>
              <a:tabLst>
                <a:tab pos="355600" algn="l"/>
              </a:tabLst>
            </a:pPr>
            <a:endParaRPr lang="es-CO" sz="1400" dirty="0">
              <a:latin typeface="Exo 2" panose="020B0604020202020204"/>
              <a:cs typeface="Times New Roman"/>
            </a:endParaRPr>
          </a:p>
          <a:p>
            <a:pPr marL="354965" marR="5080" indent="-342900" algn="just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5600" algn="l"/>
              </a:tabLst>
            </a:pPr>
            <a:r>
              <a:rPr sz="1400" spc="-5" dirty="0">
                <a:latin typeface="Exo 2" panose="020B0604020202020204"/>
                <a:cs typeface="Times New Roman"/>
              </a:rPr>
              <a:t>Ser integrante activo </a:t>
            </a:r>
            <a:r>
              <a:rPr sz="1400" dirty="0">
                <a:latin typeface="Exo 2" panose="020B0604020202020204"/>
                <a:cs typeface="Times New Roman"/>
              </a:rPr>
              <a:t>de </a:t>
            </a:r>
            <a:r>
              <a:rPr sz="1400" spc="-10" dirty="0">
                <a:latin typeface="Exo 2" panose="020B0604020202020204"/>
                <a:cs typeface="Times New Roman"/>
              </a:rPr>
              <a:t>un </a:t>
            </a:r>
            <a:r>
              <a:rPr sz="1400" spc="-5" dirty="0">
                <a:latin typeface="Exo 2" panose="020B0604020202020204"/>
                <a:cs typeface="Times New Roman"/>
              </a:rPr>
              <a:t>grupo </a:t>
            </a:r>
            <a:r>
              <a:rPr sz="1400" dirty="0">
                <a:latin typeface="Exo 2" panose="020B0604020202020204"/>
                <a:cs typeface="Times New Roman"/>
              </a:rPr>
              <a:t>de </a:t>
            </a:r>
            <a:r>
              <a:rPr sz="1400" spc="-5" dirty="0" err="1">
                <a:latin typeface="Exo 2" panose="020B0604020202020204"/>
                <a:cs typeface="Times New Roman"/>
              </a:rPr>
              <a:t>investigación</a:t>
            </a:r>
            <a:r>
              <a:rPr sz="1400" spc="-5" dirty="0">
                <a:latin typeface="Exo 2" panose="020B0604020202020204"/>
                <a:cs typeface="Times New Roman"/>
              </a:rPr>
              <a:t> </a:t>
            </a:r>
            <a:r>
              <a:rPr sz="1400" spc="-5" dirty="0" err="1">
                <a:latin typeface="Exo 2" panose="020B0604020202020204"/>
                <a:cs typeface="Times New Roman"/>
              </a:rPr>
              <a:t>avalado</a:t>
            </a:r>
            <a:r>
              <a:rPr sz="1400" spc="-5" dirty="0">
                <a:latin typeface="Exo 2" panose="020B0604020202020204"/>
                <a:cs typeface="Times New Roman"/>
              </a:rPr>
              <a:t> </a:t>
            </a:r>
            <a:r>
              <a:rPr sz="1400" dirty="0">
                <a:latin typeface="Exo 2" panose="020B0604020202020204"/>
                <a:cs typeface="Times New Roman"/>
              </a:rPr>
              <a:t>por </a:t>
            </a:r>
            <a:r>
              <a:rPr sz="1400" spc="-5" dirty="0">
                <a:latin typeface="Exo 2" panose="020B0604020202020204"/>
                <a:cs typeface="Times New Roman"/>
              </a:rPr>
              <a:t>la Universidad Santo</a:t>
            </a:r>
            <a:r>
              <a:rPr sz="1400" spc="5" dirty="0">
                <a:latin typeface="Exo 2" panose="020B0604020202020204"/>
                <a:cs typeface="Times New Roman"/>
              </a:rPr>
              <a:t> </a:t>
            </a:r>
            <a:r>
              <a:rPr sz="1400" spc="-35" dirty="0">
                <a:latin typeface="Exo 2" panose="020B0604020202020204"/>
                <a:cs typeface="Times New Roman"/>
              </a:rPr>
              <a:t>Tomás.</a:t>
            </a:r>
            <a:endParaRPr lang="es-CO" sz="1400" spc="-35" dirty="0">
              <a:latin typeface="Exo 2" panose="020B0604020202020204"/>
              <a:cs typeface="Times New Roman"/>
            </a:endParaRPr>
          </a:p>
          <a:p>
            <a:pPr marL="12065" marR="5080" algn="just">
              <a:lnSpc>
                <a:spcPct val="100000"/>
              </a:lnSpc>
              <a:spcBef>
                <a:spcPts val="5"/>
              </a:spcBef>
              <a:tabLst>
                <a:tab pos="355600" algn="l"/>
              </a:tabLst>
            </a:pPr>
            <a:endParaRPr sz="1400" dirty="0">
              <a:latin typeface="Exo 2" panose="020B0604020202020204"/>
              <a:cs typeface="Times New Roman"/>
            </a:endParaRPr>
          </a:p>
          <a:p>
            <a:pPr marL="354965" marR="5715" indent="-342900" algn="just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1400" spc="-5" dirty="0">
                <a:latin typeface="Exo 2" panose="020B0604020202020204"/>
                <a:cs typeface="Times New Roman"/>
              </a:rPr>
              <a:t>El producto </a:t>
            </a:r>
            <a:r>
              <a:rPr sz="1400" dirty="0">
                <a:latin typeface="Exo 2" panose="020B0604020202020204"/>
                <a:cs typeface="Times New Roman"/>
              </a:rPr>
              <a:t>por </a:t>
            </a:r>
            <a:r>
              <a:rPr sz="1400" spc="-5" dirty="0">
                <a:latin typeface="Exo 2" panose="020B0604020202020204"/>
                <a:cs typeface="Times New Roman"/>
              </a:rPr>
              <a:t>el cual se solicita el incentivo deberá estar </a:t>
            </a:r>
            <a:r>
              <a:rPr sz="1400" spc="-5" dirty="0" err="1">
                <a:latin typeface="Exo 2" panose="020B0604020202020204"/>
                <a:cs typeface="Times New Roman"/>
              </a:rPr>
              <a:t>registrado</a:t>
            </a:r>
            <a:r>
              <a:rPr sz="1400" spc="-5" dirty="0">
                <a:latin typeface="Exo 2" panose="020B0604020202020204"/>
                <a:cs typeface="Times New Roman"/>
              </a:rPr>
              <a:t>  </a:t>
            </a:r>
            <a:r>
              <a:rPr sz="1400" spc="-5" dirty="0" err="1">
                <a:latin typeface="Exo 2" panose="020B0604020202020204"/>
                <a:cs typeface="Times New Roman"/>
              </a:rPr>
              <a:t>en</a:t>
            </a:r>
            <a:r>
              <a:rPr sz="1400" spc="-5" dirty="0">
                <a:latin typeface="Exo 2" panose="020B0604020202020204"/>
                <a:cs typeface="Times New Roman"/>
              </a:rPr>
              <a:t> el </a:t>
            </a:r>
            <a:r>
              <a:rPr sz="1400" spc="-10" dirty="0">
                <a:latin typeface="Exo 2" panose="020B0604020202020204"/>
                <a:cs typeface="Times New Roman"/>
              </a:rPr>
              <a:t>CVLAC </a:t>
            </a:r>
            <a:r>
              <a:rPr sz="1400" spc="-5" dirty="0">
                <a:latin typeface="Exo 2" panose="020B0604020202020204"/>
                <a:cs typeface="Times New Roman"/>
              </a:rPr>
              <a:t>del docente investigador y </a:t>
            </a:r>
            <a:r>
              <a:rPr sz="1400" spc="-15" dirty="0">
                <a:latin typeface="Exo 2" panose="020B0604020202020204"/>
                <a:cs typeface="Times New Roman"/>
              </a:rPr>
              <a:t>en  </a:t>
            </a:r>
            <a:r>
              <a:rPr sz="1400" spc="-10" dirty="0" err="1">
                <a:latin typeface="Exo 2" panose="020B0604020202020204"/>
                <a:cs typeface="Times New Roman"/>
              </a:rPr>
              <a:t>el</a:t>
            </a:r>
            <a:r>
              <a:rPr sz="1400" spc="-10" dirty="0">
                <a:latin typeface="Exo 2" panose="020B0604020202020204"/>
                <a:cs typeface="Times New Roman"/>
              </a:rPr>
              <a:t>  </a:t>
            </a:r>
            <a:r>
              <a:rPr sz="1400" spc="-5" dirty="0">
                <a:latin typeface="Exo 2" panose="020B0604020202020204"/>
                <a:cs typeface="Times New Roman"/>
              </a:rPr>
              <a:t>GRUPLAC</a:t>
            </a:r>
            <a:r>
              <a:rPr lang="es-CO" sz="1400" spc="-5" dirty="0">
                <a:latin typeface="Exo 2" panose="020B0604020202020204"/>
                <a:cs typeface="Times New Roman"/>
              </a:rPr>
              <a:t> avalado por la Universidad Santo Tomás.</a:t>
            </a:r>
            <a:endParaRPr sz="1400" dirty="0">
              <a:latin typeface="Exo 2" panose="020B0604020202020204"/>
              <a:cs typeface="Times New Roman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E4B9A4A1-BB4E-4D6A-8C4A-7DF74A9B0F2B}"/>
              </a:ext>
            </a:extLst>
          </p:cNvPr>
          <p:cNvSpPr txBox="1"/>
          <p:nvPr/>
        </p:nvSpPr>
        <p:spPr>
          <a:xfrm>
            <a:off x="197351" y="3611268"/>
            <a:ext cx="724050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marR="5080" indent="-343535" algn="just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6235" algn="l"/>
              </a:tabLst>
            </a:pPr>
            <a:r>
              <a:rPr lang="es-MX" sz="1400" dirty="0">
                <a:latin typeface="Exo 2" panose="020B0604020202020204"/>
                <a:cs typeface="Times New Roman"/>
              </a:rPr>
              <a:t>En </a:t>
            </a:r>
            <a:r>
              <a:rPr lang="es-MX" sz="1400" spc="-5" dirty="0">
                <a:latin typeface="Exo 2" panose="020B0604020202020204"/>
                <a:cs typeface="Times New Roman"/>
              </a:rPr>
              <a:t>el artículo </a:t>
            </a:r>
            <a:r>
              <a:rPr lang="es-MX" sz="1400" spc="-10" dirty="0">
                <a:latin typeface="Exo 2" panose="020B0604020202020204"/>
                <a:cs typeface="Times New Roman"/>
              </a:rPr>
              <a:t>y/o </a:t>
            </a:r>
            <a:r>
              <a:rPr lang="es-MX" sz="1400" dirty="0">
                <a:latin typeface="Exo 2" panose="020B0604020202020204"/>
                <a:cs typeface="Times New Roman"/>
              </a:rPr>
              <a:t>obras o </a:t>
            </a:r>
            <a:r>
              <a:rPr lang="es-MX" sz="1400" spc="-5" dirty="0">
                <a:latin typeface="Exo 2" panose="020B0604020202020204"/>
                <a:cs typeface="Times New Roman"/>
              </a:rPr>
              <a:t>productos de </a:t>
            </a:r>
            <a:r>
              <a:rPr lang="es-MX" sz="1400" dirty="0">
                <a:latin typeface="Exo 2" panose="020B0604020202020204"/>
                <a:cs typeface="Times New Roman"/>
              </a:rPr>
              <a:t>investigación </a:t>
            </a:r>
            <a:r>
              <a:rPr lang="es-MX" sz="1400" spc="-5" dirty="0">
                <a:latin typeface="Exo 2" panose="020B0604020202020204"/>
                <a:cs typeface="Times New Roman"/>
              </a:rPr>
              <a:t>creación </a:t>
            </a:r>
            <a:r>
              <a:rPr lang="es-MX" sz="1400" dirty="0">
                <a:latin typeface="Exo 2" panose="020B0604020202020204"/>
                <a:cs typeface="Times New Roman"/>
              </a:rPr>
              <a:t>en Artes, </a:t>
            </a:r>
            <a:r>
              <a:rPr lang="es-MX" sz="1400" spc="-5" dirty="0">
                <a:latin typeface="Exo 2" panose="020B0604020202020204"/>
                <a:cs typeface="Times New Roman"/>
              </a:rPr>
              <a:t>Arquitectura </a:t>
            </a:r>
            <a:r>
              <a:rPr lang="es-MX" sz="1400" dirty="0">
                <a:latin typeface="Exo 2" panose="020B0604020202020204"/>
                <a:cs typeface="Times New Roman"/>
              </a:rPr>
              <a:t>y  </a:t>
            </a:r>
            <a:r>
              <a:rPr lang="es-MX" sz="1400" spc="-5" dirty="0">
                <a:latin typeface="Exo 2" panose="020B0604020202020204"/>
                <a:cs typeface="Times New Roman"/>
              </a:rPr>
              <a:t>Diseño </a:t>
            </a:r>
            <a:r>
              <a:rPr lang="es-MX" sz="1400" dirty="0">
                <a:latin typeface="Exo 2" panose="020B0604020202020204"/>
                <a:cs typeface="Times New Roman"/>
              </a:rPr>
              <a:t>el </a:t>
            </a:r>
            <a:r>
              <a:rPr lang="es-MX" sz="1400" spc="-5" dirty="0">
                <a:latin typeface="Exo 2" panose="020B0604020202020204"/>
                <a:cs typeface="Times New Roman"/>
              </a:rPr>
              <a:t>docente </a:t>
            </a:r>
            <a:r>
              <a:rPr lang="es-MX" sz="1400" dirty="0">
                <a:latin typeface="Exo 2" panose="020B0604020202020204"/>
                <a:cs typeface="Times New Roman"/>
              </a:rPr>
              <a:t>debe dar </a:t>
            </a:r>
            <a:r>
              <a:rPr lang="es-MX" sz="1400" spc="-5" dirty="0">
                <a:latin typeface="Exo 2" panose="020B0604020202020204"/>
                <a:cs typeface="Times New Roman"/>
              </a:rPr>
              <a:t>crédito </a:t>
            </a:r>
            <a:r>
              <a:rPr lang="es-MX" sz="1400" dirty="0">
                <a:latin typeface="Exo 2" panose="020B0604020202020204"/>
                <a:cs typeface="Times New Roman"/>
              </a:rPr>
              <a:t>a la </a:t>
            </a:r>
            <a:r>
              <a:rPr lang="es-MX" sz="1400" spc="-5" dirty="0">
                <a:latin typeface="Exo 2" panose="020B0604020202020204"/>
                <a:cs typeface="Times New Roman"/>
              </a:rPr>
              <a:t>Universidad </a:t>
            </a:r>
            <a:r>
              <a:rPr lang="es-MX" sz="1400" dirty="0">
                <a:latin typeface="Exo 2" panose="020B0604020202020204"/>
                <a:cs typeface="Times New Roman"/>
              </a:rPr>
              <a:t>Santo </a:t>
            </a:r>
            <a:r>
              <a:rPr lang="es-MX" sz="1400" spc="-30" dirty="0">
                <a:latin typeface="Exo 2" panose="020B0604020202020204"/>
                <a:cs typeface="Times New Roman"/>
              </a:rPr>
              <a:t>Tomás </a:t>
            </a:r>
            <a:r>
              <a:rPr lang="es-MX" sz="1400" dirty="0">
                <a:latin typeface="Exo 2" panose="020B0604020202020204"/>
                <a:cs typeface="Times New Roman"/>
              </a:rPr>
              <a:t>y </a:t>
            </a:r>
            <a:r>
              <a:rPr lang="es-MX" sz="1400" spc="-5" dirty="0">
                <a:latin typeface="Exo 2" panose="020B0604020202020204"/>
                <a:cs typeface="Times New Roman"/>
              </a:rPr>
              <a:t>mencionar  expresamente el </a:t>
            </a:r>
            <a:r>
              <a:rPr lang="es-MX" sz="1400" dirty="0">
                <a:latin typeface="Exo 2" panose="020B0604020202020204"/>
                <a:cs typeface="Times New Roman"/>
              </a:rPr>
              <a:t>proyecto asociado y </a:t>
            </a:r>
            <a:r>
              <a:rPr lang="es-MX" sz="1400" spc="-5" dirty="0">
                <a:latin typeface="Exo 2" panose="020B0604020202020204"/>
                <a:cs typeface="Times New Roman"/>
              </a:rPr>
              <a:t>su vinculación al </a:t>
            </a:r>
            <a:r>
              <a:rPr lang="es-MX" sz="1400" dirty="0">
                <a:latin typeface="Exo 2" panose="020B0604020202020204"/>
                <a:cs typeface="Times New Roman"/>
              </a:rPr>
              <a:t>grupo de investigación al que</a:t>
            </a:r>
            <a:r>
              <a:rPr lang="es-MX" sz="1400" spc="-25" dirty="0">
                <a:latin typeface="Exo 2" panose="020B0604020202020204"/>
                <a:cs typeface="Times New Roman"/>
              </a:rPr>
              <a:t> </a:t>
            </a:r>
            <a:r>
              <a:rPr lang="es-MX" sz="1400" dirty="0">
                <a:latin typeface="Exo 2" panose="020B0604020202020204"/>
                <a:cs typeface="Times New Roman"/>
              </a:rPr>
              <a:t>pertenece.</a:t>
            </a:r>
          </a:p>
        </p:txBody>
      </p:sp>
    </p:spTree>
    <p:extLst>
      <p:ext uri="{BB962C8B-B14F-4D97-AF65-F5344CB8AC3E}">
        <p14:creationId xmlns:p14="http://schemas.microsoft.com/office/powerpoint/2010/main" val="2264697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ropuesta presentación-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0"/>
            <a:ext cx="9143111" cy="51435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56558" y="785478"/>
            <a:ext cx="7045486" cy="33239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55600" marR="5080" indent="-343535" algn="just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6235" algn="l"/>
              </a:tabLst>
            </a:pPr>
            <a:r>
              <a:rPr lang="es-MX" sz="1400" dirty="0">
                <a:latin typeface="Exo 2" panose="020B0604020202020204"/>
                <a:cs typeface="Times New Roman"/>
              </a:rPr>
              <a:t>El incentivo </a:t>
            </a:r>
            <a:r>
              <a:rPr lang="es-MX" sz="1400" spc="-10" dirty="0">
                <a:latin typeface="Exo 2" panose="020B0604020202020204"/>
                <a:cs typeface="Times New Roman"/>
              </a:rPr>
              <a:t>debe </a:t>
            </a:r>
            <a:r>
              <a:rPr lang="es-MX" sz="1400" spc="-5" dirty="0">
                <a:latin typeface="Exo 2" panose="020B0604020202020204"/>
                <a:cs typeface="Times New Roman"/>
              </a:rPr>
              <a:t>ser solicitado </a:t>
            </a:r>
            <a:r>
              <a:rPr lang="es-MX" sz="1400" dirty="0">
                <a:latin typeface="Exo 2" panose="020B0604020202020204"/>
                <a:cs typeface="Times New Roman"/>
              </a:rPr>
              <a:t>hasta </a:t>
            </a:r>
            <a:r>
              <a:rPr lang="es-MX" sz="1400" spc="-5" dirty="0">
                <a:latin typeface="Exo 2" panose="020B0604020202020204"/>
                <a:cs typeface="Times New Roman"/>
              </a:rPr>
              <a:t>los </a:t>
            </a:r>
            <a:r>
              <a:rPr lang="es-MX" sz="1400" dirty="0">
                <a:latin typeface="Exo 2" panose="020B0604020202020204"/>
                <a:cs typeface="Times New Roman"/>
              </a:rPr>
              <a:t>12 </a:t>
            </a:r>
            <a:r>
              <a:rPr lang="es-MX" sz="1400" spc="-5" dirty="0">
                <a:latin typeface="Exo 2" panose="020B0604020202020204"/>
                <a:cs typeface="Times New Roman"/>
              </a:rPr>
              <a:t>meses </a:t>
            </a:r>
            <a:r>
              <a:rPr lang="es-MX" sz="1400" dirty="0">
                <a:latin typeface="Exo 2" panose="020B0604020202020204"/>
                <a:cs typeface="Times New Roman"/>
              </a:rPr>
              <a:t>siguientes a </a:t>
            </a:r>
            <a:r>
              <a:rPr lang="es-MX" sz="1400" spc="-5" dirty="0">
                <a:latin typeface="Exo 2" panose="020B0604020202020204"/>
                <a:cs typeface="Times New Roman"/>
              </a:rPr>
              <a:t>la publicación </a:t>
            </a:r>
            <a:r>
              <a:rPr lang="es-MX" sz="1400" dirty="0">
                <a:latin typeface="Exo 2" panose="020B0604020202020204"/>
                <a:cs typeface="Times New Roman"/>
              </a:rPr>
              <a:t>del  artículo</a:t>
            </a:r>
            <a:r>
              <a:rPr lang="es-MX" sz="1400" dirty="0" smtClean="0">
                <a:latin typeface="Exo 2" panose="020B0604020202020204"/>
                <a:cs typeface="Times New Roman"/>
              </a:rPr>
              <a:t>.</a:t>
            </a:r>
          </a:p>
          <a:p>
            <a:pPr marL="12065" marR="5080" algn="just">
              <a:lnSpc>
                <a:spcPct val="100000"/>
              </a:lnSpc>
              <a:spcBef>
                <a:spcPts val="5"/>
              </a:spcBef>
              <a:tabLst>
                <a:tab pos="356235" algn="l"/>
              </a:tabLst>
            </a:pPr>
            <a:endParaRPr lang="es-MX" sz="1400" dirty="0">
              <a:latin typeface="Exo 2" panose="020B0604020202020204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6235" algn="l"/>
              </a:tabLst>
            </a:pPr>
            <a:r>
              <a:rPr lang="es-MX" sz="1400" dirty="0">
                <a:latin typeface="Exo 2" panose="020B0604020202020204"/>
              </a:rPr>
              <a:t>Para el reconocimiento de obras o productos de investigación creación en Artes,  Arquitectura y Diseño se debe solicitar hasta los 12 meses siguientes a </a:t>
            </a:r>
            <a:r>
              <a:rPr lang="es-MX" sz="1400" dirty="0">
                <a:latin typeface="Exo 2" panose="020B0604020202020204"/>
              </a:rPr>
              <a:t>distinción por parte de la entidad </a:t>
            </a:r>
            <a:r>
              <a:rPr lang="es-MX" sz="1400">
                <a:latin typeface="Exo 2" panose="020B0604020202020204"/>
              </a:rPr>
              <a:t>o </a:t>
            </a:r>
            <a:r>
              <a:rPr lang="es-MX" sz="1400" smtClean="0">
                <a:latin typeface="Exo 2" panose="020B0604020202020204"/>
              </a:rPr>
              <a:t>agremiación.</a:t>
            </a:r>
            <a:endParaRPr lang="es-MX" sz="1400" dirty="0">
              <a:latin typeface="Exo 2" panose="020B0604020202020204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6235" algn="l"/>
              </a:tabLst>
            </a:pPr>
            <a:endParaRPr lang="es-MX" sz="1400" dirty="0">
              <a:highlight>
                <a:srgbClr val="FFFF00"/>
              </a:highlight>
              <a:latin typeface="Exo 2" panose="020B0604020202020204"/>
              <a:cs typeface="Times New Roman"/>
            </a:endParaRPr>
          </a:p>
          <a:p>
            <a:pPr marL="355600" marR="6350" indent="-343535" algn="just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lang="es-MX" sz="1400" dirty="0">
                <a:latin typeface="Exo 2" panose="020B0604020202020204"/>
                <a:cs typeface="Times New Roman"/>
              </a:rPr>
              <a:t>La </a:t>
            </a:r>
            <a:r>
              <a:rPr lang="es-MX" sz="1400" spc="-5" dirty="0">
                <a:latin typeface="Exo 2" panose="020B0604020202020204"/>
                <a:cs typeface="Times New Roman"/>
              </a:rPr>
              <a:t>Dirección Nacional </a:t>
            </a:r>
            <a:r>
              <a:rPr lang="es-MX" sz="1400" dirty="0">
                <a:latin typeface="Exo 2" panose="020B0604020202020204"/>
                <a:cs typeface="Times New Roman"/>
              </a:rPr>
              <a:t>de Investigación e </a:t>
            </a:r>
            <a:r>
              <a:rPr lang="es-MX" sz="1400" spc="-5" dirty="0">
                <a:latin typeface="Exo 2" panose="020B0604020202020204"/>
                <a:cs typeface="Times New Roman"/>
              </a:rPr>
              <a:t>Innovación </a:t>
            </a:r>
            <a:r>
              <a:rPr lang="es-MX" sz="1400" dirty="0">
                <a:latin typeface="Exo 2" panose="020B0604020202020204"/>
                <a:cs typeface="Times New Roman"/>
              </a:rPr>
              <a:t>junto </a:t>
            </a:r>
            <a:r>
              <a:rPr lang="es-MX" sz="1400" spc="-5" dirty="0">
                <a:latin typeface="Exo 2" panose="020B0604020202020204"/>
                <a:cs typeface="Times New Roman"/>
              </a:rPr>
              <a:t>con </a:t>
            </a:r>
            <a:r>
              <a:rPr lang="es-MX" sz="1400" dirty="0">
                <a:latin typeface="Exo 2" panose="020B0604020202020204"/>
                <a:cs typeface="Times New Roman"/>
              </a:rPr>
              <a:t>el </a:t>
            </a:r>
            <a:r>
              <a:rPr lang="es-MX" sz="1400" spc="-5" dirty="0">
                <a:latin typeface="Exo 2" panose="020B0604020202020204"/>
                <a:cs typeface="Times New Roman"/>
              </a:rPr>
              <a:t>Observatorio </a:t>
            </a:r>
            <a:r>
              <a:rPr lang="es-MX" sz="1400" dirty="0">
                <a:latin typeface="Exo 2" panose="020B0604020202020204"/>
                <a:cs typeface="Times New Roman"/>
              </a:rPr>
              <a:t>de  </a:t>
            </a:r>
            <a:r>
              <a:rPr lang="es-MX" sz="1400" spc="-5" dirty="0">
                <a:latin typeface="Exo 2" panose="020B0604020202020204"/>
                <a:cs typeface="Times New Roman"/>
              </a:rPr>
              <a:t>Cienciometría, </a:t>
            </a:r>
            <a:r>
              <a:rPr lang="es-MX" sz="1400" dirty="0">
                <a:latin typeface="Exo 2" panose="020B0604020202020204"/>
                <a:cs typeface="Times New Roman"/>
              </a:rPr>
              <a:t>serán </a:t>
            </a:r>
            <a:r>
              <a:rPr lang="es-MX" sz="1400" spc="-5" dirty="0">
                <a:latin typeface="Exo 2" panose="020B0604020202020204"/>
                <a:cs typeface="Times New Roman"/>
              </a:rPr>
              <a:t>los encargados </a:t>
            </a:r>
            <a:r>
              <a:rPr lang="es-MX" sz="1400" dirty="0">
                <a:latin typeface="Exo 2" panose="020B0604020202020204"/>
                <a:cs typeface="Times New Roman"/>
              </a:rPr>
              <a:t>de revisar </a:t>
            </a:r>
            <a:r>
              <a:rPr lang="es-MX" sz="1400" spc="-5" dirty="0">
                <a:latin typeface="Exo 2" panose="020B0604020202020204"/>
                <a:cs typeface="Times New Roman"/>
              </a:rPr>
              <a:t>las solicitudes, mirar su pertenencia </a:t>
            </a:r>
            <a:r>
              <a:rPr lang="es-MX" sz="1400" dirty="0">
                <a:latin typeface="Exo 2" panose="020B0604020202020204"/>
                <a:cs typeface="Times New Roman"/>
              </a:rPr>
              <a:t>y  cumplimiento de</a:t>
            </a:r>
            <a:r>
              <a:rPr lang="es-MX" sz="1400" spc="-15" dirty="0">
                <a:latin typeface="Exo 2" panose="020B0604020202020204"/>
                <a:cs typeface="Times New Roman"/>
              </a:rPr>
              <a:t> </a:t>
            </a:r>
            <a:r>
              <a:rPr lang="es-MX" sz="1400" dirty="0">
                <a:latin typeface="Exo 2" panose="020B0604020202020204"/>
                <a:cs typeface="Times New Roman"/>
              </a:rPr>
              <a:t>requisitos</a:t>
            </a:r>
            <a:r>
              <a:rPr lang="es-MX" sz="1400" dirty="0" smtClean="0">
                <a:latin typeface="Exo 2" panose="020B0604020202020204"/>
                <a:cs typeface="Times New Roman"/>
              </a:rPr>
              <a:t>.</a:t>
            </a:r>
          </a:p>
          <a:p>
            <a:pPr marL="355600" marR="6350" indent="-343535" algn="just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endParaRPr lang="es-MX" sz="1400" dirty="0">
              <a:latin typeface="Exo 2" panose="020B0604020202020204"/>
              <a:cs typeface="Times New Roman"/>
            </a:endParaRPr>
          </a:p>
          <a:p>
            <a:pPr marL="355600" indent="-343535" algn="just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6235" algn="l"/>
              </a:tabLst>
            </a:pPr>
            <a:r>
              <a:rPr lang="es-MX" sz="1400" spc="-25" dirty="0">
                <a:latin typeface="Exo 2" panose="020B0604020202020204"/>
                <a:cs typeface="Times New Roman"/>
              </a:rPr>
              <a:t>Tener </a:t>
            </a:r>
            <a:r>
              <a:rPr lang="es-MX" sz="1400" dirty="0">
                <a:latin typeface="Exo 2" panose="020B0604020202020204"/>
                <a:cs typeface="Times New Roman"/>
              </a:rPr>
              <a:t>actualizadas  las plataformas CVLAC, Google </a:t>
            </a:r>
            <a:r>
              <a:rPr lang="es-MX" sz="1400" dirty="0" err="1">
                <a:latin typeface="Exo 2" panose="020B0604020202020204"/>
                <a:cs typeface="Times New Roman"/>
              </a:rPr>
              <a:t>Scholar</a:t>
            </a:r>
            <a:r>
              <a:rPr lang="es-MX" sz="1400" dirty="0">
                <a:latin typeface="Exo 2" panose="020B0604020202020204"/>
                <a:cs typeface="Times New Roman"/>
              </a:rPr>
              <a:t> y </a:t>
            </a:r>
            <a:r>
              <a:rPr lang="es-MX" sz="1400" spc="-5" dirty="0">
                <a:latin typeface="Exo 2" panose="020B0604020202020204"/>
                <a:cs typeface="Times New Roman"/>
              </a:rPr>
              <a:t>ORCID,</a:t>
            </a:r>
            <a:r>
              <a:rPr lang="es-MX" sz="1400" spc="-50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así:</a:t>
            </a:r>
            <a:endParaRPr lang="es-MX" sz="1400" dirty="0">
              <a:latin typeface="Exo 2" panose="020B0604020202020204"/>
              <a:cs typeface="Times New Roman"/>
            </a:endParaRPr>
          </a:p>
          <a:p>
            <a:pPr marL="1270000" lvl="1" indent="-343535">
              <a:lnSpc>
                <a:spcPct val="100000"/>
              </a:lnSpc>
              <a:buFont typeface="Arial"/>
              <a:buChar char="•"/>
              <a:tabLst>
                <a:tab pos="1270000" algn="l"/>
                <a:tab pos="1270635" algn="l"/>
              </a:tabLst>
            </a:pPr>
            <a:r>
              <a:rPr lang="es-MX" sz="1400" spc="-10" dirty="0">
                <a:latin typeface="Exo 2" panose="020B0604020202020204"/>
                <a:cs typeface="Times New Roman"/>
              </a:rPr>
              <a:t>Vinculación </a:t>
            </a:r>
            <a:r>
              <a:rPr lang="es-MX" sz="1400" dirty="0">
                <a:latin typeface="Exo 2" panose="020B0604020202020204"/>
                <a:cs typeface="Times New Roman"/>
              </a:rPr>
              <a:t>profesional con </a:t>
            </a:r>
            <a:r>
              <a:rPr lang="es-MX" sz="1400" spc="-5" dirty="0">
                <a:latin typeface="Exo 2" panose="020B0604020202020204"/>
                <a:cs typeface="Times New Roman"/>
              </a:rPr>
              <a:t>“Universidad </a:t>
            </a:r>
            <a:r>
              <a:rPr lang="es-MX" sz="1400" dirty="0">
                <a:latin typeface="Exo 2" panose="020B0604020202020204"/>
                <a:cs typeface="Times New Roman"/>
              </a:rPr>
              <a:t>Santo</a:t>
            </a:r>
            <a:r>
              <a:rPr lang="es-MX" sz="1400" spc="-45" dirty="0">
                <a:latin typeface="Exo 2" panose="020B0604020202020204"/>
                <a:cs typeface="Times New Roman"/>
              </a:rPr>
              <a:t> </a:t>
            </a:r>
            <a:r>
              <a:rPr lang="es-MX" sz="1400" spc="-25" dirty="0">
                <a:latin typeface="Exo 2" panose="020B0604020202020204"/>
                <a:cs typeface="Times New Roman"/>
              </a:rPr>
              <a:t>Tomás”</a:t>
            </a:r>
            <a:endParaRPr lang="es-MX" sz="1400" dirty="0">
              <a:latin typeface="Exo 2" panose="020B0604020202020204"/>
              <a:cs typeface="Times New Roman"/>
            </a:endParaRPr>
          </a:p>
          <a:p>
            <a:pPr marL="1270000" lvl="1" indent="-343535">
              <a:lnSpc>
                <a:spcPct val="100000"/>
              </a:lnSpc>
              <a:buFont typeface="Arial"/>
              <a:buChar char="•"/>
              <a:tabLst>
                <a:tab pos="1270000" algn="l"/>
                <a:tab pos="1270635" algn="l"/>
              </a:tabLst>
            </a:pPr>
            <a:r>
              <a:rPr lang="es-MX" sz="1400" spc="-25" dirty="0">
                <a:latin typeface="Exo 2" panose="020B0604020202020204"/>
                <a:cs typeface="Times New Roman"/>
              </a:rPr>
              <a:t>Tener </a:t>
            </a:r>
            <a:r>
              <a:rPr lang="es-MX" sz="1400" spc="-5" dirty="0">
                <a:latin typeface="Exo 2" panose="020B0604020202020204"/>
                <a:cs typeface="Times New Roman"/>
              </a:rPr>
              <a:t>los </a:t>
            </a:r>
            <a:r>
              <a:rPr lang="es-MX" sz="1400" dirty="0">
                <a:latin typeface="Exo 2" panose="020B0604020202020204"/>
                <a:cs typeface="Times New Roman"/>
              </a:rPr>
              <a:t>perfiles</a:t>
            </a:r>
            <a:r>
              <a:rPr lang="es-MX" sz="1400" spc="-5" dirty="0">
                <a:latin typeface="Exo 2" panose="020B0604020202020204"/>
                <a:cs typeface="Times New Roman"/>
              </a:rPr>
              <a:t> </a:t>
            </a:r>
            <a:r>
              <a:rPr lang="es-MX" sz="1400" dirty="0">
                <a:latin typeface="Exo 2" panose="020B0604020202020204"/>
                <a:cs typeface="Times New Roman"/>
              </a:rPr>
              <a:t>públicos</a:t>
            </a:r>
          </a:p>
          <a:p>
            <a:pPr marL="1270000" lvl="1" indent="-343535">
              <a:lnSpc>
                <a:spcPct val="100000"/>
              </a:lnSpc>
              <a:buFont typeface="Arial"/>
              <a:buChar char="•"/>
              <a:tabLst>
                <a:tab pos="1270000" algn="l"/>
                <a:tab pos="1270635" algn="l"/>
              </a:tabLst>
            </a:pPr>
            <a:r>
              <a:rPr lang="es-MX" sz="1400" spc="-25" dirty="0">
                <a:latin typeface="Exo 2" panose="020B0604020202020204"/>
                <a:cs typeface="Times New Roman"/>
              </a:rPr>
              <a:t>Tener </a:t>
            </a:r>
            <a:r>
              <a:rPr lang="es-MX" sz="1400" dirty="0">
                <a:latin typeface="Exo 2" panose="020B0604020202020204"/>
                <a:cs typeface="Times New Roman"/>
              </a:rPr>
              <a:t>registrada la producción y proyectos de</a:t>
            </a:r>
            <a:r>
              <a:rPr lang="es-MX" sz="1400" spc="-75" dirty="0">
                <a:latin typeface="Exo 2" panose="020B0604020202020204"/>
                <a:cs typeface="Times New Roman"/>
              </a:rPr>
              <a:t> </a:t>
            </a:r>
            <a:r>
              <a:rPr lang="es-MX" sz="1400" dirty="0">
                <a:latin typeface="Exo 2" panose="020B0604020202020204"/>
                <a:cs typeface="Times New Roman"/>
              </a:rPr>
              <a:t>investigación.</a:t>
            </a:r>
          </a:p>
        </p:txBody>
      </p:sp>
      <p:sp>
        <p:nvSpPr>
          <p:cNvPr id="6" name="Google Shape;481;p46">
            <a:extLst>
              <a:ext uri="{FF2B5EF4-FFF2-40B4-BE49-F238E27FC236}">
                <a16:creationId xmlns:a16="http://schemas.microsoft.com/office/drawing/2014/main" xmlns="" id="{D36F2F17-2E7C-B14B-8AF4-8F13A4331A60}"/>
              </a:ext>
            </a:extLst>
          </p:cNvPr>
          <p:cNvSpPr txBox="1"/>
          <p:nvPr/>
        </p:nvSpPr>
        <p:spPr>
          <a:xfrm>
            <a:off x="592948" y="16113"/>
            <a:ext cx="6709096" cy="590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CO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 charset="0"/>
                <a:ea typeface="Trebuchet MS"/>
                <a:cs typeface="Trebuchet MS"/>
                <a:sym typeface="Trebuchet MS"/>
              </a:rPr>
              <a:t>Requisitos de participación</a:t>
            </a:r>
            <a:endParaRPr lang="es-CO" sz="3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xo 2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29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ropuesta presentación-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479"/>
            <a:ext cx="9143111" cy="5143500"/>
          </a:xfrm>
          <a:prstGeom prst="rect">
            <a:avLst/>
          </a:prstGeom>
        </p:spPr>
      </p:pic>
      <p:sp>
        <p:nvSpPr>
          <p:cNvPr id="4" name="Google Shape;481;p46">
            <a:extLst>
              <a:ext uri="{FF2B5EF4-FFF2-40B4-BE49-F238E27FC236}">
                <a16:creationId xmlns:a16="http://schemas.microsoft.com/office/drawing/2014/main" xmlns="" id="{D36F2F17-2E7C-B14B-8AF4-8F13A4331A60}"/>
              </a:ext>
            </a:extLst>
          </p:cNvPr>
          <p:cNvSpPr txBox="1"/>
          <p:nvPr/>
        </p:nvSpPr>
        <p:spPr>
          <a:xfrm>
            <a:off x="1792619" y="180266"/>
            <a:ext cx="4900920" cy="590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CO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 charset="0"/>
                <a:ea typeface="Trebuchet MS"/>
                <a:cs typeface="Trebuchet MS"/>
                <a:sym typeface="Trebuchet MS"/>
              </a:rPr>
              <a:t>Restricciones</a:t>
            </a:r>
            <a:endParaRPr lang="es-CO" sz="3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xo 2" panose="020B060402020202020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E4B9A4A1-BB4E-4D6A-8C4A-7DF74A9B0F2B}"/>
              </a:ext>
            </a:extLst>
          </p:cNvPr>
          <p:cNvSpPr txBox="1"/>
          <p:nvPr/>
        </p:nvSpPr>
        <p:spPr>
          <a:xfrm>
            <a:off x="364674" y="969609"/>
            <a:ext cx="7189066" cy="33060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s-MX" sz="1600" spc="-5" dirty="0">
                <a:latin typeface="Exo 2" panose="020B0604020202020204"/>
                <a:cs typeface="Times New Roman"/>
              </a:rPr>
              <a:t>La vinculación contractual con la Universidad Santo</a:t>
            </a:r>
            <a:r>
              <a:rPr lang="es-MX" sz="1600" spc="55" dirty="0">
                <a:latin typeface="Exo 2" panose="020B0604020202020204"/>
                <a:cs typeface="Times New Roman"/>
              </a:rPr>
              <a:t> </a:t>
            </a:r>
            <a:r>
              <a:rPr lang="es-MX" sz="1600" spc="-35" dirty="0">
                <a:latin typeface="Exo 2" panose="020B0604020202020204"/>
                <a:cs typeface="Times New Roman"/>
              </a:rPr>
              <a:t>Tomás no vigente</a:t>
            </a:r>
            <a:r>
              <a:rPr lang="es-MX" sz="1600" spc="-35" dirty="0" smtClean="0">
                <a:latin typeface="Exo 2" panose="020B0604020202020204"/>
                <a:cs typeface="Times New Roman"/>
              </a:rPr>
              <a:t>.</a:t>
            </a:r>
          </a:p>
          <a:p>
            <a:pPr marL="355600" indent="-34353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endParaRPr lang="es-MX" sz="1600" dirty="0">
              <a:latin typeface="Exo 2" panose="020B0604020202020204"/>
              <a:cs typeface="Times New Roman"/>
            </a:endParaRPr>
          </a:p>
          <a:p>
            <a:pPr marL="355600" marR="96520" indent="-34353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s-MX" sz="1600" spc="-35" dirty="0">
                <a:latin typeface="Exo 2" panose="020B0604020202020204"/>
                <a:cs typeface="Times New Roman"/>
              </a:rPr>
              <a:t>La afiliación del autor en el artículo no debe ser de otra institución diferente a la USTA</a:t>
            </a:r>
            <a:r>
              <a:rPr lang="es-MX" sz="1600" spc="-35" dirty="0" smtClean="0">
                <a:latin typeface="Exo 2" panose="020B0604020202020204"/>
                <a:cs typeface="Times New Roman"/>
              </a:rPr>
              <a:t>.</a:t>
            </a:r>
          </a:p>
          <a:p>
            <a:pPr marL="355600" marR="96520" indent="-34353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endParaRPr lang="es-MX" sz="1600" dirty="0">
              <a:latin typeface="Exo 2" panose="020B0604020202020204"/>
              <a:cs typeface="Times New Roman"/>
            </a:endParaRPr>
          </a:p>
          <a:p>
            <a:pPr marL="35560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s-MX" sz="1600" spc="-35" dirty="0">
                <a:latin typeface="Exo 2" panose="020B0604020202020204"/>
                <a:cs typeface="Times New Roman"/>
              </a:rPr>
              <a:t>Tener </a:t>
            </a:r>
            <a:r>
              <a:rPr lang="es-MX" sz="1600" spc="-5" dirty="0">
                <a:latin typeface="Exo 2" panose="020B0604020202020204"/>
                <a:cs typeface="Times New Roman"/>
              </a:rPr>
              <a:t>procesos disciplinarios en</a:t>
            </a:r>
            <a:r>
              <a:rPr lang="es-MX" sz="1600" spc="25" dirty="0">
                <a:latin typeface="Exo 2" panose="020B0604020202020204"/>
                <a:cs typeface="Times New Roman"/>
              </a:rPr>
              <a:t> </a:t>
            </a:r>
            <a:r>
              <a:rPr lang="es-MX" sz="1600" spc="-5" dirty="0">
                <a:latin typeface="Exo 2" panose="020B0604020202020204"/>
                <a:cs typeface="Times New Roman"/>
              </a:rPr>
              <a:t>curso en el área de talento humano</a:t>
            </a:r>
            <a:r>
              <a:rPr lang="es-MX" sz="1600" spc="-5" dirty="0" smtClean="0">
                <a:latin typeface="Exo 2" panose="020B0604020202020204"/>
                <a:cs typeface="Times New Roman"/>
              </a:rPr>
              <a:t>.</a:t>
            </a:r>
          </a:p>
          <a:p>
            <a:pPr marL="35560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endParaRPr lang="es-MX" sz="1600" dirty="0">
              <a:latin typeface="Exo 2" panose="020B0604020202020204"/>
              <a:cs typeface="Times New Roman"/>
            </a:endParaRPr>
          </a:p>
          <a:p>
            <a:pPr marL="355600" marR="508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s-MX" sz="1600" spc="-5" dirty="0">
                <a:latin typeface="Exo 2" panose="020B0604020202020204"/>
                <a:cs typeface="Times New Roman"/>
              </a:rPr>
              <a:t>Tener pendientes en la Dirección de investigación e Innovación  como:</a:t>
            </a:r>
            <a:endParaRPr lang="es-MX" sz="1600" dirty="0">
              <a:latin typeface="Exo 2" panose="020B0604020202020204"/>
              <a:cs typeface="Times New Roman"/>
            </a:endParaRPr>
          </a:p>
          <a:p>
            <a:pPr marL="812800" lvl="1" indent="-343535">
              <a:lnSpc>
                <a:spcPct val="100000"/>
              </a:lnSpc>
              <a:buFont typeface="Arial"/>
              <a:buChar char="•"/>
              <a:tabLst>
                <a:tab pos="812800" algn="l"/>
                <a:tab pos="813435" algn="l"/>
              </a:tabLst>
            </a:pPr>
            <a:r>
              <a:rPr lang="es-MX" sz="1600" spc="-5" dirty="0">
                <a:latin typeface="Exo 2" panose="020B0604020202020204"/>
                <a:cs typeface="Times New Roman"/>
              </a:rPr>
              <a:t>Productos de </a:t>
            </a:r>
            <a:r>
              <a:rPr lang="es-MX" sz="1600" dirty="0">
                <a:latin typeface="Exo 2" panose="020B0604020202020204"/>
                <a:cs typeface="Times New Roman"/>
              </a:rPr>
              <a:t>proyectos</a:t>
            </a:r>
            <a:r>
              <a:rPr lang="es-MX" sz="1600" spc="-35" dirty="0">
                <a:latin typeface="Exo 2" panose="020B0604020202020204"/>
                <a:cs typeface="Times New Roman"/>
              </a:rPr>
              <a:t> </a:t>
            </a:r>
            <a:r>
              <a:rPr lang="es-MX" sz="1600" spc="-5" dirty="0">
                <a:latin typeface="Exo 2" panose="020B0604020202020204"/>
                <a:cs typeface="Times New Roman"/>
              </a:rPr>
              <a:t>FODEIN</a:t>
            </a:r>
            <a:endParaRPr lang="es-MX" sz="1600" dirty="0">
              <a:latin typeface="Exo 2" panose="020B0604020202020204"/>
              <a:cs typeface="Times New Roman"/>
            </a:endParaRPr>
          </a:p>
          <a:p>
            <a:pPr marL="812800" lvl="1" indent="-34353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812800" algn="l"/>
                <a:tab pos="813435" algn="l"/>
              </a:tabLst>
            </a:pPr>
            <a:r>
              <a:rPr lang="es-MX" sz="1600" spc="-5" dirty="0">
                <a:latin typeface="Exo 2" panose="020B0604020202020204"/>
                <a:cs typeface="Times New Roman"/>
              </a:rPr>
              <a:t>Devolución </a:t>
            </a:r>
            <a:r>
              <a:rPr lang="es-MX" sz="1600" dirty="0">
                <a:latin typeface="Exo 2" panose="020B0604020202020204"/>
                <a:cs typeface="Times New Roman"/>
              </a:rPr>
              <a:t>y/o </a:t>
            </a:r>
            <a:r>
              <a:rPr lang="es-MX" sz="1600" spc="-5" dirty="0">
                <a:latin typeface="Exo 2" panose="020B0604020202020204"/>
                <a:cs typeface="Times New Roman"/>
              </a:rPr>
              <a:t>traslado </a:t>
            </a:r>
            <a:r>
              <a:rPr lang="es-MX" sz="1600" dirty="0">
                <a:latin typeface="Exo 2" panose="020B0604020202020204"/>
                <a:cs typeface="Times New Roman"/>
              </a:rPr>
              <a:t>de</a:t>
            </a:r>
            <a:r>
              <a:rPr lang="es-MX" sz="1600" spc="-25" dirty="0">
                <a:latin typeface="Exo 2" panose="020B0604020202020204"/>
                <a:cs typeface="Times New Roman"/>
              </a:rPr>
              <a:t> </a:t>
            </a:r>
            <a:r>
              <a:rPr lang="es-MX" sz="1600" spc="-5" dirty="0">
                <a:latin typeface="Exo 2" panose="020B0604020202020204"/>
                <a:cs typeface="Times New Roman"/>
              </a:rPr>
              <a:t>activos</a:t>
            </a:r>
            <a:endParaRPr lang="es-MX" sz="1600" dirty="0">
              <a:latin typeface="Exo 2" panose="020B0604020202020204"/>
              <a:cs typeface="Times New Roman"/>
            </a:endParaRPr>
          </a:p>
          <a:p>
            <a:pPr marL="812800" lvl="1" indent="-343535">
              <a:lnSpc>
                <a:spcPct val="100000"/>
              </a:lnSpc>
              <a:buFont typeface="Arial"/>
              <a:buChar char="•"/>
              <a:tabLst>
                <a:tab pos="812800" algn="l"/>
                <a:tab pos="813435" algn="l"/>
              </a:tabLst>
            </a:pPr>
            <a:r>
              <a:rPr lang="es-MX" sz="1600" spc="-5" dirty="0">
                <a:latin typeface="Exo 2" panose="020B0604020202020204"/>
                <a:cs typeface="Times New Roman"/>
              </a:rPr>
              <a:t>Legalización de</a:t>
            </a:r>
            <a:r>
              <a:rPr lang="es-MX" sz="1600" spc="10" dirty="0">
                <a:latin typeface="Exo 2" panose="020B0604020202020204"/>
                <a:cs typeface="Times New Roman"/>
              </a:rPr>
              <a:t> </a:t>
            </a:r>
            <a:r>
              <a:rPr lang="es-MX" sz="1600" spc="-5" dirty="0">
                <a:latin typeface="Exo 2" panose="020B0604020202020204"/>
                <a:cs typeface="Times New Roman"/>
              </a:rPr>
              <a:t>anticipos</a:t>
            </a:r>
            <a:endParaRPr lang="es-MX" sz="1600" dirty="0">
              <a:latin typeface="Exo 2" panose="020B0604020202020204"/>
              <a:cs typeface="Times New Roman"/>
            </a:endParaRPr>
          </a:p>
          <a:p>
            <a:pPr marL="812800" lvl="1" indent="-343535">
              <a:lnSpc>
                <a:spcPct val="100000"/>
              </a:lnSpc>
              <a:buFont typeface="Arial"/>
              <a:buChar char="•"/>
              <a:tabLst>
                <a:tab pos="812800" algn="l"/>
                <a:tab pos="813435" algn="l"/>
              </a:tabLst>
            </a:pPr>
            <a:r>
              <a:rPr lang="es-MX" sz="1600" spc="-5" dirty="0">
                <a:latin typeface="Exo 2" panose="020B0604020202020204"/>
                <a:cs typeface="Times New Roman"/>
              </a:rPr>
              <a:t>Compromisos de otras convocatorias (innovación, estrategias</a:t>
            </a:r>
            <a:r>
              <a:rPr lang="es-MX" sz="1600" spc="70" dirty="0">
                <a:latin typeface="Exo 2" panose="020B0604020202020204"/>
                <a:cs typeface="Times New Roman"/>
              </a:rPr>
              <a:t> </a:t>
            </a:r>
            <a:r>
              <a:rPr lang="es-MX" sz="1600" spc="-5" dirty="0">
                <a:latin typeface="Exo 2" panose="020B0604020202020204"/>
                <a:cs typeface="Times New Roman"/>
              </a:rPr>
              <a:t>de</a:t>
            </a:r>
            <a:endParaRPr lang="es-MX" sz="1600" dirty="0">
              <a:latin typeface="Exo 2" panose="020B0604020202020204"/>
              <a:cs typeface="Times New Roman"/>
            </a:endParaRPr>
          </a:p>
          <a:p>
            <a:pPr marL="812800">
              <a:lnSpc>
                <a:spcPct val="100000"/>
              </a:lnSpc>
            </a:pPr>
            <a:r>
              <a:rPr lang="es-MX" sz="1600" spc="-5" dirty="0">
                <a:latin typeface="Exo 2" panose="020B0604020202020204"/>
                <a:cs typeface="Times New Roman"/>
              </a:rPr>
              <a:t>formación de capacidades en </a:t>
            </a:r>
            <a:r>
              <a:rPr lang="es-MX" sz="1600" spc="-40" dirty="0" err="1">
                <a:latin typeface="Exo 2" panose="020B0604020202020204"/>
                <a:cs typeface="Times New Roman"/>
              </a:rPr>
              <a:t>CTeI</a:t>
            </a:r>
            <a:r>
              <a:rPr lang="es-MX" sz="1600" spc="-40" dirty="0">
                <a:latin typeface="Exo 2" panose="020B0604020202020204"/>
                <a:cs typeface="Times New Roman"/>
              </a:rPr>
              <a:t> </a:t>
            </a:r>
            <a:r>
              <a:rPr lang="es-MX" sz="1600" dirty="0">
                <a:latin typeface="Exo 2" panose="020B0604020202020204"/>
                <a:cs typeface="Times New Roman"/>
              </a:rPr>
              <a:t>y/o </a:t>
            </a:r>
            <a:r>
              <a:rPr lang="es-MX" sz="1600" spc="-5" dirty="0">
                <a:latin typeface="Exo 2" panose="020B0604020202020204"/>
                <a:cs typeface="Times New Roman"/>
              </a:rPr>
              <a:t>cualquiera</a:t>
            </a:r>
            <a:r>
              <a:rPr lang="es-MX" sz="1600" spc="80" dirty="0">
                <a:latin typeface="Exo 2" panose="020B0604020202020204"/>
                <a:cs typeface="Times New Roman"/>
              </a:rPr>
              <a:t> </a:t>
            </a:r>
            <a:r>
              <a:rPr lang="es-MX" sz="1600" spc="-5" dirty="0">
                <a:latin typeface="Exo 2" panose="020B0604020202020204"/>
                <a:cs typeface="Times New Roman"/>
              </a:rPr>
              <a:t>similar)</a:t>
            </a:r>
            <a:endParaRPr lang="es-MX" sz="1600" dirty="0">
              <a:latin typeface="Exo 2" panose="020B0604020202020204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47723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ropuesta presentación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187419"/>
            <a:ext cx="9143111" cy="5143500"/>
          </a:xfrm>
          <a:prstGeom prst="rect">
            <a:avLst/>
          </a:prstGeom>
        </p:spPr>
      </p:pic>
      <p:sp>
        <p:nvSpPr>
          <p:cNvPr id="4" name="Google Shape;481;p46">
            <a:extLst>
              <a:ext uri="{FF2B5EF4-FFF2-40B4-BE49-F238E27FC236}">
                <a16:creationId xmlns:a16="http://schemas.microsoft.com/office/drawing/2014/main" xmlns="" id="{C6260FE4-1218-4793-BC4F-396EF96C926E}"/>
              </a:ext>
            </a:extLst>
          </p:cNvPr>
          <p:cNvSpPr txBox="1"/>
          <p:nvPr/>
        </p:nvSpPr>
        <p:spPr>
          <a:xfrm>
            <a:off x="1824075" y="1041665"/>
            <a:ext cx="7034543" cy="590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</a:pPr>
            <a:r>
              <a:rPr lang="es-MX" sz="1400" spc="-5" dirty="0">
                <a:latin typeface="Exo 2" panose="020B0604020202020204"/>
                <a:cs typeface="Times New Roman"/>
              </a:rPr>
              <a:t>La</a:t>
            </a:r>
            <a:r>
              <a:rPr lang="es-MX" sz="1400" spc="340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Universidad</a:t>
            </a:r>
            <a:r>
              <a:rPr lang="es-MX" sz="1400" spc="355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Santo</a:t>
            </a:r>
            <a:r>
              <a:rPr lang="es-MX" sz="1400" spc="350" dirty="0">
                <a:latin typeface="Exo 2" panose="020B0604020202020204"/>
                <a:cs typeface="Times New Roman"/>
              </a:rPr>
              <a:t> </a:t>
            </a:r>
            <a:r>
              <a:rPr lang="es-MX" sz="1400" spc="-35" dirty="0">
                <a:latin typeface="Exo 2" panose="020B0604020202020204"/>
                <a:cs typeface="Times New Roman"/>
              </a:rPr>
              <a:t>Tomás</a:t>
            </a:r>
            <a:r>
              <a:rPr lang="es-MX" sz="1400" spc="345" dirty="0">
                <a:latin typeface="Exo 2" panose="020B0604020202020204"/>
                <a:cs typeface="Times New Roman"/>
              </a:rPr>
              <a:t> </a:t>
            </a:r>
            <a:r>
              <a:rPr lang="es-MX" sz="1400" dirty="0">
                <a:latin typeface="Exo 2" panose="020B0604020202020204"/>
                <a:cs typeface="Times New Roman"/>
              </a:rPr>
              <a:t>reconocerá</a:t>
            </a:r>
            <a:r>
              <a:rPr lang="es-MX" sz="1400" spc="330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los</a:t>
            </a:r>
            <a:r>
              <a:rPr lang="es-MX" sz="1400" spc="345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incentivos</a:t>
            </a:r>
            <a:r>
              <a:rPr lang="es-MX" sz="1400" spc="350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por</a:t>
            </a:r>
            <a:r>
              <a:rPr lang="es-MX" sz="1400" spc="345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publicación </a:t>
            </a:r>
            <a:r>
              <a:rPr lang="es-MX" sz="1400" spc="-10" dirty="0">
                <a:latin typeface="Exo 2" panose="020B0604020202020204"/>
                <a:cs typeface="Times New Roman"/>
              </a:rPr>
              <a:t>como </a:t>
            </a:r>
            <a:r>
              <a:rPr lang="es-MX" sz="1400" spc="-5" dirty="0">
                <a:latin typeface="Exo 2" panose="020B0604020202020204"/>
                <a:cs typeface="Times New Roman"/>
              </a:rPr>
              <a:t>bonificaciones no constitutivas de salario así</a:t>
            </a:r>
            <a:r>
              <a:rPr lang="es-MX" sz="2000" spc="-5" dirty="0">
                <a:latin typeface="Exo 2" panose="020B0604020202020204"/>
                <a:cs typeface="Times New Roman"/>
              </a:rPr>
              <a:t>:</a:t>
            </a:r>
            <a:endParaRPr lang="es-MX" sz="2000" dirty="0">
              <a:latin typeface="Exo 2" panose="020B0604020202020204"/>
              <a:cs typeface="Times New Roman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xmlns="" id="{79DFACEE-2C98-442D-BCAF-22B6333A57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906684"/>
              </p:ext>
            </p:extLst>
          </p:nvPr>
        </p:nvGraphicFramePr>
        <p:xfrm>
          <a:off x="540050" y="1959755"/>
          <a:ext cx="7894668" cy="2453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30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812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203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067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105"/>
                        </a:lnSpc>
                      </a:pPr>
                      <a:r>
                        <a:rPr sz="1400" spc="-5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Exo 2" panose="020B0604020202020204"/>
                        </a:rPr>
                        <a:t>Cuartil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Exo 2" panose="020B0604020202020204"/>
                        </a:rPr>
                        <a:t>por</a:t>
                      </a:r>
                      <a:r>
                        <a:rPr sz="1400" spc="-6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Exo 2" panose="020B0604020202020204"/>
                        </a:rPr>
                        <a:t> 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Exo 2" panose="020B0604020202020204"/>
                        </a:rPr>
                        <a:t>revista</a:t>
                      </a:r>
                      <a:endParaRPr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105"/>
                        </a:lnSpc>
                      </a:pPr>
                      <a:r>
                        <a:rPr sz="1400" spc="-5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Exo 2" panose="020B0604020202020204"/>
                        </a:rPr>
                        <a:t>Requerimientos de</a:t>
                      </a:r>
                      <a:r>
                        <a:rPr sz="1400" spc="-1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Exo 2" panose="020B0604020202020204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Exo 2" panose="020B0604020202020204"/>
                        </a:rPr>
                        <a:t>calidad</a:t>
                      </a:r>
                      <a:endParaRPr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415925" marR="288290" indent="-114935">
                        <a:lnSpc>
                          <a:spcPts val="2160"/>
                        </a:lnSpc>
                        <a:spcBef>
                          <a:spcPts val="15"/>
                        </a:spcBef>
                      </a:pPr>
                      <a:r>
                        <a:rPr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Exo 2" panose="020B0604020202020204"/>
                        </a:rPr>
                        <a:t>Incentivo</a:t>
                      </a:r>
                      <a:r>
                        <a:rPr sz="1400" spc="-8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Exo 2" panose="020B0604020202020204"/>
                        </a:rPr>
                        <a:t> 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Exo 2" panose="020B0604020202020204"/>
                        </a:rPr>
                        <a:t>en  </a:t>
                      </a:r>
                      <a:r>
                        <a:rPr sz="1400" spc="-3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Exo 2" panose="020B0604020202020204"/>
                        </a:rPr>
                        <a:t>SMMLV*</a:t>
                      </a:r>
                      <a:endParaRPr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1905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5258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105"/>
                        </a:lnSpc>
                      </a:pPr>
                      <a:r>
                        <a:rPr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Exo 2" panose="020B0604020202020204"/>
                        </a:rPr>
                        <a:t>Q1</a:t>
                      </a:r>
                      <a:endParaRPr sz="1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8580" algn="ctr">
                        <a:lnSpc>
                          <a:spcPts val="2105"/>
                        </a:lnSpc>
                        <a:tabLst>
                          <a:tab pos="1112520" algn="l"/>
                          <a:tab pos="1458595" algn="l"/>
                          <a:tab pos="2197735" algn="l"/>
                          <a:tab pos="2656840" algn="l"/>
                          <a:tab pos="2976880" algn="l"/>
                          <a:tab pos="3994785" algn="l"/>
                          <a:tab pos="4340860" algn="l"/>
                        </a:tabLst>
                      </a:pPr>
                      <a:r>
                        <a:rPr sz="1400" dirty="0">
                          <a:latin typeface="Exo 2" panose="020B0604020202020204"/>
                        </a:rPr>
                        <a:t>Publicado	en	</a:t>
                      </a:r>
                      <a:r>
                        <a:rPr sz="1400" spc="-5" dirty="0">
                          <a:latin typeface="Exo 2" panose="020B0604020202020204"/>
                        </a:rPr>
                        <a:t>revista	que	se	</a:t>
                      </a:r>
                      <a:r>
                        <a:rPr sz="1400" dirty="0">
                          <a:latin typeface="Exo 2" panose="020B0604020202020204"/>
                        </a:rPr>
                        <a:t>encuentra	en	</a:t>
                      </a:r>
                      <a:r>
                        <a:rPr sz="1400" spc="-10" dirty="0">
                          <a:latin typeface="Exo 2" panose="020B0604020202020204"/>
                        </a:rPr>
                        <a:t>el</a:t>
                      </a:r>
                      <a:endParaRPr sz="1400" dirty="0">
                        <a:latin typeface="Exo 2" panose="020B0604020202020204"/>
                      </a:endParaRPr>
                    </a:p>
                    <a:p>
                      <a:pPr marL="68580" marR="62230"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Exo 2" panose="020B0604020202020204"/>
                        </a:rPr>
                        <a:t>cuartil 1 (25% superior de </a:t>
                      </a:r>
                      <a:r>
                        <a:rPr sz="1400" spc="-5" dirty="0">
                          <a:latin typeface="Exo 2" panose="020B0604020202020204"/>
                        </a:rPr>
                        <a:t>ISI </a:t>
                      </a:r>
                      <a:r>
                        <a:rPr sz="1400" spc="-10" dirty="0">
                          <a:latin typeface="Exo 2" panose="020B0604020202020204"/>
                        </a:rPr>
                        <a:t>[SCI </a:t>
                      </a:r>
                      <a:r>
                        <a:rPr sz="1400" dirty="0">
                          <a:latin typeface="Exo 2" panose="020B0604020202020204"/>
                        </a:rPr>
                        <a:t>y </a:t>
                      </a:r>
                      <a:r>
                        <a:rPr sz="1400" spc="-5" dirty="0">
                          <a:latin typeface="Exo 2" panose="020B0604020202020204"/>
                        </a:rPr>
                        <a:t>SSCI] </a:t>
                      </a:r>
                      <a:r>
                        <a:rPr sz="1400" dirty="0">
                          <a:latin typeface="Exo 2" panose="020B0604020202020204"/>
                        </a:rPr>
                        <a:t>o  </a:t>
                      </a:r>
                      <a:r>
                        <a:rPr sz="1400" spc="-5" dirty="0">
                          <a:latin typeface="Exo 2" panose="020B0604020202020204"/>
                        </a:rPr>
                        <a:t>Scopus)</a:t>
                      </a:r>
                      <a:endParaRPr sz="1400" dirty="0"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175" algn="ctr">
                        <a:lnSpc>
                          <a:spcPts val="2105"/>
                        </a:lnSpc>
                      </a:pPr>
                      <a:r>
                        <a:rPr sz="1400" dirty="0">
                          <a:latin typeface="Exo 2" panose="020B0604020202020204"/>
                        </a:rPr>
                        <a:t>6</a:t>
                      </a:r>
                      <a:endParaRPr sz="1400" dirty="0"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6873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105"/>
                        </a:lnSpc>
                      </a:pPr>
                      <a:r>
                        <a:rPr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Exo 2" panose="020B0604020202020204"/>
                        </a:rPr>
                        <a:t>Q2</a:t>
                      </a:r>
                      <a:endParaRPr sz="1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8580" algn="ctr">
                        <a:lnSpc>
                          <a:spcPts val="2105"/>
                        </a:lnSpc>
                        <a:tabLst>
                          <a:tab pos="1112520" algn="l"/>
                          <a:tab pos="1458595" algn="l"/>
                          <a:tab pos="2197735" algn="l"/>
                          <a:tab pos="2656840" algn="l"/>
                          <a:tab pos="2976880" algn="l"/>
                          <a:tab pos="3994785" algn="l"/>
                          <a:tab pos="4340860" algn="l"/>
                        </a:tabLst>
                      </a:pPr>
                      <a:r>
                        <a:rPr sz="1400" dirty="0">
                          <a:latin typeface="Exo 2" panose="020B0604020202020204"/>
                        </a:rPr>
                        <a:t>Publicado	</a:t>
                      </a:r>
                      <a:r>
                        <a:rPr sz="1400" spc="-5" dirty="0">
                          <a:latin typeface="Exo 2" panose="020B0604020202020204"/>
                        </a:rPr>
                        <a:t>en	revista	</a:t>
                      </a:r>
                      <a:r>
                        <a:rPr sz="1400" spc="-10" dirty="0">
                          <a:latin typeface="Exo 2" panose="020B0604020202020204"/>
                        </a:rPr>
                        <a:t>que	</a:t>
                      </a:r>
                      <a:r>
                        <a:rPr sz="1400" spc="-5" dirty="0">
                          <a:latin typeface="Exo 2" panose="020B0604020202020204"/>
                        </a:rPr>
                        <a:t>se	encuentra	</a:t>
                      </a:r>
                      <a:r>
                        <a:rPr sz="1400" dirty="0">
                          <a:latin typeface="Exo 2" panose="020B0604020202020204"/>
                        </a:rPr>
                        <a:t>en	</a:t>
                      </a:r>
                      <a:r>
                        <a:rPr sz="1400" spc="-10" dirty="0">
                          <a:latin typeface="Exo 2" panose="020B0604020202020204"/>
                        </a:rPr>
                        <a:t>el</a:t>
                      </a:r>
                      <a:endParaRPr sz="1400" dirty="0">
                        <a:latin typeface="Exo 2" panose="020B0604020202020204"/>
                      </a:endParaRPr>
                    </a:p>
                    <a:p>
                      <a:pPr marL="68580" algn="ctr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Exo 2" panose="020B0604020202020204"/>
                        </a:rPr>
                        <a:t>cuartil</a:t>
                      </a:r>
                      <a:r>
                        <a:rPr sz="1400" spc="240" dirty="0">
                          <a:latin typeface="Exo 2" panose="020B0604020202020204"/>
                        </a:rPr>
                        <a:t> </a:t>
                      </a:r>
                      <a:r>
                        <a:rPr sz="1400" dirty="0">
                          <a:latin typeface="Exo 2" panose="020B0604020202020204"/>
                        </a:rPr>
                        <a:t>2</a:t>
                      </a:r>
                      <a:r>
                        <a:rPr sz="1400" spc="245" dirty="0">
                          <a:latin typeface="Exo 2" panose="020B0604020202020204"/>
                        </a:rPr>
                        <a:t> </a:t>
                      </a:r>
                      <a:r>
                        <a:rPr sz="1400" spc="-5" dirty="0">
                          <a:latin typeface="Exo 2" panose="020B0604020202020204"/>
                        </a:rPr>
                        <a:t>(entre</a:t>
                      </a:r>
                      <a:r>
                        <a:rPr sz="1400" spc="229" dirty="0">
                          <a:latin typeface="Exo 2" panose="020B0604020202020204"/>
                        </a:rPr>
                        <a:t> </a:t>
                      </a:r>
                      <a:r>
                        <a:rPr sz="1400" dirty="0">
                          <a:latin typeface="Exo 2" panose="020B0604020202020204"/>
                        </a:rPr>
                        <a:t>el</a:t>
                      </a:r>
                      <a:r>
                        <a:rPr sz="1400" spc="235" dirty="0">
                          <a:latin typeface="Exo 2" panose="020B0604020202020204"/>
                        </a:rPr>
                        <a:t> </a:t>
                      </a:r>
                      <a:r>
                        <a:rPr sz="1400" spc="-5" dirty="0">
                          <a:latin typeface="Exo 2" panose="020B0604020202020204"/>
                        </a:rPr>
                        <a:t>74.9%</a:t>
                      </a:r>
                      <a:r>
                        <a:rPr sz="1400" spc="225" dirty="0">
                          <a:latin typeface="Exo 2" panose="020B0604020202020204"/>
                        </a:rPr>
                        <a:t> </a:t>
                      </a:r>
                      <a:r>
                        <a:rPr sz="1400" dirty="0">
                          <a:latin typeface="Exo 2" panose="020B0604020202020204"/>
                        </a:rPr>
                        <a:t>y</a:t>
                      </a:r>
                      <a:r>
                        <a:rPr sz="1400" spc="250" dirty="0">
                          <a:latin typeface="Exo 2" panose="020B0604020202020204"/>
                        </a:rPr>
                        <a:t> </a:t>
                      </a:r>
                      <a:r>
                        <a:rPr sz="1400" dirty="0">
                          <a:latin typeface="Exo 2" panose="020B0604020202020204"/>
                        </a:rPr>
                        <a:t>el</a:t>
                      </a:r>
                      <a:r>
                        <a:rPr sz="1400" spc="240" dirty="0">
                          <a:latin typeface="Exo 2" panose="020B0604020202020204"/>
                        </a:rPr>
                        <a:t> </a:t>
                      </a:r>
                      <a:r>
                        <a:rPr sz="1400" spc="-10" dirty="0">
                          <a:latin typeface="Exo 2" panose="020B0604020202020204"/>
                        </a:rPr>
                        <a:t>50%</a:t>
                      </a:r>
                      <a:r>
                        <a:rPr sz="1400" spc="240" dirty="0">
                          <a:latin typeface="Exo 2" panose="020B0604020202020204"/>
                        </a:rPr>
                        <a:t> </a:t>
                      </a:r>
                      <a:r>
                        <a:rPr sz="1400" spc="-5" dirty="0">
                          <a:latin typeface="Exo 2" panose="020B0604020202020204"/>
                        </a:rPr>
                        <a:t>superior</a:t>
                      </a:r>
                      <a:r>
                        <a:rPr sz="1400" spc="240" dirty="0">
                          <a:latin typeface="Exo 2" panose="020B0604020202020204"/>
                        </a:rPr>
                        <a:t> </a:t>
                      </a:r>
                      <a:r>
                        <a:rPr sz="1400" spc="-15" dirty="0">
                          <a:latin typeface="Exo 2" panose="020B0604020202020204"/>
                        </a:rPr>
                        <a:t>de</a:t>
                      </a:r>
                      <a:endParaRPr sz="1400" dirty="0">
                        <a:latin typeface="Exo 2" panose="020B0604020202020204"/>
                      </a:endParaRPr>
                    </a:p>
                    <a:p>
                      <a:pPr marL="68580" algn="ctr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Exo 2" panose="020B0604020202020204"/>
                        </a:rPr>
                        <a:t>ISI </a:t>
                      </a:r>
                      <a:r>
                        <a:rPr sz="1400" dirty="0">
                          <a:latin typeface="Exo 2" panose="020B0604020202020204"/>
                        </a:rPr>
                        <a:t>[SCI y </a:t>
                      </a:r>
                      <a:r>
                        <a:rPr sz="1400" spc="-5" dirty="0">
                          <a:latin typeface="Exo 2" panose="020B0604020202020204"/>
                        </a:rPr>
                        <a:t>SSCI] </a:t>
                      </a:r>
                      <a:r>
                        <a:rPr sz="1400" dirty="0">
                          <a:latin typeface="Exo 2" panose="020B0604020202020204"/>
                        </a:rPr>
                        <a:t>o </a:t>
                      </a:r>
                      <a:r>
                        <a:rPr sz="1400" spc="-5" dirty="0">
                          <a:latin typeface="Exo 2" panose="020B0604020202020204"/>
                        </a:rPr>
                        <a:t>Scopus)</a:t>
                      </a:r>
                      <a:endParaRPr sz="1400" dirty="0"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175" algn="ctr">
                        <a:lnSpc>
                          <a:spcPts val="2105"/>
                        </a:lnSpc>
                      </a:pPr>
                      <a:r>
                        <a:rPr sz="1400" dirty="0">
                          <a:latin typeface="Exo 2" panose="020B0604020202020204"/>
                        </a:rPr>
                        <a:t>4</a:t>
                      </a:r>
                      <a:endParaRPr sz="1400" dirty="0"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Google Shape;481;p46">
            <a:extLst>
              <a:ext uri="{FF2B5EF4-FFF2-40B4-BE49-F238E27FC236}">
                <a16:creationId xmlns:a16="http://schemas.microsoft.com/office/drawing/2014/main" xmlns="" id="{6AA8EE48-7704-478B-81FF-1C07EE4AD4D3}"/>
              </a:ext>
            </a:extLst>
          </p:cNvPr>
          <p:cNvSpPr txBox="1"/>
          <p:nvPr/>
        </p:nvSpPr>
        <p:spPr>
          <a:xfrm>
            <a:off x="2838893" y="201534"/>
            <a:ext cx="4195721" cy="590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CO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 charset="0"/>
                <a:ea typeface="Trebuchet MS"/>
                <a:cs typeface="Trebuchet MS"/>
                <a:sym typeface="Trebuchet MS"/>
              </a:rPr>
              <a:t>Financiación</a:t>
            </a:r>
            <a:endParaRPr lang="es-CO" sz="3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xo 2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759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ropuesta presentación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247"/>
            <a:ext cx="9143111" cy="5143500"/>
          </a:xfrm>
          <a:prstGeom prst="rect">
            <a:avLst/>
          </a:prstGeom>
        </p:spPr>
      </p:pic>
      <p:sp>
        <p:nvSpPr>
          <p:cNvPr id="7" name="Google Shape;481;p46">
            <a:extLst>
              <a:ext uri="{FF2B5EF4-FFF2-40B4-BE49-F238E27FC236}">
                <a16:creationId xmlns:a16="http://schemas.microsoft.com/office/drawing/2014/main" xmlns="" id="{6AA8EE48-7704-478B-81FF-1C07EE4AD4D3}"/>
              </a:ext>
            </a:extLst>
          </p:cNvPr>
          <p:cNvSpPr txBox="1"/>
          <p:nvPr/>
        </p:nvSpPr>
        <p:spPr>
          <a:xfrm>
            <a:off x="-1429250" y="4468427"/>
            <a:ext cx="7034543" cy="590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CO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 charset="0"/>
                <a:ea typeface="Trebuchet MS"/>
                <a:cs typeface="Trebuchet MS"/>
                <a:sym typeface="Trebuchet MS"/>
              </a:rPr>
              <a:t>Financiación</a:t>
            </a:r>
            <a:endParaRPr lang="es-CO" sz="4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xo 2" panose="020B0604020202020204" charset="0"/>
            </a:endParaRPr>
          </a:p>
        </p:txBody>
      </p:sp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xmlns="" id="{DFBE07C2-8291-4B7A-ABE2-43CF8CB9EF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558498"/>
              </p:ext>
            </p:extLst>
          </p:nvPr>
        </p:nvGraphicFramePr>
        <p:xfrm>
          <a:off x="410137" y="1240402"/>
          <a:ext cx="8423763" cy="3140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08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174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554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269362">
                <a:tc>
                  <a:txBody>
                    <a:bodyPr/>
                    <a:lstStyle/>
                    <a:p>
                      <a:pPr marL="119380" marR="113030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400" spc="-5" dirty="0">
                          <a:latin typeface="Exo 2" panose="020B0604020202020204"/>
                        </a:rPr>
                        <a:t>Obras </a:t>
                      </a:r>
                      <a:r>
                        <a:rPr sz="1400" dirty="0">
                          <a:latin typeface="Exo 2" panose="020B0604020202020204"/>
                        </a:rPr>
                        <a:t>o</a:t>
                      </a:r>
                      <a:r>
                        <a:rPr sz="1400" spc="-45" dirty="0">
                          <a:latin typeface="Exo 2" panose="020B0604020202020204"/>
                        </a:rPr>
                        <a:t> </a:t>
                      </a:r>
                      <a:r>
                        <a:rPr sz="1400" spc="-10" dirty="0">
                          <a:latin typeface="Exo 2" panose="020B0604020202020204"/>
                        </a:rPr>
                        <a:t>productos  </a:t>
                      </a:r>
                      <a:r>
                        <a:rPr sz="1400" spc="-5" dirty="0">
                          <a:latin typeface="Exo 2" panose="020B0604020202020204"/>
                        </a:rPr>
                        <a:t>de </a:t>
                      </a:r>
                      <a:r>
                        <a:rPr sz="1400" dirty="0">
                          <a:latin typeface="Exo 2" panose="020B0604020202020204"/>
                        </a:rPr>
                        <a:t>investigación  </a:t>
                      </a:r>
                      <a:r>
                        <a:rPr sz="1400" spc="-5" dirty="0">
                          <a:latin typeface="Exo 2" panose="020B0604020202020204"/>
                        </a:rPr>
                        <a:t>creación </a:t>
                      </a:r>
                      <a:r>
                        <a:rPr sz="1400" dirty="0">
                          <a:latin typeface="Exo 2" panose="020B0604020202020204"/>
                        </a:rPr>
                        <a:t>en</a:t>
                      </a:r>
                      <a:r>
                        <a:rPr sz="1400" spc="-170" dirty="0">
                          <a:latin typeface="Exo 2" panose="020B0604020202020204"/>
                        </a:rPr>
                        <a:t> </a:t>
                      </a:r>
                      <a:r>
                        <a:rPr sz="1400" dirty="0">
                          <a:latin typeface="Exo 2" panose="020B0604020202020204"/>
                        </a:rPr>
                        <a:t>Artes,</a:t>
                      </a:r>
                    </a:p>
                    <a:p>
                      <a:pPr marL="299085" marR="294640" algn="ctr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Exo 2" panose="020B0604020202020204"/>
                        </a:rPr>
                        <a:t>Arquitectura</a:t>
                      </a:r>
                      <a:r>
                        <a:rPr sz="1400" spc="-90" dirty="0">
                          <a:latin typeface="Exo 2" panose="020B0604020202020204"/>
                        </a:rPr>
                        <a:t> </a:t>
                      </a:r>
                      <a:r>
                        <a:rPr sz="1400" dirty="0">
                          <a:latin typeface="Exo 2" panose="020B0604020202020204"/>
                        </a:rPr>
                        <a:t>y  </a:t>
                      </a:r>
                      <a:r>
                        <a:rPr sz="1400" spc="-5" dirty="0">
                          <a:latin typeface="Exo 2" panose="020B0604020202020204"/>
                        </a:rPr>
                        <a:t>Diseño</a:t>
                      </a:r>
                      <a:endParaRPr sz="1400" dirty="0"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L="168275" marR="157480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400" spc="-5" dirty="0">
                          <a:latin typeface="Exo 2" panose="020B0604020202020204"/>
                        </a:rPr>
                        <a:t>Requerimientos de </a:t>
                      </a:r>
                      <a:r>
                        <a:rPr sz="1400" dirty="0">
                          <a:latin typeface="Exo 2" panose="020B0604020202020204"/>
                        </a:rPr>
                        <a:t>existencia </a:t>
                      </a:r>
                      <a:r>
                        <a:rPr sz="1400" spc="-5" dirty="0">
                          <a:latin typeface="Exo 2" panose="020B0604020202020204"/>
                        </a:rPr>
                        <a:t>señalados por  </a:t>
                      </a:r>
                      <a:r>
                        <a:rPr sz="1400" dirty="0">
                          <a:latin typeface="Exo 2" panose="020B0604020202020204"/>
                        </a:rPr>
                        <a:t>Minciencias </a:t>
                      </a:r>
                      <a:r>
                        <a:rPr sz="1400" spc="-5" dirty="0">
                          <a:latin typeface="Exo 2" panose="020B0604020202020204"/>
                        </a:rPr>
                        <a:t>en </a:t>
                      </a:r>
                      <a:r>
                        <a:rPr sz="1400" dirty="0">
                          <a:latin typeface="Exo 2" panose="020B0604020202020204"/>
                        </a:rPr>
                        <a:t>convocatoria </a:t>
                      </a:r>
                      <a:r>
                        <a:rPr sz="1400" spc="-5" dirty="0">
                          <a:latin typeface="Exo 2" panose="020B0604020202020204"/>
                        </a:rPr>
                        <a:t>de grupos </a:t>
                      </a:r>
                      <a:r>
                        <a:rPr sz="1400" dirty="0">
                          <a:latin typeface="Exo 2" panose="020B0604020202020204"/>
                        </a:rPr>
                        <a:t>e  </a:t>
                      </a:r>
                      <a:r>
                        <a:rPr sz="1400" spc="-5" dirty="0">
                          <a:latin typeface="Exo 2" panose="020B0604020202020204"/>
                        </a:rPr>
                        <a:t>investigadores</a:t>
                      </a:r>
                      <a:endParaRPr sz="1400" dirty="0"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L="415925" marR="291465" indent="-11430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400" spc="-5" dirty="0">
                          <a:latin typeface="Exo 2" panose="020B0604020202020204"/>
                        </a:rPr>
                        <a:t>Incentivo</a:t>
                      </a:r>
                      <a:r>
                        <a:rPr sz="1400" spc="-60" dirty="0">
                          <a:latin typeface="Exo 2" panose="020B0604020202020204"/>
                        </a:rPr>
                        <a:t> </a:t>
                      </a:r>
                      <a:r>
                        <a:rPr sz="1400" spc="-5" dirty="0">
                          <a:latin typeface="Exo 2" panose="020B0604020202020204"/>
                        </a:rPr>
                        <a:t>en  </a:t>
                      </a:r>
                      <a:r>
                        <a:rPr sz="1400" spc="-30" dirty="0">
                          <a:latin typeface="Exo 2" panose="020B0604020202020204"/>
                        </a:rPr>
                        <a:t>SMMLV*</a:t>
                      </a:r>
                      <a:endParaRPr sz="1400" dirty="0"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1905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40012">
                <a:tc>
                  <a:txBody>
                    <a:bodyPr/>
                    <a:lstStyle/>
                    <a:p>
                      <a:pPr algn="ctr">
                        <a:lnSpc>
                          <a:spcPts val="2105"/>
                        </a:lnSpc>
                      </a:pPr>
                      <a:r>
                        <a:rPr sz="1400" spc="-5" dirty="0">
                          <a:latin typeface="Exo 2" panose="020B0604020202020204"/>
                        </a:rPr>
                        <a:t>AAD</a:t>
                      </a:r>
                      <a:r>
                        <a:rPr sz="1400" spc="-105" dirty="0">
                          <a:latin typeface="Exo 2" panose="020B0604020202020204"/>
                        </a:rPr>
                        <a:t> </a:t>
                      </a:r>
                      <a:r>
                        <a:rPr sz="1400" spc="-5" dirty="0">
                          <a:latin typeface="Exo 2" panose="020B0604020202020204"/>
                        </a:rPr>
                        <a:t>A1</a:t>
                      </a:r>
                      <a:endParaRPr sz="1400" b="1" dirty="0">
                        <a:solidFill>
                          <a:schemeClr val="tx1"/>
                        </a:solidFill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8580" marR="59690" algn="just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400" dirty="0">
                          <a:latin typeface="Exo 2" panose="020B0604020202020204"/>
                        </a:rPr>
                        <a:t>La </a:t>
                      </a:r>
                      <a:r>
                        <a:rPr sz="1400" spc="-5" dirty="0">
                          <a:latin typeface="Exo 2" panose="020B0604020202020204"/>
                        </a:rPr>
                        <a:t>obra </a:t>
                      </a:r>
                      <a:r>
                        <a:rPr sz="1400" dirty="0">
                          <a:latin typeface="Exo 2" panose="020B0604020202020204"/>
                        </a:rPr>
                        <a:t>o </a:t>
                      </a:r>
                      <a:r>
                        <a:rPr sz="1400" spc="-5" dirty="0">
                          <a:latin typeface="Exo 2" panose="020B0604020202020204"/>
                        </a:rPr>
                        <a:t>producto ha obtenido premio </a:t>
                      </a:r>
                      <a:r>
                        <a:rPr sz="1400" dirty="0">
                          <a:latin typeface="Exo 2" panose="020B0604020202020204"/>
                        </a:rPr>
                        <a:t>o  distinción en </a:t>
                      </a:r>
                      <a:r>
                        <a:rPr sz="1400" spc="-5" dirty="0">
                          <a:latin typeface="Exo 2" panose="020B0604020202020204"/>
                        </a:rPr>
                        <a:t>eventos </a:t>
                      </a:r>
                      <a:r>
                        <a:rPr sz="1400" dirty="0">
                          <a:latin typeface="Exo 2" panose="020B0604020202020204"/>
                        </a:rPr>
                        <a:t>o </a:t>
                      </a:r>
                      <a:r>
                        <a:rPr sz="1400" spc="-5" dirty="0">
                          <a:latin typeface="Exo 2" panose="020B0604020202020204"/>
                        </a:rPr>
                        <a:t>espacios </a:t>
                      </a:r>
                      <a:r>
                        <a:rPr sz="1400" dirty="0">
                          <a:latin typeface="Exo 2" panose="020B0604020202020204"/>
                        </a:rPr>
                        <a:t>del ámbito  </a:t>
                      </a:r>
                      <a:r>
                        <a:rPr sz="1400" spc="-5" dirty="0">
                          <a:latin typeface="Exo 2" panose="020B0604020202020204"/>
                        </a:rPr>
                        <a:t>internacional, </a:t>
                      </a:r>
                      <a:r>
                        <a:rPr sz="1400" dirty="0">
                          <a:latin typeface="Exo 2" panose="020B0604020202020204"/>
                        </a:rPr>
                        <a:t>con </a:t>
                      </a:r>
                      <a:r>
                        <a:rPr sz="1400" spc="-5" dirty="0">
                          <a:latin typeface="Exo 2" panose="020B0604020202020204"/>
                        </a:rPr>
                        <a:t>mecanismo </a:t>
                      </a:r>
                      <a:r>
                        <a:rPr sz="1400" dirty="0">
                          <a:latin typeface="Exo 2" panose="020B0604020202020204"/>
                        </a:rPr>
                        <a:t>visible</a:t>
                      </a:r>
                      <a:r>
                        <a:rPr sz="1400" spc="180" dirty="0">
                          <a:latin typeface="Exo 2" panose="020B0604020202020204"/>
                        </a:rPr>
                        <a:t> </a:t>
                      </a:r>
                      <a:r>
                        <a:rPr sz="1400" spc="-10" dirty="0">
                          <a:latin typeface="Exo 2" panose="020B0604020202020204"/>
                        </a:rPr>
                        <a:t>de</a:t>
                      </a:r>
                      <a:r>
                        <a:rPr lang="es-CO" sz="1400" spc="-10" dirty="0">
                          <a:latin typeface="Exo 2" panose="020B0604020202020204"/>
                        </a:rPr>
                        <a:t> </a:t>
                      </a:r>
                      <a:r>
                        <a:rPr sz="1400" dirty="0" err="1">
                          <a:latin typeface="Exo 2" panose="020B0604020202020204"/>
                        </a:rPr>
                        <a:t>selección</a:t>
                      </a:r>
                      <a:r>
                        <a:rPr sz="1400" dirty="0">
                          <a:latin typeface="Exo 2" panose="020B0604020202020204"/>
                        </a:rPr>
                        <a:t> o </a:t>
                      </a:r>
                      <a:r>
                        <a:rPr sz="1400" spc="-5" dirty="0">
                          <a:latin typeface="Exo 2" panose="020B0604020202020204"/>
                        </a:rPr>
                        <a:t>curaduría </a:t>
                      </a:r>
                      <a:r>
                        <a:rPr sz="1400" dirty="0">
                          <a:latin typeface="Exo 2" panose="020B0604020202020204"/>
                        </a:rPr>
                        <a:t>y </a:t>
                      </a:r>
                      <a:r>
                        <a:rPr sz="1400" spc="-5" dirty="0">
                          <a:latin typeface="Exo 2" panose="020B0604020202020204"/>
                        </a:rPr>
                        <a:t>trayectoria </a:t>
                      </a:r>
                      <a:r>
                        <a:rPr sz="1400" dirty="0">
                          <a:latin typeface="Exo 2" panose="020B0604020202020204"/>
                        </a:rPr>
                        <a:t>superior a 10  años.</a:t>
                      </a:r>
                      <a:endParaRPr sz="1400" dirty="0"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2105"/>
                        </a:lnSpc>
                      </a:pPr>
                      <a:r>
                        <a:rPr sz="1400" dirty="0">
                          <a:latin typeface="Exo 2" panose="020B0604020202020204"/>
                        </a:rPr>
                        <a:t>4</a:t>
                      </a:r>
                      <a:endParaRPr sz="1400" dirty="0"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15490">
                <a:tc>
                  <a:txBody>
                    <a:bodyPr/>
                    <a:lstStyle/>
                    <a:p>
                      <a:pPr marL="10795" algn="ctr">
                        <a:lnSpc>
                          <a:spcPts val="2105"/>
                        </a:lnSpc>
                      </a:pPr>
                      <a:r>
                        <a:rPr sz="1400" spc="-5" dirty="0">
                          <a:latin typeface="Exo 2" panose="020B0604020202020204"/>
                        </a:rPr>
                        <a:t>AAD</a:t>
                      </a:r>
                      <a:r>
                        <a:rPr sz="1400" spc="-105" dirty="0">
                          <a:latin typeface="Exo 2" panose="020B0604020202020204"/>
                        </a:rPr>
                        <a:t> </a:t>
                      </a:r>
                      <a:r>
                        <a:rPr sz="1400" spc="-5" dirty="0">
                          <a:latin typeface="Exo 2" panose="020B0604020202020204"/>
                        </a:rPr>
                        <a:t>A</a:t>
                      </a:r>
                      <a:endParaRPr sz="1400" b="1" dirty="0">
                        <a:solidFill>
                          <a:schemeClr val="tx1"/>
                        </a:solidFill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8580" algn="just">
                        <a:lnSpc>
                          <a:spcPts val="2105"/>
                        </a:lnSpc>
                      </a:pPr>
                      <a:r>
                        <a:rPr sz="1400" spc="-5" dirty="0">
                          <a:latin typeface="Exo 2" panose="020B0604020202020204"/>
                        </a:rPr>
                        <a:t>Obra o producto </a:t>
                      </a:r>
                      <a:r>
                        <a:rPr sz="1400" spc="-10" dirty="0">
                          <a:latin typeface="Exo 2" panose="020B0604020202020204"/>
                        </a:rPr>
                        <a:t>ha </a:t>
                      </a:r>
                      <a:r>
                        <a:rPr sz="1400" spc="-5" dirty="0">
                          <a:latin typeface="Exo 2" panose="020B0604020202020204"/>
                        </a:rPr>
                        <a:t>obtenido </a:t>
                      </a:r>
                      <a:r>
                        <a:rPr sz="1400" spc="-5" dirty="0" err="1">
                          <a:latin typeface="Exo 2" panose="020B0604020202020204"/>
                        </a:rPr>
                        <a:t>premio</a:t>
                      </a:r>
                      <a:r>
                        <a:rPr sz="1400" spc="280" dirty="0">
                          <a:latin typeface="Exo 2" panose="020B0604020202020204"/>
                        </a:rPr>
                        <a:t> </a:t>
                      </a:r>
                      <a:r>
                        <a:rPr sz="1400" spc="-5" dirty="0">
                          <a:latin typeface="Exo 2" panose="020B0604020202020204"/>
                        </a:rPr>
                        <a:t>o</a:t>
                      </a:r>
                      <a:r>
                        <a:rPr lang="es-CO" sz="1400" spc="-5" dirty="0">
                          <a:latin typeface="Exo 2" panose="020B0604020202020204"/>
                        </a:rPr>
                        <a:t> </a:t>
                      </a:r>
                      <a:r>
                        <a:rPr sz="1400" dirty="0" err="1">
                          <a:latin typeface="Exo 2" panose="020B0604020202020204"/>
                        </a:rPr>
                        <a:t>distinción</a:t>
                      </a:r>
                      <a:r>
                        <a:rPr sz="1400" dirty="0">
                          <a:latin typeface="Exo 2" panose="020B0604020202020204"/>
                        </a:rPr>
                        <a:t> en </a:t>
                      </a:r>
                      <a:r>
                        <a:rPr sz="1400" spc="-5" dirty="0">
                          <a:latin typeface="Exo 2" panose="020B0604020202020204"/>
                        </a:rPr>
                        <a:t>eventos </a:t>
                      </a:r>
                      <a:r>
                        <a:rPr sz="1400" dirty="0">
                          <a:latin typeface="Exo 2" panose="020B0604020202020204"/>
                        </a:rPr>
                        <a:t>o </a:t>
                      </a:r>
                      <a:r>
                        <a:rPr sz="1400" spc="-5" dirty="0">
                          <a:latin typeface="Exo 2" panose="020B0604020202020204"/>
                        </a:rPr>
                        <a:t>espacios </a:t>
                      </a:r>
                      <a:r>
                        <a:rPr sz="1400" dirty="0">
                          <a:latin typeface="Exo 2" panose="020B0604020202020204"/>
                        </a:rPr>
                        <a:t>del </a:t>
                      </a:r>
                      <a:r>
                        <a:rPr sz="1400" spc="-5" dirty="0">
                          <a:latin typeface="Exo 2" panose="020B0604020202020204"/>
                        </a:rPr>
                        <a:t>ámbito  </a:t>
                      </a:r>
                      <a:r>
                        <a:rPr sz="1400" dirty="0">
                          <a:latin typeface="Exo 2" panose="020B0604020202020204"/>
                        </a:rPr>
                        <a:t>nacional, con </a:t>
                      </a:r>
                      <a:r>
                        <a:rPr sz="1400" spc="-5" dirty="0">
                          <a:latin typeface="Exo 2" panose="020B0604020202020204"/>
                        </a:rPr>
                        <a:t>mecanismo visible </a:t>
                      </a:r>
                      <a:r>
                        <a:rPr sz="1400" dirty="0">
                          <a:latin typeface="Exo 2" panose="020B0604020202020204"/>
                        </a:rPr>
                        <a:t>de selección o  curaduría y trayectoria superior a 8</a:t>
                      </a:r>
                      <a:r>
                        <a:rPr sz="1400" spc="-60" dirty="0">
                          <a:latin typeface="Exo 2" panose="020B0604020202020204"/>
                        </a:rPr>
                        <a:t> </a:t>
                      </a:r>
                      <a:r>
                        <a:rPr sz="1400" dirty="0">
                          <a:latin typeface="Exo 2" panose="020B0604020202020204"/>
                        </a:rPr>
                        <a:t>años.</a:t>
                      </a:r>
                      <a:endParaRPr sz="1400" dirty="0"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2105"/>
                        </a:lnSpc>
                      </a:pPr>
                      <a:r>
                        <a:rPr sz="1400" dirty="0">
                          <a:latin typeface="Exo 2" panose="020B0604020202020204"/>
                        </a:rPr>
                        <a:t>2</a:t>
                      </a:r>
                      <a:endParaRPr sz="1400" dirty="0">
                        <a:latin typeface="Exo 2" panose="020B0604020202020204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Google Shape;481;p46">
            <a:extLst>
              <a:ext uri="{FF2B5EF4-FFF2-40B4-BE49-F238E27FC236}">
                <a16:creationId xmlns:a16="http://schemas.microsoft.com/office/drawing/2014/main" xmlns="" id="{C6260FE4-1218-4793-BC4F-396EF96C926E}"/>
              </a:ext>
            </a:extLst>
          </p:cNvPr>
          <p:cNvSpPr txBox="1"/>
          <p:nvPr/>
        </p:nvSpPr>
        <p:spPr>
          <a:xfrm>
            <a:off x="1930400" y="278531"/>
            <a:ext cx="7034543" cy="590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</a:pPr>
            <a:r>
              <a:rPr lang="es-MX" sz="1400" spc="-5" dirty="0">
                <a:latin typeface="Exo 2" panose="020B0604020202020204"/>
                <a:cs typeface="Times New Roman"/>
              </a:rPr>
              <a:t>La</a:t>
            </a:r>
            <a:r>
              <a:rPr lang="es-MX" sz="1400" spc="340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Universidad</a:t>
            </a:r>
            <a:r>
              <a:rPr lang="es-MX" sz="1400" spc="355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Santo</a:t>
            </a:r>
            <a:r>
              <a:rPr lang="es-MX" sz="1400" spc="350" dirty="0">
                <a:latin typeface="Exo 2" panose="020B0604020202020204"/>
                <a:cs typeface="Times New Roman"/>
              </a:rPr>
              <a:t> </a:t>
            </a:r>
            <a:r>
              <a:rPr lang="es-MX" sz="1400" spc="-35" dirty="0">
                <a:latin typeface="Exo 2" panose="020B0604020202020204"/>
                <a:cs typeface="Times New Roman"/>
              </a:rPr>
              <a:t>Tomás</a:t>
            </a:r>
            <a:r>
              <a:rPr lang="es-MX" sz="1400" spc="345" dirty="0">
                <a:latin typeface="Exo 2" panose="020B0604020202020204"/>
                <a:cs typeface="Times New Roman"/>
              </a:rPr>
              <a:t> </a:t>
            </a:r>
            <a:r>
              <a:rPr lang="es-MX" sz="1400" dirty="0">
                <a:latin typeface="Exo 2" panose="020B0604020202020204"/>
                <a:cs typeface="Times New Roman"/>
              </a:rPr>
              <a:t>reconocerá</a:t>
            </a:r>
            <a:r>
              <a:rPr lang="es-MX" sz="1400" spc="330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los</a:t>
            </a:r>
            <a:r>
              <a:rPr lang="es-MX" sz="1400" spc="345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incentivos</a:t>
            </a:r>
            <a:r>
              <a:rPr lang="es-MX" sz="1400" spc="350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por</a:t>
            </a:r>
            <a:r>
              <a:rPr lang="es-MX" sz="1400" spc="345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publicación </a:t>
            </a:r>
            <a:r>
              <a:rPr lang="es-MX" sz="1400" spc="-10" dirty="0">
                <a:latin typeface="Exo 2" panose="020B0604020202020204"/>
                <a:cs typeface="Times New Roman"/>
              </a:rPr>
              <a:t>como </a:t>
            </a:r>
            <a:r>
              <a:rPr lang="es-MX" sz="1400" spc="-5" dirty="0">
                <a:latin typeface="Exo 2" panose="020B0604020202020204"/>
                <a:cs typeface="Times New Roman"/>
              </a:rPr>
              <a:t>bonificaciones no constitutivas de salario por una sola vez</a:t>
            </a:r>
            <a:r>
              <a:rPr lang="es-MX" sz="1400" spc="100" dirty="0">
                <a:latin typeface="Exo 2" panose="020B0604020202020204"/>
                <a:cs typeface="Times New Roman"/>
              </a:rPr>
              <a:t> </a:t>
            </a:r>
            <a:r>
              <a:rPr lang="es-MX" sz="1400" spc="-5" dirty="0">
                <a:latin typeface="Exo 2" panose="020B0604020202020204"/>
                <a:cs typeface="Times New Roman"/>
              </a:rPr>
              <a:t>así</a:t>
            </a:r>
            <a:r>
              <a:rPr lang="es-MX" sz="2000" spc="-5" dirty="0">
                <a:latin typeface="Exo 2" panose="020B0604020202020204"/>
                <a:cs typeface="Times New Roman"/>
              </a:rPr>
              <a:t>:</a:t>
            </a:r>
            <a:endParaRPr lang="es-MX" sz="2000" dirty="0">
              <a:latin typeface="Exo 2" panose="020B0604020202020204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81569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ropuesta presentación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247"/>
            <a:ext cx="9143111" cy="5143500"/>
          </a:xfrm>
          <a:prstGeom prst="rect">
            <a:avLst/>
          </a:prstGeom>
        </p:spPr>
      </p:pic>
      <p:sp>
        <p:nvSpPr>
          <p:cNvPr id="7" name="Google Shape;481;p46">
            <a:extLst>
              <a:ext uri="{FF2B5EF4-FFF2-40B4-BE49-F238E27FC236}">
                <a16:creationId xmlns:a16="http://schemas.microsoft.com/office/drawing/2014/main" xmlns="" id="{6AA8EE48-7704-478B-81FF-1C07EE4AD4D3}"/>
              </a:ext>
            </a:extLst>
          </p:cNvPr>
          <p:cNvSpPr txBox="1"/>
          <p:nvPr/>
        </p:nvSpPr>
        <p:spPr>
          <a:xfrm>
            <a:off x="2901083" y="11268"/>
            <a:ext cx="4373758" cy="590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CO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xo 2" panose="020B0604020202020204" charset="0"/>
                <a:ea typeface="Trebuchet MS"/>
                <a:cs typeface="Trebuchet MS"/>
                <a:sym typeface="Trebuchet MS"/>
              </a:rPr>
              <a:t>Financiación</a:t>
            </a:r>
            <a:endParaRPr lang="es-CO" sz="3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xo 2" panose="020B0604020202020204" charset="0"/>
            </a:endParaRPr>
          </a:p>
        </p:txBody>
      </p:sp>
      <p:sp>
        <p:nvSpPr>
          <p:cNvPr id="5" name="Google Shape;481;p46">
            <a:extLst>
              <a:ext uri="{FF2B5EF4-FFF2-40B4-BE49-F238E27FC236}">
                <a16:creationId xmlns:a16="http://schemas.microsoft.com/office/drawing/2014/main" xmlns="" id="{C6260FE4-1218-4793-BC4F-396EF96C926E}"/>
              </a:ext>
            </a:extLst>
          </p:cNvPr>
          <p:cNvSpPr txBox="1"/>
          <p:nvPr/>
        </p:nvSpPr>
        <p:spPr>
          <a:xfrm>
            <a:off x="1876214" y="753681"/>
            <a:ext cx="7088730" cy="590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lang="es-CO" sz="1600" spc="-5" dirty="0">
                <a:latin typeface="Exo 2" panose="020B0604020202020204"/>
                <a:cs typeface="Times New Roman"/>
              </a:rPr>
              <a:t>Cuando </a:t>
            </a:r>
            <a:r>
              <a:rPr lang="es-CO" sz="1600" dirty="0">
                <a:latin typeface="Exo 2" panose="020B0604020202020204"/>
                <a:cs typeface="Times New Roman"/>
              </a:rPr>
              <a:t>la </a:t>
            </a:r>
            <a:r>
              <a:rPr lang="es-CO" sz="1600" spc="-5" dirty="0">
                <a:latin typeface="Exo 2" panose="020B0604020202020204"/>
                <a:cs typeface="Times New Roman"/>
              </a:rPr>
              <a:t>producción académica </a:t>
            </a:r>
            <a:r>
              <a:rPr lang="es-CO" sz="1600" spc="-10" dirty="0">
                <a:latin typeface="Exo 2" panose="020B0604020202020204"/>
                <a:cs typeface="Times New Roman"/>
              </a:rPr>
              <a:t>se </a:t>
            </a:r>
            <a:r>
              <a:rPr lang="es-CO" sz="1600" spc="-5" dirty="0">
                <a:latin typeface="Exo 2" panose="020B0604020202020204"/>
                <a:cs typeface="Times New Roman"/>
              </a:rPr>
              <a:t>realice </a:t>
            </a:r>
            <a:r>
              <a:rPr lang="es-CO" sz="1600" dirty="0">
                <a:latin typeface="Exo 2" panose="020B0604020202020204"/>
                <a:cs typeface="Times New Roman"/>
              </a:rPr>
              <a:t>en </a:t>
            </a:r>
            <a:r>
              <a:rPr lang="es-CO" sz="1600" spc="-5" dirty="0">
                <a:latin typeface="Exo 2" panose="020B0604020202020204"/>
                <a:cs typeface="Times New Roman"/>
              </a:rPr>
              <a:t>coautoría </a:t>
            </a:r>
            <a:r>
              <a:rPr lang="es-CO" sz="1600" dirty="0">
                <a:latin typeface="Exo 2" panose="020B0604020202020204"/>
                <a:cs typeface="Times New Roman"/>
              </a:rPr>
              <a:t>con  otros </a:t>
            </a:r>
            <a:r>
              <a:rPr lang="es-CO" sz="1600" spc="-5" dirty="0">
                <a:latin typeface="Exo 2" panose="020B0604020202020204"/>
                <a:cs typeface="Times New Roman"/>
              </a:rPr>
              <a:t>docentes de la Universidad, </a:t>
            </a:r>
            <a:r>
              <a:rPr lang="es-CO" sz="1600" spc="-10" dirty="0">
                <a:latin typeface="Exo 2" panose="020B0604020202020204"/>
                <a:cs typeface="Times New Roman"/>
              </a:rPr>
              <a:t>el </a:t>
            </a:r>
            <a:r>
              <a:rPr lang="es-CO" sz="1600" spc="-5" dirty="0">
                <a:latin typeface="Exo 2" panose="020B0604020202020204"/>
                <a:cs typeface="Times New Roman"/>
              </a:rPr>
              <a:t>incentivo será reconocido </a:t>
            </a:r>
            <a:r>
              <a:rPr lang="es-CO" sz="1600" dirty="0">
                <a:latin typeface="Exo 2" panose="020B0604020202020204"/>
                <a:cs typeface="Times New Roman"/>
              </a:rPr>
              <a:t>en </a:t>
            </a:r>
            <a:r>
              <a:rPr lang="es-CO" sz="1600" spc="-5" dirty="0">
                <a:latin typeface="Exo 2" panose="020B0604020202020204"/>
                <a:cs typeface="Times New Roman"/>
              </a:rPr>
              <a:t>forma proporcional.</a:t>
            </a:r>
          </a:p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endParaRPr lang="es-CO" sz="1600" spc="-5" dirty="0">
              <a:latin typeface="Exo 2" panose="020B0604020202020204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lang="es-CO" sz="1600" spc="-5" dirty="0">
                <a:latin typeface="Exo 2" panose="020B0604020202020204"/>
                <a:cs typeface="Times New Roman"/>
              </a:rPr>
              <a:t>Cuando exista varios autores y solo uno tenga afiliación USTA, se reconocerá el 100% del incentivo a este.</a:t>
            </a:r>
          </a:p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endParaRPr lang="es-CO" sz="1600" spc="-5" dirty="0">
              <a:latin typeface="Exo 2" panose="020B0604020202020204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10"/>
              </a:spcBef>
            </a:pPr>
            <a:r>
              <a:rPr lang="es-CO" sz="1600" spc="-5" dirty="0">
                <a:latin typeface="Exo 2" panose="020B0604020202020204"/>
                <a:cs typeface="Times New Roman"/>
              </a:rPr>
              <a:t>Si el artículo presentado para pago </a:t>
            </a:r>
            <a:r>
              <a:rPr lang="es-CO" sz="1600" dirty="0">
                <a:latin typeface="Exo 2" panose="020B0604020202020204"/>
                <a:cs typeface="Times New Roman"/>
              </a:rPr>
              <a:t>de </a:t>
            </a:r>
            <a:r>
              <a:rPr lang="es-CO" sz="1600" spc="-5" dirty="0">
                <a:latin typeface="Exo 2" panose="020B0604020202020204"/>
                <a:cs typeface="Times New Roman"/>
              </a:rPr>
              <a:t>incentivo tuvo</a:t>
            </a:r>
            <a:r>
              <a:rPr lang="es-CO" sz="1600" dirty="0">
                <a:latin typeface="Exo 2" panose="020B0604020202020204"/>
                <a:cs typeface="Times New Roman"/>
              </a:rPr>
              <a:t> </a:t>
            </a:r>
            <a:r>
              <a:rPr lang="es-CO" sz="1600" spc="-5" dirty="0">
                <a:latin typeface="Exo 2" panose="020B0604020202020204"/>
                <a:cs typeface="Times New Roman"/>
              </a:rPr>
              <a:t>apoyo </a:t>
            </a:r>
            <a:r>
              <a:rPr lang="es-CO" sz="1600" dirty="0">
                <a:latin typeface="Exo 2" panose="020B0604020202020204"/>
                <a:cs typeface="Times New Roman"/>
              </a:rPr>
              <a:t>de </a:t>
            </a:r>
            <a:r>
              <a:rPr lang="es-CO" sz="1600" spc="-5" dirty="0">
                <a:latin typeface="Exo 2" panose="020B0604020202020204"/>
                <a:cs typeface="Times New Roman"/>
              </a:rPr>
              <a:t>la Dirección </a:t>
            </a:r>
            <a:r>
              <a:rPr lang="es-CO" sz="1600" dirty="0">
                <a:latin typeface="Exo 2" panose="020B0604020202020204"/>
                <a:cs typeface="Times New Roman"/>
              </a:rPr>
              <a:t>de </a:t>
            </a:r>
            <a:r>
              <a:rPr lang="es-CO" sz="1600" spc="-5" dirty="0">
                <a:latin typeface="Exo 2" panose="020B0604020202020204"/>
                <a:cs typeface="Times New Roman"/>
              </a:rPr>
              <a:t>Investigación e Innovación por concepto </a:t>
            </a:r>
            <a:r>
              <a:rPr lang="es-CO" sz="1600" spc="-15" dirty="0">
                <a:latin typeface="Exo 2" panose="020B0604020202020204"/>
                <a:cs typeface="Times New Roman"/>
              </a:rPr>
              <a:t>de  </a:t>
            </a:r>
            <a:r>
              <a:rPr lang="es-CO" sz="1600" spc="-5" dirty="0">
                <a:latin typeface="Exo 2" panose="020B0604020202020204"/>
                <a:cs typeface="Times New Roman"/>
              </a:rPr>
              <a:t>revisión, traducción, APC, entre otros procesos editoriales, el incentivo será del 50% y se aplicarán las consideraciones antes</a:t>
            </a:r>
            <a:r>
              <a:rPr lang="es-CO" sz="1600" spc="35" dirty="0">
                <a:latin typeface="Exo 2" panose="020B0604020202020204"/>
                <a:cs typeface="Times New Roman"/>
              </a:rPr>
              <a:t> </a:t>
            </a:r>
            <a:r>
              <a:rPr lang="es-CO" sz="1600" spc="-5" dirty="0">
                <a:latin typeface="Exo 2" panose="020B0604020202020204"/>
                <a:cs typeface="Times New Roman"/>
              </a:rPr>
              <a:t>mencionadas.</a:t>
            </a:r>
            <a:endParaRPr lang="es-CO" sz="1600" dirty="0">
              <a:latin typeface="Exo 2" panose="020B0604020202020204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40555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2547</TotalTime>
  <Words>1098</Words>
  <Application>Microsoft Office PowerPoint</Application>
  <PresentationFormat>Presentación en pantalla (16:9)</PresentationFormat>
  <Paragraphs>93</Paragraphs>
  <Slides>10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Arial</vt:lpstr>
      <vt:lpstr>Calibri</vt:lpstr>
      <vt:lpstr>Carlito</vt:lpstr>
      <vt:lpstr>Exo 2</vt:lpstr>
      <vt:lpstr>Times New Roman</vt:lpstr>
      <vt:lpstr>Trebuchet MS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USTA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Docentes Unidad de Investigación</cp:lastModifiedBy>
  <cp:revision>101</cp:revision>
  <dcterms:created xsi:type="dcterms:W3CDTF">2021-02-04T14:05:46Z</dcterms:created>
  <dcterms:modified xsi:type="dcterms:W3CDTF">2021-09-14T14:57:37Z</dcterms:modified>
</cp:coreProperties>
</file>