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1" r:id="rId2"/>
    <p:sldId id="256" r:id="rId3"/>
    <p:sldId id="263" r:id="rId4"/>
    <p:sldId id="257" r:id="rId5"/>
    <p:sldId id="264" r:id="rId6"/>
    <p:sldId id="265" r:id="rId7"/>
    <p:sldId id="266" r:id="rId8"/>
    <p:sldId id="267" r:id="rId9"/>
    <p:sldId id="268" r:id="rId10"/>
    <p:sldId id="272" r:id="rId11"/>
    <p:sldId id="273" r:id="rId12"/>
    <p:sldId id="274" r:id="rId13"/>
    <p:sldId id="275" r:id="rId14"/>
    <p:sldId id="276" r:id="rId15"/>
    <p:sldId id="269" r:id="rId16"/>
    <p:sldId id="270" r:id="rId17"/>
    <p:sldId id="271" r:id="rId18"/>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144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4D947C1D-160E-8A43-8FDF-FD447521907B}" type="datetimeFigureOut">
              <a:rPr lang="es-ES" smtClean="0"/>
              <a:t>24/07/2020</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5CA91480-B185-EB4D-A9D7-672A29DF19F2}" type="slidenum">
              <a:rPr lang="es-ES" smtClean="0"/>
              <a:t>‹Nº›</a:t>
            </a:fld>
            <a:endParaRPr lang="es-ES"/>
          </a:p>
        </p:txBody>
      </p:sp>
      <p:pic>
        <p:nvPicPr>
          <p:cNvPr id="8" name="Imagen 7" descr="PROPUESTA 3_ PPT-0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937371"/>
          </a:xfrm>
          <a:prstGeom prst="rect">
            <a:avLst/>
          </a:prstGeom>
        </p:spPr>
      </p:pic>
    </p:spTree>
    <p:extLst>
      <p:ext uri="{BB962C8B-B14F-4D97-AF65-F5344CB8AC3E}">
        <p14:creationId xmlns:p14="http://schemas.microsoft.com/office/powerpoint/2010/main" val="3046763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3" name="Imagen 2" descr="PROPUESTA 3_ PPT-0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4" y="47385"/>
            <a:ext cx="9144000" cy="6840215"/>
          </a:xfrm>
          <a:prstGeom prst="rect">
            <a:avLst/>
          </a:prstGeom>
        </p:spPr>
      </p:pic>
    </p:spTree>
    <p:extLst>
      <p:ext uri="{BB962C8B-B14F-4D97-AF65-F5344CB8AC3E}">
        <p14:creationId xmlns:p14="http://schemas.microsoft.com/office/powerpoint/2010/main" val="102091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1"/>
            <a:ext cx="5111750" cy="52197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4" name="Marcador de texto 3"/>
          <p:cNvSpPr>
            <a:spLocks noGrp="1"/>
          </p:cNvSpPr>
          <p:nvPr>
            <p:ph type="body" sz="half" idx="2"/>
          </p:nvPr>
        </p:nvSpPr>
        <p:spPr>
          <a:xfrm>
            <a:off x="457200" y="1604434"/>
            <a:ext cx="3008313" cy="38883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dirty="0" smtClean="0"/>
              <a:t>Haga clic para modificar el estilo de texto del patrón</a:t>
            </a:r>
          </a:p>
        </p:txBody>
      </p:sp>
    </p:spTree>
    <p:extLst>
      <p:ext uri="{BB962C8B-B14F-4D97-AF65-F5344CB8AC3E}">
        <p14:creationId xmlns:p14="http://schemas.microsoft.com/office/powerpoint/2010/main" val="4194837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ítulo vertical y texto">
    <p:spTree>
      <p:nvGrpSpPr>
        <p:cNvPr id="1" name=""/>
        <p:cNvGrpSpPr/>
        <p:nvPr/>
      </p:nvGrpSpPr>
      <p:grpSpPr>
        <a:xfrm>
          <a:off x="0" y="0"/>
          <a:ext cx="0" cy="0"/>
          <a:chOff x="0" y="0"/>
          <a:chExt cx="0" cy="0"/>
        </a:xfrm>
      </p:grpSpPr>
      <p:pic>
        <p:nvPicPr>
          <p:cNvPr id="8" name="Imagen 7" descr="PROPUESTA 3_ PPT-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1749"/>
            <a:ext cx="9144000" cy="6858000"/>
          </a:xfrm>
          <a:prstGeom prst="rect">
            <a:avLst/>
          </a:prstGeom>
        </p:spPr>
      </p:pic>
      <p:sp>
        <p:nvSpPr>
          <p:cNvPr id="2" name="Título vertical 1"/>
          <p:cNvSpPr>
            <a:spLocks noGrp="1"/>
          </p:cNvSpPr>
          <p:nvPr>
            <p:ph type="title" orient="vert"/>
          </p:nvPr>
        </p:nvSpPr>
        <p:spPr>
          <a:xfrm rot="16200000">
            <a:off x="1238659" y="-28457"/>
            <a:ext cx="2057400" cy="3614448"/>
          </a:xfrm>
        </p:spPr>
        <p:txBody>
          <a:bodyPr vert="eaVert"/>
          <a:lstStyle>
            <a:lvl1pPr>
              <a:defRPr b="1">
                <a:solidFill>
                  <a:srgbClr val="404040"/>
                </a:solidFill>
              </a:defRPr>
            </a:lvl1pPr>
          </a:lstStyle>
          <a:p>
            <a:r>
              <a:rPr lang="es-ES_tradnl" dirty="0" smtClean="0"/>
              <a:t>Clic para editar título</a:t>
            </a:r>
            <a:endParaRPr lang="es-ES" dirty="0"/>
          </a:p>
        </p:txBody>
      </p:sp>
      <p:sp>
        <p:nvSpPr>
          <p:cNvPr id="3" name="Marcador de texto vertical 2"/>
          <p:cNvSpPr>
            <a:spLocks noGrp="1"/>
          </p:cNvSpPr>
          <p:nvPr>
            <p:ph type="body" orient="vert" idx="1"/>
          </p:nvPr>
        </p:nvSpPr>
        <p:spPr>
          <a:xfrm rot="16200000">
            <a:off x="3816614" y="1136384"/>
            <a:ext cx="5102649" cy="4121043"/>
          </a:xfrm>
        </p:spPr>
        <p:txBody>
          <a:bodyPr vert="eaVert"/>
          <a:lstStyle>
            <a:lvl1pPr>
              <a:defRPr sz="2400"/>
            </a:lvl1pPr>
            <a:lvl2pPr>
              <a:defRPr sz="2400"/>
            </a:lvl2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9" name="Marcador de posición de imagen 2"/>
          <p:cNvSpPr>
            <a:spLocks noGrp="1"/>
          </p:cNvSpPr>
          <p:nvPr>
            <p:ph type="pic" idx="10"/>
          </p:nvPr>
        </p:nvSpPr>
        <p:spPr>
          <a:xfrm>
            <a:off x="460134" y="2995082"/>
            <a:ext cx="3614450" cy="2753147"/>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Tree>
    <p:extLst>
      <p:ext uri="{BB962C8B-B14F-4D97-AF65-F5344CB8AC3E}">
        <p14:creationId xmlns:p14="http://schemas.microsoft.com/office/powerpoint/2010/main" val="1007518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886884" y="1865842"/>
            <a:ext cx="7772400" cy="1470025"/>
          </a:xfrm>
        </p:spPr>
        <p:txBody>
          <a:bodyPr/>
          <a:lstStyle>
            <a:lvl1pPr>
              <a:defRPr b="1">
                <a:solidFill>
                  <a:schemeClr val="tx1">
                    <a:lumMod val="75000"/>
                    <a:lumOff val="25000"/>
                  </a:schemeClr>
                </a:solidFill>
              </a:defRPr>
            </a:lvl1pPr>
          </a:lstStyle>
          <a:p>
            <a:endParaRPr lang="es-ES" dirty="0"/>
          </a:p>
        </p:txBody>
      </p:sp>
      <p:sp>
        <p:nvSpPr>
          <p:cNvPr id="3" name="Subtítulo 2"/>
          <p:cNvSpPr>
            <a:spLocks noGrp="1"/>
          </p:cNvSpPr>
          <p:nvPr>
            <p:ph type="subTitle" idx="1"/>
          </p:nvPr>
        </p:nvSpPr>
        <p:spPr>
          <a:xfrm>
            <a:off x="1491548" y="3636793"/>
            <a:ext cx="6400800" cy="127846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dirty="0" smtClean="0"/>
              <a:t>Haga clic para modificar el estilo de subtítulo del patrón</a:t>
            </a:r>
            <a:endParaRPr lang="es-ES" dirty="0"/>
          </a:p>
        </p:txBody>
      </p:sp>
      <p:pic>
        <p:nvPicPr>
          <p:cNvPr id="5" name="Imagen 4" descr="PROPUESTA 3_ PPT-0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6739"/>
            <a:ext cx="9144000" cy="6840215"/>
          </a:xfrm>
          <a:prstGeom prst="rect">
            <a:avLst/>
          </a:prstGeom>
        </p:spPr>
      </p:pic>
    </p:spTree>
    <p:extLst>
      <p:ext uri="{BB962C8B-B14F-4D97-AF65-F5344CB8AC3E}">
        <p14:creationId xmlns:p14="http://schemas.microsoft.com/office/powerpoint/2010/main" val="4132881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magen con título">
    <p:spTree>
      <p:nvGrpSpPr>
        <p:cNvPr id="1" name=""/>
        <p:cNvGrpSpPr/>
        <p:nvPr/>
      </p:nvGrpSpPr>
      <p:grpSpPr>
        <a:xfrm>
          <a:off x="0" y="0"/>
          <a:ext cx="0" cy="0"/>
          <a:chOff x="0" y="0"/>
          <a:chExt cx="0" cy="0"/>
        </a:xfrm>
      </p:grpSpPr>
      <p:pic>
        <p:nvPicPr>
          <p:cNvPr id="8" name="Imagen 7" descr="PROPUESTA 3_ PPT-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9534"/>
            <a:ext cx="9144000" cy="6840215"/>
          </a:xfrm>
          <a:prstGeom prst="rect">
            <a:avLst/>
          </a:prstGeom>
        </p:spPr>
      </p:pic>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2" name="Título 1"/>
          <p:cNvSpPr>
            <a:spLocks noGrp="1"/>
          </p:cNvSpPr>
          <p:nvPr>
            <p:ph type="title"/>
          </p:nvPr>
        </p:nvSpPr>
        <p:spPr>
          <a:xfrm>
            <a:off x="1792288" y="4959350"/>
            <a:ext cx="5486400" cy="566738"/>
          </a:xfrm>
        </p:spPr>
        <p:txBody>
          <a:bodyPr anchor="b"/>
          <a:lstStyle>
            <a:lvl1pPr algn="l">
              <a:defRPr sz="2000" b="1"/>
            </a:lvl1pPr>
          </a:lstStyle>
          <a:p>
            <a:r>
              <a:rPr lang="es-ES_tradnl" dirty="0" smtClean="0"/>
              <a:t>Clic para editar título</a:t>
            </a:r>
            <a:endParaRPr lang="es-ES" dirty="0"/>
          </a:p>
        </p:txBody>
      </p:sp>
    </p:spTree>
    <p:extLst>
      <p:ext uri="{BB962C8B-B14F-4D97-AF65-F5344CB8AC3E}">
        <p14:creationId xmlns:p14="http://schemas.microsoft.com/office/powerpoint/2010/main" val="2554001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722313" y="2812785"/>
            <a:ext cx="7772400" cy="218254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2" name="Título 1"/>
          <p:cNvSpPr>
            <a:spLocks noGrp="1"/>
          </p:cNvSpPr>
          <p:nvPr>
            <p:ph type="title"/>
          </p:nvPr>
        </p:nvSpPr>
        <p:spPr>
          <a:xfrm>
            <a:off x="722313" y="1104900"/>
            <a:ext cx="7772400" cy="1362075"/>
          </a:xfrm>
        </p:spPr>
        <p:txBody>
          <a:bodyPr anchor="t"/>
          <a:lstStyle>
            <a:lvl1pPr algn="l">
              <a:defRPr sz="4000" b="1" cap="all">
                <a:solidFill>
                  <a:srgbClr val="404040"/>
                </a:solidFill>
              </a:defRPr>
            </a:lvl1pPr>
          </a:lstStyle>
          <a:p>
            <a:r>
              <a:rPr lang="es-ES_tradnl" dirty="0" smtClean="0"/>
              <a:t>Clic para editar título</a:t>
            </a:r>
            <a:endParaRPr lang="es-ES" dirty="0"/>
          </a:p>
        </p:txBody>
      </p:sp>
    </p:spTree>
    <p:extLst>
      <p:ext uri="{BB962C8B-B14F-4D97-AF65-F5344CB8AC3E}">
        <p14:creationId xmlns:p14="http://schemas.microsoft.com/office/powerpoint/2010/main" val="2041591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5" name="Imagen 4" descr="PROPUESTA 3_ PPT-0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54" y="47385"/>
            <a:ext cx="9144000" cy="6840215"/>
          </a:xfrm>
          <a:prstGeom prst="rect">
            <a:avLst/>
          </a:prstGeom>
        </p:spPr>
      </p:pic>
      <p:sp>
        <p:nvSpPr>
          <p:cNvPr id="4" name="Marcador de contenido 3"/>
          <p:cNvSpPr>
            <a:spLocks noGrp="1"/>
          </p:cNvSpPr>
          <p:nvPr>
            <p:ph sz="half" idx="2"/>
          </p:nvPr>
        </p:nvSpPr>
        <p:spPr>
          <a:xfrm>
            <a:off x="4648200" y="1600200"/>
            <a:ext cx="4038600" cy="39772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2" name="Título 1"/>
          <p:cNvSpPr>
            <a:spLocks noGrp="1"/>
          </p:cNvSpPr>
          <p:nvPr>
            <p:ph type="title"/>
          </p:nvPr>
        </p:nvSpPr>
        <p:spPr/>
        <p:txBody>
          <a:bodyPr/>
          <a:lstStyle>
            <a:lvl1pPr>
              <a:defRPr b="1">
                <a:solidFill>
                  <a:srgbClr val="404040"/>
                </a:solidFill>
              </a:defRPr>
            </a:lvl1pPr>
          </a:lstStyle>
          <a:p>
            <a:r>
              <a:rPr lang="es-ES_tradnl" dirty="0" smtClean="0"/>
              <a:t>Clic para editar título</a:t>
            </a:r>
            <a:endParaRPr lang="es-ES" dirty="0"/>
          </a:p>
        </p:txBody>
      </p:sp>
      <p:sp>
        <p:nvSpPr>
          <p:cNvPr id="3" name="Marcador de contenido 2"/>
          <p:cNvSpPr>
            <a:spLocks noGrp="1"/>
          </p:cNvSpPr>
          <p:nvPr>
            <p:ph sz="half" idx="1"/>
          </p:nvPr>
        </p:nvSpPr>
        <p:spPr>
          <a:xfrm>
            <a:off x="457200" y="1600200"/>
            <a:ext cx="4038600" cy="39772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Tree>
    <p:extLst>
      <p:ext uri="{BB962C8B-B14F-4D97-AF65-F5344CB8AC3E}">
        <p14:creationId xmlns:p14="http://schemas.microsoft.com/office/powerpoint/2010/main" val="808015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Imagen 6" descr="PROPUESTA 3_ PPT-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8954"/>
            <a:ext cx="9162956" cy="6858000"/>
          </a:xfrm>
          <a:prstGeom prst="rect">
            <a:avLst/>
          </a:prstGeom>
        </p:spPr>
      </p:pic>
      <p:sp>
        <p:nvSpPr>
          <p:cNvPr id="3" name="Marcador de contenido 2"/>
          <p:cNvSpPr>
            <a:spLocks noGrp="1"/>
          </p:cNvSpPr>
          <p:nvPr>
            <p:ph idx="1"/>
          </p:nvPr>
        </p:nvSpPr>
        <p:spPr>
          <a:xfrm>
            <a:off x="457200" y="2171700"/>
            <a:ext cx="8229600" cy="3395133"/>
          </a:xfrm>
        </p:spPr>
        <p:txBody>
          <a:bodyPr/>
          <a:lstStyle>
            <a:lvl1pPr>
              <a:defRPr sz="2000"/>
            </a:lvl1pPr>
            <a:lvl2pPr>
              <a:defRPr sz="2400"/>
            </a:lvl2pPr>
            <a:lvl3pPr>
              <a:defRPr sz="2000"/>
            </a:lvl3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2" name="Título 1"/>
          <p:cNvSpPr>
            <a:spLocks noGrp="1"/>
          </p:cNvSpPr>
          <p:nvPr>
            <p:ph type="title"/>
          </p:nvPr>
        </p:nvSpPr>
        <p:spPr>
          <a:xfrm>
            <a:off x="457200" y="846138"/>
            <a:ext cx="8229600" cy="1143000"/>
          </a:xfrm>
        </p:spPr>
        <p:txBody>
          <a:bodyPr/>
          <a:lstStyle>
            <a:lvl1pPr>
              <a:defRPr b="1">
                <a:solidFill>
                  <a:srgbClr val="404040"/>
                </a:solidFill>
              </a:defRPr>
            </a:lvl1pPr>
          </a:lstStyle>
          <a:p>
            <a:r>
              <a:rPr lang="es-ES_tradnl" dirty="0" smtClean="0"/>
              <a:t>Clic para editar título</a:t>
            </a:r>
            <a:endParaRPr lang="es-ES" dirty="0"/>
          </a:p>
        </p:txBody>
      </p:sp>
    </p:spTree>
    <p:extLst>
      <p:ext uri="{BB962C8B-B14F-4D97-AF65-F5344CB8AC3E}">
        <p14:creationId xmlns:p14="http://schemas.microsoft.com/office/powerpoint/2010/main" val="756677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1">
                <a:solidFill>
                  <a:srgbClr val="404040"/>
                </a:solidFill>
              </a:defRPr>
            </a:lvl1pPr>
          </a:lstStyle>
          <a:p>
            <a:r>
              <a:rPr lang="es-ES_tradnl" dirty="0" smtClean="0"/>
              <a:t>Clic para editar título</a:t>
            </a:r>
            <a:endParaRPr lang="es-ES" dirty="0"/>
          </a:p>
        </p:txBody>
      </p:sp>
      <p:sp>
        <p:nvSpPr>
          <p:cNvPr id="3" name="Marcador de texto 2"/>
          <p:cNvSpPr>
            <a:spLocks noGrp="1"/>
          </p:cNvSpPr>
          <p:nvPr>
            <p:ph type="body" idx="1"/>
          </p:nvPr>
        </p:nvSpPr>
        <p:spPr>
          <a:xfrm>
            <a:off x="457200" y="1535113"/>
            <a:ext cx="4040188" cy="639762"/>
          </a:xfrm>
        </p:spPr>
        <p:txBody>
          <a:bodyPr anchor="b">
            <a:noAutofit/>
          </a:bodyPr>
          <a:lstStyle>
            <a:lvl1pPr marL="0" indent="0">
              <a:buNone/>
              <a:defRPr sz="1800" b="1">
                <a:solidFill>
                  <a:srgbClr val="40404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smtClean="0"/>
              <a:t>Haga clic para modificar el estilo de texto del patrón</a:t>
            </a:r>
          </a:p>
        </p:txBody>
      </p:sp>
      <p:sp>
        <p:nvSpPr>
          <p:cNvPr id="4" name="Marcador de contenido 3"/>
          <p:cNvSpPr>
            <a:spLocks noGrp="1"/>
          </p:cNvSpPr>
          <p:nvPr>
            <p:ph sz="half" idx="2"/>
          </p:nvPr>
        </p:nvSpPr>
        <p:spPr>
          <a:xfrm>
            <a:off x="457200" y="2174875"/>
            <a:ext cx="4040188" cy="336020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5" name="Marcador de texto 4"/>
          <p:cNvSpPr>
            <a:spLocks noGrp="1"/>
          </p:cNvSpPr>
          <p:nvPr>
            <p:ph type="body" sz="quarter" idx="3"/>
          </p:nvPr>
        </p:nvSpPr>
        <p:spPr>
          <a:xfrm>
            <a:off x="4645025" y="1535113"/>
            <a:ext cx="4041775" cy="639762"/>
          </a:xfrm>
        </p:spPr>
        <p:txBody>
          <a:bodyPr anchor="b">
            <a:noAutofit/>
          </a:bodyPr>
          <a:lstStyle>
            <a:lvl1pPr marL="0" indent="0">
              <a:buNone/>
              <a:defRPr sz="1800" b="1">
                <a:solidFill>
                  <a:srgbClr val="40404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smtClean="0"/>
              <a:t>Haga clic para modificar el estilo de texto del patrón</a:t>
            </a:r>
          </a:p>
        </p:txBody>
      </p:sp>
      <p:sp>
        <p:nvSpPr>
          <p:cNvPr id="6" name="Marcador de contenido 5"/>
          <p:cNvSpPr>
            <a:spLocks noGrp="1"/>
          </p:cNvSpPr>
          <p:nvPr>
            <p:ph sz="quarter" idx="4"/>
          </p:nvPr>
        </p:nvSpPr>
        <p:spPr>
          <a:xfrm>
            <a:off x="4645025" y="2174875"/>
            <a:ext cx="4041775" cy="336020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Tree>
    <p:extLst>
      <p:ext uri="{BB962C8B-B14F-4D97-AF65-F5344CB8AC3E}">
        <p14:creationId xmlns:p14="http://schemas.microsoft.com/office/powerpoint/2010/main" val="2226884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pic>
        <p:nvPicPr>
          <p:cNvPr id="7" name="Imagen 6" descr="PROPUESTA 3_ PPT-0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9534"/>
            <a:ext cx="9144000" cy="6840215"/>
          </a:xfrm>
          <a:prstGeom prst="rect">
            <a:avLst/>
          </a:prstGeom>
        </p:spPr>
      </p:pic>
      <p:sp>
        <p:nvSpPr>
          <p:cNvPr id="2" name="Título 1"/>
          <p:cNvSpPr>
            <a:spLocks noGrp="1"/>
          </p:cNvSpPr>
          <p:nvPr>
            <p:ph type="title"/>
          </p:nvPr>
        </p:nvSpPr>
        <p:spPr>
          <a:xfrm>
            <a:off x="457200" y="645054"/>
            <a:ext cx="8229600" cy="1143000"/>
          </a:xfrm>
        </p:spPr>
        <p:txBody>
          <a:bodyPr/>
          <a:lstStyle>
            <a:lvl1pPr>
              <a:defRPr b="1">
                <a:solidFill>
                  <a:srgbClr val="404040"/>
                </a:solidFill>
              </a:defRPr>
            </a:lvl1pPr>
          </a:lstStyle>
          <a:p>
            <a:r>
              <a:rPr lang="es-ES_tradnl" dirty="0" smtClean="0"/>
              <a:t>Clic para editar título</a:t>
            </a:r>
            <a:endParaRPr lang="es-ES" dirty="0"/>
          </a:p>
        </p:txBody>
      </p:sp>
    </p:spTree>
    <p:extLst>
      <p:ext uri="{BB962C8B-B14F-4D97-AF65-F5344CB8AC3E}">
        <p14:creationId xmlns:p14="http://schemas.microsoft.com/office/powerpoint/2010/main" val="1785148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ítulo y texto vertical">
    <p:spTree>
      <p:nvGrpSpPr>
        <p:cNvPr id="1" name=""/>
        <p:cNvGrpSpPr/>
        <p:nvPr/>
      </p:nvGrpSpPr>
      <p:grpSpPr>
        <a:xfrm>
          <a:off x="0" y="0"/>
          <a:ext cx="0" cy="0"/>
          <a:chOff x="0" y="0"/>
          <a:chExt cx="0" cy="0"/>
        </a:xfrm>
      </p:grpSpPr>
      <p:sp>
        <p:nvSpPr>
          <p:cNvPr id="8" name="Marcador de contenido 2"/>
          <p:cNvSpPr>
            <a:spLocks noGrp="1"/>
          </p:cNvSpPr>
          <p:nvPr>
            <p:ph idx="1"/>
          </p:nvPr>
        </p:nvSpPr>
        <p:spPr>
          <a:xfrm>
            <a:off x="457199" y="1847851"/>
            <a:ext cx="8229601" cy="3655482"/>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2" name="Título 1"/>
          <p:cNvSpPr>
            <a:spLocks noGrp="1"/>
          </p:cNvSpPr>
          <p:nvPr>
            <p:ph type="title"/>
          </p:nvPr>
        </p:nvSpPr>
        <p:spPr>
          <a:xfrm>
            <a:off x="457200" y="465138"/>
            <a:ext cx="8229600" cy="1143000"/>
          </a:xfrm>
        </p:spPr>
        <p:txBody>
          <a:bodyPr/>
          <a:lstStyle>
            <a:lvl1pPr>
              <a:defRPr b="1">
                <a:solidFill>
                  <a:srgbClr val="404040"/>
                </a:solidFill>
              </a:defRPr>
            </a:lvl1pPr>
          </a:lstStyle>
          <a:p>
            <a:r>
              <a:rPr lang="es-ES_tradnl" dirty="0" smtClean="0"/>
              <a:t>Clic para editar título</a:t>
            </a:r>
            <a:endParaRPr lang="es-ES" dirty="0"/>
          </a:p>
        </p:txBody>
      </p:sp>
    </p:spTree>
    <p:extLst>
      <p:ext uri="{BB962C8B-B14F-4D97-AF65-F5344CB8AC3E}">
        <p14:creationId xmlns:p14="http://schemas.microsoft.com/office/powerpoint/2010/main" val="2877993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947C1D-160E-8A43-8FDF-FD447521907B}" type="datetimeFigureOut">
              <a:rPr lang="es-ES" smtClean="0"/>
              <a:t>24/07/2020</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91480-B185-EB4D-A9D7-672A29DF19F2}" type="slidenum">
              <a:rPr lang="es-ES" smtClean="0"/>
              <a:t>‹Nº›</a:t>
            </a:fld>
            <a:endParaRPr lang="es-ES"/>
          </a:p>
        </p:txBody>
      </p:sp>
      <p:pic>
        <p:nvPicPr>
          <p:cNvPr id="9" name="Imagen 8" descr="PROPUESTA 3_ PPT-03.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38951"/>
            <a:ext cx="9144000" cy="6840215"/>
          </a:xfrm>
          <a:prstGeom prst="rect">
            <a:avLst/>
          </a:prstGeom>
        </p:spPr>
      </p:pic>
    </p:spTree>
    <p:extLst>
      <p:ext uri="{BB962C8B-B14F-4D97-AF65-F5344CB8AC3E}">
        <p14:creationId xmlns:p14="http://schemas.microsoft.com/office/powerpoint/2010/main" val="211846784"/>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57" r:id="rId3"/>
    <p:sldLayoutId id="2147483651" r:id="rId4"/>
    <p:sldLayoutId id="2147483652" r:id="rId5"/>
    <p:sldLayoutId id="2147483650" r:id="rId6"/>
    <p:sldLayoutId id="2147483653" r:id="rId7"/>
    <p:sldLayoutId id="2147483654" r:id="rId8"/>
    <p:sldLayoutId id="2147483658" r:id="rId9"/>
    <p:sldLayoutId id="2147483655" r:id="rId10"/>
    <p:sldLayoutId id="2147483656" r:id="rId11"/>
    <p:sldLayoutId id="2147483659"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oleObject" Target="../embeddings/oleObject2.bin"/><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3.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14.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16.emf"/><Relationship Id="rId5" Type="http://schemas.openxmlformats.org/officeDocument/2006/relationships/oleObject" Target="../embeddings/oleObject6.bin"/><Relationship Id="rId4" Type="http://schemas.openxmlformats.org/officeDocument/2006/relationships/image" Target="../media/image15.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6.xm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9448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52161"/>
            <a:ext cx="8229600" cy="1143000"/>
          </a:xfrm>
        </p:spPr>
        <p:txBody>
          <a:bodyPr>
            <a:normAutofit/>
          </a:bodyPr>
          <a:lstStyle/>
          <a:p>
            <a:r>
              <a:rPr lang="en-US" sz="2800" dirty="0"/>
              <a:t>Left Behind</a:t>
            </a:r>
            <a:endParaRPr lang="es-ES" sz="2800" dirty="0"/>
          </a:p>
        </p:txBody>
      </p:sp>
      <p:sp>
        <p:nvSpPr>
          <p:cNvPr id="7" name="Marcador de texto 1"/>
          <p:cNvSpPr txBox="1">
            <a:spLocks/>
          </p:cNvSpPr>
          <p:nvPr/>
        </p:nvSpPr>
        <p:spPr>
          <a:xfrm>
            <a:off x="685800" y="2802490"/>
            <a:ext cx="7772400" cy="1754658"/>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just"/>
            <a:r>
              <a:rPr lang="en-US" sz="1600" dirty="0"/>
              <a:t>Every agent is exposed to </a:t>
            </a:r>
            <a:r>
              <a:rPr lang="en-US" sz="1600" dirty="0" err="1"/>
              <a:t>diferent</a:t>
            </a:r>
            <a:r>
              <a:rPr lang="en-US" sz="1600" dirty="0"/>
              <a:t> attraction and repulsion forces, which help to keep the swarm cohesion and at same time pushes the swarm towards the goal. The victims generate an attraction force over close agents and this force can disturb the normal behavior of the swarm and reduce the velocity of the agents in proximity to the victims. The </a:t>
            </a:r>
            <a:r>
              <a:rPr lang="en-US" sz="1600" dirty="0" err="1"/>
              <a:t>k</a:t>
            </a:r>
            <a:r>
              <a:rPr lang="en-US" sz="1600" baseline="-25000" dirty="0" err="1"/>
              <a:t>r</a:t>
            </a:r>
            <a:r>
              <a:rPr lang="en-US" sz="1600" dirty="0"/>
              <a:t> magnitude was put in place so that it can stop at least one of the closest agents near the victims. When agents are navigating close to the victims, at least one agent must stop near the victims. Once one or more agents stop beside to the victims, those agents are left behind by the swarm. They are separated from the swarm, breaking the communication and attraction forces that keep them into the swarm. The agents left behind create a new smaller swarm close to the victims, which changes its status to stationary with the victims and the starts to transmit the localization of the newly found victims.</a:t>
            </a:r>
            <a:endParaRPr lang="en-US" sz="1600" dirty="0" smtClean="0"/>
          </a:p>
        </p:txBody>
      </p:sp>
    </p:spTree>
    <p:extLst>
      <p:ext uri="{BB962C8B-B14F-4D97-AF65-F5344CB8AC3E}">
        <p14:creationId xmlns:p14="http://schemas.microsoft.com/office/powerpoint/2010/main" val="3264134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24736" y="342979"/>
            <a:ext cx="8229600" cy="1143000"/>
          </a:xfrm>
        </p:spPr>
        <p:txBody>
          <a:bodyPr>
            <a:normAutofit/>
          </a:bodyPr>
          <a:lstStyle/>
          <a:p>
            <a:r>
              <a:rPr lang="en-US" sz="2800" dirty="0" smtClean="0"/>
              <a:t>Experiment</a:t>
            </a:r>
            <a:endParaRPr lang="es-ES" sz="2800" dirty="0"/>
          </a:p>
        </p:txBody>
      </p:sp>
      <p:sp>
        <p:nvSpPr>
          <p:cNvPr id="7" name="Marcador de texto 1"/>
          <p:cNvSpPr txBox="1">
            <a:spLocks/>
          </p:cNvSpPr>
          <p:nvPr/>
        </p:nvSpPr>
        <p:spPr>
          <a:xfrm>
            <a:off x="685800" y="2106466"/>
            <a:ext cx="3408528" cy="1754658"/>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just"/>
            <a:r>
              <a:rPr lang="en-US" sz="1600" dirty="0"/>
              <a:t>The first version of this experiment is performed using 10 agents and small obstacle as shown in Fig.(4). This part of the experiment depicts how the swarm goes around the obstacle in order to avoid it. This is possible, because the obstacle is relatively small and the agents are able to tolerate the obstacle between the attraction forces.</a:t>
            </a:r>
            <a:endParaRPr lang="en-US" sz="1600" dirty="0" smtClean="0"/>
          </a:p>
        </p:txBody>
      </p:sp>
      <p:sp>
        <p:nvSpPr>
          <p:cNvPr id="4" name="Marcador de texto 1"/>
          <p:cNvSpPr txBox="1">
            <a:spLocks/>
          </p:cNvSpPr>
          <p:nvPr/>
        </p:nvSpPr>
        <p:spPr>
          <a:xfrm>
            <a:off x="685800" y="4308441"/>
            <a:ext cx="3408528" cy="1754658"/>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just"/>
            <a:r>
              <a:rPr lang="en-US" sz="1600" dirty="0"/>
              <a:t>The second version uses a bigger obstacle as depicted in </a:t>
            </a:r>
            <a:r>
              <a:rPr lang="en-US" sz="1600" dirty="0" smtClean="0"/>
              <a:t>Fig.(5). </a:t>
            </a:r>
            <a:r>
              <a:rPr lang="en-US" sz="1600" dirty="0"/>
              <a:t>In the second case, the agents avoid the obstacle by taking a side path, this occurs because there is not enough space between the attraction forces to allow broad obstacles to stay in between the agents.</a:t>
            </a:r>
            <a:endParaRPr lang="en-US" sz="1600" dirty="0" smtClean="0"/>
          </a:p>
        </p:txBody>
      </p:sp>
      <p:sp>
        <p:nvSpPr>
          <p:cNvPr id="5" name="Título 1"/>
          <p:cNvSpPr txBox="1">
            <a:spLocks/>
          </p:cNvSpPr>
          <p:nvPr/>
        </p:nvSpPr>
        <p:spPr>
          <a:xfrm>
            <a:off x="3026960" y="342979"/>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b="1" kern="1200">
                <a:solidFill>
                  <a:srgbClr val="404040"/>
                </a:solidFill>
                <a:latin typeface="+mj-lt"/>
                <a:ea typeface="+mj-ea"/>
                <a:cs typeface="+mj-cs"/>
              </a:defRPr>
            </a:lvl1pPr>
          </a:lstStyle>
          <a:p>
            <a:r>
              <a:rPr lang="en-US" sz="2800" dirty="0" smtClean="0"/>
              <a:t>Result</a:t>
            </a:r>
            <a:endParaRPr lang="es-ES" sz="2800" dirty="0"/>
          </a:p>
        </p:txBody>
      </p:sp>
      <p:graphicFrame>
        <p:nvGraphicFramePr>
          <p:cNvPr id="3" name="Objeto 2"/>
          <p:cNvGraphicFramePr>
            <a:graphicFrameLocks noChangeAspect="1"/>
          </p:cNvGraphicFramePr>
          <p:nvPr>
            <p:extLst>
              <p:ext uri="{D42A27DB-BD31-4B8C-83A1-F6EECF244321}">
                <p14:modId xmlns:p14="http://schemas.microsoft.com/office/powerpoint/2010/main" val="623329355"/>
              </p:ext>
            </p:extLst>
          </p:nvPr>
        </p:nvGraphicFramePr>
        <p:xfrm>
          <a:off x="5455464" y="1336716"/>
          <a:ext cx="3372592" cy="1897083"/>
        </p:xfrm>
        <a:graphic>
          <a:graphicData uri="http://schemas.openxmlformats.org/presentationml/2006/ole">
            <mc:AlternateContent xmlns:mc="http://schemas.openxmlformats.org/markup-compatibility/2006">
              <mc:Choice xmlns:v="urn:schemas-microsoft-com:vml" Requires="v">
                <p:oleObj spid="_x0000_s1046" name="Acrobat Document" r:id="rId3" imgW="9143596" imgH="5143342" progId="AcroExch.Document.DC">
                  <p:embed/>
                </p:oleObj>
              </mc:Choice>
              <mc:Fallback>
                <p:oleObj name="Acrobat Document" r:id="rId3" imgW="9143596" imgH="5143342" progId="AcroExch.Document.DC">
                  <p:embed/>
                  <p:pic>
                    <p:nvPicPr>
                      <p:cNvPr id="0" name=""/>
                      <p:cNvPicPr/>
                      <p:nvPr/>
                    </p:nvPicPr>
                    <p:blipFill>
                      <a:blip r:embed="rId4"/>
                      <a:stretch>
                        <a:fillRect/>
                      </a:stretch>
                    </p:blipFill>
                    <p:spPr>
                      <a:xfrm>
                        <a:off x="5455464" y="1336716"/>
                        <a:ext cx="3372592" cy="1897083"/>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2017555516"/>
              </p:ext>
            </p:extLst>
          </p:nvPr>
        </p:nvGraphicFramePr>
        <p:xfrm>
          <a:off x="5047013" y="3507673"/>
          <a:ext cx="3693226" cy="2077440"/>
        </p:xfrm>
        <a:graphic>
          <a:graphicData uri="http://schemas.openxmlformats.org/presentationml/2006/ole">
            <mc:AlternateContent xmlns:mc="http://schemas.openxmlformats.org/markup-compatibility/2006">
              <mc:Choice xmlns:v="urn:schemas-microsoft-com:vml" Requires="v">
                <p:oleObj spid="_x0000_s1047" name="Acrobat Document" r:id="rId5" imgW="9143596" imgH="5143342" progId="AcroExch.Document.DC">
                  <p:embed/>
                </p:oleObj>
              </mc:Choice>
              <mc:Fallback>
                <p:oleObj name="Acrobat Document" r:id="rId5" imgW="9143596" imgH="5143342" progId="AcroExch.Document.DC">
                  <p:embed/>
                  <p:pic>
                    <p:nvPicPr>
                      <p:cNvPr id="0" name=""/>
                      <p:cNvPicPr/>
                      <p:nvPr/>
                    </p:nvPicPr>
                    <p:blipFill>
                      <a:blip r:embed="rId6"/>
                      <a:stretch>
                        <a:fillRect/>
                      </a:stretch>
                    </p:blipFill>
                    <p:spPr>
                      <a:xfrm>
                        <a:off x="5047013" y="3507673"/>
                        <a:ext cx="3693226" cy="2077440"/>
                      </a:xfrm>
                      <a:prstGeom prst="rect">
                        <a:avLst/>
                      </a:prstGeom>
                    </p:spPr>
                  </p:pic>
                </p:oleObj>
              </mc:Fallback>
            </mc:AlternateContent>
          </a:graphicData>
        </a:graphic>
      </p:graphicFrame>
      <p:sp>
        <p:nvSpPr>
          <p:cNvPr id="8" name="CuadroTexto 7"/>
          <p:cNvSpPr txBox="1"/>
          <p:nvPr/>
        </p:nvSpPr>
        <p:spPr>
          <a:xfrm>
            <a:off x="5928125" y="3248022"/>
            <a:ext cx="2427268" cy="246221"/>
          </a:xfrm>
          <a:prstGeom prst="rect">
            <a:avLst/>
          </a:prstGeom>
          <a:noFill/>
        </p:spPr>
        <p:txBody>
          <a:bodyPr wrap="none" rtlCol="0">
            <a:spAutoFit/>
          </a:bodyPr>
          <a:lstStyle/>
          <a:p>
            <a:r>
              <a:rPr lang="en-US" sz="1000" dirty="0"/>
              <a:t>Figure 4. Navigation with a Small Obstacle</a:t>
            </a:r>
            <a:r>
              <a:rPr lang="en-US" sz="1000" dirty="0" smtClean="0"/>
              <a:t>.</a:t>
            </a:r>
            <a:endParaRPr lang="en-US" sz="1000" dirty="0"/>
          </a:p>
        </p:txBody>
      </p:sp>
      <p:sp>
        <p:nvSpPr>
          <p:cNvPr id="9" name="CuadroTexto 8"/>
          <p:cNvSpPr txBox="1"/>
          <p:nvPr/>
        </p:nvSpPr>
        <p:spPr>
          <a:xfrm>
            <a:off x="5751326" y="5509119"/>
            <a:ext cx="2284600" cy="246221"/>
          </a:xfrm>
          <a:prstGeom prst="rect">
            <a:avLst/>
          </a:prstGeom>
          <a:noFill/>
        </p:spPr>
        <p:txBody>
          <a:bodyPr wrap="none" rtlCol="0">
            <a:spAutoFit/>
          </a:bodyPr>
          <a:lstStyle/>
          <a:p>
            <a:r>
              <a:rPr lang="en-US" sz="1000" dirty="0"/>
              <a:t>Figure 5. Navigation with a Big </a:t>
            </a:r>
            <a:r>
              <a:rPr lang="en-US" sz="1000" dirty="0" smtClean="0"/>
              <a:t>Obstacle.</a:t>
            </a:r>
          </a:p>
        </p:txBody>
      </p:sp>
    </p:spTree>
    <p:extLst>
      <p:ext uri="{BB962C8B-B14F-4D97-AF65-F5344CB8AC3E}">
        <p14:creationId xmlns:p14="http://schemas.microsoft.com/office/powerpoint/2010/main" val="2383503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24736" y="342979"/>
            <a:ext cx="8229600" cy="1143000"/>
          </a:xfrm>
        </p:spPr>
        <p:txBody>
          <a:bodyPr>
            <a:normAutofit/>
          </a:bodyPr>
          <a:lstStyle/>
          <a:p>
            <a:r>
              <a:rPr lang="en-US" sz="2800" dirty="0" smtClean="0"/>
              <a:t>Experiment</a:t>
            </a:r>
            <a:endParaRPr lang="es-ES" sz="2800" dirty="0"/>
          </a:p>
        </p:txBody>
      </p:sp>
      <p:sp>
        <p:nvSpPr>
          <p:cNvPr id="7" name="Marcador de texto 1"/>
          <p:cNvSpPr txBox="1">
            <a:spLocks/>
          </p:cNvSpPr>
          <p:nvPr/>
        </p:nvSpPr>
        <p:spPr>
          <a:xfrm>
            <a:off x="792678" y="3990450"/>
            <a:ext cx="3408528" cy="1754658"/>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just"/>
            <a:r>
              <a:rPr lang="en-US" sz="1600" dirty="0"/>
              <a:t>This part of the experiment depicts how the swarm goes around obstacles in order to avoid them. This is possible, because the obstacles are relatively small and the agents are able to tolerate the obstacles between the attraction forces, as depicted by </a:t>
            </a:r>
            <a:r>
              <a:rPr lang="en-US" sz="1600" dirty="0" smtClean="0"/>
              <a:t>Fig.6. </a:t>
            </a:r>
            <a:r>
              <a:rPr lang="en-US" sz="1600" dirty="0"/>
              <a:t>This case uses nine obstacles distributed throughout the area between the start point and the goal point. It forces the swarm to navigate through the obstacles. while avoiding them and moving towards to goal point. Figure </a:t>
            </a:r>
            <a:r>
              <a:rPr lang="en-US" sz="1600" dirty="0" smtClean="0"/>
              <a:t>6 </a:t>
            </a:r>
            <a:r>
              <a:rPr lang="en-US" sz="1600" dirty="0"/>
              <a:t>shows the agents navigating and exploring the zone. At same time, the path described by every agent is drawn and it depicts the explored area.</a:t>
            </a:r>
            <a:endParaRPr lang="en-US" sz="1600" dirty="0" smtClean="0"/>
          </a:p>
        </p:txBody>
      </p:sp>
      <p:sp>
        <p:nvSpPr>
          <p:cNvPr id="5" name="Título 1"/>
          <p:cNvSpPr txBox="1">
            <a:spLocks/>
          </p:cNvSpPr>
          <p:nvPr/>
        </p:nvSpPr>
        <p:spPr>
          <a:xfrm>
            <a:off x="3026960" y="342979"/>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b="1" kern="1200">
                <a:solidFill>
                  <a:srgbClr val="404040"/>
                </a:solidFill>
                <a:latin typeface="+mj-lt"/>
                <a:ea typeface="+mj-ea"/>
                <a:cs typeface="+mj-cs"/>
              </a:defRPr>
            </a:lvl1pPr>
          </a:lstStyle>
          <a:p>
            <a:r>
              <a:rPr lang="en-US" sz="2800" dirty="0" smtClean="0"/>
              <a:t>Result</a:t>
            </a:r>
            <a:endParaRPr lang="es-ES" sz="2800" dirty="0"/>
          </a:p>
        </p:txBody>
      </p:sp>
      <p:graphicFrame>
        <p:nvGraphicFramePr>
          <p:cNvPr id="10" name="Objeto 9"/>
          <p:cNvGraphicFramePr>
            <a:graphicFrameLocks noChangeAspect="1"/>
          </p:cNvGraphicFramePr>
          <p:nvPr>
            <p:extLst>
              <p:ext uri="{D42A27DB-BD31-4B8C-83A1-F6EECF244321}">
                <p14:modId xmlns:p14="http://schemas.microsoft.com/office/powerpoint/2010/main" val="194108099"/>
              </p:ext>
            </p:extLst>
          </p:nvPr>
        </p:nvGraphicFramePr>
        <p:xfrm>
          <a:off x="4952010" y="2026970"/>
          <a:ext cx="4108862" cy="2311234"/>
        </p:xfrm>
        <a:graphic>
          <a:graphicData uri="http://schemas.openxmlformats.org/presentationml/2006/ole">
            <mc:AlternateContent xmlns:mc="http://schemas.openxmlformats.org/markup-compatibility/2006">
              <mc:Choice xmlns:v="urn:schemas-microsoft-com:vml" Requires="v">
                <p:oleObj spid="_x0000_s2059" name="Acrobat Document" r:id="rId3" imgW="9143596" imgH="5143342" progId="AcroExch.Document.DC">
                  <p:embed/>
                </p:oleObj>
              </mc:Choice>
              <mc:Fallback>
                <p:oleObj name="Acrobat Document" r:id="rId3" imgW="9143596" imgH="5143342" progId="AcroExch.Document.DC">
                  <p:embed/>
                  <p:pic>
                    <p:nvPicPr>
                      <p:cNvPr id="0" name=""/>
                      <p:cNvPicPr/>
                      <p:nvPr/>
                    </p:nvPicPr>
                    <p:blipFill>
                      <a:blip r:embed="rId4"/>
                      <a:stretch>
                        <a:fillRect/>
                      </a:stretch>
                    </p:blipFill>
                    <p:spPr>
                      <a:xfrm>
                        <a:off x="4952010" y="2026970"/>
                        <a:ext cx="4108862" cy="2311234"/>
                      </a:xfrm>
                      <a:prstGeom prst="rect">
                        <a:avLst/>
                      </a:prstGeom>
                    </p:spPr>
                  </p:pic>
                </p:oleObj>
              </mc:Fallback>
            </mc:AlternateContent>
          </a:graphicData>
        </a:graphic>
      </p:graphicFrame>
      <p:sp>
        <p:nvSpPr>
          <p:cNvPr id="11" name="CuadroTexto 10"/>
          <p:cNvSpPr txBox="1"/>
          <p:nvPr/>
        </p:nvSpPr>
        <p:spPr>
          <a:xfrm>
            <a:off x="5912898" y="4600952"/>
            <a:ext cx="2457724" cy="246221"/>
          </a:xfrm>
          <a:prstGeom prst="rect">
            <a:avLst/>
          </a:prstGeom>
          <a:noFill/>
        </p:spPr>
        <p:txBody>
          <a:bodyPr wrap="none" rtlCol="0">
            <a:spAutoFit/>
          </a:bodyPr>
          <a:lstStyle/>
          <a:p>
            <a:r>
              <a:rPr lang="en-US" sz="1000" dirty="0"/>
              <a:t>Figure 6. Navigation with Several </a:t>
            </a:r>
            <a:r>
              <a:rPr lang="en-US" sz="1000" dirty="0" smtClean="0"/>
              <a:t>Obstacles.</a:t>
            </a:r>
            <a:endParaRPr lang="en-US" sz="1000" dirty="0"/>
          </a:p>
        </p:txBody>
      </p:sp>
    </p:spTree>
    <p:extLst>
      <p:ext uri="{BB962C8B-B14F-4D97-AF65-F5344CB8AC3E}">
        <p14:creationId xmlns:p14="http://schemas.microsoft.com/office/powerpoint/2010/main" val="1817193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24736" y="342979"/>
            <a:ext cx="8229600" cy="1143000"/>
          </a:xfrm>
        </p:spPr>
        <p:txBody>
          <a:bodyPr>
            <a:normAutofit/>
          </a:bodyPr>
          <a:lstStyle/>
          <a:p>
            <a:r>
              <a:rPr lang="en-US" sz="2800" dirty="0" smtClean="0"/>
              <a:t>Experiment</a:t>
            </a:r>
            <a:endParaRPr lang="es-ES" sz="2800" dirty="0"/>
          </a:p>
        </p:txBody>
      </p:sp>
      <p:sp>
        <p:nvSpPr>
          <p:cNvPr id="7" name="Marcador de texto 1"/>
          <p:cNvSpPr txBox="1">
            <a:spLocks/>
          </p:cNvSpPr>
          <p:nvPr/>
        </p:nvSpPr>
        <p:spPr>
          <a:xfrm>
            <a:off x="792678" y="4205026"/>
            <a:ext cx="3408528" cy="1754658"/>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just"/>
            <a:r>
              <a:rPr lang="en-US" sz="1600" dirty="0"/>
              <a:t>This test uses a </a:t>
            </a:r>
            <a:r>
              <a:rPr lang="en-US" sz="1600" dirty="0" smtClean="0"/>
              <a:t>at </a:t>
            </a:r>
            <a:r>
              <a:rPr lang="en-US" sz="1600" dirty="0"/>
              <a:t>terrain to show how the swarm localizes victims. This process is accomplished with the use of the "left behind" process. Once an agent has localized a victim, it stops near the potential victim. At the same time, the swarm stops, because of the attraction force between the agents. In that moment the process called "Left behind" detaches the agents found victims. The detached agents create a new swarm surrounding the victims. The original swarm restarts to move towards the target point and leaves behind the swarm agents that are in charge of the victims. Figure </a:t>
            </a:r>
            <a:r>
              <a:rPr lang="en-US" sz="1600" dirty="0" smtClean="0"/>
              <a:t>(7) </a:t>
            </a:r>
            <a:r>
              <a:rPr lang="en-US" sz="1600" dirty="0"/>
              <a:t>shows how the agents stop near the victims and surround them, while the swarm leaves them behind.</a:t>
            </a:r>
            <a:endParaRPr lang="en-US" sz="1600" dirty="0" smtClean="0"/>
          </a:p>
        </p:txBody>
      </p:sp>
      <p:sp>
        <p:nvSpPr>
          <p:cNvPr id="5" name="Título 1"/>
          <p:cNvSpPr txBox="1">
            <a:spLocks/>
          </p:cNvSpPr>
          <p:nvPr/>
        </p:nvSpPr>
        <p:spPr>
          <a:xfrm>
            <a:off x="3026960" y="342979"/>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b="1" kern="1200">
                <a:solidFill>
                  <a:srgbClr val="404040"/>
                </a:solidFill>
                <a:latin typeface="+mj-lt"/>
                <a:ea typeface="+mj-ea"/>
                <a:cs typeface="+mj-cs"/>
              </a:defRPr>
            </a:lvl1pPr>
          </a:lstStyle>
          <a:p>
            <a:r>
              <a:rPr lang="en-US" sz="2800" dirty="0" smtClean="0"/>
              <a:t>Result</a:t>
            </a:r>
            <a:endParaRPr lang="es-ES" sz="2800" dirty="0"/>
          </a:p>
        </p:txBody>
      </p:sp>
      <p:graphicFrame>
        <p:nvGraphicFramePr>
          <p:cNvPr id="3" name="Objeto 2"/>
          <p:cNvGraphicFramePr>
            <a:graphicFrameLocks noChangeAspect="1"/>
          </p:cNvGraphicFramePr>
          <p:nvPr>
            <p:extLst>
              <p:ext uri="{D42A27DB-BD31-4B8C-83A1-F6EECF244321}">
                <p14:modId xmlns:p14="http://schemas.microsoft.com/office/powerpoint/2010/main" val="657964385"/>
              </p:ext>
            </p:extLst>
          </p:nvPr>
        </p:nvGraphicFramePr>
        <p:xfrm>
          <a:off x="4952011" y="2054108"/>
          <a:ext cx="3823855" cy="2150918"/>
        </p:xfrm>
        <a:graphic>
          <a:graphicData uri="http://schemas.openxmlformats.org/presentationml/2006/ole">
            <mc:AlternateContent xmlns:mc="http://schemas.openxmlformats.org/markup-compatibility/2006">
              <mc:Choice xmlns:v="urn:schemas-microsoft-com:vml" Requires="v">
                <p:oleObj spid="_x0000_s3080" name="Acrobat Document" r:id="rId3" imgW="9143596" imgH="5143342" progId="AcroExch.Document.DC">
                  <p:embed/>
                </p:oleObj>
              </mc:Choice>
              <mc:Fallback>
                <p:oleObj name="Acrobat Document" r:id="rId3" imgW="9143596" imgH="5143342" progId="AcroExch.Document.DC">
                  <p:embed/>
                  <p:pic>
                    <p:nvPicPr>
                      <p:cNvPr id="0" name=""/>
                      <p:cNvPicPr/>
                      <p:nvPr/>
                    </p:nvPicPr>
                    <p:blipFill>
                      <a:blip r:embed="rId4"/>
                      <a:stretch>
                        <a:fillRect/>
                      </a:stretch>
                    </p:blipFill>
                    <p:spPr>
                      <a:xfrm>
                        <a:off x="4952011" y="2054108"/>
                        <a:ext cx="3823855" cy="2150918"/>
                      </a:xfrm>
                      <a:prstGeom prst="rect">
                        <a:avLst/>
                      </a:prstGeom>
                    </p:spPr>
                  </p:pic>
                </p:oleObj>
              </mc:Fallback>
            </mc:AlternateContent>
          </a:graphicData>
        </a:graphic>
      </p:graphicFrame>
      <p:sp>
        <p:nvSpPr>
          <p:cNvPr id="8" name="CuadroTexto 7"/>
          <p:cNvSpPr txBox="1"/>
          <p:nvPr/>
        </p:nvSpPr>
        <p:spPr>
          <a:xfrm>
            <a:off x="5931631" y="4451786"/>
            <a:ext cx="1864613" cy="246221"/>
          </a:xfrm>
          <a:prstGeom prst="rect">
            <a:avLst/>
          </a:prstGeom>
          <a:noFill/>
        </p:spPr>
        <p:txBody>
          <a:bodyPr wrap="none" rtlCol="0">
            <a:spAutoFit/>
          </a:bodyPr>
          <a:lstStyle/>
          <a:p>
            <a:r>
              <a:rPr lang="en-US" sz="1000" dirty="0"/>
              <a:t>Figure </a:t>
            </a:r>
            <a:r>
              <a:rPr lang="en-US" sz="1000" dirty="0" smtClean="0"/>
              <a:t>7. </a:t>
            </a:r>
            <a:r>
              <a:rPr lang="es-ES" sz="1000" dirty="0" err="1"/>
              <a:t>Search</a:t>
            </a:r>
            <a:r>
              <a:rPr lang="es-ES" sz="1000" dirty="0"/>
              <a:t> of </a:t>
            </a:r>
            <a:r>
              <a:rPr lang="es-ES" sz="1000" dirty="0" err="1"/>
              <a:t>Victims</a:t>
            </a:r>
            <a:r>
              <a:rPr lang="es-ES" sz="1000" dirty="0"/>
              <a:t> </a:t>
            </a:r>
            <a:r>
              <a:rPr lang="es-ES" sz="1000" dirty="0" err="1"/>
              <a:t>Area</a:t>
            </a:r>
            <a:r>
              <a:rPr lang="en-US" sz="1000" dirty="0" smtClean="0"/>
              <a:t>.</a:t>
            </a:r>
            <a:endParaRPr lang="en-US" sz="1000" dirty="0"/>
          </a:p>
        </p:txBody>
      </p:sp>
    </p:spTree>
    <p:extLst>
      <p:ext uri="{BB962C8B-B14F-4D97-AF65-F5344CB8AC3E}">
        <p14:creationId xmlns:p14="http://schemas.microsoft.com/office/powerpoint/2010/main" val="1439466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7211" y="315364"/>
            <a:ext cx="8229600" cy="1143000"/>
          </a:xfrm>
        </p:spPr>
        <p:txBody>
          <a:bodyPr>
            <a:normAutofit/>
          </a:bodyPr>
          <a:lstStyle/>
          <a:p>
            <a:r>
              <a:rPr lang="en-US" sz="2800" dirty="0" smtClean="0"/>
              <a:t>Experiment</a:t>
            </a:r>
            <a:endParaRPr lang="es-ES" sz="2800" dirty="0"/>
          </a:p>
        </p:txBody>
      </p:sp>
      <p:sp>
        <p:nvSpPr>
          <p:cNvPr id="7" name="Marcador de texto 1"/>
          <p:cNvSpPr txBox="1">
            <a:spLocks/>
          </p:cNvSpPr>
          <p:nvPr/>
        </p:nvSpPr>
        <p:spPr>
          <a:xfrm>
            <a:off x="1350818" y="3157050"/>
            <a:ext cx="7202385" cy="1754658"/>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just"/>
            <a:r>
              <a:rPr lang="en-US" sz="1600" dirty="0"/>
              <a:t>This is a complete case where the swarm navigates through the area full of obstacles and some places with potential victims. This test is divided in two experiments. The first one uses 10 agents and 2 victim places as shown by Fig. </a:t>
            </a:r>
            <a:r>
              <a:rPr lang="en-US" sz="1600" dirty="0" smtClean="0"/>
              <a:t>8. </a:t>
            </a:r>
            <a:r>
              <a:rPr lang="en-US" sz="1600" dirty="0"/>
              <a:t>The second one has 40 agents and 5 victim places (Fig. </a:t>
            </a:r>
            <a:r>
              <a:rPr lang="en-US" sz="1600" dirty="0" smtClean="0"/>
              <a:t>9). </a:t>
            </a:r>
            <a:r>
              <a:rPr lang="en-US" sz="1600" dirty="0"/>
              <a:t>Both cases depict how the swarm covered the area navigating through obstacles and localizing victims at the same time. The performance differences between these two cases are the covered area and the number of agents surrounding the victims in independent clusters. With large numbers of agents, the covered area is bigger, because the repulsion force pushes the agents harder to keep the distance between them. These agents use more area, to find an equilibrium point of repulsion and attraction forces. The number of agents around victims is also bigger, because there are more agents in the swarm and therefore rises the probability of finding victims for each agent.</a:t>
            </a:r>
            <a:endParaRPr lang="en-US" sz="1600" dirty="0" smtClean="0"/>
          </a:p>
        </p:txBody>
      </p:sp>
    </p:spTree>
    <p:extLst>
      <p:ext uri="{BB962C8B-B14F-4D97-AF65-F5344CB8AC3E}">
        <p14:creationId xmlns:p14="http://schemas.microsoft.com/office/powerpoint/2010/main" val="18347427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52161"/>
            <a:ext cx="8229600" cy="1143000"/>
          </a:xfrm>
        </p:spPr>
        <p:txBody>
          <a:bodyPr>
            <a:normAutofit/>
          </a:bodyPr>
          <a:lstStyle/>
          <a:p>
            <a:r>
              <a:rPr lang="es-ES" sz="2800" dirty="0" err="1" smtClean="0"/>
              <a:t>Result</a:t>
            </a:r>
            <a:endParaRPr lang="es-ES" sz="2800" dirty="0"/>
          </a:p>
        </p:txBody>
      </p:sp>
      <p:sp>
        <p:nvSpPr>
          <p:cNvPr id="8" name="CuadroTexto 7"/>
          <p:cNvSpPr txBox="1"/>
          <p:nvPr/>
        </p:nvSpPr>
        <p:spPr>
          <a:xfrm>
            <a:off x="1124141" y="4615929"/>
            <a:ext cx="2666114" cy="246221"/>
          </a:xfrm>
          <a:prstGeom prst="rect">
            <a:avLst/>
          </a:prstGeom>
          <a:noFill/>
        </p:spPr>
        <p:txBody>
          <a:bodyPr wrap="none" rtlCol="0">
            <a:spAutoFit/>
          </a:bodyPr>
          <a:lstStyle/>
          <a:p>
            <a:r>
              <a:rPr lang="en-US" sz="1000" dirty="0" smtClean="0"/>
              <a:t>Figure 8. </a:t>
            </a:r>
            <a:r>
              <a:rPr lang="fr-FR" sz="1000" dirty="0" err="1"/>
              <a:t>Victims</a:t>
            </a:r>
            <a:r>
              <a:rPr lang="fr-FR" sz="1000" dirty="0"/>
              <a:t> Zone </a:t>
            </a:r>
            <a:r>
              <a:rPr lang="fr-FR" sz="1000" dirty="0" err="1"/>
              <a:t>with</a:t>
            </a:r>
            <a:r>
              <a:rPr lang="fr-FR" sz="1000" dirty="0"/>
              <a:t> multiples </a:t>
            </a:r>
            <a:r>
              <a:rPr lang="fr-FR" sz="1000" dirty="0" smtClean="0"/>
              <a:t>Obstacles.</a:t>
            </a:r>
            <a:endParaRPr lang="en-US" sz="1000" dirty="0"/>
          </a:p>
        </p:txBody>
      </p:sp>
      <p:sp>
        <p:nvSpPr>
          <p:cNvPr id="10" name="CuadroTexto 9"/>
          <p:cNvSpPr txBox="1"/>
          <p:nvPr/>
        </p:nvSpPr>
        <p:spPr>
          <a:xfrm>
            <a:off x="5382440" y="4615928"/>
            <a:ext cx="2685351" cy="246221"/>
          </a:xfrm>
          <a:prstGeom prst="rect">
            <a:avLst/>
          </a:prstGeom>
          <a:noFill/>
        </p:spPr>
        <p:txBody>
          <a:bodyPr wrap="none" rtlCol="0">
            <a:spAutoFit/>
          </a:bodyPr>
          <a:lstStyle/>
          <a:p>
            <a:r>
              <a:rPr lang="fr-FR" sz="1000" dirty="0"/>
              <a:t>Figure </a:t>
            </a:r>
            <a:r>
              <a:rPr lang="fr-FR" sz="1000" dirty="0" smtClean="0"/>
              <a:t>9. </a:t>
            </a:r>
            <a:r>
              <a:rPr lang="en-US" sz="1000" dirty="0"/>
              <a:t>Several Victim Areas with a Big </a:t>
            </a:r>
            <a:r>
              <a:rPr lang="en-US" sz="1000" dirty="0" smtClean="0"/>
              <a:t>Swarm.</a:t>
            </a:r>
            <a:endParaRPr lang="en-US" sz="1000" dirty="0"/>
          </a:p>
        </p:txBody>
      </p:sp>
      <p:graphicFrame>
        <p:nvGraphicFramePr>
          <p:cNvPr id="3" name="Objeto 2"/>
          <p:cNvGraphicFramePr>
            <a:graphicFrameLocks noChangeAspect="1"/>
          </p:cNvGraphicFramePr>
          <p:nvPr>
            <p:extLst>
              <p:ext uri="{D42A27DB-BD31-4B8C-83A1-F6EECF244321}">
                <p14:modId xmlns:p14="http://schemas.microsoft.com/office/powerpoint/2010/main" val="2956000351"/>
              </p:ext>
            </p:extLst>
          </p:nvPr>
        </p:nvGraphicFramePr>
        <p:xfrm>
          <a:off x="189912" y="1937076"/>
          <a:ext cx="4249563" cy="2390378"/>
        </p:xfrm>
        <a:graphic>
          <a:graphicData uri="http://schemas.openxmlformats.org/presentationml/2006/ole">
            <mc:AlternateContent xmlns:mc="http://schemas.openxmlformats.org/markup-compatibility/2006">
              <mc:Choice xmlns:v="urn:schemas-microsoft-com:vml" Requires="v">
                <p:oleObj spid="_x0000_s4108" name="Acrobat Document" r:id="rId3" imgW="9143596" imgH="5143342" progId="AcroExch.Document.DC">
                  <p:embed/>
                </p:oleObj>
              </mc:Choice>
              <mc:Fallback>
                <p:oleObj name="Acrobat Document" r:id="rId3" imgW="9143596" imgH="5143342" progId="AcroExch.Document.DC">
                  <p:embed/>
                  <p:pic>
                    <p:nvPicPr>
                      <p:cNvPr id="0" name=""/>
                      <p:cNvPicPr/>
                      <p:nvPr/>
                    </p:nvPicPr>
                    <p:blipFill>
                      <a:blip r:embed="rId4"/>
                      <a:stretch>
                        <a:fillRect/>
                      </a:stretch>
                    </p:blipFill>
                    <p:spPr>
                      <a:xfrm>
                        <a:off x="189912" y="1937076"/>
                        <a:ext cx="4249563" cy="2390378"/>
                      </a:xfrm>
                      <a:prstGeom prst="rect">
                        <a:avLst/>
                      </a:prstGeom>
                    </p:spPr>
                  </p:pic>
                </p:oleObj>
              </mc:Fallback>
            </mc:AlternateContent>
          </a:graphicData>
        </a:graphic>
      </p:graphicFrame>
      <p:graphicFrame>
        <p:nvGraphicFramePr>
          <p:cNvPr id="4" name="Objeto 3"/>
          <p:cNvGraphicFramePr>
            <a:graphicFrameLocks noChangeAspect="1"/>
          </p:cNvGraphicFramePr>
          <p:nvPr>
            <p:extLst>
              <p:ext uri="{D42A27DB-BD31-4B8C-83A1-F6EECF244321}">
                <p14:modId xmlns:p14="http://schemas.microsoft.com/office/powerpoint/2010/main" val="2760877113"/>
              </p:ext>
            </p:extLst>
          </p:nvPr>
        </p:nvGraphicFramePr>
        <p:xfrm>
          <a:off x="4439475" y="2044582"/>
          <a:ext cx="4571283" cy="2571347"/>
        </p:xfrm>
        <a:graphic>
          <a:graphicData uri="http://schemas.openxmlformats.org/presentationml/2006/ole">
            <mc:AlternateContent xmlns:mc="http://schemas.openxmlformats.org/markup-compatibility/2006">
              <mc:Choice xmlns:v="urn:schemas-microsoft-com:vml" Requires="v">
                <p:oleObj spid="_x0000_s4109" name="Acrobat Document" r:id="rId5" imgW="9143596" imgH="5143342" progId="AcroExch.Document.DC">
                  <p:embed/>
                </p:oleObj>
              </mc:Choice>
              <mc:Fallback>
                <p:oleObj name="Acrobat Document" r:id="rId5" imgW="9143596" imgH="5143342" progId="AcroExch.Document.DC">
                  <p:embed/>
                  <p:pic>
                    <p:nvPicPr>
                      <p:cNvPr id="0" name=""/>
                      <p:cNvPicPr/>
                      <p:nvPr/>
                    </p:nvPicPr>
                    <p:blipFill>
                      <a:blip r:embed="rId6"/>
                      <a:stretch>
                        <a:fillRect/>
                      </a:stretch>
                    </p:blipFill>
                    <p:spPr>
                      <a:xfrm>
                        <a:off x="4439475" y="2044582"/>
                        <a:ext cx="4571283" cy="2571347"/>
                      </a:xfrm>
                      <a:prstGeom prst="rect">
                        <a:avLst/>
                      </a:prstGeom>
                    </p:spPr>
                  </p:pic>
                </p:oleObj>
              </mc:Fallback>
            </mc:AlternateContent>
          </a:graphicData>
        </a:graphic>
      </p:graphicFrame>
    </p:spTree>
    <p:extLst>
      <p:ext uri="{BB962C8B-B14F-4D97-AF65-F5344CB8AC3E}">
        <p14:creationId xmlns:p14="http://schemas.microsoft.com/office/powerpoint/2010/main" val="3798388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722313" y="696915"/>
            <a:ext cx="7772400" cy="1362075"/>
          </a:xfrm>
        </p:spPr>
        <p:txBody>
          <a:bodyPr>
            <a:normAutofit/>
          </a:bodyPr>
          <a:lstStyle/>
          <a:p>
            <a:pPr algn="ctr"/>
            <a:r>
              <a:rPr lang="es-CO" sz="2800" dirty="0" err="1"/>
              <a:t>Conclusions</a:t>
            </a:r>
            <a:endParaRPr lang="es-ES" sz="2800" cap="none" dirty="0"/>
          </a:p>
        </p:txBody>
      </p:sp>
      <p:sp>
        <p:nvSpPr>
          <p:cNvPr id="8" name="Marcador de texto 1"/>
          <p:cNvSpPr txBox="1">
            <a:spLocks/>
          </p:cNvSpPr>
          <p:nvPr/>
        </p:nvSpPr>
        <p:spPr>
          <a:xfrm>
            <a:off x="931633" y="3109613"/>
            <a:ext cx="7772400" cy="1754658"/>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US" sz="1600" dirty="0" smtClean="0"/>
              <a:t>The </a:t>
            </a:r>
            <a:r>
              <a:rPr lang="en-US" sz="1600" dirty="0"/>
              <a:t>algorithm shows creation of new small swarms around victims, which can be used to support and facilitate the localization of victims for rescue teams.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smtClean="0"/>
              <a:t>The </a:t>
            </a:r>
            <a:r>
              <a:rPr lang="en-US" sz="1600" dirty="0"/>
              <a:t>swarm algorithm shows redundancy and robustness characteristics when  it loses agents, but it regroups with the ones that are left and keeps the navigation process.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smtClean="0"/>
              <a:t>Future </a:t>
            </a:r>
            <a:r>
              <a:rPr lang="en-US" sz="1600" dirty="0"/>
              <a:t>work includes the use of algorithms based on graph theory to improve the relation of the sub swarms and  the global swarm. </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smtClean="0"/>
              <a:t>The </a:t>
            </a:r>
            <a:r>
              <a:rPr lang="en-US" sz="1600" dirty="0"/>
              <a:t>algorithm proposed in the current work will be performed in a robotics simulator with the purpose to check this ideas on aerial and ground robots.</a:t>
            </a:r>
          </a:p>
        </p:txBody>
      </p:sp>
    </p:spTree>
    <p:extLst>
      <p:ext uri="{BB962C8B-B14F-4D97-AF65-F5344CB8AC3E}">
        <p14:creationId xmlns:p14="http://schemas.microsoft.com/office/powerpoint/2010/main" val="6512578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722313" y="696915"/>
            <a:ext cx="7772400" cy="1362075"/>
          </a:xfrm>
        </p:spPr>
        <p:txBody>
          <a:bodyPr>
            <a:normAutofit/>
          </a:bodyPr>
          <a:lstStyle/>
          <a:p>
            <a:pPr algn="ctr"/>
            <a:r>
              <a:rPr lang="es-CO" sz="2800" dirty="0" err="1"/>
              <a:t>References</a:t>
            </a:r>
            <a:endParaRPr lang="es-ES" sz="2800" cap="none" dirty="0"/>
          </a:p>
        </p:txBody>
      </p:sp>
      <p:sp>
        <p:nvSpPr>
          <p:cNvPr id="8" name="Marcador de texto 1"/>
          <p:cNvSpPr txBox="1">
            <a:spLocks/>
          </p:cNvSpPr>
          <p:nvPr/>
        </p:nvSpPr>
        <p:spPr>
          <a:xfrm>
            <a:off x="722313" y="2970414"/>
            <a:ext cx="7772400" cy="1754658"/>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US" sz="1600" dirty="0"/>
              <a:t>[1] B. K. Singh, Handbook of Disaster Management: Techniques </a:t>
            </a:r>
            <a:r>
              <a:rPr lang="en-US" sz="1600" dirty="0" smtClean="0"/>
              <a:t>and Guidelines </a:t>
            </a:r>
            <a:r>
              <a:rPr lang="en-US" sz="1600" dirty="0"/>
              <a:t>(1). Delhi, IN: </a:t>
            </a:r>
            <a:r>
              <a:rPr lang="en-US" sz="1600" dirty="0" err="1"/>
              <a:t>Rajat</a:t>
            </a:r>
            <a:r>
              <a:rPr lang="en-US" sz="1600" dirty="0"/>
              <a:t> Publications, 2008.</a:t>
            </a:r>
          </a:p>
          <a:p>
            <a:r>
              <a:rPr lang="en-US" sz="1600" dirty="0"/>
              <a:t>[2] The World Bank, World Bank, y United Nations (UN), </a:t>
            </a:r>
            <a:r>
              <a:rPr lang="en-US" sz="1600" dirty="0" smtClean="0"/>
              <a:t>Natural Hazards</a:t>
            </a:r>
            <a:r>
              <a:rPr lang="en-US" sz="1600" dirty="0"/>
              <a:t>, </a:t>
            </a:r>
            <a:r>
              <a:rPr lang="en-US" sz="1600" dirty="0" err="1"/>
              <a:t>UnNatural</a:t>
            </a:r>
            <a:r>
              <a:rPr lang="en-US" sz="1600" dirty="0"/>
              <a:t> Disasters. Herndon, US: The World Bank, 2010.</a:t>
            </a:r>
          </a:p>
          <a:p>
            <a:r>
              <a:rPr lang="en-US" sz="1600" dirty="0"/>
              <a:t>[3] R. R. Murphy, Disaster Robotics. Cambridge, US: The MIT </a:t>
            </a:r>
            <a:r>
              <a:rPr lang="en-US" sz="1600" dirty="0" smtClean="0"/>
              <a:t>Press, 2014</a:t>
            </a:r>
            <a:r>
              <a:rPr lang="en-US" sz="1600" dirty="0"/>
              <a:t>.</a:t>
            </a:r>
          </a:p>
          <a:p>
            <a:r>
              <a:rPr lang="en-US" sz="1600" dirty="0"/>
              <a:t>[4] R. Ventura y P. U. Lima, \Search and Rescue Robots: The </a:t>
            </a:r>
            <a:r>
              <a:rPr lang="en-US" sz="1600" dirty="0" smtClean="0"/>
              <a:t>Civil Protection </a:t>
            </a:r>
            <a:r>
              <a:rPr lang="en-US" sz="1600" dirty="0"/>
              <a:t>Teams of the Future", </a:t>
            </a:r>
            <a:r>
              <a:rPr lang="en-US" sz="1600" dirty="0" err="1"/>
              <a:t>en</a:t>
            </a:r>
            <a:r>
              <a:rPr lang="en-US" sz="1600" dirty="0"/>
              <a:t> 2012 Third </a:t>
            </a:r>
            <a:r>
              <a:rPr lang="en-US" sz="1600" dirty="0" smtClean="0"/>
              <a:t>International Conference </a:t>
            </a:r>
            <a:r>
              <a:rPr lang="en-US" sz="1600" dirty="0"/>
              <a:t>on Emerging Security Technologies (EST), 2012, </a:t>
            </a:r>
            <a:r>
              <a:rPr lang="en-US" sz="1600" dirty="0" smtClean="0"/>
              <a:t>pp.12-19</a:t>
            </a:r>
            <a:r>
              <a:rPr lang="en-US" sz="1600" dirty="0"/>
              <a:t>.</a:t>
            </a:r>
          </a:p>
          <a:p>
            <a:r>
              <a:rPr lang="en-US" sz="1600" dirty="0"/>
              <a:t>[5] K. M. </a:t>
            </a:r>
            <a:r>
              <a:rPr lang="en-US" sz="1600" dirty="0" err="1"/>
              <a:t>Passino</a:t>
            </a:r>
            <a:r>
              <a:rPr lang="en-US" sz="1600" dirty="0"/>
              <a:t>, Biomimicry for Optimization, Control, </a:t>
            </a:r>
            <a:r>
              <a:rPr lang="en-US" sz="1600" dirty="0" smtClean="0"/>
              <a:t>and Automation</a:t>
            </a:r>
            <a:r>
              <a:rPr lang="en-US" sz="1600" dirty="0"/>
              <a:t>. Springer Science &amp; Business Media, </a:t>
            </a:r>
            <a:r>
              <a:rPr lang="en-US" sz="1600" dirty="0" smtClean="0"/>
              <a:t>2004. ISDA </a:t>
            </a:r>
            <a:r>
              <a:rPr lang="en-US" sz="1600" dirty="0"/>
              <a:t>2016</a:t>
            </a:r>
          </a:p>
        </p:txBody>
      </p:sp>
    </p:spTree>
    <p:extLst>
      <p:ext uri="{BB962C8B-B14F-4D97-AF65-F5344CB8AC3E}">
        <p14:creationId xmlns:p14="http://schemas.microsoft.com/office/powerpoint/2010/main" val="1757936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05748" y="1528356"/>
            <a:ext cx="7772400" cy="923041"/>
          </a:xfrm>
        </p:spPr>
        <p:txBody>
          <a:bodyPr>
            <a:noAutofit/>
          </a:bodyPr>
          <a:lstStyle/>
          <a:p>
            <a:r>
              <a:rPr lang="es-ES" sz="2800" dirty="0" smtClean="0"/>
              <a:t>Robot </a:t>
            </a:r>
            <a:r>
              <a:rPr lang="es-ES" sz="2800" dirty="0" err="1" smtClean="0"/>
              <a:t>Swarm</a:t>
            </a:r>
            <a:r>
              <a:rPr lang="es-ES" sz="2800" dirty="0" smtClean="0"/>
              <a:t> </a:t>
            </a:r>
            <a:r>
              <a:rPr lang="es-ES" sz="2800" dirty="0" err="1" smtClean="0"/>
              <a:t>Theory</a:t>
            </a:r>
            <a:r>
              <a:rPr lang="es-ES" sz="2800" dirty="0" smtClean="0"/>
              <a:t> </a:t>
            </a:r>
            <a:r>
              <a:rPr lang="es-ES" sz="2800" dirty="0" err="1" smtClean="0"/>
              <a:t>Applicable</a:t>
            </a:r>
            <a:r>
              <a:rPr lang="es-ES" sz="2800" dirty="0" smtClean="0"/>
              <a:t> to </a:t>
            </a:r>
            <a:r>
              <a:rPr lang="es-ES" sz="2800" dirty="0" err="1" smtClean="0"/>
              <a:t>Seek</a:t>
            </a:r>
            <a:r>
              <a:rPr lang="es-ES" sz="2800" dirty="0" smtClean="0"/>
              <a:t> and </a:t>
            </a:r>
            <a:r>
              <a:rPr lang="es-ES" sz="2800" dirty="0" err="1" smtClean="0"/>
              <a:t>Rescue</a:t>
            </a:r>
            <a:r>
              <a:rPr lang="es-ES" sz="2800" dirty="0" smtClean="0"/>
              <a:t> </a:t>
            </a:r>
            <a:r>
              <a:rPr lang="es-ES" sz="2800" dirty="0" err="1" smtClean="0"/>
              <a:t>Operation</a:t>
            </a:r>
            <a:endParaRPr lang="es-ES" sz="2800" dirty="0"/>
          </a:p>
        </p:txBody>
      </p:sp>
      <p:sp>
        <p:nvSpPr>
          <p:cNvPr id="3" name="Subtítulo 2"/>
          <p:cNvSpPr>
            <a:spLocks noGrp="1"/>
          </p:cNvSpPr>
          <p:nvPr>
            <p:ph type="subTitle" idx="1"/>
          </p:nvPr>
        </p:nvSpPr>
        <p:spPr>
          <a:xfrm>
            <a:off x="1476260" y="2451397"/>
            <a:ext cx="6521986" cy="2715514"/>
          </a:xfrm>
        </p:spPr>
        <p:txBody>
          <a:bodyPr>
            <a:normAutofit fontScale="92500" lnSpcReduction="10000"/>
          </a:bodyPr>
          <a:lstStyle/>
          <a:p>
            <a:r>
              <a:rPr lang="es-ES" sz="1600" dirty="0" smtClean="0"/>
              <a:t>José León León</a:t>
            </a:r>
            <a:r>
              <a:rPr lang="es-ES" sz="1600" baseline="30000" dirty="0" smtClean="0"/>
              <a:t>1</a:t>
            </a:r>
            <a:r>
              <a:rPr lang="es-ES" sz="1600" dirty="0" smtClean="0"/>
              <a:t>    </a:t>
            </a:r>
            <a:r>
              <a:rPr lang="es-ES" sz="1600" dirty="0" err="1" smtClean="0"/>
              <a:t>Andres</a:t>
            </a:r>
            <a:r>
              <a:rPr lang="es-ES" sz="1600" dirty="0" smtClean="0"/>
              <a:t> Botello</a:t>
            </a:r>
            <a:r>
              <a:rPr lang="es-ES" sz="1600" baseline="30000" dirty="0" smtClean="0"/>
              <a:t>2</a:t>
            </a:r>
            <a:r>
              <a:rPr lang="es-ES" sz="1600" dirty="0"/>
              <a:t> </a:t>
            </a:r>
            <a:r>
              <a:rPr lang="es-ES" sz="1600" dirty="0" smtClean="0"/>
              <a:t>   Gustavo Cardona</a:t>
            </a:r>
            <a:r>
              <a:rPr lang="es-ES" sz="1600" baseline="30000" dirty="0" smtClean="0"/>
              <a:t>3        </a:t>
            </a:r>
            <a:r>
              <a:rPr lang="es-ES" sz="1600" dirty="0" smtClean="0"/>
              <a:t>Juan Manuel Calderón</a:t>
            </a:r>
            <a:r>
              <a:rPr lang="es-ES" sz="1600" baseline="30000" dirty="0" smtClean="0"/>
              <a:t>4  </a:t>
            </a:r>
            <a:r>
              <a:rPr lang="es-ES" sz="1600" dirty="0" smtClean="0"/>
              <a:t> </a:t>
            </a:r>
          </a:p>
          <a:p>
            <a:endParaRPr lang="es-ES" sz="1600" baseline="30000" dirty="0"/>
          </a:p>
          <a:p>
            <a:r>
              <a:rPr lang="es-ES" sz="1600" baseline="30000" dirty="0" smtClean="0"/>
              <a:t>1,4</a:t>
            </a:r>
            <a:r>
              <a:rPr lang="es-ES" sz="1600" dirty="0" smtClean="0"/>
              <a:t>Dept of </a:t>
            </a:r>
            <a:r>
              <a:rPr lang="es-ES" sz="1600" dirty="0" err="1" smtClean="0"/>
              <a:t>Electronic</a:t>
            </a:r>
            <a:r>
              <a:rPr lang="es-ES" sz="1600" dirty="0" smtClean="0"/>
              <a:t> </a:t>
            </a:r>
            <a:r>
              <a:rPr lang="es-ES" sz="1600" dirty="0" err="1" smtClean="0"/>
              <a:t>Engineering</a:t>
            </a:r>
            <a:r>
              <a:rPr lang="es-ES" sz="1600" dirty="0" smtClean="0"/>
              <a:t>, Universidad Santo Tomás, Colombia</a:t>
            </a:r>
          </a:p>
          <a:p>
            <a:r>
              <a:rPr lang="es-ES" sz="1600" baseline="30000" dirty="0" smtClean="0"/>
              <a:t>2,4</a:t>
            </a:r>
            <a:r>
              <a:rPr lang="es-ES" sz="1600" dirty="0" smtClean="0"/>
              <a:t>Dept of </a:t>
            </a:r>
            <a:r>
              <a:rPr lang="es-ES" sz="1600" dirty="0" err="1" smtClean="0"/>
              <a:t>Electrical</a:t>
            </a:r>
            <a:r>
              <a:rPr lang="es-ES" sz="1600" dirty="0" smtClean="0"/>
              <a:t> </a:t>
            </a:r>
            <a:r>
              <a:rPr lang="es-ES" sz="1600" dirty="0" err="1" smtClean="0"/>
              <a:t>Engineering</a:t>
            </a:r>
            <a:r>
              <a:rPr lang="es-ES" sz="1600" dirty="0" smtClean="0"/>
              <a:t>, </a:t>
            </a:r>
            <a:r>
              <a:rPr lang="es-ES" sz="1600" dirty="0" err="1" smtClean="0"/>
              <a:t>University</a:t>
            </a:r>
            <a:r>
              <a:rPr lang="es-ES" sz="1600" dirty="0" smtClean="0"/>
              <a:t> of South Florida, Tampa, </a:t>
            </a:r>
            <a:r>
              <a:rPr lang="es-ES" sz="1600" dirty="0" err="1" smtClean="0"/>
              <a:t>Fl</a:t>
            </a:r>
            <a:r>
              <a:rPr lang="es-ES" sz="1600" dirty="0" smtClean="0"/>
              <a:t>, USA</a:t>
            </a:r>
          </a:p>
          <a:p>
            <a:r>
              <a:rPr lang="es-ES" sz="1600" baseline="30000" dirty="0" smtClean="0"/>
              <a:t>3</a:t>
            </a:r>
            <a:r>
              <a:rPr lang="es-ES" sz="1600" dirty="0" smtClean="0"/>
              <a:t>Department of </a:t>
            </a:r>
            <a:r>
              <a:rPr lang="es-ES" sz="1600" dirty="0" err="1" smtClean="0"/>
              <a:t>Electrical</a:t>
            </a:r>
            <a:r>
              <a:rPr lang="es-ES" sz="1600" dirty="0" smtClean="0"/>
              <a:t> and </a:t>
            </a:r>
            <a:r>
              <a:rPr lang="es-ES" sz="1600" dirty="0" err="1" smtClean="0"/>
              <a:t>Electronics</a:t>
            </a:r>
            <a:r>
              <a:rPr lang="es-ES" sz="1600" dirty="0" smtClean="0"/>
              <a:t> </a:t>
            </a:r>
            <a:r>
              <a:rPr lang="es-ES" sz="1600" dirty="0" err="1" smtClean="0"/>
              <a:t>Engineering</a:t>
            </a:r>
            <a:r>
              <a:rPr lang="es-ES" sz="1600" dirty="0" smtClean="0"/>
              <a:t>, Universidad Nacional, Colombia</a:t>
            </a:r>
          </a:p>
          <a:p>
            <a:endParaRPr lang="es-ES" sz="1600" dirty="0" smtClean="0"/>
          </a:p>
          <a:p>
            <a:r>
              <a:rPr lang="es-ES" sz="1600" baseline="30000" dirty="0" smtClean="0"/>
              <a:t>1</a:t>
            </a:r>
            <a:r>
              <a:rPr lang="es-ES" sz="1600" dirty="0" smtClean="0"/>
              <a:t>joseleonl@usantotomas.edu.co    {</a:t>
            </a:r>
            <a:r>
              <a:rPr lang="es-ES" sz="1600" baseline="30000" dirty="0" smtClean="0"/>
              <a:t>2</a:t>
            </a:r>
            <a:r>
              <a:rPr lang="es-ES" sz="1600" dirty="0" smtClean="0"/>
              <a:t>abotello, </a:t>
            </a:r>
            <a:r>
              <a:rPr lang="es-ES" sz="1600" baseline="30000" dirty="0" smtClean="0"/>
              <a:t>4</a:t>
            </a:r>
            <a:r>
              <a:rPr lang="es-ES" sz="1600" dirty="0" smtClean="0"/>
              <a:t>juancalderon}@mail.usf.edu</a:t>
            </a:r>
          </a:p>
          <a:p>
            <a:r>
              <a:rPr lang="es-ES" sz="1600" baseline="30000" dirty="0" smtClean="0"/>
              <a:t>3</a:t>
            </a:r>
            <a:r>
              <a:rPr lang="es-ES" sz="1600" dirty="0" smtClean="0"/>
              <a:t>gacardonac@unal.edu.co</a:t>
            </a:r>
          </a:p>
          <a:p>
            <a:endParaRPr lang="es-ES" sz="1600" dirty="0"/>
          </a:p>
          <a:p>
            <a:r>
              <a:rPr lang="es-ES" sz="1600" dirty="0" err="1" smtClean="0"/>
              <a:t>December</a:t>
            </a:r>
            <a:r>
              <a:rPr lang="es-ES" sz="1600" dirty="0" smtClean="0"/>
              <a:t> 15 of 2016</a:t>
            </a:r>
            <a:endParaRPr lang="es-ES" sz="1600" dirty="0"/>
          </a:p>
        </p:txBody>
      </p:sp>
    </p:spTree>
    <p:extLst>
      <p:ext uri="{BB962C8B-B14F-4D97-AF65-F5344CB8AC3E}">
        <p14:creationId xmlns:p14="http://schemas.microsoft.com/office/powerpoint/2010/main" val="1179184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a:xfrm>
            <a:off x="722313" y="2058990"/>
            <a:ext cx="7772400" cy="447003"/>
          </a:xfrm>
        </p:spPr>
        <p:txBody>
          <a:bodyPr/>
          <a:lstStyle/>
          <a:p>
            <a:r>
              <a:rPr lang="es-ES" dirty="0" smtClean="0">
                <a:solidFill>
                  <a:schemeClr val="tx1"/>
                </a:solidFill>
              </a:rPr>
              <a:t>Natural</a:t>
            </a:r>
            <a:endParaRPr lang="es-ES" dirty="0">
              <a:solidFill>
                <a:schemeClr val="tx1"/>
              </a:solidFill>
            </a:endParaRPr>
          </a:p>
        </p:txBody>
      </p:sp>
      <p:sp>
        <p:nvSpPr>
          <p:cNvPr id="3" name="Título 2"/>
          <p:cNvSpPr>
            <a:spLocks noGrp="1"/>
          </p:cNvSpPr>
          <p:nvPr>
            <p:ph type="title"/>
          </p:nvPr>
        </p:nvSpPr>
        <p:spPr>
          <a:xfrm>
            <a:off x="722313" y="696915"/>
            <a:ext cx="7772400" cy="1362075"/>
          </a:xfrm>
        </p:spPr>
        <p:txBody>
          <a:bodyPr>
            <a:normAutofit/>
          </a:bodyPr>
          <a:lstStyle/>
          <a:p>
            <a:pPr algn="ctr"/>
            <a:r>
              <a:rPr lang="es-ES" sz="2800" dirty="0" err="1" smtClean="0"/>
              <a:t>T</a:t>
            </a:r>
            <a:r>
              <a:rPr lang="es-ES" sz="2800" cap="none" dirty="0" err="1" smtClean="0"/>
              <a:t>ypes</a:t>
            </a:r>
            <a:r>
              <a:rPr lang="es-ES" sz="2800" cap="none" dirty="0" smtClean="0"/>
              <a:t> of </a:t>
            </a:r>
            <a:r>
              <a:rPr lang="es-ES" sz="2800" cap="none" dirty="0" err="1" smtClean="0"/>
              <a:t>disaster</a:t>
            </a:r>
            <a:endParaRPr lang="es-ES" sz="2800" cap="none" dirty="0"/>
          </a:p>
        </p:txBody>
      </p:sp>
      <p:sp>
        <p:nvSpPr>
          <p:cNvPr id="6" name="Marcador de texto 1"/>
          <p:cNvSpPr txBox="1">
            <a:spLocks/>
          </p:cNvSpPr>
          <p:nvPr/>
        </p:nvSpPr>
        <p:spPr>
          <a:xfrm>
            <a:off x="722313" y="3592580"/>
            <a:ext cx="7772400" cy="447003"/>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s-ES" dirty="0" err="1" smtClean="0">
                <a:solidFill>
                  <a:schemeClr val="tx1"/>
                </a:solidFill>
              </a:rPr>
              <a:t>Man-made</a:t>
            </a:r>
            <a:endParaRPr lang="es-ES" dirty="0">
              <a:solidFill>
                <a:schemeClr val="tx1"/>
              </a:solidFill>
            </a:endParaRPr>
          </a:p>
        </p:txBody>
      </p:sp>
      <p:sp>
        <p:nvSpPr>
          <p:cNvPr id="7" name="Marcador de texto 1"/>
          <p:cNvSpPr txBox="1">
            <a:spLocks/>
          </p:cNvSpPr>
          <p:nvPr/>
        </p:nvSpPr>
        <p:spPr>
          <a:xfrm>
            <a:off x="722313" y="2466975"/>
            <a:ext cx="7772400" cy="941122"/>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US" sz="1600" dirty="0"/>
              <a:t>Flood, cyclone, drought, earthquake, cold wave, thunderstorms, heat waves, mud slides, storm and so on [1].</a:t>
            </a:r>
            <a:endParaRPr lang="es-ES" sz="1600" dirty="0"/>
          </a:p>
        </p:txBody>
      </p:sp>
      <p:sp>
        <p:nvSpPr>
          <p:cNvPr id="8" name="Marcador de texto 1"/>
          <p:cNvSpPr txBox="1">
            <a:spLocks/>
          </p:cNvSpPr>
          <p:nvPr/>
        </p:nvSpPr>
        <p:spPr>
          <a:xfrm>
            <a:off x="722313" y="4184604"/>
            <a:ext cx="7772400" cy="1366404"/>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s-CO" sz="1600" dirty="0" err="1"/>
              <a:t>Setting</a:t>
            </a:r>
            <a:r>
              <a:rPr lang="es-CO" sz="1600" dirty="0"/>
              <a:t> of </a:t>
            </a:r>
            <a:r>
              <a:rPr lang="es-CO" sz="1600" dirty="0" err="1"/>
              <a:t>fires</a:t>
            </a:r>
            <a:r>
              <a:rPr lang="es-CO" sz="1600" dirty="0"/>
              <a:t>, </a:t>
            </a:r>
            <a:r>
              <a:rPr lang="es-CO" sz="1600" dirty="0" err="1"/>
              <a:t>epidemic</a:t>
            </a:r>
            <a:r>
              <a:rPr lang="es-CO" sz="1600" dirty="0"/>
              <a:t>, </a:t>
            </a:r>
            <a:r>
              <a:rPr lang="es-CO" sz="1600" dirty="0" err="1"/>
              <a:t>deforestation</a:t>
            </a:r>
            <a:r>
              <a:rPr lang="es-CO" sz="1600" dirty="0"/>
              <a:t>, </a:t>
            </a:r>
            <a:r>
              <a:rPr lang="es-CO" sz="1600" dirty="0" err="1"/>
              <a:t>pollution</a:t>
            </a:r>
            <a:r>
              <a:rPr lang="es-CO" sz="1600" dirty="0"/>
              <a:t> </a:t>
            </a:r>
            <a:r>
              <a:rPr lang="es-CO" sz="1600" dirty="0" err="1"/>
              <a:t>due</a:t>
            </a:r>
            <a:r>
              <a:rPr lang="es-CO" sz="1600" dirty="0"/>
              <a:t> to </a:t>
            </a:r>
            <a:r>
              <a:rPr lang="es-CO" sz="1600" dirty="0" err="1"/>
              <a:t>prawn</a:t>
            </a:r>
            <a:r>
              <a:rPr lang="es-CO" sz="1600" dirty="0"/>
              <a:t> </a:t>
            </a:r>
            <a:r>
              <a:rPr lang="es-CO" sz="1600" dirty="0" err="1"/>
              <a:t>cultivation</a:t>
            </a:r>
            <a:r>
              <a:rPr lang="es-CO" sz="1600" dirty="0"/>
              <a:t>, </a:t>
            </a:r>
            <a:r>
              <a:rPr lang="es-CO" sz="1600" dirty="0" err="1"/>
              <a:t>chemical</a:t>
            </a:r>
            <a:r>
              <a:rPr lang="es-CO" sz="1600" dirty="0"/>
              <a:t> </a:t>
            </a:r>
            <a:r>
              <a:rPr lang="es-CO" sz="1600" dirty="0" err="1"/>
              <a:t>pollution</a:t>
            </a:r>
            <a:r>
              <a:rPr lang="es-CO" sz="1600" dirty="0"/>
              <a:t>, </a:t>
            </a:r>
            <a:r>
              <a:rPr lang="es-CO" sz="1600" dirty="0" err="1"/>
              <a:t>wars</a:t>
            </a:r>
            <a:r>
              <a:rPr lang="es-CO" sz="1600" dirty="0"/>
              <a:t>, </a:t>
            </a:r>
            <a:r>
              <a:rPr lang="es-CO" sz="1600" dirty="0" err="1" smtClean="0"/>
              <a:t>road</a:t>
            </a:r>
            <a:r>
              <a:rPr lang="es-CO" sz="1600" dirty="0" smtClean="0"/>
              <a:t>\</a:t>
            </a:r>
            <a:r>
              <a:rPr lang="es-CO" sz="1600" dirty="0" err="1" smtClean="0"/>
              <a:t>train</a:t>
            </a:r>
            <a:r>
              <a:rPr lang="es-CO" sz="1600" dirty="0" smtClean="0"/>
              <a:t> </a:t>
            </a:r>
            <a:r>
              <a:rPr lang="es-CO" sz="1600" dirty="0" err="1"/>
              <a:t>accidents</a:t>
            </a:r>
            <a:r>
              <a:rPr lang="es-CO" sz="1600" dirty="0"/>
              <a:t>, </a:t>
            </a:r>
            <a:r>
              <a:rPr lang="es-CO" sz="1600" dirty="0" err="1"/>
              <a:t>riots</a:t>
            </a:r>
            <a:r>
              <a:rPr lang="es-CO" sz="1600" dirty="0"/>
              <a:t>, </a:t>
            </a:r>
            <a:r>
              <a:rPr lang="es-CO" sz="1600" dirty="0" err="1"/>
              <a:t>food</a:t>
            </a:r>
            <a:r>
              <a:rPr lang="es-CO" sz="1600" dirty="0"/>
              <a:t> </a:t>
            </a:r>
            <a:r>
              <a:rPr lang="es-CO" sz="1600" dirty="0" err="1"/>
              <a:t>poisoning</a:t>
            </a:r>
            <a:r>
              <a:rPr lang="es-CO" sz="1600" dirty="0"/>
              <a:t>, industrial </a:t>
            </a:r>
            <a:r>
              <a:rPr lang="es-CO" sz="1600" dirty="0" err="1" smtClean="0"/>
              <a:t>disaster</a:t>
            </a:r>
            <a:r>
              <a:rPr lang="es-CO" sz="1600" dirty="0" smtClean="0"/>
              <a:t>\crisis</a:t>
            </a:r>
            <a:r>
              <a:rPr lang="es-CO" sz="1600" dirty="0"/>
              <a:t>, </a:t>
            </a:r>
            <a:r>
              <a:rPr lang="es-CO" sz="1600" dirty="0" err="1"/>
              <a:t>environmental</a:t>
            </a:r>
            <a:r>
              <a:rPr lang="es-CO" sz="1600" dirty="0"/>
              <a:t> </a:t>
            </a:r>
            <a:r>
              <a:rPr lang="es-CO" sz="1600" dirty="0" err="1"/>
              <a:t>pollution</a:t>
            </a:r>
            <a:r>
              <a:rPr lang="es-CO" sz="1600" dirty="0"/>
              <a:t> and so </a:t>
            </a:r>
            <a:r>
              <a:rPr lang="es-CO" sz="1600" dirty="0" err="1"/>
              <a:t>on</a:t>
            </a:r>
            <a:r>
              <a:rPr lang="es-CO" sz="1600" dirty="0"/>
              <a:t> [1].</a:t>
            </a:r>
            <a:endParaRPr lang="es-ES" sz="1600" dirty="0"/>
          </a:p>
        </p:txBody>
      </p:sp>
    </p:spTree>
    <p:extLst>
      <p:ext uri="{BB962C8B-B14F-4D97-AF65-F5344CB8AC3E}">
        <p14:creationId xmlns:p14="http://schemas.microsoft.com/office/powerpoint/2010/main" val="111589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52161"/>
            <a:ext cx="8229600" cy="1143000"/>
          </a:xfrm>
        </p:spPr>
        <p:txBody>
          <a:bodyPr>
            <a:normAutofit/>
          </a:bodyPr>
          <a:lstStyle/>
          <a:p>
            <a:r>
              <a:rPr lang="es-ES" sz="2800" dirty="0"/>
              <a:t>Global natural </a:t>
            </a:r>
            <a:r>
              <a:rPr lang="es-ES" sz="2800" dirty="0" err="1"/>
              <a:t>hazard</a:t>
            </a:r>
            <a:r>
              <a:rPr lang="es-ES" sz="2800" dirty="0"/>
              <a:t> </a:t>
            </a:r>
            <a:r>
              <a:rPr lang="es-ES" sz="2800" dirty="0" err="1" smtClean="0"/>
              <a:t>databases</a:t>
            </a:r>
            <a:r>
              <a:rPr lang="es-ES" sz="2800" dirty="0" smtClean="0"/>
              <a:t> 1970-2010</a:t>
            </a:r>
            <a:endParaRPr lang="es-ES" sz="2800"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1765" y="1822269"/>
            <a:ext cx="3885605" cy="1857364"/>
          </a:xfr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5436" y="1822270"/>
            <a:ext cx="4101364" cy="1857364"/>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96973" y="3954856"/>
            <a:ext cx="4150053" cy="1817091"/>
          </a:xfrm>
          <a:prstGeom prst="rect">
            <a:avLst/>
          </a:prstGeom>
        </p:spPr>
      </p:pic>
      <p:sp>
        <p:nvSpPr>
          <p:cNvPr id="7" name="CuadroTexto 6"/>
          <p:cNvSpPr txBox="1"/>
          <p:nvPr/>
        </p:nvSpPr>
        <p:spPr>
          <a:xfrm>
            <a:off x="1723550" y="3708636"/>
            <a:ext cx="1342034" cy="246221"/>
          </a:xfrm>
          <a:prstGeom prst="rect">
            <a:avLst/>
          </a:prstGeom>
          <a:noFill/>
        </p:spPr>
        <p:txBody>
          <a:bodyPr wrap="none" rtlCol="0">
            <a:spAutoFit/>
          </a:bodyPr>
          <a:lstStyle/>
          <a:p>
            <a:r>
              <a:rPr lang="es-CO" sz="1000" dirty="0"/>
              <a:t>Figure 1. </a:t>
            </a:r>
            <a:r>
              <a:rPr lang="es-CO" sz="1000" dirty="0" err="1"/>
              <a:t>Disasters</a:t>
            </a:r>
            <a:r>
              <a:rPr lang="es-CO" sz="1000" dirty="0"/>
              <a:t> [2].</a:t>
            </a:r>
          </a:p>
        </p:txBody>
      </p:sp>
      <p:sp>
        <p:nvSpPr>
          <p:cNvPr id="8" name="CuadroTexto 7"/>
          <p:cNvSpPr txBox="1"/>
          <p:nvPr/>
        </p:nvSpPr>
        <p:spPr>
          <a:xfrm>
            <a:off x="5965101" y="3708635"/>
            <a:ext cx="1745991" cy="246221"/>
          </a:xfrm>
          <a:prstGeom prst="rect">
            <a:avLst/>
          </a:prstGeom>
          <a:noFill/>
        </p:spPr>
        <p:txBody>
          <a:bodyPr wrap="none" rtlCol="0">
            <a:spAutoFit/>
          </a:bodyPr>
          <a:lstStyle/>
          <a:p>
            <a:r>
              <a:rPr lang="en-US" sz="1000" dirty="0"/>
              <a:t>Figure 2. Types of disaster [2].</a:t>
            </a:r>
            <a:endParaRPr lang="es-CO" sz="1000" dirty="0"/>
          </a:p>
        </p:txBody>
      </p:sp>
      <p:sp>
        <p:nvSpPr>
          <p:cNvPr id="9" name="CuadroTexto 8"/>
          <p:cNvSpPr txBox="1"/>
          <p:nvPr/>
        </p:nvSpPr>
        <p:spPr>
          <a:xfrm>
            <a:off x="3699003" y="5771947"/>
            <a:ext cx="1252266" cy="246221"/>
          </a:xfrm>
          <a:prstGeom prst="rect">
            <a:avLst/>
          </a:prstGeom>
          <a:noFill/>
        </p:spPr>
        <p:txBody>
          <a:bodyPr wrap="none" rtlCol="0">
            <a:spAutoFit/>
          </a:bodyPr>
          <a:lstStyle/>
          <a:p>
            <a:r>
              <a:rPr lang="en-US" sz="1000" dirty="0"/>
              <a:t>Figure 3. Victims [2].</a:t>
            </a:r>
            <a:endParaRPr lang="es-CO" sz="1000" dirty="0"/>
          </a:p>
        </p:txBody>
      </p:sp>
    </p:spTree>
    <p:extLst>
      <p:ext uri="{BB962C8B-B14F-4D97-AF65-F5344CB8AC3E}">
        <p14:creationId xmlns:p14="http://schemas.microsoft.com/office/powerpoint/2010/main" val="1470649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199" y="220806"/>
            <a:ext cx="8229600" cy="1143000"/>
          </a:xfrm>
        </p:spPr>
        <p:txBody>
          <a:bodyPr>
            <a:normAutofit/>
          </a:bodyPr>
          <a:lstStyle/>
          <a:p>
            <a:r>
              <a:rPr lang="es-ES" sz="2800" dirty="0"/>
              <a:t>Robots in </a:t>
            </a:r>
            <a:r>
              <a:rPr lang="es-ES" sz="2800" dirty="0" err="1"/>
              <a:t>disasters</a:t>
            </a:r>
            <a:endParaRPr lang="es-ES" sz="2800" dirty="0"/>
          </a:p>
        </p:txBody>
      </p:sp>
      <p:sp>
        <p:nvSpPr>
          <p:cNvPr id="9" name="CuadroTexto 8"/>
          <p:cNvSpPr txBox="1"/>
          <p:nvPr/>
        </p:nvSpPr>
        <p:spPr>
          <a:xfrm>
            <a:off x="3699003" y="5771947"/>
            <a:ext cx="2246128" cy="246221"/>
          </a:xfrm>
          <a:prstGeom prst="rect">
            <a:avLst/>
          </a:prstGeom>
          <a:noFill/>
        </p:spPr>
        <p:txBody>
          <a:bodyPr wrap="none" rtlCol="0">
            <a:spAutoFit/>
          </a:bodyPr>
          <a:lstStyle/>
          <a:p>
            <a:r>
              <a:rPr lang="en-US" sz="1000" dirty="0"/>
              <a:t>Table 1. Robots assisting in disasters[3].</a:t>
            </a:r>
            <a:endParaRPr lang="es-CO" sz="1000" dirty="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187" y="1209675"/>
            <a:ext cx="7667625" cy="4438650"/>
          </a:xfrm>
          <a:prstGeom prst="rect">
            <a:avLst/>
          </a:prstGeom>
        </p:spPr>
      </p:pic>
    </p:spTree>
    <p:extLst>
      <p:ext uri="{BB962C8B-B14F-4D97-AF65-F5344CB8AC3E}">
        <p14:creationId xmlns:p14="http://schemas.microsoft.com/office/powerpoint/2010/main" val="3595155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a:xfrm>
            <a:off x="722313" y="1460996"/>
            <a:ext cx="7772400" cy="447003"/>
          </a:xfrm>
        </p:spPr>
        <p:txBody>
          <a:bodyPr/>
          <a:lstStyle/>
          <a:p>
            <a:r>
              <a:rPr lang="es-ES" dirty="0" err="1">
                <a:solidFill>
                  <a:schemeClr val="tx1"/>
                </a:solidFill>
              </a:rPr>
              <a:t>Problem</a:t>
            </a:r>
            <a:endParaRPr lang="es-ES" dirty="0">
              <a:solidFill>
                <a:schemeClr val="tx1"/>
              </a:solidFill>
            </a:endParaRPr>
          </a:p>
        </p:txBody>
      </p:sp>
      <p:sp>
        <p:nvSpPr>
          <p:cNvPr id="3" name="Título 2"/>
          <p:cNvSpPr>
            <a:spLocks noGrp="1"/>
          </p:cNvSpPr>
          <p:nvPr>
            <p:ph type="title"/>
          </p:nvPr>
        </p:nvSpPr>
        <p:spPr>
          <a:xfrm>
            <a:off x="722313" y="696915"/>
            <a:ext cx="7772400" cy="1362075"/>
          </a:xfrm>
        </p:spPr>
        <p:txBody>
          <a:bodyPr>
            <a:normAutofit/>
          </a:bodyPr>
          <a:lstStyle/>
          <a:p>
            <a:pPr algn="ctr"/>
            <a:r>
              <a:rPr lang="es-CO" sz="2800" dirty="0" err="1" smtClean="0"/>
              <a:t>P</a:t>
            </a:r>
            <a:r>
              <a:rPr lang="es-CO" sz="2800" cap="none" dirty="0" err="1" smtClean="0"/>
              <a:t>roblem</a:t>
            </a:r>
            <a:r>
              <a:rPr lang="es-CO" sz="2800" cap="none" dirty="0" smtClean="0"/>
              <a:t> and </a:t>
            </a:r>
            <a:r>
              <a:rPr lang="es-CO" sz="2800" cap="none" dirty="0" err="1" smtClean="0"/>
              <a:t>approach</a:t>
            </a:r>
            <a:endParaRPr lang="es-ES" sz="2800" cap="none" dirty="0"/>
          </a:p>
        </p:txBody>
      </p:sp>
      <p:sp>
        <p:nvSpPr>
          <p:cNvPr id="6" name="Marcador de texto 1"/>
          <p:cNvSpPr txBox="1">
            <a:spLocks/>
          </p:cNvSpPr>
          <p:nvPr/>
        </p:nvSpPr>
        <p:spPr>
          <a:xfrm>
            <a:off x="722313" y="3448498"/>
            <a:ext cx="7772400" cy="447003"/>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s-ES" dirty="0" err="1">
                <a:solidFill>
                  <a:schemeClr val="tx1"/>
                </a:solidFill>
              </a:rPr>
              <a:t>Approach</a:t>
            </a:r>
            <a:endParaRPr lang="es-ES" dirty="0">
              <a:solidFill>
                <a:schemeClr val="tx1"/>
              </a:solidFill>
            </a:endParaRPr>
          </a:p>
        </p:txBody>
      </p:sp>
      <p:sp>
        <p:nvSpPr>
          <p:cNvPr id="7" name="Marcador de texto 1"/>
          <p:cNvSpPr txBox="1">
            <a:spLocks/>
          </p:cNvSpPr>
          <p:nvPr/>
        </p:nvSpPr>
        <p:spPr>
          <a:xfrm>
            <a:off x="722313" y="1907999"/>
            <a:ext cx="7772400" cy="1500098"/>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US" sz="1600" dirty="0"/>
              <a:t>After the collapse of a constructed urban structure and in front of a scenario of great destruction, the response time to find and locate the trapped survivors is crucial [4], these scenarios are characterized by a great number of obstacles in An irregular terrain and no cohesion of the same, which makes difficult the exploration, search and location of potential victims.</a:t>
            </a:r>
          </a:p>
        </p:txBody>
      </p:sp>
      <p:sp>
        <p:nvSpPr>
          <p:cNvPr id="8" name="Marcador de texto 1"/>
          <p:cNvSpPr txBox="1">
            <a:spLocks/>
          </p:cNvSpPr>
          <p:nvPr/>
        </p:nvSpPr>
        <p:spPr>
          <a:xfrm>
            <a:off x="722313" y="3672000"/>
            <a:ext cx="7772400" cy="1754658"/>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US" sz="1600" dirty="0"/>
              <a:t>In insect swarms, extensive soil exploration work is carried out to identify and locate targets such as bees, ants and termites. The implementation and development of swarms behavior in robotics allows the solution of complex problems with simple structures. In research and localization of civilians in an efficient way investigations are carried out that involve the robotics of swarms for their flexibility, allowing to carry out these tasks efficiently.</a:t>
            </a:r>
            <a:endParaRPr lang="en-US" sz="1600" dirty="0" smtClean="0"/>
          </a:p>
        </p:txBody>
      </p:sp>
    </p:spTree>
    <p:extLst>
      <p:ext uri="{BB962C8B-B14F-4D97-AF65-F5344CB8AC3E}">
        <p14:creationId xmlns:p14="http://schemas.microsoft.com/office/powerpoint/2010/main" val="717741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722313" y="696915"/>
            <a:ext cx="7772400" cy="1362075"/>
          </a:xfrm>
        </p:spPr>
        <p:txBody>
          <a:bodyPr>
            <a:normAutofit/>
          </a:bodyPr>
          <a:lstStyle/>
          <a:p>
            <a:pPr algn="ctr"/>
            <a:r>
              <a:rPr lang="es-CO" sz="2800" dirty="0" err="1" smtClean="0"/>
              <a:t>Algorithm</a:t>
            </a:r>
            <a:r>
              <a:rPr lang="es-CO" sz="2800" dirty="0" smtClean="0"/>
              <a:t> of </a:t>
            </a:r>
            <a:r>
              <a:rPr lang="es-CO" sz="2800" dirty="0" err="1" smtClean="0"/>
              <a:t>swarm</a:t>
            </a:r>
            <a:endParaRPr lang="es-ES" sz="2800" cap="none" dirty="0"/>
          </a:p>
        </p:txBody>
      </p:sp>
      <p:sp>
        <p:nvSpPr>
          <p:cNvPr id="8" name="Marcador de texto 1"/>
          <p:cNvSpPr txBox="1">
            <a:spLocks/>
          </p:cNvSpPr>
          <p:nvPr/>
        </p:nvSpPr>
        <p:spPr>
          <a:xfrm>
            <a:off x="1129937" y="3594355"/>
            <a:ext cx="7772400" cy="1754658"/>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US" sz="1600" dirty="0"/>
              <a:t>The Algorithm used to simulate the swarm behavior is based on the one proposed by </a:t>
            </a:r>
            <a:r>
              <a:rPr lang="en-US" sz="1600" dirty="0" err="1"/>
              <a:t>Passino</a:t>
            </a:r>
            <a:r>
              <a:rPr lang="en-US" sz="1600" dirty="0"/>
              <a:t> [5]. This algorithm is explained as follows.</a:t>
            </a:r>
          </a:p>
          <a:p>
            <a:endParaRPr lang="en-US" sz="1600" dirty="0"/>
          </a:p>
          <a:p>
            <a:pPr marL="285750" indent="-285750">
              <a:buFont typeface="Arial" panose="020B0604020202020204" pitchFamily="34" charset="0"/>
              <a:buChar char="•"/>
            </a:pPr>
            <a:r>
              <a:rPr lang="en-US" sz="1600" dirty="0" smtClean="0"/>
              <a:t>Each </a:t>
            </a:r>
            <a:r>
              <a:rPr lang="en-US" sz="1600" dirty="0"/>
              <a:t>agent is described as a point in the space with position and velocity. Initially, the position and velocity are defined randomly.</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smtClean="0"/>
              <a:t>We </a:t>
            </a:r>
            <a:r>
              <a:rPr lang="en-US" sz="1600" dirty="0"/>
              <a:t>assumed that each agent can detect the position and velocity of the rest of the swarm agents.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smtClean="0"/>
              <a:t>The </a:t>
            </a:r>
            <a:r>
              <a:rPr lang="en-US" sz="1600" dirty="0"/>
              <a:t>interaction of the swarm agents is defined by the attraction and repulsion strategy. This strategy allows the agents to keep a comfortable distance over the other swarm agents.</a:t>
            </a:r>
          </a:p>
        </p:txBody>
      </p:sp>
    </p:spTree>
    <p:extLst>
      <p:ext uri="{BB962C8B-B14F-4D97-AF65-F5344CB8AC3E}">
        <p14:creationId xmlns:p14="http://schemas.microsoft.com/office/powerpoint/2010/main" val="2428789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52161"/>
            <a:ext cx="8229600" cy="1143000"/>
          </a:xfrm>
        </p:spPr>
        <p:txBody>
          <a:bodyPr>
            <a:normAutofit/>
          </a:bodyPr>
          <a:lstStyle/>
          <a:p>
            <a:r>
              <a:rPr lang="en-US" sz="2800" dirty="0"/>
              <a:t>Forces of attraction and repulsion</a:t>
            </a:r>
            <a:endParaRPr lang="es-ES" sz="2800" dirty="0"/>
          </a:p>
        </p:txBody>
      </p:sp>
      <p:sp>
        <p:nvSpPr>
          <p:cNvPr id="10" name="Marcador de texto 1"/>
          <p:cNvSpPr txBox="1">
            <a:spLocks/>
          </p:cNvSpPr>
          <p:nvPr/>
        </p:nvSpPr>
        <p:spPr>
          <a:xfrm>
            <a:off x="4016357" y="1797913"/>
            <a:ext cx="7772400" cy="44700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s-ES" dirty="0" err="1" smtClean="0"/>
              <a:t>Attraction</a:t>
            </a:r>
            <a:endParaRPr lang="es-ES" dirty="0"/>
          </a:p>
        </p:txBody>
      </p:sp>
      <p:sp>
        <p:nvSpPr>
          <p:cNvPr id="11" name="Marcador de texto 1"/>
          <p:cNvSpPr txBox="1">
            <a:spLocks/>
          </p:cNvSpPr>
          <p:nvPr/>
        </p:nvSpPr>
        <p:spPr>
          <a:xfrm>
            <a:off x="3992450" y="3222026"/>
            <a:ext cx="7772400" cy="447003"/>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s-ES" dirty="0" err="1">
                <a:solidFill>
                  <a:schemeClr val="tx1"/>
                </a:solidFill>
              </a:rPr>
              <a:t>Repulsion</a:t>
            </a:r>
            <a:endParaRPr lang="es-ES" dirty="0">
              <a:solidFill>
                <a:schemeClr val="tx1"/>
              </a:solidFill>
            </a:endParaRPr>
          </a:p>
        </p:txBody>
      </p:sp>
      <mc:AlternateContent xmlns:mc="http://schemas.openxmlformats.org/markup-compatibility/2006" xmlns:a14="http://schemas.microsoft.com/office/drawing/2010/main">
        <mc:Choice Requires="a14">
          <p:sp>
            <p:nvSpPr>
              <p:cNvPr id="13" name="CuadroTexto 12"/>
              <p:cNvSpPr txBox="1"/>
              <p:nvPr/>
            </p:nvSpPr>
            <p:spPr>
              <a:xfrm>
                <a:off x="3992450" y="2712344"/>
                <a:ext cx="1159099" cy="2494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CO" sz="1600" i="1">
                              <a:solidFill>
                                <a:schemeClr val="tx1">
                                  <a:tint val="75000"/>
                                </a:schemeClr>
                              </a:solidFill>
                              <a:latin typeface="Cambria Math" panose="02040503050406030204" pitchFamily="18" charset="0"/>
                            </a:rPr>
                          </m:ctrlPr>
                        </m:sSubPr>
                        <m:e>
                          <m:r>
                            <a:rPr lang="es-CO" sz="1600">
                              <a:solidFill>
                                <a:schemeClr val="tx1">
                                  <a:tint val="75000"/>
                                </a:schemeClr>
                              </a:solidFill>
                              <a:latin typeface="Cambria Math" panose="02040503050406030204" pitchFamily="18" charset="0"/>
                            </a:rPr>
                            <m:t>−</m:t>
                          </m:r>
                          <m:r>
                            <a:rPr lang="es-CO" sz="1600">
                              <a:solidFill>
                                <a:schemeClr val="tx1">
                                  <a:tint val="75000"/>
                                </a:schemeClr>
                              </a:solidFill>
                              <a:latin typeface="Cambria Math" panose="02040503050406030204" pitchFamily="18" charset="0"/>
                            </a:rPr>
                            <m:t>𝑘</m:t>
                          </m:r>
                        </m:e>
                        <m:sub>
                          <m:r>
                            <a:rPr lang="es-CO" sz="1600">
                              <a:solidFill>
                                <a:schemeClr val="tx1">
                                  <a:tint val="75000"/>
                                </a:schemeClr>
                              </a:solidFill>
                              <a:latin typeface="Cambria Math" panose="02040503050406030204" pitchFamily="18" charset="0"/>
                            </a:rPr>
                            <m:t>𝑎</m:t>
                          </m:r>
                        </m:sub>
                      </m:sSub>
                      <m:d>
                        <m:dPr>
                          <m:ctrlPr>
                            <a:rPr lang="es-CO" sz="1600" i="1">
                              <a:solidFill>
                                <a:schemeClr val="tx1">
                                  <a:tint val="75000"/>
                                </a:schemeClr>
                              </a:solidFill>
                              <a:latin typeface="Cambria Math" panose="02040503050406030204" pitchFamily="18" charset="0"/>
                            </a:rPr>
                          </m:ctrlPr>
                        </m:dPr>
                        <m:e>
                          <m:sSup>
                            <m:sSupPr>
                              <m:ctrlPr>
                                <a:rPr lang="es-CO" sz="1600" i="1">
                                  <a:solidFill>
                                    <a:schemeClr val="tx1">
                                      <a:tint val="75000"/>
                                    </a:schemeClr>
                                  </a:solidFill>
                                  <a:latin typeface="Cambria Math" panose="02040503050406030204" pitchFamily="18" charset="0"/>
                                </a:rPr>
                              </m:ctrlPr>
                            </m:sSupPr>
                            <m:e>
                              <m:r>
                                <a:rPr lang="es-CO" sz="1600">
                                  <a:solidFill>
                                    <a:schemeClr val="tx1">
                                      <a:tint val="75000"/>
                                    </a:schemeClr>
                                  </a:solidFill>
                                  <a:latin typeface="Cambria Math" panose="02040503050406030204" pitchFamily="18" charset="0"/>
                                </a:rPr>
                                <m:t>𝑥</m:t>
                              </m:r>
                            </m:e>
                            <m:sup>
                              <m:r>
                                <a:rPr lang="es-CO" sz="1600">
                                  <a:solidFill>
                                    <a:schemeClr val="tx1">
                                      <a:tint val="75000"/>
                                    </a:schemeClr>
                                  </a:solidFill>
                                  <a:latin typeface="Cambria Math" panose="02040503050406030204" pitchFamily="18" charset="0"/>
                                </a:rPr>
                                <m:t>𝑖</m:t>
                              </m:r>
                            </m:sup>
                          </m:sSup>
                          <m:r>
                            <a:rPr lang="es-CO" sz="1600">
                              <a:solidFill>
                                <a:schemeClr val="tx1">
                                  <a:tint val="75000"/>
                                </a:schemeClr>
                              </a:solidFill>
                              <a:latin typeface="Cambria Math" panose="02040503050406030204" pitchFamily="18" charset="0"/>
                            </a:rPr>
                            <m:t>−</m:t>
                          </m:r>
                          <m:sSup>
                            <m:sSupPr>
                              <m:ctrlPr>
                                <a:rPr lang="es-CO" sz="1600" i="1">
                                  <a:solidFill>
                                    <a:schemeClr val="tx1">
                                      <a:tint val="75000"/>
                                    </a:schemeClr>
                                  </a:solidFill>
                                  <a:latin typeface="Cambria Math" panose="02040503050406030204" pitchFamily="18" charset="0"/>
                                </a:rPr>
                              </m:ctrlPr>
                            </m:sSupPr>
                            <m:e>
                              <m:r>
                                <a:rPr lang="es-CO" sz="1600">
                                  <a:solidFill>
                                    <a:schemeClr val="tx1">
                                      <a:tint val="75000"/>
                                    </a:schemeClr>
                                  </a:solidFill>
                                  <a:latin typeface="Cambria Math" panose="02040503050406030204" pitchFamily="18" charset="0"/>
                                </a:rPr>
                                <m:t>𝑥</m:t>
                              </m:r>
                            </m:e>
                            <m:sup>
                              <m:r>
                                <a:rPr lang="es-CO" sz="1600">
                                  <a:solidFill>
                                    <a:schemeClr val="tx1">
                                      <a:tint val="75000"/>
                                    </a:schemeClr>
                                  </a:solidFill>
                                  <a:latin typeface="Cambria Math" panose="02040503050406030204" pitchFamily="18" charset="0"/>
                                </a:rPr>
                                <m:t>𝑗</m:t>
                              </m:r>
                            </m:sup>
                          </m:sSup>
                        </m:e>
                      </m:d>
                    </m:oMath>
                  </m:oMathPara>
                </a14:m>
                <a:endParaRPr lang="es-CO" sz="1600" dirty="0">
                  <a:solidFill>
                    <a:schemeClr val="tx1">
                      <a:tint val="75000"/>
                    </a:schemeClr>
                  </a:solidFill>
                </a:endParaRPr>
              </a:p>
            </p:txBody>
          </p:sp>
        </mc:Choice>
        <mc:Fallback xmlns="">
          <p:sp>
            <p:nvSpPr>
              <p:cNvPr id="13" name="CuadroTexto 12"/>
              <p:cNvSpPr txBox="1">
                <a:spLocks noRot="1" noChangeAspect="1" noMove="1" noResize="1" noEditPoints="1" noAdjustHandles="1" noChangeArrowheads="1" noChangeShapeType="1" noTextEdit="1"/>
              </p:cNvSpPr>
              <p:nvPr/>
            </p:nvSpPr>
            <p:spPr>
              <a:xfrm>
                <a:off x="3992450" y="2712344"/>
                <a:ext cx="1159099" cy="249427"/>
              </a:xfrm>
              <a:prstGeom prst="rect">
                <a:avLst/>
              </a:prstGeom>
              <a:blipFill rotWithShape="0">
                <a:blip r:embed="rId2"/>
                <a:stretch>
                  <a:fillRect l="-526" t="-2439" b="-9756"/>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4" name="CuadroTexto 13"/>
              <p:cNvSpPr txBox="1"/>
              <p:nvPr/>
            </p:nvSpPr>
            <p:spPr>
              <a:xfrm>
                <a:off x="3234159" y="4095283"/>
                <a:ext cx="2863861" cy="6635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CO" sz="1600" i="1">
                              <a:solidFill>
                                <a:schemeClr val="tx1">
                                  <a:tint val="75000"/>
                                </a:schemeClr>
                              </a:solidFill>
                              <a:latin typeface="Cambria Math" panose="02040503050406030204" pitchFamily="18" charset="0"/>
                            </a:rPr>
                          </m:ctrlPr>
                        </m:sSubPr>
                        <m:e>
                          <m:r>
                            <a:rPr lang="es-CO" sz="1600">
                              <a:solidFill>
                                <a:schemeClr val="tx1">
                                  <a:tint val="75000"/>
                                </a:schemeClr>
                              </a:solidFill>
                              <a:latin typeface="Cambria Math" panose="02040503050406030204" pitchFamily="18" charset="0"/>
                            </a:rPr>
                            <m:t>𝑘</m:t>
                          </m:r>
                        </m:e>
                        <m:sub>
                          <m:r>
                            <a:rPr lang="es-CO" sz="1600">
                              <a:solidFill>
                                <a:schemeClr val="tx1">
                                  <a:tint val="75000"/>
                                </a:schemeClr>
                              </a:solidFill>
                              <a:latin typeface="Cambria Math" panose="02040503050406030204" pitchFamily="18" charset="0"/>
                            </a:rPr>
                            <m:t>𝑟</m:t>
                          </m:r>
                        </m:sub>
                      </m:sSub>
                      <m:r>
                        <a:rPr lang="es-CO" sz="1600">
                          <a:solidFill>
                            <a:schemeClr val="tx1">
                              <a:tint val="75000"/>
                            </a:schemeClr>
                          </a:solidFill>
                          <a:latin typeface="Cambria Math" panose="02040503050406030204" pitchFamily="18" charset="0"/>
                        </a:rPr>
                        <m:t>𝑒𝑥𝑝</m:t>
                      </m:r>
                      <m:d>
                        <m:dPr>
                          <m:ctrlPr>
                            <a:rPr lang="es-CO" sz="1600" i="1">
                              <a:solidFill>
                                <a:schemeClr val="tx1">
                                  <a:tint val="75000"/>
                                </a:schemeClr>
                              </a:solidFill>
                              <a:latin typeface="Cambria Math" panose="02040503050406030204" pitchFamily="18" charset="0"/>
                            </a:rPr>
                          </m:ctrlPr>
                        </m:dPr>
                        <m:e>
                          <m:f>
                            <m:fPr>
                              <m:ctrlPr>
                                <a:rPr lang="es-CO" sz="1600" i="1">
                                  <a:solidFill>
                                    <a:schemeClr val="tx1">
                                      <a:tint val="75000"/>
                                    </a:schemeClr>
                                  </a:solidFill>
                                  <a:latin typeface="Cambria Math" panose="02040503050406030204" pitchFamily="18" charset="0"/>
                                </a:rPr>
                              </m:ctrlPr>
                            </m:fPr>
                            <m:num>
                              <m:r>
                                <a:rPr lang="es-CO" sz="1600">
                                  <a:solidFill>
                                    <a:schemeClr val="tx1">
                                      <a:tint val="75000"/>
                                    </a:schemeClr>
                                  </a:solidFill>
                                  <a:latin typeface="Cambria Math" panose="02040503050406030204" pitchFamily="18" charset="0"/>
                                </a:rPr>
                                <m:t>−</m:t>
                              </m:r>
                              <m:f>
                                <m:fPr>
                                  <m:ctrlPr>
                                    <a:rPr lang="es-CO" sz="1600" i="1">
                                      <a:solidFill>
                                        <a:schemeClr val="tx1">
                                          <a:tint val="75000"/>
                                        </a:schemeClr>
                                      </a:solidFill>
                                      <a:latin typeface="Cambria Math" panose="02040503050406030204" pitchFamily="18" charset="0"/>
                                    </a:rPr>
                                  </m:ctrlPr>
                                </m:fPr>
                                <m:num>
                                  <m:r>
                                    <a:rPr lang="es-CO" sz="1600">
                                      <a:solidFill>
                                        <a:schemeClr val="tx1">
                                          <a:tint val="75000"/>
                                        </a:schemeClr>
                                      </a:solidFill>
                                      <a:latin typeface="Cambria Math" panose="02040503050406030204" pitchFamily="18" charset="0"/>
                                    </a:rPr>
                                    <m:t>1</m:t>
                                  </m:r>
                                </m:num>
                                <m:den>
                                  <m:r>
                                    <a:rPr lang="es-CO" sz="1600">
                                      <a:solidFill>
                                        <a:schemeClr val="tx1">
                                          <a:tint val="75000"/>
                                        </a:schemeClr>
                                      </a:solidFill>
                                      <a:latin typeface="Cambria Math" panose="02040503050406030204" pitchFamily="18" charset="0"/>
                                    </a:rPr>
                                    <m:t>2</m:t>
                                  </m:r>
                                </m:den>
                              </m:f>
                              <m:sSup>
                                <m:sSupPr>
                                  <m:ctrlPr>
                                    <a:rPr lang="es-CO" sz="1600" i="1">
                                      <a:solidFill>
                                        <a:schemeClr val="tx1">
                                          <a:tint val="75000"/>
                                        </a:schemeClr>
                                      </a:solidFill>
                                      <a:latin typeface="Cambria Math" panose="02040503050406030204" pitchFamily="18" charset="0"/>
                                    </a:rPr>
                                  </m:ctrlPr>
                                </m:sSupPr>
                                <m:e>
                                  <m:d>
                                    <m:dPr>
                                      <m:begChr m:val="‖"/>
                                      <m:endChr m:val="‖"/>
                                      <m:ctrlPr>
                                        <a:rPr lang="es-CO" sz="1600" i="1">
                                          <a:solidFill>
                                            <a:schemeClr val="tx1">
                                              <a:tint val="75000"/>
                                            </a:schemeClr>
                                          </a:solidFill>
                                          <a:latin typeface="Cambria Math" panose="02040503050406030204" pitchFamily="18" charset="0"/>
                                        </a:rPr>
                                      </m:ctrlPr>
                                    </m:dPr>
                                    <m:e>
                                      <m:sSup>
                                        <m:sSupPr>
                                          <m:ctrlPr>
                                            <a:rPr lang="es-CO" sz="1600" i="1">
                                              <a:solidFill>
                                                <a:schemeClr val="tx1">
                                                  <a:tint val="75000"/>
                                                </a:schemeClr>
                                              </a:solidFill>
                                              <a:latin typeface="Cambria Math" panose="02040503050406030204" pitchFamily="18" charset="0"/>
                                            </a:rPr>
                                          </m:ctrlPr>
                                        </m:sSupPr>
                                        <m:e>
                                          <m:r>
                                            <a:rPr lang="es-CO" sz="1600">
                                              <a:solidFill>
                                                <a:schemeClr val="tx1">
                                                  <a:tint val="75000"/>
                                                </a:schemeClr>
                                              </a:solidFill>
                                              <a:latin typeface="Cambria Math" panose="02040503050406030204" pitchFamily="18" charset="0"/>
                                            </a:rPr>
                                            <m:t>𝑥</m:t>
                                          </m:r>
                                        </m:e>
                                        <m:sup>
                                          <m:r>
                                            <a:rPr lang="es-CO" sz="1600">
                                              <a:solidFill>
                                                <a:schemeClr val="tx1">
                                                  <a:tint val="75000"/>
                                                </a:schemeClr>
                                              </a:solidFill>
                                              <a:latin typeface="Cambria Math" panose="02040503050406030204" pitchFamily="18" charset="0"/>
                                            </a:rPr>
                                            <m:t>𝑖</m:t>
                                          </m:r>
                                        </m:sup>
                                      </m:sSup>
                                      <m:r>
                                        <a:rPr lang="es-CO" sz="1600">
                                          <a:solidFill>
                                            <a:schemeClr val="tx1">
                                              <a:tint val="75000"/>
                                            </a:schemeClr>
                                          </a:solidFill>
                                          <a:latin typeface="Cambria Math" panose="02040503050406030204" pitchFamily="18" charset="0"/>
                                        </a:rPr>
                                        <m:t>−</m:t>
                                      </m:r>
                                      <m:sSup>
                                        <m:sSupPr>
                                          <m:ctrlPr>
                                            <a:rPr lang="es-CO" sz="1600" i="1">
                                              <a:solidFill>
                                                <a:schemeClr val="tx1">
                                                  <a:tint val="75000"/>
                                                </a:schemeClr>
                                              </a:solidFill>
                                              <a:latin typeface="Cambria Math" panose="02040503050406030204" pitchFamily="18" charset="0"/>
                                            </a:rPr>
                                          </m:ctrlPr>
                                        </m:sSupPr>
                                        <m:e>
                                          <m:r>
                                            <a:rPr lang="es-CO" sz="1600">
                                              <a:solidFill>
                                                <a:schemeClr val="tx1">
                                                  <a:tint val="75000"/>
                                                </a:schemeClr>
                                              </a:solidFill>
                                              <a:latin typeface="Cambria Math" panose="02040503050406030204" pitchFamily="18" charset="0"/>
                                            </a:rPr>
                                            <m:t>𝑥</m:t>
                                          </m:r>
                                        </m:e>
                                        <m:sup>
                                          <m:r>
                                            <a:rPr lang="es-CO" sz="1600">
                                              <a:solidFill>
                                                <a:schemeClr val="tx1">
                                                  <a:tint val="75000"/>
                                                </a:schemeClr>
                                              </a:solidFill>
                                              <a:latin typeface="Cambria Math" panose="02040503050406030204" pitchFamily="18" charset="0"/>
                                            </a:rPr>
                                            <m:t>𝑗</m:t>
                                          </m:r>
                                        </m:sup>
                                      </m:sSup>
                                    </m:e>
                                  </m:d>
                                </m:e>
                                <m:sup>
                                  <m:r>
                                    <a:rPr lang="es-CO" sz="1600">
                                      <a:solidFill>
                                        <a:schemeClr val="tx1">
                                          <a:tint val="75000"/>
                                        </a:schemeClr>
                                      </a:solidFill>
                                      <a:latin typeface="Cambria Math" panose="02040503050406030204" pitchFamily="18" charset="0"/>
                                    </a:rPr>
                                    <m:t>2</m:t>
                                  </m:r>
                                </m:sup>
                              </m:sSup>
                            </m:num>
                            <m:den>
                              <m:sSubSup>
                                <m:sSubSupPr>
                                  <m:ctrlPr>
                                    <a:rPr lang="es-CO" sz="1600" i="1">
                                      <a:solidFill>
                                        <a:schemeClr val="tx1">
                                          <a:tint val="75000"/>
                                        </a:schemeClr>
                                      </a:solidFill>
                                      <a:latin typeface="Cambria Math" panose="02040503050406030204" pitchFamily="18" charset="0"/>
                                    </a:rPr>
                                  </m:ctrlPr>
                                </m:sSubSupPr>
                                <m:e>
                                  <m:r>
                                    <a:rPr lang="es-CO" sz="1600">
                                      <a:solidFill>
                                        <a:schemeClr val="tx1">
                                          <a:tint val="75000"/>
                                        </a:schemeClr>
                                      </a:solidFill>
                                      <a:latin typeface="Cambria Math" panose="02040503050406030204" pitchFamily="18" charset="0"/>
                                    </a:rPr>
                                    <m:t>𝑟</m:t>
                                  </m:r>
                                </m:e>
                                <m:sub>
                                  <m:r>
                                    <a:rPr lang="es-CO" sz="1600">
                                      <a:solidFill>
                                        <a:schemeClr val="tx1">
                                          <a:tint val="75000"/>
                                        </a:schemeClr>
                                      </a:solidFill>
                                      <a:latin typeface="Cambria Math" panose="02040503050406030204" pitchFamily="18" charset="0"/>
                                    </a:rPr>
                                    <m:t>𝑠</m:t>
                                  </m:r>
                                </m:sub>
                                <m:sup>
                                  <m:r>
                                    <a:rPr lang="es-CO" sz="1600">
                                      <a:solidFill>
                                        <a:schemeClr val="tx1">
                                          <a:tint val="75000"/>
                                        </a:schemeClr>
                                      </a:solidFill>
                                      <a:latin typeface="Cambria Math" panose="02040503050406030204" pitchFamily="18" charset="0"/>
                                    </a:rPr>
                                    <m:t>2</m:t>
                                  </m:r>
                                </m:sup>
                              </m:sSubSup>
                            </m:den>
                          </m:f>
                        </m:e>
                      </m:d>
                      <m:d>
                        <m:dPr>
                          <m:ctrlPr>
                            <a:rPr lang="es-CO" sz="1600" i="1">
                              <a:solidFill>
                                <a:schemeClr val="tx1">
                                  <a:tint val="75000"/>
                                </a:schemeClr>
                              </a:solidFill>
                              <a:latin typeface="Cambria Math" panose="02040503050406030204" pitchFamily="18" charset="0"/>
                            </a:rPr>
                          </m:ctrlPr>
                        </m:dPr>
                        <m:e>
                          <m:sSup>
                            <m:sSupPr>
                              <m:ctrlPr>
                                <a:rPr lang="es-CO" sz="1600" i="1">
                                  <a:solidFill>
                                    <a:schemeClr val="tx1">
                                      <a:tint val="75000"/>
                                    </a:schemeClr>
                                  </a:solidFill>
                                  <a:latin typeface="Cambria Math" panose="02040503050406030204" pitchFamily="18" charset="0"/>
                                </a:rPr>
                              </m:ctrlPr>
                            </m:sSupPr>
                            <m:e>
                              <m:r>
                                <a:rPr lang="es-CO" sz="1600">
                                  <a:solidFill>
                                    <a:schemeClr val="tx1">
                                      <a:tint val="75000"/>
                                    </a:schemeClr>
                                  </a:solidFill>
                                  <a:latin typeface="Cambria Math" panose="02040503050406030204" pitchFamily="18" charset="0"/>
                                </a:rPr>
                                <m:t>𝑥</m:t>
                              </m:r>
                            </m:e>
                            <m:sup>
                              <m:r>
                                <a:rPr lang="es-CO" sz="1600">
                                  <a:solidFill>
                                    <a:schemeClr val="tx1">
                                      <a:tint val="75000"/>
                                    </a:schemeClr>
                                  </a:solidFill>
                                  <a:latin typeface="Cambria Math" panose="02040503050406030204" pitchFamily="18" charset="0"/>
                                </a:rPr>
                                <m:t>𝑖</m:t>
                              </m:r>
                            </m:sup>
                          </m:sSup>
                          <m:r>
                            <a:rPr lang="es-CO" sz="1600">
                              <a:solidFill>
                                <a:schemeClr val="tx1">
                                  <a:tint val="75000"/>
                                </a:schemeClr>
                              </a:solidFill>
                              <a:latin typeface="Cambria Math" panose="02040503050406030204" pitchFamily="18" charset="0"/>
                            </a:rPr>
                            <m:t>−</m:t>
                          </m:r>
                          <m:sSup>
                            <m:sSupPr>
                              <m:ctrlPr>
                                <a:rPr lang="es-CO" sz="1600" i="1">
                                  <a:solidFill>
                                    <a:schemeClr val="tx1">
                                      <a:tint val="75000"/>
                                    </a:schemeClr>
                                  </a:solidFill>
                                  <a:latin typeface="Cambria Math" panose="02040503050406030204" pitchFamily="18" charset="0"/>
                                </a:rPr>
                              </m:ctrlPr>
                            </m:sSupPr>
                            <m:e>
                              <m:r>
                                <a:rPr lang="es-CO" sz="1600">
                                  <a:solidFill>
                                    <a:schemeClr val="tx1">
                                      <a:tint val="75000"/>
                                    </a:schemeClr>
                                  </a:solidFill>
                                  <a:latin typeface="Cambria Math" panose="02040503050406030204" pitchFamily="18" charset="0"/>
                                </a:rPr>
                                <m:t>𝑥</m:t>
                              </m:r>
                            </m:e>
                            <m:sup>
                              <m:r>
                                <a:rPr lang="es-CO" sz="1600">
                                  <a:solidFill>
                                    <a:schemeClr val="tx1">
                                      <a:tint val="75000"/>
                                    </a:schemeClr>
                                  </a:solidFill>
                                  <a:latin typeface="Cambria Math" panose="02040503050406030204" pitchFamily="18" charset="0"/>
                                </a:rPr>
                                <m:t>𝑗</m:t>
                              </m:r>
                            </m:sup>
                          </m:sSup>
                        </m:e>
                      </m:d>
                    </m:oMath>
                  </m:oMathPara>
                </a14:m>
                <a:endParaRPr lang="es-CO" sz="1600" dirty="0">
                  <a:solidFill>
                    <a:schemeClr val="tx1">
                      <a:tint val="75000"/>
                    </a:schemeClr>
                  </a:solidFill>
                </a:endParaRPr>
              </a:p>
            </p:txBody>
          </p:sp>
        </mc:Choice>
        <mc:Fallback xmlns="">
          <p:sp>
            <p:nvSpPr>
              <p:cNvPr id="14" name="CuadroTexto 13"/>
              <p:cNvSpPr txBox="1">
                <a:spLocks noRot="1" noChangeAspect="1" noMove="1" noResize="1" noEditPoints="1" noAdjustHandles="1" noChangeArrowheads="1" noChangeShapeType="1" noTextEdit="1"/>
              </p:cNvSpPr>
              <p:nvPr/>
            </p:nvSpPr>
            <p:spPr>
              <a:xfrm>
                <a:off x="3234159" y="4095283"/>
                <a:ext cx="2863861" cy="663515"/>
              </a:xfrm>
              <a:prstGeom prst="rect">
                <a:avLst/>
              </a:prstGeom>
              <a:blipFill rotWithShape="0">
                <a:blip r:embed="rId3"/>
                <a:stretch>
                  <a:fillRect/>
                </a:stretch>
              </a:blipFill>
            </p:spPr>
            <p:txBody>
              <a:bodyPr/>
              <a:lstStyle/>
              <a:p>
                <a:r>
                  <a:rPr lang="es-CO">
                    <a:noFill/>
                  </a:rPr>
                  <a:t> </a:t>
                </a:r>
              </a:p>
            </p:txBody>
          </p:sp>
        </mc:Fallback>
      </mc:AlternateContent>
    </p:spTree>
    <p:extLst>
      <p:ext uri="{BB962C8B-B14F-4D97-AF65-F5344CB8AC3E}">
        <p14:creationId xmlns:p14="http://schemas.microsoft.com/office/powerpoint/2010/main" val="2791587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52161"/>
            <a:ext cx="8229600" cy="1143000"/>
          </a:xfrm>
        </p:spPr>
        <p:txBody>
          <a:bodyPr>
            <a:normAutofit/>
          </a:bodyPr>
          <a:lstStyle/>
          <a:p>
            <a:r>
              <a:rPr lang="en-US" sz="2800" dirty="0" err="1"/>
              <a:t>Enviroment</a:t>
            </a:r>
            <a:endParaRPr lang="es-ES" sz="2800" dirty="0"/>
          </a:p>
        </p:txBody>
      </p:sp>
      <mc:AlternateContent xmlns:mc="http://schemas.openxmlformats.org/markup-compatibility/2006" xmlns:a14="http://schemas.microsoft.com/office/drawing/2010/main">
        <mc:Choice Requires="a14">
          <p:sp>
            <p:nvSpPr>
              <p:cNvPr id="14" name="CuadroTexto 13"/>
              <p:cNvSpPr txBox="1"/>
              <p:nvPr/>
            </p:nvSpPr>
            <p:spPr>
              <a:xfrm>
                <a:off x="2876343" y="3827124"/>
                <a:ext cx="2863861" cy="6635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CO" sz="1600" i="1">
                              <a:solidFill>
                                <a:schemeClr val="tx1">
                                  <a:tint val="75000"/>
                                </a:schemeClr>
                              </a:solidFill>
                              <a:latin typeface="Cambria Math" panose="02040503050406030204" pitchFamily="18" charset="0"/>
                            </a:rPr>
                          </m:ctrlPr>
                        </m:sSubPr>
                        <m:e>
                          <m:r>
                            <a:rPr lang="es-CO" sz="1600">
                              <a:solidFill>
                                <a:schemeClr val="tx1">
                                  <a:tint val="75000"/>
                                </a:schemeClr>
                              </a:solidFill>
                              <a:latin typeface="Cambria Math" panose="02040503050406030204" pitchFamily="18" charset="0"/>
                            </a:rPr>
                            <m:t>𝑘</m:t>
                          </m:r>
                        </m:e>
                        <m:sub>
                          <m:r>
                            <a:rPr lang="es-CO" sz="1600">
                              <a:solidFill>
                                <a:schemeClr val="tx1">
                                  <a:tint val="75000"/>
                                </a:schemeClr>
                              </a:solidFill>
                              <a:latin typeface="Cambria Math" panose="02040503050406030204" pitchFamily="18" charset="0"/>
                            </a:rPr>
                            <m:t>𝑟</m:t>
                          </m:r>
                        </m:sub>
                      </m:sSub>
                      <m:r>
                        <a:rPr lang="es-CO" sz="1600">
                          <a:solidFill>
                            <a:schemeClr val="tx1">
                              <a:tint val="75000"/>
                            </a:schemeClr>
                          </a:solidFill>
                          <a:latin typeface="Cambria Math" panose="02040503050406030204" pitchFamily="18" charset="0"/>
                        </a:rPr>
                        <m:t>𝑒𝑥𝑝</m:t>
                      </m:r>
                      <m:d>
                        <m:dPr>
                          <m:ctrlPr>
                            <a:rPr lang="es-CO" sz="1600" i="1">
                              <a:solidFill>
                                <a:schemeClr val="tx1">
                                  <a:tint val="75000"/>
                                </a:schemeClr>
                              </a:solidFill>
                              <a:latin typeface="Cambria Math" panose="02040503050406030204" pitchFamily="18" charset="0"/>
                            </a:rPr>
                          </m:ctrlPr>
                        </m:dPr>
                        <m:e>
                          <m:f>
                            <m:fPr>
                              <m:ctrlPr>
                                <a:rPr lang="es-CO" sz="1600" i="1">
                                  <a:solidFill>
                                    <a:schemeClr val="tx1">
                                      <a:tint val="75000"/>
                                    </a:schemeClr>
                                  </a:solidFill>
                                  <a:latin typeface="Cambria Math" panose="02040503050406030204" pitchFamily="18" charset="0"/>
                                </a:rPr>
                              </m:ctrlPr>
                            </m:fPr>
                            <m:num>
                              <m:r>
                                <a:rPr lang="es-CO" sz="1600">
                                  <a:solidFill>
                                    <a:schemeClr val="tx1">
                                      <a:tint val="75000"/>
                                    </a:schemeClr>
                                  </a:solidFill>
                                  <a:latin typeface="Cambria Math" panose="02040503050406030204" pitchFamily="18" charset="0"/>
                                </a:rPr>
                                <m:t>−</m:t>
                              </m:r>
                              <m:f>
                                <m:fPr>
                                  <m:ctrlPr>
                                    <a:rPr lang="es-CO" sz="1600" i="1">
                                      <a:solidFill>
                                        <a:schemeClr val="tx1">
                                          <a:tint val="75000"/>
                                        </a:schemeClr>
                                      </a:solidFill>
                                      <a:latin typeface="Cambria Math" panose="02040503050406030204" pitchFamily="18" charset="0"/>
                                    </a:rPr>
                                  </m:ctrlPr>
                                </m:fPr>
                                <m:num>
                                  <m:r>
                                    <a:rPr lang="es-CO" sz="1600">
                                      <a:solidFill>
                                        <a:schemeClr val="tx1">
                                          <a:tint val="75000"/>
                                        </a:schemeClr>
                                      </a:solidFill>
                                      <a:latin typeface="Cambria Math" panose="02040503050406030204" pitchFamily="18" charset="0"/>
                                    </a:rPr>
                                    <m:t>1</m:t>
                                  </m:r>
                                </m:num>
                                <m:den>
                                  <m:r>
                                    <a:rPr lang="es-CO" sz="1600">
                                      <a:solidFill>
                                        <a:schemeClr val="tx1">
                                          <a:tint val="75000"/>
                                        </a:schemeClr>
                                      </a:solidFill>
                                      <a:latin typeface="Cambria Math" panose="02040503050406030204" pitchFamily="18" charset="0"/>
                                    </a:rPr>
                                    <m:t>2</m:t>
                                  </m:r>
                                </m:den>
                              </m:f>
                              <m:sSup>
                                <m:sSupPr>
                                  <m:ctrlPr>
                                    <a:rPr lang="es-CO" sz="1600" i="1">
                                      <a:solidFill>
                                        <a:schemeClr val="tx1">
                                          <a:tint val="75000"/>
                                        </a:schemeClr>
                                      </a:solidFill>
                                      <a:latin typeface="Cambria Math" panose="02040503050406030204" pitchFamily="18" charset="0"/>
                                    </a:rPr>
                                  </m:ctrlPr>
                                </m:sSupPr>
                                <m:e>
                                  <m:d>
                                    <m:dPr>
                                      <m:begChr m:val="‖"/>
                                      <m:endChr m:val="‖"/>
                                      <m:ctrlPr>
                                        <a:rPr lang="es-CO" sz="1600" i="1">
                                          <a:solidFill>
                                            <a:schemeClr val="tx1">
                                              <a:tint val="75000"/>
                                            </a:schemeClr>
                                          </a:solidFill>
                                          <a:latin typeface="Cambria Math" panose="02040503050406030204" pitchFamily="18" charset="0"/>
                                        </a:rPr>
                                      </m:ctrlPr>
                                    </m:dPr>
                                    <m:e>
                                      <m:sSup>
                                        <m:sSupPr>
                                          <m:ctrlPr>
                                            <a:rPr lang="es-CO" sz="1600" i="1">
                                              <a:solidFill>
                                                <a:schemeClr val="tx1">
                                                  <a:tint val="75000"/>
                                                </a:schemeClr>
                                              </a:solidFill>
                                              <a:latin typeface="Cambria Math" panose="02040503050406030204" pitchFamily="18" charset="0"/>
                                            </a:rPr>
                                          </m:ctrlPr>
                                        </m:sSupPr>
                                        <m:e>
                                          <m:r>
                                            <a:rPr lang="es-CO" sz="1600">
                                              <a:solidFill>
                                                <a:schemeClr val="tx1">
                                                  <a:tint val="75000"/>
                                                </a:schemeClr>
                                              </a:solidFill>
                                              <a:latin typeface="Cambria Math" panose="02040503050406030204" pitchFamily="18" charset="0"/>
                                            </a:rPr>
                                            <m:t>𝑥</m:t>
                                          </m:r>
                                        </m:e>
                                        <m:sup>
                                          <m:r>
                                            <a:rPr lang="es-CO" sz="1600">
                                              <a:solidFill>
                                                <a:schemeClr val="tx1">
                                                  <a:tint val="75000"/>
                                                </a:schemeClr>
                                              </a:solidFill>
                                              <a:latin typeface="Cambria Math" panose="02040503050406030204" pitchFamily="18" charset="0"/>
                                            </a:rPr>
                                            <m:t>𝑖</m:t>
                                          </m:r>
                                        </m:sup>
                                      </m:sSup>
                                      <m:r>
                                        <a:rPr lang="es-CO" sz="1600">
                                          <a:solidFill>
                                            <a:schemeClr val="tx1">
                                              <a:tint val="75000"/>
                                            </a:schemeClr>
                                          </a:solidFill>
                                          <a:latin typeface="Cambria Math" panose="02040503050406030204" pitchFamily="18" charset="0"/>
                                        </a:rPr>
                                        <m:t>−</m:t>
                                      </m:r>
                                      <m:sSup>
                                        <m:sSupPr>
                                          <m:ctrlPr>
                                            <a:rPr lang="es-CO" sz="1600" i="1">
                                              <a:solidFill>
                                                <a:schemeClr val="tx1">
                                                  <a:tint val="75000"/>
                                                </a:schemeClr>
                                              </a:solidFill>
                                              <a:latin typeface="Cambria Math" panose="02040503050406030204" pitchFamily="18" charset="0"/>
                                            </a:rPr>
                                          </m:ctrlPr>
                                        </m:sSupPr>
                                        <m:e>
                                          <m:r>
                                            <a:rPr lang="es-CO" sz="1600">
                                              <a:solidFill>
                                                <a:schemeClr val="tx1">
                                                  <a:tint val="75000"/>
                                                </a:schemeClr>
                                              </a:solidFill>
                                              <a:latin typeface="Cambria Math" panose="02040503050406030204" pitchFamily="18" charset="0"/>
                                            </a:rPr>
                                            <m:t>𝑥</m:t>
                                          </m:r>
                                        </m:e>
                                        <m:sup>
                                          <m:r>
                                            <a:rPr lang="es-CO" sz="1600">
                                              <a:solidFill>
                                                <a:schemeClr val="tx1">
                                                  <a:tint val="75000"/>
                                                </a:schemeClr>
                                              </a:solidFill>
                                              <a:latin typeface="Cambria Math" panose="02040503050406030204" pitchFamily="18" charset="0"/>
                                            </a:rPr>
                                            <m:t>𝑗</m:t>
                                          </m:r>
                                        </m:sup>
                                      </m:sSup>
                                    </m:e>
                                  </m:d>
                                </m:e>
                                <m:sup>
                                  <m:r>
                                    <a:rPr lang="es-CO" sz="1600">
                                      <a:solidFill>
                                        <a:schemeClr val="tx1">
                                          <a:tint val="75000"/>
                                        </a:schemeClr>
                                      </a:solidFill>
                                      <a:latin typeface="Cambria Math" panose="02040503050406030204" pitchFamily="18" charset="0"/>
                                    </a:rPr>
                                    <m:t>2</m:t>
                                  </m:r>
                                </m:sup>
                              </m:sSup>
                            </m:num>
                            <m:den>
                              <m:sSubSup>
                                <m:sSubSupPr>
                                  <m:ctrlPr>
                                    <a:rPr lang="es-CO" sz="1600" i="1">
                                      <a:solidFill>
                                        <a:schemeClr val="tx1">
                                          <a:tint val="75000"/>
                                        </a:schemeClr>
                                      </a:solidFill>
                                      <a:latin typeface="Cambria Math" panose="02040503050406030204" pitchFamily="18" charset="0"/>
                                    </a:rPr>
                                  </m:ctrlPr>
                                </m:sSubSupPr>
                                <m:e>
                                  <m:r>
                                    <a:rPr lang="es-CO" sz="1600">
                                      <a:solidFill>
                                        <a:schemeClr val="tx1">
                                          <a:tint val="75000"/>
                                        </a:schemeClr>
                                      </a:solidFill>
                                      <a:latin typeface="Cambria Math" panose="02040503050406030204" pitchFamily="18" charset="0"/>
                                    </a:rPr>
                                    <m:t>𝑟</m:t>
                                  </m:r>
                                </m:e>
                                <m:sub>
                                  <m:r>
                                    <a:rPr lang="es-CO" sz="1600">
                                      <a:solidFill>
                                        <a:schemeClr val="tx1">
                                          <a:tint val="75000"/>
                                        </a:schemeClr>
                                      </a:solidFill>
                                      <a:latin typeface="Cambria Math" panose="02040503050406030204" pitchFamily="18" charset="0"/>
                                    </a:rPr>
                                    <m:t>𝑠</m:t>
                                  </m:r>
                                </m:sub>
                                <m:sup>
                                  <m:r>
                                    <a:rPr lang="es-CO" sz="1600">
                                      <a:solidFill>
                                        <a:schemeClr val="tx1">
                                          <a:tint val="75000"/>
                                        </a:schemeClr>
                                      </a:solidFill>
                                      <a:latin typeface="Cambria Math" panose="02040503050406030204" pitchFamily="18" charset="0"/>
                                    </a:rPr>
                                    <m:t>2</m:t>
                                  </m:r>
                                </m:sup>
                              </m:sSubSup>
                            </m:den>
                          </m:f>
                        </m:e>
                      </m:d>
                      <m:d>
                        <m:dPr>
                          <m:ctrlPr>
                            <a:rPr lang="es-CO" sz="1600" i="1">
                              <a:solidFill>
                                <a:schemeClr val="tx1">
                                  <a:tint val="75000"/>
                                </a:schemeClr>
                              </a:solidFill>
                              <a:latin typeface="Cambria Math" panose="02040503050406030204" pitchFamily="18" charset="0"/>
                            </a:rPr>
                          </m:ctrlPr>
                        </m:dPr>
                        <m:e>
                          <m:sSup>
                            <m:sSupPr>
                              <m:ctrlPr>
                                <a:rPr lang="es-CO" sz="1600" i="1">
                                  <a:solidFill>
                                    <a:schemeClr val="tx1">
                                      <a:tint val="75000"/>
                                    </a:schemeClr>
                                  </a:solidFill>
                                  <a:latin typeface="Cambria Math" panose="02040503050406030204" pitchFamily="18" charset="0"/>
                                </a:rPr>
                              </m:ctrlPr>
                            </m:sSupPr>
                            <m:e>
                              <m:r>
                                <a:rPr lang="es-CO" sz="1600">
                                  <a:solidFill>
                                    <a:schemeClr val="tx1">
                                      <a:tint val="75000"/>
                                    </a:schemeClr>
                                  </a:solidFill>
                                  <a:latin typeface="Cambria Math" panose="02040503050406030204" pitchFamily="18" charset="0"/>
                                </a:rPr>
                                <m:t>𝑥</m:t>
                              </m:r>
                            </m:e>
                            <m:sup>
                              <m:r>
                                <a:rPr lang="es-CO" sz="1600">
                                  <a:solidFill>
                                    <a:schemeClr val="tx1">
                                      <a:tint val="75000"/>
                                    </a:schemeClr>
                                  </a:solidFill>
                                  <a:latin typeface="Cambria Math" panose="02040503050406030204" pitchFamily="18" charset="0"/>
                                </a:rPr>
                                <m:t>𝑖</m:t>
                              </m:r>
                            </m:sup>
                          </m:sSup>
                          <m:r>
                            <a:rPr lang="es-CO" sz="1600">
                              <a:solidFill>
                                <a:schemeClr val="tx1">
                                  <a:tint val="75000"/>
                                </a:schemeClr>
                              </a:solidFill>
                              <a:latin typeface="Cambria Math" panose="02040503050406030204" pitchFamily="18" charset="0"/>
                            </a:rPr>
                            <m:t>−</m:t>
                          </m:r>
                          <m:sSup>
                            <m:sSupPr>
                              <m:ctrlPr>
                                <a:rPr lang="es-CO" sz="1600" i="1">
                                  <a:solidFill>
                                    <a:schemeClr val="tx1">
                                      <a:tint val="75000"/>
                                    </a:schemeClr>
                                  </a:solidFill>
                                  <a:latin typeface="Cambria Math" panose="02040503050406030204" pitchFamily="18" charset="0"/>
                                </a:rPr>
                              </m:ctrlPr>
                            </m:sSupPr>
                            <m:e>
                              <m:r>
                                <a:rPr lang="es-CO" sz="1600">
                                  <a:solidFill>
                                    <a:schemeClr val="tx1">
                                      <a:tint val="75000"/>
                                    </a:schemeClr>
                                  </a:solidFill>
                                  <a:latin typeface="Cambria Math" panose="02040503050406030204" pitchFamily="18" charset="0"/>
                                </a:rPr>
                                <m:t>𝑥</m:t>
                              </m:r>
                            </m:e>
                            <m:sup>
                              <m:r>
                                <a:rPr lang="es-CO" sz="1600">
                                  <a:solidFill>
                                    <a:schemeClr val="tx1">
                                      <a:tint val="75000"/>
                                    </a:schemeClr>
                                  </a:solidFill>
                                  <a:latin typeface="Cambria Math" panose="02040503050406030204" pitchFamily="18" charset="0"/>
                                </a:rPr>
                                <m:t>𝑗</m:t>
                              </m:r>
                            </m:sup>
                          </m:sSup>
                        </m:e>
                      </m:d>
                    </m:oMath>
                  </m:oMathPara>
                </a14:m>
                <a:endParaRPr lang="es-CO" sz="1600" dirty="0">
                  <a:solidFill>
                    <a:schemeClr val="tx1">
                      <a:tint val="75000"/>
                    </a:schemeClr>
                  </a:solidFill>
                </a:endParaRPr>
              </a:p>
            </p:txBody>
          </p:sp>
        </mc:Choice>
        <mc:Fallback xmlns="">
          <p:sp>
            <p:nvSpPr>
              <p:cNvPr id="14" name="CuadroTexto 13"/>
              <p:cNvSpPr txBox="1">
                <a:spLocks noRot="1" noChangeAspect="1" noMove="1" noResize="1" noEditPoints="1" noAdjustHandles="1" noChangeArrowheads="1" noChangeShapeType="1" noTextEdit="1"/>
              </p:cNvSpPr>
              <p:nvPr/>
            </p:nvSpPr>
            <p:spPr>
              <a:xfrm>
                <a:off x="2876343" y="3827124"/>
                <a:ext cx="2863861" cy="663515"/>
              </a:xfrm>
              <a:prstGeom prst="rect">
                <a:avLst/>
              </a:prstGeom>
              <a:blipFill rotWithShape="0">
                <a:blip r:embed="rId2"/>
                <a:stretch>
                  <a:fillRect/>
                </a:stretch>
              </a:blipFill>
            </p:spPr>
            <p:txBody>
              <a:bodyPr/>
              <a:lstStyle/>
              <a:p>
                <a:r>
                  <a:rPr lang="es-CO">
                    <a:noFill/>
                  </a:rPr>
                  <a:t> </a:t>
                </a:r>
              </a:p>
            </p:txBody>
          </p:sp>
        </mc:Fallback>
      </mc:AlternateContent>
      <p:sp>
        <p:nvSpPr>
          <p:cNvPr id="7" name="Marcador de texto 1"/>
          <p:cNvSpPr txBox="1">
            <a:spLocks/>
          </p:cNvSpPr>
          <p:nvPr/>
        </p:nvSpPr>
        <p:spPr>
          <a:xfrm>
            <a:off x="457200" y="1369475"/>
            <a:ext cx="7772400" cy="1754658"/>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US" sz="1600" dirty="0"/>
              <a:t>The obstacles and victims that must be found by the agents are part of the environment. For the current work, both elements generate forces of repulsion and attraction over the agents. In this way, the interaction between agents with victims and obstacles is modeled using equation</a:t>
            </a:r>
            <a:endParaRPr lang="en-US" sz="1600" dirty="0" smtClean="0"/>
          </a:p>
        </p:txBody>
      </p:sp>
    </p:spTree>
    <p:extLst>
      <p:ext uri="{BB962C8B-B14F-4D97-AF65-F5344CB8AC3E}">
        <p14:creationId xmlns:p14="http://schemas.microsoft.com/office/powerpoint/2010/main" val="134352888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453</TotalTime>
  <Words>1537</Words>
  <Application>Microsoft Office PowerPoint</Application>
  <PresentationFormat>Presentación en pantalla (4:3)</PresentationFormat>
  <Paragraphs>78</Paragraphs>
  <Slides>17</Slides>
  <Notes>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17</vt:i4>
      </vt:variant>
    </vt:vector>
  </HeadingPairs>
  <TitlesOfParts>
    <vt:vector size="22" baseType="lpstr">
      <vt:lpstr>Arial</vt:lpstr>
      <vt:lpstr>Calibri</vt:lpstr>
      <vt:lpstr>Cambria Math</vt:lpstr>
      <vt:lpstr>Tema de Office</vt:lpstr>
      <vt:lpstr>Acrobat Document</vt:lpstr>
      <vt:lpstr>Presentación de PowerPoint</vt:lpstr>
      <vt:lpstr>Robot Swarm Theory Applicable to Seek and Rescue Operation</vt:lpstr>
      <vt:lpstr>Types of disaster</vt:lpstr>
      <vt:lpstr>Global natural hazard databases 1970-2010</vt:lpstr>
      <vt:lpstr>Robots in disasters</vt:lpstr>
      <vt:lpstr>Problem and approach</vt:lpstr>
      <vt:lpstr>Algorithm of swarm</vt:lpstr>
      <vt:lpstr>Forces of attraction and repulsion</vt:lpstr>
      <vt:lpstr>Enviroment</vt:lpstr>
      <vt:lpstr>Left Behind</vt:lpstr>
      <vt:lpstr>Experiment</vt:lpstr>
      <vt:lpstr>Experiment</vt:lpstr>
      <vt:lpstr>Experiment</vt:lpstr>
      <vt:lpstr>Experiment</vt:lpstr>
      <vt:lpstr>Result</vt:lpstr>
      <vt:lpstr>Conclusions</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Comunicaciones</dc:creator>
  <cp:lastModifiedBy>janh duque</cp:lastModifiedBy>
  <cp:revision>42</cp:revision>
  <dcterms:created xsi:type="dcterms:W3CDTF">2016-03-28T17:24:36Z</dcterms:created>
  <dcterms:modified xsi:type="dcterms:W3CDTF">2020-07-24T13:51:04Z</dcterms:modified>
</cp:coreProperties>
</file>