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8" r:id="rId2"/>
    <p:sldMasterId id="2147483661" r:id="rId3"/>
  </p:sldMasterIdLst>
  <p:notesMasterIdLst>
    <p:notesMasterId r:id="rId22"/>
  </p:notesMasterIdLst>
  <p:sldIdLst>
    <p:sldId id="257" r:id="rId4"/>
    <p:sldId id="292" r:id="rId5"/>
    <p:sldId id="275" r:id="rId6"/>
    <p:sldId id="276" r:id="rId7"/>
    <p:sldId id="277" r:id="rId8"/>
    <p:sldId id="291" r:id="rId9"/>
    <p:sldId id="294" r:id="rId10"/>
    <p:sldId id="281" r:id="rId11"/>
    <p:sldId id="282" r:id="rId12"/>
    <p:sldId id="280" r:id="rId13"/>
    <p:sldId id="283" r:id="rId14"/>
    <p:sldId id="284" r:id="rId15"/>
    <p:sldId id="285" r:id="rId16"/>
    <p:sldId id="295" r:id="rId17"/>
    <p:sldId id="286" r:id="rId18"/>
    <p:sldId id="288" r:id="rId19"/>
    <p:sldId id="287" r:id="rId20"/>
    <p:sldId id="293" r:id="rId2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99FF66"/>
  </p:clrMru>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Estilo claro 2 - Acento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AF606853-7671-496A-8E4F-DF71F8EC918B}" styleName="Estilo oscuro 1 - Énfasis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56" autoAdjust="0"/>
    <p:restoredTop sz="94660"/>
  </p:normalViewPr>
  <p:slideViewPr>
    <p:cSldViewPr>
      <p:cViewPr>
        <p:scale>
          <a:sx n="100" d="100"/>
          <a:sy n="100" d="100"/>
        </p:scale>
        <p:origin x="-282" y="9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1" Type="http://schemas.openxmlformats.org/officeDocument/2006/relationships/image" Target="../media/image4.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E82381-FFAE-4785-A8FE-53E6677C36EC}" type="doc">
      <dgm:prSet loTypeId="urn:microsoft.com/office/officeart/2008/layout/CircularPictureCallout" loCatId="picture" qsTypeId="urn:microsoft.com/office/officeart/2005/8/quickstyle/simple1" qsCatId="simple" csTypeId="urn:microsoft.com/office/officeart/2005/8/colors/accent1_2" csCatId="accent1" phldr="1"/>
      <dgm:spPr/>
    </dgm:pt>
    <dgm:pt modelId="{FBB1F3F2-2A7E-4A1F-BAE5-CA426449DA4E}">
      <dgm:prSet phldrT="[Texto]" phldr="1"/>
      <dgm:spPr/>
      <dgm:t>
        <a:bodyPr/>
        <a:lstStyle/>
        <a:p>
          <a:endParaRPr lang="es-CO" dirty="0"/>
        </a:p>
      </dgm:t>
    </dgm:pt>
    <dgm:pt modelId="{87B1531D-B8F8-4F8C-BEC4-B544303CB9A0}" type="sibTrans" cxnId="{427EF23C-8029-41CF-A77D-C023990728BE}">
      <dgm:prSet/>
      <dgm:spPr>
        <a:blipFill>
          <a:blip xmlns:r="http://schemas.openxmlformats.org/officeDocument/2006/relationships" r:embed="rId1" cstate="print">
            <a:extLst/>
          </a:blip>
          <a:srcRect/>
          <a:stretch>
            <a:fillRect l="-16000" r="-16000"/>
          </a:stretch>
        </a:blipFill>
      </dgm:spPr>
      <dgm:t>
        <a:bodyPr/>
        <a:lstStyle/>
        <a:p>
          <a:endParaRPr lang="es-CO"/>
        </a:p>
      </dgm:t>
      <dgm:extLst/>
    </dgm:pt>
    <dgm:pt modelId="{03D4040E-EABF-4527-B204-7188FBDD24B3}" type="parTrans" cxnId="{427EF23C-8029-41CF-A77D-C023990728BE}">
      <dgm:prSet/>
      <dgm:spPr/>
      <dgm:t>
        <a:bodyPr/>
        <a:lstStyle/>
        <a:p>
          <a:endParaRPr lang="es-CO"/>
        </a:p>
      </dgm:t>
    </dgm:pt>
    <dgm:pt modelId="{BC663321-B60B-41D3-82CD-37D739779C02}" type="pres">
      <dgm:prSet presAssocID="{DEE82381-FFAE-4785-A8FE-53E6677C36EC}" presName="Name0" presStyleCnt="0">
        <dgm:presLayoutVars>
          <dgm:chMax val="7"/>
          <dgm:chPref val="7"/>
          <dgm:dir/>
        </dgm:presLayoutVars>
      </dgm:prSet>
      <dgm:spPr/>
    </dgm:pt>
    <dgm:pt modelId="{E095B327-904C-4F81-8549-1E92AAA2939D}" type="pres">
      <dgm:prSet presAssocID="{DEE82381-FFAE-4785-A8FE-53E6677C36EC}" presName="Name1" presStyleCnt="0"/>
      <dgm:spPr/>
    </dgm:pt>
    <dgm:pt modelId="{AB7FA3B4-B0EB-4947-968A-E4E58D60F92F}" type="pres">
      <dgm:prSet presAssocID="{87B1531D-B8F8-4F8C-BEC4-B544303CB9A0}" presName="picture_1" presStyleCnt="0"/>
      <dgm:spPr/>
    </dgm:pt>
    <dgm:pt modelId="{C28E8724-C0E4-48C2-AFC8-47A1D86BB1B4}" type="pres">
      <dgm:prSet presAssocID="{87B1531D-B8F8-4F8C-BEC4-B544303CB9A0}" presName="pictureRepeatNode" presStyleLbl="alignImgPlace1" presStyleIdx="0" presStyleCnt="1" custScaleX="107495" custScaleY="103773" custLinFactNeighborX="16381" custLinFactNeighborY="-944"/>
      <dgm:spPr/>
      <dgm:t>
        <a:bodyPr/>
        <a:lstStyle/>
        <a:p>
          <a:endParaRPr lang="es-ES"/>
        </a:p>
      </dgm:t>
    </dgm:pt>
    <dgm:pt modelId="{1167AA10-274D-4ED5-AC19-93494BEAF760}" type="pres">
      <dgm:prSet presAssocID="{FBB1F3F2-2A7E-4A1F-BAE5-CA426449DA4E}" presName="text_1" presStyleLbl="node1" presStyleIdx="0" presStyleCnt="0" custLinFactX="-77079" custLinFactY="-89687" custLinFactNeighborX="-100000" custLinFactNeighborY="-100000">
        <dgm:presLayoutVars>
          <dgm:bulletEnabled val="1"/>
        </dgm:presLayoutVars>
      </dgm:prSet>
      <dgm:spPr/>
      <dgm:t>
        <a:bodyPr/>
        <a:lstStyle/>
        <a:p>
          <a:endParaRPr lang="es-CO"/>
        </a:p>
      </dgm:t>
    </dgm:pt>
  </dgm:ptLst>
  <dgm:cxnLst>
    <dgm:cxn modelId="{81848C84-BA01-482C-88F1-2EBD0B8B923D}" type="presOf" srcId="{DEE82381-FFAE-4785-A8FE-53E6677C36EC}" destId="{BC663321-B60B-41D3-82CD-37D739779C02}" srcOrd="0" destOrd="0" presId="urn:microsoft.com/office/officeart/2008/layout/CircularPictureCallout"/>
    <dgm:cxn modelId="{BB9C6643-BD05-41BB-8004-0E47DEE75B5F}" type="presOf" srcId="{FBB1F3F2-2A7E-4A1F-BAE5-CA426449DA4E}" destId="{1167AA10-274D-4ED5-AC19-93494BEAF760}" srcOrd="0" destOrd="0" presId="urn:microsoft.com/office/officeart/2008/layout/CircularPictureCallout"/>
    <dgm:cxn modelId="{427EF23C-8029-41CF-A77D-C023990728BE}" srcId="{DEE82381-FFAE-4785-A8FE-53E6677C36EC}" destId="{FBB1F3F2-2A7E-4A1F-BAE5-CA426449DA4E}" srcOrd="0" destOrd="0" parTransId="{03D4040E-EABF-4527-B204-7188FBDD24B3}" sibTransId="{87B1531D-B8F8-4F8C-BEC4-B544303CB9A0}"/>
    <dgm:cxn modelId="{328F626B-0ED7-4371-8B8A-20A02DCA6B0A}" type="presOf" srcId="{87B1531D-B8F8-4F8C-BEC4-B544303CB9A0}" destId="{C28E8724-C0E4-48C2-AFC8-47A1D86BB1B4}" srcOrd="0" destOrd="0" presId="urn:microsoft.com/office/officeart/2008/layout/CircularPictureCallout"/>
    <dgm:cxn modelId="{0E05AFB7-002C-443A-B6E1-267559183390}" type="presParOf" srcId="{BC663321-B60B-41D3-82CD-37D739779C02}" destId="{E095B327-904C-4F81-8549-1E92AAA2939D}" srcOrd="0" destOrd="0" presId="urn:microsoft.com/office/officeart/2008/layout/CircularPictureCallout"/>
    <dgm:cxn modelId="{734BF52D-301A-4B40-8C2A-2F54731ACDE6}" type="presParOf" srcId="{E095B327-904C-4F81-8549-1E92AAA2939D}" destId="{AB7FA3B4-B0EB-4947-968A-E4E58D60F92F}" srcOrd="0" destOrd="0" presId="urn:microsoft.com/office/officeart/2008/layout/CircularPictureCallout"/>
    <dgm:cxn modelId="{09624785-8A59-4D28-9751-EA83706419EE}" type="presParOf" srcId="{AB7FA3B4-B0EB-4947-968A-E4E58D60F92F}" destId="{C28E8724-C0E4-48C2-AFC8-47A1D86BB1B4}" srcOrd="0" destOrd="0" presId="urn:microsoft.com/office/officeart/2008/layout/CircularPictureCallout"/>
    <dgm:cxn modelId="{8D614050-3629-4E44-9BAD-76407A677B11}" type="presParOf" srcId="{E095B327-904C-4F81-8549-1E92AAA2939D}" destId="{1167AA10-274D-4ED5-AC19-93494BEAF760}" srcOrd="1" destOrd="0" presId="urn:microsoft.com/office/officeart/2008/layout/CircularPictureCallout"/>
  </dgm:cxnLst>
  <dgm:bg/>
  <dgm:whole/>
  <dgm:extLst>
    <a:ext uri="http://schemas.microsoft.com/office/drawing/2008/diagram">
      <dsp:dataModelExt xmlns:dsp="http://schemas.microsoft.com/office/drawing/2008/diagram" xmlns="" relId="rId5"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E1B94C3C-042C-40CC-BCF6-AC774238A567}" type="datetimeFigureOut">
              <a:rPr lang="es-CO"/>
              <a:pPr>
                <a:defRPr/>
              </a:pPr>
              <a:t>13/05/2014</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O"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CO"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A11C09A-7C80-44B3-9F01-331C2E2DD828}" type="slidenum">
              <a:rPr lang="es-CO"/>
              <a:pPr>
                <a:defRPr/>
              </a:pPr>
              <a:t>‹Nº›</a:t>
            </a:fld>
            <a:endParaRPr lang="es-CO"/>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457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O" smtClean="0"/>
          </a:p>
        </p:txBody>
      </p:sp>
      <p:sp>
        <p:nvSpPr>
          <p:cNvPr id="245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E16DB9B-0918-4BB4-9745-81A9E3E8E048}" type="slidenum">
              <a:rPr lang="es-CO" smtClean="0"/>
              <a:pPr/>
              <a:t>11</a:t>
            </a:fld>
            <a:endParaRPr lang="es-CO"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vmlDrawing" Target="../drawings/vmlDrawing1.vml"/><Relationship Id="rId5" Type="http://schemas.openxmlformats.org/officeDocument/2006/relationships/image" Target="../media/image3.png"/><Relationship Id="rId4" Type="http://schemas.openxmlformats.org/officeDocument/2006/relationships/oleObject" Target="../embeddings/oleObject1.bin"/></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pic>
        <p:nvPicPr>
          <p:cNvPr id="2" name="1 Imagen" descr="fondo.jpg"/>
          <p:cNvPicPr>
            <a:picLocks noChangeAspect="1"/>
          </p:cNvPicPr>
          <p:nvPr/>
        </p:nvPicPr>
        <p:blipFill>
          <a:blip r:embed="rId3">
            <a:lum bright="4000"/>
            <a:grayscl/>
          </a:blip>
          <a:stretch>
            <a:fillRect/>
          </a:stretch>
        </p:blipFill>
        <p:spPr bwMode="auto">
          <a:xfrm>
            <a:off x="0" y="0"/>
            <a:ext cx="9144000" cy="6880225"/>
          </a:xfrm>
          <a:prstGeom prst="rect">
            <a:avLst/>
          </a:prstGeom>
          <a:solidFill>
            <a:schemeClr val="accent1"/>
          </a:solidFill>
          <a:effectLst>
            <a:outerShdw blurRad="50800" dist="50800" dir="5400000" algn="ctr" rotWithShape="0">
              <a:srgbClr val="000000">
                <a:alpha val="64000"/>
              </a:srgbClr>
            </a:outerShdw>
          </a:effectLst>
        </p:spPr>
      </p:pic>
      <p:graphicFrame>
        <p:nvGraphicFramePr>
          <p:cNvPr id="3" name="Object 5"/>
          <p:cNvGraphicFramePr>
            <a:graphicFrameLocks noChangeAspect="1"/>
          </p:cNvGraphicFramePr>
          <p:nvPr/>
        </p:nvGraphicFramePr>
        <p:xfrm>
          <a:off x="187325" y="354013"/>
          <a:ext cx="4664075" cy="800100"/>
        </p:xfrm>
        <a:graphic>
          <a:graphicData uri="http://schemas.openxmlformats.org/presentationml/2006/ole">
            <p:oleObj spid="_x0000_s61442" r:id="rId4" imgW="6760464" imgH="1158240" progId="">
              <p:embed/>
            </p:oleObj>
          </a:graphicData>
        </a:graphic>
      </p:graphicFrame>
      <p:grpSp>
        <p:nvGrpSpPr>
          <p:cNvPr id="4" name="8 Grupo"/>
          <p:cNvGrpSpPr>
            <a:grpSpLocks/>
          </p:cNvGrpSpPr>
          <p:nvPr userDrawn="1"/>
        </p:nvGrpSpPr>
        <p:grpSpPr bwMode="auto">
          <a:xfrm>
            <a:off x="0" y="0"/>
            <a:ext cx="9144000" cy="6858000"/>
            <a:chOff x="0" y="0"/>
            <a:chExt cx="9144000" cy="6858000"/>
          </a:xfrm>
        </p:grpSpPr>
        <p:pic>
          <p:nvPicPr>
            <p:cNvPr id="5" name="9 Imagen" descr="Gráfico1.png"/>
            <p:cNvPicPr>
              <a:picLocks noChangeAspect="1"/>
            </p:cNvPicPr>
            <p:nvPr/>
          </p:nvPicPr>
          <p:blipFill>
            <a:blip r:embed="rId5"/>
            <a:srcRect/>
            <a:stretch>
              <a:fillRect/>
            </a:stretch>
          </p:blipFill>
          <p:spPr bwMode="auto">
            <a:xfrm>
              <a:off x="0" y="0"/>
              <a:ext cx="9144000" cy="879347"/>
            </a:xfrm>
            <a:prstGeom prst="rect">
              <a:avLst/>
            </a:prstGeom>
            <a:noFill/>
            <a:ln w="9525">
              <a:noFill/>
              <a:miter lim="800000"/>
              <a:headEnd/>
              <a:tailEnd/>
            </a:ln>
          </p:spPr>
        </p:pic>
        <p:pic>
          <p:nvPicPr>
            <p:cNvPr id="6" name="10 Imagen" descr="Gráfico1.png"/>
            <p:cNvPicPr>
              <a:picLocks noChangeAspect="1"/>
            </p:cNvPicPr>
            <p:nvPr/>
          </p:nvPicPr>
          <p:blipFill>
            <a:blip r:embed="rId5"/>
            <a:srcRect/>
            <a:stretch>
              <a:fillRect/>
            </a:stretch>
          </p:blipFill>
          <p:spPr bwMode="auto">
            <a:xfrm rot="10800000">
              <a:off x="0" y="5978653"/>
              <a:ext cx="9144000" cy="879347"/>
            </a:xfrm>
            <a:prstGeom prst="rect">
              <a:avLst/>
            </a:prstGeom>
            <a:noFill/>
            <a:ln w="9525">
              <a:noFill/>
              <a:miter lim="800000"/>
              <a:headEnd/>
              <a:tailEnd/>
            </a:ln>
          </p:spPr>
        </p:pic>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8B1090CE-3A38-47C9-9743-BD420F105931}"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seño personalizad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B6A1C720-FC08-4B38-9B87-A8A517FE0B74}"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1D1DB98-BAF3-42D3-A148-C914B1FE0ACC}"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A4D8764-CF32-4ABF-AB00-AF59A7D0E154}"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A893644-A183-43FE-9AFB-FFF49DCCFC5C}"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084F9AF6-8EAF-4037-B62D-7C52C62412B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0AADAC4-57B0-4F37-8B7D-4B37CE72952D}"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60050F27-A7A7-4719-94AF-A331575B000B}"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080A9E6-27EB-4256-B34E-69D681E612CC}"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9C2CAEF7-6247-4151-AC85-1795430CE3F0}"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91D4A2B-04A6-4224-8D66-B9AB74703E90}"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0740942-98F8-4305-B690-043BE2D7C9A6}"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28C6EF7-4AB4-4DB5-AB3C-6E87279E9470}"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55694BA-27B0-404C-8A2C-29E1FEE6A154}"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7033036-6CBA-41DA-8143-7CB4E38B58EC}"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1D0742-117C-4657-A469-7BE47DDC4A92}"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0E2E837-4E82-4166-BB00-F9477B08FECE}"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F956F2-1E35-45EA-B48C-54664EA9AF28}"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F848770-BAFA-41B2-B742-4D0C49236C86}"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811ECD9-44E1-4078-A734-C60BD6C9D9E4}"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20AB24B-B3E4-4E33-8B80-67E36DA83CFD}" type="datetimeFigureOut">
              <a:rPr lang="es-ES"/>
              <a:pPr>
                <a:defRPr/>
              </a:pPr>
              <a:t>13/05/2014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4A757C9-CD6F-4275-ACC4-9886AC40E3E9}"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B66C16F-1984-4B15-BFAC-9A975DACD0E6}" type="datetimeFigureOut">
              <a:rPr lang="es-ES"/>
              <a:pPr>
                <a:defRPr/>
              </a:pPr>
              <a:t>13/05/2014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3033F7CF-E6D2-46B9-B208-2132A0D4DC7B}"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4A78269-29F7-4A56-8939-DDF6293137F2}" type="datetimeFigureOut">
              <a:rPr lang="es-ES"/>
              <a:pPr>
                <a:defRPr/>
              </a:pPr>
              <a:t>13/05/2014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8C8EDF-B400-4E4D-82FB-941D3ABE72A1}"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46DC2EE-289C-4A51-9030-D75E34A663E1}"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202D440-8502-49C2-AEBF-19B2A1003541}"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8472B93-369F-410E-900F-7E61DFA954C8}"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7A5323D-AD84-4984-B7F8-77760F8BDBA0}"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F193E00-DB4C-40B2-B9B4-951E988C85C4}"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DC4CDA-43E0-49A7-87F8-8DE78282E0ED}"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7485BF7-0D0D-48DC-A9F3-8C317757207A}"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08381C8-8162-4B5B-B50F-A1AD2D93162F}"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DD5935D-B8CC-48D6-95C8-2C7AE33B2B46}"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1772568-064F-43A3-892F-F7713C0B33DC}"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21C9718-99B1-46B7-B939-0A9B64231CF0}"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AFB7E9-9547-48B9-B45B-D045813F402D}"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A8C39B0-F53B-41DE-8469-F926D2FF7333}"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D7CCC6F-88ED-49AD-8A54-EEBBB29644D7}" type="slidenum">
              <a:rPr lang="es-ES"/>
              <a:pPr>
                <a:defRPr/>
              </a:pPr>
              <a:t>‹Nº›</a:t>
            </a:fld>
            <a:endParaRPr lang="es-E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3BE986A-AA2C-43C1-A553-CD1DB90F0BDC}"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B061EC6-C884-421B-ABC6-0E530E088282}" type="slidenum">
              <a:rPr lang="es-ES"/>
              <a:pPr>
                <a:defRPr/>
              </a:pPr>
              <a:t>‹Nº›</a:t>
            </a:fld>
            <a:endParaRPr lang="es-E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BD26494-11B0-4D53-83B5-90BA847DF5A2}" type="datetimeFigureOut">
              <a:rPr lang="es-ES"/>
              <a:pPr>
                <a:defRPr/>
              </a:pPr>
              <a:t>13/05/2014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FB171B2-0D3E-499E-AD94-5B2DA1DDB341}" type="slidenum">
              <a:rPr lang="es-ES"/>
              <a:pPr>
                <a:defRPr/>
              </a:pPr>
              <a:t>‹Nº›</a:t>
            </a:fld>
            <a:endParaRPr lang="es-E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3135C02-A963-42CA-887D-3F6CB92A765B}" type="datetimeFigureOut">
              <a:rPr lang="es-ES"/>
              <a:pPr>
                <a:defRPr/>
              </a:pPr>
              <a:t>13/05/2014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660AB01-573D-4D54-AD67-BCEC51FAC1BF}" type="slidenum">
              <a:rPr lang="es-ES"/>
              <a:pPr>
                <a:defRPr/>
              </a:pPr>
              <a:t>‹Nº›</a:t>
            </a:fld>
            <a:endParaRPr lang="es-E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5C33FA0-6ACF-4747-8E48-4E0AB5C07A37}" type="datetimeFigureOut">
              <a:rPr lang="es-ES"/>
              <a:pPr>
                <a:defRPr/>
              </a:pPr>
              <a:t>13/05/2014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1610B22-8F47-4F43-9E81-E2838B38953A}" type="slidenum">
              <a:rPr lang="es-ES"/>
              <a:pPr>
                <a:defRPr/>
              </a:pPr>
              <a:t>‹Nº›</a:t>
            </a:fld>
            <a:endParaRPr lang="es-E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79D706D-9935-46BC-906F-C94C75B46946}"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2D59A52-A8C0-4B21-A0C5-C1C53B6CF34D}" type="slidenum">
              <a:rPr lang="es-ES"/>
              <a:pPr>
                <a:defRPr/>
              </a:pPr>
              <a:t>‹Nº›</a:t>
            </a:fld>
            <a:endParaRPr lang="es-E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B7EC4D5-EBAB-4089-9AF0-2125715E2421}"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0175F83-8F24-4220-AF82-5DF7ECA67F14}" type="slidenum">
              <a:rPr lang="es-ES"/>
              <a:pPr>
                <a:defRPr/>
              </a:pPr>
              <a:t>‹Nº›</a:t>
            </a:fld>
            <a:endParaRPr lang="es-E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1E18F27-53A0-48A7-B861-5876A6E33F5A}"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972FAFA-8AE0-4598-882A-884B38F3957F}" type="slidenum">
              <a:rPr lang="es-ES"/>
              <a:pPr>
                <a:defRPr/>
              </a:pPr>
              <a:t>‹Nº›</a:t>
            </a:fld>
            <a:endParaRPr lang="es-E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9928011-ACA5-43B8-8185-0C37D6463003}"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226999F-8A16-442C-85C0-4F7652C65E07}"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O"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O" smtClean="0"/>
              <a:t>Haga clic para modificar el estilo de texto del patrón</a:t>
            </a:r>
          </a:p>
          <a:p>
            <a:pPr lvl="1"/>
            <a:r>
              <a:rPr lang="es-ES" altLang="es-CO" smtClean="0"/>
              <a:t>Segundo nivel</a:t>
            </a:r>
          </a:p>
          <a:p>
            <a:pPr lvl="2"/>
            <a:r>
              <a:rPr lang="es-ES" altLang="es-CO" smtClean="0"/>
              <a:t>Tercer nivel</a:t>
            </a:r>
          </a:p>
          <a:p>
            <a:pPr lvl="3"/>
            <a:r>
              <a:rPr lang="es-ES" altLang="es-CO" smtClean="0"/>
              <a:t>Cuarto nivel</a:t>
            </a:r>
          </a:p>
          <a:p>
            <a:pPr lvl="4"/>
            <a:r>
              <a:rPr lang="es-ES" altLang="es-CO"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3A137E8-A277-4FD1-98B0-07AE6430697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4501"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O"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O" smtClean="0"/>
              <a:t>Haga clic para modificar el estilo de texto del patrón</a:t>
            </a:r>
          </a:p>
          <a:p>
            <a:pPr lvl="1"/>
            <a:r>
              <a:rPr lang="es-ES" altLang="es-CO" smtClean="0"/>
              <a:t>Segundo nivel</a:t>
            </a:r>
          </a:p>
          <a:p>
            <a:pPr lvl="2"/>
            <a:r>
              <a:rPr lang="es-ES" altLang="es-CO" smtClean="0"/>
              <a:t>Tercer nivel</a:t>
            </a:r>
          </a:p>
          <a:p>
            <a:pPr lvl="3"/>
            <a:r>
              <a:rPr lang="es-ES" altLang="es-CO" smtClean="0"/>
              <a:t>Cuarto nivel</a:t>
            </a:r>
          </a:p>
          <a:p>
            <a:pPr lvl="4"/>
            <a:r>
              <a:rPr lang="es-ES" altLang="es-CO"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4AE6757B-E379-4C6F-944B-CEC7D5E1D064}" type="datetimeFigureOut">
              <a:rPr lang="es-ES"/>
              <a:pPr>
                <a:defRPr/>
              </a:pPr>
              <a:t>13/05/2014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25A28CE-43FF-47EC-9223-FA242D7B906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4479" r:id="rId1"/>
    <p:sldLayoutId id="2147484480" r:id="rId2"/>
    <p:sldLayoutId id="2147484481" r:id="rId3"/>
    <p:sldLayoutId id="2147484482" r:id="rId4"/>
    <p:sldLayoutId id="2147484483" r:id="rId5"/>
    <p:sldLayoutId id="2147484484" r:id="rId6"/>
    <p:sldLayoutId id="2147484485" r:id="rId7"/>
    <p:sldLayoutId id="2147484486" r:id="rId8"/>
    <p:sldLayoutId id="2147484487" r:id="rId9"/>
    <p:sldLayoutId id="2147484488" r:id="rId10"/>
    <p:sldLayoutId id="214748448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O" smtClean="0"/>
              <a:t>Haga clic para modificar el estilo de título del patrón</a:t>
            </a:r>
          </a:p>
        </p:txBody>
      </p:sp>
      <p:sp>
        <p:nvSpPr>
          <p:cNvPr id="3075"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O" smtClean="0"/>
              <a:t>Haga clic para modificar el estilo de texto del patrón</a:t>
            </a:r>
          </a:p>
          <a:p>
            <a:pPr lvl="1"/>
            <a:r>
              <a:rPr lang="es-ES" altLang="es-CO" smtClean="0"/>
              <a:t>Segundo nivel</a:t>
            </a:r>
          </a:p>
          <a:p>
            <a:pPr lvl="2"/>
            <a:r>
              <a:rPr lang="es-ES" altLang="es-CO" smtClean="0"/>
              <a:t>Tercer nivel</a:t>
            </a:r>
          </a:p>
          <a:p>
            <a:pPr lvl="3"/>
            <a:r>
              <a:rPr lang="es-ES" altLang="es-CO" smtClean="0"/>
              <a:t>Cuarto nivel</a:t>
            </a:r>
          </a:p>
          <a:p>
            <a:pPr lvl="4"/>
            <a:r>
              <a:rPr lang="es-ES" altLang="es-CO"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644F4AF-7523-4D78-BA1E-00456E837DB6}" type="datetimeFigureOut">
              <a:rPr lang="es-ES"/>
              <a:pPr>
                <a:defRPr/>
              </a:pPr>
              <a:t>13/05/2014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AC41D29-5F4E-4C73-A6B3-38397A37AC2B}"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4490" r:id="rId1"/>
    <p:sldLayoutId id="2147484491" r:id="rId2"/>
    <p:sldLayoutId id="2147484492" r:id="rId3"/>
    <p:sldLayoutId id="2147484493" r:id="rId4"/>
    <p:sldLayoutId id="2147484494" r:id="rId5"/>
    <p:sldLayoutId id="2147484495" r:id="rId6"/>
    <p:sldLayoutId id="2147484496" r:id="rId7"/>
    <p:sldLayoutId id="2147484497" r:id="rId8"/>
    <p:sldLayoutId id="2147484498" r:id="rId9"/>
    <p:sldLayoutId id="2147484499" r:id="rId10"/>
    <p:sldLayoutId id="214748450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2.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slide" Target="slide12.xml"/><Relationship Id="rId13" Type="http://schemas.openxmlformats.org/officeDocument/2006/relationships/slide" Target="slide1.xml"/><Relationship Id="rId3" Type="http://schemas.openxmlformats.org/officeDocument/2006/relationships/slide" Target="slide3.xml"/><Relationship Id="rId7" Type="http://schemas.openxmlformats.org/officeDocument/2006/relationships/slide" Target="slide9.xml"/><Relationship Id="rId12" Type="http://schemas.openxmlformats.org/officeDocument/2006/relationships/slide" Target="slide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 Target="slide8.xml"/><Relationship Id="rId11" Type="http://schemas.openxmlformats.org/officeDocument/2006/relationships/slide" Target="slide11.xml"/><Relationship Id="rId5" Type="http://schemas.openxmlformats.org/officeDocument/2006/relationships/slide" Target="slide5.xml"/><Relationship Id="rId10" Type="http://schemas.openxmlformats.org/officeDocument/2006/relationships/slide" Target="slide10.xml"/><Relationship Id="rId4" Type="http://schemas.openxmlformats.org/officeDocument/2006/relationships/slide" Target="slide4.xml"/><Relationship Id="rId9" Type="http://schemas.openxmlformats.org/officeDocument/2006/relationships/slide" Target="slide15.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2.xml"/><Relationship Id="rId1" Type="http://schemas.openxmlformats.org/officeDocument/2006/relationships/slideLayout" Target="../slideLayouts/slideLayout1.xml"/><Relationship Id="rId4" Type="http://schemas.openxmlformats.org/officeDocument/2006/relationships/slide" Target="slide6.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7.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 Target="slide1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nvGraphicFramePr>
        <p:xfrm>
          <a:off x="5868144" y="188640"/>
          <a:ext cx="3816424" cy="20162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Rectángulo"/>
          <p:cNvSpPr/>
          <p:nvPr/>
        </p:nvSpPr>
        <p:spPr>
          <a:xfrm>
            <a:off x="647056" y="1268760"/>
            <a:ext cx="6661248" cy="2246769"/>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CO" sz="2800" b="1" dirty="0"/>
              <a:t>LA ENSEÑANZA DE LA EDUCACIÓN RELIGIOSA ESCOLAR A TRAVÉS DE LA CATEQUESIS COMO ESTRATEGÍA PARA EL DESARROLLO DEL PENSAMIENTO CRÍTICO</a:t>
            </a:r>
            <a:endParaRPr lang="es-ES"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ekton Pro Ext" pitchFamily="34" charset="0"/>
            </a:endParaRPr>
          </a:p>
        </p:txBody>
      </p:sp>
      <p:sp>
        <p:nvSpPr>
          <p:cNvPr id="5124" name="3 CuadroTexto"/>
          <p:cNvSpPr txBox="1">
            <a:spLocks noChangeArrowheads="1"/>
          </p:cNvSpPr>
          <p:nvPr/>
        </p:nvSpPr>
        <p:spPr bwMode="auto">
          <a:xfrm>
            <a:off x="1403350" y="4051300"/>
            <a:ext cx="6889750" cy="1292225"/>
          </a:xfrm>
          <a:prstGeom prst="rect">
            <a:avLst/>
          </a:prstGeom>
          <a:noFill/>
          <a:ln w="9525">
            <a:noFill/>
            <a:miter lim="800000"/>
            <a:headEnd/>
            <a:tailEnd/>
          </a:ln>
        </p:spPr>
        <p:txBody>
          <a:bodyPr>
            <a:spAutoFit/>
          </a:bodyPr>
          <a:lstStyle/>
          <a:p>
            <a:pPr algn="ctr"/>
            <a:r>
              <a:rPr lang="es-CO" altLang="es-CO" sz="2000">
                <a:latin typeface="Arial Black" pitchFamily="34" charset="0"/>
              </a:rPr>
              <a:t>CARLOS MARIO TORRES BOLIVAR</a:t>
            </a:r>
          </a:p>
          <a:p>
            <a:pPr algn="ctr"/>
            <a:r>
              <a:rPr lang="es-CO" altLang="es-CO" sz="2000">
                <a:latin typeface="Arial Black" pitchFamily="34" charset="0"/>
              </a:rPr>
              <a:t>Licenciatura en Filosofía y Educación Religiosa</a:t>
            </a:r>
          </a:p>
          <a:p>
            <a:pPr algn="ctr"/>
            <a:r>
              <a:rPr lang="es-CO" altLang="es-CO" sz="2000">
                <a:latin typeface="Arial Black" pitchFamily="34" charset="0"/>
              </a:rPr>
              <a:t>Universidad Santo Tomás</a:t>
            </a:r>
          </a:p>
          <a:p>
            <a:pPr algn="ctr"/>
            <a:r>
              <a:rPr lang="es-CO" altLang="es-CO">
                <a:latin typeface="Arial Black" pitchFamily="34" charset="0"/>
              </a:rPr>
              <a:t>2014</a:t>
            </a:r>
            <a:endParaRPr lang="es-CO" altLang="es-CO" sz="1400"/>
          </a:p>
        </p:txBody>
      </p:sp>
      <p:pic>
        <p:nvPicPr>
          <p:cNvPr id="5125" name="Picture 8" descr="divinonino.edu.co | Formamos Para La Excelencia."/>
          <p:cNvPicPr>
            <a:picLocks noChangeAspect="1" noChangeArrowheads="1"/>
          </p:cNvPicPr>
          <p:nvPr/>
        </p:nvPicPr>
        <p:blipFill>
          <a:blip r:embed="rId6"/>
          <a:srcRect/>
          <a:stretch>
            <a:fillRect/>
          </a:stretch>
        </p:blipFill>
        <p:spPr bwMode="auto">
          <a:xfrm>
            <a:off x="41275" y="3743325"/>
            <a:ext cx="1679575" cy="2206625"/>
          </a:xfrm>
          <a:prstGeom prst="rect">
            <a:avLst/>
          </a:prstGeom>
          <a:noFill/>
          <a:ln w="9525">
            <a:noFill/>
            <a:miter lim="800000"/>
            <a:headEnd/>
            <a:tailEnd/>
          </a:ln>
        </p:spPr>
      </p:pic>
      <p:sp>
        <p:nvSpPr>
          <p:cNvPr id="6" name="5 CuadroTexto"/>
          <p:cNvSpPr txBox="1"/>
          <p:nvPr/>
        </p:nvSpPr>
        <p:spPr>
          <a:xfrm>
            <a:off x="6732240" y="5949280"/>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7" action="ppaction://hlinksldjump"/>
              </a:rPr>
              <a:t>MENU</a:t>
            </a:r>
            <a:endParaRPr lang="es-CO"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4 Elipse"/>
          <p:cNvSpPr/>
          <p:nvPr/>
        </p:nvSpPr>
        <p:spPr>
          <a:xfrm>
            <a:off x="899592" y="2204864"/>
            <a:ext cx="7272808" cy="4320480"/>
          </a:xfrm>
          <a:prstGeom prst="ellipse">
            <a:avLst/>
          </a:prstGeom>
          <a:blipFill>
            <a:blip r:embed="rId2" cstate="print">
              <a:extLst>
                <a:ext uri="{28A0092B-C50C-407E-A947-70E740481C1C}">
                  <a14:useLocalDpi xmlns:a14="http://schemas.microsoft.com/office/drawing/2010/main" xmlns="" val="0"/>
                </a:ext>
              </a:extLst>
            </a:blip>
            <a:srcRect/>
            <a:stretch>
              <a:fillRect l="-17000" r="-17000"/>
            </a:stretch>
          </a:blipFill>
        </p:spPr>
        <p:style>
          <a:lnRef idx="2">
            <a:schemeClr val="dk2">
              <a:shade val="80000"/>
              <a:hueOff val="0"/>
              <a:satOff val="0"/>
              <a:lumOff val="0"/>
              <a:alphaOff val="0"/>
            </a:schemeClr>
          </a:lnRef>
          <a:fillRef idx="1">
            <a:scrgbClr r="0" g="0" b="0"/>
          </a:fillRef>
          <a:effectRef idx="0">
            <a:schemeClr val="dk2">
              <a:tint val="40000"/>
              <a:hueOff val="0"/>
              <a:satOff val="0"/>
              <a:lumOff val="0"/>
              <a:alphaOff val="0"/>
            </a:schemeClr>
          </a:effectRef>
          <a:fontRef idx="minor">
            <a:schemeClr val="lt1">
              <a:hueOff val="0"/>
              <a:satOff val="0"/>
              <a:lumOff val="0"/>
              <a:alphaOff val="0"/>
            </a:schemeClr>
          </a:fontRef>
        </p:style>
      </p:sp>
      <p:sp>
        <p:nvSpPr>
          <p:cNvPr id="4" name="3 Rectángulo"/>
          <p:cNvSpPr/>
          <p:nvPr/>
        </p:nvSpPr>
        <p:spPr>
          <a:xfrm>
            <a:off x="1043608" y="1268760"/>
            <a:ext cx="7344816" cy="830997"/>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CO" sz="1600" b="1" dirty="0"/>
              <a:t>LA ENSEÑANZA DE LA EDUCACIÓN RELIGIOSA ESCOLAR A TRAVÉS DE LA CATEQUESIS COMO ESTRATEGÍA PARA EL DESARROLLO DEL PENSAMIENTO CRÍTICO</a:t>
            </a:r>
            <a:endParaRPr lang="es-ES" sz="16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Tekton Pro Ext" pitchFamily="34" charset="0"/>
            </a:endParaRPr>
          </a:p>
        </p:txBody>
      </p:sp>
      <p:sp>
        <p:nvSpPr>
          <p:cNvPr id="3" name="2 Rectángulo"/>
          <p:cNvSpPr/>
          <p:nvPr/>
        </p:nvSpPr>
        <p:spPr>
          <a:xfrm>
            <a:off x="225080" y="2493438"/>
            <a:ext cx="3816424"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3" action="ppaction://hlinksldjump"/>
              </a:rPr>
              <a:t>Contextualización</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5" name="4 Rectángulo"/>
          <p:cNvSpPr/>
          <p:nvPr/>
        </p:nvSpPr>
        <p:spPr>
          <a:xfrm>
            <a:off x="4211960" y="2505452"/>
            <a:ext cx="4536504"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4" action="ppaction://hlinksldjump"/>
              </a:rPr>
              <a:t>Planteamiento del problema</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6" name="5 Rectángulo"/>
          <p:cNvSpPr/>
          <p:nvPr/>
        </p:nvSpPr>
        <p:spPr>
          <a:xfrm>
            <a:off x="617585" y="3436295"/>
            <a:ext cx="2880320"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5" action="ppaction://hlinksldjump"/>
              </a:rPr>
              <a:t>Justificación</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2" name="1 Rectángulo"/>
          <p:cNvSpPr/>
          <p:nvPr/>
        </p:nvSpPr>
        <p:spPr>
          <a:xfrm>
            <a:off x="5004048" y="3436295"/>
            <a:ext cx="3168352" cy="369332"/>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algn="ctr">
              <a:defRPr/>
            </a:pPr>
            <a:r>
              <a:rPr lang="es-ES" b="1" cap="all" dirty="0">
                <a:ln w="0"/>
                <a:solidFill>
                  <a:srgbClr val="7030A0"/>
                </a:solidFill>
                <a:effectLst>
                  <a:reflection blurRad="12700" stA="50000" endPos="50000" dist="5000" dir="5400000" sy="-100000" rotWithShape="0"/>
                </a:effectLst>
                <a:latin typeface="Tekton Pro Ext" pitchFamily="34" charset="0"/>
                <a:hlinkClick r:id="rId6" action="ppaction://hlinksldjump"/>
              </a:rPr>
              <a:t>Objetivo general</a:t>
            </a:r>
            <a:endParaRPr lang="es-ES" b="1" cap="all" dirty="0">
              <a:ln w="0"/>
              <a:solidFill>
                <a:srgbClr val="7030A0"/>
              </a:solidFill>
              <a:effectLst>
                <a:reflection blurRad="12700" stA="50000" endPos="50000" dist="5000" dir="5400000" sy="-100000" rotWithShape="0"/>
              </a:effectLst>
              <a:latin typeface="Tekton Pro Ext" pitchFamily="34" charset="0"/>
            </a:endParaRPr>
          </a:p>
        </p:txBody>
      </p:sp>
      <p:sp>
        <p:nvSpPr>
          <p:cNvPr id="8" name="7 Rectángulo"/>
          <p:cNvSpPr/>
          <p:nvPr/>
        </p:nvSpPr>
        <p:spPr>
          <a:xfrm>
            <a:off x="449796" y="4237057"/>
            <a:ext cx="3203848"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7" action="ppaction://hlinksldjump"/>
              </a:rPr>
              <a:t>Marco referencial</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9" name="8 Rectángulo"/>
          <p:cNvSpPr/>
          <p:nvPr/>
        </p:nvSpPr>
        <p:spPr>
          <a:xfrm>
            <a:off x="4588315" y="4803698"/>
            <a:ext cx="3960440"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8" action="ppaction://hlinksldjump"/>
              </a:rPr>
              <a:t>Propuesta pedagógica</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11" name="10 Rectángulo"/>
          <p:cNvSpPr/>
          <p:nvPr/>
        </p:nvSpPr>
        <p:spPr>
          <a:xfrm>
            <a:off x="2627784" y="5621178"/>
            <a:ext cx="3168352"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9" action="ppaction://hlinksldjump"/>
              </a:rPr>
              <a:t>conclusiones</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12" name="11 Rectángulo"/>
          <p:cNvSpPr/>
          <p:nvPr/>
        </p:nvSpPr>
        <p:spPr>
          <a:xfrm>
            <a:off x="4588315" y="4237057"/>
            <a:ext cx="3780420"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10" action="ppaction://hlinksldjump"/>
              </a:rPr>
              <a:t>Diseño metodológico</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13" name="12 Rectángulo"/>
          <p:cNvSpPr/>
          <p:nvPr/>
        </p:nvSpPr>
        <p:spPr>
          <a:xfrm>
            <a:off x="582851" y="4803698"/>
            <a:ext cx="3024336" cy="400110"/>
          </a:xfrm>
          <a:prstGeom prst="rect">
            <a:avLst/>
          </a:prstGeom>
        </p:spPr>
        <p:style>
          <a:lnRef idx="3">
            <a:schemeClr val="lt1"/>
          </a:lnRef>
          <a:fillRef idx="1">
            <a:schemeClr val="accent2"/>
          </a:fillRef>
          <a:effectRef idx="1">
            <a:schemeClr val="accent2"/>
          </a:effectRef>
          <a:fontRef idx="minor">
            <a:schemeClr val="lt1"/>
          </a:fontRef>
        </p:style>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2000" b="1" cap="all" dirty="0">
                <a:ln w="0"/>
                <a:solidFill>
                  <a:srgbClr val="7030A0"/>
                </a:solidFill>
                <a:effectLst>
                  <a:reflection blurRad="12700" stA="50000" endPos="50000" dist="5000" dir="5400000" sy="-100000" rotWithShape="0"/>
                </a:effectLst>
                <a:latin typeface="Tekton Pro Ext" pitchFamily="34" charset="0"/>
                <a:hlinkClick r:id="rId11" action="ppaction://hlinksldjump"/>
              </a:rPr>
              <a:t>Hallazgos</a:t>
            </a:r>
            <a:endParaRPr lang="es-ES" sz="2000" b="1" cap="all" dirty="0">
              <a:ln w="0"/>
              <a:solidFill>
                <a:srgbClr val="7030A0"/>
              </a:solidFill>
              <a:effectLst>
                <a:reflection blurRad="12700" stA="50000" endPos="50000" dist="5000" dir="5400000" sy="-100000" rotWithShape="0"/>
              </a:effectLst>
              <a:latin typeface="Tekton Pro Ext" pitchFamily="34" charset="0"/>
            </a:endParaRPr>
          </a:p>
        </p:txBody>
      </p:sp>
      <p:sp>
        <p:nvSpPr>
          <p:cNvPr id="7" name="6 CuadroTexto"/>
          <p:cNvSpPr txBox="1"/>
          <p:nvPr/>
        </p:nvSpPr>
        <p:spPr>
          <a:xfrm>
            <a:off x="7470576" y="6074132"/>
            <a:ext cx="1403648" cy="461665"/>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CO"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rId12" action="ppaction://hlinksldjump"/>
              </a:rPr>
              <a:t>OMEGA</a:t>
            </a:r>
            <a:endParaRPr lang="es-CO"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15" name="14 CuadroTexto"/>
          <p:cNvSpPr txBox="1"/>
          <p:nvPr/>
        </p:nvSpPr>
        <p:spPr>
          <a:xfrm>
            <a:off x="375628" y="6063679"/>
            <a:ext cx="1244044" cy="461665"/>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r>
              <a:rPr lang="es-CO"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hlinkClick r:id="rId13" action="ppaction://hlinksldjump"/>
              </a:rPr>
              <a:t>ALFA</a:t>
            </a:r>
            <a:endParaRPr lang="es-CO"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91828" y="1217972"/>
            <a:ext cx="7560840" cy="830997"/>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800" b="1" cap="all" dirty="0">
                <a:ln w="0"/>
                <a:solidFill>
                  <a:srgbClr val="7030A0"/>
                </a:solidFill>
                <a:effectLst>
                  <a:reflection blurRad="12700" stA="50000" endPos="50000" dist="5000" dir="5400000" sy="-100000" rotWithShape="0"/>
                </a:effectLst>
                <a:latin typeface="Tekton Pro Ext" pitchFamily="34" charset="0"/>
              </a:rPr>
              <a:t>Contextualización</a:t>
            </a:r>
          </a:p>
        </p:txBody>
      </p:sp>
      <p:sp>
        <p:nvSpPr>
          <p:cNvPr id="8195" name="2 CuadroTexto"/>
          <p:cNvSpPr txBox="1">
            <a:spLocks noChangeArrowheads="1"/>
          </p:cNvSpPr>
          <p:nvPr/>
        </p:nvSpPr>
        <p:spPr bwMode="auto">
          <a:xfrm>
            <a:off x="395288" y="2492375"/>
            <a:ext cx="8353425" cy="354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defRPr/>
            </a:pPr>
            <a:r>
              <a:rPr lang="es-CO" altLang="es-CO" sz="2800" b="1" dirty="0" smtClean="0"/>
              <a:t>COLEGIO DIVINO NIÑO: </a:t>
            </a:r>
          </a:p>
          <a:p>
            <a:pPr marL="457200" indent="-457200" eaLnBrk="1" hangingPunct="1">
              <a:buFont typeface="Arial" pitchFamily="34" charset="0"/>
              <a:buChar char="•"/>
              <a:defRPr/>
            </a:pPr>
            <a:r>
              <a:rPr lang="es-CO" altLang="es-CO" sz="2800" dirty="0" smtClean="0"/>
              <a:t>Carácter no estatal.</a:t>
            </a:r>
          </a:p>
          <a:p>
            <a:pPr marL="457200" indent="-457200" eaLnBrk="1" hangingPunct="1">
              <a:buFont typeface="Arial" pitchFamily="34" charset="0"/>
              <a:buChar char="•"/>
              <a:defRPr/>
            </a:pPr>
            <a:r>
              <a:rPr lang="es-CO" altLang="es-CO" sz="2800" dirty="0" smtClean="0"/>
              <a:t>Confesional Católico.</a:t>
            </a:r>
          </a:p>
          <a:p>
            <a:pPr marL="457200" indent="-457200" eaLnBrk="1" hangingPunct="1">
              <a:buFont typeface="Arial" pitchFamily="34" charset="0"/>
              <a:buChar char="•"/>
              <a:defRPr/>
            </a:pPr>
            <a:r>
              <a:rPr lang="es-CO" altLang="es-CO" sz="2800" dirty="0" smtClean="0"/>
              <a:t>Urbano (Rionegro Antioquia)</a:t>
            </a:r>
          </a:p>
          <a:p>
            <a:pPr marL="457200" indent="-457200" eaLnBrk="1" hangingPunct="1">
              <a:buFont typeface="Arial" pitchFamily="34" charset="0"/>
              <a:buChar char="•"/>
              <a:defRPr/>
            </a:pPr>
            <a:r>
              <a:rPr lang="es-CO" altLang="es-CO" sz="2800" dirty="0" smtClean="0"/>
              <a:t>Formación académica de los padres de familia es variada. </a:t>
            </a:r>
          </a:p>
          <a:p>
            <a:pPr marL="457200" indent="-457200" eaLnBrk="1" hangingPunct="1">
              <a:buFont typeface="Arial" pitchFamily="34" charset="0"/>
              <a:buChar char="•"/>
              <a:defRPr/>
            </a:pPr>
            <a:r>
              <a:rPr lang="es-CO" altLang="es-CO" sz="2800" dirty="0" smtClean="0"/>
              <a:t>Dirigido por un sacerdote y asamblea de laicos.</a:t>
            </a:r>
          </a:p>
          <a:p>
            <a:pPr marL="457200" indent="-457200" algn="ctr" eaLnBrk="1" hangingPunct="1">
              <a:buFont typeface="Arial" pitchFamily="34" charset="0"/>
              <a:buChar char="•"/>
              <a:defRPr/>
            </a:pPr>
            <a:endParaRPr lang="es-CO" altLang="es-CO" sz="2800" dirty="0" smtClean="0"/>
          </a:p>
        </p:txBody>
      </p:sp>
      <p:sp>
        <p:nvSpPr>
          <p:cNvPr id="3" name="2 CuadroTexto"/>
          <p:cNvSpPr txBox="1"/>
          <p:nvPr/>
        </p:nvSpPr>
        <p:spPr>
          <a:xfrm>
            <a:off x="6732240" y="5949280"/>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5" name="4 Elipse"/>
          <p:cNvSpPr/>
          <p:nvPr/>
        </p:nvSpPr>
        <p:spPr>
          <a:xfrm>
            <a:off x="7156163" y="2452905"/>
            <a:ext cx="1987837" cy="1916831"/>
          </a:xfrm>
          <a:prstGeom prst="ellipse">
            <a:avLst/>
          </a:prstGeom>
          <a:blipFill>
            <a:blip r:embed="rId3"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0528" y="1118354"/>
            <a:ext cx="7560840" cy="1446550"/>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400" b="1" cap="all" dirty="0">
                <a:ln w="0"/>
                <a:solidFill>
                  <a:srgbClr val="7030A0"/>
                </a:solidFill>
                <a:effectLst>
                  <a:reflection blurRad="12700" stA="50000" endPos="50000" dist="5000" dir="5400000" sy="-100000" rotWithShape="0"/>
                </a:effectLst>
                <a:latin typeface="Tekton Pro Ext" pitchFamily="34" charset="0"/>
              </a:rPr>
              <a:t>Planteamiento del problema</a:t>
            </a:r>
          </a:p>
        </p:txBody>
      </p:sp>
      <p:sp>
        <p:nvSpPr>
          <p:cNvPr id="8195" name="2 CuadroTexto"/>
          <p:cNvSpPr txBox="1">
            <a:spLocks noChangeArrowheads="1"/>
          </p:cNvSpPr>
          <p:nvPr/>
        </p:nvSpPr>
        <p:spPr bwMode="auto">
          <a:xfrm>
            <a:off x="0" y="2651125"/>
            <a:ext cx="8353425" cy="3046413"/>
          </a:xfrm>
          <a:prstGeom prst="rect">
            <a:avLst/>
          </a:prstGeom>
          <a:noFill/>
          <a:ln w="9525">
            <a:noFill/>
            <a:miter lim="800000"/>
            <a:headEnd/>
            <a:tailEnd/>
          </a:ln>
        </p:spPr>
        <p:txBody>
          <a:bodyPr>
            <a:spAutoFit/>
          </a:bodyPr>
          <a:lstStyle/>
          <a:p>
            <a:pPr algn="ctr"/>
            <a:r>
              <a:rPr lang="es-CO" altLang="es-CO" sz="3200" b="1">
                <a:latin typeface="Arial Black" pitchFamily="34" charset="0"/>
              </a:rPr>
              <a:t> </a:t>
            </a:r>
            <a:r>
              <a:rPr lang="es-CO" sz="3200" b="1"/>
              <a:t>¿Cómo fortalecer la enseñanza de la educación religiosa escolar a través de la catequesis como estrategia para el desarrollo del pensamiento crítico de los estudiantes del Colegio Divino Niño del Municipio de Rionegro - Antioquia?</a:t>
            </a:r>
            <a:endParaRPr lang="es-CO" altLang="es-CO" sz="3200" b="1"/>
          </a:p>
        </p:txBody>
      </p:sp>
      <p:sp>
        <p:nvSpPr>
          <p:cNvPr id="4" name="3 CuadroTexto"/>
          <p:cNvSpPr txBox="1"/>
          <p:nvPr/>
        </p:nvSpPr>
        <p:spPr>
          <a:xfrm>
            <a:off x="6732240" y="5949280"/>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5" name="4 Elipse"/>
          <p:cNvSpPr/>
          <p:nvPr/>
        </p:nvSpPr>
        <p:spPr>
          <a:xfrm>
            <a:off x="6770912" y="206847"/>
            <a:ext cx="2265584" cy="2357150"/>
          </a:xfrm>
          <a:prstGeom prst="ellipse">
            <a:avLst/>
          </a:prstGeom>
          <a:blipFill>
            <a:blip r:embed="rId3"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2239" y="1339480"/>
            <a:ext cx="7560840" cy="769441"/>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400" b="1" cap="all" dirty="0">
                <a:ln w="0"/>
                <a:solidFill>
                  <a:srgbClr val="7030A0"/>
                </a:solidFill>
                <a:effectLst>
                  <a:reflection blurRad="12700" stA="50000" endPos="50000" dist="5000" dir="5400000" sy="-100000" rotWithShape="0"/>
                </a:effectLst>
                <a:latin typeface="Tekton Pro Ext" pitchFamily="34" charset="0"/>
              </a:rPr>
              <a:t>Justificación</a:t>
            </a:r>
          </a:p>
        </p:txBody>
      </p:sp>
      <p:sp>
        <p:nvSpPr>
          <p:cNvPr id="9219" name="2 CuadroTexto"/>
          <p:cNvSpPr txBox="1">
            <a:spLocks noChangeArrowheads="1"/>
          </p:cNvSpPr>
          <p:nvPr/>
        </p:nvSpPr>
        <p:spPr bwMode="auto">
          <a:xfrm>
            <a:off x="117475" y="2589213"/>
            <a:ext cx="8640763" cy="2676525"/>
          </a:xfrm>
          <a:prstGeom prst="rect">
            <a:avLst/>
          </a:prstGeom>
          <a:noFill/>
          <a:ln w="9525">
            <a:noFill/>
            <a:miter lim="800000"/>
            <a:headEnd/>
            <a:tailEnd/>
          </a:ln>
        </p:spPr>
        <p:txBody>
          <a:bodyPr>
            <a:spAutoFit/>
          </a:bodyPr>
          <a:lstStyle/>
          <a:p>
            <a:pPr algn="just"/>
            <a:r>
              <a:rPr lang="es-CO" sz="2800" dirty="0"/>
              <a:t>El presente trabajo de grado cobra importancia toda vez que responde a ¿Cómo fortalecer la enseñanza de la educación religiosa escolar a través de la </a:t>
            </a:r>
            <a:r>
              <a:rPr lang="es-CO" sz="2800" dirty="0" smtClean="0"/>
              <a:t>catequesis como estrategia, </a:t>
            </a:r>
            <a:r>
              <a:rPr lang="es-CO" sz="2800" dirty="0"/>
              <a:t>para el desarrollo del pensamiento crítico de los estudiantes del Colegio Divino Niño del Municipio de Rionegro - Antioquia? </a:t>
            </a:r>
            <a:r>
              <a:rPr lang="es-CO" altLang="es-CO" sz="2800" b="1" dirty="0"/>
              <a:t> </a:t>
            </a:r>
          </a:p>
        </p:txBody>
      </p:sp>
      <p:sp>
        <p:nvSpPr>
          <p:cNvPr id="5" name="4 CuadroTexto"/>
          <p:cNvSpPr txBox="1"/>
          <p:nvPr/>
        </p:nvSpPr>
        <p:spPr>
          <a:xfrm>
            <a:off x="5292080" y="5949280"/>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6" name="5 Elipse"/>
          <p:cNvSpPr/>
          <p:nvPr/>
        </p:nvSpPr>
        <p:spPr>
          <a:xfrm>
            <a:off x="6300192" y="332656"/>
            <a:ext cx="2458492" cy="2256650"/>
          </a:xfrm>
          <a:prstGeom prst="ellipse">
            <a:avLst/>
          </a:prstGeom>
          <a:blipFill>
            <a:blip r:embed="rId3"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6 Flecha derecha">
            <a:hlinkClick r:id="rId4" action="ppaction://hlinksldjump"/>
          </p:cNvPr>
          <p:cNvSpPr/>
          <p:nvPr/>
        </p:nvSpPr>
        <p:spPr>
          <a:xfrm>
            <a:off x="7818438" y="5897563"/>
            <a:ext cx="1008062" cy="433387"/>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91580" y="1075383"/>
            <a:ext cx="7560840" cy="769441"/>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400" b="1" cap="all" dirty="0">
                <a:ln w="0"/>
                <a:solidFill>
                  <a:srgbClr val="7030A0"/>
                </a:solidFill>
                <a:effectLst>
                  <a:reflection blurRad="12700" stA="50000" endPos="50000" dist="5000" dir="5400000" sy="-100000" rotWithShape="0"/>
                </a:effectLst>
                <a:latin typeface="Tekton Pro Ext" pitchFamily="34" charset="0"/>
              </a:rPr>
              <a:t>Justificación</a:t>
            </a:r>
          </a:p>
        </p:txBody>
      </p:sp>
      <p:sp>
        <p:nvSpPr>
          <p:cNvPr id="10243" name="2 CuadroTexto"/>
          <p:cNvSpPr txBox="1">
            <a:spLocks noChangeArrowheads="1"/>
          </p:cNvSpPr>
          <p:nvPr/>
        </p:nvSpPr>
        <p:spPr bwMode="auto">
          <a:xfrm>
            <a:off x="250825" y="2276475"/>
            <a:ext cx="8640763" cy="3108325"/>
          </a:xfrm>
          <a:prstGeom prst="rect">
            <a:avLst/>
          </a:prstGeom>
          <a:noFill/>
          <a:ln w="9525">
            <a:noFill/>
            <a:miter lim="800000"/>
            <a:headEnd/>
            <a:tailEnd/>
          </a:ln>
        </p:spPr>
        <p:txBody>
          <a:bodyPr>
            <a:spAutoFit/>
          </a:bodyPr>
          <a:lstStyle/>
          <a:p>
            <a:pPr algn="just"/>
            <a:r>
              <a:rPr lang="es-CO" sz="2800"/>
              <a:t>Para lo  anterior,   la finalidad última es la de diseñar  una propuestas piloto que de respuesta  a las demandas de la formación de la actual generación,  particularmente la que viven los alumnos de la institución en mención que exige por parte de ellos un pensamiento crítico, significativo, autónomo, libre y consciente de lo que creen y viven.</a:t>
            </a:r>
          </a:p>
        </p:txBody>
      </p:sp>
      <p:sp>
        <p:nvSpPr>
          <p:cNvPr id="3" name="2 Flecha derecha">
            <a:hlinkClick r:id="rId2" action="ppaction://hlinksldjump"/>
          </p:cNvPr>
          <p:cNvSpPr/>
          <p:nvPr/>
        </p:nvSpPr>
        <p:spPr>
          <a:xfrm>
            <a:off x="7848600" y="6135688"/>
            <a:ext cx="1008063" cy="433387"/>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
        <p:nvSpPr>
          <p:cNvPr id="5" name="4 CuadroTexto"/>
          <p:cNvSpPr txBox="1"/>
          <p:nvPr/>
        </p:nvSpPr>
        <p:spPr>
          <a:xfrm>
            <a:off x="5652120" y="6099285"/>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3" action="ppaction://hlinksldjump"/>
              </a:rPr>
              <a:t>MENU</a:t>
            </a:r>
            <a:endParaRPr lang="es-CO"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a:spLocks noChangeArrowheads="1"/>
          </p:cNvSpPr>
          <p:nvPr/>
        </p:nvSpPr>
        <p:spPr bwMode="auto">
          <a:xfrm>
            <a:off x="250825" y="1268413"/>
            <a:ext cx="8640763" cy="5016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defRPr/>
            </a:pPr>
            <a:r>
              <a:rPr lang="es-CO" sz="2800" b="1" dirty="0" smtClean="0"/>
              <a:t>Toda vez que  se evidencia en ellos:</a:t>
            </a:r>
          </a:p>
          <a:p>
            <a:pPr algn="just" eaLnBrk="1" hangingPunct="1">
              <a:defRPr/>
            </a:pPr>
            <a:endParaRPr lang="es-CO" sz="2800" dirty="0" smtClean="0"/>
          </a:p>
          <a:p>
            <a:pPr marL="457200" indent="-457200" algn="just" eaLnBrk="1" hangingPunct="1">
              <a:buFont typeface="Wingdings" pitchFamily="2" charset="2"/>
              <a:buChar char="Ø"/>
              <a:defRPr/>
            </a:pPr>
            <a:r>
              <a:rPr lang="es-CO" sz="2400" dirty="0" smtClean="0"/>
              <a:t>La enseñanza religiosa impartida se queda en  generalidades o mera iluminación bíblica.</a:t>
            </a:r>
          </a:p>
          <a:p>
            <a:pPr algn="just" eaLnBrk="1" hangingPunct="1">
              <a:defRPr/>
            </a:pPr>
            <a:endParaRPr lang="es-CO" sz="2400" dirty="0" smtClean="0"/>
          </a:p>
          <a:p>
            <a:pPr marL="457200" indent="-457200" algn="just" eaLnBrk="1" hangingPunct="1">
              <a:buFont typeface="Wingdings" pitchFamily="2" charset="2"/>
              <a:buChar char="Ø"/>
              <a:defRPr/>
            </a:pPr>
            <a:r>
              <a:rPr lang="es-CO" sz="2400" dirty="0" smtClean="0"/>
              <a:t>Su fe es en cierta manera limitada y expuesta a la incoherencia entre la teoría y la práctica.</a:t>
            </a:r>
          </a:p>
          <a:p>
            <a:pPr algn="just" eaLnBrk="1" hangingPunct="1">
              <a:defRPr/>
            </a:pPr>
            <a:endParaRPr lang="es-CO" sz="2400" dirty="0" smtClean="0"/>
          </a:p>
          <a:p>
            <a:pPr marL="457200" indent="-457200" algn="just" eaLnBrk="1" hangingPunct="1">
              <a:buFont typeface="Wingdings" pitchFamily="2" charset="2"/>
              <a:buChar char="Ø"/>
              <a:defRPr/>
            </a:pPr>
            <a:r>
              <a:rPr lang="es-CO" sz="2400" dirty="0" smtClean="0"/>
              <a:t>La actitud reacia de los educandos a los temas de Dios. </a:t>
            </a:r>
          </a:p>
          <a:p>
            <a:pPr algn="just" eaLnBrk="1" hangingPunct="1">
              <a:defRPr/>
            </a:pPr>
            <a:endParaRPr lang="es-CO" sz="2400" dirty="0" smtClean="0"/>
          </a:p>
          <a:p>
            <a:pPr marL="457200" indent="-457200" algn="just" eaLnBrk="1" hangingPunct="1">
              <a:buFont typeface="Wingdings" pitchFamily="2" charset="2"/>
              <a:buChar char="Ø"/>
              <a:defRPr/>
            </a:pPr>
            <a:r>
              <a:rPr lang="es-CO" sz="2400" dirty="0" smtClean="0"/>
              <a:t>El desarrollo del  pensamiento crítico en los estudiantes en lo que se refiere a los valores y el aspecto religioso, no corresponde a las necesidades de formación actual</a:t>
            </a:r>
          </a:p>
        </p:txBody>
      </p:sp>
      <p:sp>
        <p:nvSpPr>
          <p:cNvPr id="5" name="4 CuadroTexto"/>
          <p:cNvSpPr txBox="1"/>
          <p:nvPr/>
        </p:nvSpPr>
        <p:spPr>
          <a:xfrm>
            <a:off x="7011195" y="6285518"/>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7315" y="1775007"/>
            <a:ext cx="7560840" cy="830997"/>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800" b="1" cap="all" dirty="0">
                <a:ln w="0"/>
                <a:solidFill>
                  <a:srgbClr val="7030A0"/>
                </a:solidFill>
                <a:effectLst>
                  <a:reflection blurRad="12700" stA="50000" endPos="50000" dist="5000" dir="5400000" sy="-100000" rotWithShape="0"/>
                </a:effectLst>
                <a:latin typeface="Tekton Pro Ext" pitchFamily="34" charset="0"/>
              </a:rPr>
              <a:t>Objetivo general</a:t>
            </a:r>
          </a:p>
        </p:txBody>
      </p:sp>
      <p:sp>
        <p:nvSpPr>
          <p:cNvPr id="12291" name="2 CuadroTexto"/>
          <p:cNvSpPr txBox="1">
            <a:spLocks noChangeArrowheads="1"/>
          </p:cNvSpPr>
          <p:nvPr/>
        </p:nvSpPr>
        <p:spPr bwMode="auto">
          <a:xfrm>
            <a:off x="250825" y="2901950"/>
            <a:ext cx="8353425" cy="3048000"/>
          </a:xfrm>
          <a:prstGeom prst="rect">
            <a:avLst/>
          </a:prstGeom>
          <a:noFill/>
          <a:ln w="9525">
            <a:noFill/>
            <a:miter lim="800000"/>
            <a:headEnd/>
            <a:tailEnd/>
          </a:ln>
        </p:spPr>
        <p:txBody>
          <a:bodyPr>
            <a:spAutoFit/>
          </a:bodyPr>
          <a:lstStyle/>
          <a:p>
            <a:pPr algn="ctr"/>
            <a:r>
              <a:rPr lang="es-CO" sz="3200" b="1"/>
              <a:t>Fortalecer la enseñanza de la educación religiosa escolar,  a través de la catequesis como estrategia  para el desarrollo del pensamiento crítico de los estudiantes del Colegio Divino Niño del Municipio de Rionegro – Antioquia. </a:t>
            </a:r>
            <a:r>
              <a:rPr lang="es-CO" altLang="es-CO" sz="3200" b="1">
                <a:latin typeface="Arial Black" pitchFamily="34" charset="0"/>
              </a:rPr>
              <a:t> </a:t>
            </a:r>
          </a:p>
        </p:txBody>
      </p:sp>
      <p:sp>
        <p:nvSpPr>
          <p:cNvPr id="4" name="3 CuadroTexto"/>
          <p:cNvSpPr txBox="1"/>
          <p:nvPr/>
        </p:nvSpPr>
        <p:spPr>
          <a:xfrm>
            <a:off x="6732240" y="5949280"/>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5" name="4 Elipse"/>
          <p:cNvSpPr/>
          <p:nvPr/>
        </p:nvSpPr>
        <p:spPr>
          <a:xfrm>
            <a:off x="6516216" y="178446"/>
            <a:ext cx="2448273" cy="1632129"/>
          </a:xfrm>
          <a:prstGeom prst="ellipse">
            <a:avLst/>
          </a:prstGeom>
          <a:blipFill>
            <a:blip r:embed="rId3"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928670"/>
            <a:ext cx="7560840" cy="769441"/>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400" b="1" cap="all" dirty="0">
                <a:ln w="0"/>
                <a:solidFill>
                  <a:srgbClr val="7030A0"/>
                </a:solidFill>
                <a:effectLst>
                  <a:reflection blurRad="12700" stA="50000" endPos="50000" dist="5000" dir="5400000" sy="-100000" rotWithShape="0"/>
                </a:effectLst>
                <a:latin typeface="Tekton Pro Ext" pitchFamily="34" charset="0"/>
              </a:rPr>
              <a:t>Marco referencial</a:t>
            </a:r>
          </a:p>
        </p:txBody>
      </p:sp>
      <p:sp>
        <p:nvSpPr>
          <p:cNvPr id="4" name="3 CuadroTexto"/>
          <p:cNvSpPr txBox="1"/>
          <p:nvPr/>
        </p:nvSpPr>
        <p:spPr>
          <a:xfrm>
            <a:off x="6904760" y="6310845"/>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graphicFrame>
        <p:nvGraphicFramePr>
          <p:cNvPr id="5" name="4 Tabla"/>
          <p:cNvGraphicFramePr>
            <a:graphicFrameLocks noGrp="1"/>
          </p:cNvGraphicFramePr>
          <p:nvPr/>
        </p:nvGraphicFramePr>
        <p:xfrm>
          <a:off x="1071538" y="2500306"/>
          <a:ext cx="6715173" cy="3718560"/>
        </p:xfrm>
        <a:graphic>
          <a:graphicData uri="http://schemas.openxmlformats.org/drawingml/2006/table">
            <a:tbl>
              <a:tblPr firstRow="1" bandRow="1">
                <a:tableStyleId>{21E4AEA4-8DFA-4A89-87EB-49C32662AFE0}</a:tableStyleId>
              </a:tblPr>
              <a:tblGrid>
                <a:gridCol w="2238391"/>
                <a:gridCol w="2238391"/>
                <a:gridCol w="2238391"/>
              </a:tblGrid>
              <a:tr h="370840">
                <a:tc>
                  <a:txBody>
                    <a:bodyPr/>
                    <a:lstStyle/>
                    <a:p>
                      <a:pPr algn="ctr"/>
                      <a:r>
                        <a:rPr lang="es-CO" dirty="0" smtClean="0"/>
                        <a:t>CATEGORIA  DE ANÁLISIS</a:t>
                      </a:r>
                      <a:endParaRPr lang="es-CO" dirty="0"/>
                    </a:p>
                  </a:txBody>
                  <a:tcPr/>
                </a:tc>
                <a:tc>
                  <a:txBody>
                    <a:bodyPr/>
                    <a:lstStyle/>
                    <a:p>
                      <a:pPr algn="ctr"/>
                      <a:r>
                        <a:rPr lang="es-CO" dirty="0" smtClean="0"/>
                        <a:t>CAMPO</a:t>
                      </a:r>
                      <a:r>
                        <a:rPr lang="es-CO" baseline="0" dirty="0" smtClean="0"/>
                        <a:t> DE FORMACIÓN</a:t>
                      </a:r>
                      <a:endParaRPr lang="es-CO" dirty="0"/>
                    </a:p>
                  </a:txBody>
                  <a:tcPr/>
                </a:tc>
                <a:tc>
                  <a:txBody>
                    <a:bodyPr/>
                    <a:lstStyle/>
                    <a:p>
                      <a:pPr algn="ctr"/>
                      <a:r>
                        <a:rPr lang="es-CO" dirty="0" smtClean="0"/>
                        <a:t> FUNDAMENTO DE AUTOR </a:t>
                      </a:r>
                      <a:endParaRPr lang="es-CO" dirty="0"/>
                    </a:p>
                  </a:txBody>
                  <a:tcPr/>
                </a:tc>
              </a:tr>
              <a:tr h="370840">
                <a:tc>
                  <a:txBody>
                    <a:bodyPr/>
                    <a:lstStyle/>
                    <a:p>
                      <a:r>
                        <a:rPr lang="es-CO" b="1" dirty="0" smtClean="0"/>
                        <a:t>1. Educación</a:t>
                      </a:r>
                      <a:r>
                        <a:rPr lang="es-CO" b="1" baseline="0" dirty="0" smtClean="0"/>
                        <a:t> Religiosa Escolar.</a:t>
                      </a:r>
                      <a:endParaRPr lang="es-CO" b="1" dirty="0"/>
                    </a:p>
                  </a:txBody>
                  <a:tcPr/>
                </a:tc>
                <a:tc>
                  <a:txBody>
                    <a:bodyPr/>
                    <a:lstStyle/>
                    <a:p>
                      <a:r>
                        <a:rPr lang="es-CO" sz="1600" dirty="0" smtClean="0"/>
                        <a:t>Pedagógico.</a:t>
                      </a:r>
                      <a:endParaRPr lang="es-CO" sz="1600" dirty="0"/>
                    </a:p>
                  </a:txBody>
                  <a:tcPr/>
                </a:tc>
                <a:tc>
                  <a:txBody>
                    <a:bodyPr/>
                    <a:lstStyle/>
                    <a:p>
                      <a:r>
                        <a:rPr lang="es-CO" sz="1600" kern="1200" dirty="0" smtClean="0">
                          <a:solidFill>
                            <a:schemeClr val="dk1"/>
                          </a:solidFill>
                          <a:latin typeface="+mn-lt"/>
                          <a:ea typeface="+mn-ea"/>
                          <a:cs typeface="+mn-cs"/>
                        </a:rPr>
                        <a:t>Lara Corredor, </a:t>
                      </a:r>
                      <a:r>
                        <a:rPr lang="es-CO" sz="1600" dirty="0" smtClean="0"/>
                        <a:t>David Eduardo.</a:t>
                      </a:r>
                      <a:endParaRPr lang="es-CO" sz="1600" dirty="0"/>
                    </a:p>
                  </a:txBody>
                  <a:tcPr/>
                </a:tc>
              </a:tr>
              <a:tr h="370840">
                <a:tc>
                  <a:txBody>
                    <a:bodyPr/>
                    <a:lstStyle/>
                    <a:p>
                      <a:endParaRPr lang="es-CO" b="1" dirty="0" smtClean="0"/>
                    </a:p>
                    <a:p>
                      <a:endParaRPr lang="es-CO" b="1" dirty="0" smtClean="0"/>
                    </a:p>
                    <a:p>
                      <a:endParaRPr lang="es-CO" b="1" dirty="0" smtClean="0"/>
                    </a:p>
                    <a:p>
                      <a:r>
                        <a:rPr lang="es-CO" b="1" dirty="0" smtClean="0"/>
                        <a:t>2.</a:t>
                      </a:r>
                      <a:r>
                        <a:rPr lang="es-CO" b="1" baseline="0" dirty="0" smtClean="0"/>
                        <a:t> La Catequesis.</a:t>
                      </a:r>
                      <a:endParaRPr lang="es-CO" b="1" dirty="0"/>
                    </a:p>
                  </a:txBody>
                  <a:tcPr/>
                </a:tc>
                <a:tc>
                  <a:txBody>
                    <a:bodyPr/>
                    <a:lstStyle/>
                    <a:p>
                      <a:endParaRPr lang="es-CO" sz="1600" dirty="0" smtClean="0"/>
                    </a:p>
                    <a:p>
                      <a:endParaRPr lang="es-CO" sz="1600" dirty="0" smtClean="0"/>
                    </a:p>
                    <a:p>
                      <a:endParaRPr lang="es-CO" sz="1600" dirty="0" smtClean="0"/>
                    </a:p>
                    <a:p>
                      <a:r>
                        <a:rPr lang="es-CO" sz="1600" dirty="0" smtClean="0"/>
                        <a:t>Teológico.</a:t>
                      </a:r>
                      <a:endParaRPr lang="es-CO" sz="1600" dirty="0"/>
                    </a:p>
                  </a:txBody>
                  <a:tcPr/>
                </a:tc>
                <a:tc>
                  <a:txBody>
                    <a:bodyPr/>
                    <a:lstStyle/>
                    <a:p>
                      <a:r>
                        <a:rPr lang="es-CO" sz="1600" kern="1200" dirty="0" smtClean="0">
                          <a:solidFill>
                            <a:schemeClr val="dk1"/>
                          </a:solidFill>
                          <a:latin typeface="+mn-lt"/>
                          <a:ea typeface="+mn-ea"/>
                          <a:cs typeface="+mn-cs"/>
                        </a:rPr>
                        <a:t>Doctrina de la Iglesia católica en: Concilio Ecuménico Vaticano II, Catechesi Tradendae y Directorio General de la Catequesis.</a:t>
                      </a:r>
                      <a:endParaRPr lang="es-CO" sz="1600" dirty="0"/>
                    </a:p>
                  </a:txBody>
                  <a:tcPr/>
                </a:tc>
              </a:tr>
              <a:tr h="370840">
                <a:tc>
                  <a:txBody>
                    <a:bodyPr/>
                    <a:lstStyle/>
                    <a:p>
                      <a:r>
                        <a:rPr lang="es-CO" b="1" dirty="0" smtClean="0"/>
                        <a:t>3. Pensamiento    Crítico.</a:t>
                      </a:r>
                      <a:endParaRPr lang="es-CO" b="1" dirty="0"/>
                    </a:p>
                  </a:txBody>
                  <a:tcPr/>
                </a:tc>
                <a:tc>
                  <a:txBody>
                    <a:bodyPr/>
                    <a:lstStyle/>
                    <a:p>
                      <a:r>
                        <a:rPr lang="es-CO" sz="1600" dirty="0" smtClean="0"/>
                        <a:t>Humanístico. </a:t>
                      </a:r>
                      <a:endParaRPr lang="es-CO" sz="1600" dirty="0"/>
                    </a:p>
                  </a:txBody>
                  <a:tcPr/>
                </a:tc>
                <a:tc>
                  <a:txBody>
                    <a:bodyPr/>
                    <a:lstStyle/>
                    <a:p>
                      <a:r>
                        <a:rPr lang="es-CO" sz="1600" dirty="0" smtClean="0"/>
                        <a:t>Estanislao Zuleta.</a:t>
                      </a:r>
                      <a:endParaRPr lang="es-CO" sz="1600" dirty="0"/>
                    </a:p>
                  </a:txBody>
                  <a:tcPr/>
                </a:tc>
              </a:tr>
            </a:tbl>
          </a:graphicData>
        </a:graphic>
      </p:graphicFrame>
      <p:sp>
        <p:nvSpPr>
          <p:cNvPr id="6" name="5 Rectángulo"/>
          <p:cNvSpPr/>
          <p:nvPr/>
        </p:nvSpPr>
        <p:spPr>
          <a:xfrm>
            <a:off x="500034" y="2000240"/>
            <a:ext cx="7572428" cy="400110"/>
          </a:xfrm>
          <a:prstGeom prst="rect">
            <a:avLst/>
          </a:prstGeom>
        </p:spPr>
        <p:txBody>
          <a:bodyPr wrap="square">
            <a:spAutoFit/>
          </a:bodyPr>
          <a:lstStyle/>
          <a:p>
            <a:pPr algn="ctr">
              <a:defRPr/>
            </a:pPr>
            <a:r>
              <a:rPr lang="es-CO" sz="2000" b="1" dirty="0"/>
              <a:t>La presente investigación se fundamenta en: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1148551"/>
            <a:ext cx="7560840" cy="646331"/>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3600" b="1" cap="all" dirty="0">
                <a:ln w="0"/>
                <a:solidFill>
                  <a:srgbClr val="7030A0"/>
                </a:solidFill>
                <a:effectLst>
                  <a:reflection blurRad="12700" stA="50000" endPos="50000" dist="5000" dir="5400000" sy="-100000" rotWithShape="0"/>
                </a:effectLst>
                <a:latin typeface="Tekton Pro Ext" pitchFamily="34" charset="0"/>
              </a:rPr>
              <a:t>Diseño metodológico</a:t>
            </a:r>
          </a:p>
        </p:txBody>
      </p:sp>
      <p:sp>
        <p:nvSpPr>
          <p:cNvPr id="14339" name="2 CuadroTexto"/>
          <p:cNvSpPr txBox="1">
            <a:spLocks noChangeArrowheads="1"/>
          </p:cNvSpPr>
          <p:nvPr/>
        </p:nvSpPr>
        <p:spPr bwMode="auto">
          <a:xfrm>
            <a:off x="215900" y="1939925"/>
            <a:ext cx="8856663" cy="1323975"/>
          </a:xfrm>
          <a:prstGeom prst="rect">
            <a:avLst/>
          </a:prstGeom>
          <a:noFill/>
          <a:ln w="9525">
            <a:noFill/>
            <a:miter lim="800000"/>
            <a:headEnd/>
            <a:tailEnd/>
          </a:ln>
        </p:spPr>
        <p:txBody>
          <a:bodyPr>
            <a:spAutoFit/>
          </a:bodyPr>
          <a:lstStyle/>
          <a:p>
            <a:r>
              <a:rPr lang="es-CO" altLang="es-CO" sz="2000" b="1"/>
              <a:t>Tipo de investigación</a:t>
            </a:r>
            <a:r>
              <a:rPr lang="es-CO" altLang="es-CO" sz="2000"/>
              <a:t>: </a:t>
            </a:r>
            <a:r>
              <a:rPr lang="es-ES_tradnl" altLang="es-CO" sz="2000"/>
              <a:t>El proyecto se desarrolla en el marco de una investigación  cualitativa, a partir de un enfoque hermenéutico.</a:t>
            </a:r>
            <a:endParaRPr lang="es-CO" altLang="es-CO" sz="2000"/>
          </a:p>
          <a:p>
            <a:r>
              <a:rPr lang="es-ES_tradnl" altLang="es-CO" sz="2000"/>
              <a:t> </a:t>
            </a:r>
            <a:endParaRPr lang="es-CO" altLang="es-CO" sz="2000" b="1"/>
          </a:p>
          <a:p>
            <a:pPr algn="ctr"/>
            <a:r>
              <a:rPr lang="es-CO" altLang="es-CO" sz="2000" b="1"/>
              <a:t>Técnicas e instrumento de recolección de información:</a:t>
            </a:r>
          </a:p>
        </p:txBody>
      </p:sp>
      <p:sp>
        <p:nvSpPr>
          <p:cNvPr id="4" name="3 CuadroTexto"/>
          <p:cNvSpPr txBox="1"/>
          <p:nvPr/>
        </p:nvSpPr>
        <p:spPr>
          <a:xfrm>
            <a:off x="298721" y="3716076"/>
            <a:ext cx="8856984" cy="4031873"/>
          </a:xfrm>
          <a:prstGeom prst="rect">
            <a:avLst/>
          </a:prstGeom>
          <a:noFill/>
        </p:spPr>
        <p:txBody>
          <a:bodyPr numCol="2">
            <a:spAutoFit/>
          </a:bodyPr>
          <a:lstStyle/>
          <a:p>
            <a:pPr algn="just">
              <a:defRPr/>
            </a:pPr>
            <a:r>
              <a:rPr lang="es-CO" sz="2000" b="1" dirty="0"/>
              <a:t>Técnica:</a:t>
            </a:r>
          </a:p>
          <a:p>
            <a:pPr algn="just">
              <a:defRPr/>
            </a:pPr>
            <a:r>
              <a:rPr lang="es-CO" sz="2000" b="1" dirty="0"/>
              <a:t> </a:t>
            </a:r>
          </a:p>
          <a:p>
            <a:pPr marL="342900" indent="-342900">
              <a:buFont typeface="Arial" pitchFamily="34" charset="0"/>
              <a:buChar char="•"/>
              <a:defRPr/>
            </a:pPr>
            <a:r>
              <a:rPr lang="es-CO" sz="2000" i="1" dirty="0"/>
              <a:t>Encuesta.</a:t>
            </a:r>
            <a:endParaRPr lang="es-CO" sz="2000" b="1" dirty="0"/>
          </a:p>
          <a:p>
            <a:pPr>
              <a:defRPr/>
            </a:pPr>
            <a:endParaRPr lang="es-CO" sz="2800" b="1" dirty="0"/>
          </a:p>
          <a:p>
            <a:pPr>
              <a:defRPr/>
            </a:pPr>
            <a:endParaRPr lang="es-CO" sz="2800" b="1" dirty="0"/>
          </a:p>
          <a:p>
            <a:pPr>
              <a:defRPr/>
            </a:pPr>
            <a:endParaRPr lang="es-CO" sz="2800" b="1" dirty="0"/>
          </a:p>
          <a:p>
            <a:pPr>
              <a:defRPr/>
            </a:pPr>
            <a:endParaRPr lang="es-CO" sz="2800" b="1" dirty="0"/>
          </a:p>
          <a:p>
            <a:pPr>
              <a:defRPr/>
            </a:pPr>
            <a:endParaRPr lang="es-CO" sz="2800" b="1" dirty="0"/>
          </a:p>
          <a:p>
            <a:pPr>
              <a:defRPr/>
            </a:pPr>
            <a:endParaRPr lang="es-CO" sz="2800" b="1" dirty="0"/>
          </a:p>
          <a:p>
            <a:pPr>
              <a:defRPr/>
            </a:pPr>
            <a:endParaRPr lang="es-CO" sz="2800" b="1" dirty="0"/>
          </a:p>
          <a:p>
            <a:pPr>
              <a:defRPr/>
            </a:pPr>
            <a:r>
              <a:rPr lang="es-CO" sz="2000" b="1" dirty="0"/>
              <a:t>Instrumentos.</a:t>
            </a:r>
          </a:p>
          <a:p>
            <a:pPr>
              <a:defRPr/>
            </a:pPr>
            <a:endParaRPr lang="es-CO" sz="2000" b="1" dirty="0"/>
          </a:p>
          <a:p>
            <a:pPr marL="285750" indent="-285750">
              <a:buFont typeface="Arial" pitchFamily="34" charset="0"/>
              <a:buChar char="•"/>
              <a:defRPr/>
            </a:pPr>
            <a:r>
              <a:rPr lang="es-CO" sz="2000" dirty="0"/>
              <a:t>Cuestionario de tipo mixto: Preguntas cerradas y abiertas.</a:t>
            </a:r>
          </a:p>
        </p:txBody>
      </p:sp>
      <p:sp>
        <p:nvSpPr>
          <p:cNvPr id="5" name="4 Elipse"/>
          <p:cNvSpPr/>
          <p:nvPr/>
        </p:nvSpPr>
        <p:spPr>
          <a:xfrm>
            <a:off x="2004519" y="3573016"/>
            <a:ext cx="2603485" cy="1944216"/>
          </a:xfrm>
          <a:prstGeom prst="ellipse">
            <a:avLst/>
          </a:prstGeom>
          <a:blipFill>
            <a:blip r:embed="rId2"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 name="5 CuadroTexto"/>
          <p:cNvSpPr txBox="1"/>
          <p:nvPr/>
        </p:nvSpPr>
        <p:spPr>
          <a:xfrm>
            <a:off x="6904760" y="6103459"/>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3" action="ppaction://hlinksldjump"/>
              </a:rPr>
              <a:t>MENU</a:t>
            </a:r>
            <a:endParaRPr lang="es-CO"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1229851"/>
            <a:ext cx="7560840" cy="830997"/>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800" b="1" cap="all" dirty="0">
                <a:ln w="0"/>
                <a:solidFill>
                  <a:srgbClr val="7030A0"/>
                </a:solidFill>
                <a:effectLst>
                  <a:reflection blurRad="12700" stA="50000" endPos="50000" dist="5000" dir="5400000" sy="-100000" rotWithShape="0"/>
                </a:effectLst>
                <a:latin typeface="Tekton Pro Ext" pitchFamily="34" charset="0"/>
              </a:rPr>
              <a:t>Hallazgos:</a:t>
            </a:r>
          </a:p>
        </p:txBody>
      </p:sp>
      <p:graphicFrame>
        <p:nvGraphicFramePr>
          <p:cNvPr id="3" name="2 Tabla"/>
          <p:cNvGraphicFramePr>
            <a:graphicFrameLocks noGrp="1"/>
          </p:cNvGraphicFramePr>
          <p:nvPr/>
        </p:nvGraphicFramePr>
        <p:xfrm>
          <a:off x="1258888" y="2420938"/>
          <a:ext cx="6096000" cy="3571876"/>
        </p:xfrm>
        <a:graphic>
          <a:graphicData uri="http://schemas.openxmlformats.org/drawingml/2006/table">
            <a:tbl>
              <a:tblPr firstRow="1" bandRow="1">
                <a:tableStyleId>{AF606853-7671-496A-8E4F-DF71F8EC918B}</a:tableStyleId>
              </a:tblPr>
              <a:tblGrid>
                <a:gridCol w="3048000"/>
                <a:gridCol w="3048000"/>
              </a:tblGrid>
              <a:tr h="370906">
                <a:tc>
                  <a:txBody>
                    <a:bodyPr/>
                    <a:lstStyle/>
                    <a:p>
                      <a:pPr algn="ctr"/>
                      <a:r>
                        <a:rPr lang="es-CO" sz="1800" dirty="0" smtClean="0"/>
                        <a:t>Fortalezas: </a:t>
                      </a:r>
                      <a:endParaRPr lang="es-CO" sz="1800" dirty="0">
                        <a:solidFill>
                          <a:schemeClr val="tx1"/>
                        </a:solidFill>
                      </a:endParaRPr>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7030A0"/>
                    </a:solidFill>
                  </a:tcPr>
                </a:tc>
                <a:tc>
                  <a:txBody>
                    <a:bodyPr/>
                    <a:lstStyle/>
                    <a:p>
                      <a:pPr algn="ctr"/>
                      <a:r>
                        <a:rPr lang="es-CO" sz="1800" dirty="0" smtClean="0"/>
                        <a:t>Debilidades</a:t>
                      </a:r>
                      <a:endParaRPr lang="es-CO" sz="1800" dirty="0">
                        <a:solidFill>
                          <a:schemeClr val="tx1"/>
                        </a:solidFill>
                      </a:endParaRPr>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7030A0"/>
                    </a:solidFill>
                  </a:tcPr>
                </a:tc>
              </a:tr>
              <a:tr h="640194">
                <a:tc>
                  <a:txBody>
                    <a:bodyPr/>
                    <a:lstStyle/>
                    <a:p>
                      <a:r>
                        <a:rPr lang="es-CO" sz="1800" dirty="0" smtClean="0"/>
                        <a:t>1.  La E</a:t>
                      </a:r>
                      <a:r>
                        <a:rPr lang="es-CO" sz="1800" baseline="0" dirty="0" smtClean="0"/>
                        <a:t>RE es considerada necesaria.</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s-CO" sz="1800" dirty="0" smtClean="0"/>
                        <a:t>1. Contenidos</a:t>
                      </a:r>
                      <a:r>
                        <a:rPr lang="es-CO" sz="1800" baseline="0" dirty="0" smtClean="0"/>
                        <a:t> de la ERE.</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640194">
                <a:tc>
                  <a:txBody>
                    <a:bodyPr/>
                    <a:lstStyle/>
                    <a:p>
                      <a:r>
                        <a:rPr lang="es-CO" sz="1800" dirty="0" smtClean="0"/>
                        <a:t>2. La</a:t>
                      </a:r>
                      <a:r>
                        <a:rPr lang="es-CO" sz="1800" baseline="0" dirty="0" smtClean="0"/>
                        <a:t> ERE les ayuda en el crecimiento de su fe.</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s-CO" sz="1800" dirty="0" smtClean="0"/>
                        <a:t>2. Metodología.</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640194">
                <a:tc>
                  <a:txBody>
                    <a:bodyPr/>
                    <a:lstStyle/>
                    <a:p>
                      <a:r>
                        <a:rPr lang="es-CO" sz="1800" dirty="0" smtClean="0"/>
                        <a:t>3. Tiene sentido para los educandos.</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s-CO" sz="1800" dirty="0" smtClean="0"/>
                        <a:t>3.</a:t>
                      </a:r>
                      <a:r>
                        <a:rPr lang="es-CO" sz="1800" baseline="0" dirty="0" smtClean="0"/>
                        <a:t> Poco apoyo familiar.</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640194">
                <a:tc>
                  <a:txBody>
                    <a:bodyPr/>
                    <a:lstStyle/>
                    <a:p>
                      <a:r>
                        <a:rPr lang="es-CO" sz="1800" dirty="0" smtClean="0"/>
                        <a:t>4. La</a:t>
                      </a:r>
                      <a:r>
                        <a:rPr lang="es-CO" sz="1800" baseline="0" dirty="0" smtClean="0"/>
                        <a:t> ERE ayuda a interiorizar valores.</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s-CO" sz="1800" dirty="0" smtClean="0"/>
                        <a:t>4. La no trascendencia de la ERE a las familias.</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r h="640194">
                <a:tc>
                  <a:txBody>
                    <a:bodyPr/>
                    <a:lstStyle/>
                    <a:p>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r>
                        <a:rPr lang="es-CO" sz="1800" dirty="0" smtClean="0"/>
                        <a:t>5. Falta que</a:t>
                      </a:r>
                      <a:r>
                        <a:rPr lang="es-CO" sz="1800" baseline="0" dirty="0" smtClean="0"/>
                        <a:t> la ERE sea más vivencial.</a:t>
                      </a:r>
                      <a:endParaRPr lang="es-CO" sz="1800" dirty="0"/>
                    </a:p>
                  </a:txBody>
                  <a:tcPr marT="45728" marB="4572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r>
            </a:tbl>
          </a:graphicData>
        </a:graphic>
      </p:graphicFrame>
      <p:sp>
        <p:nvSpPr>
          <p:cNvPr id="14" name="13 CuadroTexto"/>
          <p:cNvSpPr txBox="1"/>
          <p:nvPr/>
        </p:nvSpPr>
        <p:spPr>
          <a:xfrm>
            <a:off x="6904760" y="6310845"/>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3" action="ppaction://hlinksldjump"/>
              </a:rPr>
              <a:t>MENU</a:t>
            </a:r>
            <a:endParaRPr lang="es-CO"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1541" y="1198493"/>
            <a:ext cx="8244916" cy="646331"/>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3600" b="1" cap="all" dirty="0">
                <a:ln w="0"/>
                <a:solidFill>
                  <a:srgbClr val="7030A0"/>
                </a:solidFill>
                <a:effectLst>
                  <a:reflection blurRad="12700" stA="50000" endPos="50000" dist="5000" dir="5400000" sy="-100000" rotWithShape="0"/>
                </a:effectLst>
                <a:latin typeface="Tekton Pro Ext" pitchFamily="34" charset="0"/>
              </a:rPr>
              <a:t>Propuesta pedagógica</a:t>
            </a:r>
          </a:p>
        </p:txBody>
      </p:sp>
      <p:sp>
        <p:nvSpPr>
          <p:cNvPr id="3" name="2 CuadroTexto"/>
          <p:cNvSpPr txBox="1"/>
          <p:nvPr/>
        </p:nvSpPr>
        <p:spPr>
          <a:xfrm>
            <a:off x="179388" y="2133600"/>
            <a:ext cx="8640762" cy="3416300"/>
          </a:xfrm>
          <a:prstGeom prst="rect">
            <a:avLst/>
          </a:prstGeom>
          <a:noFill/>
        </p:spPr>
        <p:txBody>
          <a:bodyPr>
            <a:spAutoFit/>
          </a:bodyPr>
          <a:lstStyle/>
          <a:p>
            <a:pPr algn="just">
              <a:defRPr/>
            </a:pPr>
            <a:r>
              <a:rPr lang="es-CO" dirty="0">
                <a:latin typeface="Arial Black" pitchFamily="34" charset="0"/>
              </a:rPr>
              <a:t>TÍTULO: </a:t>
            </a:r>
            <a:r>
              <a:rPr lang="es-CO" sz="2000" dirty="0" smtClean="0"/>
              <a:t>LA </a:t>
            </a:r>
            <a:r>
              <a:rPr lang="es-CO" sz="2000" dirty="0"/>
              <a:t>ENSEÑANZA DE LA EDUCACIÓN RELIGIOSA ESCOLAR  A TRAVÉS DE LA CATEQUESIS COMO ESTRATEGIA PARA EL DESARROLLO DEL PENSAMIENTO CRÍTICO EN LOS GRADOS DE OCTAVO Y NOVENO DEL COLEGIO DIVINO NIÑO DE RIONEGRO – ANTIOQUIA. </a:t>
            </a:r>
            <a:endParaRPr lang="es-CO" b="1" dirty="0"/>
          </a:p>
          <a:p>
            <a:pPr algn="just">
              <a:defRPr/>
            </a:pPr>
            <a:endParaRPr lang="es-CO" dirty="0">
              <a:latin typeface="Arial Black" pitchFamily="34" charset="0"/>
            </a:endParaRPr>
          </a:p>
          <a:p>
            <a:pPr algn="just">
              <a:defRPr/>
            </a:pPr>
            <a:r>
              <a:rPr lang="es-CO" dirty="0">
                <a:latin typeface="Arial Black" pitchFamily="34" charset="0"/>
              </a:rPr>
              <a:t>DIRIGIDA A: </a:t>
            </a:r>
          </a:p>
          <a:p>
            <a:pPr algn="just">
              <a:defRPr/>
            </a:pPr>
            <a:endParaRPr lang="es-CO" sz="2000" dirty="0">
              <a:latin typeface="+mn-lt"/>
            </a:endParaRPr>
          </a:p>
          <a:p>
            <a:pPr algn="just">
              <a:defRPr/>
            </a:pPr>
            <a:r>
              <a:rPr lang="es-CO" sz="2000" dirty="0">
                <a:latin typeface="+mn-lt"/>
              </a:rPr>
              <a:t>La propuesta está dirigida a los educandos del Colegio Divino niño de Rionegro – Antioquia, pero la prueba piloto esta concretizada con los grados de octavo y noveno.</a:t>
            </a:r>
          </a:p>
        </p:txBody>
      </p:sp>
      <p:sp>
        <p:nvSpPr>
          <p:cNvPr id="4" name="3 CuadroTexto"/>
          <p:cNvSpPr txBox="1"/>
          <p:nvPr/>
        </p:nvSpPr>
        <p:spPr>
          <a:xfrm>
            <a:off x="5364088" y="6094821"/>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5" name="4 Flecha derecha">
            <a:hlinkClick r:id="rId3" action="ppaction://hlinksldjump"/>
          </p:cNvPr>
          <p:cNvSpPr/>
          <p:nvPr/>
        </p:nvSpPr>
        <p:spPr>
          <a:xfrm>
            <a:off x="7700963" y="6102350"/>
            <a:ext cx="1008062" cy="43180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CuadroTexto"/>
          <p:cNvSpPr txBox="1"/>
          <p:nvPr/>
        </p:nvSpPr>
        <p:spPr>
          <a:xfrm>
            <a:off x="325438" y="2492375"/>
            <a:ext cx="8496300" cy="3170238"/>
          </a:xfrm>
          <a:prstGeom prst="rect">
            <a:avLst/>
          </a:prstGeom>
          <a:noFill/>
        </p:spPr>
        <p:txBody>
          <a:bodyPr>
            <a:spAutoFit/>
          </a:bodyPr>
          <a:lstStyle/>
          <a:p>
            <a:pPr algn="just">
              <a:defRPr/>
            </a:pPr>
            <a:r>
              <a:rPr lang="es-CO" sz="2000" b="1" dirty="0"/>
              <a:t>MOMENTOS:</a:t>
            </a:r>
          </a:p>
          <a:p>
            <a:pPr algn="just">
              <a:defRPr/>
            </a:pPr>
            <a:endParaRPr lang="es-CO" sz="2000" dirty="0"/>
          </a:p>
          <a:p>
            <a:pPr marL="457200" indent="-457200" algn="just">
              <a:buFontTx/>
              <a:buAutoNum type="arabicPeriod"/>
              <a:defRPr/>
            </a:pPr>
            <a:r>
              <a:rPr lang="es-CO" sz="2000" dirty="0">
                <a:hlinkClick r:id="rId2" action="ppaction://hlinksldjump"/>
              </a:rPr>
              <a:t>Diseño de propuesta.</a:t>
            </a:r>
            <a:endParaRPr lang="es-CO" sz="2000" dirty="0"/>
          </a:p>
          <a:p>
            <a:pPr marL="457200" indent="-457200" algn="just">
              <a:buFontTx/>
              <a:buAutoNum type="arabicPeriod"/>
              <a:defRPr/>
            </a:pPr>
            <a:r>
              <a:rPr lang="es-CO" sz="2000" dirty="0"/>
              <a:t>Aplicación de Prueba Piloto.</a:t>
            </a:r>
          </a:p>
          <a:p>
            <a:pPr marL="457200" indent="-457200" algn="just">
              <a:buFontTx/>
              <a:buAutoNum type="arabicPeriod"/>
              <a:defRPr/>
            </a:pPr>
            <a:r>
              <a:rPr lang="es-CO" sz="2000" dirty="0"/>
              <a:t>Evaluación de resultados de prueba piloto.</a:t>
            </a:r>
          </a:p>
          <a:p>
            <a:pPr marL="457200" indent="-457200" algn="just">
              <a:defRPr/>
            </a:pPr>
            <a:endParaRPr lang="es-CO" sz="2000" dirty="0"/>
          </a:p>
          <a:p>
            <a:pPr algn="just">
              <a:defRPr/>
            </a:pPr>
            <a:endParaRPr lang="es-CO" sz="2000" dirty="0"/>
          </a:p>
          <a:p>
            <a:pPr marL="457200" indent="-457200" algn="just">
              <a:buFontTx/>
              <a:buAutoNum type="arabicPeriod"/>
              <a:defRPr/>
            </a:pPr>
            <a:endParaRPr lang="es-CO" sz="2000" dirty="0"/>
          </a:p>
          <a:p>
            <a:pPr algn="just">
              <a:defRPr/>
            </a:pPr>
            <a:endParaRPr lang="es-CO" sz="2000" dirty="0"/>
          </a:p>
          <a:p>
            <a:pPr algn="just">
              <a:defRPr/>
            </a:pPr>
            <a:endParaRPr lang="es-CO" sz="2000" dirty="0"/>
          </a:p>
        </p:txBody>
      </p:sp>
      <p:sp>
        <p:nvSpPr>
          <p:cNvPr id="12" name="11 CuadroTexto"/>
          <p:cNvSpPr txBox="1"/>
          <p:nvPr/>
        </p:nvSpPr>
        <p:spPr>
          <a:xfrm>
            <a:off x="5508104" y="6099285"/>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3" action="ppaction://hlinksldjump"/>
              </a:rPr>
              <a:t>MENU</a:t>
            </a:r>
            <a:endParaRPr lang="es-CO" dirty="0"/>
          </a:p>
        </p:txBody>
      </p:sp>
      <p:sp>
        <p:nvSpPr>
          <p:cNvPr id="5" name="4 Elipse"/>
          <p:cNvSpPr/>
          <p:nvPr/>
        </p:nvSpPr>
        <p:spPr>
          <a:xfrm>
            <a:off x="4860032" y="764704"/>
            <a:ext cx="3444587" cy="2736304"/>
          </a:xfrm>
          <a:prstGeom prst="ellipse">
            <a:avLst/>
          </a:prstGeom>
          <a:blipFill>
            <a:blip r:embed="rId4"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6 Elipse"/>
          <p:cNvSpPr/>
          <p:nvPr/>
        </p:nvSpPr>
        <p:spPr>
          <a:xfrm>
            <a:off x="593250" y="4604932"/>
            <a:ext cx="2826621" cy="2115084"/>
          </a:xfrm>
          <a:prstGeom prst="ellipse">
            <a:avLst/>
          </a:prstGeom>
          <a:blipFill>
            <a:blip r:embed="rId5" cstate="print">
              <a:extLst>
                <a:ext uri="{28A0092B-C50C-407E-A947-70E740481C1C}">
                  <a14:useLocalDpi xmlns:a14="http://schemas.microsoft.com/office/drawing/2010/main" xmlns=""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7 Flecha derecha">
            <a:hlinkClick r:id="rId2" action="ppaction://hlinksldjump"/>
          </p:cNvPr>
          <p:cNvSpPr/>
          <p:nvPr/>
        </p:nvSpPr>
        <p:spPr>
          <a:xfrm>
            <a:off x="7826375" y="6067425"/>
            <a:ext cx="1008063" cy="43180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CuadroTexto"/>
          <p:cNvSpPr txBox="1"/>
          <p:nvPr/>
        </p:nvSpPr>
        <p:spPr>
          <a:xfrm>
            <a:off x="7164288" y="6370895"/>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graphicFrame>
        <p:nvGraphicFramePr>
          <p:cNvPr id="2" name="1 Tabla"/>
          <p:cNvGraphicFramePr>
            <a:graphicFrameLocks noGrp="1"/>
          </p:cNvGraphicFramePr>
          <p:nvPr/>
        </p:nvGraphicFramePr>
        <p:xfrm>
          <a:off x="395288" y="1177925"/>
          <a:ext cx="8318501" cy="5108593"/>
        </p:xfrm>
        <a:graphic>
          <a:graphicData uri="http://schemas.openxmlformats.org/drawingml/2006/table">
            <a:tbl>
              <a:tblPr firstRow="1" firstCol="1" bandRow="1">
                <a:tableStyleId>{5C22544A-7EE6-4342-B048-85BDC9FD1C3A}</a:tableStyleId>
              </a:tblPr>
              <a:tblGrid>
                <a:gridCol w="872529"/>
                <a:gridCol w="510537"/>
                <a:gridCol w="510537"/>
                <a:gridCol w="510537"/>
                <a:gridCol w="510537"/>
                <a:gridCol w="510537"/>
                <a:gridCol w="510537"/>
                <a:gridCol w="510537"/>
                <a:gridCol w="510537"/>
                <a:gridCol w="510537"/>
                <a:gridCol w="510537"/>
                <a:gridCol w="510537"/>
                <a:gridCol w="1830065"/>
              </a:tblGrid>
              <a:tr h="139393">
                <a:tc gridSpan="13">
                  <a:txBody>
                    <a:bodyPr/>
                    <a:lstStyle/>
                    <a:p>
                      <a:pPr indent="-226695" algn="ctr">
                        <a:lnSpc>
                          <a:spcPct val="115000"/>
                        </a:lnSpc>
                        <a:spcAft>
                          <a:spcPts val="0"/>
                        </a:spcAft>
                      </a:pPr>
                      <a:r>
                        <a:rPr lang="es-CO" sz="700" dirty="0" smtClean="0">
                          <a:solidFill>
                            <a:schemeClr val="tx1"/>
                          </a:solidFill>
                          <a:effectLst/>
                        </a:rPr>
                        <a:t>IDENTIFICACIÓN DEL COLEGIO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278789">
                <a:tc gridSpan="2">
                  <a:txBody>
                    <a:bodyPr/>
                    <a:lstStyle/>
                    <a:p>
                      <a:pPr indent="-226695">
                        <a:lnSpc>
                          <a:spcPct val="115000"/>
                        </a:lnSpc>
                        <a:spcAft>
                          <a:spcPts val="0"/>
                        </a:spcAft>
                      </a:pPr>
                      <a:r>
                        <a:rPr lang="es-CO" sz="700" dirty="0">
                          <a:solidFill>
                            <a:schemeClr val="tx1"/>
                          </a:solidFill>
                          <a:effectLst/>
                        </a:rPr>
                        <a:t>GRADO: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gridSpan="6">
                  <a:txBody>
                    <a:bodyPr/>
                    <a:lstStyle/>
                    <a:p>
                      <a:pPr indent="-226695" algn="ctr">
                        <a:lnSpc>
                          <a:spcPct val="115000"/>
                        </a:lnSpc>
                        <a:spcAft>
                          <a:spcPts val="0"/>
                        </a:spcAft>
                      </a:pPr>
                      <a:r>
                        <a:rPr lang="es-CO" sz="700" dirty="0">
                          <a:solidFill>
                            <a:schemeClr val="tx1"/>
                          </a:solidFill>
                          <a:effectLst/>
                        </a:rPr>
                        <a:t>PERÍODO ACADÉMICO:</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3">
                  <a:txBody>
                    <a:bodyPr/>
                    <a:lstStyle/>
                    <a:p>
                      <a:pPr indent="-226695">
                        <a:lnSpc>
                          <a:spcPct val="115000"/>
                        </a:lnSpc>
                        <a:spcAft>
                          <a:spcPts val="0"/>
                        </a:spcAft>
                      </a:pPr>
                      <a:r>
                        <a:rPr lang="es-CO" sz="700">
                          <a:effectLst/>
                        </a:rPr>
                        <a:t>DURANCIÓN DE LA UNIDAD:</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gridSpan="2">
                  <a:txBody>
                    <a:bodyPr/>
                    <a:lstStyle/>
                    <a:p>
                      <a:pPr indent="-226695" algn="ctr">
                        <a:lnSpc>
                          <a:spcPct val="115000"/>
                        </a:lnSpc>
                        <a:spcAft>
                          <a:spcPts val="0"/>
                        </a:spcAft>
                      </a:pPr>
                      <a:r>
                        <a:rPr lang="es-CO" sz="700">
                          <a:effectLst/>
                        </a:rPr>
                        <a:t>ÁREA</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r>
              <a:tr h="151516">
                <a:tc gridSpan="2">
                  <a:txBody>
                    <a:bodyPr/>
                    <a:lstStyle/>
                    <a:p>
                      <a:pPr indent="-226695">
                        <a:lnSpc>
                          <a:spcPct val="115000"/>
                        </a:lnSpc>
                        <a:spcAft>
                          <a:spcPts val="0"/>
                        </a:spcAft>
                      </a:pPr>
                      <a:r>
                        <a:rPr lang="es-CO" sz="700">
                          <a:solidFill>
                            <a:schemeClr val="tx1"/>
                          </a:solidFill>
                          <a:effectLst/>
                        </a:rPr>
                        <a:t> </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gridSpan="6">
                  <a:txBody>
                    <a:bodyPr/>
                    <a:lstStyle/>
                    <a:p>
                      <a:pPr indent="-226695" algn="ctr">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3">
                  <a:txBody>
                    <a:bodyPr/>
                    <a:lstStyle/>
                    <a:p>
                      <a:pPr indent="-226695">
                        <a:lnSpc>
                          <a:spcPct val="115000"/>
                        </a:lnSpc>
                        <a:spcAft>
                          <a:spcPts val="0"/>
                        </a:spcAft>
                      </a:pPr>
                      <a:r>
                        <a:rPr lang="es-CO" sz="700">
                          <a:effectLst/>
                        </a:rPr>
                        <a:t> </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gridSpan="2">
                  <a:txBody>
                    <a:bodyPr/>
                    <a:lstStyle/>
                    <a:p>
                      <a:pPr indent="-226695">
                        <a:lnSpc>
                          <a:spcPct val="115000"/>
                        </a:lnSpc>
                        <a:spcAft>
                          <a:spcPts val="0"/>
                        </a:spcAft>
                      </a:pPr>
                      <a:r>
                        <a:rPr lang="es-CO" sz="700">
                          <a:effectLst/>
                        </a:rPr>
                        <a:t> </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r>
              <a:tr h="144444">
                <a:tc gridSpan="6">
                  <a:txBody>
                    <a:bodyPr/>
                    <a:lstStyle/>
                    <a:p>
                      <a:pPr indent="-226695" algn="ctr">
                        <a:lnSpc>
                          <a:spcPct val="115000"/>
                        </a:lnSpc>
                        <a:spcAft>
                          <a:spcPts val="0"/>
                        </a:spcAft>
                      </a:pPr>
                      <a:r>
                        <a:rPr lang="es-CO" sz="700" dirty="0">
                          <a:solidFill>
                            <a:schemeClr val="tx1"/>
                          </a:solidFill>
                          <a:effectLst/>
                        </a:rPr>
                        <a:t>NOMBRE DEL DOCENTE</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7">
                  <a:txBody>
                    <a:bodyPr/>
                    <a:lstStyle/>
                    <a:p>
                      <a:pPr indent="-226695" algn="ctr">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59091">
                <a:tc gridSpan="6">
                  <a:txBody>
                    <a:bodyPr/>
                    <a:lstStyle/>
                    <a:p>
                      <a:pPr indent="-226695" algn="ctr">
                        <a:lnSpc>
                          <a:spcPct val="115000"/>
                        </a:lnSpc>
                        <a:spcAft>
                          <a:spcPts val="0"/>
                        </a:spcAft>
                      </a:pPr>
                      <a:r>
                        <a:rPr lang="es-CO" sz="700" dirty="0">
                          <a:solidFill>
                            <a:schemeClr val="tx1"/>
                          </a:solidFill>
                          <a:effectLst/>
                        </a:rPr>
                        <a:t>NOMBRE DE LA UNIDAD</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7">
                  <a:txBody>
                    <a:bodyPr/>
                    <a:lstStyle/>
                    <a:p>
                      <a:pPr indent="-226695" algn="ctr">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90909">
                <a:tc gridSpan="13">
                  <a:txBody>
                    <a:bodyPr/>
                    <a:lstStyle/>
                    <a:p>
                      <a:pPr indent="-226695" algn="ctr">
                        <a:lnSpc>
                          <a:spcPct val="115000"/>
                        </a:lnSpc>
                        <a:spcAft>
                          <a:spcPts val="0"/>
                        </a:spcAft>
                      </a:pPr>
                      <a:r>
                        <a:rPr lang="es-CO" sz="700" dirty="0">
                          <a:solidFill>
                            <a:schemeClr val="tx1"/>
                          </a:solidFill>
                          <a:effectLst/>
                        </a:rPr>
                        <a:t>OBJETIVO DE LA UNIDAD</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39393">
                <a:tc gridSpan="13">
                  <a:txBody>
                    <a:bodyPr/>
                    <a:lstStyle/>
                    <a:p>
                      <a:pPr indent="-226695" algn="just">
                        <a:lnSpc>
                          <a:spcPct val="115000"/>
                        </a:lnSpc>
                        <a:spcAft>
                          <a:spcPts val="100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65152">
                <a:tc gridSpan="13">
                  <a:txBody>
                    <a:bodyPr/>
                    <a:lstStyle/>
                    <a:p>
                      <a:pPr marL="685800" indent="-226695" algn="ctr">
                        <a:lnSpc>
                          <a:spcPct val="115000"/>
                        </a:lnSpc>
                        <a:spcAft>
                          <a:spcPts val="0"/>
                        </a:spcAft>
                      </a:pPr>
                      <a:r>
                        <a:rPr lang="es-CO" sz="700" dirty="0">
                          <a:solidFill>
                            <a:schemeClr val="tx1"/>
                          </a:solidFill>
                          <a:effectLst/>
                        </a:rPr>
                        <a:t>CARACTERIZACIÓN DEL GRUPO</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279293">
                <a:tc gridSpan="13">
                  <a:txBody>
                    <a:bodyPr/>
                    <a:lstStyle/>
                    <a:p>
                      <a:pPr indent="-226695" algn="just">
                        <a:lnSpc>
                          <a:spcPct val="150000"/>
                        </a:lnSpc>
                        <a:spcAft>
                          <a:spcPts val="1000"/>
                        </a:spcAft>
                        <a:tabLst>
                          <a:tab pos="866775" algn="l"/>
                        </a:tabLs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305557">
                <a:tc gridSpan="5">
                  <a:txBody>
                    <a:bodyPr/>
                    <a:lstStyle/>
                    <a:p>
                      <a:pPr indent="-226695">
                        <a:lnSpc>
                          <a:spcPct val="115000"/>
                        </a:lnSpc>
                        <a:spcAft>
                          <a:spcPts val="0"/>
                        </a:spcAft>
                      </a:pPr>
                      <a:r>
                        <a:rPr lang="es-CO" sz="700" dirty="0">
                          <a:solidFill>
                            <a:schemeClr val="tx1"/>
                          </a:solidFill>
                          <a:effectLst/>
                        </a:rPr>
                        <a:t>COMPETENCIAS ESPECÍFICAS</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8">
                  <a:txBody>
                    <a:bodyPr/>
                    <a:lstStyle/>
                    <a:p>
                      <a:pPr marL="264160" indent="-226695" algn="just">
                        <a:lnSpc>
                          <a:spcPct val="115000"/>
                        </a:lnSpc>
                        <a:spcAft>
                          <a:spcPts val="600"/>
                        </a:spcAft>
                      </a:pPr>
                      <a:r>
                        <a:rPr lang="es-CO" sz="700">
                          <a:solidFill>
                            <a:schemeClr val="tx1"/>
                          </a:solidFill>
                          <a:effectLst/>
                        </a:rPr>
                        <a:t> </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39393">
                <a:tc gridSpan="13">
                  <a:txBody>
                    <a:bodyPr/>
                    <a:lstStyle/>
                    <a:p>
                      <a:pPr marL="685800" indent="-226695" algn="ctr">
                        <a:lnSpc>
                          <a:spcPct val="115000"/>
                        </a:lnSpc>
                        <a:spcAft>
                          <a:spcPts val="0"/>
                        </a:spcAft>
                      </a:pPr>
                      <a:r>
                        <a:rPr lang="es-CO" sz="700" dirty="0">
                          <a:solidFill>
                            <a:schemeClr val="tx1"/>
                          </a:solidFill>
                          <a:effectLst/>
                        </a:rPr>
                        <a:t>CONTENIDOS DEL AREA E INDICADORES DE DESEMPEÑO:</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696971">
                <a:tc gridSpan="4">
                  <a:txBody>
                    <a:bodyPr/>
                    <a:lstStyle/>
                    <a:p>
                      <a:pPr indent="-226695" algn="ctr">
                        <a:lnSpc>
                          <a:spcPct val="115000"/>
                        </a:lnSpc>
                        <a:spcAft>
                          <a:spcPts val="0"/>
                        </a:spcAft>
                      </a:pPr>
                      <a:endParaRPr lang="es-CO" sz="700" dirty="0" smtClean="0">
                        <a:solidFill>
                          <a:schemeClr val="tx1"/>
                        </a:solidFill>
                        <a:effectLst/>
                      </a:endParaRPr>
                    </a:p>
                    <a:p>
                      <a:pPr indent="-226695" algn="ctr">
                        <a:lnSpc>
                          <a:spcPct val="115000"/>
                        </a:lnSpc>
                        <a:spcAft>
                          <a:spcPts val="0"/>
                        </a:spcAft>
                      </a:pPr>
                      <a:r>
                        <a:rPr lang="es-CO" sz="700" dirty="0" smtClean="0">
                          <a:solidFill>
                            <a:schemeClr val="tx1"/>
                          </a:solidFill>
                          <a:effectLst/>
                        </a:rPr>
                        <a:t>SABER CONOCER:</a:t>
                      </a:r>
                    </a:p>
                    <a:p>
                      <a:pPr indent="-226695" algn="ctr">
                        <a:lnSpc>
                          <a:spcPct val="115000"/>
                        </a:lnSpc>
                        <a:spcAft>
                          <a:spcPts val="0"/>
                        </a:spcAft>
                      </a:pPr>
                      <a:r>
                        <a:rPr lang="es-CO" sz="700" dirty="0" smtClean="0">
                          <a:solidFill>
                            <a:schemeClr val="tx1"/>
                          </a:solidFill>
                          <a:effectLst/>
                        </a:rPr>
                        <a:t>NOCIONES,</a:t>
                      </a:r>
                      <a:r>
                        <a:rPr lang="es-CO" sz="700" baseline="0" dirty="0" smtClean="0">
                          <a:solidFill>
                            <a:schemeClr val="tx1"/>
                          </a:solidFill>
                          <a:effectLst/>
                        </a:rPr>
                        <a:t> CONCEPTOS Y ENFOQUES.</a:t>
                      </a:r>
                      <a:endParaRPr lang="es-CO" sz="800" dirty="0">
                        <a:solidFill>
                          <a:schemeClr val="tx1"/>
                        </a:solidFill>
                        <a:effectLst/>
                      </a:endParaRPr>
                    </a:p>
                    <a:p>
                      <a:pPr indent="-226695">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dirty="0"/>
                    </a:p>
                  </a:txBody>
                  <a:tcPr/>
                </a:tc>
                <a:tc gridSpan="6">
                  <a:txBody>
                    <a:bodyPr/>
                    <a:lstStyle/>
                    <a:p>
                      <a:pPr indent="-226695" algn="ctr">
                        <a:lnSpc>
                          <a:spcPct val="115000"/>
                        </a:lnSpc>
                        <a:spcAft>
                          <a:spcPts val="0"/>
                        </a:spcAft>
                      </a:pPr>
                      <a:endParaRPr lang="es-CO" sz="700" dirty="0" smtClean="0">
                        <a:solidFill>
                          <a:schemeClr val="tx1"/>
                        </a:solidFill>
                        <a:effectLst/>
                      </a:endParaRPr>
                    </a:p>
                    <a:p>
                      <a:pPr indent="-226695" algn="ctr">
                        <a:lnSpc>
                          <a:spcPct val="115000"/>
                        </a:lnSpc>
                        <a:spcAft>
                          <a:spcPts val="0"/>
                        </a:spcAft>
                      </a:pPr>
                      <a:r>
                        <a:rPr lang="es-CO" sz="700" b="1" dirty="0" smtClean="0">
                          <a:solidFill>
                            <a:schemeClr val="tx1"/>
                          </a:solidFill>
                          <a:effectLst/>
                        </a:rPr>
                        <a:t>SABER HACER:</a:t>
                      </a:r>
                    </a:p>
                    <a:p>
                      <a:pPr indent="-226695" algn="ctr">
                        <a:lnSpc>
                          <a:spcPct val="115000"/>
                        </a:lnSpc>
                        <a:spcAft>
                          <a:spcPts val="0"/>
                        </a:spcAft>
                      </a:pPr>
                      <a:r>
                        <a:rPr lang="es-CO" sz="700" b="1" dirty="0" smtClean="0">
                          <a:solidFill>
                            <a:schemeClr val="tx1"/>
                          </a:solidFill>
                          <a:effectLst/>
                        </a:rPr>
                        <a:t>PROCEDIMIENTOS</a:t>
                      </a:r>
                      <a:r>
                        <a:rPr lang="es-CO" sz="700" b="1" dirty="0">
                          <a:solidFill>
                            <a:schemeClr val="tx1"/>
                          </a:solidFill>
                          <a:effectLst/>
                        </a:rPr>
                        <a:t>, TÉCNICAS, ESTRATEGIAS  </a:t>
                      </a:r>
                      <a:r>
                        <a:rPr lang="es-CO" sz="700" b="1" dirty="0" smtClean="0">
                          <a:solidFill>
                            <a:schemeClr val="tx1"/>
                          </a:solidFill>
                          <a:effectLst/>
                        </a:rPr>
                        <a:t> ACTUACIONALES</a:t>
                      </a:r>
                      <a:endParaRPr lang="es-CO" sz="800" b="1"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3">
                  <a:txBody>
                    <a:bodyPr/>
                    <a:lstStyle/>
                    <a:p>
                      <a:pPr indent="-226695" algn="ctr">
                        <a:lnSpc>
                          <a:spcPct val="115000"/>
                        </a:lnSpc>
                        <a:spcAft>
                          <a:spcPts val="0"/>
                        </a:spcAft>
                      </a:pPr>
                      <a:endParaRPr lang="es-CO" sz="700" dirty="0" smtClean="0">
                        <a:effectLst/>
                      </a:endParaRPr>
                    </a:p>
                    <a:p>
                      <a:pPr indent="-226695" algn="ctr">
                        <a:lnSpc>
                          <a:spcPct val="115000"/>
                        </a:lnSpc>
                        <a:spcAft>
                          <a:spcPts val="0"/>
                        </a:spcAft>
                      </a:pPr>
                      <a:r>
                        <a:rPr lang="es-CO" sz="700" b="1" dirty="0" smtClean="0">
                          <a:effectLst/>
                        </a:rPr>
                        <a:t>SABER SER:</a:t>
                      </a:r>
                    </a:p>
                    <a:p>
                      <a:pPr indent="-226695" algn="ctr">
                        <a:lnSpc>
                          <a:spcPct val="115000"/>
                        </a:lnSpc>
                        <a:spcAft>
                          <a:spcPts val="0"/>
                        </a:spcAft>
                      </a:pPr>
                      <a:r>
                        <a:rPr lang="es-CO" sz="700" b="1" dirty="0" smtClean="0">
                          <a:effectLst/>
                        </a:rPr>
                        <a:t>ACTITUDES</a:t>
                      </a:r>
                      <a:r>
                        <a:rPr lang="es-CO" sz="700" b="1" dirty="0">
                          <a:effectLst/>
                        </a:rPr>
                        <a:t>, VALORES, HABILIDADES, COMPORTAMIENTOS, </a:t>
                      </a:r>
                      <a:r>
                        <a:rPr lang="es-CO" sz="700" b="1" dirty="0" smtClean="0">
                          <a:effectLst/>
                        </a:rPr>
                        <a:t>DESTREZAS. </a:t>
                      </a:r>
                      <a:endParaRPr lang="es-CO" sz="800" dirty="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dirty="0"/>
                    </a:p>
                  </a:txBody>
                  <a:tcPr/>
                </a:tc>
              </a:tr>
              <a:tr h="297476">
                <a:tc gridSpan="4">
                  <a:txBody>
                    <a:bodyPr/>
                    <a:lstStyle/>
                    <a:p>
                      <a:pPr marL="180340" indent="19050">
                        <a:lnSpc>
                          <a:spcPct val="115000"/>
                        </a:lnSpc>
                        <a:spcAft>
                          <a:spcPts val="0"/>
                        </a:spcAft>
                      </a:pPr>
                      <a:r>
                        <a:rPr lang="es-CO" sz="700">
                          <a:solidFill>
                            <a:schemeClr val="tx1"/>
                          </a:solidFill>
                          <a:effectLst/>
                        </a:rPr>
                        <a:t> </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gridSpan="6">
                  <a:txBody>
                    <a:bodyPr/>
                    <a:lstStyle/>
                    <a:p>
                      <a:pPr indent="-226695">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3">
                  <a:txBody>
                    <a:bodyPr/>
                    <a:lstStyle/>
                    <a:p>
                      <a:pPr indent="-226695">
                        <a:lnSpc>
                          <a:spcPct val="115000"/>
                        </a:lnSpc>
                        <a:spcAft>
                          <a:spcPts val="0"/>
                        </a:spcAft>
                      </a:pPr>
                      <a:r>
                        <a:rPr lang="es-CO" sz="700">
                          <a:effectLst/>
                        </a:rPr>
                        <a:t> </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r>
              <a:tr h="139393">
                <a:tc gridSpan="13">
                  <a:txBody>
                    <a:bodyPr/>
                    <a:lstStyle/>
                    <a:p>
                      <a:pPr indent="-226695" algn="ctr">
                        <a:lnSpc>
                          <a:spcPct val="115000"/>
                        </a:lnSpc>
                        <a:spcAft>
                          <a:spcPts val="0"/>
                        </a:spcAft>
                      </a:pPr>
                      <a:r>
                        <a:rPr lang="es-CO" sz="700" dirty="0">
                          <a:solidFill>
                            <a:schemeClr val="tx1"/>
                          </a:solidFill>
                          <a:effectLst/>
                        </a:rPr>
                        <a:t>CRONOGRAMA DE LAS ACTIVIDADES DEL PERIODO</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74243">
                <a:tc>
                  <a:txBody>
                    <a:bodyPr/>
                    <a:lstStyle/>
                    <a:p>
                      <a:pPr indent="-226695" algn="ctr">
                        <a:lnSpc>
                          <a:spcPct val="115000"/>
                        </a:lnSpc>
                        <a:spcAft>
                          <a:spcPts val="0"/>
                        </a:spcAft>
                      </a:pPr>
                      <a:r>
                        <a:rPr lang="es-CO" sz="700">
                          <a:solidFill>
                            <a:schemeClr val="tx1"/>
                          </a:solidFill>
                          <a:effectLst/>
                        </a:rPr>
                        <a:t>#</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gridSpan="6">
                  <a:txBody>
                    <a:bodyPr/>
                    <a:lstStyle/>
                    <a:p>
                      <a:pPr indent="-226695" algn="ctr">
                        <a:lnSpc>
                          <a:spcPct val="115000"/>
                        </a:lnSpc>
                        <a:spcAft>
                          <a:spcPts val="0"/>
                        </a:spcAft>
                      </a:pPr>
                      <a:r>
                        <a:rPr lang="es-CO" sz="700" dirty="0">
                          <a:solidFill>
                            <a:schemeClr val="tx1"/>
                          </a:solidFill>
                          <a:effectLst/>
                        </a:rPr>
                        <a:t>ACTIVIDAD</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2">
                  <a:txBody>
                    <a:bodyPr/>
                    <a:lstStyle/>
                    <a:p>
                      <a:pPr indent="-226695" algn="ctr">
                        <a:lnSpc>
                          <a:spcPct val="115000"/>
                        </a:lnSpc>
                        <a:spcAft>
                          <a:spcPts val="0"/>
                        </a:spcAft>
                      </a:pPr>
                      <a:r>
                        <a:rPr lang="es-CO" sz="700">
                          <a:solidFill>
                            <a:schemeClr val="tx1"/>
                          </a:solidFill>
                          <a:effectLst/>
                        </a:rPr>
                        <a:t>FECHA</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gridSpan="3">
                  <a:txBody>
                    <a:bodyPr/>
                    <a:lstStyle/>
                    <a:p>
                      <a:pPr indent="-226695" algn="ctr">
                        <a:lnSpc>
                          <a:spcPct val="115000"/>
                        </a:lnSpc>
                        <a:spcAft>
                          <a:spcPts val="0"/>
                        </a:spcAft>
                      </a:pPr>
                      <a:r>
                        <a:rPr lang="es-CO" sz="700">
                          <a:effectLst/>
                        </a:rPr>
                        <a:t>RECURSOS</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a:txBody>
                    <a:bodyPr/>
                    <a:lstStyle/>
                    <a:p>
                      <a:pPr indent="-226695" algn="ctr">
                        <a:lnSpc>
                          <a:spcPct val="115000"/>
                        </a:lnSpc>
                        <a:spcAft>
                          <a:spcPts val="0"/>
                        </a:spcAft>
                      </a:pPr>
                      <a:r>
                        <a:rPr lang="es-CO" sz="700">
                          <a:effectLst/>
                        </a:rPr>
                        <a:t>RESPONSABLES</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174243">
                <a:tc>
                  <a:txBody>
                    <a:bodyPr/>
                    <a:lstStyle/>
                    <a:p>
                      <a:pPr indent="-226695" algn="ctr">
                        <a:lnSpc>
                          <a:spcPct val="115000"/>
                        </a:lnSpc>
                        <a:spcAft>
                          <a:spcPts val="0"/>
                        </a:spcAft>
                      </a:pPr>
                      <a:r>
                        <a:rPr lang="es-CO" sz="700">
                          <a:solidFill>
                            <a:schemeClr val="tx1"/>
                          </a:solidFill>
                          <a:effectLst/>
                        </a:rPr>
                        <a:t> </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gridSpan="6">
                  <a:txBody>
                    <a:bodyPr/>
                    <a:lstStyle/>
                    <a:p>
                      <a:pPr indent="-226695" algn="ctr">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gridSpan="2">
                  <a:txBody>
                    <a:bodyPr/>
                    <a:lstStyle/>
                    <a:p>
                      <a:pPr indent="-226695" algn="ctr">
                        <a:lnSpc>
                          <a:spcPct val="115000"/>
                        </a:lnSpc>
                        <a:spcAft>
                          <a:spcPts val="0"/>
                        </a:spcAft>
                      </a:pPr>
                      <a:r>
                        <a:rPr lang="es-CO" sz="700">
                          <a:solidFill>
                            <a:schemeClr val="tx1"/>
                          </a:solidFill>
                          <a:effectLst/>
                        </a:rPr>
                        <a:t> </a:t>
                      </a:r>
                      <a:endParaRPr lang="es-CO" sz="80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gridSpan="3">
                  <a:txBody>
                    <a:bodyPr/>
                    <a:lstStyle/>
                    <a:p>
                      <a:pPr indent="-226695" algn="ctr">
                        <a:lnSpc>
                          <a:spcPct val="115000"/>
                        </a:lnSpc>
                        <a:spcAft>
                          <a:spcPts val="0"/>
                        </a:spcAft>
                      </a:pPr>
                      <a:r>
                        <a:rPr lang="es-CO" sz="700" dirty="0">
                          <a:effectLst/>
                        </a:rPr>
                        <a:t> </a:t>
                      </a:r>
                      <a:endParaRPr lang="es-CO" sz="800" dirty="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a:txBody>
                    <a:bodyPr/>
                    <a:lstStyle/>
                    <a:p>
                      <a:pPr indent="-226695" algn="ctr">
                        <a:lnSpc>
                          <a:spcPct val="115000"/>
                        </a:lnSpc>
                        <a:spcAft>
                          <a:spcPts val="0"/>
                        </a:spcAft>
                      </a:pPr>
                      <a:r>
                        <a:rPr lang="es-CO" sz="700">
                          <a:effectLst/>
                        </a:rPr>
                        <a:t> </a:t>
                      </a:r>
                      <a:endParaRPr lang="es-CO" sz="800">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r>
              <a:tr h="191415">
                <a:tc rowSpan="3" gridSpan="3">
                  <a:txBody>
                    <a:bodyPr/>
                    <a:lstStyle/>
                    <a:p>
                      <a:pPr indent="-226695" algn="ctr">
                        <a:lnSpc>
                          <a:spcPct val="115000"/>
                        </a:lnSpc>
                        <a:spcAft>
                          <a:spcPts val="0"/>
                        </a:spcAft>
                      </a:pPr>
                      <a:r>
                        <a:rPr lang="es-CO" sz="700" dirty="0">
                          <a:solidFill>
                            <a:schemeClr val="tx1"/>
                          </a:solidFill>
                          <a:effectLst/>
                        </a:rPr>
                        <a:t>ESTRATEGIAS DE LA </a:t>
                      </a:r>
                      <a:endParaRPr lang="es-CO" sz="800" dirty="0">
                        <a:solidFill>
                          <a:schemeClr val="tx1"/>
                        </a:solidFill>
                        <a:effectLst/>
                      </a:endParaRPr>
                    </a:p>
                    <a:p>
                      <a:pPr indent="-226695" algn="ctr">
                        <a:lnSpc>
                          <a:spcPct val="115000"/>
                        </a:lnSpc>
                        <a:spcAft>
                          <a:spcPts val="0"/>
                        </a:spcAft>
                      </a:pPr>
                      <a:r>
                        <a:rPr lang="es-CO" sz="700" dirty="0">
                          <a:solidFill>
                            <a:schemeClr val="tx1"/>
                          </a:solidFill>
                          <a:effectLst/>
                        </a:rPr>
                        <a:t>EVALUACIÓN:  AUTOEVALUACIÓN, </a:t>
                      </a:r>
                      <a:endParaRPr lang="es-CO" sz="800" dirty="0">
                        <a:solidFill>
                          <a:schemeClr val="tx1"/>
                        </a:solidFill>
                        <a:effectLst/>
                      </a:endParaRPr>
                    </a:p>
                    <a:p>
                      <a:pPr indent="-226695" algn="ctr">
                        <a:lnSpc>
                          <a:spcPct val="115000"/>
                        </a:lnSpc>
                        <a:spcAft>
                          <a:spcPts val="0"/>
                        </a:spcAft>
                      </a:pPr>
                      <a:r>
                        <a:rPr lang="es-CO" sz="700" dirty="0">
                          <a:solidFill>
                            <a:schemeClr val="tx1"/>
                          </a:solidFill>
                          <a:effectLst/>
                        </a:rPr>
                        <a:t>COEVALUACIÓN, HETEROEVALUACIÓN. </a:t>
                      </a:r>
                      <a:endParaRPr lang="es-CO" sz="800" dirty="0">
                        <a:solidFill>
                          <a:schemeClr val="tx1"/>
                        </a:solidFill>
                        <a:effectLst/>
                      </a:endParaRPr>
                    </a:p>
                    <a:p>
                      <a:pPr indent="-226695">
                        <a:lnSpc>
                          <a:spcPct val="115000"/>
                        </a:lnSpc>
                        <a:spcAft>
                          <a:spcPts val="0"/>
                        </a:spcAft>
                      </a:pPr>
                      <a:r>
                        <a:rPr lang="es-CO" sz="700" dirty="0">
                          <a:solidFill>
                            <a:schemeClr val="tx1"/>
                          </a:solidFill>
                          <a:effectLst/>
                        </a:rPr>
                        <a:t> </a:t>
                      </a:r>
                      <a:endParaRPr lang="es-CO" sz="800" dirty="0">
                        <a:solidFill>
                          <a:schemeClr val="tx1"/>
                        </a:solidFill>
                        <a:effectLst/>
                      </a:endParaRPr>
                    </a:p>
                    <a:p>
                      <a:pPr indent="-226695" algn="ctr">
                        <a:lnSpc>
                          <a:spcPct val="115000"/>
                        </a:lnSpc>
                        <a:spcAft>
                          <a:spcPts val="0"/>
                        </a:spcAft>
                      </a:pPr>
                      <a:r>
                        <a:rPr lang="es-CO" sz="700" dirty="0">
                          <a:solidFill>
                            <a:schemeClr val="tx1"/>
                          </a:solidFill>
                          <a:effectLst/>
                        </a:rPr>
                        <a:t>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rowSpan="3" hMerge="1">
                  <a:txBody>
                    <a:bodyPr/>
                    <a:lstStyle/>
                    <a:p>
                      <a:endParaRPr lang="es-CO"/>
                    </a:p>
                  </a:txBody>
                  <a:tcPr/>
                </a:tc>
                <a:tc rowSpan="3" hMerge="1">
                  <a:txBody>
                    <a:bodyPr/>
                    <a:lstStyle/>
                    <a:p>
                      <a:endParaRPr lang="es-CO"/>
                    </a:p>
                  </a:txBody>
                  <a:tcPr/>
                </a:tc>
                <a:tc gridSpan="10">
                  <a:txBody>
                    <a:bodyPr/>
                    <a:lstStyle/>
                    <a:p>
                      <a:pPr indent="-226695" algn="just">
                        <a:lnSpc>
                          <a:spcPct val="115000"/>
                        </a:lnSpc>
                        <a:spcAft>
                          <a:spcPts val="0"/>
                        </a:spcAft>
                      </a:pPr>
                      <a:r>
                        <a:rPr lang="es-CO" sz="700" dirty="0">
                          <a:solidFill>
                            <a:schemeClr val="tx1"/>
                          </a:solidFill>
                          <a:effectLst/>
                        </a:rPr>
                        <a:t>AUTOEVALUACIÓN:. </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278789">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gridSpan="10">
                  <a:txBody>
                    <a:bodyPr/>
                    <a:lstStyle/>
                    <a:p>
                      <a:pPr indent="-226695" algn="just">
                        <a:lnSpc>
                          <a:spcPct val="115000"/>
                        </a:lnSpc>
                        <a:spcAft>
                          <a:spcPts val="0"/>
                        </a:spcAft>
                      </a:pPr>
                      <a:r>
                        <a:rPr lang="es-CO" sz="700" dirty="0">
                          <a:solidFill>
                            <a:schemeClr val="tx1"/>
                          </a:solidFill>
                          <a:effectLst/>
                        </a:rPr>
                        <a:t>COEVALUACIÓN: </a:t>
                      </a:r>
                      <a:endParaRPr lang="es-CO" sz="800" dirty="0">
                        <a:solidFill>
                          <a:schemeClr val="tx1"/>
                        </a:solidFill>
                        <a:effectLst/>
                      </a:endParaRPr>
                    </a:p>
                    <a:p>
                      <a:pPr indent="-226695" algn="just">
                        <a:lnSpc>
                          <a:spcPct val="115000"/>
                        </a:lnSpc>
                        <a:spcAft>
                          <a:spcPts val="0"/>
                        </a:spcAft>
                      </a:pPr>
                      <a:r>
                        <a:rPr lang="es-CO" sz="700" dirty="0">
                          <a:solidFill>
                            <a:schemeClr val="tx1"/>
                          </a:solidFill>
                          <a:effectLst/>
                        </a:rPr>
                        <a:t>.</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464393">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gridSpan="10">
                  <a:txBody>
                    <a:bodyPr/>
                    <a:lstStyle/>
                    <a:p>
                      <a:pPr indent="-226695" algn="just">
                        <a:lnSpc>
                          <a:spcPct val="115000"/>
                        </a:lnSpc>
                        <a:spcAft>
                          <a:spcPts val="0"/>
                        </a:spcAft>
                      </a:pPr>
                      <a:r>
                        <a:rPr lang="es-CO" sz="700" dirty="0">
                          <a:solidFill>
                            <a:schemeClr val="tx1"/>
                          </a:solidFill>
                          <a:effectLst/>
                        </a:rPr>
                        <a:t>HETEROEVALUACIÓN: </a:t>
                      </a:r>
                      <a:r>
                        <a:rPr lang="es-CO" sz="700" dirty="0" smtClean="0">
                          <a:solidFill>
                            <a:schemeClr val="tx1"/>
                          </a:solidFill>
                          <a:effectLst/>
                        </a:rPr>
                        <a:t>.I</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173454">
                <a:tc gridSpan="13">
                  <a:txBody>
                    <a:bodyPr/>
                    <a:lstStyle/>
                    <a:p>
                      <a:pPr indent="-226695" algn="ctr">
                        <a:lnSpc>
                          <a:spcPct val="115000"/>
                        </a:lnSpc>
                        <a:spcAft>
                          <a:spcPts val="0"/>
                        </a:spcAft>
                      </a:pPr>
                      <a:r>
                        <a:rPr lang="es-CO" sz="800" dirty="0" smtClean="0">
                          <a:solidFill>
                            <a:schemeClr val="tx1"/>
                          </a:solidFill>
                          <a:effectLst/>
                          <a:latin typeface="Calibri"/>
                          <a:ea typeface="Calibri"/>
                          <a:cs typeface="Times New Roman"/>
                        </a:rPr>
                        <a:t>BIBLIOGRAFÍA</a:t>
                      </a: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pPr indent="-226695" algn="just">
                        <a:lnSpc>
                          <a:spcPct val="115000"/>
                        </a:lnSpc>
                        <a:spcAft>
                          <a:spcPts val="0"/>
                        </a:spcAft>
                      </a:pPr>
                      <a:endParaRPr lang="es-CO" sz="800" dirty="0">
                        <a:solidFill>
                          <a:schemeClr val="tx1"/>
                        </a:solidFill>
                        <a:effectLst/>
                        <a:latin typeface="Calibri"/>
                        <a:ea typeface="Calibri"/>
                        <a:cs typeface="Times New Roman"/>
                      </a:endParaRPr>
                    </a:p>
                  </a:txBody>
                  <a:tcPr marL="48325" marR="48325"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r h="425286">
                <a:tc gridSpan="13">
                  <a:txBody>
                    <a:bodyPr/>
                    <a:lstStyle/>
                    <a:p>
                      <a:pPr indent="-226695" algn="ctr">
                        <a:lnSpc>
                          <a:spcPct val="115000"/>
                        </a:lnSpc>
                        <a:spcAft>
                          <a:spcPts val="0"/>
                        </a:spcAft>
                      </a:pPr>
                      <a:endParaRPr lang="es-CO" sz="800" dirty="0">
                        <a:solidFill>
                          <a:schemeClr val="tx1"/>
                        </a:solidFill>
                        <a:effectLst/>
                        <a:latin typeface="Calibri"/>
                        <a:ea typeface="Calibri"/>
                        <a:cs typeface="Times New Roman"/>
                      </a:endParaRPr>
                    </a:p>
                  </a:txBody>
                  <a:tcPr marL="48323" marR="48323"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lang="es-CO"/>
                    </a:p>
                  </a:txBody>
                  <a:tcPr/>
                </a:tc>
                <a:tc hMerge="1">
                  <a:txBody>
                    <a:bodyPr/>
                    <a:lstStyle/>
                    <a:p>
                      <a:endParaRPr lang="es-CO"/>
                    </a:p>
                  </a:txBody>
                  <a:tcPr/>
                </a:tc>
                <a:tc hMerge="1">
                  <a:txBody>
                    <a:bodyPr/>
                    <a:lstStyle/>
                    <a:p>
                      <a:pPr indent="-226695" algn="just">
                        <a:lnSpc>
                          <a:spcPct val="115000"/>
                        </a:lnSpc>
                        <a:spcAft>
                          <a:spcPts val="0"/>
                        </a:spcAft>
                      </a:pPr>
                      <a:endParaRPr lang="es-CO" sz="800" dirty="0">
                        <a:solidFill>
                          <a:schemeClr val="tx1"/>
                        </a:solidFill>
                        <a:effectLst/>
                        <a:latin typeface="Calibri"/>
                        <a:ea typeface="Calibri"/>
                        <a:cs typeface="Times New Roman"/>
                      </a:endParaRPr>
                    </a:p>
                  </a:txBody>
                  <a:tcPr marL="48325" marR="48325"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r>
            </a:tbl>
          </a:graphicData>
        </a:graphic>
      </p:graphicFrame>
      <p:sp>
        <p:nvSpPr>
          <p:cNvPr id="5" name="4 Flecha derecha">
            <a:hlinkClick r:id="rId3" action="ppaction://hlinksldjump"/>
          </p:cNvPr>
          <p:cNvSpPr/>
          <p:nvPr/>
        </p:nvSpPr>
        <p:spPr>
          <a:xfrm rot="10800000">
            <a:off x="1908175" y="6426200"/>
            <a:ext cx="1008063" cy="43180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4" y="1147391"/>
            <a:ext cx="7560840" cy="769441"/>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400" b="1" cap="all" dirty="0">
                <a:ln w="0"/>
                <a:solidFill>
                  <a:srgbClr val="7030A0"/>
                </a:solidFill>
                <a:effectLst>
                  <a:reflection blurRad="12700" stA="50000" endPos="50000" dist="5000" dir="5400000" sy="-100000" rotWithShape="0"/>
                </a:effectLst>
                <a:latin typeface="Tekton Pro Ext" pitchFamily="34" charset="0"/>
              </a:rPr>
              <a:t>conclusiones</a:t>
            </a:r>
          </a:p>
        </p:txBody>
      </p:sp>
      <p:sp>
        <p:nvSpPr>
          <p:cNvPr id="3" name="2 CuadroTexto"/>
          <p:cNvSpPr txBox="1"/>
          <p:nvPr/>
        </p:nvSpPr>
        <p:spPr>
          <a:xfrm>
            <a:off x="323850" y="1927225"/>
            <a:ext cx="8496300" cy="5416550"/>
          </a:xfrm>
          <a:prstGeom prst="rect">
            <a:avLst/>
          </a:prstGeom>
          <a:noFill/>
        </p:spPr>
        <p:txBody>
          <a:bodyPr>
            <a:spAutoFit/>
          </a:bodyPr>
          <a:lstStyle/>
          <a:p>
            <a:pPr marL="342900" indent="-342900" algn="just">
              <a:spcAft>
                <a:spcPts val="1800"/>
              </a:spcAft>
              <a:buFontTx/>
              <a:buAutoNum type="arabicPeriod"/>
              <a:defRPr/>
            </a:pPr>
            <a:r>
              <a:rPr lang="es-CO" sz="1600" dirty="0"/>
              <a:t>El proceso de investigación llevado a cabo como trabajo de grado denominado la enseñanza de la educación religiosa escolar a través de la catequesis como estrategia, ha permitido a partir de los actores mismos de la realidad indagada detectar que existen fortalezas en ella, debido a que los educandos consideran que si es significativa y necesaria la ERE para el desarrollo de su proceso integral como personas desarrollo del pensamiento crítico, pero también se han identificado elementos como la metodología y los contenidos que necesitan ser revaluados y reactualizados porque se han convertido en generadores de desmotivación y apatía de los estudiantes del colegio divino niño.</a:t>
            </a:r>
          </a:p>
          <a:p>
            <a:pPr marL="342900" indent="-342900" algn="just">
              <a:spcAft>
                <a:spcPts val="1800"/>
              </a:spcAft>
              <a:buFontTx/>
              <a:buAutoNum type="arabicPeriod"/>
              <a:defRPr/>
            </a:pPr>
            <a:r>
              <a:rPr lang="es-CO" sz="1600" dirty="0"/>
              <a:t>A nivel teórico los hallazgos inferenciales de este trabajo de grado fueron valiosos al permitir develar a través de un proceso interpretativo crítico, que en un contexto de enseñanza confesional de la educación religiosa escolar, está  se puede orientar a través de la catequesis, entendida esta como estrategia en donde se articula  la pedagogía y la educación religiosa escolar dentro de un contexto confesional y desde un sujeto con una realidad concreta, con la finalidad de generar un pensamiento crítico de los educandos del Colegio Divino Niño ante su confesionalidad religiosa y las circunstancias de los tiempos que afrontan en diálogo ecuménico y  constructivo.</a:t>
            </a:r>
          </a:p>
          <a:p>
            <a:pPr>
              <a:defRPr/>
            </a:pPr>
            <a:endParaRPr lang="es-CO" sz="2000" dirty="0"/>
          </a:p>
          <a:p>
            <a:pPr algn="just">
              <a:defRPr/>
            </a:pPr>
            <a:r>
              <a:rPr lang="es-CO" sz="2000" dirty="0"/>
              <a:t> </a:t>
            </a:r>
          </a:p>
          <a:p>
            <a:pPr algn="just">
              <a:defRPr/>
            </a:pPr>
            <a:endParaRPr lang="es-CO" sz="2000" dirty="0"/>
          </a:p>
        </p:txBody>
      </p:sp>
      <p:sp>
        <p:nvSpPr>
          <p:cNvPr id="4" name="3 CuadroTexto"/>
          <p:cNvSpPr txBox="1"/>
          <p:nvPr/>
        </p:nvSpPr>
        <p:spPr>
          <a:xfrm>
            <a:off x="4997569" y="6318612"/>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5" name="4 Flecha derecha">
            <a:hlinkClick r:id="rId3" action="ppaction://hlinksldjump"/>
          </p:cNvPr>
          <p:cNvSpPr/>
          <p:nvPr/>
        </p:nvSpPr>
        <p:spPr>
          <a:xfrm>
            <a:off x="7642225" y="6286500"/>
            <a:ext cx="1008063" cy="43338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263525" y="1196975"/>
            <a:ext cx="8821738" cy="5754688"/>
          </a:xfrm>
          <a:prstGeom prst="rect">
            <a:avLst/>
          </a:prstGeom>
          <a:noFill/>
          <a:ln w="9525">
            <a:noFill/>
            <a:miter lim="800000"/>
            <a:headEnd/>
            <a:tailEnd/>
          </a:ln>
        </p:spPr>
        <p:txBody>
          <a:bodyPr>
            <a:spAutoFit/>
          </a:bodyPr>
          <a:lstStyle/>
          <a:p>
            <a:pPr algn="just" eaLnBrk="0" hangingPunct="0"/>
            <a:r>
              <a:rPr lang="es-ES" sz="1600"/>
              <a:t>3. El diseño de la propuesta pedagógica piloto basada en los resultados de un proceso investigativo aplicado en el Colegio Divino Niño, con el propósito de fortalecer la enseñanza de la educación   religiosa a través de la catequesis, contribuye a la recontextualización teórico-práctica de la misma,  toda vez que da respuesta a la realidad problemática en la que se encuentra sumida la institución, en razón a: la superficialidad de la enseñanza de la ERE, la divergencia entre teoría y práctica respecto a la  fe, la actitud apática de los educandos frente al tema, la falta de rigurosidad para la selección de los contenidos y metodología de enseñanza en consecuencia el desarrollo del pensamiento crítico, con miras a una formación de sujetos autónomos y con sentido de responsabilidad social.       </a:t>
            </a:r>
            <a:endParaRPr lang="es-CO" sz="1600"/>
          </a:p>
          <a:p>
            <a:pPr algn="just" eaLnBrk="0" hangingPunct="0"/>
            <a:endParaRPr lang="es-CO" sz="1600"/>
          </a:p>
          <a:p>
            <a:pPr algn="just" eaLnBrk="0" hangingPunct="0"/>
            <a:r>
              <a:rPr lang="es-CO" sz="1600"/>
              <a:t>4. El acercamiento a una cultura de la investigación suscitado por la Universidad Santo Tomás como trabajo de grado ha dejado en mi como persona una gran satisfacción al ser actor principal de un proyecto que deja ver sus muchos frutos; no solo a nivel académico, al fortalecer y generar  conocimientos significativos  sobre la enseñanza de la educación religiosa escolar a través de la catequesis como estrategia para el desarrollo del pensamiento crítico y lo que es la investigación misma,  sino también, a nivel experiencias, puesto, que la actividad genera un contacto directo con una  comunidad concreta afectada por una problemática, que al trabajarla deja la victoriosa convicción que con lo indagado y el diseño de una propuesta se hace un significativo aporte para la solución de lo que aqueja a la institución “Colegio Divino Niño”. </a:t>
            </a:r>
          </a:p>
          <a:p>
            <a:pPr algn="just" eaLnBrk="0" hangingPunct="0"/>
            <a:r>
              <a:rPr lang="es-CO" sz="1600" b="1"/>
              <a:t> </a:t>
            </a:r>
            <a:endParaRPr lang="es-CO" sz="1600"/>
          </a:p>
          <a:p>
            <a:pPr algn="just" eaLnBrk="0" hangingPunct="0"/>
            <a:r>
              <a:rPr lang="es-CO" sz="1600"/>
              <a:t> </a:t>
            </a:r>
          </a:p>
          <a:p>
            <a:pPr algn="just"/>
            <a:endParaRPr lang="es-CO" altLang="es-CO" sz="1600"/>
          </a:p>
        </p:txBody>
      </p:sp>
      <p:sp>
        <p:nvSpPr>
          <p:cNvPr id="3" name="2 Flecha derecha">
            <a:hlinkClick r:id="rId2" action="ppaction://hlinksldjump"/>
          </p:cNvPr>
          <p:cNvSpPr/>
          <p:nvPr/>
        </p:nvSpPr>
        <p:spPr>
          <a:xfrm>
            <a:off x="7667625" y="5997575"/>
            <a:ext cx="1008063" cy="43180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3 CuadroTexto"/>
          <p:cNvSpPr txBox="1">
            <a:spLocks noChangeArrowheads="1"/>
          </p:cNvSpPr>
          <p:nvPr/>
        </p:nvSpPr>
        <p:spPr bwMode="auto">
          <a:xfrm>
            <a:off x="549275" y="1341438"/>
            <a:ext cx="8018463" cy="2308225"/>
          </a:xfrm>
          <a:prstGeom prst="rect">
            <a:avLst/>
          </a:prstGeom>
          <a:noFill/>
          <a:ln w="9525">
            <a:noFill/>
            <a:miter lim="800000"/>
            <a:headEnd/>
            <a:tailEnd/>
          </a:ln>
        </p:spPr>
        <p:txBody>
          <a:bodyPr>
            <a:spAutoFit/>
          </a:bodyPr>
          <a:lstStyle/>
          <a:p>
            <a:pPr algn="just"/>
            <a:r>
              <a:rPr lang="es-CO" sz="1600"/>
              <a:t>5. En lo que atañe al crecimiento profesional con este proceso es innegable que han sido muchos los logros, pues, ineludiblemente se aprende de los errores y aciertos. Confirmando con esto que el crecimiento cognitivo a partir del estudio y reflexión de la enseñanza de la educación religiosa escolar a través de la catequesis como estrategia para el desarrollo del pensamiento crítico, en sus ámbitos epistemológicos, jurídicos, antropológicos, teológicos, pedagógicos e históricos fueron de amplia gama, ya que a partir de ella se ha adquirido saberes necesarios para estar a la altura del ser docente en un mundo que cada día propone mayores retos y de verdaderos profesionales que los afronten</a:t>
            </a:r>
            <a:endParaRPr lang="es-CO" altLang="es-CO" sz="1600">
              <a:latin typeface="Arial Black" pitchFamily="34" charset="0"/>
            </a:endParaRPr>
          </a:p>
        </p:txBody>
      </p:sp>
      <p:sp>
        <p:nvSpPr>
          <p:cNvPr id="3" name="2 CuadroTexto"/>
          <p:cNvSpPr txBox="1"/>
          <p:nvPr/>
        </p:nvSpPr>
        <p:spPr>
          <a:xfrm>
            <a:off x="6732240" y="5949280"/>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2" action="ppaction://hlinksldjump"/>
              </a:rPr>
              <a:t>MENU</a:t>
            </a:r>
            <a:endParaRPr lang="es-CO" dirty="0"/>
          </a:p>
        </p:txBody>
      </p:sp>
      <p:sp>
        <p:nvSpPr>
          <p:cNvPr id="4" name="3 Flecha derecha">
            <a:hlinkClick r:id="rId3" action="ppaction://hlinksldjump"/>
          </p:cNvPr>
          <p:cNvSpPr/>
          <p:nvPr/>
        </p:nvSpPr>
        <p:spPr>
          <a:xfrm>
            <a:off x="7429520" y="5286388"/>
            <a:ext cx="1008063" cy="43180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s-CO"/>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965539" y="2708920"/>
            <a:ext cx="6552728" cy="3609692"/>
          </a:xfrm>
          <a:prstGeom prst="rect">
            <a:avLst/>
          </a:prstGeom>
          <a:blipFill>
            <a:blip r:embed="rId2" cstate="print">
              <a:extLst>
                <a:ext uri="{28A0092B-C50C-407E-A947-70E740481C1C}">
                  <a14:useLocalDpi xmlns:a14="http://schemas.microsoft.com/office/drawing/2010/main" xmlns="" val="0"/>
                </a:ext>
              </a:extLst>
            </a:blip>
            <a:srcRect/>
            <a:stretch>
              <a:fillRect l="-7000" r="-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4 CuadroTexto"/>
          <p:cNvSpPr txBox="1"/>
          <p:nvPr/>
        </p:nvSpPr>
        <p:spPr>
          <a:xfrm>
            <a:off x="7035080" y="6318612"/>
            <a:ext cx="1872208" cy="369332"/>
          </a:xfrm>
          <a:prstGeom prst="rect">
            <a:avLst/>
          </a:prstGeom>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es-CO"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hlinkClick r:id="rId3" action="ppaction://hlinksldjump"/>
              </a:rPr>
              <a:t>MENU</a:t>
            </a:r>
            <a:endParaRPr lang="es-CO" dirty="0"/>
          </a:p>
        </p:txBody>
      </p:sp>
      <p:sp>
        <p:nvSpPr>
          <p:cNvPr id="6" name="1 Título"/>
          <p:cNvSpPr txBox="1">
            <a:spLocks/>
          </p:cNvSpPr>
          <p:nvPr/>
        </p:nvSpPr>
        <p:spPr>
          <a:xfrm>
            <a:off x="965200" y="1236663"/>
            <a:ext cx="6553200" cy="1471612"/>
          </a:xfrm>
          <a:prstGeom prst="rect">
            <a:avLst/>
          </a:prstGeom>
        </p:spPr>
        <p:style>
          <a:lnRef idx="3">
            <a:schemeClr val="lt1"/>
          </a:lnRef>
          <a:fillRef idx="1">
            <a:schemeClr val="accent1"/>
          </a:fillRef>
          <a:effectRef idx="1">
            <a:schemeClr val="accent1"/>
          </a:effectRef>
          <a:fontRef idx="minor">
            <a:schemeClr val="lt1"/>
          </a:fontRef>
        </p:style>
        <p:txBody>
          <a:bodyPr>
            <a:normAutofit fontScale="25000" lnSpcReduction="20000"/>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a:defRPr/>
            </a:pPr>
            <a:r>
              <a:rPr lang="es-CO" sz="9600" b="1" dirty="0" smtClean="0"/>
              <a:t>“</a:t>
            </a:r>
            <a:r>
              <a:rPr lang="es-CO" sz="9600" dirty="0" smtClean="0"/>
              <a:t>Es </a:t>
            </a:r>
            <a:r>
              <a:rPr lang="es-CO" sz="9600" dirty="0"/>
              <a:t>la libertad la que nos obliga a ser veraces en los juicios; como no podemos imponer una autoridad intocable, tenemos que aprender a discutir y a demostrar</a:t>
            </a:r>
            <a:r>
              <a:rPr lang="es-CO" sz="9600" dirty="0" smtClean="0"/>
              <a:t>”</a:t>
            </a:r>
            <a:r>
              <a:rPr lang="es-CO" sz="9600" b="1" dirty="0" smtClean="0"/>
              <a:t>” </a:t>
            </a:r>
            <a:r>
              <a:rPr lang="es-CO" sz="7200" b="1" dirty="0" smtClean="0"/>
              <a:t>(</a:t>
            </a:r>
            <a:r>
              <a:rPr lang="es-CO" sz="7200" dirty="0" smtClean="0"/>
              <a:t>Estanislao Zuleta) </a:t>
            </a:r>
            <a:r>
              <a:rPr lang="es-CO" sz="3600" b="1" dirty="0" smtClean="0"/>
              <a:t/>
            </a:r>
            <a:br>
              <a:rPr lang="es-CO" sz="3600" b="1" dirty="0" smtClean="0"/>
            </a:br>
            <a:r>
              <a:rPr lang="es-CO" sz="3600" b="1" dirty="0" smtClean="0"/>
              <a:t/>
            </a:r>
            <a:br>
              <a:rPr lang="es-CO" sz="3600" b="1" dirty="0" smtClean="0"/>
            </a:br>
            <a:endParaRPr lang="es-CO" sz="3600" b="1" dirty="0"/>
          </a:p>
        </p:txBody>
      </p:sp>
      <p:sp>
        <p:nvSpPr>
          <p:cNvPr id="4" name="3 Rectángulo"/>
          <p:cNvSpPr/>
          <p:nvPr/>
        </p:nvSpPr>
        <p:spPr>
          <a:xfrm>
            <a:off x="50304" y="4653136"/>
            <a:ext cx="8496944" cy="830997"/>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s-ES" sz="4800" b="1" cap="all" dirty="0">
                <a:ln w="0"/>
                <a:solidFill>
                  <a:srgbClr val="C00000"/>
                </a:solidFill>
                <a:effectLst>
                  <a:reflection blurRad="12700" stA="50000" endPos="50000" dist="5000" dir="5400000" sy="-100000" rotWithShape="0"/>
                </a:effectLst>
                <a:latin typeface="Tekton Pro Ext" pitchFamily="34" charset="0"/>
              </a:rPr>
              <a:t>DIOS LES BENDIGA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ersonaliz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8815</TotalTime>
  <Words>1453</Words>
  <Application>Microsoft Office PowerPoint</Application>
  <PresentationFormat>Presentación en pantalla (4:3)</PresentationFormat>
  <Paragraphs>188</Paragraphs>
  <Slides>18</Slides>
  <Notes>1</Notes>
  <HiddenSlides>0</HiddenSlides>
  <MMClips>0</MMClips>
  <ScaleCrop>false</ScaleCrop>
  <HeadingPairs>
    <vt:vector size="6" baseType="variant">
      <vt:variant>
        <vt:lpstr>Tema</vt:lpstr>
      </vt:variant>
      <vt:variant>
        <vt:i4>3</vt:i4>
      </vt:variant>
      <vt:variant>
        <vt:lpstr>Servidores OLE incrustados</vt:lpstr>
      </vt:variant>
      <vt:variant>
        <vt:i4>0</vt:i4>
      </vt:variant>
      <vt:variant>
        <vt:lpstr>Títulos de diapositiva</vt:lpstr>
      </vt:variant>
      <vt:variant>
        <vt:i4>18</vt:i4>
      </vt:variant>
    </vt:vector>
  </HeadingPairs>
  <TitlesOfParts>
    <vt:vector size="21" baseType="lpstr">
      <vt:lpstr>Diseño predeterminado</vt:lpstr>
      <vt:lpstr>1_Diseño personalizado</vt:lpstr>
      <vt:lpstr>Diseño personalizado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Company>Universidad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Depto de Comunicaciones Santo Tomás</dc:creator>
  <cp:lastModifiedBy>CAMATOBO</cp:lastModifiedBy>
  <cp:revision>181</cp:revision>
  <dcterms:created xsi:type="dcterms:W3CDTF">2010-03-10T19:56:25Z</dcterms:created>
  <dcterms:modified xsi:type="dcterms:W3CDTF">2014-05-13T16:08:10Z</dcterms:modified>
</cp:coreProperties>
</file>