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0" r:id="rId3"/>
    <p:sldId id="312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7" r:id="rId20"/>
    <p:sldId id="278" r:id="rId21"/>
    <p:sldId id="279" r:id="rId22"/>
    <p:sldId id="313" r:id="rId23"/>
    <p:sldId id="280" r:id="rId24"/>
    <p:sldId id="282" r:id="rId25"/>
    <p:sldId id="285" r:id="rId26"/>
    <p:sldId id="286" r:id="rId27"/>
    <p:sldId id="287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54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5" r:id="rId62"/>
    <p:sldId id="326" r:id="rId63"/>
    <p:sldId id="327" r:id="rId64"/>
    <p:sldId id="328" r:id="rId65"/>
    <p:sldId id="330" r:id="rId66"/>
    <p:sldId id="331" r:id="rId67"/>
    <p:sldId id="332" r:id="rId68"/>
    <p:sldId id="335" r:id="rId69"/>
    <p:sldId id="336" r:id="rId70"/>
    <p:sldId id="333" r:id="rId71"/>
    <p:sldId id="334" r:id="rId72"/>
    <p:sldId id="337" r:id="rId73"/>
    <p:sldId id="338" r:id="rId74"/>
    <p:sldId id="339" r:id="rId75"/>
    <p:sldId id="341" r:id="rId76"/>
    <p:sldId id="342" r:id="rId77"/>
    <p:sldId id="343" r:id="rId78"/>
    <p:sldId id="344" r:id="rId79"/>
    <p:sldId id="345" r:id="rId80"/>
    <p:sldId id="346" r:id="rId81"/>
    <p:sldId id="347" r:id="rId82"/>
    <p:sldId id="348" r:id="rId83"/>
    <p:sldId id="349" r:id="rId84"/>
    <p:sldId id="350" r:id="rId85"/>
    <p:sldId id="351" r:id="rId86"/>
    <p:sldId id="352" r:id="rId8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9.png"/><Relationship Id="rId7" Type="http://schemas.openxmlformats.org/officeDocument/2006/relationships/image" Target="../media/image4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2.png"/><Relationship Id="rId4" Type="http://schemas.openxmlformats.org/officeDocument/2006/relationships/image" Target="../media/image5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98919" y="1784775"/>
            <a:ext cx="8302625" cy="2421464"/>
          </a:xfrm>
        </p:spPr>
        <p:txBody>
          <a:bodyPr>
            <a:noAutofit/>
          </a:bodyPr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es-ES" altLang="es-ES" sz="3200" b="1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UNIVERSIDAD SANTO TOMÁS </a:t>
            </a:r>
            <a:r>
              <a:rPr lang="es-ES" altLang="es-ES" sz="3200" b="1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/>
            </a:r>
            <a:br>
              <a:rPr lang="es-ES" altLang="es-ES" sz="3200" b="1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lang="es-ES" altLang="es-ES" sz="3200" b="1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 BOGOTÁ, </a:t>
            </a:r>
            <a:r>
              <a:rPr lang="es-ES" altLang="es-ES" sz="3200" b="1" cap="none" dirty="0" smtClean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COLOMBIA</a:t>
            </a:r>
            <a:r>
              <a:rPr lang="es-ES" altLang="es-ES" sz="2400" cap="none" dirty="0" smtClean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es-ES" altLang="es-ES" sz="2400" cap="none" dirty="0" smtClean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s-ES" altLang="es-ES" sz="2400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/>
            </a:r>
            <a:br>
              <a:rPr lang="es-ES" altLang="es-ES" sz="2400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lang="es-ES" altLang="es-ES" sz="2400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ING. CIVIL JOSUÉ HERNANDO </a:t>
            </a:r>
            <a:r>
              <a:rPr lang="es-ES" altLang="es-ES" sz="2400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/>
            </a:r>
            <a:br>
              <a:rPr lang="es-ES" altLang="es-ES" sz="2400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lang="es-ES" altLang="es-ES" sz="2400" cap="none" dirty="0">
                <a:ln>
                  <a:noFill/>
                </a:ln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RIVEROS ROJAS</a:t>
            </a:r>
            <a:r>
              <a:rPr lang="es-ES" altLang="es-ES" sz="2400" cap="none" dirty="0">
                <a:ln>
                  <a:noFill/>
                </a:ln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es-ES" altLang="es-ES" sz="2400" cap="none" dirty="0">
                <a:ln>
                  <a:noFill/>
                </a:ln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es-ES" sz="2400" dirty="0">
              <a:solidFill>
                <a:srgbClr val="FFC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00100" y="4385732"/>
            <a:ext cx="10360025" cy="1819125"/>
          </a:xfrm>
        </p:spPr>
        <p:txBody>
          <a:bodyPr>
            <a:noAutofit/>
          </a:bodyPr>
          <a:lstStyle/>
          <a:p>
            <a:pPr algn="ctr"/>
            <a:r>
              <a:rPr lang="es-ES" sz="2400" b="1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Presenta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ATENTO </a:t>
            </a:r>
            <a:r>
              <a:rPr lang="es-ES" sz="2400" b="1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SALUDO AL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CAPÍTULO A. C. I.</a:t>
            </a:r>
            <a:b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la universidad </a:t>
            </a:r>
            <a:r>
              <a:rPr lang="es-ES" sz="2400" b="1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césar vallejo de lima, Perú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s-ES" sz="24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AGRADECIMIENTO POR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 INVITACIÓN</a:t>
            </a:r>
            <a:endParaRPr lang="es-ES" sz="2400" dirty="0" smtClean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049" name="irc_mi" descr="http://imagenes.universia.net/co/Institution/11433_Universidad_Santo_Tomas_Bogot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2" y="1784775"/>
            <a:ext cx="2294287" cy="229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97839" cy="83608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4338" y="5839096"/>
            <a:ext cx="2217661" cy="10189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7340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n para IMAGENES DE CALIDAD DE LA CONSTRUC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54480"/>
            <a:ext cx="3314700" cy="414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85" y="1554480"/>
            <a:ext cx="4454435" cy="41409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1554480"/>
            <a:ext cx="3840480" cy="414092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5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2960" y="1122607"/>
            <a:ext cx="10593977" cy="4597734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1600" b="1" u="sng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es-ES" sz="36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 I D A D</a:t>
            </a: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36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endParaRPr lang="es-ES" sz="3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s-ES" sz="36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Adecuación de un producto, </a:t>
            </a:r>
            <a:endParaRPr lang="es-ES" sz="36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s-ES" sz="36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un servicio,</a:t>
            </a:r>
            <a:endParaRPr lang="es-ES" sz="3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 excelencia </a:t>
            </a:r>
            <a:endParaRPr lang="es-ES" sz="36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s-ES" sz="36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especificadas</a:t>
            </a: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16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0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88273" y="862149"/>
            <a:ext cx="10502537" cy="4825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Existe </a:t>
            </a:r>
            <a:r>
              <a:rPr lang="es-ES" sz="3600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creencia </a:t>
            </a:r>
            <a:r>
              <a:rPr lang="es-ES" sz="3600" b="1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equivocada </a:t>
            </a:r>
            <a:endParaRPr lang="es-ES" sz="3600" b="1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que </a:t>
            </a:r>
            <a:r>
              <a:rPr lang="es-ES" sz="3600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3600" b="1" u="sng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calidad</a:t>
            </a:r>
            <a:r>
              <a:rPr lang="es-ES" sz="3600" b="1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</a:t>
            </a:r>
            <a:r>
              <a:rPr lang="es-ES" sz="3600" b="1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los de </a:t>
            </a: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mayores </a:t>
            </a:r>
            <a:r>
              <a:rPr lang="es-ES" sz="3600" b="1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recursos económicos</a:t>
            </a:r>
            <a:endParaRPr lang="es-ES" sz="36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36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3600" u="sng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600" u="sng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entonces los pobres </a:t>
            </a:r>
            <a:endParaRPr lang="es-ES" sz="3600" u="sng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3600" u="sng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</a:t>
            </a:r>
            <a:r>
              <a:rPr lang="es-ES" sz="3600" u="sng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tienen derecho a la calidad</a:t>
            </a:r>
            <a:endParaRPr lang="es-ES" sz="36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1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01782" y="1423851"/>
            <a:ext cx="9431384" cy="3466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que acaso las </a:t>
            </a: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fábricas producen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b="1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cementos </a:t>
            </a:r>
            <a:r>
              <a:rPr lang="es-ES" sz="3600" b="1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diferentes</a:t>
            </a:r>
            <a:endParaRPr lang="es-ES" sz="36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3600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ricos, y para pobres?</a:t>
            </a:r>
            <a:endParaRPr lang="es-ES" sz="36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515" y="2404530"/>
            <a:ext cx="4362994" cy="224814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4949" y="548641"/>
            <a:ext cx="9888582" cy="4857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s-ES" sz="3600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quizá las </a:t>
            </a: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siderúrgicas producen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b="1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hierros </a:t>
            </a:r>
            <a:r>
              <a:rPr lang="es-ES" sz="3600" b="1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diferentes</a:t>
            </a:r>
            <a:endParaRPr lang="es-ES" sz="36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3600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ricos, y para pobres?</a:t>
            </a:r>
            <a:endParaRPr lang="es-ES" sz="36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Resultado de imagen para imagenes de hierro de refuerzo 60000 p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7818" y="2625901"/>
            <a:ext cx="4323804" cy="305644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3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79269" y="731521"/>
            <a:ext cx="9993085" cy="439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600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ríos y las canteras </a:t>
            </a: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producen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dirty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agregados </a:t>
            </a:r>
            <a:r>
              <a:rPr lang="es-ES" sz="3600" b="1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diferentes</a:t>
            </a:r>
            <a:endParaRPr lang="es-ES" sz="36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3600" dirty="0">
                <a:solidFill>
                  <a:srgbClr val="92D05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ricos y para pobres?</a:t>
            </a:r>
            <a:endParaRPr lang="es-ES" sz="36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749" y="2390503"/>
            <a:ext cx="4676503" cy="320186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1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05393" y="1035307"/>
            <a:ext cx="10750732" cy="4828181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40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36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A L I D A D</a:t>
            </a: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36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RESPETAR </a:t>
            </a:r>
            <a:r>
              <a:rPr lang="es-ES" sz="36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APLICAR </a:t>
            </a: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SIEMPRE</a:t>
            </a:r>
            <a:endParaRPr lang="es-ES" sz="3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16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s-ES" sz="28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ESPECIFICACIONES TÉCNICAS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ESTABLECIDAS 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6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SERVICIO, O UN </a:t>
            </a: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PRODUCTO</a:t>
            </a:r>
            <a:endParaRPr lang="es-ES" sz="2800" dirty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63488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96835" y="1371601"/>
            <a:ext cx="106462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Las Especificaciones Técnicas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son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escritos en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los que se definen </a:t>
            </a:r>
            <a:r>
              <a:rPr lang="es-ES" sz="2400" b="1" u="sng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normas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es-ES" sz="24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exigencias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procedimientos empleados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aplicados 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</a:t>
            </a:r>
            <a:r>
              <a:rPr lang="es-ES" sz="2400" u="sng" dirty="0" smtClean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los 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trabajos</a:t>
            </a:r>
            <a:endParaRPr lang="es-ES" sz="2400" u="sng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</a:t>
            </a:r>
            <a:r>
              <a:rPr lang="es-ES" sz="2400" u="sng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construcción de obras </a:t>
            </a:r>
            <a:endParaRPr lang="es-ES" sz="2400" u="sng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elaboración de estudios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0"/>
              </a:spcAft>
            </a:pPr>
            <a:endParaRPr lang="es-ES" sz="2400" dirty="0" smtClean="0">
              <a:solidFill>
                <a:srgbClr val="FFFF00"/>
              </a:solidFill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Una Norma Técnica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 </a:t>
            </a:r>
            <a:r>
              <a:rPr lang="es-ES" sz="2400" u="sng" dirty="0" smtClean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aprobada 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 un organismo reconocido,</a:t>
            </a:r>
            <a:endParaRPr lang="es-ES" sz="2400" u="sng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 establecer </a:t>
            </a:r>
            <a:r>
              <a:rPr lang="es-ES" sz="2400" b="1" u="sng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especificaciones técnicas</a:t>
            </a:r>
            <a:endParaRPr lang="es-ES" sz="2400" u="sng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basadas en los resultados de la </a:t>
            </a:r>
            <a:r>
              <a:rPr lang="es-ES" sz="2400" b="1" u="sng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experiencia</a:t>
            </a:r>
            <a:endParaRPr lang="es-ES" sz="2400" u="sng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del desarrollo tecnológico,</a:t>
            </a:r>
            <a:endParaRPr lang="es-ES" sz="24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400" b="1" u="sng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400" b="1" u="sng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obligatorio cumplimiento</a:t>
            </a:r>
            <a:endParaRPr lang="es-ES" sz="2400" u="sng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determinados productos, procesos, o servicios</a:t>
            </a:r>
            <a:endParaRPr lang="es-ES" sz="2400" dirty="0">
              <a:solidFill>
                <a:srgbClr val="FFFF00"/>
              </a:solidFill>
            </a:endParaRPr>
          </a:p>
          <a:p>
            <a:pPr algn="ctr">
              <a:spcAft>
                <a:spcPts val="0"/>
              </a:spcAft>
            </a:pPr>
            <a:endParaRPr lang="es-ES" sz="32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9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96834" y="744582"/>
            <a:ext cx="10633166" cy="5062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b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28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Quién </a:t>
            </a:r>
            <a:r>
              <a:rPr lang="es-ES" sz="2800" b="1" u="sng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establece 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especificaciones 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técnicas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</a:t>
            </a:r>
            <a:r>
              <a:rPr lang="es-ES" sz="28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garantizan la calidad </a:t>
            </a:r>
            <a:endParaRPr lang="es-ES" sz="2800" b="1" u="sng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producto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un servicio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28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Especificaciones Técnicas son el resultado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Investigaciones y de Ensayos desarrollados 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</a:t>
            </a:r>
            <a:r>
              <a:rPr lang="es-ES" sz="28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s-ES" sz="28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sociaciones </a:t>
            </a:r>
            <a:r>
              <a:rPr lang="es-ES" sz="28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28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ientíficas de </a:t>
            </a:r>
            <a:r>
              <a:rPr lang="es-ES" sz="28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ES" sz="28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nvestigación</a:t>
            </a:r>
            <a:endParaRPr lang="es-ES" sz="2800" u="sng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nivel nacional, internacional y mundial</a:t>
            </a:r>
            <a:endParaRPr lang="es-ES" sz="28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0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71154" y="914400"/>
            <a:ext cx="10019211" cy="485735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A</a:t>
            </a:r>
            <a:r>
              <a:rPr lang="es-ES" sz="36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ES" sz="36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ES" sz="36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s-ES" sz="36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endParaRPr lang="es-ES" sz="36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6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36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36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s-ES" sz="36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s-ES" sz="36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36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6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36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							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ES" sz="36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s-ES" sz="36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ES" sz="36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s-ES" sz="36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s-ES" sz="36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C. </a:t>
            </a:r>
            <a:r>
              <a:rPr lang="es-ES" sz="36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ES" sz="36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9941" y="5850931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66651" y="1058092"/>
            <a:ext cx="105025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4000" b="1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4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ES" sz="4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TEORÍA, </a:t>
            </a:r>
          </a:p>
          <a:p>
            <a:endParaRPr lang="es-ES" sz="40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40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ES" sz="40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s-ES" sz="40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PRÁCTICA, </a:t>
            </a:r>
            <a:r>
              <a:rPr lang="es-ES" sz="40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LA CALIDAD,</a:t>
            </a:r>
            <a:r>
              <a:rPr lang="es-ES" sz="40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es-ES" sz="4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4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es-ES" sz="4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LAS OBRAS</a:t>
            </a:r>
          </a:p>
          <a:p>
            <a:r>
              <a:rPr lang="es-ES" sz="4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ES" sz="4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CONCRETO REFORZADO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0472" y="5826034"/>
            <a:ext cx="2201528" cy="103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2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57645" y="835224"/>
            <a:ext cx="10685417" cy="52310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Instituto </a:t>
            </a: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Americano</a:t>
            </a:r>
            <a:r>
              <a:rPr lang="es-ES" sz="32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2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Concreto</a:t>
            </a:r>
            <a:endParaRPr lang="es-ES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presencia en la mayoría de los Países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Además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los Gremios </a:t>
            </a:r>
            <a:endParaRPr lang="es-ES" sz="32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Institutos científicos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propios de cada </a:t>
            </a: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País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3200" dirty="0" err="1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Inacal</a:t>
            </a:r>
            <a:r>
              <a:rPr lang="es-ES" sz="24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instituto nacional de calidad del Perú,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calidad que deja huella </a:t>
            </a:r>
            <a:endParaRPr lang="es-ES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112" y="4199371"/>
            <a:ext cx="2447925" cy="18669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9860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32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80925" y="966651"/>
            <a:ext cx="10110651" cy="476245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2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primera conclusión</a:t>
            </a:r>
            <a:r>
              <a:rPr lang="es-ES" sz="32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200" b="1" i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i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</a:t>
            </a:r>
            <a:r>
              <a:rPr lang="es-ES" sz="3200" b="1" i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respetan las </a:t>
            </a:r>
            <a:r>
              <a:rPr lang="es-ES" sz="3200" b="1" i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normas de calidad</a:t>
            </a:r>
            <a:r>
              <a:rPr lang="es-ES" sz="3200" b="1" i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400" b="1" i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i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</a:t>
            </a:r>
            <a:r>
              <a:rPr lang="es-ES" sz="3200" b="1" i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habrá nuevos colapsos de estructuras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400" b="1" i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i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3200" b="1" i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reforzado</a:t>
            </a:r>
            <a:endParaRPr lang="es-ES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7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1336" y="1045029"/>
            <a:ext cx="10463349" cy="4703916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CUANDO </a:t>
            </a: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LAS OBRAS TERMINAN FELIZMENTE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 IMPORTA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CALIDAD, </a:t>
            </a:r>
            <a:r>
              <a:rPr lang="es-E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NI INVESTIGAR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LAS </a:t>
            </a: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CAUSAS </a:t>
            </a:r>
            <a:r>
              <a:rPr lang="es-E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 </a:t>
            </a:r>
            <a:r>
              <a:rPr lang="es-ES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FALLAS QUE NO OCURRIERON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 SE APRENDE ALGO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NUEVO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PERO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CUANDO LAS ESTRUCTURAS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COLAPSAN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HAY QUE INVESTIGAR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POR QUÉ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 ENTONCES SÍ TIENE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IMPORTANCIA EL ASEGURAMIENTO DE LA CALIDAD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DURANTE LAS ETAPAS DE CONSTRUCCIÓN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 SE APRENDE CON CO$TO Y </a:t>
            </a:r>
            <a:r>
              <a:rPr lang="es-ES" sz="2400" b="1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VERGÜENZA</a:t>
            </a:r>
            <a:endParaRPr lang="es-ES" sz="28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05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96834" y="835224"/>
            <a:ext cx="10646229" cy="5062668"/>
          </a:xfrm>
          <a:prstGeom prst="rect">
            <a:avLst/>
          </a:prstGeom>
          <a:solidFill>
            <a:schemeClr val="accent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10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</a:t>
            </a: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estructuras de concreto reforzado </a:t>
            </a:r>
            <a:endParaRPr lang="es-ES" sz="32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 a l </a:t>
            </a:r>
            <a:r>
              <a:rPr lang="es-ES" sz="3200" b="1" u="sng" dirty="0" err="1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s-ES" sz="32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n</a:t>
            </a:r>
            <a:endParaRPr lang="es-ES" sz="32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acudimos </a:t>
            </a: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los </a:t>
            </a: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Patólogos</a:t>
            </a:r>
            <a:endParaRPr lang="es-ES" sz="3200" dirty="0" smtClean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busca de diagnóstico y de solución . . 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0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Patólogos del Concreto </a:t>
            </a: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</a:t>
            </a: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Ingenieros Civiles</a:t>
            </a: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Especializados en el </a:t>
            </a:r>
            <a:r>
              <a:rPr lang="es-ES" sz="3200" b="1" u="sng" dirty="0" smtClean="0">
                <a:solidFill>
                  <a:schemeClr val="bg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diagnóstico </a:t>
            </a: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</a:t>
            </a:r>
            <a:r>
              <a:rPr lang="es-ES" sz="3200" b="1" u="sng" dirty="0" smtClean="0">
                <a:solidFill>
                  <a:schemeClr val="bg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reparación </a:t>
            </a: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daños de las </a:t>
            </a: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estructuras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8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8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68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3141" y="912046"/>
            <a:ext cx="10946675" cy="491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36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Según el </a:t>
            </a:r>
            <a:r>
              <a:rPr lang="es-ES" sz="3600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diccionario </a:t>
            </a: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patología </a:t>
            </a: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es:</a:t>
            </a:r>
            <a:endParaRPr lang="es-ES" sz="3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es-ES" sz="3600" b="1" spc="20" dirty="0" smtClean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3600" b="1" spc="20" dirty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s-ES" sz="3600" spc="20" dirty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Parte de la medicina que estudia las </a:t>
            </a:r>
            <a:endParaRPr lang="es-ES" sz="3600" spc="20" dirty="0" smtClean="0">
              <a:solidFill>
                <a:schemeClr val="accent5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es-ES" sz="3600" spc="20" dirty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600" spc="20" dirty="0" smtClean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s-ES" sz="3600" b="1" u="sng" spc="20" dirty="0" smtClean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enfermedades</a:t>
            </a:r>
            <a:endParaRPr lang="es-ES" sz="3600" b="1" dirty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es-ES" sz="3600" b="1" spc="20" dirty="0" smtClean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ES" sz="3600" b="1" spc="20" dirty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s-ES" sz="3600" spc="20" dirty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Conjunto de síntomas de una </a:t>
            </a:r>
            <a:r>
              <a:rPr lang="es-ES" sz="3600" b="1" u="sng" spc="20" dirty="0" smtClean="0">
                <a:solidFill>
                  <a:schemeClr val="accent5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enfermedad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00B0F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00B0F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</a:t>
            </a:r>
            <a:r>
              <a:rPr lang="es-ES" sz="36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decir que la </a:t>
            </a:r>
            <a:r>
              <a:rPr lang="es-ES" sz="3600" b="1" u="sng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</a:t>
            </a:r>
            <a:r>
              <a:rPr lang="es-ES" sz="3600" b="1" u="sng" dirty="0" smtClean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calidad</a:t>
            </a:r>
            <a:endParaRPr lang="es-ES" sz="3600" dirty="0" smtClean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sz="36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36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construcción de una estructura </a:t>
            </a:r>
            <a:endParaRPr lang="es-ES" sz="3600" b="1" dirty="0">
              <a:solidFill>
                <a:srgbClr val="00B0F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es-ES" sz="36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considera una </a:t>
            </a:r>
            <a:r>
              <a:rPr lang="es-ES" sz="3600" b="1" u="sng" dirty="0" smtClean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enfermedad</a:t>
            </a:r>
            <a:r>
              <a:rPr lang="es-ES" spc="20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79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008" y="18198"/>
            <a:ext cx="4507864" cy="338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175" y="0"/>
            <a:ext cx="4471034" cy="335678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73569"/>
            <a:ext cx="4507864" cy="338443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7864" y="3467771"/>
            <a:ext cx="4515587" cy="33902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0362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47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1338" y="867996"/>
            <a:ext cx="10411096" cy="4959691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falla de una estructura </a:t>
            </a:r>
            <a:endParaRPr lang="es-ES" sz="28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causa </a:t>
            </a:r>
            <a:r>
              <a:rPr lang="es-ES" sz="28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heridos, o muertos, </a:t>
            </a:r>
            <a:endParaRPr lang="es-ES" sz="28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usa 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Patología </a:t>
            </a: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forense   </a:t>
            </a: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(investigación 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judicial) 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establecer responsabilidades . . . </a:t>
            </a: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peor no es que algún 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Ingeniero pierda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tarjeta profesional, 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y/o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vaya a la cárcel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sino </a:t>
            </a:r>
            <a:r>
              <a:rPr lang="es-ES" sz="28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algún ciudadano pierda la vida</a:t>
            </a:r>
            <a:r>
              <a:rPr lang="es-ES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Además del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dinero y 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 que se pierden 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causa de la falla 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estructura de 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concreto.</a:t>
            </a:r>
            <a:endParaRPr lang="es-ES" sz="28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48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78" y="1632856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272" y="1632856"/>
            <a:ext cx="5732417" cy="3810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08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45028" y="1306285"/>
            <a:ext cx="10123716" cy="4367221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 detallado de la Patología del Concreto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e   a p r e n d e :</a:t>
            </a:r>
            <a:endParaRPr lang="es-ES" sz="3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causas de los daños </a:t>
            </a:r>
            <a:r>
              <a:rPr lang="es-ES" sz="3200" b="1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ES" sz="32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enfermedades)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concreto se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deben buscar en los </a:t>
            </a:r>
            <a:endParaRPr lang="es-ES" sz="32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cuatro </a:t>
            </a:r>
            <a:r>
              <a:rPr lang="es-ES" sz="3200" b="1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</a:t>
            </a:r>
            <a:r>
              <a:rPr lang="es-ES" sz="32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escenarios </a:t>
            </a: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vida del </a:t>
            </a: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concreto:</a:t>
            </a:r>
            <a:endParaRPr lang="es-ES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76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2959" y="1029032"/>
            <a:ext cx="8360229" cy="124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1º 	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Diseño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mezcla de concreto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32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2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refuerzo necesario</a:t>
            </a:r>
            <a:endParaRPr lang="es-ES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Resultado de imagen para imagenes de laboratorios de concreto en bogo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70" y="2446836"/>
            <a:ext cx="11430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70" y="4187462"/>
            <a:ext cx="2522310" cy="21145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762" y="4258899"/>
            <a:ext cx="2314575" cy="19716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6019" y="4202964"/>
            <a:ext cx="1924050" cy="21145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21644"/>
            <a:ext cx="4200508" cy="8352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30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40080" y="835224"/>
            <a:ext cx="10946674" cy="504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COLAPSOS DE ESTRUCTURAS </a:t>
            </a:r>
            <a:r>
              <a:rPr lang="es-ES" sz="2800" b="1" dirty="0" smtClean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CAUSAS DE LAS FALLAS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CALIDAD ES CUMPLIR CON	</a:t>
            </a:r>
            <a:r>
              <a:rPr lang="es-ES" sz="2800" b="1" dirty="0" smtClean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ESPECIFICACIONES </a:t>
            </a:r>
            <a:r>
              <a:rPr lang="es-ES" sz="2800" b="1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NORMAS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 C.  I.  Y  LAS ENTIDADES LOCALES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DICTAN ESPECIFICACIONES Y NORMAS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PATOLOGÍA </a:t>
            </a:r>
            <a:r>
              <a:rPr lang="es-ES" sz="2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</a:t>
            </a:r>
            <a:r>
              <a:rPr lang="es-ES" sz="28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Y SUS </a:t>
            </a:r>
            <a:r>
              <a:rPr lang="es-ES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ENSEÑANZAS</a:t>
            </a:r>
            <a:endParaRPr lang="es-ES" sz="2800" b="1" dirty="0">
              <a:solidFill>
                <a:schemeClr val="accent1">
                  <a:lumMod val="40000"/>
                  <a:lumOff val="6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CUATRO </a:t>
            </a:r>
            <a:r>
              <a:rPr lang="es-ES" sz="2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ESCENARIOS DEL </a:t>
            </a:r>
            <a:r>
              <a:rPr lang="es-ES" sz="2800" b="1" dirty="0" smtClean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REFORZADO		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TEORÍA</a:t>
            </a:r>
            <a:r>
              <a:rPr lang="es-ES" sz="28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VS. </a:t>
            </a:r>
            <a:r>
              <a:rPr lang="es-ES" sz="28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PRÁCTICA  </a:t>
            </a:r>
            <a:r>
              <a:rPr lang="es-E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ENSEÑANZA </a:t>
            </a:r>
            <a:r>
              <a:rPr lang="es-E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</a:t>
            </a:r>
            <a:r>
              <a:rPr lang="es-E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INCREMENTO DE LA ENSEÑANZA </a:t>
            </a:r>
            <a:r>
              <a:rPr lang="es-ES" sz="28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PRÁCTICA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MANEJO </a:t>
            </a:r>
            <a:r>
              <a:rPr lang="es-E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PRÁCTICO</a:t>
            </a:r>
            <a:r>
              <a:rPr lang="es-ES" sz="2800" b="1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CALIDAD </a:t>
            </a:r>
            <a:r>
              <a:rPr lang="es-ES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</a:t>
            </a:r>
            <a:r>
              <a:rPr lang="es-E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VS. REFUERZO</a:t>
            </a:r>
            <a:endParaRPr lang="es-ES" sz="2800" b="1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61703" y="966652"/>
            <a:ext cx="10998926" cy="124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2º 	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Instalación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formaleta para el concreto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32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2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refuerzo dentro de la formaleta  </a:t>
            </a:r>
            <a:endParaRPr lang="es-ES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98" y="2964722"/>
            <a:ext cx="3464378" cy="243023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231" y="2964722"/>
            <a:ext cx="4325240" cy="243023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6527" y="2964723"/>
            <a:ext cx="3267610" cy="244755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4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04687" y="1058091"/>
            <a:ext cx="11090365" cy="124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3º 	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Elaboración e Instalación del concreto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dentro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formaleta, </a:t>
            </a:r>
            <a:r>
              <a:rPr lang="es-ES" sz="32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el refuerzo adentro</a:t>
            </a:r>
            <a:endParaRPr lang="es-ES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2027" y="2717075"/>
            <a:ext cx="4008809" cy="26676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50" y="2717075"/>
            <a:ext cx="3951859" cy="276199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750" y="2717075"/>
            <a:ext cx="3060240" cy="276199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326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57645" y="1084217"/>
            <a:ext cx="11220995" cy="124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4º 	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Retiro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formaleta, 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curado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concreto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Y estrategias de 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mantenimiento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estructura</a:t>
            </a:r>
            <a:endParaRPr lang="es-ES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87" y="2601821"/>
            <a:ext cx="2479663" cy="2963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194" y="2601821"/>
            <a:ext cx="2382654" cy="2963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9065" y="2601822"/>
            <a:ext cx="4453348" cy="2963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9809"/>
            <a:ext cx="4200508" cy="8352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1153" y="5834124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009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87828" y="835224"/>
            <a:ext cx="10998926" cy="5025991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Dentro de estos cuatro (4) escenarios, 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abundante y suficiente </a:t>
            </a:r>
            <a:r>
              <a:rPr lang="es-ES" sz="32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teoría</a:t>
            </a:r>
            <a:r>
              <a:rPr lang="es-ES" sz="32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se </a:t>
            </a: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aprende </a:t>
            </a: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un aula de clase,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   </a:t>
            </a: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más </a:t>
            </a: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necesaria </a:t>
            </a:r>
            <a:r>
              <a:rPr lang="es-ES" sz="32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práctica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se requiere en una obra</a:t>
            </a:r>
            <a:endParaRPr lang="es-ES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asegurar </a:t>
            </a:r>
            <a:r>
              <a:rPr lang="es-ES" sz="32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calidad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la construcción</a:t>
            </a:r>
            <a:endParaRPr lang="es-ES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las estructuras de concreto reforzado</a:t>
            </a:r>
            <a:endParaRPr lang="es-ES" sz="32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505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92332" y="896722"/>
            <a:ext cx="10829108" cy="4930965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32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ocasiones, </a:t>
            </a:r>
            <a:r>
              <a:rPr lang="es-ES" sz="32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Ingenieros recién graduados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saben toda la teoría del concreto reforzado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0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tienen la competencia 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práctica de construcción</a:t>
            </a:r>
            <a:endParaRPr lang="es-ES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10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eso no intervienen </a:t>
            </a:r>
            <a:r>
              <a:rPr lang="es-ES" sz="32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calidad</a:t>
            </a:r>
            <a:endParaRPr lang="es-ES" sz="32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las estructuras de concreto reforzado  </a:t>
            </a:r>
            <a:endParaRPr lang="es-ES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07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22515" y="1065229"/>
            <a:ext cx="11155680" cy="4762458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Universidades </a:t>
            </a: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deben </a:t>
            </a:r>
            <a:r>
              <a:rPr lang="es-ES" sz="32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preocuparse más:</a:t>
            </a:r>
            <a:endParaRPr lang="es-ES" sz="3200" u="sng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2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sus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futuros Ingenieros Civiles </a:t>
            </a: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sepan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ASEGURAR LA CALIDAD EN </a:t>
            </a:r>
            <a:r>
              <a:rPr lang="es-ES" sz="32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CONSTRUCCIÓN</a:t>
            </a:r>
            <a:r>
              <a:rPr lang="es-ES" sz="32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32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32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s-ES" sz="32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ESTRUCTURAS DE </a:t>
            </a:r>
            <a:r>
              <a:rPr lang="es-ES" sz="32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REFORZADO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conformarse con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enseñar, </a:t>
            </a:r>
            <a:r>
              <a:rPr lang="es-ES" sz="3200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solamente la teoría</a:t>
            </a:r>
            <a:endParaRPr lang="es-ES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79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8639" y="1031167"/>
            <a:ext cx="11142617" cy="47089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es-ES" sz="2000" dirty="0" smtClean="0"/>
          </a:p>
          <a:p>
            <a:pPr algn="ctr"/>
            <a:r>
              <a:rPr lang="es-ES" sz="3600" dirty="0" smtClean="0"/>
              <a:t>Dentro de </a:t>
            </a:r>
            <a:r>
              <a:rPr lang="es-ES" sz="3600" dirty="0"/>
              <a:t>la </a:t>
            </a:r>
            <a:r>
              <a:rPr lang="es-ES" sz="3600" dirty="0" smtClean="0"/>
              <a:t>enseñanza en </a:t>
            </a:r>
            <a:r>
              <a:rPr lang="es-ES" sz="3600" dirty="0"/>
              <a:t>la </a:t>
            </a:r>
            <a:r>
              <a:rPr lang="es-ES" sz="3600" dirty="0" smtClean="0"/>
              <a:t>Universidad, hay divorcio </a:t>
            </a:r>
          </a:p>
          <a:p>
            <a:pPr algn="ctr"/>
            <a:endParaRPr lang="es-ES" sz="1000" b="1" dirty="0"/>
          </a:p>
          <a:p>
            <a:pPr algn="ctr"/>
            <a:r>
              <a:rPr lang="es-ES" sz="3600" b="1" dirty="0"/>
              <a:t>e</a:t>
            </a:r>
            <a:r>
              <a:rPr lang="es-ES" sz="3600" b="1" dirty="0" smtClean="0"/>
              <a:t>ntre</a:t>
            </a:r>
            <a:r>
              <a:rPr lang="es-ES" sz="3600" b="1" dirty="0"/>
              <a:t>:</a:t>
            </a:r>
            <a:endParaRPr lang="es-ES" sz="3600" dirty="0"/>
          </a:p>
          <a:p>
            <a:pPr algn="ctr"/>
            <a:endParaRPr lang="es-ES" sz="1000" i="1" dirty="0" smtClean="0"/>
          </a:p>
          <a:p>
            <a:endParaRPr lang="es-ES" sz="800" i="1" dirty="0" smtClean="0">
              <a:solidFill>
                <a:srgbClr val="FFFF00"/>
              </a:solidFill>
            </a:endParaRPr>
          </a:p>
          <a:p>
            <a:r>
              <a:rPr lang="es-ES" sz="3600" i="1" dirty="0" smtClean="0">
                <a:solidFill>
                  <a:srgbClr val="FFFF00"/>
                </a:solidFill>
              </a:rPr>
              <a:t>las</a:t>
            </a:r>
            <a:r>
              <a:rPr lang="es-ES" sz="3600" i="1" dirty="0" smtClean="0"/>
              <a:t> </a:t>
            </a:r>
            <a:r>
              <a:rPr lang="es-ES" sz="3600" b="1" i="1" dirty="0" smtClean="0">
                <a:solidFill>
                  <a:srgbClr val="FFFF00"/>
                </a:solidFill>
              </a:rPr>
              <a:t>teorías </a:t>
            </a:r>
            <a:r>
              <a:rPr lang="es-ES" sz="3600" b="1" i="1" dirty="0">
                <a:solidFill>
                  <a:srgbClr val="FFFF00"/>
                </a:solidFill>
              </a:rPr>
              <a:t>de estudio y de diseño</a:t>
            </a:r>
            <a:endParaRPr lang="es-ES" sz="3600" dirty="0">
              <a:solidFill>
                <a:srgbClr val="FFFF00"/>
              </a:solidFill>
            </a:endParaRPr>
          </a:p>
          <a:p>
            <a:r>
              <a:rPr lang="es-ES" sz="3600" i="1" dirty="0"/>
              <a:t>de las estructuras de concreto reforzado</a:t>
            </a:r>
            <a:endParaRPr lang="es-ES" sz="3600" dirty="0"/>
          </a:p>
          <a:p>
            <a:pPr algn="r"/>
            <a:endParaRPr lang="es-ES" sz="800" b="1" dirty="0" smtClean="0"/>
          </a:p>
          <a:p>
            <a:pPr algn="r"/>
            <a:r>
              <a:rPr lang="es-ES" sz="3600" b="1" dirty="0" smtClean="0"/>
              <a:t>y </a:t>
            </a:r>
            <a:r>
              <a:rPr lang="es-ES" sz="3600" b="1" dirty="0"/>
              <a:t>la aplicación de las </a:t>
            </a:r>
            <a:r>
              <a:rPr lang="es-ES" sz="3600" b="1" u="sng" dirty="0">
                <a:solidFill>
                  <a:srgbClr val="FF0000"/>
                </a:solidFill>
              </a:rPr>
              <a:t>normas de calidad</a:t>
            </a:r>
            <a:endParaRPr lang="es-ES" sz="3600" dirty="0">
              <a:solidFill>
                <a:srgbClr val="FF0000"/>
              </a:solidFill>
            </a:endParaRPr>
          </a:p>
          <a:p>
            <a:pPr algn="r"/>
            <a:r>
              <a:rPr lang="es-ES" sz="3600" b="1" u="sng" dirty="0">
                <a:solidFill>
                  <a:srgbClr val="FF0000"/>
                </a:solidFill>
              </a:rPr>
              <a:t>durante su </a:t>
            </a:r>
            <a:r>
              <a:rPr lang="es-ES" sz="3600" b="1" u="sng" dirty="0" smtClean="0">
                <a:solidFill>
                  <a:srgbClr val="FF0000"/>
                </a:solidFill>
              </a:rPr>
              <a:t>construcción</a:t>
            </a:r>
          </a:p>
          <a:p>
            <a:pPr algn="r"/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16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13954" y="962637"/>
            <a:ext cx="11051177" cy="48650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</a:t>
            </a: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esta </a:t>
            </a: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razón es que </a:t>
            </a: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propone revisar: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TEORÍA </a:t>
            </a:r>
            <a:r>
              <a:rPr lang="es-ES" sz="3200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</a:t>
            </a:r>
            <a:r>
              <a:rPr lang="es-ES" sz="32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200" b="1" u="sng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 smtClean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sz="3200" b="1" u="sng" dirty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PRÁCTICA </a:t>
            </a:r>
            <a:r>
              <a:rPr lang="es-ES" sz="3200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ES" sz="3200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</a:t>
            </a:r>
            <a:r>
              <a:rPr lang="es-ES" sz="3200" b="1" u="sng" dirty="0" smtClean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3200" b="1" u="sng" dirty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CALIDAD </a:t>
            </a:r>
            <a:r>
              <a:rPr lang="es-ES" sz="3200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</a:t>
            </a:r>
            <a:r>
              <a:rPr lang="es-ES" sz="3200" b="1" u="sng" dirty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s-ES" sz="32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200" b="1" u="sng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sz="32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OBRAS DE CONCRETO </a:t>
            </a:r>
            <a:r>
              <a:rPr lang="es-ES" sz="3200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</a:t>
            </a:r>
            <a:r>
              <a:rPr lang="es-ES" sz="32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REFORZADO </a:t>
            </a:r>
            <a:r>
              <a:rPr lang="es-ES" sz="3200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</a:t>
            </a:r>
            <a:r>
              <a:rPr lang="es-ES" sz="3200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386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61703" y="962957"/>
            <a:ext cx="11051177" cy="48647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1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¿QUÉ ES LA TEORÍA?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4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2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¿QUÉ ES LA PRÁCTICA?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4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3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¿QUÉ ES LA CALIDAD?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4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4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¿QUÉ ES EL CONCRETO?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4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5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¿QUÉ ES EL REFUERZO?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406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14400" y="1136468"/>
            <a:ext cx="10371909" cy="473296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spc="2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1.- TEORÍA ES</a:t>
            </a:r>
            <a:r>
              <a:rPr lang="es-ES" sz="2800" b="1" spc="2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Conocimiento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especulativo,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considerado con independencia de toda aplicación.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Serie de leyes que sirven para relacionar determinado 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orden de fenómenos.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Hipótesis, cuyas consecuencias se aplican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a toda una ciencia, o 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parte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muy importante de 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ella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Generalmente, sin haberlo comprobado en la práctica.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69430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0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62149" y="835224"/>
            <a:ext cx="10502538" cy="5209118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chemeClr val="accent6">
                  <a:lumMod val="20000"/>
                  <a:lumOff val="8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chemeClr val="accent6">
                  <a:lumMod val="20000"/>
                  <a:lumOff val="8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8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Ingeniería Civil está de </a:t>
            </a:r>
            <a:r>
              <a:rPr lang="es-ES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</a:t>
            </a:r>
            <a:endParaRPr lang="es-ES" sz="2800" b="1" dirty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</a:t>
            </a:r>
            <a:r>
              <a:rPr lang="es-ES" sz="28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precisamente por sus éxitos</a:t>
            </a:r>
            <a:endParaRPr lang="es-ES" sz="28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sino </a:t>
            </a:r>
            <a:r>
              <a:rPr lang="es-ES" sz="28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sus lamentables fracasos</a:t>
            </a:r>
            <a:endParaRPr lang="es-ES" sz="2800" b="1" dirty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8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especial porque las grandes estructuras</a:t>
            </a:r>
            <a:endParaRPr lang="es-ES" sz="28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92D05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28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reforzado  </a:t>
            </a:r>
            <a:r>
              <a:rPr lang="es-ES" sz="28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o l a p s a n </a:t>
            </a:r>
            <a:r>
              <a:rPr lang="es-ES" sz="28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800" b="1" u="sng" dirty="0" smtClean="0">
              <a:solidFill>
                <a:schemeClr val="accent5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00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5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97280" y="1463040"/>
            <a:ext cx="10019211" cy="411740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PRÁCTICA ES: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Dicho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conocimiento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endParaRPr lang="es-ES" sz="2800" spc="2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s-ES" sz="2800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q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enseña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modo</a:t>
            </a:r>
            <a:r>
              <a:rPr lang="es-ES" sz="2800" b="1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es-ES" sz="2800" b="1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hacer</a:t>
            </a:r>
            <a:r>
              <a:rPr lang="es-ES" sz="2800" b="1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algo.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Ejercicio</a:t>
            </a:r>
            <a:r>
              <a:rPr lang="es-ES" sz="2800" b="1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es-ES" sz="2800" b="1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cualquier</a:t>
            </a:r>
            <a:r>
              <a:rPr lang="es-ES" sz="2800" b="1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arte</a:t>
            </a:r>
            <a:r>
              <a:rPr lang="es-ES" sz="2800" b="1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ES" sz="2800" b="1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facultad</a:t>
            </a:r>
            <a:r>
              <a:rPr lang="es-ES" sz="2800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conforme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eglas.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Destreza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adquirida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ejercicio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práctica.</a:t>
            </a:r>
            <a:endParaRPr lang="es-ES" sz="2800" dirty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Uso</a:t>
            </a:r>
            <a:r>
              <a:rPr lang="es-ES" sz="2800" b="1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continuado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costumbre,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estilo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algo</a:t>
            </a:r>
            <a:r>
              <a:rPr lang="es-ES" sz="2800" spc="2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Contraste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experimental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lang="es-ES" sz="2800" spc="2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teoría.</a:t>
            </a:r>
            <a:endParaRPr lang="es-ES" sz="28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6067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12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14845" y="1123406"/>
            <a:ext cx="9993085" cy="449866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8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8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CALIDAD ES</a:t>
            </a: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Respetar 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aplicar, </a:t>
            </a:r>
            <a:r>
              <a:rPr lang="es-ES" sz="28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siempre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algn="just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las 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especificaciones técnicas establecidas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algn="just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servicio, o para un producto</a:t>
            </a: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algn="just">
              <a:lnSpc>
                <a:spcPct val="107000"/>
              </a:lnSpc>
              <a:spcAft>
                <a:spcPts val="800"/>
              </a:spcAft>
            </a:pPr>
            <a:endParaRPr lang="es-E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40750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534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87827" y="1240972"/>
            <a:ext cx="10946676" cy="44036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4.- </a:t>
            </a:r>
            <a:r>
              <a:rPr lang="es-ES" sz="2800" b="1" dirty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</a:t>
            </a:r>
            <a:r>
              <a:rPr lang="es-ES" sz="28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chemeClr val="tx1">
                  <a:lumMod val="8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material de construcción de obras civiles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 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utilizado en el mundo entero </a:t>
            </a:r>
            <a:r>
              <a:rPr lang="es-ES" sz="2800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muchos años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s-ES" sz="8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más parecido a las </a:t>
            </a:r>
            <a:r>
              <a:rPr lang="es-ES" sz="2800" b="1" u="sng" dirty="0" smtClean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piedras naturales </a:t>
            </a:r>
            <a:endParaRPr lang="es-ES" sz="2800" u="sng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u="sng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</a:t>
            </a:r>
            <a:r>
              <a:rPr lang="es-ES" sz="2800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hombre ha podido imitar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durante su producción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puede adoptar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 </a:t>
            </a: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(figura) 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el </a:t>
            </a:r>
            <a:r>
              <a:rPr lang="es-ES" sz="2800" b="1" u="sng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hombre necesita.</a:t>
            </a:r>
            <a:endParaRPr lang="es-ES" sz="2800" u="sng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604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92331" y="1614320"/>
            <a:ext cx="10842171" cy="11169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4.- </a:t>
            </a:r>
            <a:r>
              <a:rPr lang="es-ES" sz="2800" b="1" dirty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</a:t>
            </a: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</a:t>
            </a:r>
            <a:r>
              <a:rPr lang="es-ES" sz="28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s-ES" sz="2800" b="1" dirty="0" smtClean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dirty="0">
              <a:solidFill>
                <a:schemeClr val="tx1">
                  <a:lumMod val="8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92331" y="2731292"/>
            <a:ext cx="10842171" cy="28078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Una mezcla </a:t>
            </a:r>
            <a:r>
              <a:rPr lang="es-ES" sz="2800" b="1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homogénea</a:t>
            </a:r>
            <a:r>
              <a:rPr lang="es-ES" sz="2800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s-ES" sz="2800" dirty="0">
              <a:solidFill>
                <a:schemeClr val="tx1">
                  <a:lumMod val="8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de </a:t>
            </a:r>
            <a:r>
              <a:rPr lang="es-ES" sz="2800" b="1" u="sng" dirty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piedras,</a:t>
            </a:r>
            <a:r>
              <a:rPr lang="es-ES" sz="2800" b="1" u="sng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28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arenas,</a:t>
            </a:r>
            <a:r>
              <a:rPr lang="es-ES" sz="2800" b="1" u="sng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2800" b="1" u="sng" dirty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agua</a:t>
            </a:r>
            <a:r>
              <a:rPr lang="es-ES" sz="2800" b="1" u="sng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cemento</a:t>
            </a:r>
            <a:endParaRPr lang="es-ES" sz="2800" u="sng" dirty="0">
              <a:solidFill>
                <a:schemeClr val="tx1">
                  <a:lumMod val="8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que al solidificarse se convierte en </a:t>
            </a:r>
            <a:endParaRPr lang="es-ES" sz="2800" dirty="0">
              <a:solidFill>
                <a:schemeClr val="tx1">
                  <a:lumMod val="8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s-ES" sz="2800" b="1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material de</a:t>
            </a:r>
            <a:r>
              <a:rPr lang="es-ES" sz="2800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s-ES" sz="2800" b="1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construcción más resistente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s-ES" sz="2800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hacer las estructuras de </a:t>
            </a:r>
            <a:r>
              <a:rPr lang="es-ES" sz="2800" dirty="0" smtClean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Ingeniería </a:t>
            </a:r>
            <a:r>
              <a:rPr lang="es-ES" sz="2800" dirty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Civil</a:t>
            </a:r>
            <a:endParaRPr lang="es-ES" sz="2800" dirty="0">
              <a:solidFill>
                <a:schemeClr val="tx1">
                  <a:lumMod val="8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040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2959" y="856518"/>
            <a:ext cx="10528663" cy="497116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5.- 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REFUERZO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28600" indent="-228600" algn="just"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elemento generalmente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metálico </a:t>
            </a:r>
            <a:r>
              <a:rPr lang="es-ES" sz="2400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400" u="sng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flexible</a:t>
            </a:r>
            <a:endParaRPr lang="es-ES" sz="2400" u="sng" dirty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que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sus características </a:t>
            </a:r>
            <a:r>
              <a:rPr lang="es-ES" sz="2400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ayuda al concreto</a:t>
            </a:r>
            <a:endParaRPr lang="es-ES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a resistir algunos esfuerzos a los que es sometido           </a:t>
            </a:r>
            <a:endParaRPr lang="es-E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y para los que </a:t>
            </a: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está </a:t>
            </a:r>
            <a:r>
              <a:rPr lang="es-ES" sz="24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preparado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importante tener en cuenta, </a:t>
            </a:r>
            <a:r>
              <a:rPr lang="es-ES" sz="24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respetar</a:t>
            </a: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s-E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la incidencia del </a:t>
            </a:r>
            <a:r>
              <a:rPr lang="es-ES" sz="24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refuerzo dentro de la masa del </a:t>
            </a: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</a:t>
            </a:r>
            <a:endParaRPr lang="es-E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especialmente </a:t>
            </a:r>
            <a:r>
              <a:rPr lang="es-ES" sz="24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fundirlos monolíticamente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400" b="1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un solo cuerpo</a:t>
            </a: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133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3143" y="875212"/>
            <a:ext cx="10894423" cy="496738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RECAPITULANDO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POR SÍ SOLO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UNA GRAN CAPACIDAD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RESISTIR ESFUERZOS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 COMPRESIÓN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muy poco a la 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tensión                EL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REFUERZO POR SÍ SOLO</a:t>
            </a:r>
            <a:endParaRPr lang="es-E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UNA GRAN CAPACIDAD</a:t>
            </a:r>
            <a:endParaRPr lang="es-E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RESISTIR ESFUERZOS</a:t>
            </a:r>
            <a:endParaRPr lang="es-E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 TENSIÓN</a:t>
            </a:r>
            <a:endParaRPr lang="es-E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muy poco a la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compresión</a:t>
            </a:r>
            <a:endParaRPr lang="es-ES" sz="2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4259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72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20114" y="856518"/>
            <a:ext cx="10084526" cy="497116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2400" b="1" u="sng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400" b="1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TRABAJANDO JUNTOS SE COMPLEMENTAN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PESO SOBRE UNA COLUMNA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RESISTE EL CONCRETO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u="sng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</a:t>
            </a:r>
            <a:r>
              <a:rPr lang="es-ES" sz="2400" b="1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 HORA DEL TEMBLOR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endParaRPr lang="es-ES" sz="10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REFUERZO 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IMPIDE</a:t>
            </a: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EL CONCRETO SE DESINTEGRE</a:t>
            </a: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651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99701" y="931714"/>
            <a:ext cx="10032274" cy="49090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es-ES" sz="2400" b="1" u="sng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400" b="1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TRABAJANDO JUNTOS SE COMPLEMENTAN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TENSIÓN A LO LARGO DE UNA VIGA</a:t>
            </a:r>
            <a:endParaRPr lang="es-E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RESISTE EL REFUERZO DE HIERRO</a:t>
            </a:r>
            <a:endParaRPr lang="es-E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endParaRPr lang="es-ES" sz="800" b="1" u="sng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</a:t>
            </a:r>
            <a:r>
              <a:rPr lang="es-ES" sz="2400" b="1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 HORA DE </a:t>
            </a:r>
            <a:r>
              <a:rPr lang="es-ES" sz="2400" b="1" u="sng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DEFORMARSE </a:t>
            </a:r>
            <a:r>
              <a:rPr lang="es-ES" sz="2400" b="1" u="sng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EL ESFUERZO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PROTEJE AL REFUERZO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NO SE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DEFORME</a:t>
            </a: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endParaRPr lang="es-ES" sz="2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40750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314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44583" y="1149532"/>
            <a:ext cx="10802983" cy="46379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i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i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800" b="1" i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INGENIO DEL SER HUMANO CONSISTE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2800" b="1" i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i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sz="2800" b="1" i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COLOCARLOS </a:t>
            </a:r>
            <a:r>
              <a:rPr lang="es-ES" sz="2800" b="1" i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JUNTOS</a:t>
            </a:r>
            <a:r>
              <a:rPr lang="es-ES" sz="2800" b="1" i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MANERA ADECUADA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2800" b="1" i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i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2800" b="1" i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COMPLEMENTEN SUS </a:t>
            </a:r>
            <a:endParaRPr lang="es-ES" sz="2800" b="1" i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i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i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i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sz="2800" b="1" i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BENEFICIO DE LA NECESIDAD DEL </a:t>
            </a:r>
            <a:r>
              <a:rPr lang="es-ES" sz="2800" b="1" i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HOMBRE</a:t>
            </a: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861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2960" y="1254034"/>
            <a:ext cx="10515600" cy="44405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OJALÁ </a:t>
            </a:r>
            <a:r>
              <a:rPr lang="es-ES" sz="32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PUDIERA </a:t>
            </a:r>
            <a:endParaRPr lang="es-ES" sz="3200" b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dirty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INTRODUCIRLE </a:t>
            </a:r>
            <a:r>
              <a:rPr lang="es-ES" sz="32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VARILLAS</a:t>
            </a:r>
            <a:endParaRPr lang="es-ES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sz="32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PIEDRAS QUE EL HOMBRE </a:t>
            </a:r>
            <a:r>
              <a:rPr lang="es-ES" sz="32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CONSIGUIERA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32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CONSTRUIR LAS </a:t>
            </a:r>
            <a:r>
              <a:rPr lang="es-ES" sz="32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EDIFICACIONES</a:t>
            </a: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40750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22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553900_1.jpg (1000Ã53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1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66652" y="835224"/>
            <a:ext cx="10267405" cy="5106526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es-ES" sz="800" b="1" i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SEGUNDA CONCLUSIÓN:</a:t>
            </a: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i="1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i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800" b="1" i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INGENIO DEL HOMBRE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INVENTÓ EL CONCRETO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8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INVENTÓ EL REFUERZO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s-ES" sz="800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EQUIVALE A HACER LAS PIEDRAS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FORMA </a:t>
            </a:r>
            <a:r>
              <a:rPr lang="es-ES" sz="2800" b="1" i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REQUERIDA</a:t>
            </a:r>
            <a:endParaRPr lang="es-ES" sz="8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s-ES" sz="28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VARILLAS POR DENTRO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524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28799" y="1515292"/>
            <a:ext cx="8203475" cy="38034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CÓMO SE 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ENSEÑA</a:t>
            </a: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 </a:t>
            </a: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ESTO</a:t>
            </a:r>
            <a:endParaRPr lang="es-E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UNIVERSIDAD?</a:t>
            </a:r>
            <a:endParaRPr lang="es-E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36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s-ES" sz="36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3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s-ES" sz="36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s-E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s-ES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51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27018" y="809775"/>
            <a:ext cx="10920548" cy="501791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ESTUDIANTE</a:t>
            </a:r>
            <a:r>
              <a:rPr lang="es-ES" sz="28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Trae 		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s-ES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28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apacidades </a:t>
            </a: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(aptitud)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lang="es-E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Trae y adquiere</a:t>
            </a: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s-ES" sz="28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onocimientos 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teoría, entendimiento)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es-ES" sz="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Aporta 			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 memoria 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inteligencia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8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consigue</a:t>
            </a: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</a:t>
            </a:r>
            <a:r>
              <a:rPr lang="es-ES" sz="28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28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ompetencias                              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práctica, pericia, idoneidad)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715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27908" y="1750422"/>
            <a:ext cx="9823269" cy="340080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s-ES" sz="8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</a:t>
            </a: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falta</a:t>
            </a: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</a:t>
            </a: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s-ES" sz="32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xperiencia                        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</a:t>
            </a: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(aptitud </a:t>
            </a: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prolongada</a:t>
            </a: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				  que proporciona 													  </a:t>
            </a: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habilidad </a:t>
            </a:r>
            <a:r>
              <a:rPr lang="es-ES" sz="32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(práctica) 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2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para </a:t>
            </a: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hacer algo</a:t>
            </a: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465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93222" y="1149532"/>
            <a:ext cx="9588138" cy="463075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2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tradición muestra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el pensum de Ingeniería Civil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tres partes perfectamente definidas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llevan al Estudiante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u="sng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à"/>
            </a:pPr>
            <a:r>
              <a:rPr lang="es-ES" sz="3200" b="1" i="1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desde </a:t>
            </a:r>
            <a:r>
              <a:rPr lang="es-ES" sz="3200" b="1" i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teoría hacia la </a:t>
            </a:r>
            <a:r>
              <a:rPr lang="es-ES" sz="3200" b="1" i="1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práctica</a:t>
            </a:r>
            <a:r>
              <a:rPr lang="es-ES" sz="3200" b="1" i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200" b="1" i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</a:p>
          <a:p>
            <a:pPr marL="457200" indent="-457200"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à"/>
            </a:pPr>
            <a:endParaRPr lang="es-ES" sz="32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306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98617" y="849085"/>
            <a:ext cx="8321040" cy="51864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Componente de Fundamentación 	</a:t>
            </a:r>
            <a:r>
              <a:rPr lang="es-ES" sz="24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(</a:t>
            </a: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70%)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Ciencias básicas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Ingeniería aplicada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2.- Componente Flexible 			</a:t>
            </a:r>
            <a:r>
              <a:rPr lang="es-ES" sz="24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(</a:t>
            </a: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20%)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Complementarias de Ingeniería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Seminarios, énfasis y electivas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3.- Componente de Formación Integral </a:t>
            </a:r>
            <a:r>
              <a:rPr lang="es-ES" sz="24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(</a:t>
            </a: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10%)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 institucional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Cultura general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Idiomas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Deportes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6182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88275" y="888274"/>
            <a:ext cx="10411097" cy="50331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enseñanza en la 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</a:t>
            </a:r>
            <a:r>
              <a:rPr lang="es-ES" sz="2800" b="1" i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desde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las matemáticas y la física 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como materias básicas, 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b="1" i="1" u="sng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hacia</a:t>
            </a:r>
            <a:r>
              <a:rPr lang="es-ES" sz="2800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las cinco Áreas de la Ingeniería aplicada </a:t>
            </a:r>
            <a:endParaRPr lang="es-ES" sz="2800" dirty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(teoría y diseño)</a:t>
            </a:r>
            <a:endParaRPr lang="es-ES" sz="2800" dirty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800" b="1" i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hacia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las actividades complementarias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es-ES" sz="8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8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poca práctica, exclusivamente experimental,                      </a:t>
            </a:r>
            <a:endParaRPr lang="es-E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ES" sz="28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algunos </a:t>
            </a: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laboratorios y unas pocas salidas)</a:t>
            </a:r>
            <a:endParaRPr lang="es-E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185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14400" y="1149532"/>
            <a:ext cx="10384971" cy="43342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36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Qué sucedería?</a:t>
            </a:r>
            <a:endParaRPr lang="es-ES" sz="36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6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¿si la enseñanza del concreto reforzado</a:t>
            </a:r>
            <a:endParaRPr lang="es-ES" sz="36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b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es-ES" sz="36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hiciera completamente al contrario?</a:t>
            </a:r>
            <a:endParaRPr lang="es-ES" sz="36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3600" b="1" u="sng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à"/>
            </a:pPr>
            <a:r>
              <a:rPr lang="es-ES" sz="3600" b="1" i="1" u="sng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¿desde </a:t>
            </a:r>
            <a:r>
              <a:rPr lang="es-ES" sz="3600" b="1" i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práctica hacia la teoría</a:t>
            </a:r>
            <a:r>
              <a:rPr lang="es-ES" sz="3600" b="1" i="1" u="sng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s-ES" sz="3600" b="1" i="1" u="sng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</a:p>
          <a:p>
            <a:pPr marL="571500" indent="-571500" algn="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à"/>
            </a:pPr>
            <a:endParaRPr lang="es-ES" sz="800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777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58092" y="1058090"/>
            <a:ext cx="10084525" cy="46674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32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qué no llevar </a:t>
            </a:r>
            <a:r>
              <a:rPr lang="es-ES" sz="32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Estudiantes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32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ES" sz="3200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primeros semestres</a:t>
            </a:r>
            <a:r>
              <a:rPr lang="es-ES" sz="32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3200" b="1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sz="32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 ejecutar actividades de construcción</a:t>
            </a:r>
            <a:r>
              <a:rPr lang="es-ES" sz="32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2000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32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grandes obras de Ingeniería Civil,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especialmente de concreto reforzado</a:t>
            </a:r>
            <a:r>
              <a:rPr lang="es-ES" sz="3200" dirty="0" smtClean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563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71156" y="1097278"/>
            <a:ext cx="10228216" cy="454316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2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luego traerlos a las aulas, para explicarles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matemáticas, física, teoría y laboratorios,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b="1" u="sng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32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porqué de cada cosa que vieron hacer?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2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importancia de haberlo hecho </a:t>
            </a:r>
            <a:endParaRPr lang="es-ES" sz="32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cumpliendo con las especificaciones técnicas</a:t>
            </a:r>
            <a:r>
              <a:rPr lang="es-ES" sz="3200" u="sng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52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378769_2181_23.jpg (1200Ã63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88" y="1"/>
            <a:ext cx="122049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88" y="1"/>
            <a:ext cx="4200508" cy="8352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152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4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01783" y="835224"/>
            <a:ext cx="9927772" cy="5062283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2800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Acaso de niños aprendimos a caminar</a:t>
            </a:r>
            <a:endParaRPr lang="es-ES" sz="2800" dirty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viendo </a:t>
            </a:r>
            <a:r>
              <a:rPr lang="es-ES" sz="2800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instructivos acerca de equilibrio</a:t>
            </a:r>
            <a:endParaRPr lang="es-ES" sz="2800" dirty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800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otros principios físicos y matemáticos </a:t>
            </a:r>
            <a:endParaRPr lang="es-ES" sz="2800" dirty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u="sng" dirty="0" smtClean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</a:t>
            </a:r>
            <a:r>
              <a:rPr lang="es-ES" sz="2800" u="sng" dirty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permitieran caminar en el primer intento</a:t>
            </a:r>
            <a:r>
              <a:rPr lang="es-ES" sz="2800" u="sng" dirty="0" smtClean="0">
                <a:solidFill>
                  <a:schemeClr val="accent5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NO!  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aprendimos a caminar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viendo a quienes ya lo hacían,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empezando por arrastrarnos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siguiendo por gatear,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hasta perfeccionar el caminar</a:t>
            </a: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para salir 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corriendo</a:t>
            </a: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s-ES" sz="3200" u="sng" dirty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40750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1769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84217" y="835224"/>
            <a:ext cx="10110652" cy="485742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6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pasó lo mismo</a:t>
            </a:r>
            <a:endParaRPr lang="es-ES" sz="36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6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bicicleta, </a:t>
            </a:r>
            <a:endParaRPr lang="es-ES" sz="36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guitarra </a:t>
            </a:r>
            <a:endParaRPr lang="es-ES" sz="36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6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balones</a:t>
            </a:r>
            <a:r>
              <a:rPr lang="es-ES" sz="36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139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1337" y="1031965"/>
            <a:ext cx="10332720" cy="5062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8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MISMA MANERA QUE LOS SEÑORES DE </a:t>
            </a:r>
            <a:r>
              <a:rPr lang="es-ES" sz="2800" b="1" dirty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s-ES" sz="28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2800" b="1" dirty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28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ES" sz="2800" b="1" dirty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8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PROCUPAN POR LA TEORÍA DEL CONCRETO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POR LAS ESPECIFICACIONES TÉCNICAS</a:t>
            </a:r>
            <a:endParaRPr lang="es-ES" sz="2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TAMBIÉN VAMOS </a:t>
            </a: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PREOCUPARNOS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accent2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LA PRÁCTICA DE LA CALIDAD</a:t>
            </a:r>
            <a:endParaRPr lang="es-ES" sz="28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CONSTRUIR LAS ESTRUCTURAS DE </a:t>
            </a:r>
            <a:r>
              <a:rPr lang="es-ES" sz="28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648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79714" y="836023"/>
            <a:ext cx="10267406" cy="4721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40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40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VAMOS </a:t>
            </a:r>
            <a:r>
              <a:rPr lang="es-ES" sz="40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sz="40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ELABORAR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40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REFORZADO, RECORRIENDO JUNTOS,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40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CUATRO (4) ESCENARIOS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10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40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40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MANERA PRÁCTICA</a:t>
            </a:r>
            <a:endParaRPr lang="es-ES" sz="40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932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09897" y="901337"/>
            <a:ext cx="10607040" cy="5099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i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i="1" dirty="0" smtClean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RESISTENCIA </a:t>
            </a:r>
            <a:r>
              <a:rPr lang="es-ES" sz="3200" b="1" i="1" dirty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 </a:t>
            </a:r>
            <a:r>
              <a:rPr lang="es-ES" sz="3200" b="1" i="1" dirty="0" smtClean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COMPRESIÓN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i="1" dirty="0" smtClean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sz="3200" b="1" i="1" dirty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3200" b="1" i="1" dirty="0" smtClean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LA APORTAN</a:t>
            </a:r>
            <a:endParaRPr lang="es-ES" sz="3200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chemeClr val="accent6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PIEDRAS</a:t>
            </a:r>
            <a:r>
              <a:rPr lang="es-ES" sz="3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3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(agregado grueso)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u="sng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</a:t>
            </a:r>
            <a:r>
              <a:rPr lang="es-ES" sz="3200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 DURAS Y MÁS GRANDES</a:t>
            </a:r>
            <a:r>
              <a:rPr lang="es-ES" sz="3200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</a:t>
            </a: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2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DEBEN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SER: </a:t>
            </a: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REDONDAS? </a:t>
            </a: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¿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TRIANGULARES?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¿DE UN SOLO TAMAÑO? </a:t>
            </a: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O 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¿DE VARIOS?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899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74" y="2025363"/>
            <a:ext cx="2881757" cy="300741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936" y="2025363"/>
            <a:ext cx="3794871" cy="300741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8012" y="2025363"/>
            <a:ext cx="3007415" cy="30074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398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509452" y="890388"/>
            <a:ext cx="10881360" cy="5452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PIEDRAS REDONDAS TIENEN </a:t>
            </a:r>
            <a:endParaRPr lang="es-ES" sz="24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MENOS </a:t>
            </a:r>
            <a:r>
              <a:rPr lang="es-ES" sz="2400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SUPERIFICE DE CONTACTO ENTRE ELLAS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s-ES" sz="24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TRIANGULARES TIENEN MÁS</a:t>
            </a:r>
            <a:endParaRPr lang="es-ES" sz="2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TODAS LAS PIEDRAS SON DEL MISMO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TAMAÑO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DISMINUYE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SUPERFICIE DE CONTACTO </a:t>
            </a:r>
            <a:endParaRPr lang="es-ES" sz="24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AUMENTA EL ESPACIO 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LIBRE ENTRE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ELLAS</a:t>
            </a:r>
            <a:endParaRPr lang="es-ES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9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PIEDRAS SON </a:t>
            </a:r>
            <a:r>
              <a:rPr lang="es-ES" sz="2400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TRIANGULARES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DE 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VARIOS </a:t>
            </a:r>
            <a:r>
              <a:rPr lang="es-ES" sz="2400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TAMAÑOS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AUMENTA LA SUPERFICIE DE CONTACTO </a:t>
            </a:r>
            <a:endParaRPr lang="es-ES" sz="24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DISMINUYE EL ESPACIO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LIBRE ENTRE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ELLAS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s-ES" sz="24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PORQUE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PEQUEÑAS SE METEN ENTRE LAS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GRANDES!</a:t>
            </a:r>
            <a:endParaRPr lang="es-ES" sz="2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5363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63040" y="1005842"/>
            <a:ext cx="9431382" cy="485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RESISTENCIA A LA COMPRESIÓN </a:t>
            </a:r>
            <a:endParaRPr lang="es-ES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DIRECTAMENTE PROPORCIONAL</a:t>
            </a:r>
            <a:endParaRPr lang="es-ES" sz="28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 </a:t>
            </a:r>
            <a:r>
              <a:rPr lang="es-ES" sz="28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DENSIDAD</a:t>
            </a:r>
            <a:r>
              <a:rPr lang="es-ES" sz="2800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VOLUMEN DE LAS PIEDRAS</a:t>
            </a:r>
            <a:endParaRPr lang="es-ES" sz="2800" u="sng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</a:t>
            </a:r>
            <a:r>
              <a:rPr lang="es-ES" sz="2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DECIR, ENTRE </a:t>
            </a:r>
            <a:r>
              <a:rPr lang="es-ES" sz="28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</a:t>
            </a:r>
            <a:r>
              <a:rPr lang="es-ES" sz="2800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PIEDRAS Y </a:t>
            </a:r>
            <a:r>
              <a:rPr lang="es-ES" sz="28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MENOS</a:t>
            </a:r>
            <a:r>
              <a:rPr lang="es-ES" sz="2800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AIRE</a:t>
            </a:r>
            <a:endParaRPr lang="es-ES" sz="2800" u="sng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MAYOR RESISTENCIA A LA </a:t>
            </a:r>
            <a:r>
              <a:rPr lang="es-ES" sz="28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COMPRESIÓN</a:t>
            </a:r>
          </a:p>
          <a:p>
            <a:endParaRPr lang="es-ES" sz="2800" dirty="0">
              <a:solidFill>
                <a:srgbClr val="FFC0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s-ES" sz="2800" dirty="0" smtClean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SI LOS AGREGADOS SE COMPRAN POR VOLUMEN</a:t>
            </a:r>
          </a:p>
          <a:p>
            <a:r>
              <a:rPr lang="es-ES" sz="2800" dirty="0" smtClean="0">
                <a:solidFill>
                  <a:schemeClr val="tx1">
                    <a:lumMod val="8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SE PIERDE DINERO SI TIENEN MENOS DENSIDAD</a:t>
            </a:r>
          </a:p>
          <a:p>
            <a:endParaRPr lang="es-ES" sz="800" dirty="0">
              <a:solidFill>
                <a:srgbClr val="00B0F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s-ES" sz="2800" dirty="0" smtClean="0">
                <a:solidFill>
                  <a:schemeClr val="accent6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TANTO EN EL TRITURADO, </a:t>
            </a:r>
            <a:r>
              <a:rPr lang="es-ES" sz="2800" dirty="0" smtClean="0">
                <a:solidFill>
                  <a:schemeClr val="accent5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COMO EN LA ARENA </a:t>
            </a:r>
            <a:endParaRPr lang="es-ES" sz="2800" dirty="0">
              <a:solidFill>
                <a:schemeClr val="accent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217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9086" y="1136469"/>
            <a:ext cx="10580914" cy="4473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¿CON QUÉ </a:t>
            </a:r>
            <a:r>
              <a:rPr lang="es-ES" sz="2800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LLENAR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ESPACIO </a:t>
            </a: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LIBRE ENTRE 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PIEDRAS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SACAR EL AIRE?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¡CON ARENA</a:t>
            </a:r>
            <a:r>
              <a:rPr lang="es-ES" sz="28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es-ES" sz="28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(agregado fino)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¿DE UN SOLO TAMAÑO?  O  ¿DE VARIOS?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¿LIMPIA?  O  ¿SUCIA? </a:t>
            </a:r>
            <a:endParaRPr lang="es-ES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4255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3" y="1628986"/>
            <a:ext cx="4984945" cy="372947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628986"/>
            <a:ext cx="5840399" cy="372947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063"/>
            <a:ext cx="4200508" cy="8352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1153" y="5840750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51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wradio.com.co/images/3914359_n_vi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55360" cy="8352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152" y="5827686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23703" y="666204"/>
            <a:ext cx="9910354" cy="5475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CONCLUSIÓN</a:t>
            </a:r>
            <a:r>
              <a:rPr lang="es-ES" sz="28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b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TANTO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TRITURADO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LA ARENA</a:t>
            </a:r>
            <a:endParaRPr lang="es-ES" sz="2400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(QUE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LLENA EL ESPACIO LIBRE ENTRE LAS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PIEDRAS)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DEBEN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 DEL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MAYOR TAMAÑO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POSIBLE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DEBEN TENER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FIGURAS TRIANGULARES</a:t>
            </a:r>
            <a:endParaRPr lang="es-ES" sz="2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DEBEN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VARIOS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TAMAÑOS</a:t>
            </a:r>
            <a:endParaRPr lang="es-ES" sz="2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8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EL </a:t>
            </a:r>
            <a:r>
              <a:rPr lang="es-ES" sz="24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TAMAÑO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LAS PIEDRAS ESTARÁ </a:t>
            </a:r>
            <a:r>
              <a:rPr lang="es-ES" sz="2400" b="1" u="sng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LIMITADO</a:t>
            </a:r>
            <a:endParaRPr lang="es-ES" sz="2400" b="1" u="sng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ESPACIO ENTRE LAS VARILLAS</a:t>
            </a:r>
            <a:endParaRPr lang="es-ES" sz="24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Y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ESTAS Y LA FORMALETA</a:t>
            </a:r>
            <a:endParaRPr lang="es-ES" sz="2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POR DONDE SE INSTALA EL CONCRETO</a:t>
            </a:r>
            <a:endParaRPr lang="es-ES" sz="2400" dirty="0">
              <a:solidFill>
                <a:srgbClr val="FFFF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184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27463" y="992777"/>
            <a:ext cx="10398034" cy="4967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4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¿Y CON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QUÉ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SUSTANCIA SE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A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u="sng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SOLIDIFICAR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 ESTO?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>
                <a:solidFill>
                  <a:schemeClr val="tx2">
                    <a:lumMod val="9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CEMENTO </a:t>
            </a:r>
            <a:endParaRPr lang="es-ES" sz="2400" dirty="0">
              <a:solidFill>
                <a:schemeClr val="tx2">
                  <a:lumMod val="9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u="sng" dirty="0">
                <a:solidFill>
                  <a:schemeClr val="tx2">
                    <a:lumMod val="9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</a:t>
            </a:r>
            <a:r>
              <a:rPr lang="es-ES" sz="2400" u="sng" dirty="0" smtClean="0">
                <a:solidFill>
                  <a:schemeClr val="tx2">
                    <a:lumMod val="9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SU FINURA LLENA </a:t>
            </a:r>
            <a:r>
              <a:rPr lang="es-ES" sz="2400" u="sng" dirty="0">
                <a:solidFill>
                  <a:schemeClr val="tx2">
                    <a:lumMod val="9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ESPACIOS ENTRE LA ARENA</a:t>
            </a:r>
            <a:endParaRPr lang="es-ES" sz="2400" dirty="0">
              <a:solidFill>
                <a:schemeClr val="tx2">
                  <a:lumMod val="9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CON AGUA</a:t>
            </a:r>
            <a:endParaRPr lang="es-ES" sz="24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u="sng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HACE </a:t>
            </a:r>
            <a:r>
              <a:rPr lang="es-ES" sz="2400" b="1" u="sng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REACCIONAR</a:t>
            </a:r>
            <a:r>
              <a:rPr lang="es-ES" sz="2400" u="sng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 CEMENTO</a:t>
            </a:r>
            <a:endParaRPr lang="es-ES" sz="24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u="sng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400" b="1" u="sng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SOLIDIFICA</a:t>
            </a:r>
            <a:r>
              <a:rPr lang="es-ES" sz="2400" u="sng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u="sng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 LOS </a:t>
            </a:r>
            <a:r>
              <a:rPr lang="es-ES" sz="2400" u="sng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COMPONENTES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208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383" y="883987"/>
            <a:ext cx="3431718" cy="236437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84" y="3389403"/>
            <a:ext cx="3431717" cy="29022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275" y="883986"/>
            <a:ext cx="3656462" cy="23643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8015" y="3389403"/>
            <a:ext cx="3656462" cy="290226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8391" y="2066176"/>
            <a:ext cx="3502752" cy="242969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1756"/>
            <a:ext cx="4200508" cy="83522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3779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13953" y="1078736"/>
            <a:ext cx="10829109" cy="1980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¿CÓMO DARLE LA FORMA DESEADA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 ESTRUCTURA DE CONCRETO? 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¿CÓMO COLOCARLE EL REFUERZO NECESARIO </a:t>
            </a: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ADENTRO?</a:t>
            </a:r>
            <a:endParaRPr lang="es-ES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084" y="3303048"/>
            <a:ext cx="3372064" cy="260321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611" y="3303048"/>
            <a:ext cx="3148149" cy="26032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9601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61703" y="1685109"/>
            <a:ext cx="10920549" cy="3466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600" b="1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36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QUÉ CONDICIONES SE DEBEN CUMPLIR</a:t>
            </a:r>
            <a:endParaRPr lang="es-ES" sz="36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36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sz="36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 UNO DE LOS CUATRO (4) </a:t>
            </a:r>
            <a:endParaRPr lang="es-ES" sz="36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ESCENARIOS</a:t>
            </a:r>
            <a:r>
              <a:rPr lang="es-ES" sz="36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s-ES" sz="36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493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783772" y="835224"/>
            <a:ext cx="10646228" cy="5016758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endParaRPr lang="es-ES" sz="800" b="1" dirty="0" smtClean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24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1er </a:t>
            </a:r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Escenario: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Diseño de la mezcla de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concreto</a:t>
            </a:r>
          </a:p>
          <a:p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del refuerzo necesario</a:t>
            </a:r>
          </a:p>
          <a:p>
            <a:endParaRPr lang="es-ES" sz="24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.- LA MEZCLA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DISEÑA 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EL </a:t>
            </a:r>
            <a:r>
              <a:rPr lang="es-ES" sz="2400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LABORATORIO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BASADOS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LAS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</a:p>
          <a:p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NORMAS APLICABLES, SEGÚN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TIPO DE ESTRUCTURA</a:t>
            </a:r>
            <a:endParaRPr lang="es-ES" sz="24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" sz="2400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.- LA RESISTENCIA ESPERADA (</a:t>
            </a:r>
            <a:r>
              <a:rPr lang="es-ES" sz="2400" i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DISEÑO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ESTÁ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DADA POR LAS </a:t>
            </a:r>
            <a:endParaRPr lang="es-ES" sz="2400" dirty="0" smtClean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ESPECIFICACIONES DEL PROYECTO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PERO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CONVIENE QUE EL </a:t>
            </a:r>
            <a:endParaRPr lang="es-ES" sz="2400" dirty="0" smtClean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CONSTRUCTOR POR SU CUENTA MEJORE LA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ESPECIFICACIÓN </a:t>
            </a:r>
            <a:endParaRPr lang="es-ES" sz="2400" dirty="0" smtClean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</a:t>
            </a:r>
            <a:r>
              <a:rPr lang="es-ES" sz="2400" u="sng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TENER UN MARGEN DE ERROR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es-ES" sz="2400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.- LA RESISTENCIA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FINAL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SOLO SE CONOCERÁ 28 DÍAS DESPUÉS </a:t>
            </a:r>
            <a:endParaRPr lang="es-ES" sz="2400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Y	 YA SERÍA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MUY TARDE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TOMAR CORRECTIVOS.</a:t>
            </a:r>
            <a:endParaRPr lang="es-ES" sz="24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118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79269" y="835224"/>
            <a:ext cx="10737668" cy="5179110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1er Escenario: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Diseño de la mezcla de concreto</a:t>
            </a:r>
          </a:p>
          <a:p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del refuerzo necesario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4.-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 LABORATORIO PIDE </a:t>
            </a:r>
            <a:r>
              <a:rPr lang="es-ES" sz="2400" u="sng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LOS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PLANOS ESTRUCTURALES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PARA SABER EL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TAMAÑO MÁXIMO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DEL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TRITURADO, </a:t>
            </a:r>
            <a:endParaRPr lang="es-ES" sz="24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SEGÚN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LOS </a:t>
            </a:r>
            <a:r>
              <a:rPr lang="es-ES" sz="2400" u="sng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ESPACIOS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ENTRE LOS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HIERROS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Y ENTRE ESTOS Y LA FORMALETA</a:t>
            </a:r>
            <a:endParaRPr lang="es-ES" sz="24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5.-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 LABORATORIO PIDE 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LAS MUESTRAS </a:t>
            </a:r>
            <a:r>
              <a:rPr lang="es-ES" sz="2400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REALES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LOS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AGREGADOS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DEL AGUA Y DEL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CEMENTO QUE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CONSIGUEN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 EL SITIO DE LA OBRA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 HACE ENSAYOS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CARACTERIZACIÓN SEGÚN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LAS NORMAS APLICABLES</a:t>
            </a:r>
            <a:endParaRPr lang="es-ES" sz="2400" dirty="0">
              <a:solidFill>
                <a:srgbClr val="FFFF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7681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83771" y="835224"/>
            <a:ext cx="10750732" cy="5442580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1er Escenario: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Diseño de la mezcla de concreto</a:t>
            </a:r>
          </a:p>
          <a:p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del refuerzo necesario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6.-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FINALMENTE, EL LABORATORIO ENTREGA LA FÓRMULA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DE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MEJOR DOSIFICACIÓN POSIBLE</a:t>
            </a:r>
            <a:endParaRPr lang="es-ES" sz="24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SEGÚN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LOS AGREGADOS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 EL REFUERZO ESCOGIDOS</a:t>
            </a:r>
            <a:endParaRPr lang="es-ES" sz="24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POR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EJEMPLO 1:2:3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(si fuera en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números redondos)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 </a:t>
            </a:r>
            <a:r>
              <a:rPr lang="es-ES" sz="2400" u="sng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PARTE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CEMENTO +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 </a:t>
            </a:r>
            <a:r>
              <a:rPr lang="es-ES" sz="2400" u="sng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PARTES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AGREGADO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FINO +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 </a:t>
            </a:r>
            <a:r>
              <a:rPr lang="es-ES" sz="2400" u="sng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PARTES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AGREGADO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GRUESO + N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LITROS DE AGUA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LIMPIA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						ES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IMPORTANTE DETENERSE A PENSAR</a:t>
            </a:r>
            <a:endParaRPr lang="es-ES" sz="24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			SI EL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DISEÑO DE LA MEJOR DOSIFICACIÓN</a:t>
            </a:r>
            <a:endParaRPr lang="es-ES" sz="24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¿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 DEBE HACER POR PESO?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 ¿</a:t>
            </a:r>
            <a:r>
              <a:rPr lang="es-ES" sz="2400" b="1" u="sng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POR VOLUMEN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?</a:t>
            </a:r>
            <a:endParaRPr lang="es-ES" sz="2400" dirty="0">
              <a:solidFill>
                <a:srgbClr val="FFC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851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70708" y="836022"/>
            <a:ext cx="10659292" cy="5179110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1er Escenario: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Diseño de la mezcla de concreto</a:t>
            </a:r>
          </a:p>
          <a:p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del refuerzo necesario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8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LABORATORIO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PUEDE HACERLO </a:t>
            </a:r>
            <a:r>
              <a:rPr lang="es-ES" sz="2400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POR </a:t>
            </a:r>
            <a:r>
              <a:rPr lang="es-ES" sz="2400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AMBOS MÉTODOS</a:t>
            </a:r>
            <a:endParaRPr lang="es-ES" sz="24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PERO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ELABORAR EL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CONCRETO </a:t>
            </a:r>
            <a:r>
              <a:rPr lang="es-ES" sz="24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 </a:t>
            </a:r>
            <a:r>
              <a:rPr lang="es-ES" sz="2400" b="1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OBRA</a:t>
            </a:r>
            <a:endParaRPr lang="es-ES" sz="24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SOLO SERÁ FACTIBLE DOSIFICARLO </a:t>
            </a:r>
            <a:r>
              <a:rPr lang="es-ES" sz="2400" b="1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POR VOLUMEN</a:t>
            </a:r>
            <a:endParaRPr lang="es-ES" sz="24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CUANDO EL DISEÑO LO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HACE CON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PRECISIÓN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UN LABORATORIO,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FÓRMULA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TENDRÁ DECIMALES: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POR EJEMPLO: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2,36 : 3,57 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PARTES DE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CEMENTO, ARENA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TRITURADO, Y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HABRÁ QUE HACER CAJONES </a:t>
            </a:r>
            <a:r>
              <a:rPr lang="es-ES" sz="2400" u="sng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ESPECIALES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PARA PODER PRECISAR LA DOSIFICACIÓN</a:t>
            </a:r>
            <a:endParaRPr lang="es-ES" sz="800" dirty="0">
              <a:solidFill>
                <a:srgbClr val="FFC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1803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66206" y="835224"/>
            <a:ext cx="10894423" cy="5465150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4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2º Escenario: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Instalación de la formaleta para el concreto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del refuerzo dentro de la formaleta</a:t>
            </a:r>
            <a:endParaRPr lang="es-ES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1.-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HACER</a:t>
            </a:r>
            <a:r>
              <a:rPr lang="es-ES" sz="24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OBRA </a:t>
            </a:r>
            <a:r>
              <a:rPr lang="es-ES" sz="24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FALSA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ENCIMA COLOCAR</a:t>
            </a:r>
            <a:r>
              <a:rPr lang="es-ES" sz="24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FORMALETA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NO ES MENOS IMPORTANTE QUE EL DISEÑO.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DESMONTAR LA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FORMALETA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DESPUÉS LA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FALSA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DEBE QUEDAR A LA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VISTA UNA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ESTRUCTURA </a:t>
            </a:r>
            <a:r>
              <a:rPr lang="es-ES" sz="24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PERFECTA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8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4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</a:t>
            </a:r>
            <a:r>
              <a:rPr lang="es-ES" sz="24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ARMAR </a:t>
            </a: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HIERROS DEL </a:t>
            </a:r>
            <a:r>
              <a:rPr lang="es-ES" sz="2400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REFUERZO SOBRE </a:t>
            </a: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OBRA FALSA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s-ES" sz="2400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ANTES DE ENCERRARLOS CON LA FORMALETA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NO ES MENOS IMPORTANTE </a:t>
            </a: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LA FORMALETA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s-ES" sz="2400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GARANTIZAR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DOBLE CALIDAD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DE LA ESTRUCTURA DE CONCRETO REFORZADO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8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9086" y="640080"/>
            <a:ext cx="10607040" cy="5142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endParaRPr lang="es-ES" sz="2400" b="1" dirty="0" smtClean="0">
              <a:solidFill>
                <a:schemeClr val="bg2">
                  <a:lumMod val="20000"/>
                  <a:lumOff val="8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es-ES" sz="2400" b="1" dirty="0">
              <a:solidFill>
                <a:schemeClr val="bg2">
                  <a:lumMod val="20000"/>
                  <a:lumOff val="8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s-ES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s-ES" sz="2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es-ES" sz="2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cayó el puente más largo y más alto . . . . </a:t>
            </a:r>
            <a:endParaRPr lang="es-ES" sz="2400" b="1" dirty="0" smtClean="0">
              <a:solidFill>
                <a:schemeClr val="bg2">
                  <a:lumMod val="20000"/>
                  <a:lumOff val="8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es-ES" sz="24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s-E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 </a:t>
            </a:r>
            <a:r>
              <a:rPr lang="es-ES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represa más grande se le sale el agua . . . . </a:t>
            </a:r>
            <a:endParaRPr lang="es-ES" sz="24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es-ES" sz="2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s-E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Un </a:t>
            </a:r>
            <a:r>
              <a:rPr lang="es-ES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 edificio se fisuró y se desplomó . . . .</a:t>
            </a:r>
            <a:endParaRPr lang="es-ES" sz="2400" b="1" dirty="0">
              <a:solidFill>
                <a:schemeClr val="accent5">
                  <a:lumMod val="40000"/>
                  <a:lumOff val="6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s-ES" sz="24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Y </a:t>
            </a:r>
            <a:r>
              <a:rPr lang="es-E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edificios vecinos tuvieron que ser demolidos . . . </a:t>
            </a:r>
            <a:r>
              <a:rPr lang="es-E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8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4" y="1213114"/>
            <a:ext cx="5517984" cy="376094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556" y="2753954"/>
            <a:ext cx="5016136" cy="313739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7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57646" y="936826"/>
            <a:ext cx="10711543" cy="4967385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2º </a:t>
            </a:r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Escenario: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Instalación de la formaleta para el </a:t>
            </a:r>
            <a:r>
              <a:rPr lang="es-ES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</a:t>
            </a:r>
            <a:endParaRPr lang="es-ES" sz="2400" b="1" dirty="0" smtClean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400" b="1" dirty="0" smtClean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refuerzo dentro de la </a:t>
            </a:r>
            <a:r>
              <a:rPr lang="es-ES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formaleta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800" b="1" dirty="0" smtClean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ES MUY IMPORTANTE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VERIFICAR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LA OBRA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FALSA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LA FORMALETA GARANTIZAN </a:t>
            </a:r>
            <a:r>
              <a:rPr lang="es-ES" sz="24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s-ES" sz="24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DIMENSIONES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QUE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TENDRÁ LA ESTRUCTURA (CONCRETO Y REFUERZO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 ORTOGONALIDAD, ALINEACIÓN, VERTICALIDAD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HORIZONTALIDAD, ETC.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INMEDIATAMENTE ANTES DE FUNDIR, SE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VERIFICARÁ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SEGURIDAD DE LA OBRA FALSA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s-ES" sz="24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PARA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GARANTIZAR LA VIDA DE LOS TRABAJADORES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4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1589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64282" y="835224"/>
            <a:ext cx="10711542" cy="985270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3er Escenario:</a:t>
            </a:r>
            <a:r>
              <a:rPr lang="es-ES" sz="2400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Elaboración e Instalación del concreto</a:t>
            </a:r>
            <a:endParaRPr lang="es-ES" sz="2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dentro de la formaleta,</a:t>
            </a: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el refuerzo adentro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81" y="1906675"/>
            <a:ext cx="2782388" cy="18472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379" y="1906675"/>
            <a:ext cx="3235349" cy="18472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1816" y="1906675"/>
            <a:ext cx="2876112" cy="184724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812181" y="3840104"/>
            <a:ext cx="10615747" cy="2197461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20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ES" sz="20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</a:t>
            </a:r>
            <a:r>
              <a:rPr lang="es-ES" sz="20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DOSIFICACIÓN </a:t>
            </a:r>
            <a:r>
              <a:rPr lang="es-ES" sz="20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</a:t>
            </a:r>
            <a:r>
              <a:rPr lang="es-ES" sz="20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DÁ EL </a:t>
            </a:r>
            <a:r>
              <a:rPr lang="es-ES" sz="20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LABORATORIO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0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SIEMPRE </a:t>
            </a:r>
            <a:r>
              <a:rPr lang="es-ES" sz="20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SERÁ</a:t>
            </a:r>
            <a:r>
              <a:rPr lang="es-ES" sz="20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REFERENCIA AL CEMENTO</a:t>
            </a:r>
            <a:endParaRPr lang="es-ES" sz="20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0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</a:t>
            </a:r>
            <a:r>
              <a:rPr lang="es-ES" sz="20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ES EN CIFRAS</a:t>
            </a:r>
            <a:r>
              <a:rPr lang="es-ES" sz="2000" b="1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ENTERAS, SINO CON FRACCIONES</a:t>
            </a:r>
            <a:endParaRPr lang="es-ES" sz="20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</a:t>
            </a:r>
            <a:r>
              <a:rPr lang="es-ES" sz="20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DIFICULTA LA ELABORACIÓN EN LA OBRA</a:t>
            </a:r>
            <a:endParaRPr lang="es-ES" sz="20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EJEMPLO,	</a:t>
            </a:r>
            <a:r>
              <a:rPr lang="es-ES" sz="20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ES" sz="20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 :  2,36  :  3,57</a:t>
            </a:r>
            <a:endParaRPr lang="es-ES" sz="20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9872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9413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18458" y="969193"/>
            <a:ext cx="10763794" cy="964110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3er Escenario:</a:t>
            </a:r>
            <a:r>
              <a:rPr lang="es-ES" sz="2400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Elaboración e Instalación del concreto</a:t>
            </a:r>
            <a:endParaRPr lang="es-ES" sz="2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dentro de la formaleta,</a:t>
            </a: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el refuerzo adentro</a:t>
            </a:r>
            <a:endParaRPr lang="es-E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18458" y="1933303"/>
            <a:ext cx="10763794" cy="4008533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CAJONES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MEDICIÓN SE PRECISA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DOSIFICACIÓN,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OTRA MANERA, ¿PARA QUÉ DISEÑO?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3.-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SE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PODRÁN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CAMBIAR LAS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FUENTES DE LOS MATERIALES 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CUYAS MUESTRAS SE HIZO EL DISEÑO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4.-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ELABORAR EL CONCRETO EN LA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 SE OBSERVARÁN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MISMAS CONDICIONES DEL LABORATORIO</a:t>
            </a:r>
            <a:endParaRPr lang="es-ES" sz="2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0705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36023" y="1816903"/>
            <a:ext cx="10463349" cy="4310026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ANTES DE EMPEZAR A INSTALAR EL CONCRETO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PRACTICA EL ENSAYO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ASENTAMIENTO 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Y SE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ELABORAN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CILINDROS DE PRUEBA      </a:t>
            </a:r>
            <a:endParaRPr lang="es-ES" sz="2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ENTRE LA ELABORACIÓN DEL CONCRETO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Y SU INSTALACIÓN DENTRO DE LA FORMALETA</a:t>
            </a:r>
            <a:endParaRPr lang="es-ES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DEBERÁ TRANSCURRIR MUCHO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</a:t>
            </a:r>
          </a:p>
          <a:p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7.- DURANTE SU TRANSPORTE 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EVITARÁ SU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DISGREGACIÓN</a:t>
            </a:r>
          </a:p>
          <a:p>
            <a:endParaRPr lang="es-ES" sz="800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2400" dirty="0" smtClean="0">
                <a:solidFill>
                  <a:srgbClr val="FFC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8.- </a:t>
            </a:r>
            <a:r>
              <a:rPr lang="es-ES" dirty="0">
                <a:solidFill>
                  <a:srgbClr val="FFC000"/>
                </a:solidFill>
              </a:rPr>
              <a:t>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APLICARÁ 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VIBRACIÓN ADECUADA </a:t>
            </a:r>
          </a:p>
          <a:p>
            <a:r>
              <a:rPr lang="es-ES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s-ES" sz="24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SACAR EL </a:t>
            </a:r>
            <a:r>
              <a:rPr lang="es-ES" sz="2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AIRE INCLUIDO</a:t>
            </a:r>
            <a:endParaRPr lang="es-ES" sz="2400" dirty="0">
              <a:solidFill>
                <a:srgbClr val="FFC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49086" y="831633"/>
            <a:ext cx="10450286" cy="985270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3er Escenario:</a:t>
            </a:r>
            <a:r>
              <a:rPr lang="es-ES" sz="2400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Elaboración e Instalación del concreto</a:t>
            </a:r>
            <a:endParaRPr lang="es-ES" sz="2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dentro de la formaleta,</a:t>
            </a: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el refuerzo adentro</a:t>
            </a:r>
            <a:endParaRPr lang="es-E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91"/>
            <a:ext cx="4200508" cy="8352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72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45029" y="836162"/>
            <a:ext cx="10228217" cy="5106783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4º Escenario: </a:t>
            </a:r>
            <a:r>
              <a:rPr lang="es-ES" sz="24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Retiro de la formaleta, curado del concreto</a:t>
            </a:r>
            <a:endParaRPr lang="es-ES" sz="2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    </a:t>
            </a:r>
            <a:r>
              <a:rPr lang="es-ES" sz="24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estrategias de mantenimiento de la estructura</a:t>
            </a:r>
            <a:endParaRPr lang="es-ES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800" dirty="0" smtClean="0">
              <a:solidFill>
                <a:srgbClr val="FFC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ES" sz="20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</a:t>
            </a:r>
            <a:r>
              <a:rPr lang="es-ES" sz="20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EL </a:t>
            </a:r>
            <a:r>
              <a:rPr lang="es-ES" sz="20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CONCRETO HAYA </a:t>
            </a:r>
            <a:r>
              <a:rPr lang="es-ES" sz="20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FRAGUADO, SE RETIRA LA FORMALETA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ES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PAULATINAMENTE</a:t>
            </a:r>
            <a:r>
              <a:rPr lang="es-ES" sz="2000" dirty="0" smtClean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ASÍ COMO LA OBRA FALSA</a:t>
            </a:r>
            <a:endParaRPr lang="es-ES" sz="20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ES" sz="20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CON LO CUAL SE INICIA UNA OBSERVACIÓN</a:t>
            </a:r>
            <a:endParaRPr lang="es-ES" sz="20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0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ES" sz="20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ESTABLECER DEFECTOS CORREGIBLES</a:t>
            </a:r>
            <a:endParaRPr lang="es-ES" sz="20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0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ELABORAR UN </a:t>
            </a:r>
            <a:r>
              <a:rPr lang="es-ES" sz="20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DE MANTENIMIENTO</a:t>
            </a:r>
            <a:endParaRPr lang="es-ES" sz="2000" b="1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ES" sz="2000" b="1" u="sng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CARGO DEL USUARIO DE LA ESTRUCTURA</a:t>
            </a:r>
            <a:endParaRPr lang="es-ES" sz="2000" b="1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s-ES" sz="2000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SIMULTÁNEAMENTE SE </a:t>
            </a:r>
            <a:r>
              <a:rPr lang="es-ES" sz="2000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INICIA </a:t>
            </a:r>
            <a:r>
              <a:rPr lang="es-ES" sz="2000" b="1" dirty="0" smtClean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CURACIÓN DEL CONCRETO </a:t>
            </a:r>
            <a:endParaRPr lang="es-ES" sz="20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POR CUALQUIERA DE LOS MÉTODOS APROPIADOS</a:t>
            </a:r>
            <a:endParaRPr lang="es-ES" sz="20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MANTENIÉNDOLO HÚMEDO DURANTE EL MAYOR TIEMPO </a:t>
            </a:r>
            <a:endParaRPr lang="es-ES" sz="20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8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4231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91246" y="2616209"/>
            <a:ext cx="6096000" cy="1775743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CÓMO APOYARSE </a:t>
            </a:r>
            <a:endParaRPr lang="es-ES" sz="3200" b="1" dirty="0" smtClean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sz="3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NORMATIVIDAD </a:t>
            </a:r>
            <a:r>
              <a:rPr lang="es-ES" sz="3200" b="1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A. C. I.?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416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09897" y="1240173"/>
            <a:ext cx="10489474" cy="4403963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4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</a:t>
            </a:r>
            <a:r>
              <a:rPr lang="es-ES" sz="28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estructuras de concreto reforzado fallan</a:t>
            </a:r>
            <a:endParaRPr lang="es-E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2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</a:t>
            </a:r>
            <a:r>
              <a:rPr lang="es-ES" sz="3200" b="1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preguntamos ¿por qué?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3200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3200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respuesta por lo general es</a:t>
            </a:r>
            <a:endParaRPr lang="es-ES" sz="3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1200" b="1" dirty="0" smtClean="0">
              <a:solidFill>
                <a:srgbClr val="FFFF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</a:t>
            </a:r>
            <a:r>
              <a:rPr lang="es-ES" sz="3200" b="1" u="sng" dirty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falta de   C A L I D A D </a:t>
            </a:r>
            <a:r>
              <a:rPr lang="es-ES" sz="32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s-ES" sz="800" u="sng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00508" cy="8352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5827687"/>
            <a:ext cx="2200847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9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2143</TotalTime>
  <Words>1735</Words>
  <Application>Microsoft Office PowerPoint</Application>
  <PresentationFormat>Panorámica</PresentationFormat>
  <Paragraphs>639</Paragraphs>
  <Slides>86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86</vt:i4>
      </vt:variant>
    </vt:vector>
  </HeadingPairs>
  <TitlesOfParts>
    <vt:vector size="94" baseType="lpstr">
      <vt:lpstr>Arial</vt:lpstr>
      <vt:lpstr>Calibri</vt:lpstr>
      <vt:lpstr>Calibri Light</vt:lpstr>
      <vt:lpstr>Symbol</vt:lpstr>
      <vt:lpstr>Times New Roman</vt:lpstr>
      <vt:lpstr>Verdana</vt:lpstr>
      <vt:lpstr>Wingdings</vt:lpstr>
      <vt:lpstr>Celestial</vt:lpstr>
      <vt:lpstr>UNIVERSIDAD SANTO TOMÁS  DE BOGOTÁ, COLOMBIA  ING. CIVIL JOSUÉ HERNANDO  RIVEROS ROJAS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PRESENTO UN ATENTO SALUDO AL CAPÍTULO ACI Y UN AGRADECIMIENTO  POR SU INVITACIÓN</dc:title>
  <dc:creator>Josué Hernando Riveros Rojas</dc:creator>
  <cp:lastModifiedBy>Josué Hernando Riveros Rojas</cp:lastModifiedBy>
  <cp:revision>146</cp:revision>
  <dcterms:created xsi:type="dcterms:W3CDTF">2019-06-13T11:51:32Z</dcterms:created>
  <dcterms:modified xsi:type="dcterms:W3CDTF">2019-06-20T02:15:21Z</dcterms:modified>
</cp:coreProperties>
</file>