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4" r:id="rId8"/>
    <p:sldId id="266" r:id="rId9"/>
    <p:sldId id="263" r:id="rId10"/>
  </p:sldIdLst>
  <p:sldSz cx="12192000" cy="6858000"/>
  <p:notesSz cx="12192000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56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30124" y="233172"/>
            <a:ext cx="11729466" cy="638937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1856" y="374904"/>
            <a:ext cx="11448288" cy="6108192"/>
          </a:xfrm>
          <a:custGeom>
            <a:avLst/>
            <a:gdLst/>
            <a:ahLst/>
            <a:cxnLst/>
            <a:rect l="l" t="t" r="r" b="b"/>
            <a:pathLst>
              <a:path w="11448288" h="6108192">
                <a:moveTo>
                  <a:pt x="0" y="6108192"/>
                </a:moveTo>
                <a:lnTo>
                  <a:pt x="11448288" y="6108192"/>
                </a:lnTo>
                <a:lnTo>
                  <a:pt x="11448288" y="0"/>
                </a:lnTo>
                <a:lnTo>
                  <a:pt x="0" y="0"/>
                </a:lnTo>
                <a:lnTo>
                  <a:pt x="0" y="6108192"/>
                </a:lnTo>
                <a:close/>
              </a:path>
            </a:pathLst>
          </a:custGeom>
          <a:solidFill>
            <a:srgbClr val="455F5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5844" y="912621"/>
            <a:ext cx="9900310" cy="7318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45844" y="2144903"/>
            <a:ext cx="9900310" cy="16082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10/31/2017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15211" y="353568"/>
            <a:ext cx="4090416" cy="6111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582411" y="353568"/>
            <a:ext cx="6135624" cy="6111240"/>
          </a:xfrm>
          <a:custGeom>
            <a:avLst/>
            <a:gdLst/>
            <a:ahLst/>
            <a:cxnLst/>
            <a:rect l="l" t="t" r="r" b="b"/>
            <a:pathLst>
              <a:path w="6135624" h="6111240">
                <a:moveTo>
                  <a:pt x="0" y="6111240"/>
                </a:moveTo>
                <a:lnTo>
                  <a:pt x="6135624" y="6111240"/>
                </a:lnTo>
                <a:lnTo>
                  <a:pt x="6135624" y="0"/>
                </a:lnTo>
                <a:lnTo>
                  <a:pt x="0" y="0"/>
                </a:lnTo>
                <a:lnTo>
                  <a:pt x="0" y="6111240"/>
                </a:lnTo>
                <a:close/>
              </a:path>
            </a:pathLst>
          </a:custGeom>
          <a:ln w="9144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9464" y="1446275"/>
            <a:ext cx="4773930" cy="16649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00471" y="2269235"/>
            <a:ext cx="6891527" cy="16649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44084" y="3092195"/>
            <a:ext cx="6947915" cy="166497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380" y="3915155"/>
            <a:ext cx="3641598" cy="16649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699060" y="554417"/>
            <a:ext cx="5902325" cy="569398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ctr">
              <a:lnSpc>
                <a:spcPts val="6480"/>
              </a:lnSpc>
            </a:pPr>
            <a:r>
              <a:rPr sz="6000" dirty="0" err="1" smtClean="0">
                <a:solidFill>
                  <a:srgbClr val="FFFFFF"/>
                </a:solidFill>
                <a:latin typeface="Bell MT"/>
                <a:cs typeface="Bell MT"/>
              </a:rPr>
              <a:t>Análisis</a:t>
            </a:r>
            <a:r>
              <a:rPr sz="6000" dirty="0" smtClean="0">
                <a:solidFill>
                  <a:srgbClr val="FFFFFF"/>
                </a:solidFill>
                <a:latin typeface="Bell MT"/>
                <a:cs typeface="Bell MT"/>
              </a:rPr>
              <a:t> de</a:t>
            </a:r>
            <a:r>
              <a:rPr lang="es-CO" sz="6000" dirty="0" smtClean="0">
                <a:solidFill>
                  <a:srgbClr val="FFFFFF"/>
                </a:solidFill>
                <a:latin typeface="Bell MT"/>
                <a:cs typeface="Bell MT"/>
              </a:rPr>
              <a:t>l</a:t>
            </a:r>
            <a:r>
              <a:rPr sz="6000" spc="-5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6000" spc="0" dirty="0" smtClean="0">
                <a:solidFill>
                  <a:srgbClr val="FFFFFF"/>
                </a:solidFill>
                <a:latin typeface="Bell MT"/>
                <a:cs typeface="Bell MT"/>
              </a:rPr>
              <a:t>t</a:t>
            </a:r>
            <a:r>
              <a:rPr sz="6000" spc="75" dirty="0" smtClean="0">
                <a:solidFill>
                  <a:srgbClr val="FFFFFF"/>
                </a:solidFill>
                <a:latin typeface="Bell MT"/>
                <a:cs typeface="Bell MT"/>
              </a:rPr>
              <a:t>r</a:t>
            </a:r>
            <a:r>
              <a:rPr sz="6000" spc="-114" dirty="0" smtClean="0">
                <a:solidFill>
                  <a:srgbClr val="FFFFFF"/>
                </a:solidFill>
                <a:latin typeface="Bell MT"/>
                <a:cs typeface="Bell MT"/>
              </a:rPr>
              <a:t>a</a:t>
            </a:r>
            <a:r>
              <a:rPr sz="6000" spc="-30" dirty="0" smtClean="0">
                <a:solidFill>
                  <a:srgbClr val="FFFFFF"/>
                </a:solidFill>
                <a:latin typeface="Bell MT"/>
                <a:cs typeface="Bell MT"/>
              </a:rPr>
              <a:t>bajo</a:t>
            </a:r>
            <a:endParaRPr sz="6000" dirty="0">
              <a:latin typeface="Bell MT"/>
              <a:cs typeface="Bell MT"/>
            </a:endParaRPr>
          </a:p>
          <a:p>
            <a:pPr algn="ctr">
              <a:lnSpc>
                <a:spcPts val="6484"/>
              </a:lnSpc>
              <a:tabLst>
                <a:tab pos="570865" algn="l"/>
              </a:tabLst>
            </a:pPr>
            <a:r>
              <a:rPr sz="6000" dirty="0" smtClean="0">
                <a:solidFill>
                  <a:srgbClr val="FFFFFF"/>
                </a:solidFill>
                <a:latin typeface="Bell MT"/>
                <a:cs typeface="Bell MT"/>
              </a:rPr>
              <a:t>y	subjetivid</a:t>
            </a:r>
            <a:r>
              <a:rPr sz="6000" spc="5" dirty="0" smtClean="0">
                <a:solidFill>
                  <a:srgbClr val="FFFFFF"/>
                </a:solidFill>
                <a:latin typeface="Bell MT"/>
                <a:cs typeface="Bell MT"/>
              </a:rPr>
              <a:t>a</a:t>
            </a:r>
            <a:r>
              <a:rPr sz="6000" spc="0" dirty="0" smtClean="0">
                <a:solidFill>
                  <a:srgbClr val="FFFFFF"/>
                </a:solidFill>
                <a:latin typeface="Bell MT"/>
                <a:cs typeface="Bell MT"/>
              </a:rPr>
              <a:t>des</a:t>
            </a:r>
            <a:r>
              <a:rPr sz="6000" spc="-5" dirty="0" smtClean="0">
                <a:solidFill>
                  <a:srgbClr val="FFFFFF"/>
                </a:solidFill>
                <a:latin typeface="Bell MT"/>
                <a:cs typeface="Bell MT"/>
              </a:rPr>
              <a:t> </a:t>
            </a:r>
            <a:r>
              <a:rPr sz="6000" spc="15" dirty="0" smtClean="0">
                <a:solidFill>
                  <a:srgbClr val="FFFFFF"/>
                </a:solidFill>
                <a:latin typeface="Bell MT"/>
                <a:cs typeface="Bell MT"/>
              </a:rPr>
              <a:t>e</a:t>
            </a:r>
            <a:r>
              <a:rPr sz="6000" spc="0" dirty="0" smtClean="0">
                <a:solidFill>
                  <a:srgbClr val="FFFFFF"/>
                </a:solidFill>
                <a:latin typeface="Bell MT"/>
                <a:cs typeface="Bell MT"/>
              </a:rPr>
              <a:t>n</a:t>
            </a:r>
            <a:endParaRPr sz="6000" dirty="0">
              <a:latin typeface="Bell MT"/>
              <a:cs typeface="Bell MT"/>
            </a:endParaRPr>
          </a:p>
          <a:p>
            <a:pPr marR="635" algn="ctr">
              <a:lnSpc>
                <a:spcPts val="6480"/>
              </a:lnSpc>
            </a:pPr>
            <a:r>
              <a:rPr lang="es-CO" sz="6000" dirty="0">
                <a:solidFill>
                  <a:srgbClr val="FFFFFF"/>
                </a:solidFill>
                <a:latin typeface="Bell MT"/>
                <a:cs typeface="Bell MT"/>
              </a:rPr>
              <a:t>c</a:t>
            </a:r>
            <a:r>
              <a:rPr sz="6000" dirty="0" err="1" smtClean="0">
                <a:solidFill>
                  <a:srgbClr val="FFFFFF"/>
                </a:solidFill>
                <a:latin typeface="Bell MT"/>
                <a:cs typeface="Bell MT"/>
              </a:rPr>
              <a:t>on</a:t>
            </a:r>
            <a:r>
              <a:rPr sz="6000" spc="-110" dirty="0" err="1" smtClean="0">
                <a:solidFill>
                  <a:srgbClr val="FFFFFF"/>
                </a:solidFill>
                <a:latin typeface="Bell MT"/>
                <a:cs typeface="Bell MT"/>
              </a:rPr>
              <a:t>f</a:t>
            </a:r>
            <a:r>
              <a:rPr sz="6000" spc="0" dirty="0" err="1" smtClean="0">
                <a:solidFill>
                  <a:srgbClr val="FFFFFF"/>
                </a:solidFill>
                <a:latin typeface="Bell MT"/>
                <a:cs typeface="Bell MT"/>
              </a:rPr>
              <a:t>licto</a:t>
            </a:r>
            <a:r>
              <a:rPr lang="es-CO" sz="6000" spc="0" dirty="0" smtClean="0">
                <a:solidFill>
                  <a:srgbClr val="FFFFFF"/>
                </a:solidFill>
                <a:latin typeface="Bell MT"/>
                <a:cs typeface="Bell MT"/>
              </a:rPr>
              <a:t> por la apropiación del territorio. </a:t>
            </a:r>
            <a:r>
              <a:rPr lang="es-CO" sz="6000" spc="-45" dirty="0" smtClean="0">
                <a:solidFill>
                  <a:srgbClr val="FFFFFF"/>
                </a:solidFill>
                <a:latin typeface="Bell MT"/>
                <a:cs typeface="Bell MT"/>
              </a:rPr>
              <a:t>Suma</a:t>
            </a:r>
            <a:r>
              <a:rPr lang="es-CO" sz="6000" spc="-660" dirty="0" smtClean="0">
                <a:solidFill>
                  <a:srgbClr val="FFFFFF"/>
                </a:solidFill>
                <a:latin typeface="Bell MT"/>
                <a:cs typeface="Bell MT"/>
              </a:rPr>
              <a:t>p</a:t>
            </a:r>
            <a:r>
              <a:rPr lang="es-CO" sz="6000" spc="-40" dirty="0" smtClean="0">
                <a:solidFill>
                  <a:srgbClr val="FFFFFF"/>
                </a:solidFill>
                <a:latin typeface="Bell MT"/>
                <a:cs typeface="Bell MT"/>
              </a:rPr>
              <a:t>az</a:t>
            </a:r>
            <a:endParaRPr lang="es-CO" sz="6000" dirty="0" smtClean="0">
              <a:latin typeface="Bell MT"/>
              <a:cs typeface="Bell MT"/>
            </a:endParaRPr>
          </a:p>
          <a:p>
            <a:pPr marR="635" algn="ctr">
              <a:lnSpc>
                <a:spcPts val="6480"/>
              </a:lnSpc>
            </a:pPr>
            <a:r>
              <a:rPr lang="es-CO" sz="6000" spc="0" dirty="0" smtClean="0">
                <a:solidFill>
                  <a:srgbClr val="FFFFFF"/>
                </a:solidFill>
                <a:latin typeface="Bell MT"/>
                <a:cs typeface="Bell MT"/>
              </a:rPr>
              <a:t>Localidad 20. </a:t>
            </a:r>
            <a:endParaRPr sz="6000" dirty="0">
              <a:latin typeface="Bell MT"/>
              <a:cs typeface="Bell MT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81000" y="5943600"/>
            <a:ext cx="4863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Jessica Niño Vera</a:t>
            </a:r>
          </a:p>
          <a:p>
            <a:r>
              <a:rPr lang="es-CO" dirty="0" smtClean="0">
                <a:solidFill>
                  <a:schemeClr val="bg1"/>
                </a:solidFill>
              </a:rPr>
              <a:t>Instituto de Estudios Socio Históricos- </a:t>
            </a:r>
            <a:r>
              <a:rPr lang="es-CO" dirty="0" err="1" smtClean="0"/>
              <a:t>UniversidadaSanto</a:t>
            </a:r>
            <a:r>
              <a:rPr lang="es-CO" smtClean="0"/>
              <a:t> Tomás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3848" y="473963"/>
            <a:ext cx="7054596" cy="59603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57855" y="537972"/>
            <a:ext cx="6876288" cy="5782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38805" y="518922"/>
            <a:ext cx="6914388" cy="5820156"/>
          </a:xfrm>
          <a:custGeom>
            <a:avLst/>
            <a:gdLst/>
            <a:ahLst/>
            <a:cxnLst/>
            <a:rect l="l" t="t" r="r" b="b"/>
            <a:pathLst>
              <a:path w="6914388" h="5820156">
                <a:moveTo>
                  <a:pt x="0" y="5820156"/>
                </a:moveTo>
                <a:lnTo>
                  <a:pt x="6914388" y="5820156"/>
                </a:lnTo>
                <a:lnTo>
                  <a:pt x="6914388" y="0"/>
                </a:lnTo>
                <a:lnTo>
                  <a:pt x="0" y="0"/>
                </a:lnTo>
                <a:lnTo>
                  <a:pt x="0" y="5820156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2023" y="843407"/>
            <a:ext cx="1409065" cy="556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Pro</a:t>
            </a:r>
            <a:r>
              <a:rPr sz="1800" spc="5" dirty="0" smtClean="0">
                <a:solidFill>
                  <a:srgbClr val="FFFFFF"/>
                </a:solidFill>
                <a:latin typeface="Century Gothic"/>
                <a:cs typeface="Century Gothic"/>
              </a:rPr>
              <a:t>v</a:t>
            </a:r>
            <a:r>
              <a:rPr sz="1800" spc="10" dirty="0" smtClean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18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c</a:t>
            </a:r>
            <a:r>
              <a:rPr sz="1800" spc="5" dirty="0" smtClean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1800" spc="-5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d</a:t>
            </a: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dirty="0" smtClean="0">
                <a:solidFill>
                  <a:srgbClr val="FFFFFF"/>
                </a:solidFill>
                <a:latin typeface="Century Gothic"/>
                <a:cs typeface="Century Gothic"/>
              </a:rPr>
              <a:t>Sumap</a:t>
            </a:r>
            <a:r>
              <a:rPr sz="1800"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z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13988" y="495300"/>
            <a:ext cx="4814316" cy="59176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777996" y="559308"/>
            <a:ext cx="4636008" cy="57393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58946" y="540258"/>
            <a:ext cx="4674108" cy="5777484"/>
          </a:xfrm>
          <a:custGeom>
            <a:avLst/>
            <a:gdLst/>
            <a:ahLst/>
            <a:cxnLst/>
            <a:rect l="l" t="t" r="r" b="b"/>
            <a:pathLst>
              <a:path w="4674108" h="5777484">
                <a:moveTo>
                  <a:pt x="0" y="5777484"/>
                </a:moveTo>
                <a:lnTo>
                  <a:pt x="4674108" y="5777484"/>
                </a:lnTo>
                <a:lnTo>
                  <a:pt x="4674108" y="0"/>
                </a:lnTo>
                <a:lnTo>
                  <a:pt x="0" y="0"/>
                </a:lnTo>
                <a:lnTo>
                  <a:pt x="0" y="5777484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2023" y="843407"/>
            <a:ext cx="2305685" cy="556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Parq</a:t>
            </a:r>
            <a:r>
              <a:rPr sz="1800" spc="-20" dirty="0" smtClean="0">
                <a:solidFill>
                  <a:srgbClr val="FFFFFF"/>
                </a:solidFill>
                <a:latin typeface="Century Gothic"/>
                <a:cs typeface="Century Gothic"/>
              </a:rPr>
              <a:t>u</a:t>
            </a: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1800" spc="1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Nac</a:t>
            </a:r>
            <a:r>
              <a:rPr sz="1800" spc="20" dirty="0" smtClean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o</a:t>
            </a:r>
            <a:r>
              <a:rPr sz="18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al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dirty="0" smtClean="0">
                <a:solidFill>
                  <a:srgbClr val="FFFFFF"/>
                </a:solidFill>
                <a:latin typeface="Century Gothic"/>
                <a:cs typeface="Century Gothic"/>
              </a:rPr>
              <a:t>Na</a:t>
            </a: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u</a:t>
            </a:r>
            <a:r>
              <a:rPr sz="1800"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al</a:t>
            </a:r>
            <a:r>
              <a:rPr sz="1800" spc="2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sz="1800" spc="1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Sumap</a:t>
            </a:r>
            <a:r>
              <a:rPr sz="1800"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z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667000" y="442912"/>
            <a:ext cx="3925823" cy="594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28900" y="442912"/>
            <a:ext cx="3963923" cy="5981700"/>
          </a:xfrm>
          <a:custGeom>
            <a:avLst/>
            <a:gdLst/>
            <a:ahLst/>
            <a:cxnLst/>
            <a:rect l="l" t="t" r="r" b="b"/>
            <a:pathLst>
              <a:path w="3963923" h="5981700">
                <a:moveTo>
                  <a:pt x="0" y="5981700"/>
                </a:moveTo>
                <a:lnTo>
                  <a:pt x="3963923" y="5981700"/>
                </a:lnTo>
                <a:lnTo>
                  <a:pt x="3963923" y="0"/>
                </a:lnTo>
                <a:lnTo>
                  <a:pt x="0" y="0"/>
                </a:lnTo>
                <a:lnTo>
                  <a:pt x="0" y="5981700"/>
                </a:lnTo>
                <a:close/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2023" y="843407"/>
            <a:ext cx="1833245" cy="5568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Loc</a:t>
            </a:r>
            <a:r>
              <a:rPr sz="18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1800" spc="10" dirty="0" smtClean="0">
                <a:solidFill>
                  <a:srgbClr val="FFFFFF"/>
                </a:solidFill>
                <a:latin typeface="Century Gothic"/>
                <a:cs typeface="Century Gothic"/>
              </a:rPr>
              <a:t>l</a:t>
            </a:r>
            <a:r>
              <a:rPr sz="1800" spc="20" dirty="0" smtClean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dad</a:t>
            </a:r>
            <a:r>
              <a:rPr sz="1800" spc="-2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20</a:t>
            </a:r>
            <a:r>
              <a:rPr sz="1800" spc="-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5" dirty="0" smtClean="0">
                <a:solidFill>
                  <a:srgbClr val="FFFFFF"/>
                </a:solidFill>
                <a:latin typeface="Century Gothic"/>
                <a:cs typeface="Century Gothic"/>
              </a:rPr>
              <a:t>d</a:t>
            </a:r>
            <a:r>
              <a:rPr sz="1800"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sz="1800" dirty="0" smtClean="0">
                <a:solidFill>
                  <a:srgbClr val="FFFFFF"/>
                </a:solidFill>
                <a:latin typeface="Century Gothic"/>
                <a:cs typeface="Century Gothic"/>
              </a:rPr>
              <a:t>Sumap</a:t>
            </a:r>
            <a:r>
              <a:rPr sz="1800"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a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z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3"/>
          </p:nvPr>
        </p:nvSpPr>
        <p:spPr>
          <a:xfrm>
            <a:off x="6934199" y="1577340"/>
            <a:ext cx="4648199" cy="28422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s-CO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CO" dirty="0" smtClean="0">
                <a:solidFill>
                  <a:schemeClr val="bg1"/>
                </a:solidFill>
              </a:rPr>
              <a:t>Subjetividades en conflicto 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CO" dirty="0" smtClean="0">
                <a:solidFill>
                  <a:schemeClr val="bg1"/>
                </a:solidFill>
              </a:rPr>
              <a:t>Trabajador/a </a:t>
            </a:r>
            <a:r>
              <a:rPr lang="es-CO" dirty="0" smtClean="0">
                <a:solidFill>
                  <a:schemeClr val="bg1"/>
                </a:solidFill>
              </a:rPr>
              <a:t>rural 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sz="4800" dirty="0" smtClean="0">
                <a:solidFill>
                  <a:srgbClr val="FFFFFF"/>
                </a:solidFill>
                <a:latin typeface="Century Gothic"/>
                <a:cs typeface="Century Gothic"/>
              </a:rPr>
              <a:t>Subjetividades</a:t>
            </a:r>
            <a:r>
              <a:rPr sz="48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4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en conflicto</a:t>
            </a:r>
            <a:endParaRPr sz="48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29986" y="1896341"/>
            <a:ext cx="5360670" cy="16084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4945" indent="-182880">
              <a:lnSpc>
                <a:spcPct val="100000"/>
              </a:lnSpc>
              <a:buClr>
                <a:srgbClr val="EDEBE2"/>
              </a:buClr>
              <a:buFont typeface="Arial"/>
              <a:buChar char="•"/>
              <a:tabLst>
                <a:tab pos="194945" algn="l"/>
              </a:tabLst>
            </a:pP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Entidades</a:t>
            </a:r>
            <a:r>
              <a:rPr sz="18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1800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estatales</a:t>
            </a:r>
            <a:endParaRPr sz="1800" dirty="0">
              <a:latin typeface="Century Gothic"/>
              <a:cs typeface="Century Gothic"/>
            </a:endParaRPr>
          </a:p>
          <a:p>
            <a:pPr algn="ctr">
              <a:lnSpc>
                <a:spcPts val="850"/>
              </a:lnSpc>
              <a:spcBef>
                <a:spcPts val="49"/>
              </a:spcBef>
              <a:buClr>
                <a:srgbClr val="EDEBE2"/>
              </a:buClr>
              <a:buFont typeface="Arial"/>
              <a:buChar char="•"/>
            </a:pPr>
            <a:endParaRPr sz="850" dirty="0"/>
          </a:p>
          <a:p>
            <a:pPr marL="664845" lvl="1" indent="-195580">
              <a:buClr>
                <a:srgbClr val="EDEBE2"/>
              </a:buClr>
              <a:buFont typeface="Arial"/>
              <a:buChar char="•"/>
              <a:tabLst>
                <a:tab pos="207645" algn="l"/>
              </a:tabLst>
            </a:pPr>
            <a:r>
              <a:rPr spc="-10" dirty="0" smtClean="0">
                <a:solidFill>
                  <a:srgbClr val="FFFFFF"/>
                </a:solidFill>
                <a:latin typeface="Century Gothic"/>
                <a:cs typeface="Century Gothic"/>
              </a:rPr>
              <a:t>Pobladores rurales</a:t>
            </a:r>
            <a:endParaRPr dirty="0">
              <a:latin typeface="Century Gothic"/>
              <a:cs typeface="Century Gothic"/>
            </a:endParaRPr>
          </a:p>
          <a:p>
            <a:pPr algn="ctr">
              <a:lnSpc>
                <a:spcPts val="900"/>
              </a:lnSpc>
              <a:spcBef>
                <a:spcPts val="0"/>
              </a:spcBef>
              <a:buClr>
                <a:srgbClr val="EDEBE2"/>
              </a:buClr>
              <a:buFont typeface="Arial"/>
              <a:buChar char="•"/>
            </a:pPr>
            <a:endParaRPr sz="900" dirty="0"/>
          </a:p>
          <a:p>
            <a:pPr marL="652145" lvl="1" indent="-182880" algn="ctr">
              <a:buClr>
                <a:srgbClr val="EDEBE2"/>
              </a:buClr>
              <a:buFont typeface="Arial"/>
              <a:buChar char="•"/>
              <a:tabLst>
                <a:tab pos="194945" algn="l"/>
              </a:tabLst>
            </a:pPr>
            <a:r>
              <a:rPr lang="es-CO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pc="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ntidades</a:t>
            </a:r>
            <a:r>
              <a:rPr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 n</a:t>
            </a:r>
            <a:r>
              <a:rPr spc="-15" dirty="0" smtClean="0">
                <a:solidFill>
                  <a:srgbClr val="FFFFFF"/>
                </a:solidFill>
                <a:latin typeface="Century Gothic"/>
                <a:cs typeface="Century Gothic"/>
              </a:rPr>
              <a:t>o </a:t>
            </a:r>
            <a:r>
              <a:rPr spc="-15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estatales</a:t>
            </a:r>
            <a:r>
              <a:rPr dirty="0" smtClean="0">
                <a:solidFill>
                  <a:srgbClr val="FFFFFF"/>
                </a:solidFill>
                <a:latin typeface="Century Gothic"/>
                <a:cs typeface="Century Gothic"/>
              </a:rPr>
              <a:t>(</a:t>
            </a:r>
            <a:r>
              <a:rPr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organizaciones</a:t>
            </a:r>
            <a:r>
              <a:rPr spc="4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pc="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sociales</a:t>
            </a:r>
            <a:r>
              <a:rPr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,</a:t>
            </a:r>
            <a:r>
              <a:rPr spc="4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empresas</a:t>
            </a:r>
            <a:r>
              <a:rPr spc="45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privadas, </a:t>
            </a:r>
            <a:r>
              <a:rPr spc="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otros</a:t>
            </a:r>
            <a:r>
              <a:rPr lang="es-CO"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: FARC</a:t>
            </a:r>
            <a:r>
              <a:rPr spc="0" dirty="0" smtClean="0">
                <a:solidFill>
                  <a:srgbClr val="FFFFFF"/>
                </a:solidFill>
                <a:latin typeface="Century Gothic"/>
                <a:cs typeface="Century Gothic"/>
              </a:rPr>
              <a:t>)</a:t>
            </a:r>
            <a:endParaRPr dirty="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2952" y="3756672"/>
            <a:ext cx="2542031" cy="2194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69993" y="3849312"/>
            <a:ext cx="1955893" cy="20162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93841" y="3826776"/>
            <a:ext cx="2032045" cy="2054352"/>
          </a:xfrm>
          <a:custGeom>
            <a:avLst/>
            <a:gdLst/>
            <a:ahLst/>
            <a:cxnLst/>
            <a:rect l="l" t="t" r="r" b="b"/>
            <a:pathLst>
              <a:path w="2401824" h="2054352">
                <a:moveTo>
                  <a:pt x="0" y="2054351"/>
                </a:moveTo>
                <a:lnTo>
                  <a:pt x="2401824" y="2054351"/>
                </a:lnTo>
                <a:lnTo>
                  <a:pt x="2401824" y="0"/>
                </a:lnTo>
                <a:lnTo>
                  <a:pt x="0" y="0"/>
                </a:lnTo>
                <a:lnTo>
                  <a:pt x="0" y="2054351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14762" y="4230834"/>
            <a:ext cx="1667465" cy="13304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84770" y="3903337"/>
            <a:ext cx="2284475" cy="20162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639253" y="3847498"/>
            <a:ext cx="2329992" cy="2054352"/>
          </a:xfrm>
          <a:custGeom>
            <a:avLst/>
            <a:gdLst/>
            <a:ahLst/>
            <a:cxnLst/>
            <a:rect l="l" t="t" r="r" b="b"/>
            <a:pathLst>
              <a:path w="3060192" h="2054352">
                <a:moveTo>
                  <a:pt x="0" y="2054351"/>
                </a:moveTo>
                <a:lnTo>
                  <a:pt x="3060192" y="2054351"/>
                </a:lnTo>
                <a:lnTo>
                  <a:pt x="3060192" y="0"/>
                </a:lnTo>
                <a:lnTo>
                  <a:pt x="0" y="0"/>
                </a:lnTo>
                <a:lnTo>
                  <a:pt x="0" y="2054351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3185" y="3802488"/>
            <a:ext cx="2320656" cy="2166887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78" y="4230834"/>
            <a:ext cx="2549036" cy="1511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5844" y="912621"/>
            <a:ext cx="9900310" cy="1144779"/>
          </a:xfrm>
        </p:spPr>
        <p:txBody>
          <a:bodyPr/>
          <a:lstStyle/>
          <a:p>
            <a:r>
              <a:rPr lang="es-CO" sz="3600" dirty="0" smtClean="0">
                <a:solidFill>
                  <a:schemeClr val="bg1"/>
                </a:solidFill>
              </a:rPr>
              <a:t>Propuesta metodológica</a:t>
            </a:r>
            <a:r>
              <a:rPr lang="es-CO" sz="3200" dirty="0" smtClean="0">
                <a:solidFill>
                  <a:schemeClr val="bg1"/>
                </a:solidFill>
              </a:rPr>
              <a:t>: </a:t>
            </a:r>
            <a:br>
              <a:rPr lang="es-CO" sz="3200" dirty="0" smtClean="0">
                <a:solidFill>
                  <a:schemeClr val="bg1"/>
                </a:solidFill>
              </a:rPr>
            </a:br>
            <a:r>
              <a:rPr lang="es-CO" sz="3200" dirty="0" smtClean="0">
                <a:solidFill>
                  <a:schemeClr val="bg1"/>
                </a:solidFill>
              </a:rPr>
              <a:t>Enfoque </a:t>
            </a:r>
            <a:r>
              <a:rPr lang="es-CO" sz="3200" dirty="0">
                <a:solidFill>
                  <a:schemeClr val="bg1"/>
                </a:solidFill>
              </a:rPr>
              <a:t>histórico hermenéutico</a:t>
            </a:r>
            <a:r>
              <a:rPr lang="es-CO" dirty="0">
                <a:solidFill>
                  <a:schemeClr val="bg1"/>
                </a:solidFill>
              </a:rPr>
              <a:t/>
            </a:r>
            <a:br>
              <a:rPr lang="es-CO" dirty="0">
                <a:solidFill>
                  <a:schemeClr val="bg1"/>
                </a:solidFill>
              </a:rPr>
            </a:b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495800" y="1905000"/>
            <a:ext cx="6297941" cy="4191000"/>
          </a:xfrm>
        </p:spPr>
        <p:txBody>
          <a:bodyPr/>
          <a:lstStyle/>
          <a:p>
            <a:pPr marL="0" indent="0">
              <a:buNone/>
            </a:pPr>
            <a:endParaRPr lang="es-CO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s-CO" sz="3600" dirty="0" smtClean="0">
                <a:solidFill>
                  <a:schemeClr val="bg1"/>
                </a:solidFill>
              </a:rPr>
              <a:t>Técnicas  </a:t>
            </a:r>
          </a:p>
          <a:p>
            <a:pPr marL="457200" lvl="1" indent="0">
              <a:buNone/>
            </a:pPr>
            <a:endParaRPr lang="es-CO" sz="3600" dirty="0" smtClean="0">
              <a:solidFill>
                <a:schemeClr val="bg1"/>
              </a:solidFill>
            </a:endParaRPr>
          </a:p>
          <a:p>
            <a:pPr lvl="1"/>
            <a:r>
              <a:rPr lang="es-CO" sz="3600" dirty="0" smtClean="0">
                <a:solidFill>
                  <a:schemeClr val="bg1"/>
                </a:solidFill>
              </a:rPr>
              <a:t>Revisión documental </a:t>
            </a:r>
          </a:p>
          <a:p>
            <a:pPr marL="457200" lvl="1" indent="0">
              <a:buNone/>
            </a:pPr>
            <a:endParaRPr lang="es-CO" sz="3600" dirty="0" smtClean="0">
              <a:solidFill>
                <a:schemeClr val="bg1"/>
              </a:solidFill>
            </a:endParaRPr>
          </a:p>
          <a:p>
            <a:pPr lvl="2"/>
            <a:r>
              <a:rPr lang="es-CO" sz="3200" dirty="0" smtClean="0">
                <a:solidFill>
                  <a:schemeClr val="bg1"/>
                </a:solidFill>
              </a:rPr>
              <a:t>Cuestionario </a:t>
            </a:r>
          </a:p>
          <a:p>
            <a:pPr marL="914400" lvl="2" indent="0">
              <a:buNone/>
            </a:pPr>
            <a:endParaRPr lang="es-CO" sz="3200" dirty="0" smtClean="0">
              <a:solidFill>
                <a:schemeClr val="bg1"/>
              </a:solidFill>
            </a:endParaRPr>
          </a:p>
          <a:p>
            <a:pPr lvl="5"/>
            <a:r>
              <a:rPr lang="es-CO" sz="3000" dirty="0" smtClean="0">
                <a:solidFill>
                  <a:schemeClr val="bg1"/>
                </a:solidFill>
              </a:rPr>
              <a:t>Entrevistas</a:t>
            </a:r>
          </a:p>
        </p:txBody>
      </p:sp>
    </p:spTree>
    <p:extLst>
      <p:ext uri="{BB962C8B-B14F-4D97-AF65-F5344CB8AC3E}">
        <p14:creationId xmlns:p14="http://schemas.microsoft.com/office/powerpoint/2010/main" val="337853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1828800"/>
            <a:ext cx="9900310" cy="731845"/>
          </a:xfrm>
        </p:spPr>
        <p:txBody>
          <a:bodyPr/>
          <a:lstStyle/>
          <a:p>
            <a:r>
              <a:rPr lang="es-CO" dirty="0">
                <a:solidFill>
                  <a:schemeClr val="bg1"/>
                </a:solidFill>
              </a:rPr>
              <a:t>Trabajo rural ampliado</a:t>
            </a:r>
            <a:br>
              <a:rPr lang="es-CO" dirty="0">
                <a:solidFill>
                  <a:schemeClr val="bg1"/>
                </a:solidFill>
              </a:rPr>
            </a:b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52600" y="3124200"/>
            <a:ext cx="9900310" cy="1608238"/>
          </a:xfrm>
        </p:spPr>
        <p:txBody>
          <a:bodyPr/>
          <a:lstStyle/>
          <a:p>
            <a:pPr lvl="1"/>
            <a:r>
              <a:rPr lang="es-CO" sz="3600" dirty="0" smtClean="0">
                <a:solidFill>
                  <a:schemeClr val="bg1"/>
                </a:solidFill>
              </a:rPr>
              <a:t>Trabajador/a agrícola tradicional</a:t>
            </a:r>
          </a:p>
          <a:p>
            <a:pPr lvl="2"/>
            <a:r>
              <a:rPr lang="es-CO" sz="3200" dirty="0" smtClean="0">
                <a:solidFill>
                  <a:schemeClr val="bg1"/>
                </a:solidFill>
              </a:rPr>
              <a:t>Trabajador/a rural de servicios </a:t>
            </a:r>
          </a:p>
          <a:p>
            <a:pPr lvl="4"/>
            <a:r>
              <a:rPr lang="es-CO" sz="3000" dirty="0" smtClean="0">
                <a:solidFill>
                  <a:schemeClr val="bg1"/>
                </a:solidFill>
              </a:rPr>
              <a:t>Trabajador/a agrícola no tradicional </a:t>
            </a:r>
            <a:endParaRPr lang="es-CO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5844" y="912621"/>
            <a:ext cx="9900310" cy="1144779"/>
          </a:xfrm>
        </p:spPr>
        <p:txBody>
          <a:bodyPr/>
          <a:lstStyle/>
          <a:p>
            <a:r>
              <a:rPr lang="es-CO" sz="4000" dirty="0" smtClean="0">
                <a:solidFill>
                  <a:schemeClr val="bg1"/>
                </a:solidFill>
              </a:rPr>
              <a:t>Pensamiento crítico y territorialidades de paz </a:t>
            </a:r>
            <a:endParaRPr lang="es-CO" sz="4000" dirty="0">
              <a:solidFill>
                <a:schemeClr val="bg1"/>
              </a:solidFill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145844" y="2144902"/>
            <a:ext cx="9900310" cy="2960498"/>
          </a:xfrm>
        </p:spPr>
        <p:txBody>
          <a:bodyPr/>
          <a:lstStyle/>
          <a:p>
            <a:r>
              <a:rPr lang="es-CO" dirty="0" smtClean="0">
                <a:solidFill>
                  <a:schemeClr val="bg1"/>
                </a:solidFill>
              </a:rPr>
              <a:t>Importancia de Sumapaz como territorio de paz </a:t>
            </a:r>
          </a:p>
          <a:p>
            <a:pPr marL="0" indent="0">
              <a:buNone/>
            </a:pPr>
            <a:endParaRPr lang="es-CO" dirty="0" smtClean="0">
              <a:solidFill>
                <a:schemeClr val="bg1"/>
              </a:solidFill>
            </a:endParaRPr>
          </a:p>
          <a:p>
            <a:pPr lvl="1"/>
            <a:r>
              <a:rPr lang="es-CO" sz="2800" dirty="0" smtClean="0">
                <a:solidFill>
                  <a:schemeClr val="bg1"/>
                </a:solidFill>
              </a:rPr>
              <a:t>Trabajador/a rural comprendido no sólo desde una manera única sino desde su amplitud. </a:t>
            </a:r>
          </a:p>
          <a:p>
            <a:pPr lvl="1"/>
            <a:endParaRPr lang="es-CO" sz="2800" dirty="0" smtClean="0">
              <a:solidFill>
                <a:schemeClr val="bg1"/>
              </a:solidFill>
            </a:endParaRPr>
          </a:p>
          <a:p>
            <a:pPr lvl="2"/>
            <a:r>
              <a:rPr lang="es-CO" sz="2800" dirty="0" smtClean="0">
                <a:solidFill>
                  <a:schemeClr val="bg1"/>
                </a:solidFill>
              </a:rPr>
              <a:t>Construcción crítica</a:t>
            </a:r>
            <a:endParaRPr lang="es-CO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612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1605" y="3276599"/>
            <a:ext cx="9368155" cy="2208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59"/>
              </a:spcBef>
            </a:pPr>
            <a:endParaRPr sz="1000" dirty="0"/>
          </a:p>
          <a:p>
            <a:pPr marL="0" algn="ctr">
              <a:lnSpc>
                <a:spcPct val="100000"/>
              </a:lnSpc>
            </a:pPr>
            <a:r>
              <a:rPr sz="4300" spc="-30" dirty="0" smtClean="0">
                <a:solidFill>
                  <a:srgbClr val="FFFFFF"/>
                </a:solidFill>
                <a:latin typeface="Century Gothic"/>
                <a:cs typeface="Century Gothic"/>
              </a:rPr>
              <a:t>Gra</a:t>
            </a:r>
            <a:r>
              <a:rPr sz="4300" spc="-25" dirty="0" smtClean="0">
                <a:solidFill>
                  <a:srgbClr val="FFFFFF"/>
                </a:solidFill>
                <a:latin typeface="Century Gothic"/>
                <a:cs typeface="Century Gothic"/>
              </a:rPr>
              <a:t>c</a:t>
            </a:r>
            <a:r>
              <a:rPr sz="4300" spc="-20" dirty="0" smtClean="0">
                <a:solidFill>
                  <a:srgbClr val="FFFFFF"/>
                </a:solidFill>
                <a:latin typeface="Century Gothic"/>
                <a:cs typeface="Century Gothic"/>
              </a:rPr>
              <a:t>ias</a:t>
            </a:r>
            <a:endParaRPr sz="43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104</Words>
  <Application>Microsoft Office PowerPoint</Application>
  <PresentationFormat>Panorámica</PresentationFormat>
  <Paragraphs>46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Bell MT</vt:lpstr>
      <vt:lpstr>Calibri</vt:lpstr>
      <vt:lpstr>Century Gothic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Subjetividades en conflicto</vt:lpstr>
      <vt:lpstr>Propuesta metodológica:  Enfoque histórico hermenéutico </vt:lpstr>
      <vt:lpstr>Trabajo rural ampliado </vt:lpstr>
      <vt:lpstr>Pensamiento crítico y territorialidades de paz 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 Paola</dc:creator>
  <cp:lastModifiedBy>Jessica</cp:lastModifiedBy>
  <cp:revision>13</cp:revision>
  <dcterms:created xsi:type="dcterms:W3CDTF">2017-10-31T00:04:29Z</dcterms:created>
  <dcterms:modified xsi:type="dcterms:W3CDTF">2017-10-31T18:10:02Z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2017-04-26T00:00:00Z</vt:filetime>
  </property>
  <property fmtid="{D5CDD505-2E9C-101B-9397-08002B2CF9AE}" pid="3" name="LastSaved">
    <vt:filetime>2017-10-31T00:00:00Z</vt:filetime>
  </property>
</Properties>
</file>