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7" roundtripDataSignature="AMtx7miK3kC7Y54HDM4NJtW6c3g99g2HF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5FD76F4-2FCD-42AB-BA73-CBC919BBBF39}">
  <a:tblStyle styleId="{75FD76F4-2FCD-42AB-BA73-CBC919BBBF39}"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CO" sz="1200" b="0" i="0" u="none" strike="noStrike" cap="none">
                <a:solidFill>
                  <a:schemeClr val="dk1"/>
                </a:solidFill>
                <a:latin typeface="Times New Roman"/>
                <a:ea typeface="Times New Roman"/>
                <a:cs typeface="Times New Roman"/>
                <a:sym typeface="Times New Roman"/>
              </a:rPr>
              <a:t>‹Nº›</a:t>
            </a:fld>
            <a:endParaRPr sz="1200" b="0" i="0" u="none" strike="noStrike" cap="none">
              <a:solidFill>
                <a:schemeClr val="dk1"/>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 name="Google Shape;53;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 name="Google Shape;124;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8" name="Google Shape;138;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54325213bb_0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g54325213bb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54325213bb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 name="Google Shape;183;g54325213bb_0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a56b8f4def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ga56b8f4def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a56b8f4def_0_1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5" name="Google Shape;195;ga56b8f4def_0_1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a56b8f4def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 name="Google Shape;63;ga56b8f4def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a56b8f4def_0_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a56b8f4def_0_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a56b8f4def_0_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ga56b8f4def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ga56b8f4def_0_2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CO"/>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a56b8f4def_0_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a56b8f4def_0_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a56b8f4def_0_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ga56b8f4def_0_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6"/>
        <p:cNvGrpSpPr/>
        <p:nvPr/>
      </p:nvGrpSpPr>
      <p:grpSpPr>
        <a:xfrm>
          <a:off x="0" y="0"/>
          <a:ext cx="0" cy="0"/>
          <a:chOff x="0" y="0"/>
          <a:chExt cx="0" cy="0"/>
        </a:xfrm>
      </p:grpSpPr>
      <p:sp>
        <p:nvSpPr>
          <p:cNvPr id="17" name="Google Shape;17;p18"/>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8" name="Google Shape;18;p18"/>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9" name="Google Shape;19;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pic>
        <p:nvPicPr>
          <p:cNvPr id="22" name="Google Shape;22;p18"/>
          <p:cNvPicPr preferRelativeResize="0"/>
          <p:nvPr/>
        </p:nvPicPr>
        <p:blipFill rotWithShape="1">
          <a:blip r:embed="rId2">
            <a:alphaModFix/>
          </a:blip>
          <a:srcRect/>
          <a:stretch/>
        </p:blipFill>
        <p:spPr>
          <a:xfrm>
            <a:off x="-324544" y="-430400"/>
            <a:ext cx="9793089" cy="731578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23"/>
        <p:cNvGrpSpPr/>
        <p:nvPr/>
      </p:nvGrpSpPr>
      <p:grpSpPr>
        <a:xfrm>
          <a:off x="0" y="0"/>
          <a:ext cx="0" cy="0"/>
          <a:chOff x="0" y="0"/>
          <a:chExt cx="0" cy="0"/>
        </a:xfrm>
      </p:grpSpPr>
      <p:pic>
        <p:nvPicPr>
          <p:cNvPr id="24" name="Google Shape;24;p19"/>
          <p:cNvPicPr preferRelativeResize="0"/>
          <p:nvPr/>
        </p:nvPicPr>
        <p:blipFill rotWithShape="1">
          <a:blip r:embed="rId2">
            <a:alphaModFix/>
          </a:blip>
          <a:srcRect/>
          <a:stretch/>
        </p:blipFill>
        <p:spPr>
          <a:xfrm>
            <a:off x="-252536" y="-245840"/>
            <a:ext cx="9612561" cy="7103840"/>
          </a:xfrm>
          <a:prstGeom prst="rect">
            <a:avLst/>
          </a:prstGeom>
          <a:noFill/>
          <a:ln>
            <a:noFill/>
          </a:ln>
        </p:spPr>
      </p:pic>
      <p:sp>
        <p:nvSpPr>
          <p:cNvPr id="25" name="Google Shape;25;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
        <p:nvSpPr>
          <p:cNvPr id="28" name="Google Shape;28;p19"/>
          <p:cNvSpPr txBox="1">
            <a:spLocks noGrp="1"/>
          </p:cNvSpPr>
          <p:nvPr>
            <p:ph type="title"/>
          </p:nvPr>
        </p:nvSpPr>
        <p:spPr>
          <a:xfrm>
            <a:off x="457200" y="1988840"/>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9" name="Google Shape;29;p19"/>
          <p:cNvSpPr txBox="1">
            <a:spLocks noGrp="1"/>
          </p:cNvSpPr>
          <p:nvPr>
            <p:ph type="body" idx="1"/>
          </p:nvPr>
        </p:nvSpPr>
        <p:spPr>
          <a:xfrm>
            <a:off x="457200" y="3334352"/>
            <a:ext cx="8229600" cy="2304826"/>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os objetos">
  <p:cSld name="Dos objetos">
    <p:spTree>
      <p:nvGrpSpPr>
        <p:cNvPr id="1" name="Shape 30"/>
        <p:cNvGrpSpPr/>
        <p:nvPr/>
      </p:nvGrpSpPr>
      <p:grpSpPr>
        <a:xfrm>
          <a:off x="0" y="0"/>
          <a:ext cx="0" cy="0"/>
          <a:chOff x="0" y="0"/>
          <a:chExt cx="0" cy="0"/>
        </a:xfrm>
      </p:grpSpPr>
      <p:sp>
        <p:nvSpPr>
          <p:cNvPr id="31" name="Google Shape;31;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2" name="Google Shape;32;p2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3" name="Google Shape;33;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36"/>
        <p:cNvGrpSpPr/>
        <p:nvPr/>
      </p:nvGrpSpPr>
      <p:grpSpPr>
        <a:xfrm>
          <a:off x="0" y="0"/>
          <a:ext cx="0" cy="0"/>
          <a:chOff x="0" y="0"/>
          <a:chExt cx="0" cy="0"/>
        </a:xfrm>
      </p:grpSpPr>
      <p:sp>
        <p:nvSpPr>
          <p:cNvPr id="37" name="Google Shape;37;ga56b8f4def_0_80"/>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8" name="Google Shape;38;ga56b8f4def_0_80"/>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9" name="Google Shape;39;ga56b8f4def_0_8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40"/>
        <p:cNvGrpSpPr/>
        <p:nvPr/>
      </p:nvGrpSpPr>
      <p:grpSpPr>
        <a:xfrm>
          <a:off x="0" y="0"/>
          <a:ext cx="0" cy="0"/>
          <a:chOff x="0" y="0"/>
          <a:chExt cx="0" cy="0"/>
        </a:xfrm>
      </p:grpSpPr>
      <p:sp>
        <p:nvSpPr>
          <p:cNvPr id="41" name="Google Shape;41;ga56b8f4def_0_8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 name="Google Shape;42;ga56b8f4def_0_84"/>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3" name="Google Shape;43;ga56b8f4def_0_84"/>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4" name="Google Shape;44;ga56b8f4def_0_8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spcAft>
                <a:spcPts val="0"/>
              </a:spcAft>
              <a:buNone/>
              <a:defRPr sz="1200">
                <a:solidFill>
                  <a:srgbClr val="898989"/>
                </a:solidFill>
                <a:latin typeface="Calibri"/>
                <a:ea typeface="Calibri"/>
                <a:cs typeface="Calibri"/>
                <a:sym typeface="Calibri"/>
              </a:defRPr>
            </a:lvl1pPr>
            <a:lvl2pPr marL="0" lvl="1" indent="0" algn="r" rtl="0">
              <a:spcBef>
                <a:spcPts val="0"/>
              </a:spcBef>
              <a:spcAft>
                <a:spcPts val="0"/>
              </a:spcAft>
              <a:buNone/>
              <a:defRPr sz="1200">
                <a:solidFill>
                  <a:srgbClr val="898989"/>
                </a:solidFill>
                <a:latin typeface="Calibri"/>
                <a:ea typeface="Calibri"/>
                <a:cs typeface="Calibri"/>
                <a:sym typeface="Calibri"/>
              </a:defRPr>
            </a:lvl2pPr>
            <a:lvl3pPr marL="0" lvl="2" indent="0" algn="r" rtl="0">
              <a:spcBef>
                <a:spcPts val="0"/>
              </a:spcBef>
              <a:spcAft>
                <a:spcPts val="0"/>
              </a:spcAft>
              <a:buNone/>
              <a:defRPr sz="1200">
                <a:solidFill>
                  <a:srgbClr val="898989"/>
                </a:solidFill>
                <a:latin typeface="Calibri"/>
                <a:ea typeface="Calibri"/>
                <a:cs typeface="Calibri"/>
                <a:sym typeface="Calibri"/>
              </a:defRPr>
            </a:lvl3pPr>
            <a:lvl4pPr marL="0" lvl="3" indent="0" algn="r" rtl="0">
              <a:spcBef>
                <a:spcPts val="0"/>
              </a:spcBef>
              <a:spcAft>
                <a:spcPts val="0"/>
              </a:spcAft>
              <a:buNone/>
              <a:defRPr sz="1200">
                <a:solidFill>
                  <a:srgbClr val="898989"/>
                </a:solidFill>
                <a:latin typeface="Calibri"/>
                <a:ea typeface="Calibri"/>
                <a:cs typeface="Calibri"/>
                <a:sym typeface="Calibri"/>
              </a:defRPr>
            </a:lvl4pPr>
            <a:lvl5pPr marL="0" lvl="4" indent="0" algn="r" rtl="0">
              <a:spcBef>
                <a:spcPts val="0"/>
              </a:spcBef>
              <a:spcAft>
                <a:spcPts val="0"/>
              </a:spcAft>
              <a:buNone/>
              <a:defRPr sz="1200">
                <a:solidFill>
                  <a:srgbClr val="898989"/>
                </a:solidFill>
                <a:latin typeface="Calibri"/>
                <a:ea typeface="Calibri"/>
                <a:cs typeface="Calibri"/>
                <a:sym typeface="Calibri"/>
              </a:defRPr>
            </a:lvl5pPr>
            <a:lvl6pPr marL="0" lvl="5" indent="0" algn="r" rtl="0">
              <a:spcBef>
                <a:spcPts val="0"/>
              </a:spcBef>
              <a:spcAft>
                <a:spcPts val="0"/>
              </a:spcAft>
              <a:buNone/>
              <a:defRPr sz="1200">
                <a:solidFill>
                  <a:srgbClr val="898989"/>
                </a:solidFill>
                <a:latin typeface="Calibri"/>
                <a:ea typeface="Calibri"/>
                <a:cs typeface="Calibri"/>
                <a:sym typeface="Calibri"/>
              </a:defRPr>
            </a:lvl6pPr>
            <a:lvl7pPr marL="0" lvl="6" indent="0" algn="r" rtl="0">
              <a:spcBef>
                <a:spcPts val="0"/>
              </a:spcBef>
              <a:spcAft>
                <a:spcPts val="0"/>
              </a:spcAft>
              <a:buNone/>
              <a:defRPr sz="1200">
                <a:solidFill>
                  <a:srgbClr val="898989"/>
                </a:solidFill>
                <a:latin typeface="Calibri"/>
                <a:ea typeface="Calibri"/>
                <a:cs typeface="Calibri"/>
                <a:sym typeface="Calibri"/>
              </a:defRPr>
            </a:lvl7pPr>
            <a:lvl8pPr marL="0" lvl="7" indent="0" algn="r" rtl="0">
              <a:spcBef>
                <a:spcPts val="0"/>
              </a:spcBef>
              <a:spcAft>
                <a:spcPts val="0"/>
              </a:spcAft>
              <a:buNone/>
              <a:defRPr sz="1200">
                <a:solidFill>
                  <a:srgbClr val="898989"/>
                </a:solidFill>
                <a:latin typeface="Calibri"/>
                <a:ea typeface="Calibri"/>
                <a:cs typeface="Calibri"/>
                <a:sym typeface="Calibri"/>
              </a:defRPr>
            </a:lvl8pPr>
            <a:lvl9pPr marL="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5"/>
        <p:cNvGrpSpPr/>
        <p:nvPr/>
      </p:nvGrpSpPr>
      <p:grpSpPr>
        <a:xfrm>
          <a:off x="0" y="0"/>
          <a:ext cx="0" cy="0"/>
          <a:chOff x="0" y="0"/>
          <a:chExt cx="0" cy="0"/>
        </a:xfrm>
      </p:grpSpPr>
      <p:sp>
        <p:nvSpPr>
          <p:cNvPr id="46" name="Google Shape;46;ga56b8f4def_0_183"/>
          <p:cNvSpPr txBox="1">
            <a:spLocks noGrp="1"/>
          </p:cNvSpPr>
          <p:nvPr>
            <p:ph type="title"/>
          </p:nvPr>
        </p:nvSpPr>
        <p:spPr>
          <a:xfrm>
            <a:off x="457200" y="274638"/>
            <a:ext cx="8229600" cy="1143000"/>
          </a:xfrm>
          <a:prstGeom prst="rect">
            <a:avLst/>
          </a:prstGeom>
          <a:noFill/>
          <a:ln>
            <a:noFill/>
          </a:ln>
        </p:spPr>
        <p:txBody>
          <a:bodyPr spcFirstLastPara="1" wrap="square" lIns="0" tIns="0" rIns="0" bIns="0" anchor="ctr" anchorCtr="0">
            <a:noAutofit/>
          </a:bodyPr>
          <a:lstStyle>
            <a:lvl1pPr lvl="0" algn="ctr" rtl="0">
              <a:spcBef>
                <a:spcPts val="0"/>
              </a:spcBef>
              <a:spcAft>
                <a:spcPts val="0"/>
              </a:spcAft>
              <a:buSzPts val="1400"/>
              <a:buNone/>
              <a:defRPr sz="4400" b="0" i="0">
                <a:solidFill>
                  <a:schemeClr val="dk1"/>
                </a:solidFill>
                <a:latin typeface="Calibri"/>
                <a:ea typeface="Calibri"/>
                <a:cs typeface="Calibri"/>
                <a:sym typeface="Calibri"/>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7" name="Google Shape;47;ga56b8f4def_0_183"/>
          <p:cNvSpPr txBox="1">
            <a:spLocks noGrp="1"/>
          </p:cNvSpPr>
          <p:nvPr>
            <p:ph type="body" idx="1"/>
          </p:nvPr>
        </p:nvSpPr>
        <p:spPr>
          <a:xfrm>
            <a:off x="457200" y="1600200"/>
            <a:ext cx="8229600" cy="4526100"/>
          </a:xfrm>
          <a:prstGeom prst="rect">
            <a:avLst/>
          </a:prstGeom>
          <a:noFill/>
          <a:ln>
            <a:noFill/>
          </a:ln>
        </p:spPr>
        <p:txBody>
          <a:bodyPr spcFirstLastPara="1" wrap="square" lIns="0" tIns="0" rIns="0" bIns="0" anchor="t" anchorCtr="0">
            <a:noAutofit/>
          </a:bodyPr>
          <a:lstStyle>
            <a:lvl1pPr marL="457200" lvl="0" indent="-355600" algn="l" rtl="0">
              <a:spcBef>
                <a:spcPts val="400"/>
              </a:spcBef>
              <a:spcAft>
                <a:spcPts val="0"/>
              </a:spcAft>
              <a:buClr>
                <a:schemeClr val="dk1"/>
              </a:buClr>
              <a:buSzPts val="2000"/>
              <a:buChar char="•"/>
              <a:defRPr sz="2000" b="0" i="0">
                <a:solidFill>
                  <a:schemeClr val="dk1"/>
                </a:solidFill>
                <a:latin typeface="Calibri"/>
                <a:ea typeface="Calibri"/>
                <a:cs typeface="Calibri"/>
                <a:sym typeface="Calibri"/>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48" name="Google Shape;48;ga56b8f4def_0_183"/>
          <p:cNvSpPr txBox="1">
            <a:spLocks noGrp="1"/>
          </p:cNvSpPr>
          <p:nvPr>
            <p:ph type="ftr" idx="11"/>
          </p:nvPr>
        </p:nvSpPr>
        <p:spPr>
          <a:xfrm>
            <a:off x="3124200" y="6356350"/>
            <a:ext cx="2895600" cy="365100"/>
          </a:xfrm>
          <a:prstGeom prst="rect">
            <a:avLst/>
          </a:prstGeom>
          <a:noFill/>
          <a:ln>
            <a:noFill/>
          </a:ln>
        </p:spPr>
        <p:txBody>
          <a:bodyPr spcFirstLastPara="1" wrap="square" lIns="0" tIns="0" rIns="0" bIns="0" anchor="ctr" anchorCtr="0">
            <a:noAutofit/>
          </a:bodyPr>
          <a:lstStyle>
            <a:lvl1pPr lvl="0" algn="ctr" rtl="0">
              <a:spcBef>
                <a:spcPts val="0"/>
              </a:spcBef>
              <a:spcAft>
                <a:spcPts val="0"/>
              </a:spcAft>
              <a:buSzPts val="1400"/>
              <a:buNone/>
              <a:defRPr>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9" name="Google Shape;49;ga56b8f4def_0_183"/>
          <p:cNvSpPr txBox="1">
            <a:spLocks noGrp="1"/>
          </p:cNvSpPr>
          <p:nvPr>
            <p:ph type="dt" idx="10"/>
          </p:nvPr>
        </p:nvSpPr>
        <p:spPr>
          <a:xfrm>
            <a:off x="457200" y="6356350"/>
            <a:ext cx="2133600" cy="3651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400"/>
              <a:buNone/>
              <a:defRPr>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0" name="Google Shape;50;ga56b8f4def_0_183"/>
          <p:cNvSpPr txBox="1">
            <a:spLocks noGrp="1"/>
          </p:cNvSpPr>
          <p:nvPr>
            <p:ph type="sldNum" idx="12"/>
          </p:nvPr>
        </p:nvSpPr>
        <p:spPr>
          <a:xfrm>
            <a:off x="6553200" y="6356350"/>
            <a:ext cx="2133600" cy="365100"/>
          </a:xfrm>
          <a:prstGeom prst="rect">
            <a:avLst/>
          </a:prstGeom>
          <a:noFill/>
          <a:ln>
            <a:noFill/>
          </a:ln>
        </p:spPr>
        <p:txBody>
          <a:bodyPr spcFirstLastPara="1" wrap="square" lIns="0" tIns="0" rIns="0" bIns="0" anchor="ctr" anchorCtr="0">
            <a:noAutofit/>
          </a:bodyPr>
          <a:lstStyle>
            <a:lvl1pPr marL="0" lvl="0" indent="0" algn="r" rtl="0">
              <a:spcBef>
                <a:spcPts val="0"/>
              </a:spcBef>
              <a:spcAft>
                <a:spcPts val="0"/>
              </a:spcAft>
              <a:buNone/>
              <a:defRPr>
                <a:solidFill>
                  <a:srgbClr val="888888"/>
                </a:solidFill>
              </a:defRPr>
            </a:lvl1pPr>
            <a:lvl2pPr marL="0" lvl="1" indent="0" algn="r" rtl="0">
              <a:spcBef>
                <a:spcPts val="0"/>
              </a:spcBef>
              <a:spcAft>
                <a:spcPts val="0"/>
              </a:spcAft>
              <a:buNone/>
              <a:defRPr>
                <a:solidFill>
                  <a:srgbClr val="888888"/>
                </a:solidFill>
              </a:defRPr>
            </a:lvl2pPr>
            <a:lvl3pPr marL="0" lvl="2" indent="0" algn="r" rtl="0">
              <a:spcBef>
                <a:spcPts val="0"/>
              </a:spcBef>
              <a:spcAft>
                <a:spcPts val="0"/>
              </a:spcAft>
              <a:buNone/>
              <a:defRPr>
                <a:solidFill>
                  <a:srgbClr val="888888"/>
                </a:solidFill>
              </a:defRPr>
            </a:lvl3pPr>
            <a:lvl4pPr marL="0" lvl="3" indent="0" algn="r" rtl="0">
              <a:spcBef>
                <a:spcPts val="0"/>
              </a:spcBef>
              <a:spcAft>
                <a:spcPts val="0"/>
              </a:spcAft>
              <a:buNone/>
              <a:defRPr>
                <a:solidFill>
                  <a:srgbClr val="888888"/>
                </a:solidFill>
              </a:defRPr>
            </a:lvl4pPr>
            <a:lvl5pPr marL="0" lvl="4" indent="0" algn="r" rtl="0">
              <a:spcBef>
                <a:spcPts val="0"/>
              </a:spcBef>
              <a:spcAft>
                <a:spcPts val="0"/>
              </a:spcAft>
              <a:buNone/>
              <a:defRPr>
                <a:solidFill>
                  <a:srgbClr val="888888"/>
                </a:solidFill>
              </a:defRPr>
            </a:lvl5pPr>
            <a:lvl6pPr marL="0" lvl="5" indent="0" algn="r" rtl="0">
              <a:spcBef>
                <a:spcPts val="0"/>
              </a:spcBef>
              <a:spcAft>
                <a:spcPts val="0"/>
              </a:spcAft>
              <a:buNone/>
              <a:defRPr>
                <a:solidFill>
                  <a:srgbClr val="888888"/>
                </a:solidFill>
              </a:defRPr>
            </a:lvl6pPr>
            <a:lvl7pPr marL="0" lvl="6" indent="0" algn="r" rtl="0">
              <a:spcBef>
                <a:spcPts val="0"/>
              </a:spcBef>
              <a:spcAft>
                <a:spcPts val="0"/>
              </a:spcAft>
              <a:buNone/>
              <a:defRPr>
                <a:solidFill>
                  <a:srgbClr val="888888"/>
                </a:solidFill>
              </a:defRPr>
            </a:lvl7pPr>
            <a:lvl8pPr marL="0" lvl="7" indent="0" algn="r" rtl="0">
              <a:spcBef>
                <a:spcPts val="0"/>
              </a:spcBef>
              <a:spcAft>
                <a:spcPts val="0"/>
              </a:spcAft>
              <a:buNone/>
              <a:defRPr>
                <a:solidFill>
                  <a:srgbClr val="888888"/>
                </a:solidFill>
              </a:defRPr>
            </a:lvl8pPr>
            <a:lvl9pPr marL="0" lvl="8" indent="0" algn="r" rtl="0">
              <a:spcBef>
                <a:spcPts val="0"/>
              </a:spcBef>
              <a:spcAft>
                <a:spcPts val="0"/>
              </a:spcAft>
              <a:buNone/>
              <a:defRPr>
                <a:solidFill>
                  <a:srgbClr val="888888"/>
                </a:solidFill>
              </a:defRPr>
            </a:lvl9pPr>
          </a:lstStyle>
          <a:p>
            <a:pPr marL="0" lvl="0" indent="0" algn="r" rtl="0">
              <a:spcBef>
                <a:spcPts val="0"/>
              </a:spcBef>
              <a:spcAft>
                <a:spcPts val="0"/>
              </a:spcAft>
              <a:buNone/>
            </a:pPr>
            <a:fld id="{00000000-1234-1234-1234-123412341234}" type="slidenum">
              <a:rPr lang="es-CO"/>
              <a:t>‹Nº›</a:t>
            </a:fld>
            <a:endParaRPr sz="12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1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marR="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marR="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marR="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marR="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marR="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marR="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marR="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marR="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pic>
        <p:nvPicPr>
          <p:cNvPr id="15" name="Google Shape;15;p17"/>
          <p:cNvPicPr preferRelativeResize="0"/>
          <p:nvPr/>
        </p:nvPicPr>
        <p:blipFill rotWithShape="1">
          <a:blip r:embed="rId8">
            <a:alphaModFix/>
          </a:blip>
          <a:srcRect/>
          <a:stretch/>
        </p:blipFill>
        <p:spPr>
          <a:xfrm>
            <a:off x="0" y="-201789"/>
            <a:ext cx="9152709" cy="705978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undp.org/content/undp/es/home/sustainable-development-goals.html"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hyperlink" Target="https://meet.google.com/linkredirect?authuser=0&amp;dest=https://scholar.google.es/citations?user%3DbG-rG6gAAAAJ%26hl%3Des" TargetMode="External"/><Relationship Id="rId3" Type="http://schemas.openxmlformats.org/officeDocument/2006/relationships/image" Target="../media/image4.jpg"/><Relationship Id="rId7" Type="http://schemas.openxmlformats.org/officeDocument/2006/relationships/hyperlink" Target="https://orcid.org/0000-0003-4307-4213"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meet.google.com/linkredirect?authuser=0&amp;dest=https://orcid.org/0000-0003-4307-4213" TargetMode="External"/><Relationship Id="rId5" Type="http://schemas.openxmlformats.org/officeDocument/2006/relationships/hyperlink" Target="http://scienti.colciencias.gov.co:8081/cvlac/visualizador/generarCurriculoCv.do?cod_rh=0001453968" TargetMode="External"/><Relationship Id="rId4" Type="http://schemas.openxmlformats.org/officeDocument/2006/relationships/hyperlink" Target="https://meet.google.com/linkredirect?authuser=0&amp;dest=http://scienti.colciencias.gov.co:8081/cvlac/visualizador/generarCurriculoCv.do?cod_rh%3D000145396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hyperlink" Target="https://scholar.google.com/citations?hl=es&amp;user=bndeBdUAAAAJ&amp;authuser=1&amp;scilu=&amp;scisig=AMD79ooAAAAAX5wnFDKRhURxJLGx409V-Z_o3cHgMWXI&amp;gmla=AJsN-F4ZIeJjidUYEW4bbQUvcXwC-QKDKhXFKBDEDsvuL6V9KKwOMe0p4Eo-3WMxgoauIjOHUT1E1Gop3-rofQh-caY40njnOmUffTWAEISY1fR-tLASP-5hDtFMXVgNJMBakMiZSaB1&amp;sciund=11754897383187548453"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scienti.minciencias.gov.co/cvlac/EnRecursoHumano/inicio.do" TargetMode="External"/><Relationship Id="rId5" Type="http://schemas.openxmlformats.org/officeDocument/2006/relationships/hyperlink" Target="https://orcid.org/0003-1069-2576" TargetMode="External"/><Relationship Id="rId4" Type="http://schemas.openxmlformats.org/officeDocument/2006/relationships/hyperlink" Target="https://scholar.google.es/citations?user=1yGVzq0AAAAJ&amp;hl=es&amp;authuser=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3. Soporte Conceptual</a:t>
            </a:r>
            <a:endParaRPr/>
          </a:p>
        </p:txBody>
      </p:sp>
      <p:sp>
        <p:nvSpPr>
          <p:cNvPr id="114" name="Google Shape;114;p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000"/>
              <a:buChar char="•"/>
            </a:pPr>
            <a:r>
              <a:rPr lang="es-CO" sz="2000"/>
              <a:t>El signo distintivo de la Red de Paz Maestros parte de un proceso de construcción grupal atendiendo los intereses investigativos de los maestros que la conforman. El signo lo presenta la Red Paz Maestros en su fase diagnóstica para aplicar al grupo de investigación Nakota.</a:t>
            </a:r>
            <a:endParaRPr/>
          </a:p>
          <a:p>
            <a:pPr marL="342900" lvl="0" indent="-342900" algn="l" rtl="0">
              <a:spcBef>
                <a:spcPts val="400"/>
              </a:spcBef>
              <a:spcAft>
                <a:spcPts val="0"/>
              </a:spcAft>
              <a:buClr>
                <a:schemeClr val="dk1"/>
              </a:buClr>
              <a:buSzPts val="2000"/>
              <a:buChar char="•"/>
            </a:pPr>
            <a:r>
              <a:rPr lang="es-CO" sz="2000"/>
              <a:t>El signo ubica como centro al ser humano, y busca representar la interdisciplinariedad que posee, dentro de la figura humana se encuentra la palabra red y como base las palabras Paz Maestros.</a:t>
            </a:r>
            <a:endParaRPr/>
          </a:p>
          <a:p>
            <a:pPr marL="342900" lvl="0" indent="-342900" algn="l" rtl="0">
              <a:spcBef>
                <a:spcPts val="400"/>
              </a:spcBef>
              <a:spcAft>
                <a:spcPts val="0"/>
              </a:spcAft>
              <a:buClr>
                <a:schemeClr val="dk1"/>
              </a:buClr>
              <a:buSzPts val="2000"/>
              <a:buChar char="•"/>
            </a:pPr>
            <a:r>
              <a:rPr lang="es-CO" sz="2000"/>
              <a:t>El signo utiliza el color azul que representa el conocimiento, la palabra Red está bordeada en blanco representando la paz y la honestidad, la palabra paz se encuentra en color azul con líneas blancas internas que y la palabra maestros en color negro simbolizando la prudencia.</a:t>
            </a: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0"/>
          <p:cNvSpPr txBox="1">
            <a:spLocks noGrp="1"/>
          </p:cNvSpPr>
          <p:nvPr>
            <p:ph type="title"/>
          </p:nvPr>
        </p:nvSpPr>
        <p:spPr>
          <a:xfrm>
            <a:off x="539552" y="-171400"/>
            <a:ext cx="8229600" cy="72008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20" name="Google Shape;120;p10"/>
          <p:cNvPicPr preferRelativeResize="0"/>
          <p:nvPr/>
        </p:nvPicPr>
        <p:blipFill rotWithShape="1">
          <a:blip r:embed="rId3">
            <a:alphaModFix/>
          </a:blip>
          <a:srcRect l="113" t="8001" r="1" b="12200"/>
          <a:stretch/>
        </p:blipFill>
        <p:spPr>
          <a:xfrm>
            <a:off x="506600" y="475763"/>
            <a:ext cx="8262552" cy="4680520"/>
          </a:xfrm>
          <a:prstGeom prst="rect">
            <a:avLst/>
          </a:prstGeom>
          <a:noFill/>
          <a:ln>
            <a:noFill/>
          </a:ln>
        </p:spPr>
      </p:pic>
      <p:sp>
        <p:nvSpPr>
          <p:cNvPr id="121" name="Google Shape;121;p10"/>
          <p:cNvSpPr txBox="1"/>
          <p:nvPr/>
        </p:nvSpPr>
        <p:spPr>
          <a:xfrm>
            <a:off x="1244538" y="5157192"/>
            <a:ext cx="662473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b="0" i="0" u="none" strike="noStrike" cap="none">
                <a:solidFill>
                  <a:schemeClr val="dk1"/>
                </a:solidFill>
                <a:latin typeface="Times New Roman"/>
                <a:ea typeface="Times New Roman"/>
                <a:cs typeface="Times New Roman"/>
                <a:sym typeface="Times New Roman"/>
              </a:rPr>
              <a:t>Resultados de la aplicación de Kapferer (2008, p.183) a la Red Paz Maestros</a:t>
            </a:r>
            <a:endParaRPr sz="1600">
              <a:solidFill>
                <a:schemeClr val="dk1"/>
              </a:solidFill>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1"/>
          <p:cNvSpPr txBox="1">
            <a:spLocks noGrp="1"/>
          </p:cNvSpPr>
          <p:nvPr>
            <p:ph type="title"/>
          </p:nvPr>
        </p:nvSpPr>
        <p:spPr>
          <a:xfrm>
            <a:off x="435076" y="-243408"/>
            <a:ext cx="8229600" cy="764704"/>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27" name="Google Shape;127;p11"/>
          <p:cNvPicPr preferRelativeResize="0"/>
          <p:nvPr/>
        </p:nvPicPr>
        <p:blipFill rotWithShape="1">
          <a:blip r:embed="rId3">
            <a:alphaModFix/>
          </a:blip>
          <a:srcRect t="5901" b="10100"/>
          <a:stretch/>
        </p:blipFill>
        <p:spPr>
          <a:xfrm>
            <a:off x="373412" y="521296"/>
            <a:ext cx="8352928" cy="4388535"/>
          </a:xfrm>
          <a:prstGeom prst="rect">
            <a:avLst/>
          </a:prstGeom>
          <a:noFill/>
          <a:ln>
            <a:noFill/>
          </a:ln>
        </p:spPr>
      </p:pic>
      <p:sp>
        <p:nvSpPr>
          <p:cNvPr id="128" name="Google Shape;128;p11"/>
          <p:cNvSpPr txBox="1"/>
          <p:nvPr/>
        </p:nvSpPr>
        <p:spPr>
          <a:xfrm>
            <a:off x="789226" y="5013176"/>
            <a:ext cx="752130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a la Red Paz Maestros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2"/>
          <p:cNvSpPr txBox="1">
            <a:spLocks noGrp="1"/>
          </p:cNvSpPr>
          <p:nvPr>
            <p:ph type="title"/>
          </p:nvPr>
        </p:nvSpPr>
        <p:spPr>
          <a:xfrm>
            <a:off x="467544" y="0"/>
            <a:ext cx="8229600" cy="77809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34" name="Google Shape;134;p12"/>
          <p:cNvPicPr preferRelativeResize="0"/>
          <p:nvPr/>
        </p:nvPicPr>
        <p:blipFill rotWithShape="1">
          <a:blip r:embed="rId3">
            <a:alphaModFix/>
          </a:blip>
          <a:srcRect b="12200"/>
          <a:stretch/>
        </p:blipFill>
        <p:spPr>
          <a:xfrm>
            <a:off x="433604" y="778099"/>
            <a:ext cx="8098836" cy="4307086"/>
          </a:xfrm>
          <a:prstGeom prst="rect">
            <a:avLst/>
          </a:prstGeom>
          <a:noFill/>
          <a:ln>
            <a:noFill/>
          </a:ln>
        </p:spPr>
      </p:pic>
      <p:sp>
        <p:nvSpPr>
          <p:cNvPr id="135" name="Google Shape;135;p12"/>
          <p:cNvSpPr txBox="1"/>
          <p:nvPr/>
        </p:nvSpPr>
        <p:spPr>
          <a:xfrm>
            <a:off x="899592" y="5157192"/>
            <a:ext cx="669674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a la Red Paz Maestros</a:t>
            </a:r>
            <a:endParaRPr sz="1600">
              <a:solidFill>
                <a:schemeClr val="dk1"/>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3"/>
          <p:cNvSpPr txBox="1">
            <a:spLocks noGrp="1"/>
          </p:cNvSpPr>
          <p:nvPr>
            <p:ph type="title"/>
          </p:nvPr>
        </p:nvSpPr>
        <p:spPr>
          <a:xfrm>
            <a:off x="395536" y="-171400"/>
            <a:ext cx="8229600" cy="70609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pic>
        <p:nvPicPr>
          <p:cNvPr id="141" name="Google Shape;141;p13"/>
          <p:cNvPicPr preferRelativeResize="0"/>
          <p:nvPr/>
        </p:nvPicPr>
        <p:blipFill rotWithShape="1">
          <a:blip r:embed="rId3">
            <a:alphaModFix/>
          </a:blip>
          <a:srcRect t="8000" b="2751"/>
          <a:stretch/>
        </p:blipFill>
        <p:spPr>
          <a:xfrm>
            <a:off x="251521" y="551282"/>
            <a:ext cx="8568952" cy="4389886"/>
          </a:xfrm>
          <a:prstGeom prst="rect">
            <a:avLst/>
          </a:prstGeom>
          <a:noFill/>
          <a:ln>
            <a:noFill/>
          </a:ln>
        </p:spPr>
      </p:pic>
      <p:sp>
        <p:nvSpPr>
          <p:cNvPr id="142" name="Google Shape;142;p13"/>
          <p:cNvSpPr txBox="1"/>
          <p:nvPr/>
        </p:nvSpPr>
        <p:spPr>
          <a:xfrm>
            <a:off x="1187624" y="4941168"/>
            <a:ext cx="669674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a la Red Paz Maestros</a:t>
            </a:r>
            <a:endParaRPr sz="1600">
              <a:solidFill>
                <a:schemeClr val="dk1"/>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4. Soporte Arquetípico</a:t>
            </a:r>
            <a:endParaRPr/>
          </a:p>
        </p:txBody>
      </p:sp>
      <p:sp>
        <p:nvSpPr>
          <p:cNvPr id="148" name="Google Shape;148;p14"/>
          <p:cNvSpPr txBox="1"/>
          <p:nvPr/>
        </p:nvSpPr>
        <p:spPr>
          <a:xfrm>
            <a:off x="323528" y="2924944"/>
            <a:ext cx="273630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4400">
                <a:solidFill>
                  <a:schemeClr val="dk1"/>
                </a:solidFill>
                <a:latin typeface="Calibri"/>
                <a:ea typeface="Calibri"/>
                <a:cs typeface="Calibri"/>
                <a:sym typeface="Calibri"/>
              </a:rPr>
              <a:t>Arquetipo:</a:t>
            </a:r>
            <a:endParaRPr sz="4400">
              <a:solidFill>
                <a:schemeClr val="dk1"/>
              </a:solidFill>
              <a:latin typeface="Calibri"/>
              <a:ea typeface="Calibri"/>
              <a:cs typeface="Calibri"/>
              <a:sym typeface="Calibri"/>
            </a:endParaRPr>
          </a:p>
        </p:txBody>
      </p:sp>
      <p:sp>
        <p:nvSpPr>
          <p:cNvPr id="149" name="Google Shape;149;p14"/>
          <p:cNvSpPr txBox="1"/>
          <p:nvPr/>
        </p:nvSpPr>
        <p:spPr>
          <a:xfrm>
            <a:off x="3221992" y="3078831"/>
            <a:ext cx="136815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Sabio</a:t>
            </a:r>
            <a:endParaRPr sz="2400">
              <a:solidFill>
                <a:schemeClr val="dk1"/>
              </a:solidFill>
              <a:latin typeface="Times New Roman"/>
              <a:ea typeface="Times New Roman"/>
              <a:cs typeface="Times New Roman"/>
              <a:sym typeface="Times New Roman"/>
            </a:endParaRPr>
          </a:p>
        </p:txBody>
      </p:sp>
      <p:sp>
        <p:nvSpPr>
          <p:cNvPr id="150" name="Google Shape;150;p14"/>
          <p:cNvSpPr/>
          <p:nvPr/>
        </p:nvSpPr>
        <p:spPr>
          <a:xfrm>
            <a:off x="4860032" y="2564904"/>
            <a:ext cx="3024336" cy="1512168"/>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51" name="Google Shape;151;p14"/>
          <p:cNvSpPr txBox="1"/>
          <p:nvPr/>
        </p:nvSpPr>
        <p:spPr>
          <a:xfrm>
            <a:off x="5364088" y="2720823"/>
            <a:ext cx="2304256"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400">
                <a:solidFill>
                  <a:schemeClr val="lt1"/>
                </a:solidFill>
                <a:latin typeface="Times New Roman"/>
                <a:ea typeface="Times New Roman"/>
                <a:cs typeface="Times New Roman"/>
                <a:sym typeface="Times New Roman"/>
              </a:rPr>
              <a:t>La verdad pasa por el conocimiento</a:t>
            </a:r>
            <a:endParaRPr sz="2400">
              <a:solidFill>
                <a:schemeClr val="lt1"/>
              </a:solidFill>
              <a:latin typeface="Times New Roman"/>
              <a:ea typeface="Times New Roman"/>
              <a:cs typeface="Times New Roman"/>
              <a:sym typeface="Times New Roman"/>
            </a:endParaRPr>
          </a:p>
        </p:txBody>
      </p:sp>
      <p:sp>
        <p:nvSpPr>
          <p:cNvPr id="152" name="Google Shape;152;p14"/>
          <p:cNvSpPr txBox="1"/>
          <p:nvPr/>
        </p:nvSpPr>
        <p:spPr>
          <a:xfrm>
            <a:off x="1403648" y="4581128"/>
            <a:ext cx="662473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a la Red Paz Maestros</a:t>
            </a:r>
            <a:endParaRPr sz="1600">
              <a:solidFill>
                <a:schemeClr val="dk1"/>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5. Soporte Cromático</a:t>
            </a:r>
            <a:endParaRPr/>
          </a:p>
        </p:txBody>
      </p:sp>
      <p:sp>
        <p:nvSpPr>
          <p:cNvPr id="158" name="Google Shape;158;p15"/>
          <p:cNvSpPr/>
          <p:nvPr/>
        </p:nvSpPr>
        <p:spPr>
          <a:xfrm>
            <a:off x="5008819" y="1432151"/>
            <a:ext cx="1440160" cy="432048"/>
          </a:xfrm>
          <a:prstGeom prst="ellipse">
            <a:avLst/>
          </a:prstGeom>
          <a:gradFill>
            <a:gsLst>
              <a:gs pos="0">
                <a:srgbClr val="BABABA"/>
              </a:gs>
              <a:gs pos="35000">
                <a:srgbClr val="CFCFCF"/>
              </a:gs>
              <a:gs pos="100000">
                <a:srgbClr val="EDEDED"/>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Times New Roman"/>
              <a:ea typeface="Times New Roman"/>
              <a:cs typeface="Times New Roman"/>
              <a:sym typeface="Times New Roman"/>
            </a:endParaRPr>
          </a:p>
        </p:txBody>
      </p:sp>
      <p:sp>
        <p:nvSpPr>
          <p:cNvPr id="159" name="Google Shape;159;p15"/>
          <p:cNvSpPr/>
          <p:nvPr/>
        </p:nvSpPr>
        <p:spPr>
          <a:xfrm>
            <a:off x="5008819" y="2278992"/>
            <a:ext cx="1440160" cy="504056"/>
          </a:xfrm>
          <a:prstGeom prst="ellipse">
            <a:avLst/>
          </a:prstGeom>
          <a:solidFill>
            <a:srgbClr val="3DA9CF"/>
          </a:soli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60" name="Google Shape;160;p15"/>
          <p:cNvSpPr/>
          <p:nvPr/>
        </p:nvSpPr>
        <p:spPr>
          <a:xfrm>
            <a:off x="5008819" y="3155450"/>
            <a:ext cx="1440160" cy="432048"/>
          </a:xfrm>
          <a:prstGeom prst="ellipse">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Times New Roman"/>
              <a:ea typeface="Times New Roman"/>
              <a:cs typeface="Times New Roman"/>
              <a:sym typeface="Times New Roman"/>
            </a:endParaRPr>
          </a:p>
        </p:txBody>
      </p:sp>
      <p:sp>
        <p:nvSpPr>
          <p:cNvPr id="161" name="Google Shape;161;p15"/>
          <p:cNvSpPr txBox="1"/>
          <p:nvPr/>
        </p:nvSpPr>
        <p:spPr>
          <a:xfrm>
            <a:off x="251520" y="3140968"/>
            <a:ext cx="208823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4400">
                <a:solidFill>
                  <a:schemeClr val="dk1"/>
                </a:solidFill>
                <a:latin typeface="Calibri"/>
                <a:ea typeface="Calibri"/>
                <a:cs typeface="Calibri"/>
                <a:sym typeface="Calibri"/>
              </a:rPr>
              <a:t>Colores:</a:t>
            </a:r>
            <a:endParaRPr sz="4400">
              <a:solidFill>
                <a:schemeClr val="dk1"/>
              </a:solidFill>
              <a:latin typeface="Calibri"/>
              <a:ea typeface="Calibri"/>
              <a:cs typeface="Calibri"/>
              <a:sym typeface="Calibri"/>
            </a:endParaRPr>
          </a:p>
        </p:txBody>
      </p:sp>
      <p:sp>
        <p:nvSpPr>
          <p:cNvPr id="162" name="Google Shape;162;p15"/>
          <p:cNvSpPr txBox="1"/>
          <p:nvPr/>
        </p:nvSpPr>
        <p:spPr>
          <a:xfrm>
            <a:off x="3707904" y="1388020"/>
            <a:ext cx="172819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Gris</a:t>
            </a:r>
            <a:endParaRPr sz="2400">
              <a:solidFill>
                <a:schemeClr val="dk1"/>
              </a:solidFill>
              <a:latin typeface="Times New Roman"/>
              <a:ea typeface="Times New Roman"/>
              <a:cs typeface="Times New Roman"/>
              <a:sym typeface="Times New Roman"/>
            </a:endParaRPr>
          </a:p>
        </p:txBody>
      </p:sp>
      <p:sp>
        <p:nvSpPr>
          <p:cNvPr id="163" name="Google Shape;163;p15"/>
          <p:cNvSpPr txBox="1"/>
          <p:nvPr/>
        </p:nvSpPr>
        <p:spPr>
          <a:xfrm>
            <a:off x="3136611" y="2278992"/>
            <a:ext cx="187220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Azul vivo</a:t>
            </a:r>
            <a:endParaRPr sz="2400">
              <a:solidFill>
                <a:schemeClr val="dk1"/>
              </a:solidFill>
              <a:latin typeface="Times New Roman"/>
              <a:ea typeface="Times New Roman"/>
              <a:cs typeface="Times New Roman"/>
              <a:sym typeface="Times New Roman"/>
            </a:endParaRPr>
          </a:p>
        </p:txBody>
      </p:sp>
      <p:sp>
        <p:nvSpPr>
          <p:cNvPr id="164" name="Google Shape;164;p15"/>
          <p:cNvSpPr txBox="1"/>
          <p:nvPr/>
        </p:nvSpPr>
        <p:spPr>
          <a:xfrm>
            <a:off x="3494265" y="3093976"/>
            <a:ext cx="115689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Blanco</a:t>
            </a:r>
            <a:endParaRPr sz="2400">
              <a:solidFill>
                <a:schemeClr val="dk1"/>
              </a:solidFill>
              <a:latin typeface="Times New Roman"/>
              <a:ea typeface="Times New Roman"/>
              <a:cs typeface="Times New Roman"/>
              <a:sym typeface="Times New Roman"/>
            </a:endParaRPr>
          </a:p>
        </p:txBody>
      </p:sp>
      <p:sp>
        <p:nvSpPr>
          <p:cNvPr id="165" name="Google Shape;165;p15"/>
          <p:cNvSpPr/>
          <p:nvPr/>
        </p:nvSpPr>
        <p:spPr>
          <a:xfrm>
            <a:off x="5008819" y="3959900"/>
            <a:ext cx="1476164" cy="432048"/>
          </a:xfrm>
          <a:prstGeom prst="ellipse">
            <a:avLst/>
          </a:prstGeom>
          <a:solidFill>
            <a:srgbClr val="FF00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66" name="Google Shape;166;p15"/>
          <p:cNvSpPr txBox="1"/>
          <p:nvPr/>
        </p:nvSpPr>
        <p:spPr>
          <a:xfrm>
            <a:off x="3589225" y="3945091"/>
            <a:ext cx="107773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Rojo</a:t>
            </a:r>
            <a:endParaRPr sz="2400">
              <a:solidFill>
                <a:schemeClr val="dk1"/>
              </a:solidFill>
              <a:latin typeface="Times New Roman"/>
              <a:ea typeface="Times New Roman"/>
              <a:cs typeface="Times New Roman"/>
              <a:sym typeface="Times New Roman"/>
            </a:endParaRPr>
          </a:p>
        </p:txBody>
      </p:sp>
      <p:sp>
        <p:nvSpPr>
          <p:cNvPr id="167" name="Google Shape;167;p15"/>
          <p:cNvSpPr/>
          <p:nvPr/>
        </p:nvSpPr>
        <p:spPr>
          <a:xfrm>
            <a:off x="5008819" y="4764350"/>
            <a:ext cx="1476164" cy="504056"/>
          </a:xfrm>
          <a:prstGeom prst="ellipse">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68" name="Google Shape;168;p15"/>
          <p:cNvSpPr txBox="1"/>
          <p:nvPr/>
        </p:nvSpPr>
        <p:spPr>
          <a:xfrm>
            <a:off x="3589225" y="4824186"/>
            <a:ext cx="143538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Negro</a:t>
            </a:r>
            <a:endParaRPr sz="2400">
              <a:solidFill>
                <a:schemeClr val="dk1"/>
              </a:solidFill>
              <a:latin typeface="Times New Roman"/>
              <a:ea typeface="Times New Roman"/>
              <a:cs typeface="Times New Roman"/>
              <a:sym typeface="Times New Roman"/>
            </a:endParaRPr>
          </a:p>
        </p:txBody>
      </p:sp>
      <p:sp>
        <p:nvSpPr>
          <p:cNvPr id="169" name="Google Shape;169;p15"/>
          <p:cNvSpPr txBox="1"/>
          <p:nvPr/>
        </p:nvSpPr>
        <p:spPr>
          <a:xfrm>
            <a:off x="6732240" y="2227103"/>
            <a:ext cx="1588947"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Sabiduría</a:t>
            </a:r>
            <a:endParaRPr sz="2400">
              <a:solidFill>
                <a:schemeClr val="dk1"/>
              </a:solidFill>
              <a:latin typeface="Times New Roman"/>
              <a:ea typeface="Times New Roman"/>
              <a:cs typeface="Times New Roman"/>
              <a:sym typeface="Times New Roman"/>
            </a:endParaRPr>
          </a:p>
        </p:txBody>
      </p:sp>
      <p:sp>
        <p:nvSpPr>
          <p:cNvPr id="170" name="Google Shape;170;p15"/>
          <p:cNvSpPr txBox="1"/>
          <p:nvPr/>
        </p:nvSpPr>
        <p:spPr>
          <a:xfrm>
            <a:off x="6649888" y="1332626"/>
            <a:ext cx="167129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Inteligencia</a:t>
            </a:r>
            <a:endParaRPr sz="2400">
              <a:solidFill>
                <a:schemeClr val="dk1"/>
              </a:solidFill>
              <a:latin typeface="Times New Roman"/>
              <a:ea typeface="Times New Roman"/>
              <a:cs typeface="Times New Roman"/>
              <a:sym typeface="Times New Roman"/>
            </a:endParaRPr>
          </a:p>
        </p:txBody>
      </p:sp>
      <p:sp>
        <p:nvSpPr>
          <p:cNvPr id="171" name="Google Shape;171;p15"/>
          <p:cNvSpPr txBox="1"/>
          <p:nvPr/>
        </p:nvSpPr>
        <p:spPr>
          <a:xfrm>
            <a:off x="6732240" y="4824186"/>
            <a:ext cx="144703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Prudencia</a:t>
            </a:r>
            <a:endParaRPr sz="2400">
              <a:solidFill>
                <a:schemeClr val="dk1"/>
              </a:solidFill>
              <a:latin typeface="Times New Roman"/>
              <a:ea typeface="Times New Roman"/>
              <a:cs typeface="Times New Roman"/>
              <a:sym typeface="Times New Roman"/>
            </a:endParaRPr>
          </a:p>
        </p:txBody>
      </p:sp>
      <p:sp>
        <p:nvSpPr>
          <p:cNvPr id="172" name="Google Shape;172;p15"/>
          <p:cNvSpPr txBox="1"/>
          <p:nvPr/>
        </p:nvSpPr>
        <p:spPr>
          <a:xfrm>
            <a:off x="6721859" y="3147550"/>
            <a:ext cx="1588947"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Honestidad</a:t>
            </a:r>
            <a:endParaRPr sz="2400">
              <a:solidFill>
                <a:schemeClr val="dk1"/>
              </a:solidFill>
              <a:latin typeface="Times New Roman"/>
              <a:ea typeface="Times New Roman"/>
              <a:cs typeface="Times New Roman"/>
              <a:sym typeface="Times New Roman"/>
            </a:endParaRPr>
          </a:p>
        </p:txBody>
      </p:sp>
      <p:sp>
        <p:nvSpPr>
          <p:cNvPr id="173" name="Google Shape;173;p15"/>
          <p:cNvSpPr txBox="1"/>
          <p:nvPr/>
        </p:nvSpPr>
        <p:spPr>
          <a:xfrm>
            <a:off x="6769294" y="3995354"/>
            <a:ext cx="165723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Creatividad</a:t>
            </a:r>
            <a:endParaRPr sz="2400">
              <a:solidFill>
                <a:schemeClr val="dk1"/>
              </a:solidFill>
              <a:latin typeface="Times New Roman"/>
              <a:ea typeface="Times New Roman"/>
              <a:cs typeface="Times New Roman"/>
              <a:sym typeface="Times New Roman"/>
            </a:endParaRPr>
          </a:p>
        </p:txBody>
      </p:sp>
      <p:sp>
        <p:nvSpPr>
          <p:cNvPr id="174" name="Google Shape;174;p15"/>
          <p:cNvSpPr txBox="1"/>
          <p:nvPr/>
        </p:nvSpPr>
        <p:spPr>
          <a:xfrm>
            <a:off x="251520" y="5324668"/>
            <a:ext cx="684076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a la Red Paz Maestros</a:t>
            </a:r>
            <a:endParaRPr sz="1600">
              <a:solidFill>
                <a:schemeClr val="dk1"/>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g54325213bb_0_1"/>
          <p:cNvSpPr txBox="1">
            <a:spLocks noGrp="1"/>
          </p:cNvSpPr>
          <p:nvPr>
            <p:ph type="title"/>
          </p:nvPr>
        </p:nvSpPr>
        <p:spPr>
          <a:xfrm>
            <a:off x="467550" y="-53250"/>
            <a:ext cx="8229600" cy="6627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6. Signo Distintivo Final</a:t>
            </a:r>
            <a:endParaRPr/>
          </a:p>
        </p:txBody>
      </p:sp>
      <p:pic>
        <p:nvPicPr>
          <p:cNvPr id="180" name="Google Shape;180;g54325213bb_0_1"/>
          <p:cNvPicPr preferRelativeResize="0"/>
          <p:nvPr/>
        </p:nvPicPr>
        <p:blipFill>
          <a:blip r:embed="rId3">
            <a:alphaModFix/>
          </a:blip>
          <a:stretch>
            <a:fillRect/>
          </a:stretch>
        </p:blipFill>
        <p:spPr>
          <a:xfrm>
            <a:off x="2279850" y="666750"/>
            <a:ext cx="4481349" cy="503724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54325213bb_0_6"/>
          <p:cNvSpPr txBox="1">
            <a:spLocks noGrp="1"/>
          </p:cNvSpPr>
          <p:nvPr>
            <p:ph type="title"/>
          </p:nvPr>
        </p:nvSpPr>
        <p:spPr>
          <a:xfrm>
            <a:off x="457200" y="-107428"/>
            <a:ext cx="8229600" cy="8394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7. Soporte Conceptual</a:t>
            </a:r>
            <a:endParaRPr/>
          </a:p>
        </p:txBody>
      </p:sp>
      <p:sp>
        <p:nvSpPr>
          <p:cNvPr id="186" name="Google Shape;186;g54325213bb_0_6"/>
          <p:cNvSpPr txBox="1">
            <a:spLocks noGrp="1"/>
          </p:cNvSpPr>
          <p:nvPr>
            <p:ph type="body" idx="1"/>
          </p:nvPr>
        </p:nvSpPr>
        <p:spPr>
          <a:xfrm>
            <a:off x="457200" y="838200"/>
            <a:ext cx="8229600" cy="452610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000"/>
              <a:buChar char="•"/>
            </a:pPr>
            <a:r>
              <a:rPr lang="es-CO" sz="2000"/>
              <a:t>El signo distintivo de la Red de Paz Maestros se re diseña teniendo en cuenta el soporte arquetípico y cromático dando como resultado el rostro de un búho, donde se identifica una corona conformada por figuras humanas que hacen alusión al signo distintivo del grupo Nakota, haciendo alusión al trabajo colaborativo y cooperativo, a la capacidad intelectual y la filosofía tomista.</a:t>
            </a:r>
            <a:endParaRPr sz="2000"/>
          </a:p>
          <a:p>
            <a:pPr marL="342900" lvl="0" indent="-342900" algn="l" rtl="0">
              <a:spcBef>
                <a:spcPts val="0"/>
              </a:spcBef>
              <a:spcAft>
                <a:spcPts val="0"/>
              </a:spcAft>
              <a:buSzPts val="2000"/>
              <a:buChar char="•"/>
            </a:pPr>
            <a:r>
              <a:rPr lang="es-CO" sz="2000"/>
              <a:t>El fondo de la figura es un gris plata que evoca la sofisticación, las Tic y la propiedad intelectual, el negro de las cejas y la pupila la prudencia y la elegancia, el azul de los ojos simboliza la sabiduría, el blanco la pureza del conocimiento y la honestidad y el amarillo el poder de la palabra y el conocimiento.</a:t>
            </a:r>
            <a:endParaRPr sz="2000"/>
          </a:p>
          <a:p>
            <a:pPr marL="342900" lvl="0" indent="-342900" algn="l" rtl="0">
              <a:spcBef>
                <a:spcPts val="0"/>
              </a:spcBef>
              <a:spcAft>
                <a:spcPts val="0"/>
              </a:spcAft>
              <a:buSzPts val="2000"/>
              <a:buChar char="•"/>
            </a:pPr>
            <a:r>
              <a:rPr lang="es-CO" sz="2000"/>
              <a:t>El signo posee etiqueta de familia de marcas.</a:t>
            </a:r>
            <a:endParaRPr sz="2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Recomendaciones</a:t>
            </a:r>
            <a:endParaRPr/>
          </a:p>
        </p:txBody>
      </p:sp>
      <p:sp>
        <p:nvSpPr>
          <p:cNvPr id="192" name="Google Shape;192;p16"/>
          <p:cNvSpPr txBox="1">
            <a:spLocks noGrp="1"/>
          </p:cNvSpPr>
          <p:nvPr>
            <p:ph type="body" idx="1"/>
          </p:nvPr>
        </p:nvSpPr>
        <p:spPr>
          <a:xfrm>
            <a:off x="251520" y="1268760"/>
            <a:ext cx="8568952" cy="452596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800"/>
              <a:buChar char="•"/>
            </a:pPr>
            <a:r>
              <a:rPr lang="es-CO"/>
              <a:t>Al tratarse de una construcción grupal se sugiere a los miembros de la Red Paz Maestros; conservar su elección colectiva de arquetipos y colores en las fases posteriores de construcción y cocreación de los signos distintivos en relación con la red. </a:t>
            </a:r>
            <a:endParaRPr/>
          </a:p>
          <a:p>
            <a:pPr marL="342900" lvl="0" indent="-342900" algn="l" rtl="0">
              <a:spcBef>
                <a:spcPts val="560"/>
              </a:spcBef>
              <a:spcAft>
                <a:spcPts val="0"/>
              </a:spcAft>
              <a:buClr>
                <a:schemeClr val="dk1"/>
              </a:buClr>
              <a:buSzPts val="2800"/>
              <a:buChar char="•"/>
            </a:pPr>
            <a:r>
              <a:rPr lang="es-CO"/>
              <a:t>En cuanto a los arquetipos para la comunicación, implementar en la construcción de los signos distintivos lo que se socializó en la fase diagnóstica, en cuanto a la personalidad que reflejan el arquetipo elegido: sabio (García Jara et al, 2020).</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59" name="Google Shape;59;ga56b8f4def_0_0" descr="plantillas ppt 2019 -18 marzo (1)-02.jpg"/>
          <p:cNvPicPr preferRelativeResize="0"/>
          <p:nvPr/>
        </p:nvPicPr>
        <p:blipFill rotWithShape="1">
          <a:blip r:embed="rId3">
            <a:alphaModFix/>
          </a:blip>
          <a:srcRect/>
          <a:stretch/>
        </p:blipFill>
        <p:spPr>
          <a:xfrm>
            <a:off x="-36512" y="-27384"/>
            <a:ext cx="9298006" cy="6874537"/>
          </a:xfrm>
          <a:prstGeom prst="rect">
            <a:avLst/>
          </a:prstGeom>
          <a:noFill/>
          <a:ln>
            <a:noFill/>
          </a:ln>
        </p:spPr>
      </p:pic>
      <p:sp>
        <p:nvSpPr>
          <p:cNvPr id="60" name="Google Shape;60;ga56b8f4def_0_0"/>
          <p:cNvSpPr txBox="1"/>
          <p:nvPr/>
        </p:nvSpPr>
        <p:spPr>
          <a:xfrm>
            <a:off x="893436" y="1239982"/>
            <a:ext cx="7438200" cy="4462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4400" b="0" i="0" u="none" strike="noStrike" cap="none">
                <a:solidFill>
                  <a:schemeClr val="dk1"/>
                </a:solidFill>
                <a:latin typeface="Times New Roman"/>
                <a:ea typeface="Times New Roman"/>
                <a:cs typeface="Times New Roman"/>
                <a:sym typeface="Times New Roman"/>
              </a:rPr>
              <a:t>Universidad Santo Tomás</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Vicerrectoría Académica</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Dirección de Investigación e innovación (DII)  Sede de Villavicencio</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Ruta de Desarrollo tecnológico e Innovación</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Programa Pi-e Aliado</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Socialización Signos Distintivos </a:t>
            </a:r>
            <a:r>
              <a:rPr lang="es-CO" sz="2400">
                <a:solidFill>
                  <a:schemeClr val="dk1"/>
                </a:solidFill>
                <a:latin typeface="Times New Roman"/>
                <a:ea typeface="Times New Roman"/>
                <a:cs typeface="Times New Roman"/>
                <a:sym typeface="Times New Roman"/>
              </a:rPr>
              <a:t>de la Red Paz Maestros</a:t>
            </a:r>
            <a:endParaRPr sz="240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a:solidFill>
                  <a:schemeClr val="dk1"/>
                </a:solidFill>
                <a:latin typeface="Times New Roman"/>
                <a:ea typeface="Times New Roman"/>
                <a:cs typeface="Times New Roman"/>
                <a:sym typeface="Times New Roman"/>
              </a:rPr>
              <a:t>Grupo de Investigación Nakota.</a:t>
            </a:r>
            <a:endParaRPr sz="240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a:solidFill>
                  <a:schemeClr val="dk1"/>
                </a:solidFill>
                <a:latin typeface="Times New Roman"/>
                <a:ea typeface="Times New Roman"/>
                <a:cs typeface="Times New Roman"/>
                <a:sym typeface="Times New Roman"/>
              </a:rPr>
              <a:t>DUAD</a:t>
            </a:r>
            <a:endParaRPr sz="240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a56b8f4def_0_136"/>
          <p:cNvSpPr txBox="1">
            <a:spLocks noGrp="1"/>
          </p:cNvSpPr>
          <p:nvPr>
            <p:ph type="title"/>
          </p:nvPr>
        </p:nvSpPr>
        <p:spPr>
          <a:xfrm>
            <a:off x="457200" y="-12"/>
            <a:ext cx="8229600" cy="11430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s-CO"/>
              <a:t>8. Referencias</a:t>
            </a:r>
            <a:endParaRPr/>
          </a:p>
        </p:txBody>
      </p:sp>
      <p:sp>
        <p:nvSpPr>
          <p:cNvPr id="198" name="Google Shape;198;ga56b8f4def_0_136"/>
          <p:cNvSpPr txBox="1">
            <a:spLocks noGrp="1"/>
          </p:cNvSpPr>
          <p:nvPr>
            <p:ph type="body" idx="1"/>
          </p:nvPr>
        </p:nvSpPr>
        <p:spPr>
          <a:xfrm>
            <a:off x="304803" y="984909"/>
            <a:ext cx="8534400" cy="4888200"/>
          </a:xfrm>
          <a:prstGeom prst="rect">
            <a:avLst/>
          </a:prstGeom>
          <a:noFill/>
          <a:ln>
            <a:noFill/>
          </a:ln>
        </p:spPr>
        <p:txBody>
          <a:bodyPr spcFirstLastPara="1" wrap="square" lIns="0" tIns="0" rIns="0" bIns="0" anchor="t" anchorCtr="0">
            <a:noAutofit/>
          </a:bodyPr>
          <a:lstStyle/>
          <a:p>
            <a:pPr marL="342900" lvl="0" indent="-304800" algn="l" rtl="0">
              <a:spcBef>
                <a:spcPts val="0"/>
              </a:spcBef>
              <a:spcAft>
                <a:spcPts val="0"/>
              </a:spcAft>
              <a:buSzPts val="1400"/>
              <a:buChar char="•"/>
            </a:pPr>
            <a:r>
              <a:rPr lang="es-CO" sz="1400" dirty="0" err="1"/>
              <a:t>Atarama</a:t>
            </a:r>
            <a:r>
              <a:rPr lang="es-CO" sz="1400" dirty="0"/>
              <a:t>-Rojas, T., Castañeda-</a:t>
            </a:r>
            <a:r>
              <a:rPr lang="es-CO" sz="1400" dirty="0" err="1"/>
              <a:t>Purizaga</a:t>
            </a:r>
            <a:r>
              <a:rPr lang="es-CO" sz="1400" dirty="0"/>
              <a:t>, L., &amp; Agapito-Mesta, C. (2017). Los arquetipos como herramientas para la construcción de historias: Análisis del mundo </a:t>
            </a:r>
            <a:r>
              <a:rPr lang="es-CO" sz="1400" dirty="0" err="1"/>
              <a:t>diegético</a:t>
            </a:r>
            <a:r>
              <a:rPr lang="es-CO" sz="1400" dirty="0"/>
              <a:t> de “intensamente”. Ámbitos Revista Internacional de Comunicación.</a:t>
            </a:r>
            <a:endParaRPr sz="3200" dirty="0"/>
          </a:p>
          <a:p>
            <a:pPr marL="342900" lvl="0" indent="-304800" algn="l" rtl="0">
              <a:spcBef>
                <a:spcPts val="280"/>
              </a:spcBef>
              <a:spcAft>
                <a:spcPts val="0"/>
              </a:spcAft>
              <a:buSzPts val="1400"/>
              <a:buChar char="•"/>
            </a:pPr>
            <a:r>
              <a:rPr lang="es-CO" sz="1400" dirty="0"/>
              <a:t>Castro, S. (2018). Personalidad de marca: Los 12 arquetipos de Carl Jung. Mercado Negro. https://www.mercadonegro.pe/branding/personalidad-de-marca-los-12-arquetipos-de-carl-jung/</a:t>
            </a:r>
            <a:endParaRPr sz="3200" dirty="0"/>
          </a:p>
          <a:p>
            <a:pPr marL="342900" lvl="0" indent="-304800" algn="l" rtl="0">
              <a:spcBef>
                <a:spcPts val="280"/>
              </a:spcBef>
              <a:spcAft>
                <a:spcPts val="0"/>
              </a:spcAft>
              <a:buSzPts val="1400"/>
              <a:buChar char="•"/>
            </a:pPr>
            <a:r>
              <a:rPr lang="es-CO" sz="1400" dirty="0"/>
              <a:t>García Jara, R., Araujo Medina, L., Vega-Barbosa, J., Trillos Celis, J. H., Méndez Amaya, J. A., &amp; Ramírez Martínez, J. E. (2020). Programa Pi-e Aliado: Ruta de Desarrollo Tecnológico e Innovación. https://repository.usta.edu.co/bitstream/handle/11634/22089/Presentacio%cc%81n%20oficial%20Programa%20Pi-e%20Aliado%20Usta.pdf?sequence=1&amp;isAllowed=y</a:t>
            </a:r>
            <a:endParaRPr sz="3200" dirty="0"/>
          </a:p>
          <a:p>
            <a:pPr marL="342900" lvl="0" indent="-304800" algn="l" rtl="0">
              <a:spcBef>
                <a:spcPts val="280"/>
              </a:spcBef>
              <a:spcAft>
                <a:spcPts val="0"/>
              </a:spcAft>
              <a:buSzPts val="1400"/>
              <a:buChar char="•"/>
            </a:pPr>
            <a:r>
              <a:rPr lang="es-CO" sz="1400" dirty="0"/>
              <a:t>García Jara, R., Araujo Medina, L., Vega-Barbosa, J., Trillos Celis, J. H., &amp; Ramírez Martínez, J. E. (2020). Ruta de innovación: programa propiedad industrial para emprendedores Pi-e aliado fase diagnóstico.</a:t>
            </a:r>
            <a:endParaRPr sz="3200" dirty="0"/>
          </a:p>
          <a:p>
            <a:pPr marL="342900" lvl="0" indent="-304800" algn="l" rtl="0">
              <a:spcBef>
                <a:spcPts val="280"/>
              </a:spcBef>
              <a:spcAft>
                <a:spcPts val="0"/>
              </a:spcAft>
              <a:buSzPts val="1400"/>
              <a:buChar char="•"/>
            </a:pPr>
            <a:r>
              <a:rPr lang="es-CO" sz="1400" dirty="0"/>
              <a:t>https://repository.usta.edu.co/bitstream/handle/11634/22089/Presentacio%cc%81n%20oficial%20Programa%20Pie%20Aliado%20Usta.pdf?sequence=1&amp;isAllowed=y</a:t>
            </a:r>
            <a:endParaRPr sz="3200" dirty="0"/>
          </a:p>
          <a:p>
            <a:pPr marL="342900" lvl="0" indent="-304800" algn="l" rtl="0">
              <a:spcBef>
                <a:spcPts val="280"/>
              </a:spcBef>
              <a:spcAft>
                <a:spcPts val="0"/>
              </a:spcAft>
              <a:buSzPts val="1400"/>
              <a:buChar char="•"/>
            </a:pPr>
            <a:r>
              <a:rPr lang="es-CO" sz="1400" dirty="0"/>
              <a:t>Jung, C. G. (1988):Arquetipos e inconsciente colectivo. Barcelona: PAIDOS IBERICA.</a:t>
            </a:r>
            <a:endParaRPr sz="3200" dirty="0"/>
          </a:p>
          <a:p>
            <a:pPr marL="342900" lvl="0" indent="-304800" algn="l" rtl="0">
              <a:spcBef>
                <a:spcPts val="280"/>
              </a:spcBef>
              <a:spcAft>
                <a:spcPts val="0"/>
              </a:spcAft>
              <a:buSzPts val="1400"/>
              <a:buChar char="•"/>
            </a:pPr>
            <a:r>
              <a:rPr lang="es-CO" sz="1400" dirty="0" err="1"/>
              <a:t>Kapferer</a:t>
            </a:r>
            <a:r>
              <a:rPr lang="es-CO" sz="1400" dirty="0"/>
              <a:t>, J.-N. (2008). </a:t>
            </a:r>
            <a:r>
              <a:rPr lang="es-CO" sz="1400" dirty="0" err="1"/>
              <a:t>The</a:t>
            </a:r>
            <a:r>
              <a:rPr lang="es-CO" sz="1400" dirty="0"/>
              <a:t> New </a:t>
            </a:r>
            <a:r>
              <a:rPr lang="es-CO" sz="1400" dirty="0" err="1"/>
              <a:t>Strategic</a:t>
            </a:r>
            <a:r>
              <a:rPr lang="es-CO" sz="1400" dirty="0"/>
              <a:t> Brand Management: </a:t>
            </a:r>
            <a:r>
              <a:rPr lang="es-CO" sz="1400" dirty="0" err="1"/>
              <a:t>Creating</a:t>
            </a:r>
            <a:r>
              <a:rPr lang="es-CO" sz="1400" dirty="0"/>
              <a:t> and </a:t>
            </a:r>
            <a:r>
              <a:rPr lang="es-CO" sz="1400" dirty="0" err="1"/>
              <a:t>Sustaining</a:t>
            </a:r>
            <a:r>
              <a:rPr lang="es-CO" sz="1400" dirty="0"/>
              <a:t> Brand </a:t>
            </a:r>
            <a:r>
              <a:rPr lang="es-CO" sz="1400" dirty="0" err="1"/>
              <a:t>Equity</a:t>
            </a:r>
            <a:r>
              <a:rPr lang="es-CO" sz="1400" dirty="0"/>
              <a:t> Long </a:t>
            </a:r>
            <a:r>
              <a:rPr lang="es-CO" sz="1400" dirty="0" err="1"/>
              <a:t>Term</a:t>
            </a:r>
            <a:r>
              <a:rPr lang="es-CO" sz="1400" dirty="0"/>
              <a:t>(4.aed.). </a:t>
            </a:r>
            <a:r>
              <a:rPr lang="es-CO" sz="1400" dirty="0" err="1"/>
              <a:t>Kogan</a:t>
            </a:r>
            <a:r>
              <a:rPr lang="es-CO" sz="1400" dirty="0"/>
              <a:t> Page.</a:t>
            </a:r>
            <a:endParaRPr sz="3200" dirty="0"/>
          </a:p>
          <a:p>
            <a:pPr marL="342900" lvl="0" indent="-304800" algn="l" rtl="0">
              <a:spcBef>
                <a:spcPts val="280"/>
              </a:spcBef>
              <a:spcAft>
                <a:spcPts val="0"/>
              </a:spcAft>
              <a:buSzPts val="1400"/>
              <a:buChar char="•"/>
            </a:pPr>
            <a:r>
              <a:rPr lang="es-CO" sz="1400" dirty="0"/>
              <a:t/>
            </a:r>
            <a:br>
              <a:rPr lang="es-CO" sz="1400" dirty="0"/>
            </a:br>
            <a:r>
              <a:rPr lang="es-CO" sz="1400" dirty="0"/>
              <a:t>PNUD, P. p. (2015). OBJETIVOS DE DESARROLLO SOSTENIBLE. Obtenido de </a:t>
            </a:r>
            <a:r>
              <a:rPr lang="es-CO" sz="1400" u="sng" dirty="0">
                <a:solidFill>
                  <a:schemeClr val="hlink"/>
                </a:solidFill>
                <a:hlinkClick r:id="rId3"/>
              </a:rPr>
              <a:t>https://www.undp.org/content/undp/es/home/sustainable-development-goals.html</a:t>
            </a:r>
            <a:endParaRP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ga56b8f4def_0_5" descr="plantillas ppt 2019 -18 marzo (1)-02.jpg"/>
          <p:cNvPicPr preferRelativeResize="0"/>
          <p:nvPr/>
        </p:nvPicPr>
        <p:blipFill rotWithShape="1">
          <a:blip r:embed="rId3">
            <a:alphaModFix/>
          </a:blip>
          <a:srcRect/>
          <a:stretch/>
        </p:blipFill>
        <p:spPr>
          <a:xfrm>
            <a:off x="-36514" y="-16536"/>
            <a:ext cx="9298006" cy="6874537"/>
          </a:xfrm>
          <a:prstGeom prst="rect">
            <a:avLst/>
          </a:prstGeom>
          <a:noFill/>
          <a:ln>
            <a:noFill/>
          </a:ln>
        </p:spPr>
      </p:pic>
      <p:sp>
        <p:nvSpPr>
          <p:cNvPr id="66" name="Google Shape;66;ga56b8f4def_0_5"/>
          <p:cNvSpPr txBox="1"/>
          <p:nvPr/>
        </p:nvSpPr>
        <p:spPr>
          <a:xfrm>
            <a:off x="893436" y="1925782"/>
            <a:ext cx="7438200" cy="2616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4400" b="0" i="0" u="none" strike="noStrike" cap="none">
                <a:solidFill>
                  <a:schemeClr val="dk1"/>
                </a:solidFill>
                <a:latin typeface="Times New Roman"/>
                <a:ea typeface="Times New Roman"/>
                <a:cs typeface="Times New Roman"/>
                <a:sym typeface="Times New Roman"/>
              </a:rPr>
              <a:t>Universidad Santo Tomás</a:t>
            </a:r>
            <a:endParaRPr sz="4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Autores: </a:t>
            </a:r>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Jennifer Vega Barbosa. </a:t>
            </a:r>
            <a:endParaRPr sz="2400" b="0" i="0" u="none" strike="noStrike" cap="none">
              <a:solidFill>
                <a:srgbClr val="FF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p:txBody>
      </p:sp>
      <p:sp>
        <p:nvSpPr>
          <p:cNvPr id="67" name="Google Shape;67;ga56b8f4def_0_5"/>
          <p:cNvSpPr txBox="1"/>
          <p:nvPr/>
        </p:nvSpPr>
        <p:spPr>
          <a:xfrm>
            <a:off x="1418460" y="4286439"/>
            <a:ext cx="1648800" cy="9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b="0" i="0" u="sng" strike="noStrike" cap="none" dirty="0">
                <a:solidFill>
                  <a:schemeClr val="dk1"/>
                </a:solidFill>
                <a:latin typeface="Times New Roman"/>
                <a:ea typeface="Times New Roman"/>
                <a:cs typeface="Times New Roman"/>
                <a:sym typeface="Times New Roman"/>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CVLAC:</a:t>
            </a:r>
            <a:endParaRPr dirty="0"/>
          </a:p>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5"/>
              </a:rPr>
              <a:t>http://scienti.colciencias.gov.co:8081/cvlac/visualizador/generarCurriculoCv.do?cod_rh=0001453968</a:t>
            </a:r>
            <a:endParaRPr sz="1100" dirty="0">
              <a:solidFill>
                <a:schemeClr val="dk1"/>
              </a:solidFill>
              <a:latin typeface="Times New Roman"/>
              <a:ea typeface="Times New Roman"/>
              <a:cs typeface="Times New Roman"/>
              <a:sym typeface="Times New Roman"/>
            </a:endParaRPr>
          </a:p>
        </p:txBody>
      </p:sp>
      <p:sp>
        <p:nvSpPr>
          <p:cNvPr id="68" name="Google Shape;68;ga56b8f4def_0_5"/>
          <p:cNvSpPr txBox="1"/>
          <p:nvPr/>
        </p:nvSpPr>
        <p:spPr>
          <a:xfrm>
            <a:off x="6953949" y="4286438"/>
            <a:ext cx="10530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ORCID:</a:t>
            </a:r>
            <a:endParaRPr dirty="0"/>
          </a:p>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7"/>
              </a:rPr>
              <a:t>https://orcid.org/0000-0003-4307-4213</a:t>
            </a:r>
            <a:endParaRPr sz="1100" dirty="0">
              <a:solidFill>
                <a:schemeClr val="dk1"/>
              </a:solidFill>
              <a:latin typeface="Times New Roman"/>
              <a:ea typeface="Times New Roman"/>
              <a:cs typeface="Times New Roman"/>
              <a:sym typeface="Times New Roman"/>
            </a:endParaRPr>
          </a:p>
        </p:txBody>
      </p:sp>
      <p:sp>
        <p:nvSpPr>
          <p:cNvPr id="69" name="Google Shape;69;ga56b8f4def_0_5"/>
          <p:cNvSpPr txBox="1"/>
          <p:nvPr/>
        </p:nvSpPr>
        <p:spPr>
          <a:xfrm>
            <a:off x="4090281" y="4286438"/>
            <a:ext cx="18300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u="sng">
                <a:solidFill>
                  <a:schemeClr val="dk1"/>
                </a:solidFill>
                <a:latin typeface="Times New Roman"/>
                <a:ea typeface="Times New Roman"/>
                <a:cs typeface="Times New Roman"/>
                <a:sym typeface="Times New Roman"/>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Google Scholar:</a:t>
            </a:r>
            <a:endParaRPr/>
          </a:p>
          <a:p>
            <a:pPr marL="0" marR="0" lvl="0" indent="0" algn="l" rtl="0">
              <a:spcBef>
                <a:spcPts val="0"/>
              </a:spcBef>
              <a:spcAft>
                <a:spcPts val="0"/>
              </a:spcAft>
              <a:buNone/>
            </a:pPr>
            <a:r>
              <a:rPr lang="es-CO" sz="1100" u="sng">
                <a:solidFill>
                  <a:schemeClr val="dk1"/>
                </a:solidFill>
                <a:latin typeface="Times New Roman"/>
                <a:ea typeface="Times New Roman"/>
                <a:cs typeface="Times New Roman"/>
                <a:sym typeface="Times New Roman"/>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https://scholar.google.es/citations?user=bG-rG6gAAAAJ&amp;hl=es</a:t>
            </a:r>
            <a:endParaRPr sz="110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74" name="Google Shape;74;ga56b8f4def_0_13" descr="plantillas ppt 2019 -18 marzo (1)-02.jpg"/>
          <p:cNvPicPr preferRelativeResize="0"/>
          <p:nvPr/>
        </p:nvPicPr>
        <p:blipFill rotWithShape="1">
          <a:blip r:embed="rId3">
            <a:alphaModFix/>
          </a:blip>
          <a:srcRect/>
          <a:stretch/>
        </p:blipFill>
        <p:spPr>
          <a:xfrm>
            <a:off x="-36514" y="-16536"/>
            <a:ext cx="9298006" cy="6874537"/>
          </a:xfrm>
          <a:prstGeom prst="rect">
            <a:avLst/>
          </a:prstGeom>
          <a:noFill/>
          <a:ln>
            <a:noFill/>
          </a:ln>
        </p:spPr>
      </p:pic>
      <p:sp>
        <p:nvSpPr>
          <p:cNvPr id="75" name="Google Shape;75;ga56b8f4def_0_13"/>
          <p:cNvSpPr txBox="1"/>
          <p:nvPr/>
        </p:nvSpPr>
        <p:spPr>
          <a:xfrm>
            <a:off x="852900" y="-92719"/>
            <a:ext cx="7438200" cy="512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Autores: </a:t>
            </a:r>
            <a:endParaRPr/>
          </a:p>
          <a:p>
            <a:pPr marL="0" marR="0" lvl="0" indent="0" algn="l"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p:txBody>
      </p:sp>
      <p:graphicFrame>
        <p:nvGraphicFramePr>
          <p:cNvPr id="76" name="Google Shape;76;ga56b8f4def_0_13"/>
          <p:cNvGraphicFramePr/>
          <p:nvPr>
            <p:extLst>
              <p:ext uri="{D42A27DB-BD31-4B8C-83A1-F6EECF244321}">
                <p14:modId xmlns:p14="http://schemas.microsoft.com/office/powerpoint/2010/main" val="1224933070"/>
              </p:ext>
            </p:extLst>
          </p:nvPr>
        </p:nvGraphicFramePr>
        <p:xfrm>
          <a:off x="254801" y="1030815"/>
          <a:ext cx="8715375" cy="5057886"/>
        </p:xfrm>
        <a:graphic>
          <a:graphicData uri="http://schemas.openxmlformats.org/drawingml/2006/table">
            <a:tbl>
              <a:tblPr>
                <a:noFill/>
                <a:tableStyleId>{75FD76F4-2FCD-42AB-BA73-CBC919BBBF39}</a:tableStyleId>
              </a:tblPr>
              <a:tblGrid>
                <a:gridCol w="1126975">
                  <a:extLst>
                    <a:ext uri="{9D8B030D-6E8A-4147-A177-3AD203B41FA5}">
                      <a16:colId xmlns:a16="http://schemas.microsoft.com/office/drawing/2014/main" val="20000"/>
                    </a:ext>
                  </a:extLst>
                </a:gridCol>
                <a:gridCol w="3430850">
                  <a:extLst>
                    <a:ext uri="{9D8B030D-6E8A-4147-A177-3AD203B41FA5}">
                      <a16:colId xmlns:a16="http://schemas.microsoft.com/office/drawing/2014/main" val="20001"/>
                    </a:ext>
                  </a:extLst>
                </a:gridCol>
                <a:gridCol w="3050150">
                  <a:extLst>
                    <a:ext uri="{9D8B030D-6E8A-4147-A177-3AD203B41FA5}">
                      <a16:colId xmlns:a16="http://schemas.microsoft.com/office/drawing/2014/main" val="20002"/>
                    </a:ext>
                  </a:extLst>
                </a:gridCol>
                <a:gridCol w="1107400">
                  <a:extLst>
                    <a:ext uri="{9D8B030D-6E8A-4147-A177-3AD203B41FA5}">
                      <a16:colId xmlns:a16="http://schemas.microsoft.com/office/drawing/2014/main" val="20003"/>
                    </a:ext>
                  </a:extLst>
                </a:gridCol>
              </a:tblGrid>
              <a:tr h="0">
                <a:tc>
                  <a:txBody>
                    <a:bodyPr/>
                    <a:lstStyle/>
                    <a:p>
                      <a:pPr marL="0" lvl="0" indent="0" algn="ctr" rtl="0">
                        <a:lnSpc>
                          <a:spcPct val="115000"/>
                        </a:lnSpc>
                        <a:spcBef>
                          <a:spcPts val="1200"/>
                        </a:spcBef>
                        <a:spcAft>
                          <a:spcPts val="0"/>
                        </a:spcAft>
                        <a:buNone/>
                      </a:pPr>
                      <a:r>
                        <a:rPr lang="es-CO" sz="1200" b="1">
                          <a:solidFill>
                            <a:srgbClr val="FFFFFF"/>
                          </a:solidFill>
                        </a:rPr>
                        <a:t>Nombre</a:t>
                      </a:r>
                      <a:endParaRPr sz="1200" b="1">
                        <a:solidFill>
                          <a:srgbClr val="FFFFFF"/>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1200" b="1">
                          <a:solidFill>
                            <a:srgbClr val="FFFFFF"/>
                          </a:solidFill>
                        </a:rPr>
                        <a:t>CvLac</a:t>
                      </a:r>
                      <a:endParaRPr sz="1200" b="1">
                        <a:solidFill>
                          <a:srgbClr val="FFFFFF"/>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1200" b="1">
                          <a:solidFill>
                            <a:srgbClr val="FFFFFF"/>
                          </a:solidFill>
                        </a:rPr>
                        <a:t>Google Scholar</a:t>
                      </a:r>
                      <a:endParaRPr sz="1200" b="1">
                        <a:solidFill>
                          <a:srgbClr val="FFFFFF"/>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1200" b="1">
                          <a:solidFill>
                            <a:srgbClr val="FFFFFF"/>
                          </a:solidFill>
                        </a:rPr>
                        <a:t>ORCID</a:t>
                      </a:r>
                      <a:endParaRPr sz="1200" b="1">
                        <a:solidFill>
                          <a:srgbClr val="FFFFFF"/>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4472C4"/>
                    </a:solidFill>
                  </a:tcPr>
                </a:tc>
                <a:extLst>
                  <a:ext uri="{0D108BD9-81ED-4DB2-BD59-A6C34878D82A}">
                    <a16:rowId xmlns:a16="http://schemas.microsoft.com/office/drawing/2014/main" val="10000"/>
                  </a:ext>
                </a:extLst>
              </a:tr>
              <a:tr h="552450">
                <a:tc>
                  <a:txBody>
                    <a:bodyPr/>
                    <a:lstStyle/>
                    <a:p>
                      <a:pPr marL="0" lvl="0" indent="0" algn="l" rtl="0">
                        <a:lnSpc>
                          <a:spcPct val="115000"/>
                        </a:lnSpc>
                        <a:spcBef>
                          <a:spcPts val="1200"/>
                        </a:spcBef>
                        <a:spcAft>
                          <a:spcPts val="0"/>
                        </a:spcAft>
                        <a:buNone/>
                      </a:pPr>
                      <a:r>
                        <a:rPr lang="es-CO" sz="900" b="1"/>
                        <a:t>Laura Lorena Araujo Medina</a:t>
                      </a:r>
                      <a:endParaRPr sz="9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0"/>
                        </a:spcBef>
                        <a:spcAft>
                          <a:spcPts val="0"/>
                        </a:spcAft>
                        <a:buNone/>
                      </a:pPr>
                      <a:r>
                        <a:rPr lang="es-CO" sz="800" dirty="0"/>
                        <a:t>https://scienti.minciencias.gov.co/cvlac/visualizador/generarCurriculoCv.do?cod_rh=0000070489</a:t>
                      </a:r>
                      <a:endParaRPr sz="800" dirty="0"/>
                    </a:p>
                    <a:p>
                      <a:pPr marL="0" lvl="0" indent="0" algn="l" rtl="0">
                        <a:lnSpc>
                          <a:spcPct val="115000"/>
                        </a:lnSpc>
                        <a:spcBef>
                          <a:spcPts val="1200"/>
                        </a:spcBef>
                        <a:spcAft>
                          <a:spcPts val="0"/>
                        </a:spcAft>
                        <a:buNone/>
                      </a:pPr>
                      <a:r>
                        <a:rPr lang="es-CO" sz="800" dirty="0"/>
                        <a:t> </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u="sng" dirty="0">
                          <a:solidFill>
                            <a:schemeClr val="hlink"/>
                          </a:solidFill>
                          <a:hlinkClick r:id="rId4"/>
                        </a:rPr>
                        <a:t>https://scholar.google.es/citations?user=1yGVzq0AAAAJ&amp;hl=es&amp;authuser=1</a:t>
                      </a:r>
                      <a:endParaRPr sz="800" u="sng" dirty="0">
                        <a:solidFill>
                          <a:schemeClr val="hlink"/>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200"/>
                        </a:spcBef>
                        <a:spcAft>
                          <a:spcPts val="0"/>
                        </a:spcAft>
                        <a:buNone/>
                      </a:pPr>
                      <a:r>
                        <a:rPr lang="es-CO" sz="800" u="sng" dirty="0">
                          <a:solidFill>
                            <a:schemeClr val="hlink"/>
                          </a:solidFill>
                          <a:hlinkClick r:id="rId5"/>
                        </a:rPr>
                        <a:t>https://orcid.org/0003-1069-2576</a:t>
                      </a:r>
                      <a:r>
                        <a:rPr lang="es-CO" sz="800" u="sng" dirty="0"/>
                        <a:t> </a:t>
                      </a:r>
                      <a:r>
                        <a:rPr lang="es-CO" sz="800" dirty="0"/>
                        <a:t> </a:t>
                      </a:r>
                      <a:endParaRPr sz="800" dirty="0"/>
                    </a:p>
                    <a:p>
                      <a:pPr marL="0" lvl="0" indent="0" algn="l" rtl="0">
                        <a:lnSpc>
                          <a:spcPct val="115000"/>
                        </a:lnSpc>
                        <a:spcBef>
                          <a:spcPts val="1200"/>
                        </a:spcBef>
                        <a:spcAft>
                          <a:spcPts val="0"/>
                        </a:spcAft>
                        <a:buNone/>
                      </a:pPr>
                      <a:r>
                        <a:rPr lang="es-CO" sz="800" dirty="0"/>
                        <a:t> </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1"/>
                  </a:ext>
                </a:extLst>
              </a:tr>
              <a:tr h="485775">
                <a:tc>
                  <a:txBody>
                    <a:bodyPr/>
                    <a:lstStyle/>
                    <a:p>
                      <a:pPr marL="0" lvl="0" indent="0" algn="l" rtl="0">
                        <a:lnSpc>
                          <a:spcPct val="115000"/>
                        </a:lnSpc>
                        <a:spcBef>
                          <a:spcPts val="1200"/>
                        </a:spcBef>
                        <a:spcAft>
                          <a:spcPts val="0"/>
                        </a:spcAft>
                        <a:buNone/>
                      </a:pPr>
                      <a:r>
                        <a:rPr lang="es-CO" sz="900" b="1"/>
                        <a:t>Hoover Samuel González Pineda</a:t>
                      </a:r>
                      <a:endParaRPr sz="9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https://scienti.minciencias.gov.co/cvlac/visualizador/generarCurriculoCv.do?cod_rh=0001832605</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600" dirty="0"/>
                        <a:t>https://scholar.google.es/citations?hl=es&amp;user=_Do4GFMAAAAJ&amp;scilu=&amp;scisig=AMD79ooAAAAAX8GY2c-j6MnuB_8vhttbDOMg_v0aY_mO&amp;gmla=AJsN-F4OzAPrm9j4uc1veknJ2NxEYOQl4Q_xdGOkweYn-gDW1eC9agmQRhx9dAwDOqaBQTuaTTIclgZz1gXAzqzVfQvh9J7aW_Q4v6PCVVbNi3E-uuFqwUPh91cIWy_WmmTb0l6ca74r&amp;sciund=12853252313547168667</a:t>
                      </a:r>
                      <a:endParaRPr sz="6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https://orcid.org/0000-0001-6830-5028</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2"/>
                  </a:ext>
                </a:extLst>
              </a:tr>
              <a:tr h="371475">
                <a:tc>
                  <a:txBody>
                    <a:bodyPr/>
                    <a:lstStyle/>
                    <a:p>
                      <a:pPr marL="0" lvl="0" indent="0" algn="l" rtl="0">
                        <a:lnSpc>
                          <a:spcPct val="115000"/>
                        </a:lnSpc>
                        <a:spcBef>
                          <a:spcPts val="1200"/>
                        </a:spcBef>
                        <a:spcAft>
                          <a:spcPts val="0"/>
                        </a:spcAft>
                        <a:buNone/>
                      </a:pPr>
                      <a:r>
                        <a:rPr lang="es-CO" sz="900" b="1"/>
                        <a:t>William Peñaranda Zárate</a:t>
                      </a:r>
                      <a:endParaRPr sz="9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https://scienti.minciencias.gov.co/cvlac/visualizador/generarCurriculoCv.do?cod_rh=0001222902</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https://scholar.google.es/citations?user=FNGSBu4AAAAJ&amp;hl=es&amp;oi=ao</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https://orcid.org/0000-0002-4431-9078</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3"/>
                  </a:ext>
                </a:extLst>
              </a:tr>
              <a:tr h="485775">
                <a:tc>
                  <a:txBody>
                    <a:bodyPr/>
                    <a:lstStyle/>
                    <a:p>
                      <a:pPr marL="0" lvl="0" indent="0" algn="l" rtl="0">
                        <a:lnSpc>
                          <a:spcPct val="115000"/>
                        </a:lnSpc>
                        <a:spcBef>
                          <a:spcPts val="1200"/>
                        </a:spcBef>
                        <a:spcAft>
                          <a:spcPts val="0"/>
                        </a:spcAft>
                        <a:buNone/>
                      </a:pPr>
                      <a:r>
                        <a:rPr lang="es-CO" sz="900" b="1"/>
                        <a:t>Jhonny Alberto Botero Guzmán</a:t>
                      </a:r>
                      <a:endParaRPr sz="9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https://scienti.minciencias.gov.co/cvlac/visualizador/generarCurriculoCv.do?cod_rh=0001671985</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https://scholar.google.es/citations?user=KemQyf0AAAAJ&amp;hl=es</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https://orcid.org/0000-0002-0321-2856</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4"/>
                  </a:ext>
                </a:extLst>
              </a:tr>
              <a:tr h="485775">
                <a:tc>
                  <a:txBody>
                    <a:bodyPr/>
                    <a:lstStyle/>
                    <a:p>
                      <a:pPr marL="0" lvl="0" indent="0" algn="l" rtl="0">
                        <a:lnSpc>
                          <a:spcPct val="115000"/>
                        </a:lnSpc>
                        <a:spcBef>
                          <a:spcPts val="1200"/>
                        </a:spcBef>
                        <a:spcAft>
                          <a:spcPts val="0"/>
                        </a:spcAft>
                        <a:buNone/>
                      </a:pPr>
                      <a:r>
                        <a:rPr lang="es-CO" sz="900" b="1"/>
                        <a:t>Daniel Alejandro Contreras Castro</a:t>
                      </a:r>
                      <a:endParaRPr sz="9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https://scienti.colciencias.gov.co/cvlac/visualizador/generarCurriculoCv.do?cod_rh=0000031500</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https://scholar.google.es/citations?hl=es&amp;user=1yGVzq0AAAAJ</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https://orcid.org/0000-0001-6466-2802</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5"/>
                  </a:ext>
                </a:extLst>
              </a:tr>
              <a:tr h="485775">
                <a:tc>
                  <a:txBody>
                    <a:bodyPr/>
                    <a:lstStyle/>
                    <a:p>
                      <a:pPr marL="0" lvl="0" indent="0" algn="l" rtl="0">
                        <a:lnSpc>
                          <a:spcPct val="115000"/>
                        </a:lnSpc>
                        <a:spcBef>
                          <a:spcPts val="1200"/>
                        </a:spcBef>
                        <a:spcAft>
                          <a:spcPts val="0"/>
                        </a:spcAft>
                        <a:buNone/>
                      </a:pPr>
                      <a:r>
                        <a:rPr lang="es-CO" sz="900" b="1"/>
                        <a:t>Jhon Fernando Soto Mancera</a:t>
                      </a:r>
                      <a:endParaRPr sz="9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https://scienti.minciencias.gov.co/cvlac/visualizador/generarCurriculoCv.do?cod_rh=0000110140</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https://scholar.google.es/citations?user=mVckedMAAAAJ&amp;hl=es&amp;authuser=2</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https://orcid.org/0000-0003-4724-6721</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6"/>
                  </a:ext>
                </a:extLst>
              </a:tr>
              <a:tr h="428625">
                <a:tc>
                  <a:txBody>
                    <a:bodyPr/>
                    <a:lstStyle/>
                    <a:p>
                      <a:pPr marL="0" lvl="0" indent="0" algn="l" rtl="0">
                        <a:lnSpc>
                          <a:spcPct val="115000"/>
                        </a:lnSpc>
                        <a:spcBef>
                          <a:spcPts val="1200"/>
                        </a:spcBef>
                        <a:spcAft>
                          <a:spcPts val="0"/>
                        </a:spcAft>
                        <a:buNone/>
                      </a:pPr>
                      <a:r>
                        <a:rPr lang="es-CO" sz="900" b="1"/>
                        <a:t>Carmen Tulia Ulloa Constain</a:t>
                      </a:r>
                      <a:endParaRPr sz="9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u="sng" dirty="0">
                          <a:solidFill>
                            <a:schemeClr val="hlink"/>
                          </a:solidFill>
                          <a:hlinkClick r:id="rId6"/>
                        </a:rPr>
                        <a:t>https://scienti.minciencias.gov.co/cvlac/EnRecursoHumano/inicio.do</a:t>
                      </a:r>
                      <a:endParaRPr sz="800" u="sng" dirty="0">
                        <a:solidFill>
                          <a:schemeClr val="hlink"/>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600" u="sng" dirty="0">
                          <a:solidFill>
                            <a:srgbClr val="1155CC"/>
                          </a:solidFill>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holar.google.com/citations?hl=es&amp;user=bndeBdUAAAAJ&amp;authuser=1&amp;scilu=&amp;scisig=AMD79ooAAAAAX5wnFDKRhURxJLGx409V-Z_o3cHgMWXI&amp;gmla=AJsN-F4ZIeJjidUYEW4bbQUvcXwC-QKDKhXFKBDEDsvuL6V9KKwOMe0p4Eo-3WMxgoauIjOHUT1E1Gop3-rofQh-caY40njnOmUffTWAEISY1fR-tLASP-5hDtFMXVgNJMBakMiZSaB1&amp;sciund=11754897383187548453</a:t>
                      </a:r>
                      <a:endParaRPr sz="600" u="sng" dirty="0">
                        <a:solidFill>
                          <a:srgbClr val="1155CC"/>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https://orcid.org/0000-0002-4945-8456</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7"/>
                  </a:ext>
                </a:extLst>
              </a:tr>
              <a:tr h="485775">
                <a:tc>
                  <a:txBody>
                    <a:bodyPr/>
                    <a:lstStyle/>
                    <a:p>
                      <a:pPr marL="0" lvl="0" indent="0" algn="l" rtl="0">
                        <a:lnSpc>
                          <a:spcPct val="115000"/>
                        </a:lnSpc>
                        <a:spcBef>
                          <a:spcPts val="1200"/>
                        </a:spcBef>
                        <a:spcAft>
                          <a:spcPts val="0"/>
                        </a:spcAft>
                        <a:buNone/>
                      </a:pPr>
                      <a:r>
                        <a:rPr lang="es-CO" sz="900" b="1">
                          <a:latin typeface="Times New Roman"/>
                          <a:ea typeface="Times New Roman"/>
                          <a:cs typeface="Times New Roman"/>
                          <a:sym typeface="Times New Roman"/>
                        </a:rPr>
                        <a:t>Claudia Patricia Tarquino Acosta</a:t>
                      </a:r>
                      <a:endParaRPr sz="900" b="1">
                        <a:latin typeface="Times New Roman"/>
                        <a:ea typeface="Times New Roman"/>
                        <a:cs typeface="Times New Roman"/>
                        <a:sym typeface="Times New Roman"/>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latin typeface="Times New Roman"/>
                          <a:ea typeface="Times New Roman"/>
                          <a:cs typeface="Times New Roman"/>
                          <a:sym typeface="Times New Roman"/>
                        </a:rPr>
                        <a:t>https://scienti.minciencias.gov.co/cvlac/visualizador/generarCurriculoCv.do?cod_rh=0000110061</a:t>
                      </a:r>
                      <a:endParaRPr sz="800" dirty="0">
                        <a:latin typeface="Times New Roman"/>
                        <a:ea typeface="Times New Roman"/>
                        <a:cs typeface="Times New Roman"/>
                        <a:sym typeface="Times New Roman"/>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latin typeface="Times New Roman"/>
                          <a:ea typeface="Times New Roman"/>
                          <a:cs typeface="Times New Roman"/>
                          <a:sym typeface="Times New Roman"/>
                        </a:rPr>
                        <a:t>https://scholar.google.es/citations?user=PBfEt_MAAAAJ&amp;hl=es&amp;oi=ao</a:t>
                      </a:r>
                      <a:endParaRPr sz="800" dirty="0">
                        <a:latin typeface="Times New Roman"/>
                        <a:ea typeface="Times New Roman"/>
                        <a:cs typeface="Times New Roman"/>
                        <a:sym typeface="Times New Roman"/>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latin typeface="Times New Roman"/>
                          <a:ea typeface="Times New Roman"/>
                          <a:cs typeface="Times New Roman"/>
                          <a:sym typeface="Times New Roman"/>
                        </a:rPr>
                        <a:t>https://orcid.org/0000-0003-4811-0359</a:t>
                      </a:r>
                      <a:endParaRPr sz="800" dirty="0">
                        <a:latin typeface="Times New Roman"/>
                        <a:ea typeface="Times New Roman"/>
                        <a:cs typeface="Times New Roman"/>
                        <a:sym typeface="Times New Roman"/>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a56b8f4def_0_26"/>
          <p:cNvSpPr txBox="1"/>
          <p:nvPr/>
        </p:nvSpPr>
        <p:spPr>
          <a:xfrm>
            <a:off x="8172400" y="6682937"/>
            <a:ext cx="504000" cy="169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500">
                <a:solidFill>
                  <a:schemeClr val="lt1"/>
                </a:solidFill>
                <a:latin typeface="Times New Roman"/>
                <a:ea typeface="Times New Roman"/>
                <a:cs typeface="Times New Roman"/>
                <a:sym typeface="Times New Roman"/>
              </a:rPr>
              <a:t>SC4289-1</a:t>
            </a:r>
            <a:endParaRPr sz="500">
              <a:solidFill>
                <a:schemeClr val="lt1"/>
              </a:solidFill>
              <a:latin typeface="Times New Roman"/>
              <a:ea typeface="Times New Roman"/>
              <a:cs typeface="Times New Roman"/>
              <a:sym typeface="Times New Roman"/>
            </a:endParaRPr>
          </a:p>
        </p:txBody>
      </p:sp>
      <p:pic>
        <p:nvPicPr>
          <p:cNvPr id="83" name="Google Shape;83;ga56b8f4def_0_26"/>
          <p:cNvPicPr preferRelativeResize="0"/>
          <p:nvPr/>
        </p:nvPicPr>
        <p:blipFill rotWithShape="1">
          <a:blip r:embed="rId3">
            <a:alphaModFix/>
          </a:blip>
          <a:srcRect/>
          <a:stretch/>
        </p:blipFill>
        <p:spPr>
          <a:xfrm>
            <a:off x="0" y="-169444"/>
            <a:ext cx="9144003" cy="7054830"/>
          </a:xfrm>
          <a:prstGeom prst="rect">
            <a:avLst/>
          </a:prstGeom>
          <a:noFill/>
          <a:ln>
            <a:noFill/>
          </a:ln>
        </p:spPr>
      </p:pic>
      <p:sp>
        <p:nvSpPr>
          <p:cNvPr id="84" name="Google Shape;84;ga56b8f4def_0_26"/>
          <p:cNvSpPr txBox="1"/>
          <p:nvPr/>
        </p:nvSpPr>
        <p:spPr>
          <a:xfrm>
            <a:off x="879750" y="0"/>
            <a:ext cx="7598100" cy="5078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3600" b="1">
                <a:solidFill>
                  <a:schemeClr val="dk1"/>
                </a:solidFill>
                <a:latin typeface="Times New Roman"/>
                <a:ea typeface="Times New Roman"/>
                <a:cs typeface="Times New Roman"/>
                <a:sym typeface="Times New Roman"/>
              </a:rPr>
              <a:t>Contenido</a:t>
            </a:r>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Fase proceso de articulación Programa Pi-e Aliado </a:t>
            </a:r>
            <a:endParaRPr sz="1200"/>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Signo distintivo de la Red Paz Maestros</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Conceptual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Arquetípico</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Signo Distintivo Final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Nuevo Soporte Conceptual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Cromático</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Referencias</a:t>
            </a:r>
            <a:endParaRPr sz="3400">
              <a:solidFill>
                <a:schemeClr val="dk1"/>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ga56b8f4def_0_33" descr="plantillas ppt 2019 -18 marzo (1)-02.jpg"/>
          <p:cNvPicPr preferRelativeResize="0"/>
          <p:nvPr/>
        </p:nvPicPr>
        <p:blipFill rotWithShape="1">
          <a:blip r:embed="rId3">
            <a:alphaModFix/>
          </a:blip>
          <a:srcRect/>
          <a:stretch/>
        </p:blipFill>
        <p:spPr>
          <a:xfrm>
            <a:off x="-36512" y="-27384"/>
            <a:ext cx="9298006" cy="6874537"/>
          </a:xfrm>
          <a:prstGeom prst="rect">
            <a:avLst/>
          </a:prstGeom>
          <a:noFill/>
          <a:ln>
            <a:noFill/>
          </a:ln>
        </p:spPr>
      </p:pic>
      <p:sp>
        <p:nvSpPr>
          <p:cNvPr id="90" name="Google Shape;90;ga56b8f4def_0_33"/>
          <p:cNvSpPr txBox="1">
            <a:spLocks noGrp="1"/>
          </p:cNvSpPr>
          <p:nvPr>
            <p:ph type="title"/>
          </p:nvPr>
        </p:nvSpPr>
        <p:spPr>
          <a:xfrm>
            <a:off x="497691" y="2838384"/>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1. Fase proceso de  </a:t>
            </a:r>
            <a:br>
              <a:rPr lang="es-CO"/>
            </a:br>
            <a:r>
              <a:rPr lang="es-CO"/>
              <a:t>articulación Programa Pi-e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6"/>
          <p:cNvSpPr txBox="1">
            <a:spLocks noGrp="1"/>
          </p:cNvSpPr>
          <p:nvPr>
            <p:ph type="title"/>
          </p:nvPr>
        </p:nvSpPr>
        <p:spPr>
          <a:xfrm>
            <a:off x="467544" y="0"/>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1. Fase proceso de articulación Programa</a:t>
            </a:r>
            <a:endParaRPr/>
          </a:p>
        </p:txBody>
      </p:sp>
      <p:pic>
        <p:nvPicPr>
          <p:cNvPr id="96" name="Google Shape;96;p6"/>
          <p:cNvPicPr preferRelativeResize="0"/>
          <p:nvPr/>
        </p:nvPicPr>
        <p:blipFill rotWithShape="1">
          <a:blip r:embed="rId3">
            <a:alphaModFix/>
          </a:blip>
          <a:srcRect/>
          <a:stretch/>
        </p:blipFill>
        <p:spPr>
          <a:xfrm>
            <a:off x="0" y="1268760"/>
            <a:ext cx="9144000" cy="399448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101" name="Google Shape;101;ga56b8f4def_0_89" descr="plantillas ppt 2019 -18 marzo (1)-02.jpg"/>
          <p:cNvPicPr preferRelativeResize="0"/>
          <p:nvPr/>
        </p:nvPicPr>
        <p:blipFill rotWithShape="1">
          <a:blip r:embed="rId3">
            <a:alphaModFix/>
          </a:blip>
          <a:srcRect/>
          <a:stretch/>
        </p:blipFill>
        <p:spPr>
          <a:xfrm>
            <a:off x="-36512" y="-13529"/>
            <a:ext cx="9298006" cy="6874537"/>
          </a:xfrm>
          <a:prstGeom prst="rect">
            <a:avLst/>
          </a:prstGeom>
          <a:noFill/>
          <a:ln>
            <a:noFill/>
          </a:ln>
        </p:spPr>
      </p:pic>
      <p:sp>
        <p:nvSpPr>
          <p:cNvPr id="102" name="Google Shape;102;ga56b8f4def_0_89"/>
          <p:cNvSpPr txBox="1">
            <a:spLocks noGrp="1"/>
          </p:cNvSpPr>
          <p:nvPr>
            <p:ph type="title"/>
          </p:nvPr>
        </p:nvSpPr>
        <p:spPr>
          <a:xfrm>
            <a:off x="497691" y="2838384"/>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2. Signo distintivo de la Red Paz Maestros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7"/>
          <p:cNvSpPr txBox="1">
            <a:spLocks noGrp="1"/>
          </p:cNvSpPr>
          <p:nvPr>
            <p:ph type="title"/>
          </p:nvPr>
        </p:nvSpPr>
        <p:spPr>
          <a:xfrm>
            <a:off x="467544" y="0"/>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2. Signo Distintivo</a:t>
            </a:r>
            <a:endParaRPr/>
          </a:p>
        </p:txBody>
      </p:sp>
      <p:pic>
        <p:nvPicPr>
          <p:cNvPr id="108" name="Google Shape;108;p7"/>
          <p:cNvPicPr preferRelativeResize="0"/>
          <p:nvPr/>
        </p:nvPicPr>
        <p:blipFill rotWithShape="1">
          <a:blip r:embed="rId3">
            <a:alphaModFix/>
          </a:blip>
          <a:srcRect l="5570" t="6517" r="7740" b="12242"/>
          <a:stretch/>
        </p:blipFill>
        <p:spPr>
          <a:xfrm>
            <a:off x="2411760" y="1412777"/>
            <a:ext cx="4032448" cy="3600400"/>
          </a:xfrm>
          <a:prstGeom prst="rect">
            <a:avLst/>
          </a:prstGeom>
          <a:noFill/>
          <a:ln>
            <a:noFill/>
          </a:ln>
        </p:spPr>
      </p:pic>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963</Words>
  <Application>Microsoft Office PowerPoint</Application>
  <PresentationFormat>Presentación en pantalla (4:3)</PresentationFormat>
  <Paragraphs>121</Paragraphs>
  <Slides>20</Slides>
  <Notes>20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20</vt:i4>
      </vt:variant>
    </vt:vector>
  </HeadingPairs>
  <TitlesOfParts>
    <vt:vector size="24" baseType="lpstr">
      <vt:lpstr>Arial</vt:lpstr>
      <vt:lpstr>Calibri</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1. Fase proceso de   articulación Programa Pi-e</vt:lpstr>
      <vt:lpstr>1. Fase proceso de articulación Programa</vt:lpstr>
      <vt:lpstr>2. Signo distintivo de la Red Paz Maestros</vt:lpstr>
      <vt:lpstr>2. Signo Distintivo</vt:lpstr>
      <vt:lpstr>3. Soporte Conceptual</vt:lpstr>
      <vt:lpstr>Prisma de Identidad</vt:lpstr>
      <vt:lpstr>Prisma de Identidad</vt:lpstr>
      <vt:lpstr>Prisma de Identidad</vt:lpstr>
      <vt:lpstr>Prisma de Identidad</vt:lpstr>
      <vt:lpstr>4. Soporte Arquetípico</vt:lpstr>
      <vt:lpstr>5. Soporte Cromático</vt:lpstr>
      <vt:lpstr>6. Signo Distintivo Final</vt:lpstr>
      <vt:lpstr>7. Soporte Conceptual</vt:lpstr>
      <vt:lpstr>Recomendaciones</vt:lpstr>
      <vt:lpstr>8. 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Convento Santo Domingo</dc:creator>
  <cp:lastModifiedBy>USUARIO</cp:lastModifiedBy>
  <cp:revision>3</cp:revision>
  <dcterms:created xsi:type="dcterms:W3CDTF">2005-05-09T20:50:19Z</dcterms:created>
  <dcterms:modified xsi:type="dcterms:W3CDTF">2020-12-02T03:41:07Z</dcterms:modified>
</cp:coreProperties>
</file>