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25199975" cy="359997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5946"/>
  </p:normalViewPr>
  <p:slideViewPr>
    <p:cSldViewPr snapToGrid="0" snapToObjects="1">
      <p:cViewPr varScale="1">
        <p:scale>
          <a:sx n="21" d="100"/>
          <a:sy n="21" d="100"/>
        </p:scale>
        <p:origin x="1062"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5891626"/>
            <a:ext cx="21419979" cy="12533242"/>
          </a:xfrm>
        </p:spPr>
        <p:txBody>
          <a:bodyPr anchor="b"/>
          <a:lstStyle>
            <a:lvl1pPr algn="ctr">
              <a:defRPr sz="16535"/>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149997" y="18908198"/>
            <a:ext cx="18899981" cy="8691601"/>
          </a:xfrm>
        </p:spPr>
        <p:txBody>
          <a:bodyPr/>
          <a:lstStyle>
            <a:lvl1pPr marL="0" indent="0" algn="ctr">
              <a:buNone/>
              <a:defRPr sz="6614"/>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439890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24949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3733" y="1916653"/>
            <a:ext cx="5433745" cy="3050811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732500" y="1916653"/>
            <a:ext cx="15986234" cy="3050811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46331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79181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719375" y="8974945"/>
            <a:ext cx="21734978" cy="14974888"/>
          </a:xfrm>
        </p:spPr>
        <p:txBody>
          <a:bodyPr anchor="b"/>
          <a:lstStyle>
            <a:lvl1pPr>
              <a:defRPr sz="16535"/>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719375" y="24091502"/>
            <a:ext cx="21734978" cy="7874940"/>
          </a:xfrm>
        </p:spPr>
        <p:txBody>
          <a:bodyPr/>
          <a:lstStyle>
            <a:lvl1pPr marL="0" indent="0">
              <a:buNone/>
              <a:defRPr sz="6614">
                <a:solidFill>
                  <a:schemeClr val="tx1"/>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0087FC3-84CE-5B48-AAAE-24629BF77047}" type="datetimeFigureOut">
              <a:rPr lang="es-CO" smtClean="0"/>
              <a:t>9/12/2019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216984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73249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757488" y="9583264"/>
            <a:ext cx="10709989" cy="228415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399541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735781" y="1916661"/>
            <a:ext cx="21734978" cy="6958285"/>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5783" y="8824938"/>
            <a:ext cx="10660769"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4" name="Content Placeholder 3"/>
          <p:cNvSpPr>
            <a:spLocks noGrp="1"/>
          </p:cNvSpPr>
          <p:nvPr>
            <p:ph sz="half" idx="2"/>
          </p:nvPr>
        </p:nvSpPr>
        <p:spPr>
          <a:xfrm>
            <a:off x="1735783" y="13149904"/>
            <a:ext cx="10660769"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757489" y="8824938"/>
            <a:ext cx="10713272" cy="4324966"/>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es-ES"/>
              <a:t>Haga clic para modificar los estilos de texto del patrón</a:t>
            </a:r>
          </a:p>
        </p:txBody>
      </p:sp>
      <p:sp>
        <p:nvSpPr>
          <p:cNvPr id="6" name="Content Placeholder 5"/>
          <p:cNvSpPr>
            <a:spLocks noGrp="1"/>
          </p:cNvSpPr>
          <p:nvPr>
            <p:ph sz="quarter" idx="4"/>
          </p:nvPr>
        </p:nvSpPr>
        <p:spPr>
          <a:xfrm>
            <a:off x="12757489" y="13149904"/>
            <a:ext cx="10713272" cy="1934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0087FC3-84CE-5B48-AAAE-24629BF77047}" type="datetimeFigureOut">
              <a:rPr lang="es-CO" smtClean="0"/>
              <a:t>9/12/2019</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62507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0087FC3-84CE-5B48-AAAE-24629BF77047}" type="datetimeFigureOut">
              <a:rPr lang="es-CO" smtClean="0"/>
              <a:t>9/12/2019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269188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087FC3-84CE-5B48-AAAE-24629BF77047}" type="datetimeFigureOut">
              <a:rPr lang="es-CO" smtClean="0"/>
              <a:t>9/12/2019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94657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713272" y="5183304"/>
            <a:ext cx="12757487" cy="25583147"/>
          </a:xfrm>
        </p:spPr>
        <p:txBody>
          <a:bodyPr/>
          <a:lstStyle>
            <a:lvl1pPr>
              <a:defRPr sz="8819"/>
            </a:lvl1pPr>
            <a:lvl2pPr>
              <a:defRPr sz="7717"/>
            </a:lvl2pPr>
            <a:lvl3pPr>
              <a:defRPr sz="6614"/>
            </a:lvl3pPr>
            <a:lvl4pPr>
              <a:defRPr sz="5512"/>
            </a:lvl4pPr>
            <a:lvl5pPr>
              <a:defRPr sz="5512"/>
            </a:lvl5pPr>
            <a:lvl6pPr>
              <a:defRPr sz="5512"/>
            </a:lvl6pPr>
            <a:lvl7pPr>
              <a:defRPr sz="5512"/>
            </a:lvl7pPr>
            <a:lvl8pPr>
              <a:defRPr sz="5512"/>
            </a:lvl8pPr>
            <a:lvl9pPr>
              <a:defRPr sz="5512"/>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1781667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35780" y="2399982"/>
            <a:ext cx="8127648" cy="8399939"/>
          </a:xfrm>
        </p:spPr>
        <p:txBody>
          <a:bodyPr anchor="b"/>
          <a:lstStyle>
            <a:lvl1pPr>
              <a:defRPr sz="881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713272" y="5183304"/>
            <a:ext cx="12757487" cy="25583147"/>
          </a:xfrm>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735780" y="10799922"/>
            <a:ext cx="8127648" cy="20008190"/>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0087FC3-84CE-5B48-AAAE-24629BF77047}" type="datetimeFigureOut">
              <a:rPr lang="es-CO" smtClean="0"/>
              <a:t>9/12/2019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97C54345-BD8B-2043-9DA6-2893BEE98785}" type="slidenum">
              <a:rPr lang="es-CO" smtClean="0"/>
              <a:t>‹Nº›</a:t>
            </a:fld>
            <a:endParaRPr lang="es-CO"/>
          </a:p>
        </p:txBody>
      </p:sp>
    </p:spTree>
    <p:extLst>
      <p:ext uri="{BB962C8B-B14F-4D97-AF65-F5344CB8AC3E}">
        <p14:creationId xmlns:p14="http://schemas.microsoft.com/office/powerpoint/2010/main" val="873600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499" y="1916661"/>
            <a:ext cx="21734978" cy="695828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732499" y="9583264"/>
            <a:ext cx="21734978" cy="2284150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732498" y="33366432"/>
            <a:ext cx="5669994" cy="1916653"/>
          </a:xfrm>
          <a:prstGeom prst="rect">
            <a:avLst/>
          </a:prstGeom>
        </p:spPr>
        <p:txBody>
          <a:bodyPr vert="horz" lIns="91440" tIns="45720" rIns="91440" bIns="45720" rtlCol="0" anchor="ctr"/>
          <a:lstStyle>
            <a:lvl1pPr algn="l">
              <a:defRPr sz="3307">
                <a:solidFill>
                  <a:schemeClr val="tx1">
                    <a:tint val="75000"/>
                  </a:schemeClr>
                </a:solidFill>
              </a:defRPr>
            </a:lvl1pPr>
          </a:lstStyle>
          <a:p>
            <a:fld id="{10087FC3-84CE-5B48-AAAE-24629BF77047}" type="datetimeFigureOut">
              <a:rPr lang="es-CO" smtClean="0"/>
              <a:t>9/12/2019</a:t>
            </a:fld>
            <a:endParaRPr lang="es-CO"/>
          </a:p>
        </p:txBody>
      </p:sp>
      <p:sp>
        <p:nvSpPr>
          <p:cNvPr id="5" name="Footer Placeholder 4"/>
          <p:cNvSpPr>
            <a:spLocks noGrp="1"/>
          </p:cNvSpPr>
          <p:nvPr>
            <p:ph type="ftr" sz="quarter" idx="3"/>
          </p:nvPr>
        </p:nvSpPr>
        <p:spPr>
          <a:xfrm>
            <a:off x="8347492" y="33366432"/>
            <a:ext cx="8504992" cy="1916653"/>
          </a:xfrm>
          <a:prstGeom prst="rect">
            <a:avLst/>
          </a:prstGeom>
        </p:spPr>
        <p:txBody>
          <a:bodyPr vert="horz" lIns="91440" tIns="45720" rIns="91440" bIns="45720" rtlCol="0" anchor="ctr"/>
          <a:lstStyle>
            <a:lvl1pPr algn="ctr">
              <a:defRPr sz="3307">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17797483" y="33366432"/>
            <a:ext cx="5669994" cy="1916653"/>
          </a:xfrm>
          <a:prstGeom prst="rect">
            <a:avLst/>
          </a:prstGeom>
        </p:spPr>
        <p:txBody>
          <a:bodyPr vert="horz" lIns="91440" tIns="45720" rIns="91440" bIns="45720" rtlCol="0" anchor="ctr"/>
          <a:lstStyle>
            <a:lvl1pPr algn="r">
              <a:defRPr sz="3307">
                <a:solidFill>
                  <a:schemeClr val="tx1">
                    <a:tint val="75000"/>
                  </a:schemeClr>
                </a:solidFill>
              </a:defRPr>
            </a:lvl1pPr>
          </a:lstStyle>
          <a:p>
            <a:fld id="{97C54345-BD8B-2043-9DA6-2893BEE98785}" type="slidenum">
              <a:rPr lang="es-CO" smtClean="0"/>
              <a:t>‹Nº›</a:t>
            </a:fld>
            <a:endParaRPr lang="es-CO"/>
          </a:p>
        </p:txBody>
      </p:sp>
    </p:spTree>
    <p:extLst>
      <p:ext uri="{BB962C8B-B14F-4D97-AF65-F5344CB8AC3E}">
        <p14:creationId xmlns:p14="http://schemas.microsoft.com/office/powerpoint/2010/main" val="1299718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519995" rtl="0" eaLnBrk="1" latinLnBrk="0" hangingPunct="1">
        <a:lnSpc>
          <a:spcPct val="90000"/>
        </a:lnSpc>
        <a:spcBef>
          <a:spcPct val="0"/>
        </a:spcBef>
        <a:buNone/>
        <a:defRPr sz="12126" kern="1200">
          <a:solidFill>
            <a:schemeClr val="tx1"/>
          </a:solidFill>
          <a:latin typeface="+mj-lt"/>
          <a:ea typeface="+mj-ea"/>
          <a:cs typeface="+mj-cs"/>
        </a:defRPr>
      </a:lvl1pPr>
    </p:titleStyle>
    <p:bodyStyle>
      <a:lvl1pPr marL="629999" indent="-629999" algn="l" defTabSz="2519995" rtl="0" eaLnBrk="1" latinLnBrk="0" hangingPunct="1">
        <a:lnSpc>
          <a:spcPct val="90000"/>
        </a:lnSpc>
        <a:spcBef>
          <a:spcPts val="2756"/>
        </a:spcBef>
        <a:buFont typeface="Arial" panose="020B0604020202020204" pitchFamily="34" charset="0"/>
        <a:buChar char="•"/>
        <a:defRPr sz="7717" kern="1200">
          <a:solidFill>
            <a:schemeClr val="tx1"/>
          </a:solidFill>
          <a:latin typeface="+mn-lt"/>
          <a:ea typeface="+mn-ea"/>
          <a:cs typeface="+mn-cs"/>
        </a:defRPr>
      </a:lvl1pPr>
      <a:lvl2pPr marL="1889996" indent="-629999" algn="l" defTabSz="2519995" rtl="0" eaLnBrk="1" latinLnBrk="0" hangingPunct="1">
        <a:lnSpc>
          <a:spcPct val="90000"/>
        </a:lnSpc>
        <a:spcBef>
          <a:spcPts val="1378"/>
        </a:spcBef>
        <a:buFont typeface="Arial" panose="020B0604020202020204" pitchFamily="34" charset="0"/>
        <a:buChar char="•"/>
        <a:defRPr sz="6614" kern="1200">
          <a:solidFill>
            <a:schemeClr val="tx1"/>
          </a:solidFill>
          <a:latin typeface="+mn-lt"/>
          <a:ea typeface="+mn-ea"/>
          <a:cs typeface="+mn-cs"/>
        </a:defRPr>
      </a:lvl2pPr>
      <a:lvl3pPr marL="3149994" indent="-629999" algn="l" defTabSz="2519995" rtl="0" eaLnBrk="1" latinLnBrk="0" hangingPunct="1">
        <a:lnSpc>
          <a:spcPct val="90000"/>
        </a:lnSpc>
        <a:spcBef>
          <a:spcPts val="1378"/>
        </a:spcBef>
        <a:buFont typeface="Arial" panose="020B0604020202020204" pitchFamily="34" charset="0"/>
        <a:buChar char="•"/>
        <a:defRPr sz="5512" kern="1200">
          <a:solidFill>
            <a:schemeClr val="tx1"/>
          </a:solidFill>
          <a:latin typeface="+mn-lt"/>
          <a:ea typeface="+mn-ea"/>
          <a:cs typeface="+mn-cs"/>
        </a:defRPr>
      </a:lvl3pPr>
      <a:lvl4pPr marL="440999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4pPr>
      <a:lvl5pPr marL="566998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5pPr>
      <a:lvl6pPr marL="6929986"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6pPr>
      <a:lvl7pPr marL="8189984"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7pPr>
      <a:lvl8pPr marL="944998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8pPr>
      <a:lvl9pPr marL="1070997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xmlns="" id="{6FD6C20C-565C-8B4E-917A-1CFD26B11A3A}"/>
              </a:ext>
            </a:extLst>
          </p:cNvPr>
          <p:cNvPicPr>
            <a:picLocks noChangeAspect="1"/>
          </p:cNvPicPr>
          <p:nvPr/>
        </p:nvPicPr>
        <p:blipFill>
          <a:blip r:embed="rId2"/>
          <a:stretch>
            <a:fillRect/>
          </a:stretch>
        </p:blipFill>
        <p:spPr>
          <a:xfrm>
            <a:off x="-217716" y="-1314450"/>
            <a:ext cx="27603449" cy="37776150"/>
          </a:xfrm>
          <a:prstGeom prst="rect">
            <a:avLst/>
          </a:prstGeom>
        </p:spPr>
      </p:pic>
      <p:sp>
        <p:nvSpPr>
          <p:cNvPr id="2" name="CuadroTexto 1"/>
          <p:cNvSpPr txBox="1"/>
          <p:nvPr/>
        </p:nvSpPr>
        <p:spPr>
          <a:xfrm>
            <a:off x="1510661" y="1133327"/>
            <a:ext cx="24146693" cy="3416320"/>
          </a:xfrm>
          <a:prstGeom prst="rect">
            <a:avLst/>
          </a:prstGeom>
          <a:noFill/>
        </p:spPr>
        <p:txBody>
          <a:bodyPr wrap="square" rtlCol="0">
            <a:spAutoFit/>
          </a:bodyPr>
          <a:lstStyle/>
          <a:p>
            <a:pPr algn="ctr"/>
            <a:r>
              <a:rPr lang="es-CO" sz="7200" b="1" dirty="0">
                <a:solidFill>
                  <a:schemeClr val="bg1"/>
                </a:solidFill>
                <a:latin typeface="Arial" panose="020B0604020202020204" pitchFamily="34" charset="0"/>
                <a:cs typeface="Arial" panose="020B0604020202020204" pitchFamily="34" charset="0"/>
              </a:rPr>
              <a:t>Determinantes de la variación en las tasas de encarcelamiento en Colombia: Una aproximación empírica</a:t>
            </a:r>
          </a:p>
        </p:txBody>
      </p:sp>
      <p:sp>
        <p:nvSpPr>
          <p:cNvPr id="3" name="CuadroTexto 2"/>
          <p:cNvSpPr txBox="1"/>
          <p:nvPr/>
        </p:nvSpPr>
        <p:spPr>
          <a:xfrm>
            <a:off x="10180320" y="6077926"/>
            <a:ext cx="16093440" cy="707886"/>
          </a:xfrm>
          <a:prstGeom prst="rect">
            <a:avLst/>
          </a:prstGeom>
          <a:noFill/>
        </p:spPr>
        <p:txBody>
          <a:bodyPr wrap="square" rtlCol="0">
            <a:spAutoFit/>
          </a:bodyPr>
          <a:lstStyle/>
          <a:p>
            <a:r>
              <a:rPr lang="es-CO" sz="4000" b="1" dirty="0" smtClean="0">
                <a:solidFill>
                  <a:schemeClr val="bg1"/>
                </a:solidFill>
              </a:rPr>
              <a:t>Nicol</a:t>
            </a:r>
            <a:r>
              <a:rPr lang="es-ES_tradnl" sz="4000" b="1" dirty="0" err="1" smtClean="0">
                <a:solidFill>
                  <a:schemeClr val="bg1"/>
                </a:solidFill>
              </a:rPr>
              <a:t>ás</a:t>
            </a:r>
            <a:r>
              <a:rPr lang="es-ES_tradnl" sz="4000" b="1" dirty="0" smtClean="0">
                <a:solidFill>
                  <a:schemeClr val="bg1"/>
                </a:solidFill>
              </a:rPr>
              <a:t> </a:t>
            </a:r>
            <a:r>
              <a:rPr lang="es-CO" sz="4000" b="1" dirty="0" smtClean="0">
                <a:solidFill>
                  <a:schemeClr val="bg1"/>
                </a:solidFill>
              </a:rPr>
              <a:t>Santamar</a:t>
            </a:r>
            <a:r>
              <a:rPr lang="es-ES_tradnl" sz="4000" b="1" dirty="0" err="1" smtClean="0">
                <a:solidFill>
                  <a:schemeClr val="bg1"/>
                </a:solidFill>
              </a:rPr>
              <a:t>ía</a:t>
            </a:r>
            <a:r>
              <a:rPr lang="es-ES_tradnl" sz="4000" b="1" dirty="0" smtClean="0">
                <a:solidFill>
                  <a:schemeClr val="bg1"/>
                </a:solidFill>
              </a:rPr>
              <a:t> y Julio Montañez</a:t>
            </a:r>
            <a:endParaRPr lang="es-CO" sz="4000" b="1" dirty="0">
              <a:solidFill>
                <a:schemeClr val="bg1"/>
              </a:solidFill>
            </a:endParaRPr>
          </a:p>
        </p:txBody>
      </p:sp>
      <p:sp>
        <p:nvSpPr>
          <p:cNvPr id="4" name="CuadroTexto 3"/>
          <p:cNvSpPr txBox="1"/>
          <p:nvPr/>
        </p:nvSpPr>
        <p:spPr>
          <a:xfrm>
            <a:off x="1084667" y="7765607"/>
            <a:ext cx="24572687" cy="2554545"/>
          </a:xfrm>
          <a:prstGeom prst="rect">
            <a:avLst/>
          </a:prstGeom>
          <a:noFill/>
        </p:spPr>
        <p:txBody>
          <a:bodyPr wrap="square" rtlCol="0">
            <a:spAutoFit/>
          </a:bodyPr>
          <a:lstStyle/>
          <a:p>
            <a:r>
              <a:rPr lang="es-CO" sz="3200" b="1" dirty="0">
                <a:solidFill>
                  <a:schemeClr val="bg1"/>
                </a:solidFill>
              </a:rPr>
              <a:t>Esta investigación está vinculada con la investigación y a la proyección social. Por medio de una investigación rigurosa, en términos teóricos y empíricos,este proyecto indaga sobre las causas en la variación en las tasas de encarcelamiento en Colombia. Los resultados de este proyecto no sólo tendrán unimpacto académico, adicionalmente, los resultados encontrados y su respectiva socialización permitirán a los policy makers (tomadores de decisión)realizar políticas públicas en asuntos penales consistentes con los hallazgos científicos. Deigual modo, los hallazgos de este proyecto servirán a la sociedadcivil como insumo para la discusión sobre el incremento de la población penitencia.</a:t>
            </a:r>
          </a:p>
        </p:txBody>
      </p:sp>
      <p:sp>
        <p:nvSpPr>
          <p:cNvPr id="5" name="CuadroTexto 4"/>
          <p:cNvSpPr txBox="1"/>
          <p:nvPr/>
        </p:nvSpPr>
        <p:spPr>
          <a:xfrm>
            <a:off x="2616531" y="11234057"/>
            <a:ext cx="22583444" cy="4031873"/>
          </a:xfrm>
          <a:prstGeom prst="rect">
            <a:avLst/>
          </a:prstGeom>
          <a:noFill/>
        </p:spPr>
        <p:txBody>
          <a:bodyPr wrap="square" rtlCol="0">
            <a:spAutoFit/>
          </a:bodyPr>
          <a:lstStyle/>
          <a:p>
            <a:r>
              <a:rPr lang="es-CO" sz="3200" b="1" dirty="0">
                <a:solidFill>
                  <a:schemeClr val="bg1"/>
                </a:solidFill>
              </a:rPr>
              <a:t>Según datos de la Corporación Excelencia a la Justicia (2019). Los datos sobre encarcelamiento, específicamente, la tasa de encarcelamiento por cada100.000 habitantes ha variado significativamente en los últimos veinte años en Colombia. Entre el periodo comprendido entre 1996 y 2001, se evidencióun aumento en la tasa de encarcelamiento de 100 a 128. Posteriormente, en 1997, hubo una disminución en la tasa de encarcelamiento. No obstante, apartir de ese año, la tasa de encarcelamiento aumento significativamente hasta al año 2013 con dos pequeñas disminuciones entre los años 2006 y 2009.Después del 2013, las tasa de encarcelamiento se mantuvo estable o disminuyó en pequeñas proporciones.Este proyecto de investigación indaga, a través de la utilización de evidencia empírica y de una metodología cuantitativa, por las causas sociales, políticas,culturales y económicas de las tasas de encarcelamiento.</a:t>
            </a:r>
          </a:p>
        </p:txBody>
      </p:sp>
      <p:sp>
        <p:nvSpPr>
          <p:cNvPr id="8" name="CuadroTexto 7"/>
          <p:cNvSpPr txBox="1"/>
          <p:nvPr/>
        </p:nvSpPr>
        <p:spPr>
          <a:xfrm>
            <a:off x="1302203" y="15418495"/>
            <a:ext cx="9793183" cy="1323439"/>
          </a:xfrm>
          <a:prstGeom prst="rect">
            <a:avLst/>
          </a:prstGeom>
          <a:noFill/>
        </p:spPr>
        <p:txBody>
          <a:bodyPr wrap="square" rtlCol="0">
            <a:spAutoFit/>
          </a:bodyPr>
          <a:lstStyle/>
          <a:p>
            <a:r>
              <a:rPr lang="es-CO" sz="4000" b="1" dirty="0" smtClean="0">
                <a:solidFill>
                  <a:schemeClr val="bg1"/>
                </a:solidFill>
              </a:rPr>
              <a:t>Determinar las causas de la varici</a:t>
            </a:r>
            <a:r>
              <a:rPr lang="es-ES_tradnl" sz="4000" b="1" dirty="0" err="1" smtClean="0">
                <a:solidFill>
                  <a:schemeClr val="bg1"/>
                </a:solidFill>
              </a:rPr>
              <a:t>ón</a:t>
            </a:r>
            <a:r>
              <a:rPr lang="es-ES_tradnl" sz="4000" b="1" dirty="0" smtClean="0">
                <a:solidFill>
                  <a:schemeClr val="bg1"/>
                </a:solidFill>
              </a:rPr>
              <a:t> de las tasas de encarcelamiento</a:t>
            </a:r>
            <a:endParaRPr lang="es-CO" sz="4000" b="1" dirty="0">
              <a:solidFill>
                <a:schemeClr val="bg1"/>
              </a:solidFill>
            </a:endParaRPr>
          </a:p>
        </p:txBody>
      </p:sp>
      <p:sp>
        <p:nvSpPr>
          <p:cNvPr id="9" name="CuadroTexto 8"/>
          <p:cNvSpPr txBox="1"/>
          <p:nvPr/>
        </p:nvSpPr>
        <p:spPr>
          <a:xfrm>
            <a:off x="14177159" y="15661039"/>
            <a:ext cx="11480195" cy="707886"/>
          </a:xfrm>
          <a:prstGeom prst="rect">
            <a:avLst/>
          </a:prstGeom>
          <a:noFill/>
        </p:spPr>
        <p:txBody>
          <a:bodyPr wrap="square" rtlCol="0">
            <a:spAutoFit/>
          </a:bodyPr>
          <a:lstStyle/>
          <a:p>
            <a:r>
              <a:rPr lang="es-CO" sz="4000" b="1" dirty="0" smtClean="0">
                <a:solidFill>
                  <a:schemeClr val="bg1"/>
                </a:solidFill>
              </a:rPr>
              <a:t>Estad</a:t>
            </a:r>
            <a:r>
              <a:rPr lang="es-ES_tradnl" sz="4000" b="1" dirty="0" err="1" smtClean="0">
                <a:solidFill>
                  <a:schemeClr val="bg1"/>
                </a:solidFill>
              </a:rPr>
              <a:t>ística</a:t>
            </a:r>
            <a:r>
              <a:rPr lang="es-ES_tradnl" sz="4000" b="1" dirty="0" smtClean="0">
                <a:solidFill>
                  <a:schemeClr val="bg1"/>
                </a:solidFill>
              </a:rPr>
              <a:t> descriptiva e inferencial</a:t>
            </a:r>
            <a:endParaRPr lang="es-CO" sz="4000" b="1" dirty="0">
              <a:solidFill>
                <a:schemeClr val="bg1"/>
              </a:solidFill>
            </a:endParaRPr>
          </a:p>
        </p:txBody>
      </p:sp>
      <p:pic>
        <p:nvPicPr>
          <p:cNvPr id="11" name="Imagen 10"/>
          <p:cNvPicPr>
            <a:picLocks noChangeAspect="1"/>
          </p:cNvPicPr>
          <p:nvPr/>
        </p:nvPicPr>
        <p:blipFill>
          <a:blip r:embed="rId3"/>
          <a:stretch>
            <a:fillRect/>
          </a:stretch>
        </p:blipFill>
        <p:spPr>
          <a:xfrm>
            <a:off x="14177159" y="32902251"/>
            <a:ext cx="13208574" cy="3559449"/>
          </a:xfrm>
          <a:prstGeom prst="rect">
            <a:avLst/>
          </a:prstGeom>
        </p:spPr>
      </p:pic>
      <p:sp>
        <p:nvSpPr>
          <p:cNvPr id="15" name="CuadroTexto 14"/>
          <p:cNvSpPr txBox="1"/>
          <p:nvPr/>
        </p:nvSpPr>
        <p:spPr>
          <a:xfrm flipH="1">
            <a:off x="627288" y="34200359"/>
            <a:ext cx="10711542" cy="1569660"/>
          </a:xfrm>
          <a:prstGeom prst="rect">
            <a:avLst/>
          </a:prstGeom>
          <a:noFill/>
        </p:spPr>
        <p:txBody>
          <a:bodyPr wrap="square" rtlCol="0">
            <a:spAutoFit/>
          </a:bodyPr>
          <a:lstStyle/>
          <a:p>
            <a:r>
              <a:rPr lang="es-CO" sz="9600" dirty="0" smtClean="0">
                <a:solidFill>
                  <a:schemeClr val="accent1"/>
                </a:solidFill>
              </a:rPr>
              <a:t>Bogot</a:t>
            </a:r>
            <a:r>
              <a:rPr lang="es-ES_tradnl" sz="9600" dirty="0" smtClean="0">
                <a:solidFill>
                  <a:schemeClr val="accent1"/>
                </a:solidFill>
              </a:rPr>
              <a:t>á.</a:t>
            </a:r>
            <a:endParaRPr lang="es-CO" sz="9600" dirty="0">
              <a:solidFill>
                <a:schemeClr val="accent1"/>
              </a:solidFill>
            </a:endParaRPr>
          </a:p>
        </p:txBody>
      </p:sp>
      <p:sp>
        <p:nvSpPr>
          <p:cNvPr id="13" name="Rectángulo 12"/>
          <p:cNvSpPr/>
          <p:nvPr/>
        </p:nvSpPr>
        <p:spPr>
          <a:xfrm>
            <a:off x="2018097" y="21591699"/>
            <a:ext cx="23181878" cy="9941183"/>
          </a:xfrm>
          <a:prstGeom prst="rect">
            <a:avLst/>
          </a:prstGeom>
        </p:spPr>
        <p:txBody>
          <a:bodyPr wrap="square">
            <a:spAutoFit/>
          </a:bodyPr>
          <a:lstStyle/>
          <a:p>
            <a:r>
              <a:rPr lang="es-ES" sz="4000" dirty="0"/>
              <a:t>Hoy en día Colombia atraviesa un proceso de paz con la guerrilla más antigua que había en el continente y que pretende ser el tránsito al posconflicto. </a:t>
            </a:r>
            <a:r>
              <a:rPr lang="es-ES" sz="4000" dirty="0" err="1"/>
              <a:t>Poresta</a:t>
            </a:r>
            <a:r>
              <a:rPr lang="es-ES" sz="4000" dirty="0"/>
              <a:t> razón se acudió a un proceso de justicia transicional, que a diferencia de muchos de los procesos de este corte que se habían realizado en el </a:t>
            </a:r>
            <a:r>
              <a:rPr lang="es-ES" sz="4000" dirty="0" err="1"/>
              <a:t>mundo,este</a:t>
            </a:r>
            <a:r>
              <a:rPr lang="es-ES" sz="4000" dirty="0"/>
              <a:t> se hizo bajo la </a:t>
            </a:r>
            <a:r>
              <a:rPr lang="es-ES" sz="4000" dirty="0" err="1"/>
              <a:t>operancia</a:t>
            </a:r>
            <a:r>
              <a:rPr lang="es-ES" sz="4000" dirty="0"/>
              <a:t> de la Corte Penal Internacional (</a:t>
            </a:r>
            <a:r>
              <a:rPr lang="es-ES" sz="4000" dirty="0" err="1"/>
              <a:t>Teitel</a:t>
            </a:r>
            <a:r>
              <a:rPr lang="es-ES" sz="4000" dirty="0"/>
              <a:t>, 2003: 89). Este acuerdo realizado entre el gobierno colombiano y las guerrillas de </a:t>
            </a:r>
            <a:r>
              <a:rPr lang="es-ES" sz="4000" dirty="0" err="1"/>
              <a:t>lasF.A.R.C</a:t>
            </a:r>
            <a:r>
              <a:rPr lang="es-ES" sz="4000" dirty="0"/>
              <a:t>. contó con la aquiescencia de la fiscal de la Corte Penal Internacional (</a:t>
            </a:r>
            <a:r>
              <a:rPr lang="es-ES" sz="4000" dirty="0" err="1"/>
              <a:t>Bensouda</a:t>
            </a:r>
            <a:r>
              <a:rPr lang="es-ES" sz="4000" dirty="0"/>
              <a:t>, 2016).La lógica de este acuerdo de paz, sin embargo no solo contempló para quienes vayan a la Sala de verdad y reconocimiento de responsabilidad de </a:t>
            </a:r>
            <a:r>
              <a:rPr lang="es-ES" sz="4000" dirty="0" err="1"/>
              <a:t>maneravoluntaria</a:t>
            </a:r>
            <a:r>
              <a:rPr lang="es-ES" sz="4000" dirty="0"/>
              <a:t>, sanciones restaurativas, que precisamente buscan una solución diferente al conflicto social generado por el delito con la tradicional pena </a:t>
            </a:r>
            <a:r>
              <a:rPr lang="es-ES" sz="4000" dirty="0" err="1"/>
              <a:t>decorte</a:t>
            </a:r>
            <a:r>
              <a:rPr lang="es-ES" sz="4000" dirty="0"/>
              <a:t> retributivo, sino que además contempló otras dos modalidades, que hacen relevante su relación con un futuro incremento de la </a:t>
            </a:r>
            <a:r>
              <a:rPr lang="es-ES" sz="4000" dirty="0" err="1"/>
              <a:t>poblaciónpenitenciaria.Las</a:t>
            </a:r>
            <a:r>
              <a:rPr lang="es-ES" sz="4000" dirty="0"/>
              <a:t> sanciones alternativas serían impuestas a los miembros de la guerrilla o del ejército que rehusaran ir a la cámara de verdad y de reconocimiento </a:t>
            </a:r>
            <a:r>
              <a:rPr lang="es-ES" sz="4000" dirty="0" err="1"/>
              <a:t>deresponsabilidad</a:t>
            </a:r>
            <a:r>
              <a:rPr lang="es-ES" sz="4000" dirty="0"/>
              <a:t>, pero reconozcan sus delitos ante el Tribunal de la J.E.P. que tendrán una pena entre cinco y ocho </a:t>
            </a:r>
            <a:r>
              <a:rPr lang="es-ES" sz="4000" dirty="0" err="1"/>
              <a:t>años.Y</a:t>
            </a:r>
            <a:r>
              <a:rPr lang="es-ES" sz="4000" dirty="0"/>
              <a:t> las sanciones ordinaria para quienes sean aceptados en la Jurisdicción Especial para la Paz y no ofrezcan verdad respecto de los crímenes </a:t>
            </a:r>
            <a:r>
              <a:rPr lang="es-ES" sz="4000" dirty="0" err="1"/>
              <a:t>cometidos,sino</a:t>
            </a:r>
            <a:r>
              <a:rPr lang="es-ES" sz="4000" dirty="0"/>
              <a:t> que por el contrario decidan ir a juicio y si llegan a ser vencidos en este se harán acreedores de sanciones ordinarias que van desde los 15 hasta los 20años de pena privativa de la libertad ordinaria.</a:t>
            </a:r>
          </a:p>
        </p:txBody>
      </p:sp>
    </p:spTree>
    <p:extLst>
      <p:ext uri="{BB962C8B-B14F-4D97-AF65-F5344CB8AC3E}">
        <p14:creationId xmlns:p14="http://schemas.microsoft.com/office/powerpoint/2010/main" val="1227804795"/>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640</TotalTime>
  <Words>579</Words>
  <Application>Microsoft Office PowerPoint</Application>
  <PresentationFormat>Personalizado</PresentationFormat>
  <Paragraphs>8</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Tema de Office</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abdel alexis arenas suárez</dc:creator>
  <cp:lastModifiedBy>Sandra Milena García Farfán</cp:lastModifiedBy>
  <cp:revision>7</cp:revision>
  <dcterms:created xsi:type="dcterms:W3CDTF">2019-04-02T11:07:53Z</dcterms:created>
  <dcterms:modified xsi:type="dcterms:W3CDTF">2019-12-09T16:26:56Z</dcterms:modified>
</cp:coreProperties>
</file>