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media/image3.jpg" ContentType="image/jpeg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75" r:id="rId2"/>
    <p:sldId id="256" r:id="rId3"/>
    <p:sldId id="257" r:id="rId4"/>
    <p:sldId id="268" r:id="rId5"/>
    <p:sldId id="273" r:id="rId6"/>
    <p:sldId id="274" r:id="rId7"/>
    <p:sldId id="258" r:id="rId8"/>
    <p:sldId id="259" r:id="rId9"/>
    <p:sldId id="260" r:id="rId10"/>
    <p:sldId id="261" r:id="rId11"/>
    <p:sldId id="269" r:id="rId12"/>
    <p:sldId id="263" r:id="rId13"/>
    <p:sldId id="264" r:id="rId14"/>
    <p:sldId id="271" r:id="rId15"/>
    <p:sldId id="272" r:id="rId16"/>
    <p:sldId id="265" r:id="rId17"/>
    <p:sldId id="266" r:id="rId18"/>
    <p:sldId id="270" r:id="rId19"/>
    <p:sldId id="267" r:id="rId20"/>
  </p:sldIdLst>
  <p:sldSz cx="9144000" cy="6858000" type="screen4x3"/>
  <p:notesSz cx="9144000" cy="6858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8427"/>
    <a:srgbClr val="99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54" y="3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1AEE9B-A34A-423A-B63D-1E5AE2284585}" type="datetimeFigureOut">
              <a:rPr lang="es-CO" smtClean="0"/>
              <a:t>1/12/2020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809F52-790E-4488-BAAD-0308F593650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48477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965105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5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2451100" y="274205"/>
            <a:ext cx="4176684" cy="59742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Diapositiva de título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7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7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9" name="Google Shape;19;p1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  <p:pic>
        <p:nvPicPr>
          <p:cNvPr id="22" name="Google Shape;22;p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324544" y="-430400"/>
            <a:ext cx="9793089" cy="73157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176299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3999" cy="685799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39507" y="1905698"/>
            <a:ext cx="6864984" cy="1184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145540" y="3115800"/>
            <a:ext cx="6852919" cy="16897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5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13" Type="http://schemas.openxmlformats.org/officeDocument/2006/relationships/image" Target="../media/image20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12" Type="http://schemas.openxmlformats.org/officeDocument/2006/relationships/image" Target="../media/image19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11" Type="http://schemas.openxmlformats.org/officeDocument/2006/relationships/image" Target="../media/image18.jpeg"/><Relationship Id="rId5" Type="http://schemas.openxmlformats.org/officeDocument/2006/relationships/image" Target="../media/image12.jpeg"/><Relationship Id="rId10" Type="http://schemas.openxmlformats.org/officeDocument/2006/relationships/image" Target="../media/image17.jpeg"/><Relationship Id="rId4" Type="http://schemas.openxmlformats.org/officeDocument/2006/relationships/image" Target="../media/image11.jpeg"/><Relationship Id="rId9" Type="http://schemas.openxmlformats.org/officeDocument/2006/relationships/image" Target="../media/image16.jpeg"/><Relationship Id="rId14" Type="http://schemas.openxmlformats.org/officeDocument/2006/relationships/image" Target="../media/image2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repository.usta.edu.co/bitstream/handle/11634/22089/Presentacio%CC%81n%20oficial%20Programa%20Pi-e%20Aliado%20Usta.pdf?sequence=1&amp;amp;isAllowed=y" TargetMode="External"/><Relationship Id="rId2" Type="http://schemas.openxmlformats.org/officeDocument/2006/relationships/hyperlink" Target="https://www.mercadonegro.pe/branding/personalidad-de-marca-los-12-arquetipos-de-carl-jung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psicologiadelcolor.es/psicologia-por-colores/" TargetMode="External"/><Relationship Id="rId4" Type="http://schemas.openxmlformats.org/officeDocument/2006/relationships/hyperlink" Target="https://repository.usta.edu.co/bitstream/handle/11634/22089/Presentacio%CC%81n%20oficial%20Programa%20Pie%20Aliado%20Usta.pdf?sequence=1&amp;amp;isAllowed=y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orcid.org/0000-0002-5184-361X" TargetMode="External"/><Relationship Id="rId3" Type="http://schemas.openxmlformats.org/officeDocument/2006/relationships/hyperlink" Target="https://meet.google.com/linkredirect?authuser=0&amp;dest=http://scienti.colciencias.gov.co:8081/cvlac/visualizador/generarCurriculoCv.do?cod_rh%3D0001453968" TargetMode="External"/><Relationship Id="rId7" Type="http://schemas.openxmlformats.org/officeDocument/2006/relationships/hyperlink" Target="https://orcid.org/0003-1069-2576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scholar.google.es/citations?user=1yGVzq0AAAAJ&amp;hl=es&amp;authuser=1" TargetMode="External"/><Relationship Id="rId5" Type="http://schemas.openxmlformats.org/officeDocument/2006/relationships/hyperlink" Target="https://orcid.org/0000-0003-4307-4213" TargetMode="External"/><Relationship Id="rId10" Type="http://schemas.openxmlformats.org/officeDocument/2006/relationships/hyperlink" Target="https://orcid.org/0000-0003-4724-6721" TargetMode="External"/><Relationship Id="rId4" Type="http://schemas.openxmlformats.org/officeDocument/2006/relationships/hyperlink" Target="https://scholar.google.es/citations?user=bG-rG6gAAAAJ&amp;hl=es" TargetMode="External"/><Relationship Id="rId9" Type="http://schemas.openxmlformats.org/officeDocument/2006/relationships/hyperlink" Target="https://orcid.org/0000-0001-6466-2802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orcid.org/0000-0003-2638-0462" TargetMode="External"/><Relationship Id="rId13" Type="http://schemas.openxmlformats.org/officeDocument/2006/relationships/hyperlink" Target="https://orcid.org/0000-0002-1406-043X" TargetMode="External"/><Relationship Id="rId3" Type="http://schemas.openxmlformats.org/officeDocument/2006/relationships/hyperlink" Target="https://orcid.org/0000-0002-4029-0861" TargetMode="External"/><Relationship Id="rId7" Type="http://schemas.openxmlformats.org/officeDocument/2006/relationships/hyperlink" Target="https://scholar.google.com/citations?user=9lJtfekAAAAJ&amp;hl=es&amp;authuser=1" TargetMode="External"/><Relationship Id="rId12" Type="http://schemas.openxmlformats.org/officeDocument/2006/relationships/hyperlink" Target="https://orcid.org/0000-0001-8441-1808" TargetMode="External"/><Relationship Id="rId2" Type="http://schemas.openxmlformats.org/officeDocument/2006/relationships/image" Target="../media/image1.jpg"/><Relationship Id="rId16" Type="http://schemas.openxmlformats.org/officeDocument/2006/relationships/hyperlink" Target="https://orcid.org/0000-0002-6833-3536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://scienti.colciencias.gov.co:8081/cvlac/visualizador/generarCurriculoCv.do?cod_rh=0001481700" TargetMode="External"/><Relationship Id="rId11" Type="http://schemas.openxmlformats.org/officeDocument/2006/relationships/hyperlink" Target="https://orcid.org/0000-0003-4036-0986" TargetMode="External"/><Relationship Id="rId5" Type="http://schemas.openxmlformats.org/officeDocument/2006/relationships/hyperlink" Target="https://orcid.org/0000-0003-0858-8657" TargetMode="External"/><Relationship Id="rId15" Type="http://schemas.openxmlformats.org/officeDocument/2006/relationships/hyperlink" Target="https://scholar.google.com/citations?view_op=list_works&amp;hl=es&amp;authuser=1&amp;user=1YPBkWIAAAAJ" TargetMode="External"/><Relationship Id="rId10" Type="http://schemas.openxmlformats.org/officeDocument/2006/relationships/hyperlink" Target="https://orcid.org/0000-0002-0321-2856" TargetMode="External"/><Relationship Id="rId4" Type="http://schemas.openxmlformats.org/officeDocument/2006/relationships/hyperlink" Target="https://scholar.google.com/citations?hl=es&amp;view_op=list_works&amp;authuser=1&amp;gmla=AJsN-F6fJ_Jf0bDoQpQiWImaFawHeZ07YZ2T-LzgYkxeIizrppbH0q_LCLZKvY-aPwzc3Y2t2SFS054FQdDttbHCnQl0ZtFx8LifD3VmuKQz7YAhtP_OoS4&amp;user=HH6IU8AAAAAJ" TargetMode="External"/><Relationship Id="rId9" Type="http://schemas.openxmlformats.org/officeDocument/2006/relationships/hyperlink" Target="https://scholar.google.es/citations?user=KemQyf0AAAAJ&amp;hl=es" TargetMode="External"/><Relationship Id="rId14" Type="http://schemas.openxmlformats.org/officeDocument/2006/relationships/hyperlink" Target="https://scienti.minciencias.gov.co/cvlac/visualizador/generarCurriculoCv.do?cod_rh=0001568060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orcid.org/0000-0002-2351-8107" TargetMode="External"/><Relationship Id="rId3" Type="http://schemas.openxmlformats.org/officeDocument/2006/relationships/hyperlink" Target="https://orcid.org/0000-0002-0841-9311" TargetMode="External"/><Relationship Id="rId7" Type="http://schemas.openxmlformats.org/officeDocument/2006/relationships/hyperlink" Target="https://orcid.org/0000-0002-1636-8139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orcid.org/0000-0001-6830-5028" TargetMode="External"/><Relationship Id="rId11" Type="http://schemas.openxmlformats.org/officeDocument/2006/relationships/hyperlink" Target="https://orcid.org/0000-0002-8970-0112" TargetMode="External"/><Relationship Id="rId5" Type="http://schemas.openxmlformats.org/officeDocument/2006/relationships/hyperlink" Target="https://scholar.google.es/citations?hl=es&amp;user=_Do4GFMAAAAJ&amp;scilu=&amp;scisig=AMD79ooAAAAAX8GY2c-j6MnuB_8vhttbDOMg_v0aY_mO&amp;gmla=AJsN-F4OzAPrm9j4uc1veknJ2NxEYOQl4Q_xdGOkweYn-gDW1eC9agmQRhx9dAwDOqaBQTuaTTIclgZz1gXAzqzVfQvh9J7aW_Q4v6PCVVbNi3E-uuFqwUPh91cIWy_WmmTb0l6ca74r&amp;sciund=12853252313547168667" TargetMode="External"/><Relationship Id="rId10" Type="http://schemas.openxmlformats.org/officeDocument/2006/relationships/hyperlink" Target="https://scholar.google.com/citations?hl=es&amp;user=uIFShVkAAAAJ" TargetMode="External"/><Relationship Id="rId4" Type="http://schemas.openxmlformats.org/officeDocument/2006/relationships/hyperlink" Target="https://orcid.org/0000-0003-0775-6460" TargetMode="External"/><Relationship Id="rId9" Type="http://schemas.openxmlformats.org/officeDocument/2006/relationships/hyperlink" Target="https://orcid.org/0000-0002-2309-4770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73414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65021" y="2555303"/>
            <a:ext cx="5763895" cy="1184275"/>
          </a:xfrm>
          <a:prstGeom prst="rect">
            <a:avLst/>
          </a:prstGeom>
        </p:spPr>
        <p:txBody>
          <a:bodyPr vert="horz" wrap="square" lIns="0" tIns="81915" rIns="0" bIns="0" rtlCol="0">
            <a:spAutoFit/>
          </a:bodyPr>
          <a:lstStyle/>
          <a:p>
            <a:pPr marL="12700" marR="5080">
              <a:lnSpc>
                <a:spcPts val="4320"/>
              </a:lnSpc>
              <a:spcBef>
                <a:spcPts val="645"/>
              </a:spcBef>
            </a:pPr>
            <a:r>
              <a:rPr dirty="0"/>
              <a:t>2. Signo </a:t>
            </a:r>
            <a:r>
              <a:rPr spc="-15" dirty="0"/>
              <a:t>distintivo </a:t>
            </a:r>
            <a:r>
              <a:rPr dirty="0"/>
              <a:t>del </a:t>
            </a:r>
            <a:r>
              <a:rPr spc="-5" dirty="0"/>
              <a:t>Grupo  </a:t>
            </a:r>
            <a:r>
              <a:rPr dirty="0"/>
              <a:t>de </a:t>
            </a:r>
            <a:r>
              <a:rPr spc="-20" dirty="0" err="1"/>
              <a:t>Investigación</a:t>
            </a:r>
            <a:r>
              <a:rPr spc="-25" dirty="0"/>
              <a:t> </a:t>
            </a:r>
            <a:r>
              <a:rPr lang="es-CO" spc="-25" dirty="0" err="1" smtClean="0"/>
              <a:t>Nakota</a:t>
            </a:r>
            <a:endParaRPr spc="-25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1658920"/>
            <a:ext cx="3810000" cy="4270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849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36316" y="1608391"/>
            <a:ext cx="2428240" cy="346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0" spc="-5" dirty="0" smtClean="0">
                <a:latin typeface="Calibri"/>
                <a:cs typeface="Calibri"/>
              </a:rPr>
              <a:t> </a:t>
            </a:r>
            <a:r>
              <a:rPr sz="2100" b="0" spc="-10" dirty="0">
                <a:latin typeface="Calibri"/>
                <a:cs typeface="Calibri"/>
              </a:rPr>
              <a:t>Soporte</a:t>
            </a:r>
            <a:r>
              <a:rPr sz="2100" b="0" spc="-15" dirty="0">
                <a:latin typeface="Calibri"/>
                <a:cs typeface="Calibri"/>
              </a:rPr>
              <a:t> </a:t>
            </a:r>
            <a:r>
              <a:rPr sz="2100" b="0" spc="-10" dirty="0">
                <a:latin typeface="Calibri"/>
                <a:cs typeface="Calibri"/>
              </a:rPr>
              <a:t>Conceptual</a:t>
            </a:r>
            <a:endParaRPr sz="21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81000" y="2133600"/>
            <a:ext cx="8498840" cy="389850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9652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latin typeface="Calibri"/>
                <a:cs typeface="Calibri"/>
              </a:rPr>
              <a:t>El signo </a:t>
            </a:r>
            <a:r>
              <a:rPr sz="1400" spc="-10" dirty="0">
                <a:latin typeface="Calibri"/>
                <a:cs typeface="Calibri"/>
              </a:rPr>
              <a:t>distintivo </a:t>
            </a:r>
            <a:r>
              <a:rPr sz="1400" dirty="0">
                <a:latin typeface="Calibri"/>
                <a:cs typeface="Calibri"/>
              </a:rPr>
              <a:t>del </a:t>
            </a:r>
            <a:r>
              <a:rPr sz="1400" spc="-5" dirty="0">
                <a:latin typeface="Calibri"/>
                <a:cs typeface="Calibri"/>
              </a:rPr>
              <a:t>grupo </a:t>
            </a:r>
            <a:r>
              <a:rPr sz="1400" dirty="0">
                <a:latin typeface="Calibri"/>
                <a:cs typeface="Calibri"/>
              </a:rPr>
              <a:t>de </a:t>
            </a:r>
            <a:r>
              <a:rPr sz="1400" spc="-10" dirty="0" err="1">
                <a:latin typeface="Calibri"/>
                <a:cs typeface="Calibri"/>
              </a:rPr>
              <a:t>investigación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lang="es-CO" sz="1400" spc="-15" dirty="0" err="1" smtClean="0">
                <a:latin typeface="Calibri"/>
                <a:cs typeface="Calibri"/>
              </a:rPr>
              <a:t>Nakota</a:t>
            </a:r>
            <a:r>
              <a:rPr sz="1400" spc="-15" dirty="0" smtClean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se encuentra </a:t>
            </a:r>
            <a:r>
              <a:rPr sz="1400" dirty="0">
                <a:latin typeface="Calibri"/>
                <a:cs typeface="Calibri"/>
              </a:rPr>
              <a:t>basado en la elección </a:t>
            </a:r>
            <a:r>
              <a:rPr sz="1400" spc="-5" dirty="0">
                <a:latin typeface="Calibri"/>
                <a:cs typeface="Calibri"/>
              </a:rPr>
              <a:t>arquetípica, conceptual </a:t>
            </a:r>
            <a:r>
              <a:rPr sz="1400" dirty="0">
                <a:latin typeface="Calibri"/>
                <a:cs typeface="Calibri"/>
              </a:rPr>
              <a:t>y  </a:t>
            </a:r>
            <a:r>
              <a:rPr sz="1400" spc="-10" dirty="0">
                <a:latin typeface="Calibri"/>
                <a:cs typeface="Calibri"/>
              </a:rPr>
              <a:t>cromática </a:t>
            </a:r>
            <a:r>
              <a:rPr sz="1400" dirty="0">
                <a:latin typeface="Calibri"/>
                <a:cs typeface="Calibri"/>
              </a:rPr>
              <a:t>de la </a:t>
            </a:r>
            <a:r>
              <a:rPr sz="1400" spc="-10" dirty="0">
                <a:latin typeface="Calibri"/>
                <a:cs typeface="Calibri"/>
              </a:rPr>
              <a:t>fase </a:t>
            </a:r>
            <a:r>
              <a:rPr sz="1400" spc="-5" dirty="0">
                <a:latin typeface="Calibri"/>
                <a:cs typeface="Calibri"/>
              </a:rPr>
              <a:t>diagnóstica </a:t>
            </a:r>
            <a:r>
              <a:rPr sz="1400" dirty="0">
                <a:latin typeface="Calibri"/>
                <a:cs typeface="Calibri"/>
              </a:rPr>
              <a:t>del </a:t>
            </a:r>
            <a:r>
              <a:rPr sz="1400" spc="-10" dirty="0">
                <a:latin typeface="Calibri"/>
                <a:cs typeface="Calibri"/>
              </a:rPr>
              <a:t>programa </a:t>
            </a:r>
            <a:r>
              <a:rPr sz="1400" dirty="0">
                <a:latin typeface="Calibri"/>
                <a:cs typeface="Calibri"/>
              </a:rPr>
              <a:t>Pi-e Aliado </a:t>
            </a:r>
            <a:r>
              <a:rPr sz="1400" spc="-10" dirty="0">
                <a:latin typeface="Calibri"/>
                <a:cs typeface="Calibri"/>
              </a:rPr>
              <a:t>efectuado con </a:t>
            </a:r>
            <a:r>
              <a:rPr sz="1400" dirty="0">
                <a:latin typeface="Calibri"/>
                <a:cs typeface="Calibri"/>
              </a:rPr>
              <a:t>la </a:t>
            </a:r>
            <a:r>
              <a:rPr lang="es-CO" sz="1400" spc="-10" dirty="0" smtClean="0">
                <a:latin typeface="Calibri"/>
                <a:cs typeface="Calibri"/>
              </a:rPr>
              <a:t>Decanatura de Universidad Abierta y a Distancia DUAD Villavicencio,</a:t>
            </a:r>
            <a:r>
              <a:rPr sz="1400" spc="-5" dirty="0" smtClean="0">
                <a:latin typeface="Calibri"/>
                <a:cs typeface="Calibri"/>
              </a:rPr>
              <a:t> </a:t>
            </a:r>
            <a:r>
              <a:rPr lang="es-CO" sz="1400" spc="-5" dirty="0" smtClean="0">
                <a:latin typeface="Calibri"/>
                <a:cs typeface="Calibri"/>
              </a:rPr>
              <a:t>c</a:t>
            </a:r>
            <a:r>
              <a:rPr sz="1400" spc="-5" dirty="0" err="1" smtClean="0">
                <a:latin typeface="Calibri"/>
                <a:cs typeface="Calibri"/>
              </a:rPr>
              <a:t>onservando</a:t>
            </a:r>
            <a:r>
              <a:rPr sz="1400" spc="-5" dirty="0" smtClean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la </a:t>
            </a:r>
            <a:r>
              <a:rPr sz="1400" spc="-5" dirty="0">
                <a:latin typeface="Calibri"/>
                <a:cs typeface="Calibri"/>
              </a:rPr>
              <a:t>tipografía </a:t>
            </a:r>
            <a:r>
              <a:rPr sz="1400" dirty="0">
                <a:latin typeface="Calibri"/>
                <a:cs typeface="Calibri"/>
              </a:rPr>
              <a:t>de </a:t>
            </a:r>
            <a:r>
              <a:rPr sz="1400" spc="-5" dirty="0">
                <a:latin typeface="Calibri"/>
                <a:cs typeface="Calibri"/>
              </a:rPr>
              <a:t>su </a:t>
            </a:r>
            <a:r>
              <a:rPr sz="1400" spc="-10" dirty="0">
                <a:latin typeface="Calibri"/>
                <a:cs typeface="Calibri"/>
              </a:rPr>
              <a:t>versión anterior para </a:t>
            </a:r>
            <a:r>
              <a:rPr sz="1400" dirty="0">
                <a:latin typeface="Calibri"/>
                <a:cs typeface="Calibri"/>
              </a:rPr>
              <a:t>dar </a:t>
            </a:r>
            <a:r>
              <a:rPr sz="1400" spc="-5" dirty="0">
                <a:latin typeface="Calibri"/>
                <a:cs typeface="Calibri"/>
              </a:rPr>
              <a:t>continuidad </a:t>
            </a:r>
            <a:r>
              <a:rPr sz="1400" spc="5" dirty="0">
                <a:latin typeface="Calibri"/>
                <a:cs typeface="Calibri"/>
              </a:rPr>
              <a:t>al </a:t>
            </a:r>
            <a:r>
              <a:rPr sz="1400" dirty="0">
                <a:latin typeface="Calibri"/>
                <a:cs typeface="Calibri"/>
              </a:rPr>
              <a:t>imaginario que </a:t>
            </a:r>
            <a:r>
              <a:rPr sz="1400" spc="-5" dirty="0" err="1">
                <a:latin typeface="Calibri"/>
                <a:cs typeface="Calibri"/>
              </a:rPr>
              <a:t>desde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lang="es-CO" sz="1400" spc="-10" dirty="0" smtClean="0">
                <a:latin typeface="Calibri"/>
                <a:cs typeface="Calibri"/>
              </a:rPr>
              <a:t>años anteriores se había construido</a:t>
            </a:r>
            <a:r>
              <a:rPr sz="1400" spc="-5" dirty="0" smtClean="0">
                <a:latin typeface="Calibri"/>
                <a:cs typeface="Calibri"/>
              </a:rPr>
              <a:t>, s</a:t>
            </a:r>
            <a:r>
              <a:rPr lang="es-CO" sz="1400" spc="-5" dirty="0" smtClean="0">
                <a:latin typeface="Calibri"/>
                <a:cs typeface="Calibri"/>
              </a:rPr>
              <a:t>e reorganizaron sus formas para que de esta manera respondiera al arquetipo explorador.</a:t>
            </a:r>
            <a:endParaRPr sz="1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lang="es-CO" sz="1400" dirty="0" smtClean="0">
              <a:latin typeface="Times New Roman"/>
              <a:cs typeface="Times New Roman"/>
            </a:endParaRPr>
          </a:p>
          <a:p>
            <a:r>
              <a:rPr lang="es-ES" sz="1400" dirty="0" err="1"/>
              <a:t>Nakota</a:t>
            </a:r>
            <a:r>
              <a:rPr lang="es-ES" sz="1400" dirty="0"/>
              <a:t> es un verbo transitivo del idioma </a:t>
            </a:r>
            <a:r>
              <a:rPr lang="es-ES" sz="1400" dirty="0" err="1"/>
              <a:t>sikuani</a:t>
            </a:r>
            <a:r>
              <a:rPr lang="es-ES" sz="1400" dirty="0"/>
              <a:t> que significa observar, examinar; también es intransitivo para indicar despertarse o despertar. </a:t>
            </a:r>
            <a:r>
              <a:rPr lang="es-ES" sz="1400" dirty="0" err="1"/>
              <a:t>Queixalós</a:t>
            </a:r>
            <a:r>
              <a:rPr lang="es-ES" sz="1400" dirty="0"/>
              <a:t>, F.(1988) Lenguas Aborígenes de Colombia. Diccionario </a:t>
            </a:r>
            <a:r>
              <a:rPr lang="es-ES" sz="1400" dirty="0" err="1"/>
              <a:t>sikuani</a:t>
            </a:r>
            <a:r>
              <a:rPr lang="es-ES" sz="1400" dirty="0"/>
              <a:t>-español. Universidad de los Andes. ISSN 0121- </a:t>
            </a:r>
            <a:r>
              <a:rPr lang="es-ES" sz="1400" dirty="0" smtClean="0"/>
              <a:t>0963. En </a:t>
            </a:r>
            <a:r>
              <a:rPr lang="es-ES" sz="1400" dirty="0"/>
              <a:t>la cultura Sioux, </a:t>
            </a:r>
            <a:r>
              <a:rPr lang="es-ES" sz="1400" dirty="0" err="1"/>
              <a:t>nakota</a:t>
            </a:r>
            <a:r>
              <a:rPr lang="es-ES" sz="1400" dirty="0"/>
              <a:t> significa amigo</a:t>
            </a:r>
            <a:r>
              <a:rPr lang="es-ES" sz="1400" dirty="0" smtClean="0"/>
              <a:t>. Con base a esto se construye un signo que represente la unidad, el trabajo colaborativo entre docentes, estudiantes, redes, semilleros y otros grupos de investigación, por tanto el signo evoca una brújula donde las figuras humanas marcan los puntos cardinales, en azul se representan los docentes y en amarillo los estudiantes, los colores son los colores institucionales para hacer referencia de pertenencia a la Universidad Santo Tomás.</a:t>
            </a:r>
          </a:p>
          <a:p>
            <a:endParaRPr lang="es-ES" sz="1400" dirty="0" smtClean="0"/>
          </a:p>
          <a:p>
            <a:r>
              <a:rPr lang="es-ES" sz="1400" dirty="0" smtClean="0"/>
              <a:t>En el centro de la brújula se encuentra la letra N, que no solo es la inicial de la palabra </a:t>
            </a:r>
            <a:r>
              <a:rPr lang="es-ES" sz="1400" dirty="0" err="1" smtClean="0"/>
              <a:t>Nakota</a:t>
            </a:r>
            <a:r>
              <a:rPr lang="es-ES" sz="1400" dirty="0" smtClean="0"/>
              <a:t>, sino que indica marcar el norte en los procesos investigativos y de construcción de conocimiento. Las figuras humanas buscan representar la filosofía humano cristiana tomista propia de la Universidad Santo Tomás</a:t>
            </a:r>
            <a:endParaRPr lang="es-ES" sz="1400" dirty="0"/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5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16"/>
          <p:cNvSpPr txBox="1"/>
          <p:nvPr/>
        </p:nvSpPr>
        <p:spPr>
          <a:xfrm>
            <a:off x="6291834" y="6674802"/>
            <a:ext cx="1877060" cy="117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spc="-5" dirty="0">
                <a:solidFill>
                  <a:srgbClr val="FFFFFF"/>
                </a:solidFill>
                <a:latin typeface="Calibri"/>
                <a:cs typeface="Calibri"/>
              </a:rPr>
              <a:t>Diagnóstico</a:t>
            </a:r>
            <a:r>
              <a:rPr sz="6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00" spc="-5" dirty="0">
                <a:solidFill>
                  <a:srgbClr val="FFFFFF"/>
                </a:solidFill>
                <a:latin typeface="Calibri"/>
                <a:cs typeface="Calibri"/>
              </a:rPr>
              <a:t>programa</a:t>
            </a:r>
            <a:r>
              <a:rPr sz="6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00" dirty="0">
                <a:solidFill>
                  <a:srgbClr val="FFFFFF"/>
                </a:solidFill>
                <a:latin typeface="Calibri"/>
                <a:cs typeface="Calibri"/>
              </a:rPr>
              <a:t>PI-e,</a:t>
            </a:r>
            <a:r>
              <a:rPr sz="6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00" dirty="0">
                <a:solidFill>
                  <a:srgbClr val="FFFFFF"/>
                </a:solidFill>
                <a:latin typeface="Calibri"/>
                <a:cs typeface="Calibri"/>
              </a:rPr>
              <a:t>todos</a:t>
            </a:r>
            <a:r>
              <a:rPr sz="6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00" dirty="0">
                <a:solidFill>
                  <a:srgbClr val="FFFFFF"/>
                </a:solidFill>
                <a:latin typeface="Calibri"/>
                <a:cs typeface="Calibri"/>
              </a:rPr>
              <a:t>los</a:t>
            </a:r>
            <a:r>
              <a:rPr sz="6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00" spc="-5" dirty="0">
                <a:solidFill>
                  <a:srgbClr val="FFFFFF"/>
                </a:solidFill>
                <a:latin typeface="Calibri"/>
                <a:cs typeface="Calibri"/>
              </a:rPr>
              <a:t>derechos</a:t>
            </a:r>
            <a:r>
              <a:rPr sz="6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00" spc="-5" dirty="0">
                <a:solidFill>
                  <a:srgbClr val="FFFFFF"/>
                </a:solidFill>
                <a:latin typeface="Calibri"/>
                <a:cs typeface="Calibri"/>
              </a:rPr>
              <a:t>reservados</a:t>
            </a:r>
            <a:r>
              <a:rPr sz="6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00" dirty="0">
                <a:solidFill>
                  <a:srgbClr val="FFFFFF"/>
                </a:solidFill>
                <a:latin typeface="Calibri"/>
                <a:cs typeface="Calibri"/>
              </a:rPr>
              <a:t>©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1828800" y="381000"/>
            <a:ext cx="4721860" cy="346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2100" b="0" spc="-5" dirty="0">
                <a:latin typeface="Calibri"/>
                <a:cs typeface="Calibri"/>
              </a:rPr>
              <a:t>3. </a:t>
            </a:r>
            <a:r>
              <a:rPr sz="2100" b="0" spc="-5" dirty="0" smtClean="0">
                <a:latin typeface="Calibri"/>
                <a:cs typeface="Calibri"/>
              </a:rPr>
              <a:t>Prisma </a:t>
            </a:r>
            <a:r>
              <a:rPr sz="2100" b="0" spc="-5" dirty="0">
                <a:latin typeface="Calibri"/>
                <a:cs typeface="Calibri"/>
              </a:rPr>
              <a:t>de</a:t>
            </a:r>
            <a:r>
              <a:rPr sz="2100" b="0" spc="95" dirty="0">
                <a:latin typeface="Calibri"/>
                <a:cs typeface="Calibri"/>
              </a:rPr>
              <a:t> </a:t>
            </a:r>
            <a:r>
              <a:rPr sz="2100" b="0" spc="-10" dirty="0">
                <a:latin typeface="Calibri"/>
                <a:cs typeface="Calibri"/>
              </a:rPr>
              <a:t>identidad</a:t>
            </a:r>
            <a:endParaRPr sz="2100" dirty="0">
              <a:latin typeface="Calibri"/>
              <a:cs typeface="Calibri"/>
            </a:endParaRPr>
          </a:p>
        </p:txBody>
      </p:sp>
      <p:pic>
        <p:nvPicPr>
          <p:cNvPr id="37" name="Imagen 36"/>
          <p:cNvPicPr>
            <a:picLocks noChangeAspect="1"/>
          </p:cNvPicPr>
          <p:nvPr/>
        </p:nvPicPr>
        <p:blipFill rotWithShape="1">
          <a:blip r:embed="rId2"/>
          <a:srcRect l="24817" t="26042" r="30088" b="10416"/>
          <a:stretch/>
        </p:blipFill>
        <p:spPr>
          <a:xfrm>
            <a:off x="533400" y="914399"/>
            <a:ext cx="7924800" cy="50172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16"/>
          <p:cNvSpPr txBox="1"/>
          <p:nvPr/>
        </p:nvSpPr>
        <p:spPr>
          <a:xfrm>
            <a:off x="6291834" y="6674802"/>
            <a:ext cx="1877060" cy="117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spc="-5" dirty="0">
                <a:solidFill>
                  <a:srgbClr val="FFFFFF"/>
                </a:solidFill>
                <a:latin typeface="Calibri"/>
                <a:cs typeface="Calibri"/>
              </a:rPr>
              <a:t>Diagnóstico</a:t>
            </a:r>
            <a:r>
              <a:rPr sz="6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00" spc="-5" dirty="0">
                <a:solidFill>
                  <a:srgbClr val="FFFFFF"/>
                </a:solidFill>
                <a:latin typeface="Calibri"/>
                <a:cs typeface="Calibri"/>
              </a:rPr>
              <a:t>programa</a:t>
            </a:r>
            <a:r>
              <a:rPr sz="6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00" dirty="0">
                <a:solidFill>
                  <a:srgbClr val="FFFFFF"/>
                </a:solidFill>
                <a:latin typeface="Calibri"/>
                <a:cs typeface="Calibri"/>
              </a:rPr>
              <a:t>PI-e,</a:t>
            </a:r>
            <a:r>
              <a:rPr sz="6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00" dirty="0">
                <a:solidFill>
                  <a:srgbClr val="FFFFFF"/>
                </a:solidFill>
                <a:latin typeface="Calibri"/>
                <a:cs typeface="Calibri"/>
              </a:rPr>
              <a:t>todos</a:t>
            </a:r>
            <a:r>
              <a:rPr sz="6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00" dirty="0">
                <a:solidFill>
                  <a:srgbClr val="FFFFFF"/>
                </a:solidFill>
                <a:latin typeface="Calibri"/>
                <a:cs typeface="Calibri"/>
              </a:rPr>
              <a:t>los</a:t>
            </a:r>
            <a:r>
              <a:rPr sz="6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00" spc="-5" dirty="0">
                <a:solidFill>
                  <a:srgbClr val="FFFFFF"/>
                </a:solidFill>
                <a:latin typeface="Calibri"/>
                <a:cs typeface="Calibri"/>
              </a:rPr>
              <a:t>derechos</a:t>
            </a:r>
            <a:r>
              <a:rPr sz="6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00" spc="-5" dirty="0">
                <a:solidFill>
                  <a:srgbClr val="FFFFFF"/>
                </a:solidFill>
                <a:latin typeface="Calibri"/>
                <a:cs typeface="Calibri"/>
              </a:rPr>
              <a:t>reservados</a:t>
            </a:r>
            <a:r>
              <a:rPr sz="6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00" dirty="0">
                <a:solidFill>
                  <a:srgbClr val="FFFFFF"/>
                </a:solidFill>
                <a:latin typeface="Calibri"/>
                <a:cs typeface="Calibri"/>
              </a:rPr>
              <a:t>©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1828800" y="381000"/>
            <a:ext cx="4721860" cy="346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2100" b="0" spc="-5" dirty="0">
                <a:latin typeface="Calibri"/>
                <a:cs typeface="Calibri"/>
              </a:rPr>
              <a:t>3. </a:t>
            </a:r>
            <a:r>
              <a:rPr sz="2100" b="0" spc="-5" dirty="0" smtClean="0">
                <a:latin typeface="Calibri"/>
                <a:cs typeface="Calibri"/>
              </a:rPr>
              <a:t>Prisma </a:t>
            </a:r>
            <a:r>
              <a:rPr sz="2100" b="0" spc="-5" dirty="0">
                <a:latin typeface="Calibri"/>
                <a:cs typeface="Calibri"/>
              </a:rPr>
              <a:t>de</a:t>
            </a:r>
            <a:r>
              <a:rPr sz="2100" b="0" spc="95" dirty="0">
                <a:latin typeface="Calibri"/>
                <a:cs typeface="Calibri"/>
              </a:rPr>
              <a:t> </a:t>
            </a:r>
            <a:r>
              <a:rPr sz="2100" b="0" spc="-10" dirty="0">
                <a:latin typeface="Calibri"/>
                <a:cs typeface="Calibri"/>
              </a:rPr>
              <a:t>identidad</a:t>
            </a:r>
            <a:endParaRPr sz="2100" dirty="0">
              <a:latin typeface="Calibri"/>
              <a:cs typeface="Calibri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l="25403" t="19792" r="28916" b="14678"/>
          <a:stretch/>
        </p:blipFill>
        <p:spPr>
          <a:xfrm>
            <a:off x="609600" y="990600"/>
            <a:ext cx="7848600" cy="491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929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16"/>
          <p:cNvSpPr txBox="1"/>
          <p:nvPr/>
        </p:nvSpPr>
        <p:spPr>
          <a:xfrm>
            <a:off x="6291834" y="6674802"/>
            <a:ext cx="1877060" cy="117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spc="-5" dirty="0">
                <a:solidFill>
                  <a:srgbClr val="FFFFFF"/>
                </a:solidFill>
                <a:latin typeface="Calibri"/>
                <a:cs typeface="Calibri"/>
              </a:rPr>
              <a:t>Diagnóstico</a:t>
            </a:r>
            <a:r>
              <a:rPr sz="6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00" spc="-5" dirty="0">
                <a:solidFill>
                  <a:srgbClr val="FFFFFF"/>
                </a:solidFill>
                <a:latin typeface="Calibri"/>
                <a:cs typeface="Calibri"/>
              </a:rPr>
              <a:t>programa</a:t>
            </a:r>
            <a:r>
              <a:rPr sz="6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00" dirty="0">
                <a:solidFill>
                  <a:srgbClr val="FFFFFF"/>
                </a:solidFill>
                <a:latin typeface="Calibri"/>
                <a:cs typeface="Calibri"/>
              </a:rPr>
              <a:t>PI-e,</a:t>
            </a:r>
            <a:r>
              <a:rPr sz="6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00" dirty="0">
                <a:solidFill>
                  <a:srgbClr val="FFFFFF"/>
                </a:solidFill>
                <a:latin typeface="Calibri"/>
                <a:cs typeface="Calibri"/>
              </a:rPr>
              <a:t>todos</a:t>
            </a:r>
            <a:r>
              <a:rPr sz="6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00" dirty="0">
                <a:solidFill>
                  <a:srgbClr val="FFFFFF"/>
                </a:solidFill>
                <a:latin typeface="Calibri"/>
                <a:cs typeface="Calibri"/>
              </a:rPr>
              <a:t>los</a:t>
            </a:r>
            <a:r>
              <a:rPr sz="6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00" spc="-5" dirty="0">
                <a:solidFill>
                  <a:srgbClr val="FFFFFF"/>
                </a:solidFill>
                <a:latin typeface="Calibri"/>
                <a:cs typeface="Calibri"/>
              </a:rPr>
              <a:t>derechos</a:t>
            </a:r>
            <a:r>
              <a:rPr sz="6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00" spc="-5" dirty="0">
                <a:solidFill>
                  <a:srgbClr val="FFFFFF"/>
                </a:solidFill>
                <a:latin typeface="Calibri"/>
                <a:cs typeface="Calibri"/>
              </a:rPr>
              <a:t>reservados</a:t>
            </a:r>
            <a:r>
              <a:rPr sz="6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600" dirty="0">
                <a:solidFill>
                  <a:srgbClr val="FFFFFF"/>
                </a:solidFill>
                <a:latin typeface="Calibri"/>
                <a:cs typeface="Calibri"/>
              </a:rPr>
              <a:t>©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1828800" y="381000"/>
            <a:ext cx="4721860" cy="346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2100" b="0" spc="-5" dirty="0">
                <a:latin typeface="Calibri"/>
                <a:cs typeface="Calibri"/>
              </a:rPr>
              <a:t>3. </a:t>
            </a:r>
            <a:r>
              <a:rPr sz="2100" b="0" spc="-5" dirty="0" smtClean="0">
                <a:latin typeface="Calibri"/>
                <a:cs typeface="Calibri"/>
              </a:rPr>
              <a:t>Prisma </a:t>
            </a:r>
            <a:r>
              <a:rPr sz="2100" b="0" spc="-5" dirty="0">
                <a:latin typeface="Calibri"/>
                <a:cs typeface="Calibri"/>
              </a:rPr>
              <a:t>de</a:t>
            </a:r>
            <a:r>
              <a:rPr sz="2100" b="0" spc="95" dirty="0">
                <a:latin typeface="Calibri"/>
                <a:cs typeface="Calibri"/>
              </a:rPr>
              <a:t> </a:t>
            </a:r>
            <a:r>
              <a:rPr sz="2100" b="0" spc="-10" dirty="0">
                <a:latin typeface="Calibri"/>
                <a:cs typeface="Calibri"/>
              </a:rPr>
              <a:t>identidad</a:t>
            </a:r>
            <a:endParaRPr sz="2100" dirty="0">
              <a:latin typeface="Calibri"/>
              <a:cs typeface="Calibri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l="25403" t="16667" r="28331" b="19792"/>
          <a:stretch/>
        </p:blipFill>
        <p:spPr>
          <a:xfrm>
            <a:off x="457200" y="914400"/>
            <a:ext cx="8229600" cy="4942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18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64891" y="1972945"/>
            <a:ext cx="312102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spc="-5" dirty="0"/>
              <a:t>4. </a:t>
            </a:r>
            <a:r>
              <a:rPr sz="2700" spc="-10" dirty="0"/>
              <a:t>Soporte</a:t>
            </a:r>
            <a:r>
              <a:rPr sz="2700" spc="-35" dirty="0"/>
              <a:t> </a:t>
            </a:r>
            <a:r>
              <a:rPr sz="2700" spc="-10" dirty="0"/>
              <a:t>Arquetípico</a:t>
            </a:r>
            <a:endParaRPr sz="2700"/>
          </a:p>
        </p:txBody>
      </p:sp>
      <p:sp>
        <p:nvSpPr>
          <p:cNvPr id="3" name="object 3"/>
          <p:cNvSpPr txBox="1"/>
          <p:nvPr/>
        </p:nvSpPr>
        <p:spPr>
          <a:xfrm>
            <a:off x="914400" y="3219132"/>
            <a:ext cx="1983739" cy="528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300" b="0" spc="-5" dirty="0" err="1" smtClean="0">
                <a:latin typeface="Calibri Light"/>
                <a:cs typeface="Calibri Light"/>
              </a:rPr>
              <a:t>A</a:t>
            </a:r>
            <a:r>
              <a:rPr sz="3300" b="0" spc="-35" dirty="0" err="1" smtClean="0">
                <a:latin typeface="Calibri Light"/>
                <a:cs typeface="Calibri Light"/>
              </a:rPr>
              <a:t>r</a:t>
            </a:r>
            <a:r>
              <a:rPr sz="3300" b="0" dirty="0" err="1" smtClean="0">
                <a:latin typeface="Calibri Light"/>
                <a:cs typeface="Calibri Light"/>
              </a:rPr>
              <a:t>q</a:t>
            </a:r>
            <a:r>
              <a:rPr sz="3300" b="0" spc="10" dirty="0" err="1" smtClean="0">
                <a:latin typeface="Calibri Light"/>
                <a:cs typeface="Calibri Light"/>
              </a:rPr>
              <a:t>u</a:t>
            </a:r>
            <a:r>
              <a:rPr sz="3300" b="0" spc="-5" dirty="0" err="1" smtClean="0">
                <a:latin typeface="Calibri Light"/>
                <a:cs typeface="Calibri Light"/>
              </a:rPr>
              <a:t>e</a:t>
            </a:r>
            <a:r>
              <a:rPr sz="3300" b="0" spc="-15" dirty="0" err="1" smtClean="0">
                <a:latin typeface="Calibri Light"/>
                <a:cs typeface="Calibri Light"/>
              </a:rPr>
              <a:t>t</a:t>
            </a:r>
            <a:r>
              <a:rPr sz="3300" b="0" dirty="0" err="1" smtClean="0">
                <a:latin typeface="Calibri Light"/>
                <a:cs typeface="Calibri Light"/>
              </a:rPr>
              <a:t>ipo</a:t>
            </a:r>
            <a:r>
              <a:rPr sz="3300" b="0" dirty="0" smtClean="0">
                <a:latin typeface="Calibri Light"/>
                <a:cs typeface="Calibri Light"/>
              </a:rPr>
              <a:t>:</a:t>
            </a:r>
            <a:endParaRPr sz="3300" dirty="0">
              <a:latin typeface="Calibri Light"/>
              <a:cs typeface="Calibri Ligh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02124" y="3315297"/>
            <a:ext cx="1332865" cy="3359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CO" sz="2100" spc="5" dirty="0" smtClean="0">
                <a:latin typeface="Calibri Light"/>
                <a:cs typeface="Calibri Light"/>
              </a:rPr>
              <a:t>Explorador</a:t>
            </a:r>
            <a:endParaRPr sz="2100" dirty="0">
              <a:latin typeface="Calibri Light"/>
              <a:cs typeface="Calibri Light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826761" y="3139440"/>
            <a:ext cx="1945639" cy="594360"/>
          </a:xfrm>
          <a:custGeom>
            <a:avLst/>
            <a:gdLst/>
            <a:ahLst/>
            <a:cxnLst/>
            <a:rect l="l" t="t" r="r" b="b"/>
            <a:pathLst>
              <a:path w="1945640" h="594360">
                <a:moveTo>
                  <a:pt x="972820" y="0"/>
                </a:moveTo>
                <a:lnTo>
                  <a:pt x="903337" y="746"/>
                </a:lnTo>
                <a:lnTo>
                  <a:pt x="835174" y="2952"/>
                </a:lnTo>
                <a:lnTo>
                  <a:pt x="768496" y="6566"/>
                </a:lnTo>
                <a:lnTo>
                  <a:pt x="703467" y="11539"/>
                </a:lnTo>
                <a:lnTo>
                  <a:pt x="640250" y="17820"/>
                </a:lnTo>
                <a:lnTo>
                  <a:pt x="579012" y="25360"/>
                </a:lnTo>
                <a:lnTo>
                  <a:pt x="519916" y="34106"/>
                </a:lnTo>
                <a:lnTo>
                  <a:pt x="463127" y="44010"/>
                </a:lnTo>
                <a:lnTo>
                  <a:pt x="408810" y="55020"/>
                </a:lnTo>
                <a:lnTo>
                  <a:pt x="357128" y="67087"/>
                </a:lnTo>
                <a:lnTo>
                  <a:pt x="308247" y="80160"/>
                </a:lnTo>
                <a:lnTo>
                  <a:pt x="262331" y="94189"/>
                </a:lnTo>
                <a:lnTo>
                  <a:pt x="219544" y="109123"/>
                </a:lnTo>
                <a:lnTo>
                  <a:pt x="180052" y="124912"/>
                </a:lnTo>
                <a:lnTo>
                  <a:pt x="144018" y="141505"/>
                </a:lnTo>
                <a:lnTo>
                  <a:pt x="82984" y="176905"/>
                </a:lnTo>
                <a:lnTo>
                  <a:pt x="37759" y="214919"/>
                </a:lnTo>
                <a:lnTo>
                  <a:pt x="9659" y="255145"/>
                </a:lnTo>
                <a:lnTo>
                  <a:pt x="0" y="297179"/>
                </a:lnTo>
                <a:lnTo>
                  <a:pt x="2442" y="318398"/>
                </a:lnTo>
                <a:lnTo>
                  <a:pt x="21486" y="359578"/>
                </a:lnTo>
                <a:lnTo>
                  <a:pt x="58313" y="398748"/>
                </a:lnTo>
                <a:lnTo>
                  <a:pt x="111607" y="435506"/>
                </a:lnTo>
                <a:lnTo>
                  <a:pt x="180052" y="469447"/>
                </a:lnTo>
                <a:lnTo>
                  <a:pt x="219544" y="485236"/>
                </a:lnTo>
                <a:lnTo>
                  <a:pt x="262331" y="500170"/>
                </a:lnTo>
                <a:lnTo>
                  <a:pt x="308247" y="514199"/>
                </a:lnTo>
                <a:lnTo>
                  <a:pt x="357128" y="527272"/>
                </a:lnTo>
                <a:lnTo>
                  <a:pt x="408810" y="539339"/>
                </a:lnTo>
                <a:lnTo>
                  <a:pt x="463127" y="550349"/>
                </a:lnTo>
                <a:lnTo>
                  <a:pt x="519916" y="560253"/>
                </a:lnTo>
                <a:lnTo>
                  <a:pt x="579012" y="568999"/>
                </a:lnTo>
                <a:lnTo>
                  <a:pt x="640250" y="576539"/>
                </a:lnTo>
                <a:lnTo>
                  <a:pt x="703467" y="582820"/>
                </a:lnTo>
                <a:lnTo>
                  <a:pt x="768496" y="587793"/>
                </a:lnTo>
                <a:lnTo>
                  <a:pt x="835174" y="591407"/>
                </a:lnTo>
                <a:lnTo>
                  <a:pt x="903337" y="593613"/>
                </a:lnTo>
                <a:lnTo>
                  <a:pt x="972820" y="594359"/>
                </a:lnTo>
                <a:lnTo>
                  <a:pt x="1042302" y="593613"/>
                </a:lnTo>
                <a:lnTo>
                  <a:pt x="1110465" y="591407"/>
                </a:lnTo>
                <a:lnTo>
                  <a:pt x="1177143" y="587793"/>
                </a:lnTo>
                <a:lnTo>
                  <a:pt x="1242172" y="582820"/>
                </a:lnTo>
                <a:lnTo>
                  <a:pt x="1305389" y="576539"/>
                </a:lnTo>
                <a:lnTo>
                  <a:pt x="1366627" y="568999"/>
                </a:lnTo>
                <a:lnTo>
                  <a:pt x="1425723" y="560253"/>
                </a:lnTo>
                <a:lnTo>
                  <a:pt x="1482512" y="550349"/>
                </a:lnTo>
                <a:lnTo>
                  <a:pt x="1536829" y="539339"/>
                </a:lnTo>
                <a:lnTo>
                  <a:pt x="1588511" y="527272"/>
                </a:lnTo>
                <a:lnTo>
                  <a:pt x="1637392" y="514199"/>
                </a:lnTo>
                <a:lnTo>
                  <a:pt x="1683308" y="500170"/>
                </a:lnTo>
                <a:lnTo>
                  <a:pt x="1726095" y="485236"/>
                </a:lnTo>
                <a:lnTo>
                  <a:pt x="1765587" y="469447"/>
                </a:lnTo>
                <a:lnTo>
                  <a:pt x="1801621" y="452854"/>
                </a:lnTo>
                <a:lnTo>
                  <a:pt x="1862655" y="417454"/>
                </a:lnTo>
                <a:lnTo>
                  <a:pt x="1907880" y="379440"/>
                </a:lnTo>
                <a:lnTo>
                  <a:pt x="1935980" y="339214"/>
                </a:lnTo>
                <a:lnTo>
                  <a:pt x="1945640" y="297179"/>
                </a:lnTo>
                <a:lnTo>
                  <a:pt x="1943197" y="275961"/>
                </a:lnTo>
                <a:lnTo>
                  <a:pt x="1924153" y="234781"/>
                </a:lnTo>
                <a:lnTo>
                  <a:pt x="1887326" y="195611"/>
                </a:lnTo>
                <a:lnTo>
                  <a:pt x="1834032" y="158853"/>
                </a:lnTo>
                <a:lnTo>
                  <a:pt x="1765587" y="124912"/>
                </a:lnTo>
                <a:lnTo>
                  <a:pt x="1726095" y="109123"/>
                </a:lnTo>
                <a:lnTo>
                  <a:pt x="1683308" y="94189"/>
                </a:lnTo>
                <a:lnTo>
                  <a:pt x="1637392" y="80160"/>
                </a:lnTo>
                <a:lnTo>
                  <a:pt x="1588511" y="67087"/>
                </a:lnTo>
                <a:lnTo>
                  <a:pt x="1536829" y="55020"/>
                </a:lnTo>
                <a:lnTo>
                  <a:pt x="1482512" y="44010"/>
                </a:lnTo>
                <a:lnTo>
                  <a:pt x="1425723" y="34106"/>
                </a:lnTo>
                <a:lnTo>
                  <a:pt x="1366627" y="25360"/>
                </a:lnTo>
                <a:lnTo>
                  <a:pt x="1305389" y="17820"/>
                </a:lnTo>
                <a:lnTo>
                  <a:pt x="1242172" y="11539"/>
                </a:lnTo>
                <a:lnTo>
                  <a:pt x="1177143" y="6566"/>
                </a:lnTo>
                <a:lnTo>
                  <a:pt x="1110465" y="2952"/>
                </a:lnTo>
                <a:lnTo>
                  <a:pt x="1042302" y="746"/>
                </a:lnTo>
                <a:lnTo>
                  <a:pt x="97282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826761" y="3139440"/>
            <a:ext cx="1945639" cy="594360"/>
          </a:xfrm>
          <a:custGeom>
            <a:avLst/>
            <a:gdLst/>
            <a:ahLst/>
            <a:cxnLst/>
            <a:rect l="l" t="t" r="r" b="b"/>
            <a:pathLst>
              <a:path w="1945640" h="594360">
                <a:moveTo>
                  <a:pt x="0" y="297179"/>
                </a:moveTo>
                <a:lnTo>
                  <a:pt x="9659" y="255145"/>
                </a:lnTo>
                <a:lnTo>
                  <a:pt x="37759" y="214919"/>
                </a:lnTo>
                <a:lnTo>
                  <a:pt x="82984" y="176905"/>
                </a:lnTo>
                <a:lnTo>
                  <a:pt x="144018" y="141505"/>
                </a:lnTo>
                <a:lnTo>
                  <a:pt x="180052" y="124912"/>
                </a:lnTo>
                <a:lnTo>
                  <a:pt x="219544" y="109123"/>
                </a:lnTo>
                <a:lnTo>
                  <a:pt x="262331" y="94189"/>
                </a:lnTo>
                <a:lnTo>
                  <a:pt x="308247" y="80160"/>
                </a:lnTo>
                <a:lnTo>
                  <a:pt x="357128" y="67087"/>
                </a:lnTo>
                <a:lnTo>
                  <a:pt x="408810" y="55020"/>
                </a:lnTo>
                <a:lnTo>
                  <a:pt x="463127" y="44010"/>
                </a:lnTo>
                <a:lnTo>
                  <a:pt x="519916" y="34106"/>
                </a:lnTo>
                <a:lnTo>
                  <a:pt x="579012" y="25360"/>
                </a:lnTo>
                <a:lnTo>
                  <a:pt x="640250" y="17820"/>
                </a:lnTo>
                <a:lnTo>
                  <a:pt x="703467" y="11539"/>
                </a:lnTo>
                <a:lnTo>
                  <a:pt x="768496" y="6566"/>
                </a:lnTo>
                <a:lnTo>
                  <a:pt x="835174" y="2952"/>
                </a:lnTo>
                <a:lnTo>
                  <a:pt x="903337" y="746"/>
                </a:lnTo>
                <a:lnTo>
                  <a:pt x="972820" y="0"/>
                </a:lnTo>
                <a:lnTo>
                  <a:pt x="1042302" y="746"/>
                </a:lnTo>
                <a:lnTo>
                  <a:pt x="1110465" y="2952"/>
                </a:lnTo>
                <a:lnTo>
                  <a:pt x="1177143" y="6566"/>
                </a:lnTo>
                <a:lnTo>
                  <a:pt x="1242172" y="11539"/>
                </a:lnTo>
                <a:lnTo>
                  <a:pt x="1305389" y="17820"/>
                </a:lnTo>
                <a:lnTo>
                  <a:pt x="1366627" y="25360"/>
                </a:lnTo>
                <a:lnTo>
                  <a:pt x="1425723" y="34106"/>
                </a:lnTo>
                <a:lnTo>
                  <a:pt x="1482512" y="44010"/>
                </a:lnTo>
                <a:lnTo>
                  <a:pt x="1536829" y="55020"/>
                </a:lnTo>
                <a:lnTo>
                  <a:pt x="1588511" y="67087"/>
                </a:lnTo>
                <a:lnTo>
                  <a:pt x="1637392" y="80160"/>
                </a:lnTo>
                <a:lnTo>
                  <a:pt x="1683308" y="94189"/>
                </a:lnTo>
                <a:lnTo>
                  <a:pt x="1726095" y="109123"/>
                </a:lnTo>
                <a:lnTo>
                  <a:pt x="1765587" y="124912"/>
                </a:lnTo>
                <a:lnTo>
                  <a:pt x="1801621" y="141505"/>
                </a:lnTo>
                <a:lnTo>
                  <a:pt x="1862655" y="176905"/>
                </a:lnTo>
                <a:lnTo>
                  <a:pt x="1907880" y="214919"/>
                </a:lnTo>
                <a:lnTo>
                  <a:pt x="1935980" y="255145"/>
                </a:lnTo>
                <a:lnTo>
                  <a:pt x="1945640" y="297179"/>
                </a:lnTo>
                <a:lnTo>
                  <a:pt x="1943197" y="318398"/>
                </a:lnTo>
                <a:lnTo>
                  <a:pt x="1924153" y="359578"/>
                </a:lnTo>
                <a:lnTo>
                  <a:pt x="1887326" y="398748"/>
                </a:lnTo>
                <a:lnTo>
                  <a:pt x="1834032" y="435506"/>
                </a:lnTo>
                <a:lnTo>
                  <a:pt x="1765587" y="469447"/>
                </a:lnTo>
                <a:lnTo>
                  <a:pt x="1726095" y="485236"/>
                </a:lnTo>
                <a:lnTo>
                  <a:pt x="1683308" y="500170"/>
                </a:lnTo>
                <a:lnTo>
                  <a:pt x="1637392" y="514199"/>
                </a:lnTo>
                <a:lnTo>
                  <a:pt x="1588511" y="527272"/>
                </a:lnTo>
                <a:lnTo>
                  <a:pt x="1536829" y="539339"/>
                </a:lnTo>
                <a:lnTo>
                  <a:pt x="1482512" y="550349"/>
                </a:lnTo>
                <a:lnTo>
                  <a:pt x="1425723" y="560253"/>
                </a:lnTo>
                <a:lnTo>
                  <a:pt x="1366627" y="568999"/>
                </a:lnTo>
                <a:lnTo>
                  <a:pt x="1305389" y="576539"/>
                </a:lnTo>
                <a:lnTo>
                  <a:pt x="1242172" y="582820"/>
                </a:lnTo>
                <a:lnTo>
                  <a:pt x="1177143" y="587793"/>
                </a:lnTo>
                <a:lnTo>
                  <a:pt x="1110465" y="591407"/>
                </a:lnTo>
                <a:lnTo>
                  <a:pt x="1042302" y="593613"/>
                </a:lnTo>
                <a:lnTo>
                  <a:pt x="972820" y="594359"/>
                </a:lnTo>
                <a:lnTo>
                  <a:pt x="903337" y="593613"/>
                </a:lnTo>
                <a:lnTo>
                  <a:pt x="835174" y="591407"/>
                </a:lnTo>
                <a:lnTo>
                  <a:pt x="768496" y="587793"/>
                </a:lnTo>
                <a:lnTo>
                  <a:pt x="703467" y="582820"/>
                </a:lnTo>
                <a:lnTo>
                  <a:pt x="640250" y="576539"/>
                </a:lnTo>
                <a:lnTo>
                  <a:pt x="579012" y="568999"/>
                </a:lnTo>
                <a:lnTo>
                  <a:pt x="519916" y="560253"/>
                </a:lnTo>
                <a:lnTo>
                  <a:pt x="463127" y="550349"/>
                </a:lnTo>
                <a:lnTo>
                  <a:pt x="408810" y="539339"/>
                </a:lnTo>
                <a:lnTo>
                  <a:pt x="357128" y="527272"/>
                </a:lnTo>
                <a:lnTo>
                  <a:pt x="308247" y="514199"/>
                </a:lnTo>
                <a:lnTo>
                  <a:pt x="262331" y="500170"/>
                </a:lnTo>
                <a:lnTo>
                  <a:pt x="219544" y="485236"/>
                </a:lnTo>
                <a:lnTo>
                  <a:pt x="180052" y="469447"/>
                </a:lnTo>
                <a:lnTo>
                  <a:pt x="144018" y="452854"/>
                </a:lnTo>
                <a:lnTo>
                  <a:pt x="82984" y="417454"/>
                </a:lnTo>
                <a:lnTo>
                  <a:pt x="37759" y="379440"/>
                </a:lnTo>
                <a:lnTo>
                  <a:pt x="9659" y="339214"/>
                </a:lnTo>
                <a:lnTo>
                  <a:pt x="0" y="297179"/>
                </a:lnTo>
                <a:close/>
              </a:path>
            </a:pathLst>
          </a:custGeom>
          <a:ln w="12700">
            <a:solidFill>
              <a:srgbClr val="2E52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6247512" y="3308732"/>
            <a:ext cx="1102995" cy="221856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lang="es-CO" sz="1350" spc="-5" dirty="0" smtClean="0">
                <a:solidFill>
                  <a:srgbClr val="FFFFFF"/>
                </a:solidFill>
                <a:latin typeface="Calibri Light"/>
                <a:cs typeface="Calibri Light"/>
              </a:rPr>
              <a:t>Busca</a:t>
            </a:r>
            <a:r>
              <a:rPr sz="1350" b="0" spc="-5" dirty="0" smtClean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350" b="0" dirty="0">
                <a:solidFill>
                  <a:srgbClr val="FFFFFF"/>
                </a:solidFill>
                <a:latin typeface="Calibri Light"/>
                <a:cs typeface="Calibri Light"/>
              </a:rPr>
              <a:t>la</a:t>
            </a:r>
            <a:r>
              <a:rPr sz="1350" b="0" spc="-12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1350" b="0" spc="-5" dirty="0">
                <a:solidFill>
                  <a:srgbClr val="FFFFFF"/>
                </a:solidFill>
                <a:latin typeface="Calibri Light"/>
                <a:cs typeface="Calibri Light"/>
              </a:rPr>
              <a:t>verdad</a:t>
            </a:r>
            <a:endParaRPr sz="1350" dirty="0">
              <a:latin typeface="Calibri Light"/>
              <a:cs typeface="Calibri Light"/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1143000" y="4569023"/>
            <a:ext cx="67056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dirty="0" smtClean="0"/>
              <a:t>Resultados de la aplicación de </a:t>
            </a:r>
            <a:r>
              <a:rPr lang="es-CO" sz="1400" dirty="0" err="1" smtClean="0"/>
              <a:t>Kapferer</a:t>
            </a:r>
            <a:r>
              <a:rPr lang="es-CO" sz="1400" dirty="0" smtClean="0"/>
              <a:t> (2008, p.183) al grupo de investigación </a:t>
            </a:r>
            <a:r>
              <a:rPr lang="es-CO" sz="1400" dirty="0" err="1" smtClean="0"/>
              <a:t>Nakota</a:t>
            </a:r>
            <a:endParaRPr lang="es-CO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75558" y="1849373"/>
            <a:ext cx="305371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dirty="0"/>
              <a:t>5. </a:t>
            </a:r>
            <a:r>
              <a:rPr sz="2800" spc="-10" dirty="0"/>
              <a:t>Soporte</a:t>
            </a:r>
            <a:r>
              <a:rPr sz="2800" spc="-25" dirty="0"/>
              <a:t> </a:t>
            </a:r>
            <a:r>
              <a:rPr sz="2800" spc="-15" dirty="0"/>
              <a:t>Cromático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2058670" y="5652701"/>
            <a:ext cx="4570730" cy="138499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800" spc="5" dirty="0">
                <a:latin typeface="Calibri"/>
                <a:cs typeface="Calibri"/>
              </a:rPr>
              <a:t>Resultados </a:t>
            </a:r>
            <a:r>
              <a:rPr sz="800" spc="15" dirty="0">
                <a:latin typeface="Calibri"/>
                <a:cs typeface="Calibri"/>
              </a:rPr>
              <a:t>de </a:t>
            </a:r>
            <a:r>
              <a:rPr sz="800" dirty="0">
                <a:latin typeface="Calibri"/>
                <a:cs typeface="Calibri"/>
              </a:rPr>
              <a:t>la </a:t>
            </a:r>
            <a:r>
              <a:rPr sz="800" spc="5" dirty="0">
                <a:latin typeface="Calibri"/>
                <a:cs typeface="Calibri"/>
              </a:rPr>
              <a:t>aplicación </a:t>
            </a:r>
            <a:r>
              <a:rPr sz="800" spc="10" dirty="0">
                <a:latin typeface="Calibri"/>
                <a:cs typeface="Calibri"/>
              </a:rPr>
              <a:t>de </a:t>
            </a:r>
            <a:r>
              <a:rPr sz="800" dirty="0">
                <a:latin typeface="Calibri"/>
                <a:cs typeface="Calibri"/>
              </a:rPr>
              <a:t>Psicología </a:t>
            </a:r>
            <a:r>
              <a:rPr sz="800" spc="5" dirty="0">
                <a:latin typeface="Calibri"/>
                <a:cs typeface="Calibri"/>
              </a:rPr>
              <a:t>del color (2020) a los hallazgos del grupo </a:t>
            </a:r>
            <a:r>
              <a:rPr sz="800" spc="10" dirty="0">
                <a:latin typeface="Calibri"/>
                <a:cs typeface="Calibri"/>
              </a:rPr>
              <a:t>de </a:t>
            </a:r>
            <a:r>
              <a:rPr sz="800" dirty="0" err="1">
                <a:latin typeface="Calibri"/>
                <a:cs typeface="Calibri"/>
              </a:rPr>
              <a:t>investigación</a:t>
            </a:r>
            <a:r>
              <a:rPr sz="800" spc="15" dirty="0">
                <a:latin typeface="Calibri"/>
                <a:cs typeface="Calibri"/>
              </a:rPr>
              <a:t> </a:t>
            </a:r>
            <a:r>
              <a:rPr lang="es-CO" sz="800" spc="5" dirty="0" err="1" smtClean="0">
                <a:latin typeface="Calibri"/>
                <a:cs typeface="Calibri"/>
              </a:rPr>
              <a:t>Nakota</a:t>
            </a:r>
            <a:endParaRPr sz="8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11249" y="3505200"/>
            <a:ext cx="115887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spc="-5" dirty="0">
                <a:latin typeface="Calibri"/>
                <a:cs typeface="Calibri"/>
              </a:rPr>
              <a:t>Colo</a:t>
            </a:r>
            <a:r>
              <a:rPr sz="2700" spc="-50" dirty="0">
                <a:latin typeface="Calibri"/>
                <a:cs typeface="Calibri"/>
              </a:rPr>
              <a:t>r</a:t>
            </a:r>
            <a:r>
              <a:rPr sz="2700" dirty="0">
                <a:latin typeface="Calibri"/>
                <a:cs typeface="Calibri"/>
              </a:rPr>
              <a:t>es:</a:t>
            </a:r>
            <a:endParaRPr sz="27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479419" y="3775964"/>
            <a:ext cx="559181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CO" sz="1500" dirty="0" smtClean="0">
                <a:latin typeface="Calibri Light"/>
                <a:cs typeface="Calibri Light"/>
              </a:rPr>
              <a:t>Rojo</a:t>
            </a:r>
            <a:endParaRPr sz="1500" dirty="0">
              <a:latin typeface="Calibri Light"/>
              <a:cs typeface="Calibri Ligh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429000" y="3227578"/>
            <a:ext cx="784860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CO" sz="1500" spc="-5" dirty="0" smtClean="0">
                <a:latin typeface="Calibri Light"/>
                <a:cs typeface="Calibri Light"/>
              </a:rPr>
              <a:t>Morado</a:t>
            </a:r>
            <a:endParaRPr sz="1500" dirty="0">
              <a:latin typeface="Calibri Light"/>
              <a:cs typeface="Calibri Ligh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895600" y="4365308"/>
            <a:ext cx="1501394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0" spc="-10" dirty="0" err="1" smtClean="0">
                <a:latin typeface="Calibri Light"/>
                <a:cs typeface="Calibri Light"/>
              </a:rPr>
              <a:t>Naranja</a:t>
            </a:r>
            <a:r>
              <a:rPr lang="es-CO" sz="1500" b="0" spc="-10" dirty="0" smtClean="0">
                <a:latin typeface="Calibri Light"/>
                <a:cs typeface="Calibri Light"/>
              </a:rPr>
              <a:t>- Terracota</a:t>
            </a:r>
            <a:endParaRPr sz="1500" dirty="0">
              <a:latin typeface="Calibri Light"/>
              <a:cs typeface="Calibri Light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541520" y="3733737"/>
            <a:ext cx="1534160" cy="401320"/>
          </a:xfrm>
          <a:custGeom>
            <a:avLst/>
            <a:gdLst/>
            <a:ahLst/>
            <a:cxnLst/>
            <a:rect l="l" t="t" r="r" b="b"/>
            <a:pathLst>
              <a:path w="1534160" h="401320">
                <a:moveTo>
                  <a:pt x="767079" y="0"/>
                </a:moveTo>
                <a:lnTo>
                  <a:pt x="697256" y="819"/>
                </a:lnTo>
                <a:lnTo>
                  <a:pt x="629189" y="3231"/>
                </a:lnTo>
                <a:lnTo>
                  <a:pt x="563150" y="7164"/>
                </a:lnTo>
                <a:lnTo>
                  <a:pt x="499410" y="12548"/>
                </a:lnTo>
                <a:lnTo>
                  <a:pt x="438239" y="19311"/>
                </a:lnTo>
                <a:lnTo>
                  <a:pt x="379908" y="27384"/>
                </a:lnTo>
                <a:lnTo>
                  <a:pt x="324688" y="36696"/>
                </a:lnTo>
                <a:lnTo>
                  <a:pt x="272849" y="47176"/>
                </a:lnTo>
                <a:lnTo>
                  <a:pt x="224662" y="58753"/>
                </a:lnTo>
                <a:lnTo>
                  <a:pt x="180399" y="71356"/>
                </a:lnTo>
                <a:lnTo>
                  <a:pt x="140329" y="84916"/>
                </a:lnTo>
                <a:lnTo>
                  <a:pt x="104723" y="99361"/>
                </a:lnTo>
                <a:lnTo>
                  <a:pt x="47987" y="130623"/>
                </a:lnTo>
                <a:lnTo>
                  <a:pt x="12357" y="164578"/>
                </a:lnTo>
                <a:lnTo>
                  <a:pt x="0" y="200659"/>
                </a:lnTo>
                <a:lnTo>
                  <a:pt x="3134" y="218931"/>
                </a:lnTo>
                <a:lnTo>
                  <a:pt x="27399" y="254020"/>
                </a:lnTo>
                <a:lnTo>
                  <a:pt x="73852" y="286699"/>
                </a:lnTo>
                <a:lnTo>
                  <a:pt x="140329" y="316403"/>
                </a:lnTo>
                <a:lnTo>
                  <a:pt x="180399" y="329963"/>
                </a:lnTo>
                <a:lnTo>
                  <a:pt x="224663" y="342566"/>
                </a:lnTo>
                <a:lnTo>
                  <a:pt x="272849" y="354143"/>
                </a:lnTo>
                <a:lnTo>
                  <a:pt x="324688" y="364623"/>
                </a:lnTo>
                <a:lnTo>
                  <a:pt x="379908" y="373935"/>
                </a:lnTo>
                <a:lnTo>
                  <a:pt x="438239" y="382008"/>
                </a:lnTo>
                <a:lnTo>
                  <a:pt x="499410" y="388771"/>
                </a:lnTo>
                <a:lnTo>
                  <a:pt x="563150" y="394155"/>
                </a:lnTo>
                <a:lnTo>
                  <a:pt x="629189" y="398088"/>
                </a:lnTo>
                <a:lnTo>
                  <a:pt x="697256" y="400500"/>
                </a:lnTo>
                <a:lnTo>
                  <a:pt x="767079" y="401319"/>
                </a:lnTo>
                <a:lnTo>
                  <a:pt x="836903" y="400500"/>
                </a:lnTo>
                <a:lnTo>
                  <a:pt x="904970" y="398088"/>
                </a:lnTo>
                <a:lnTo>
                  <a:pt x="971009" y="394155"/>
                </a:lnTo>
                <a:lnTo>
                  <a:pt x="1034749" y="388771"/>
                </a:lnTo>
                <a:lnTo>
                  <a:pt x="1095920" y="382008"/>
                </a:lnTo>
                <a:lnTo>
                  <a:pt x="1154251" y="373935"/>
                </a:lnTo>
                <a:lnTo>
                  <a:pt x="1209471" y="364623"/>
                </a:lnTo>
                <a:lnTo>
                  <a:pt x="1261310" y="354143"/>
                </a:lnTo>
                <a:lnTo>
                  <a:pt x="1309496" y="342566"/>
                </a:lnTo>
                <a:lnTo>
                  <a:pt x="1353760" y="329963"/>
                </a:lnTo>
                <a:lnTo>
                  <a:pt x="1393830" y="316403"/>
                </a:lnTo>
                <a:lnTo>
                  <a:pt x="1429436" y="301958"/>
                </a:lnTo>
                <a:lnTo>
                  <a:pt x="1486172" y="270696"/>
                </a:lnTo>
                <a:lnTo>
                  <a:pt x="1521802" y="236741"/>
                </a:lnTo>
                <a:lnTo>
                  <a:pt x="1534159" y="200659"/>
                </a:lnTo>
                <a:lnTo>
                  <a:pt x="1531025" y="182388"/>
                </a:lnTo>
                <a:lnTo>
                  <a:pt x="1506760" y="147299"/>
                </a:lnTo>
                <a:lnTo>
                  <a:pt x="1460307" y="114620"/>
                </a:lnTo>
                <a:lnTo>
                  <a:pt x="1393830" y="84916"/>
                </a:lnTo>
                <a:lnTo>
                  <a:pt x="1353760" y="71356"/>
                </a:lnTo>
                <a:lnTo>
                  <a:pt x="1309497" y="58753"/>
                </a:lnTo>
                <a:lnTo>
                  <a:pt x="1261310" y="47176"/>
                </a:lnTo>
                <a:lnTo>
                  <a:pt x="1209471" y="36696"/>
                </a:lnTo>
                <a:lnTo>
                  <a:pt x="1154251" y="27384"/>
                </a:lnTo>
                <a:lnTo>
                  <a:pt x="1095920" y="19311"/>
                </a:lnTo>
                <a:lnTo>
                  <a:pt x="1034749" y="12548"/>
                </a:lnTo>
                <a:lnTo>
                  <a:pt x="971009" y="7164"/>
                </a:lnTo>
                <a:lnTo>
                  <a:pt x="904970" y="3231"/>
                </a:lnTo>
                <a:lnTo>
                  <a:pt x="836903" y="819"/>
                </a:lnTo>
                <a:lnTo>
                  <a:pt x="767079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41520" y="3192717"/>
            <a:ext cx="1534160" cy="365760"/>
          </a:xfrm>
          <a:custGeom>
            <a:avLst/>
            <a:gdLst/>
            <a:ahLst/>
            <a:cxnLst/>
            <a:rect l="l" t="t" r="r" b="b"/>
            <a:pathLst>
              <a:path w="1534160" h="365760">
                <a:moveTo>
                  <a:pt x="767079" y="0"/>
                </a:moveTo>
                <a:lnTo>
                  <a:pt x="693201" y="837"/>
                </a:lnTo>
                <a:lnTo>
                  <a:pt x="621309" y="3298"/>
                </a:lnTo>
                <a:lnTo>
                  <a:pt x="551727" y="7307"/>
                </a:lnTo>
                <a:lnTo>
                  <a:pt x="484776" y="12786"/>
                </a:lnTo>
                <a:lnTo>
                  <a:pt x="420776" y="19658"/>
                </a:lnTo>
                <a:lnTo>
                  <a:pt x="360050" y="27847"/>
                </a:lnTo>
                <a:lnTo>
                  <a:pt x="302918" y="37277"/>
                </a:lnTo>
                <a:lnTo>
                  <a:pt x="249702" y="47869"/>
                </a:lnTo>
                <a:lnTo>
                  <a:pt x="200723" y="59548"/>
                </a:lnTo>
                <a:lnTo>
                  <a:pt x="156303" y="72237"/>
                </a:lnTo>
                <a:lnTo>
                  <a:pt x="116763" y="85858"/>
                </a:lnTo>
                <a:lnTo>
                  <a:pt x="53608" y="115593"/>
                </a:lnTo>
                <a:lnTo>
                  <a:pt x="13830" y="148138"/>
                </a:lnTo>
                <a:lnTo>
                  <a:pt x="0" y="182880"/>
                </a:lnTo>
                <a:lnTo>
                  <a:pt x="3511" y="200486"/>
                </a:lnTo>
                <a:lnTo>
                  <a:pt x="30636" y="234206"/>
                </a:lnTo>
                <a:lnTo>
                  <a:pt x="82424" y="265423"/>
                </a:lnTo>
                <a:lnTo>
                  <a:pt x="156303" y="293522"/>
                </a:lnTo>
                <a:lnTo>
                  <a:pt x="200723" y="306211"/>
                </a:lnTo>
                <a:lnTo>
                  <a:pt x="249702" y="317890"/>
                </a:lnTo>
                <a:lnTo>
                  <a:pt x="302918" y="328482"/>
                </a:lnTo>
                <a:lnTo>
                  <a:pt x="360050" y="337912"/>
                </a:lnTo>
                <a:lnTo>
                  <a:pt x="420776" y="346101"/>
                </a:lnTo>
                <a:lnTo>
                  <a:pt x="484776" y="352973"/>
                </a:lnTo>
                <a:lnTo>
                  <a:pt x="551727" y="358452"/>
                </a:lnTo>
                <a:lnTo>
                  <a:pt x="621309" y="362461"/>
                </a:lnTo>
                <a:lnTo>
                  <a:pt x="693201" y="364922"/>
                </a:lnTo>
                <a:lnTo>
                  <a:pt x="767079" y="365760"/>
                </a:lnTo>
                <a:lnTo>
                  <a:pt x="840958" y="364922"/>
                </a:lnTo>
                <a:lnTo>
                  <a:pt x="912850" y="362461"/>
                </a:lnTo>
                <a:lnTo>
                  <a:pt x="982432" y="358452"/>
                </a:lnTo>
                <a:lnTo>
                  <a:pt x="1049383" y="352973"/>
                </a:lnTo>
                <a:lnTo>
                  <a:pt x="1113383" y="346101"/>
                </a:lnTo>
                <a:lnTo>
                  <a:pt x="1174109" y="337912"/>
                </a:lnTo>
                <a:lnTo>
                  <a:pt x="1231241" y="328482"/>
                </a:lnTo>
                <a:lnTo>
                  <a:pt x="1284457" y="317890"/>
                </a:lnTo>
                <a:lnTo>
                  <a:pt x="1333436" y="306211"/>
                </a:lnTo>
                <a:lnTo>
                  <a:pt x="1377856" y="293522"/>
                </a:lnTo>
                <a:lnTo>
                  <a:pt x="1417396" y="279901"/>
                </a:lnTo>
                <a:lnTo>
                  <a:pt x="1480551" y="250166"/>
                </a:lnTo>
                <a:lnTo>
                  <a:pt x="1520329" y="217621"/>
                </a:lnTo>
                <a:lnTo>
                  <a:pt x="1534159" y="182880"/>
                </a:lnTo>
                <a:lnTo>
                  <a:pt x="1530648" y="165273"/>
                </a:lnTo>
                <a:lnTo>
                  <a:pt x="1503523" y="131553"/>
                </a:lnTo>
                <a:lnTo>
                  <a:pt x="1451735" y="100336"/>
                </a:lnTo>
                <a:lnTo>
                  <a:pt x="1377856" y="72237"/>
                </a:lnTo>
                <a:lnTo>
                  <a:pt x="1333436" y="59548"/>
                </a:lnTo>
                <a:lnTo>
                  <a:pt x="1284457" y="47869"/>
                </a:lnTo>
                <a:lnTo>
                  <a:pt x="1231241" y="37277"/>
                </a:lnTo>
                <a:lnTo>
                  <a:pt x="1174109" y="27847"/>
                </a:lnTo>
                <a:lnTo>
                  <a:pt x="1113383" y="19658"/>
                </a:lnTo>
                <a:lnTo>
                  <a:pt x="1049383" y="12786"/>
                </a:lnTo>
                <a:lnTo>
                  <a:pt x="982432" y="7307"/>
                </a:lnTo>
                <a:lnTo>
                  <a:pt x="912850" y="3298"/>
                </a:lnTo>
                <a:lnTo>
                  <a:pt x="840958" y="837"/>
                </a:lnTo>
                <a:lnTo>
                  <a:pt x="767079" y="0"/>
                </a:lnTo>
                <a:close/>
              </a:path>
            </a:pathLst>
          </a:custGeom>
          <a:solidFill>
            <a:srgbClr val="9900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541520" y="4297617"/>
            <a:ext cx="1534160" cy="383540"/>
          </a:xfrm>
          <a:custGeom>
            <a:avLst/>
            <a:gdLst/>
            <a:ahLst/>
            <a:cxnLst/>
            <a:rect l="l" t="t" r="r" b="b"/>
            <a:pathLst>
              <a:path w="1534160" h="383539">
                <a:moveTo>
                  <a:pt x="767079" y="0"/>
                </a:moveTo>
                <a:lnTo>
                  <a:pt x="693201" y="877"/>
                </a:lnTo>
                <a:lnTo>
                  <a:pt x="621309" y="3457"/>
                </a:lnTo>
                <a:lnTo>
                  <a:pt x="551727" y="7659"/>
                </a:lnTo>
                <a:lnTo>
                  <a:pt x="484776" y="13402"/>
                </a:lnTo>
                <a:lnTo>
                  <a:pt x="420776" y="20606"/>
                </a:lnTo>
                <a:lnTo>
                  <a:pt x="360050" y="29190"/>
                </a:lnTo>
                <a:lnTo>
                  <a:pt x="302918" y="39075"/>
                </a:lnTo>
                <a:lnTo>
                  <a:pt x="249702" y="50180"/>
                </a:lnTo>
                <a:lnTo>
                  <a:pt x="200723" y="62425"/>
                </a:lnTo>
                <a:lnTo>
                  <a:pt x="156303" y="75729"/>
                </a:lnTo>
                <a:lnTo>
                  <a:pt x="116763" y="90012"/>
                </a:lnTo>
                <a:lnTo>
                  <a:pt x="53608" y="121194"/>
                </a:lnTo>
                <a:lnTo>
                  <a:pt x="13830" y="155327"/>
                </a:lnTo>
                <a:lnTo>
                  <a:pt x="0" y="191769"/>
                </a:lnTo>
                <a:lnTo>
                  <a:pt x="3511" y="210239"/>
                </a:lnTo>
                <a:lnTo>
                  <a:pt x="30636" y="245608"/>
                </a:lnTo>
                <a:lnTo>
                  <a:pt x="82424" y="278345"/>
                </a:lnTo>
                <a:lnTo>
                  <a:pt x="156303" y="307810"/>
                </a:lnTo>
                <a:lnTo>
                  <a:pt x="200723" y="321114"/>
                </a:lnTo>
                <a:lnTo>
                  <a:pt x="249702" y="333359"/>
                </a:lnTo>
                <a:lnTo>
                  <a:pt x="302918" y="344464"/>
                </a:lnTo>
                <a:lnTo>
                  <a:pt x="360050" y="354349"/>
                </a:lnTo>
                <a:lnTo>
                  <a:pt x="420776" y="362933"/>
                </a:lnTo>
                <a:lnTo>
                  <a:pt x="484776" y="370137"/>
                </a:lnTo>
                <a:lnTo>
                  <a:pt x="551727" y="375880"/>
                </a:lnTo>
                <a:lnTo>
                  <a:pt x="621309" y="380082"/>
                </a:lnTo>
                <a:lnTo>
                  <a:pt x="693201" y="382662"/>
                </a:lnTo>
                <a:lnTo>
                  <a:pt x="767079" y="383539"/>
                </a:lnTo>
                <a:lnTo>
                  <a:pt x="840958" y="382662"/>
                </a:lnTo>
                <a:lnTo>
                  <a:pt x="912850" y="380082"/>
                </a:lnTo>
                <a:lnTo>
                  <a:pt x="982432" y="375880"/>
                </a:lnTo>
                <a:lnTo>
                  <a:pt x="1049383" y="370137"/>
                </a:lnTo>
                <a:lnTo>
                  <a:pt x="1113383" y="362933"/>
                </a:lnTo>
                <a:lnTo>
                  <a:pt x="1174109" y="354349"/>
                </a:lnTo>
                <a:lnTo>
                  <a:pt x="1231241" y="344464"/>
                </a:lnTo>
                <a:lnTo>
                  <a:pt x="1284457" y="333359"/>
                </a:lnTo>
                <a:lnTo>
                  <a:pt x="1333436" y="321114"/>
                </a:lnTo>
                <a:lnTo>
                  <a:pt x="1377856" y="307810"/>
                </a:lnTo>
                <a:lnTo>
                  <a:pt x="1417396" y="293527"/>
                </a:lnTo>
                <a:lnTo>
                  <a:pt x="1480551" y="262345"/>
                </a:lnTo>
                <a:lnTo>
                  <a:pt x="1520329" y="228212"/>
                </a:lnTo>
                <a:lnTo>
                  <a:pt x="1534159" y="191769"/>
                </a:lnTo>
                <a:lnTo>
                  <a:pt x="1530648" y="173300"/>
                </a:lnTo>
                <a:lnTo>
                  <a:pt x="1503523" y="137931"/>
                </a:lnTo>
                <a:lnTo>
                  <a:pt x="1451735" y="105194"/>
                </a:lnTo>
                <a:lnTo>
                  <a:pt x="1377856" y="75729"/>
                </a:lnTo>
                <a:lnTo>
                  <a:pt x="1333436" y="62425"/>
                </a:lnTo>
                <a:lnTo>
                  <a:pt x="1284457" y="50180"/>
                </a:lnTo>
                <a:lnTo>
                  <a:pt x="1231241" y="39075"/>
                </a:lnTo>
                <a:lnTo>
                  <a:pt x="1174109" y="29190"/>
                </a:lnTo>
                <a:lnTo>
                  <a:pt x="1113383" y="20606"/>
                </a:lnTo>
                <a:lnTo>
                  <a:pt x="1049383" y="13402"/>
                </a:lnTo>
                <a:lnTo>
                  <a:pt x="982432" y="7659"/>
                </a:lnTo>
                <a:lnTo>
                  <a:pt x="912850" y="3457"/>
                </a:lnTo>
                <a:lnTo>
                  <a:pt x="840958" y="877"/>
                </a:lnTo>
                <a:lnTo>
                  <a:pt x="767079" y="0"/>
                </a:lnTo>
                <a:close/>
              </a:path>
            </a:pathLst>
          </a:custGeom>
          <a:solidFill>
            <a:srgbClr val="F584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6404610" y="3733990"/>
            <a:ext cx="1215390" cy="342401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s-CO" sz="650" b="0" spc="10" dirty="0" smtClean="0">
                <a:latin typeface="Calibri Light"/>
                <a:cs typeface="Calibri Light"/>
              </a:rPr>
              <a:t>Poder </a:t>
            </a:r>
          </a:p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s-CO" sz="650" spc="10" dirty="0" smtClean="0">
                <a:latin typeface="Calibri Light"/>
                <a:cs typeface="Calibri Light"/>
              </a:rPr>
              <a:t>Alegría</a:t>
            </a:r>
          </a:p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s-CO" sz="650" spc="10" dirty="0" smtClean="0">
                <a:latin typeface="Calibri Light"/>
                <a:cs typeface="Calibri Light"/>
              </a:rPr>
              <a:t>Amor</a:t>
            </a:r>
            <a:endParaRPr sz="650" dirty="0">
              <a:latin typeface="Calibri Light"/>
              <a:cs typeface="Calibri Ligh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381750" y="4328732"/>
            <a:ext cx="857250" cy="26032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750" spc="10" dirty="0" smtClean="0">
                <a:latin typeface="Calibri"/>
                <a:cs typeface="Calibri"/>
              </a:rPr>
              <a:t>-</a:t>
            </a:r>
            <a:r>
              <a:rPr lang="es-CO" sz="750" spc="10" dirty="0" smtClean="0">
                <a:latin typeface="Calibri"/>
                <a:cs typeface="Calibri"/>
              </a:rPr>
              <a:t>Alerta la percepción</a:t>
            </a:r>
          </a:p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s-CO" sz="750" spc="10" dirty="0" smtClean="0">
                <a:latin typeface="Calibri"/>
                <a:cs typeface="Calibri"/>
              </a:rPr>
              <a:t>Educación</a:t>
            </a:r>
            <a:endParaRPr sz="750" dirty="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299200" y="3352800"/>
            <a:ext cx="863600" cy="10643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38100">
              <a:lnSpc>
                <a:spcPts val="740"/>
              </a:lnSpc>
              <a:spcBef>
                <a:spcPts val="130"/>
              </a:spcBef>
            </a:pPr>
            <a:r>
              <a:rPr lang="es-CO" sz="650" b="1" spc="5" dirty="0" smtClean="0">
                <a:latin typeface="Calibri"/>
                <a:cs typeface="Calibri"/>
              </a:rPr>
              <a:t>Transformación</a:t>
            </a:r>
            <a:endParaRPr sz="650" dirty="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468751" y="2633663"/>
            <a:ext cx="980440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0" spc="-5" dirty="0">
                <a:latin typeface="Calibri Light"/>
                <a:cs typeface="Calibri Light"/>
              </a:rPr>
              <a:t>Azul</a:t>
            </a:r>
            <a:r>
              <a:rPr sz="1500" b="0" spc="-75" dirty="0">
                <a:latin typeface="Calibri Light"/>
                <a:cs typeface="Calibri Light"/>
              </a:rPr>
              <a:t> </a:t>
            </a:r>
            <a:r>
              <a:rPr lang="es-CO" sz="1500" spc="-10" dirty="0" smtClean="0">
                <a:latin typeface="Calibri Light"/>
                <a:cs typeface="Calibri Light"/>
              </a:rPr>
              <a:t>Vivo</a:t>
            </a:r>
            <a:endParaRPr sz="1500" dirty="0">
              <a:latin typeface="Calibri Light"/>
              <a:cs typeface="Calibri Light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4541520" y="2600896"/>
            <a:ext cx="1534160" cy="365760"/>
          </a:xfrm>
          <a:custGeom>
            <a:avLst/>
            <a:gdLst/>
            <a:ahLst/>
            <a:cxnLst/>
            <a:rect l="l" t="t" r="r" b="b"/>
            <a:pathLst>
              <a:path w="1534160" h="365760">
                <a:moveTo>
                  <a:pt x="767079" y="0"/>
                </a:moveTo>
                <a:lnTo>
                  <a:pt x="693201" y="837"/>
                </a:lnTo>
                <a:lnTo>
                  <a:pt x="621309" y="3298"/>
                </a:lnTo>
                <a:lnTo>
                  <a:pt x="551727" y="7307"/>
                </a:lnTo>
                <a:lnTo>
                  <a:pt x="484776" y="12786"/>
                </a:lnTo>
                <a:lnTo>
                  <a:pt x="420776" y="19658"/>
                </a:lnTo>
                <a:lnTo>
                  <a:pt x="360050" y="27847"/>
                </a:lnTo>
                <a:lnTo>
                  <a:pt x="302918" y="37277"/>
                </a:lnTo>
                <a:lnTo>
                  <a:pt x="249702" y="47869"/>
                </a:lnTo>
                <a:lnTo>
                  <a:pt x="200723" y="59548"/>
                </a:lnTo>
                <a:lnTo>
                  <a:pt x="156303" y="72237"/>
                </a:lnTo>
                <a:lnTo>
                  <a:pt x="116763" y="85858"/>
                </a:lnTo>
                <a:lnTo>
                  <a:pt x="53608" y="115593"/>
                </a:lnTo>
                <a:lnTo>
                  <a:pt x="13830" y="148138"/>
                </a:lnTo>
                <a:lnTo>
                  <a:pt x="0" y="182880"/>
                </a:lnTo>
                <a:lnTo>
                  <a:pt x="3511" y="200486"/>
                </a:lnTo>
                <a:lnTo>
                  <a:pt x="30636" y="234206"/>
                </a:lnTo>
                <a:lnTo>
                  <a:pt x="82424" y="265423"/>
                </a:lnTo>
                <a:lnTo>
                  <a:pt x="156303" y="293522"/>
                </a:lnTo>
                <a:lnTo>
                  <a:pt x="200723" y="306211"/>
                </a:lnTo>
                <a:lnTo>
                  <a:pt x="249702" y="317890"/>
                </a:lnTo>
                <a:lnTo>
                  <a:pt x="302918" y="328482"/>
                </a:lnTo>
                <a:lnTo>
                  <a:pt x="360050" y="337912"/>
                </a:lnTo>
                <a:lnTo>
                  <a:pt x="420776" y="346101"/>
                </a:lnTo>
                <a:lnTo>
                  <a:pt x="484776" y="352973"/>
                </a:lnTo>
                <a:lnTo>
                  <a:pt x="551727" y="358452"/>
                </a:lnTo>
                <a:lnTo>
                  <a:pt x="621309" y="362461"/>
                </a:lnTo>
                <a:lnTo>
                  <a:pt x="693201" y="364922"/>
                </a:lnTo>
                <a:lnTo>
                  <a:pt x="767079" y="365760"/>
                </a:lnTo>
                <a:lnTo>
                  <a:pt x="840958" y="364922"/>
                </a:lnTo>
                <a:lnTo>
                  <a:pt x="912850" y="362461"/>
                </a:lnTo>
                <a:lnTo>
                  <a:pt x="982432" y="358452"/>
                </a:lnTo>
                <a:lnTo>
                  <a:pt x="1049383" y="352973"/>
                </a:lnTo>
                <a:lnTo>
                  <a:pt x="1113383" y="346101"/>
                </a:lnTo>
                <a:lnTo>
                  <a:pt x="1174109" y="337912"/>
                </a:lnTo>
                <a:lnTo>
                  <a:pt x="1231241" y="328482"/>
                </a:lnTo>
                <a:lnTo>
                  <a:pt x="1284457" y="317890"/>
                </a:lnTo>
                <a:lnTo>
                  <a:pt x="1333436" y="306211"/>
                </a:lnTo>
                <a:lnTo>
                  <a:pt x="1377856" y="293522"/>
                </a:lnTo>
                <a:lnTo>
                  <a:pt x="1417396" y="279901"/>
                </a:lnTo>
                <a:lnTo>
                  <a:pt x="1480551" y="250166"/>
                </a:lnTo>
                <a:lnTo>
                  <a:pt x="1520329" y="217621"/>
                </a:lnTo>
                <a:lnTo>
                  <a:pt x="1534159" y="182880"/>
                </a:lnTo>
                <a:lnTo>
                  <a:pt x="1530648" y="165273"/>
                </a:lnTo>
                <a:lnTo>
                  <a:pt x="1503523" y="131553"/>
                </a:lnTo>
                <a:lnTo>
                  <a:pt x="1451735" y="100336"/>
                </a:lnTo>
                <a:lnTo>
                  <a:pt x="1377856" y="72237"/>
                </a:lnTo>
                <a:lnTo>
                  <a:pt x="1333436" y="59548"/>
                </a:lnTo>
                <a:lnTo>
                  <a:pt x="1284457" y="47869"/>
                </a:lnTo>
                <a:lnTo>
                  <a:pt x="1231241" y="37277"/>
                </a:lnTo>
                <a:lnTo>
                  <a:pt x="1174109" y="27847"/>
                </a:lnTo>
                <a:lnTo>
                  <a:pt x="1113383" y="19658"/>
                </a:lnTo>
                <a:lnTo>
                  <a:pt x="1049383" y="12786"/>
                </a:lnTo>
                <a:lnTo>
                  <a:pt x="982432" y="7307"/>
                </a:lnTo>
                <a:lnTo>
                  <a:pt x="912850" y="3298"/>
                </a:lnTo>
                <a:lnTo>
                  <a:pt x="840958" y="837"/>
                </a:lnTo>
                <a:lnTo>
                  <a:pt x="767079" y="0"/>
                </a:lnTo>
                <a:close/>
              </a:path>
            </a:pathLst>
          </a:custGeom>
          <a:solidFill>
            <a:srgbClr val="00B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6309995" y="2209800"/>
            <a:ext cx="471805" cy="89896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750" b="0" dirty="0" smtClean="0">
                <a:latin typeface="Calibri Light"/>
                <a:cs typeface="Calibri Light"/>
              </a:rPr>
              <a:t>-</a:t>
            </a:r>
            <a:r>
              <a:rPr lang="es-CO" sz="750" dirty="0" smtClean="0">
                <a:latin typeface="Calibri Light"/>
                <a:cs typeface="Calibri Light"/>
              </a:rPr>
              <a:t>Calma</a:t>
            </a: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lang="es-CO" sz="750" dirty="0" smtClean="0">
                <a:latin typeface="Calibri Light"/>
                <a:cs typeface="Calibri Light"/>
              </a:rPr>
              <a:t>Constancia</a:t>
            </a: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lang="es-CO" sz="750" dirty="0" smtClean="0">
                <a:latin typeface="Calibri Light"/>
                <a:cs typeface="Calibri Light"/>
              </a:rPr>
              <a:t>Descanso</a:t>
            </a: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lang="es-CO" sz="750" dirty="0" smtClean="0">
                <a:latin typeface="Calibri Light"/>
                <a:cs typeface="Calibri Light"/>
              </a:rPr>
              <a:t>Serenidad</a:t>
            </a: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lang="es-CO" sz="750" dirty="0" smtClean="0">
                <a:latin typeface="Calibri Light"/>
                <a:cs typeface="Calibri Light"/>
              </a:rPr>
              <a:t>Confianza</a:t>
            </a: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lang="es-CO" sz="750" dirty="0" smtClean="0">
                <a:latin typeface="Calibri Light"/>
                <a:cs typeface="Calibri Light"/>
              </a:rPr>
              <a:t>Libertad</a:t>
            </a: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lang="es-CO" sz="750" dirty="0" smtClean="0">
                <a:latin typeface="Calibri Light"/>
                <a:cs typeface="Calibri Light"/>
              </a:rPr>
              <a:t>Infinidad</a:t>
            </a:r>
            <a:endParaRPr sz="750" dirty="0">
              <a:latin typeface="Calibri Light"/>
              <a:cs typeface="Calibri Light"/>
            </a:endParaRPr>
          </a:p>
        </p:txBody>
      </p:sp>
      <p:sp>
        <p:nvSpPr>
          <p:cNvPr id="19" name="object 10"/>
          <p:cNvSpPr/>
          <p:nvPr/>
        </p:nvSpPr>
        <p:spPr>
          <a:xfrm>
            <a:off x="4495800" y="4907153"/>
            <a:ext cx="1534160" cy="383540"/>
          </a:xfrm>
          <a:custGeom>
            <a:avLst/>
            <a:gdLst/>
            <a:ahLst/>
            <a:cxnLst/>
            <a:rect l="l" t="t" r="r" b="b"/>
            <a:pathLst>
              <a:path w="1534160" h="383539">
                <a:moveTo>
                  <a:pt x="767079" y="0"/>
                </a:moveTo>
                <a:lnTo>
                  <a:pt x="693201" y="877"/>
                </a:lnTo>
                <a:lnTo>
                  <a:pt x="621309" y="3457"/>
                </a:lnTo>
                <a:lnTo>
                  <a:pt x="551727" y="7659"/>
                </a:lnTo>
                <a:lnTo>
                  <a:pt x="484776" y="13402"/>
                </a:lnTo>
                <a:lnTo>
                  <a:pt x="420776" y="20606"/>
                </a:lnTo>
                <a:lnTo>
                  <a:pt x="360050" y="29190"/>
                </a:lnTo>
                <a:lnTo>
                  <a:pt x="302918" y="39075"/>
                </a:lnTo>
                <a:lnTo>
                  <a:pt x="249702" y="50180"/>
                </a:lnTo>
                <a:lnTo>
                  <a:pt x="200723" y="62425"/>
                </a:lnTo>
                <a:lnTo>
                  <a:pt x="156303" y="75729"/>
                </a:lnTo>
                <a:lnTo>
                  <a:pt x="116763" y="90012"/>
                </a:lnTo>
                <a:lnTo>
                  <a:pt x="53608" y="121194"/>
                </a:lnTo>
                <a:lnTo>
                  <a:pt x="13830" y="155327"/>
                </a:lnTo>
                <a:lnTo>
                  <a:pt x="0" y="191769"/>
                </a:lnTo>
                <a:lnTo>
                  <a:pt x="3511" y="210239"/>
                </a:lnTo>
                <a:lnTo>
                  <a:pt x="30636" y="245608"/>
                </a:lnTo>
                <a:lnTo>
                  <a:pt x="82424" y="278345"/>
                </a:lnTo>
                <a:lnTo>
                  <a:pt x="156303" y="307810"/>
                </a:lnTo>
                <a:lnTo>
                  <a:pt x="200723" y="321114"/>
                </a:lnTo>
                <a:lnTo>
                  <a:pt x="249702" y="333359"/>
                </a:lnTo>
                <a:lnTo>
                  <a:pt x="302918" y="344464"/>
                </a:lnTo>
                <a:lnTo>
                  <a:pt x="360050" y="354349"/>
                </a:lnTo>
                <a:lnTo>
                  <a:pt x="420776" y="362933"/>
                </a:lnTo>
                <a:lnTo>
                  <a:pt x="484776" y="370137"/>
                </a:lnTo>
                <a:lnTo>
                  <a:pt x="551727" y="375880"/>
                </a:lnTo>
                <a:lnTo>
                  <a:pt x="621309" y="380082"/>
                </a:lnTo>
                <a:lnTo>
                  <a:pt x="693201" y="382662"/>
                </a:lnTo>
                <a:lnTo>
                  <a:pt x="767079" y="383539"/>
                </a:lnTo>
                <a:lnTo>
                  <a:pt x="840958" y="382662"/>
                </a:lnTo>
                <a:lnTo>
                  <a:pt x="912850" y="380082"/>
                </a:lnTo>
                <a:lnTo>
                  <a:pt x="982432" y="375880"/>
                </a:lnTo>
                <a:lnTo>
                  <a:pt x="1049383" y="370137"/>
                </a:lnTo>
                <a:lnTo>
                  <a:pt x="1113383" y="362933"/>
                </a:lnTo>
                <a:lnTo>
                  <a:pt x="1174109" y="354349"/>
                </a:lnTo>
                <a:lnTo>
                  <a:pt x="1231241" y="344464"/>
                </a:lnTo>
                <a:lnTo>
                  <a:pt x="1284457" y="333359"/>
                </a:lnTo>
                <a:lnTo>
                  <a:pt x="1333436" y="321114"/>
                </a:lnTo>
                <a:lnTo>
                  <a:pt x="1377856" y="307810"/>
                </a:lnTo>
                <a:lnTo>
                  <a:pt x="1417396" y="293527"/>
                </a:lnTo>
                <a:lnTo>
                  <a:pt x="1480551" y="262345"/>
                </a:lnTo>
                <a:lnTo>
                  <a:pt x="1520329" y="228212"/>
                </a:lnTo>
                <a:lnTo>
                  <a:pt x="1534159" y="191769"/>
                </a:lnTo>
                <a:lnTo>
                  <a:pt x="1530648" y="173300"/>
                </a:lnTo>
                <a:lnTo>
                  <a:pt x="1503523" y="137931"/>
                </a:lnTo>
                <a:lnTo>
                  <a:pt x="1451735" y="105194"/>
                </a:lnTo>
                <a:lnTo>
                  <a:pt x="1377856" y="75729"/>
                </a:lnTo>
                <a:lnTo>
                  <a:pt x="1333436" y="62425"/>
                </a:lnTo>
                <a:lnTo>
                  <a:pt x="1284457" y="50180"/>
                </a:lnTo>
                <a:lnTo>
                  <a:pt x="1231241" y="39075"/>
                </a:lnTo>
                <a:lnTo>
                  <a:pt x="1174109" y="29190"/>
                </a:lnTo>
                <a:lnTo>
                  <a:pt x="1113383" y="20606"/>
                </a:lnTo>
                <a:lnTo>
                  <a:pt x="1049383" y="13402"/>
                </a:lnTo>
                <a:lnTo>
                  <a:pt x="982432" y="7659"/>
                </a:lnTo>
                <a:lnTo>
                  <a:pt x="912850" y="3457"/>
                </a:lnTo>
                <a:lnTo>
                  <a:pt x="840958" y="877"/>
                </a:lnTo>
                <a:lnTo>
                  <a:pt x="767079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7"/>
          <p:cNvSpPr txBox="1"/>
          <p:nvPr/>
        </p:nvSpPr>
        <p:spPr>
          <a:xfrm>
            <a:off x="3495617" y="4937944"/>
            <a:ext cx="771583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CO" sz="1500" b="0" spc="-10" dirty="0" smtClean="0">
                <a:latin typeface="Calibri Light"/>
                <a:cs typeface="Calibri Light"/>
              </a:rPr>
              <a:t>Amarillo</a:t>
            </a:r>
            <a:endParaRPr sz="1500" dirty="0">
              <a:latin typeface="Calibri Light"/>
              <a:cs typeface="Calibri Light"/>
            </a:endParaRPr>
          </a:p>
        </p:txBody>
      </p:sp>
      <p:sp>
        <p:nvSpPr>
          <p:cNvPr id="21" name="object 13"/>
          <p:cNvSpPr txBox="1"/>
          <p:nvPr/>
        </p:nvSpPr>
        <p:spPr>
          <a:xfrm>
            <a:off x="6324600" y="4953000"/>
            <a:ext cx="857250" cy="26032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s-CO" sz="750" spc="10" dirty="0" smtClean="0">
                <a:latin typeface="Calibri"/>
                <a:cs typeface="Calibri"/>
              </a:rPr>
              <a:t>Entendimiento </a:t>
            </a:r>
          </a:p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s-CO" sz="750" spc="10" dirty="0" smtClean="0">
                <a:latin typeface="Calibri"/>
                <a:cs typeface="Calibri"/>
              </a:rPr>
              <a:t>Diversión</a:t>
            </a:r>
            <a:endParaRPr sz="750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19400" y="457200"/>
            <a:ext cx="305371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_tradnl" sz="2800" dirty="0"/>
              <a:t>6</a:t>
            </a:r>
            <a:r>
              <a:rPr sz="2800" dirty="0" smtClean="0"/>
              <a:t>. </a:t>
            </a:r>
            <a:r>
              <a:rPr lang="es-ES_tradnl" sz="2800" spc="-10" dirty="0" smtClean="0"/>
              <a:t>Familia de Marcas</a:t>
            </a:r>
            <a:endParaRPr sz="28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3371" y="2146117"/>
            <a:ext cx="2918924" cy="3271651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483" y="4038600"/>
            <a:ext cx="1756172" cy="1879515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260" y="2124534"/>
            <a:ext cx="1474621" cy="1686267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4361" y="429074"/>
            <a:ext cx="1195566" cy="144780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665" y="429074"/>
            <a:ext cx="1163809" cy="1467661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0349" y="2111535"/>
            <a:ext cx="1637618" cy="1622265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7637" y="2816726"/>
            <a:ext cx="1383138" cy="1442391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8" t="20000" r="5898" b="23333"/>
          <a:stretch/>
        </p:blipFill>
        <p:spPr>
          <a:xfrm>
            <a:off x="1868110" y="1708994"/>
            <a:ext cx="1525647" cy="874246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2681" y="4245262"/>
            <a:ext cx="1070319" cy="1630962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2295" y="1524000"/>
            <a:ext cx="1157216" cy="1371600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 rotWithShape="1">
          <a:blip r:embed="rId12"/>
          <a:srcRect l="32431" t="11458" r="31991" b="14373"/>
          <a:stretch/>
        </p:blipFill>
        <p:spPr>
          <a:xfrm>
            <a:off x="1989193" y="4221387"/>
            <a:ext cx="1279544" cy="1499704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2295" y="4640438"/>
            <a:ext cx="1001905" cy="1597060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3363" y="2829664"/>
            <a:ext cx="1544712" cy="1810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202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13050" y="1805622"/>
            <a:ext cx="229489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_tradnl" sz="3200" dirty="0"/>
              <a:t>7</a:t>
            </a:r>
            <a:r>
              <a:rPr sz="3200" dirty="0" smtClean="0"/>
              <a:t>.</a:t>
            </a:r>
            <a:r>
              <a:rPr sz="3200" spc="-45" dirty="0" smtClean="0"/>
              <a:t> </a:t>
            </a:r>
            <a:r>
              <a:rPr sz="3200" spc="-30" dirty="0"/>
              <a:t>Referencias</a:t>
            </a:r>
            <a:endParaRPr sz="3200" dirty="0"/>
          </a:p>
        </p:txBody>
      </p:sp>
      <p:sp>
        <p:nvSpPr>
          <p:cNvPr id="4" name="object 3"/>
          <p:cNvSpPr txBox="1"/>
          <p:nvPr/>
        </p:nvSpPr>
        <p:spPr>
          <a:xfrm>
            <a:off x="304800" y="2667000"/>
            <a:ext cx="7974330" cy="35169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2100" indent="-21653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92100" algn="l"/>
                <a:tab pos="292735" algn="l"/>
              </a:tabLst>
            </a:pPr>
            <a:r>
              <a:rPr sz="900" dirty="0">
                <a:latin typeface="Calibri"/>
                <a:cs typeface="Calibri"/>
              </a:rPr>
              <a:t>Atarama-Rojas,</a:t>
            </a:r>
            <a:r>
              <a:rPr sz="900" spc="-70" dirty="0">
                <a:latin typeface="Calibri"/>
                <a:cs typeface="Calibri"/>
              </a:rPr>
              <a:t> </a:t>
            </a:r>
            <a:r>
              <a:rPr sz="900" spc="-5" dirty="0">
                <a:latin typeface="Calibri"/>
                <a:cs typeface="Calibri"/>
              </a:rPr>
              <a:t>T.,</a:t>
            </a:r>
            <a:r>
              <a:rPr sz="900" spc="15" dirty="0">
                <a:latin typeface="Calibri"/>
                <a:cs typeface="Calibri"/>
              </a:rPr>
              <a:t> </a:t>
            </a:r>
            <a:r>
              <a:rPr sz="900" spc="-5" dirty="0">
                <a:latin typeface="Calibri"/>
                <a:cs typeface="Calibri"/>
              </a:rPr>
              <a:t>Castañeda-Purizaga,</a:t>
            </a:r>
            <a:r>
              <a:rPr sz="900" spc="-65" dirty="0">
                <a:latin typeface="Calibri"/>
                <a:cs typeface="Calibri"/>
              </a:rPr>
              <a:t> </a:t>
            </a:r>
            <a:r>
              <a:rPr sz="900" spc="-5" dirty="0">
                <a:latin typeface="Calibri"/>
                <a:cs typeface="Calibri"/>
              </a:rPr>
              <a:t>L., </a:t>
            </a:r>
            <a:r>
              <a:rPr sz="900" dirty="0">
                <a:latin typeface="Calibri"/>
                <a:cs typeface="Calibri"/>
              </a:rPr>
              <a:t>&amp;</a:t>
            </a:r>
            <a:r>
              <a:rPr sz="900" spc="5" dirty="0">
                <a:latin typeface="Calibri"/>
                <a:cs typeface="Calibri"/>
              </a:rPr>
              <a:t> </a:t>
            </a:r>
            <a:r>
              <a:rPr sz="900" spc="-5" dirty="0">
                <a:latin typeface="Calibri"/>
                <a:cs typeface="Calibri"/>
              </a:rPr>
              <a:t>Agapito-Mesta, C.</a:t>
            </a:r>
            <a:r>
              <a:rPr sz="900" spc="-10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(2017).</a:t>
            </a:r>
            <a:r>
              <a:rPr sz="900" spc="-55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Los</a:t>
            </a:r>
            <a:r>
              <a:rPr sz="900" spc="-15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arquetipos</a:t>
            </a:r>
            <a:r>
              <a:rPr sz="900" spc="-35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como</a:t>
            </a:r>
            <a:r>
              <a:rPr sz="900" spc="5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herramientas</a:t>
            </a:r>
            <a:r>
              <a:rPr sz="900" spc="-35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para</a:t>
            </a:r>
            <a:r>
              <a:rPr sz="900" spc="-35" dirty="0">
                <a:latin typeface="Calibri"/>
                <a:cs typeface="Calibri"/>
              </a:rPr>
              <a:t> </a:t>
            </a:r>
            <a:r>
              <a:rPr sz="900" spc="-5" dirty="0">
                <a:latin typeface="Calibri"/>
                <a:cs typeface="Calibri"/>
              </a:rPr>
              <a:t>la</a:t>
            </a:r>
            <a:r>
              <a:rPr sz="900" spc="5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construcción</a:t>
            </a:r>
            <a:r>
              <a:rPr sz="900" spc="-35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de</a:t>
            </a:r>
            <a:r>
              <a:rPr sz="900" spc="-15" dirty="0">
                <a:latin typeface="Calibri"/>
                <a:cs typeface="Calibri"/>
              </a:rPr>
              <a:t> </a:t>
            </a:r>
            <a:r>
              <a:rPr sz="900" spc="5" dirty="0">
                <a:latin typeface="Calibri"/>
                <a:cs typeface="Calibri"/>
              </a:rPr>
              <a:t>historias:</a:t>
            </a:r>
            <a:r>
              <a:rPr sz="900" spc="-20" dirty="0">
                <a:latin typeface="Calibri"/>
                <a:cs typeface="Calibri"/>
              </a:rPr>
              <a:t> </a:t>
            </a:r>
            <a:r>
              <a:rPr sz="900" spc="-5" dirty="0">
                <a:latin typeface="Calibri"/>
                <a:cs typeface="Calibri"/>
              </a:rPr>
              <a:t>Análisis</a:t>
            </a:r>
            <a:r>
              <a:rPr sz="900" spc="5" dirty="0">
                <a:latin typeface="Calibri"/>
                <a:cs typeface="Calibri"/>
              </a:rPr>
              <a:t> </a:t>
            </a:r>
            <a:r>
              <a:rPr sz="900" spc="-5" dirty="0">
                <a:latin typeface="Calibri"/>
                <a:cs typeface="Calibri"/>
              </a:rPr>
              <a:t>del</a:t>
            </a:r>
            <a:r>
              <a:rPr sz="900" spc="10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mundo</a:t>
            </a:r>
          </a:p>
          <a:p>
            <a:pPr marL="292100">
              <a:lnSpc>
                <a:spcPct val="100000"/>
              </a:lnSpc>
            </a:pPr>
            <a:r>
              <a:rPr sz="900" spc="-5" dirty="0">
                <a:latin typeface="Calibri"/>
                <a:cs typeface="Calibri"/>
              </a:rPr>
              <a:t>diegético </a:t>
            </a:r>
            <a:r>
              <a:rPr sz="900" dirty="0">
                <a:latin typeface="Calibri"/>
                <a:cs typeface="Calibri"/>
              </a:rPr>
              <a:t>de </a:t>
            </a:r>
            <a:r>
              <a:rPr sz="900" spc="-5" dirty="0">
                <a:latin typeface="Calibri"/>
                <a:cs typeface="Calibri"/>
              </a:rPr>
              <a:t>“intensamente”. </a:t>
            </a:r>
            <a:r>
              <a:rPr sz="900" i="1" spc="-5" dirty="0">
                <a:latin typeface="Calibri"/>
                <a:cs typeface="Calibri"/>
              </a:rPr>
              <a:t>Ámbitos Revista </a:t>
            </a:r>
            <a:r>
              <a:rPr sz="900" i="1" spc="-10" dirty="0">
                <a:latin typeface="Calibri"/>
                <a:cs typeface="Calibri"/>
              </a:rPr>
              <a:t>Internacional </a:t>
            </a:r>
            <a:r>
              <a:rPr sz="900" i="1" spc="-5" dirty="0">
                <a:latin typeface="Calibri"/>
                <a:cs typeface="Calibri"/>
              </a:rPr>
              <a:t>de</a:t>
            </a:r>
            <a:r>
              <a:rPr sz="900" i="1" spc="114" dirty="0">
                <a:latin typeface="Calibri"/>
                <a:cs typeface="Calibri"/>
              </a:rPr>
              <a:t> </a:t>
            </a:r>
            <a:r>
              <a:rPr sz="900" i="1" spc="-5" dirty="0">
                <a:latin typeface="Calibri"/>
                <a:cs typeface="Calibri"/>
              </a:rPr>
              <a:t>Comunicación</a:t>
            </a:r>
            <a:r>
              <a:rPr sz="900" spc="-5" dirty="0">
                <a:latin typeface="Calibri"/>
                <a:cs typeface="Calibri"/>
              </a:rPr>
              <a:t>.</a:t>
            </a:r>
            <a:endParaRPr sz="9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900" dirty="0">
              <a:latin typeface="Times New Roman"/>
              <a:cs typeface="Times New Roman"/>
            </a:endParaRPr>
          </a:p>
          <a:p>
            <a:pPr marL="292100" marR="105410" indent="-216535">
              <a:lnSpc>
                <a:spcPct val="100000"/>
              </a:lnSpc>
              <a:buFont typeface="Arial"/>
              <a:buChar char="•"/>
              <a:tabLst>
                <a:tab pos="292100" algn="l"/>
                <a:tab pos="292735" algn="l"/>
              </a:tabLst>
            </a:pPr>
            <a:r>
              <a:rPr sz="900" dirty="0">
                <a:solidFill>
                  <a:srgbClr val="000000"/>
                </a:solidFill>
                <a:latin typeface="Calibri"/>
                <a:cs typeface="Calibri"/>
                <a:hlinkClick r:id="rId2"/>
              </a:rPr>
              <a:t>Castro, S. (2018). </a:t>
            </a:r>
            <a:r>
              <a:rPr sz="900" spc="-5" dirty="0">
                <a:solidFill>
                  <a:srgbClr val="000000"/>
                </a:solidFill>
                <a:latin typeface="Calibri"/>
                <a:cs typeface="Calibri"/>
                <a:hlinkClick r:id="rId2"/>
              </a:rPr>
              <a:t>Personalidad </a:t>
            </a:r>
            <a:r>
              <a:rPr sz="900" dirty="0">
                <a:solidFill>
                  <a:srgbClr val="000000"/>
                </a:solidFill>
                <a:latin typeface="Calibri"/>
                <a:cs typeface="Calibri"/>
                <a:hlinkClick r:id="rId2"/>
              </a:rPr>
              <a:t>de marca: Los 12 arquetipos de Carl </a:t>
            </a:r>
            <a:r>
              <a:rPr sz="900" spc="-5" dirty="0">
                <a:solidFill>
                  <a:srgbClr val="000000"/>
                </a:solidFill>
                <a:latin typeface="Calibri"/>
                <a:cs typeface="Calibri"/>
                <a:hlinkClick r:id="rId2"/>
              </a:rPr>
              <a:t>Jung. </a:t>
            </a:r>
            <a:r>
              <a:rPr sz="900" i="1" spc="-10" dirty="0">
                <a:solidFill>
                  <a:srgbClr val="000000"/>
                </a:solidFill>
                <a:latin typeface="Calibri"/>
                <a:cs typeface="Calibri"/>
                <a:hlinkClick r:id="rId2"/>
              </a:rPr>
              <a:t>Mercado Negro</a:t>
            </a:r>
            <a:r>
              <a:rPr sz="900" spc="-10" dirty="0">
                <a:solidFill>
                  <a:srgbClr val="000000"/>
                </a:solidFill>
                <a:latin typeface="Calibri"/>
                <a:cs typeface="Calibri"/>
                <a:hlinkClick r:id="rId2"/>
              </a:rPr>
              <a:t>. </a:t>
            </a:r>
            <a:r>
              <a:rPr sz="900" spc="-5" dirty="0">
                <a:solidFill>
                  <a:srgbClr val="000000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/>
              </a:rPr>
              <a:t>https://www.mercadonegro.pe/branding/personalidad-de-marca-los-12-  arquetipos-de-carl-jung/</a:t>
            </a:r>
            <a:endParaRPr sz="900" dirty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Font typeface="Arial"/>
              <a:buChar char="•"/>
            </a:pPr>
            <a:endParaRPr sz="900" dirty="0">
              <a:latin typeface="Times New Roman"/>
              <a:cs typeface="Times New Roman"/>
            </a:endParaRPr>
          </a:p>
          <a:p>
            <a:pPr marL="292100" marR="518159" indent="-216535">
              <a:lnSpc>
                <a:spcPct val="100000"/>
              </a:lnSpc>
              <a:buFont typeface="Arial"/>
              <a:buChar char="•"/>
              <a:tabLst>
                <a:tab pos="292100" algn="l"/>
                <a:tab pos="292735" algn="l"/>
              </a:tabLst>
            </a:pPr>
            <a:r>
              <a:rPr sz="900" spc="-5" dirty="0">
                <a:latin typeface="Calibri"/>
                <a:cs typeface="Calibri"/>
              </a:rPr>
              <a:t>García </a:t>
            </a:r>
            <a:r>
              <a:rPr sz="900" dirty="0">
                <a:latin typeface="Calibri"/>
                <a:cs typeface="Calibri"/>
              </a:rPr>
              <a:t>Jara, </a:t>
            </a:r>
            <a:r>
              <a:rPr sz="900" spc="-10" dirty="0">
                <a:latin typeface="Calibri"/>
                <a:cs typeface="Calibri"/>
              </a:rPr>
              <a:t>R., </a:t>
            </a:r>
            <a:r>
              <a:rPr sz="900" dirty="0">
                <a:latin typeface="Calibri"/>
                <a:cs typeface="Calibri"/>
              </a:rPr>
              <a:t>Araujo </a:t>
            </a:r>
            <a:r>
              <a:rPr sz="900" spc="-5" dirty="0">
                <a:latin typeface="Calibri"/>
                <a:cs typeface="Calibri"/>
              </a:rPr>
              <a:t>Medina, L., </a:t>
            </a:r>
            <a:r>
              <a:rPr sz="900" dirty="0">
                <a:latin typeface="Calibri"/>
                <a:cs typeface="Calibri"/>
              </a:rPr>
              <a:t>Vega-Barbosa, </a:t>
            </a:r>
            <a:r>
              <a:rPr sz="900" spc="-10" dirty="0">
                <a:latin typeface="Calibri"/>
                <a:cs typeface="Calibri"/>
              </a:rPr>
              <a:t>J., </a:t>
            </a:r>
            <a:r>
              <a:rPr sz="900" spc="-5" dirty="0">
                <a:latin typeface="Calibri"/>
                <a:cs typeface="Calibri"/>
              </a:rPr>
              <a:t>Trillos Celis, J. H., Méndez </a:t>
            </a:r>
            <a:r>
              <a:rPr sz="900" dirty="0">
                <a:latin typeface="Calibri"/>
                <a:cs typeface="Calibri"/>
              </a:rPr>
              <a:t>Amaya, </a:t>
            </a:r>
            <a:r>
              <a:rPr sz="900" spc="-5" dirty="0">
                <a:latin typeface="Calibri"/>
                <a:cs typeface="Calibri"/>
              </a:rPr>
              <a:t>J. A., </a:t>
            </a:r>
            <a:r>
              <a:rPr sz="900" dirty="0">
                <a:latin typeface="Calibri"/>
                <a:cs typeface="Calibri"/>
              </a:rPr>
              <a:t>&amp; </a:t>
            </a:r>
            <a:r>
              <a:rPr sz="900" spc="-5" dirty="0">
                <a:latin typeface="Calibri"/>
                <a:cs typeface="Calibri"/>
              </a:rPr>
              <a:t>Ramírez Martínez, J. E. </a:t>
            </a:r>
            <a:r>
              <a:rPr sz="900" spc="5" dirty="0">
                <a:latin typeface="Calibri"/>
                <a:cs typeface="Calibri"/>
              </a:rPr>
              <a:t>(2020). </a:t>
            </a:r>
            <a:r>
              <a:rPr sz="900" i="1" spc="-5" dirty="0">
                <a:latin typeface="Calibri"/>
                <a:cs typeface="Calibri"/>
              </a:rPr>
              <a:t>Programa Pi-e </a:t>
            </a:r>
            <a:r>
              <a:rPr sz="900" i="1" spc="-10" dirty="0">
                <a:latin typeface="Calibri"/>
                <a:cs typeface="Calibri"/>
              </a:rPr>
              <a:t>Aliado: </a:t>
            </a:r>
            <a:r>
              <a:rPr sz="900" i="1" spc="-5" dirty="0">
                <a:latin typeface="Calibri"/>
                <a:cs typeface="Calibri"/>
              </a:rPr>
              <a:t>Ruta de </a:t>
            </a:r>
            <a:r>
              <a:rPr sz="900" i="1" spc="-5" dirty="0">
                <a:latin typeface="Calibri"/>
                <a:cs typeface="Calibri"/>
                <a:hlinkClick r:id="rId3"/>
              </a:rPr>
              <a:t> </a:t>
            </a:r>
            <a:r>
              <a:rPr sz="900" i="1" spc="-10" dirty="0">
                <a:latin typeface="Calibri"/>
                <a:cs typeface="Calibri"/>
                <a:hlinkClick r:id="rId3"/>
              </a:rPr>
              <a:t>Desarrollo </a:t>
            </a:r>
            <a:r>
              <a:rPr sz="900" i="1" spc="-5" dirty="0">
                <a:latin typeface="Calibri"/>
                <a:cs typeface="Calibri"/>
                <a:hlinkClick r:id="rId3"/>
              </a:rPr>
              <a:t>Tecnológico </a:t>
            </a:r>
            <a:r>
              <a:rPr sz="900" i="1" dirty="0">
                <a:latin typeface="Calibri"/>
                <a:cs typeface="Calibri"/>
                <a:hlinkClick r:id="rId3"/>
              </a:rPr>
              <a:t>e </a:t>
            </a:r>
            <a:r>
              <a:rPr sz="900" i="1" spc="-5" dirty="0">
                <a:latin typeface="Calibri"/>
                <a:cs typeface="Calibri"/>
                <a:hlinkClick r:id="rId3"/>
              </a:rPr>
              <a:t>Innovación</a:t>
            </a:r>
            <a:r>
              <a:rPr sz="900" spc="-5" dirty="0">
                <a:latin typeface="Calibri"/>
                <a:cs typeface="Calibri"/>
                <a:hlinkClick r:id="rId3"/>
              </a:rPr>
              <a:t>.</a:t>
            </a:r>
            <a:r>
              <a:rPr sz="900" spc="-5" dirty="0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 </a:t>
            </a:r>
            <a:r>
              <a:rPr sz="900" u="sng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https://repository.usta.edu.co/bitstream/handle/11634/22089/Presentacio%cc%81n%20oficial%20Programa%20Pi-  e%20Aliado%20Usta.pdf?sequence=1&amp;isAllowed=y</a:t>
            </a:r>
            <a:endParaRPr sz="9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Font typeface="Arial"/>
              <a:buChar char="•"/>
            </a:pPr>
            <a:endParaRPr sz="900" dirty="0">
              <a:latin typeface="Times New Roman"/>
              <a:cs typeface="Times New Roman"/>
            </a:endParaRPr>
          </a:p>
          <a:p>
            <a:pPr marL="292100" marR="43180" indent="-216535">
              <a:lnSpc>
                <a:spcPct val="100000"/>
              </a:lnSpc>
              <a:buFont typeface="Arial"/>
              <a:buChar char="•"/>
              <a:tabLst>
                <a:tab pos="292100" algn="l"/>
                <a:tab pos="292735" algn="l"/>
              </a:tabLst>
            </a:pPr>
            <a:r>
              <a:rPr sz="900" spc="-5" dirty="0">
                <a:latin typeface="Calibri"/>
                <a:cs typeface="Calibri"/>
              </a:rPr>
              <a:t>García </a:t>
            </a:r>
            <a:r>
              <a:rPr sz="900" dirty="0">
                <a:latin typeface="Calibri"/>
                <a:cs typeface="Calibri"/>
              </a:rPr>
              <a:t>Jara, </a:t>
            </a:r>
            <a:r>
              <a:rPr sz="900" spc="-10" dirty="0">
                <a:latin typeface="Calibri"/>
                <a:cs typeface="Calibri"/>
              </a:rPr>
              <a:t>R., </a:t>
            </a:r>
            <a:r>
              <a:rPr sz="900" dirty="0">
                <a:latin typeface="Calibri"/>
                <a:cs typeface="Calibri"/>
              </a:rPr>
              <a:t>Araujo </a:t>
            </a:r>
            <a:r>
              <a:rPr sz="900" spc="-5" dirty="0">
                <a:latin typeface="Calibri"/>
                <a:cs typeface="Calibri"/>
              </a:rPr>
              <a:t>Medina, L., </a:t>
            </a:r>
            <a:r>
              <a:rPr sz="900" dirty="0">
                <a:latin typeface="Calibri"/>
                <a:cs typeface="Calibri"/>
              </a:rPr>
              <a:t>Vega-Barbosa, </a:t>
            </a:r>
            <a:r>
              <a:rPr sz="900" spc="-10" dirty="0">
                <a:latin typeface="Calibri"/>
                <a:cs typeface="Calibri"/>
              </a:rPr>
              <a:t>J., </a:t>
            </a:r>
            <a:r>
              <a:rPr sz="900" spc="-5" dirty="0">
                <a:latin typeface="Calibri"/>
                <a:cs typeface="Calibri"/>
              </a:rPr>
              <a:t>Trillos Celis, J. H., </a:t>
            </a:r>
            <a:r>
              <a:rPr sz="900" dirty="0">
                <a:latin typeface="Calibri"/>
                <a:cs typeface="Calibri"/>
              </a:rPr>
              <a:t>&amp; </a:t>
            </a:r>
            <a:r>
              <a:rPr sz="900" spc="-5" dirty="0">
                <a:latin typeface="Calibri"/>
                <a:cs typeface="Calibri"/>
              </a:rPr>
              <a:t>Ramírez Martínez, J. E. </a:t>
            </a:r>
            <a:r>
              <a:rPr sz="900" dirty="0">
                <a:latin typeface="Calibri"/>
                <a:cs typeface="Calibri"/>
              </a:rPr>
              <a:t>(2020). </a:t>
            </a:r>
            <a:r>
              <a:rPr sz="900" b="0" i="1" spc="-5" dirty="0">
                <a:latin typeface="Calibri Light"/>
                <a:cs typeface="Calibri Light"/>
              </a:rPr>
              <a:t>Ruta de innovación: programa propiedad industrial para  emprendedores </a:t>
            </a:r>
            <a:r>
              <a:rPr sz="900" b="0" i="1" dirty="0">
                <a:latin typeface="Calibri Light"/>
                <a:cs typeface="Calibri Light"/>
              </a:rPr>
              <a:t>Pi-e aliado </a:t>
            </a:r>
            <a:r>
              <a:rPr sz="900" b="0" i="1" spc="-10" dirty="0">
                <a:latin typeface="Calibri Light"/>
                <a:cs typeface="Calibri Light"/>
              </a:rPr>
              <a:t>fase </a:t>
            </a:r>
            <a:r>
              <a:rPr sz="900" b="0" i="1" dirty="0" smtClean="0">
                <a:latin typeface="Calibri Light"/>
                <a:cs typeface="Calibri Light"/>
              </a:rPr>
              <a:t>diagnóstico. </a:t>
            </a:r>
            <a:r>
              <a:rPr sz="900" u="sng" spc="-5" dirty="0" smtClean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4"/>
              </a:rPr>
              <a:t>https</a:t>
            </a:r>
            <a:r>
              <a:rPr sz="900" u="sng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4"/>
              </a:rPr>
              <a:t>://repository.usta.edu.co/bitstream/handle/11634/22089/Presentacio%cc%81n%20oficial%20Programa%20Pie%20Aliado%20Usta.pdf?sequence=1&amp;isAllowed</a:t>
            </a:r>
            <a:endParaRPr sz="900" dirty="0">
              <a:latin typeface="Calibri"/>
              <a:cs typeface="Calibri"/>
            </a:endParaRPr>
          </a:p>
          <a:p>
            <a:pPr marL="292100">
              <a:lnSpc>
                <a:spcPct val="100000"/>
              </a:lnSpc>
            </a:pPr>
            <a:r>
              <a:rPr sz="9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4"/>
              </a:rPr>
              <a:t>=y</a:t>
            </a:r>
            <a:endParaRPr sz="9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900" dirty="0">
              <a:latin typeface="Times New Roman"/>
              <a:cs typeface="Times New Roman"/>
            </a:endParaRPr>
          </a:p>
          <a:p>
            <a:pPr marL="292100" indent="-216535">
              <a:lnSpc>
                <a:spcPct val="100000"/>
              </a:lnSpc>
              <a:buFont typeface="Arial"/>
              <a:buChar char="•"/>
              <a:tabLst>
                <a:tab pos="292100" algn="l"/>
                <a:tab pos="292735" algn="l"/>
              </a:tabLst>
            </a:pPr>
            <a:r>
              <a:rPr sz="900" spc="-5" dirty="0">
                <a:latin typeface="Calibri"/>
                <a:cs typeface="Calibri"/>
              </a:rPr>
              <a:t>Jung, C. G. </a:t>
            </a:r>
            <a:r>
              <a:rPr sz="900" dirty="0">
                <a:latin typeface="Calibri"/>
                <a:cs typeface="Calibri"/>
              </a:rPr>
              <a:t>(1988): </a:t>
            </a:r>
            <a:r>
              <a:rPr sz="900" i="1" spc="-10" dirty="0">
                <a:latin typeface="Calibri"/>
                <a:cs typeface="Calibri"/>
              </a:rPr>
              <a:t>Arquetipos </a:t>
            </a:r>
            <a:r>
              <a:rPr sz="900" i="1" dirty="0">
                <a:latin typeface="Calibri"/>
                <a:cs typeface="Calibri"/>
              </a:rPr>
              <a:t>e </a:t>
            </a:r>
            <a:r>
              <a:rPr sz="900" i="1" spc="-5" dirty="0">
                <a:latin typeface="Calibri"/>
                <a:cs typeface="Calibri"/>
              </a:rPr>
              <a:t>inconsciente colectivo</a:t>
            </a:r>
            <a:r>
              <a:rPr sz="900" spc="-5" dirty="0">
                <a:latin typeface="Calibri"/>
                <a:cs typeface="Calibri"/>
              </a:rPr>
              <a:t>. Barcelona: PAIDOS</a:t>
            </a:r>
            <a:r>
              <a:rPr sz="900" spc="-20" dirty="0">
                <a:latin typeface="Calibri"/>
                <a:cs typeface="Calibri"/>
              </a:rPr>
              <a:t> </a:t>
            </a:r>
            <a:r>
              <a:rPr sz="900" spc="-10" dirty="0">
                <a:latin typeface="Calibri"/>
                <a:cs typeface="Calibri"/>
              </a:rPr>
              <a:t>IBERICA.</a:t>
            </a:r>
            <a:endParaRPr sz="9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Font typeface="Arial"/>
              <a:buChar char="•"/>
            </a:pPr>
            <a:endParaRPr sz="900" dirty="0">
              <a:latin typeface="Times New Roman"/>
              <a:cs typeface="Times New Roman"/>
            </a:endParaRPr>
          </a:p>
          <a:p>
            <a:pPr marL="292100" indent="-216535">
              <a:lnSpc>
                <a:spcPct val="100000"/>
              </a:lnSpc>
              <a:buFont typeface="Arial"/>
              <a:buChar char="•"/>
              <a:tabLst>
                <a:tab pos="292100" algn="l"/>
                <a:tab pos="292735" algn="l"/>
              </a:tabLst>
            </a:pPr>
            <a:r>
              <a:rPr sz="900" spc="-5" dirty="0">
                <a:latin typeface="Calibri"/>
                <a:cs typeface="Calibri"/>
              </a:rPr>
              <a:t>Kapferer, J.-N. </a:t>
            </a:r>
            <a:r>
              <a:rPr sz="900" dirty="0">
                <a:latin typeface="Calibri"/>
                <a:cs typeface="Calibri"/>
              </a:rPr>
              <a:t>(2008). </a:t>
            </a:r>
            <a:r>
              <a:rPr sz="900" i="1" spc="-5" dirty="0">
                <a:latin typeface="Calibri"/>
                <a:cs typeface="Calibri"/>
              </a:rPr>
              <a:t>The New </a:t>
            </a:r>
            <a:r>
              <a:rPr sz="900" i="1" spc="-10" dirty="0">
                <a:latin typeface="Calibri"/>
                <a:cs typeface="Calibri"/>
              </a:rPr>
              <a:t>Strategic Brand </a:t>
            </a:r>
            <a:r>
              <a:rPr sz="900" i="1" spc="-5" dirty="0">
                <a:latin typeface="Calibri"/>
                <a:cs typeface="Calibri"/>
              </a:rPr>
              <a:t>Management: Creating and Sustaining </a:t>
            </a:r>
            <a:r>
              <a:rPr sz="900" i="1" spc="-10" dirty="0">
                <a:latin typeface="Calibri"/>
                <a:cs typeface="Calibri"/>
              </a:rPr>
              <a:t>Brand </a:t>
            </a:r>
            <a:r>
              <a:rPr sz="900" i="1" spc="-5" dirty="0">
                <a:latin typeface="Calibri"/>
                <a:cs typeface="Calibri"/>
              </a:rPr>
              <a:t>Equity Long Term </a:t>
            </a:r>
            <a:r>
              <a:rPr sz="900" spc="-5" dirty="0">
                <a:latin typeface="Calibri"/>
                <a:cs typeface="Calibri"/>
              </a:rPr>
              <a:t>(4.</a:t>
            </a:r>
            <a:r>
              <a:rPr sz="900" spc="-7" baseline="27777" dirty="0">
                <a:latin typeface="Calibri"/>
                <a:cs typeface="Calibri"/>
              </a:rPr>
              <a:t>a </a:t>
            </a:r>
            <a:r>
              <a:rPr sz="900" spc="-5" dirty="0">
                <a:latin typeface="Calibri"/>
                <a:cs typeface="Calibri"/>
              </a:rPr>
              <a:t>ed.). Kogan</a:t>
            </a:r>
            <a:r>
              <a:rPr sz="900" spc="-25" dirty="0">
                <a:latin typeface="Calibri"/>
                <a:cs typeface="Calibri"/>
              </a:rPr>
              <a:t> </a:t>
            </a:r>
            <a:r>
              <a:rPr sz="900" spc="-5" dirty="0">
                <a:latin typeface="Calibri"/>
                <a:cs typeface="Calibri"/>
              </a:rPr>
              <a:t>Page.</a:t>
            </a:r>
            <a:endParaRPr sz="9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Font typeface="Arial"/>
              <a:buChar char="•"/>
            </a:pPr>
            <a:endParaRPr sz="900" dirty="0">
              <a:latin typeface="Times New Roman"/>
              <a:cs typeface="Times New Roman"/>
            </a:endParaRPr>
          </a:p>
          <a:p>
            <a:pPr marL="292100" indent="-216535">
              <a:lnSpc>
                <a:spcPct val="100000"/>
              </a:lnSpc>
              <a:buFont typeface="Arial"/>
              <a:buChar char="•"/>
              <a:tabLst>
                <a:tab pos="292100" algn="l"/>
                <a:tab pos="292735" algn="l"/>
              </a:tabLst>
            </a:pPr>
            <a:r>
              <a:rPr sz="900" spc="-5" dirty="0">
                <a:latin typeface="Calibri"/>
                <a:cs typeface="Calibri"/>
              </a:rPr>
              <a:t>Psicología del Color. </a:t>
            </a:r>
            <a:r>
              <a:rPr sz="900" dirty="0">
                <a:latin typeface="Calibri"/>
                <a:cs typeface="Calibri"/>
              </a:rPr>
              <a:t>(2020). </a:t>
            </a:r>
            <a:r>
              <a:rPr sz="900" spc="-5" dirty="0">
                <a:latin typeface="Calibri"/>
                <a:cs typeface="Calibri"/>
              </a:rPr>
              <a:t>Psicología </a:t>
            </a:r>
            <a:r>
              <a:rPr sz="900" dirty="0">
                <a:latin typeface="Calibri"/>
                <a:cs typeface="Calibri"/>
              </a:rPr>
              <a:t>por </a:t>
            </a:r>
            <a:r>
              <a:rPr sz="900" spc="-5" dirty="0">
                <a:latin typeface="Calibri"/>
                <a:cs typeface="Calibri"/>
              </a:rPr>
              <a:t>colores [Psicología del Color]. </a:t>
            </a:r>
            <a:r>
              <a:rPr sz="900" i="1" spc="-5" dirty="0">
                <a:latin typeface="Calibri"/>
                <a:cs typeface="Calibri"/>
              </a:rPr>
              <a:t>Psicología </a:t>
            </a:r>
            <a:r>
              <a:rPr sz="900" i="1" spc="-10" dirty="0">
                <a:latin typeface="Calibri"/>
                <a:cs typeface="Calibri"/>
              </a:rPr>
              <a:t>del </a:t>
            </a:r>
            <a:r>
              <a:rPr sz="900" i="1" spc="-5" dirty="0">
                <a:latin typeface="Calibri"/>
                <a:cs typeface="Calibri"/>
              </a:rPr>
              <a:t>Color</a:t>
            </a:r>
            <a:r>
              <a:rPr sz="900" spc="-5" dirty="0">
                <a:latin typeface="Calibri"/>
                <a:cs typeface="Calibri"/>
              </a:rPr>
              <a:t>.</a:t>
            </a:r>
            <a:r>
              <a:rPr sz="900" spc="114" dirty="0">
                <a:solidFill>
                  <a:srgbClr val="0462C1"/>
                </a:solidFill>
                <a:latin typeface="Calibri"/>
                <a:cs typeface="Calibri"/>
              </a:rPr>
              <a:t> </a:t>
            </a:r>
            <a:r>
              <a:rPr sz="900" u="sng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5"/>
              </a:rPr>
              <a:t>https://www.psicologiadelcolor.es/psicologia-por-colores/</a:t>
            </a:r>
            <a:endParaRPr sz="9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Font typeface="Arial"/>
              <a:buChar char="•"/>
            </a:pPr>
            <a:endParaRPr sz="900" dirty="0">
              <a:latin typeface="Times New Roman"/>
              <a:cs typeface="Times New Roman"/>
            </a:endParaRPr>
          </a:p>
          <a:p>
            <a:pPr marL="292100" marR="93980" indent="-216535">
              <a:lnSpc>
                <a:spcPct val="100000"/>
              </a:lnSpc>
              <a:buFont typeface="Arial"/>
              <a:buChar char="•"/>
              <a:tabLst>
                <a:tab pos="292100" algn="l"/>
                <a:tab pos="292735" algn="l"/>
              </a:tabLst>
            </a:pPr>
            <a:r>
              <a:rPr sz="900" dirty="0">
                <a:latin typeface="Calibri"/>
                <a:cs typeface="Calibri"/>
              </a:rPr>
              <a:t>Vega-Barbosa, </a:t>
            </a:r>
            <a:r>
              <a:rPr sz="900" spc="-10" dirty="0">
                <a:latin typeface="Calibri"/>
                <a:cs typeface="Calibri"/>
              </a:rPr>
              <a:t>J., </a:t>
            </a:r>
            <a:r>
              <a:rPr sz="900" spc="-5" dirty="0">
                <a:latin typeface="Calibri"/>
                <a:cs typeface="Calibri"/>
              </a:rPr>
              <a:t>García </a:t>
            </a:r>
            <a:r>
              <a:rPr sz="900" dirty="0">
                <a:latin typeface="Calibri"/>
                <a:cs typeface="Calibri"/>
              </a:rPr>
              <a:t>Jara, </a:t>
            </a:r>
            <a:r>
              <a:rPr sz="900" spc="-10" dirty="0">
                <a:latin typeface="Calibri"/>
                <a:cs typeface="Calibri"/>
              </a:rPr>
              <a:t>R., </a:t>
            </a:r>
            <a:r>
              <a:rPr sz="900" dirty="0">
                <a:latin typeface="Calibri"/>
                <a:cs typeface="Calibri"/>
              </a:rPr>
              <a:t>Araujo </a:t>
            </a:r>
            <a:r>
              <a:rPr sz="900" spc="-5" dirty="0">
                <a:latin typeface="Calibri"/>
                <a:cs typeface="Calibri"/>
              </a:rPr>
              <a:t>Medina, L.,Trillos Celis, J. H., </a:t>
            </a:r>
            <a:r>
              <a:rPr sz="900" dirty="0">
                <a:latin typeface="Calibri"/>
                <a:cs typeface="Calibri"/>
              </a:rPr>
              <a:t>&amp; </a:t>
            </a:r>
            <a:r>
              <a:rPr sz="900" spc="-5" dirty="0">
                <a:latin typeface="Calibri"/>
                <a:cs typeface="Calibri"/>
              </a:rPr>
              <a:t>Ramírez Martínez, J. E. </a:t>
            </a:r>
            <a:r>
              <a:rPr sz="900" dirty="0">
                <a:latin typeface="Calibri"/>
                <a:cs typeface="Calibri"/>
              </a:rPr>
              <a:t>(2020). </a:t>
            </a:r>
            <a:r>
              <a:rPr sz="900" spc="-5" dirty="0">
                <a:latin typeface="Calibri"/>
                <a:cs typeface="Calibri"/>
              </a:rPr>
              <a:t>Resultados </a:t>
            </a:r>
            <a:r>
              <a:rPr sz="900" dirty="0">
                <a:latin typeface="Calibri"/>
                <a:cs typeface="Calibri"/>
              </a:rPr>
              <a:t>Fase Diagnóstica: </a:t>
            </a:r>
            <a:r>
              <a:rPr sz="900" spc="-5" dirty="0">
                <a:latin typeface="Calibri"/>
                <a:cs typeface="Calibri"/>
              </a:rPr>
              <a:t>Sensibilización </a:t>
            </a:r>
            <a:r>
              <a:rPr sz="900" dirty="0">
                <a:latin typeface="Calibri"/>
                <a:cs typeface="Calibri"/>
              </a:rPr>
              <a:t>y </a:t>
            </a:r>
            <a:r>
              <a:rPr sz="900" spc="-5" dirty="0">
                <a:latin typeface="Calibri"/>
                <a:cs typeface="Calibri"/>
              </a:rPr>
              <a:t>Orientación </a:t>
            </a:r>
            <a:r>
              <a:rPr sz="900" dirty="0">
                <a:latin typeface="Calibri"/>
                <a:cs typeface="Calibri"/>
              </a:rPr>
              <a:t>a </a:t>
            </a:r>
            <a:r>
              <a:rPr sz="900" spc="-5" dirty="0">
                <a:latin typeface="Calibri"/>
                <a:cs typeface="Calibri"/>
              </a:rPr>
              <a:t>la  </a:t>
            </a:r>
            <a:r>
              <a:rPr sz="900" dirty="0">
                <a:latin typeface="Calibri"/>
                <a:cs typeface="Calibri"/>
              </a:rPr>
              <a:t>Facultad de </a:t>
            </a:r>
            <a:r>
              <a:rPr sz="900" spc="-5" dirty="0">
                <a:latin typeface="Calibri"/>
                <a:cs typeface="Calibri"/>
              </a:rPr>
              <a:t>Negocios Internacionales </a:t>
            </a:r>
            <a:r>
              <a:rPr sz="900" dirty="0">
                <a:latin typeface="Calibri"/>
                <a:cs typeface="Calibri"/>
              </a:rPr>
              <a:t>Grupo de </a:t>
            </a:r>
            <a:r>
              <a:rPr sz="900" spc="-5" dirty="0">
                <a:latin typeface="Calibri"/>
                <a:cs typeface="Calibri"/>
              </a:rPr>
              <a:t>Investigación </a:t>
            </a:r>
            <a:r>
              <a:rPr sz="900" dirty="0">
                <a:latin typeface="Calibri"/>
                <a:cs typeface="Calibri"/>
              </a:rPr>
              <a:t>HOLOS. </a:t>
            </a:r>
            <a:r>
              <a:rPr sz="900" spc="-5" dirty="0">
                <a:latin typeface="Calibri"/>
                <a:cs typeface="Calibri"/>
              </a:rPr>
              <a:t>Universidad </a:t>
            </a:r>
            <a:r>
              <a:rPr sz="900" dirty="0">
                <a:latin typeface="Calibri"/>
                <a:cs typeface="Calibri"/>
              </a:rPr>
              <a:t>Santo Tomás.</a:t>
            </a:r>
            <a:r>
              <a:rPr sz="900" spc="-155" dirty="0">
                <a:latin typeface="Calibri"/>
                <a:cs typeface="Calibri"/>
              </a:rPr>
              <a:t> </a:t>
            </a:r>
            <a:r>
              <a:rPr sz="900" spc="-5" dirty="0" smtClean="0">
                <a:latin typeface="Calibri"/>
                <a:cs typeface="Calibri"/>
              </a:rPr>
              <a:t>Villavicencio</a:t>
            </a:r>
            <a:endParaRPr lang="es-ES_tradnl" sz="900" spc="-5" dirty="0" smtClean="0">
              <a:latin typeface="Calibri"/>
              <a:cs typeface="Calibri"/>
            </a:endParaRPr>
          </a:p>
          <a:p>
            <a:pPr marL="292100" marR="93980" indent="-216535">
              <a:lnSpc>
                <a:spcPct val="100000"/>
              </a:lnSpc>
              <a:buFont typeface="Arial"/>
              <a:buChar char="•"/>
              <a:tabLst>
                <a:tab pos="292100" algn="l"/>
                <a:tab pos="292735" algn="l"/>
              </a:tabLst>
            </a:pPr>
            <a:r>
              <a:rPr lang="es-ES_tradnl" sz="900" spc="-5" dirty="0" err="1" smtClean="0">
                <a:latin typeface="Calibri"/>
                <a:cs typeface="Calibri"/>
              </a:rPr>
              <a:t>Trillos,J</a:t>
            </a:r>
            <a:r>
              <a:rPr lang="es-ES_tradnl" sz="900" spc="-5" dirty="0" smtClean="0">
                <a:latin typeface="Calibri"/>
                <a:cs typeface="Calibri"/>
              </a:rPr>
              <a:t>., Vega-Barbosa, J., Velásquez, J., Reyes, A., Sosa, C.,  Toca, J.,  Zamora, J. Presentación Signo Distintivo Grupo de investigación HOLOS. Universidad Santo </a:t>
            </a:r>
            <a:r>
              <a:rPr lang="es-ES_tradnl" sz="900" spc="-5" dirty="0" err="1" smtClean="0">
                <a:latin typeface="Calibri"/>
                <a:cs typeface="Calibri"/>
              </a:rPr>
              <a:t>tomás</a:t>
            </a:r>
            <a:r>
              <a:rPr lang="es-ES_tradnl" sz="900" spc="-5" dirty="0" smtClean="0">
                <a:latin typeface="Calibri"/>
                <a:cs typeface="Calibri"/>
              </a:rPr>
              <a:t> sede de Villavicencio.</a:t>
            </a:r>
            <a:endParaRPr sz="900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1915" rIns="0" bIns="0" rtlCol="0">
            <a:spAutoFit/>
          </a:bodyPr>
          <a:lstStyle/>
          <a:p>
            <a:pPr marL="2178685" marR="5080" indent="-2165350">
              <a:lnSpc>
                <a:spcPts val="4320"/>
              </a:lnSpc>
              <a:spcBef>
                <a:spcPts val="645"/>
              </a:spcBef>
            </a:pPr>
            <a:r>
              <a:rPr spc="-15" dirty="0"/>
              <a:t>Universidad Santo </a:t>
            </a:r>
            <a:r>
              <a:rPr spc="-75" dirty="0"/>
              <a:t>Tomás </a:t>
            </a:r>
            <a:r>
              <a:rPr dirty="0"/>
              <a:t>Sede de  </a:t>
            </a:r>
            <a:r>
              <a:rPr spc="-10" dirty="0"/>
              <a:t>Villavicencio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1145540" y="3115800"/>
            <a:ext cx="6852919" cy="2348720"/>
          </a:xfrm>
          <a:prstGeom prst="rect">
            <a:avLst/>
          </a:prstGeom>
        </p:spPr>
        <p:txBody>
          <a:bodyPr vert="horz" wrap="square" lIns="0" tIns="116205" rIns="0" bIns="0" rtlCol="0">
            <a:spAutoFit/>
          </a:bodyPr>
          <a:lstStyle/>
          <a:p>
            <a:pPr marL="476250" algn="ctr">
              <a:lnSpc>
                <a:spcPct val="100000"/>
              </a:lnSpc>
              <a:spcBef>
                <a:spcPts val="915"/>
              </a:spcBef>
            </a:pPr>
            <a:r>
              <a:rPr spc="-10" dirty="0"/>
              <a:t>Vicerrectoría</a:t>
            </a:r>
            <a:r>
              <a:rPr spc="15" dirty="0"/>
              <a:t> </a:t>
            </a:r>
            <a:r>
              <a:rPr spc="-10" dirty="0"/>
              <a:t>Académica</a:t>
            </a:r>
          </a:p>
          <a:p>
            <a:pPr marL="476884" algn="ctr">
              <a:lnSpc>
                <a:spcPct val="100000"/>
              </a:lnSpc>
              <a:spcBef>
                <a:spcPts val="819"/>
              </a:spcBef>
            </a:pPr>
            <a:r>
              <a:rPr spc="-5" dirty="0"/>
              <a:t>Dirección de </a:t>
            </a:r>
            <a:r>
              <a:rPr spc="-10" dirty="0"/>
              <a:t>Investigación </a:t>
            </a:r>
            <a:r>
              <a:rPr dirty="0"/>
              <a:t>e</a:t>
            </a:r>
            <a:r>
              <a:rPr spc="30" dirty="0"/>
              <a:t> </a:t>
            </a:r>
            <a:r>
              <a:rPr spc="-5" dirty="0"/>
              <a:t>Innovación</a:t>
            </a:r>
          </a:p>
          <a:p>
            <a:pPr marL="474345" algn="ctr">
              <a:lnSpc>
                <a:spcPct val="100000"/>
              </a:lnSpc>
              <a:spcBef>
                <a:spcPts val="819"/>
              </a:spcBef>
            </a:pPr>
            <a:r>
              <a:rPr spc="-10" dirty="0" smtClean="0"/>
              <a:t>Ruta </a:t>
            </a:r>
            <a:r>
              <a:rPr spc="-5" dirty="0"/>
              <a:t>de </a:t>
            </a:r>
            <a:r>
              <a:rPr spc="-10" dirty="0"/>
              <a:t>Desarrollo </a:t>
            </a:r>
            <a:r>
              <a:rPr spc="-20" dirty="0"/>
              <a:t>Tecnológico </a:t>
            </a:r>
            <a:r>
              <a:rPr dirty="0"/>
              <a:t>e</a:t>
            </a:r>
            <a:r>
              <a:rPr spc="195" dirty="0"/>
              <a:t> </a:t>
            </a:r>
            <a:r>
              <a:rPr spc="-5" dirty="0"/>
              <a:t>Innovación</a:t>
            </a:r>
          </a:p>
          <a:p>
            <a:pPr marL="474345" algn="ctr">
              <a:lnSpc>
                <a:spcPct val="100000"/>
              </a:lnSpc>
              <a:spcBef>
                <a:spcPts val="819"/>
              </a:spcBef>
            </a:pPr>
            <a:r>
              <a:rPr spc="-10" dirty="0"/>
              <a:t>Programa </a:t>
            </a:r>
            <a:r>
              <a:rPr dirty="0"/>
              <a:t>Pi-e</a:t>
            </a:r>
            <a:r>
              <a:rPr spc="-5" dirty="0"/>
              <a:t> </a:t>
            </a:r>
            <a:r>
              <a:rPr spc="-10" dirty="0"/>
              <a:t>Aliado</a:t>
            </a:r>
          </a:p>
          <a:p>
            <a:pPr marL="518795" algn="ctr">
              <a:lnSpc>
                <a:spcPct val="100000"/>
              </a:lnSpc>
              <a:spcBef>
                <a:spcPts val="825"/>
              </a:spcBef>
            </a:pPr>
            <a:r>
              <a:rPr lang="es-ES_tradnl" spc="-15" dirty="0" smtClean="0"/>
              <a:t>Decanatura de Universidad Abierta y a Distancia DUAD - Villavicencio</a:t>
            </a:r>
            <a:endParaRPr lang="es-ES_tradnl" spc="-10" dirty="0" smtClean="0"/>
          </a:p>
          <a:p>
            <a:pPr marL="518795" algn="ctr">
              <a:lnSpc>
                <a:spcPct val="100000"/>
              </a:lnSpc>
              <a:spcBef>
                <a:spcPts val="825"/>
              </a:spcBef>
            </a:pPr>
            <a:r>
              <a:rPr lang="es-ES_tradnl" spc="-10" dirty="0" smtClean="0"/>
              <a:t>Presentación signo distintivo </a:t>
            </a:r>
            <a:r>
              <a:rPr spc="-10" dirty="0" smtClean="0"/>
              <a:t>Grupo </a:t>
            </a:r>
            <a:r>
              <a:rPr spc="-5" dirty="0"/>
              <a:t>de </a:t>
            </a:r>
            <a:r>
              <a:rPr spc="-10" dirty="0" err="1"/>
              <a:t>Investigación</a:t>
            </a:r>
            <a:r>
              <a:rPr spc="150" dirty="0"/>
              <a:t> </a:t>
            </a:r>
            <a:r>
              <a:rPr lang="es-CO" spc="-5" dirty="0" err="1" smtClean="0"/>
              <a:t>Nakota</a:t>
            </a:r>
            <a:endParaRPr lang="es-CO" spc="-5" dirty="0" smtClean="0"/>
          </a:p>
          <a:p>
            <a:pPr marL="518795" algn="ctr">
              <a:lnSpc>
                <a:spcPct val="100000"/>
              </a:lnSpc>
              <a:spcBef>
                <a:spcPts val="825"/>
              </a:spcBef>
            </a:pPr>
            <a:endParaRPr spc="-5" dirty="0"/>
          </a:p>
        </p:txBody>
      </p:sp>
      <p:sp>
        <p:nvSpPr>
          <p:cNvPr id="6" name="Rectángulo 5"/>
          <p:cNvSpPr/>
          <p:nvPr/>
        </p:nvSpPr>
        <p:spPr>
          <a:xfrm>
            <a:off x="4453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 </a:t>
            </a:r>
            <a:endParaRPr lang="es-C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213" y="4"/>
            <a:ext cx="9143999" cy="68579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838200" y="2362200"/>
            <a:ext cx="7696200" cy="18930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100"/>
              </a:spcBef>
            </a:pPr>
            <a:r>
              <a:rPr spc="-5" dirty="0">
                <a:latin typeface="Calibri"/>
                <a:cs typeface="Calibri"/>
              </a:rPr>
              <a:t>Universidad </a:t>
            </a:r>
            <a:r>
              <a:rPr spc="-10" dirty="0">
                <a:latin typeface="Calibri"/>
                <a:cs typeface="Calibri"/>
              </a:rPr>
              <a:t>Santo </a:t>
            </a:r>
            <a:r>
              <a:rPr spc="-20" dirty="0">
                <a:latin typeface="Calibri"/>
                <a:cs typeface="Calibri"/>
              </a:rPr>
              <a:t>Tomás </a:t>
            </a:r>
            <a:r>
              <a:rPr dirty="0">
                <a:latin typeface="Calibri"/>
                <a:cs typeface="Calibri"/>
              </a:rPr>
              <a:t>Sede de</a:t>
            </a:r>
            <a:r>
              <a:rPr spc="-50" dirty="0">
                <a:latin typeface="Calibri"/>
                <a:cs typeface="Calibri"/>
              </a:rPr>
              <a:t> </a:t>
            </a:r>
            <a:r>
              <a:rPr spc="-5" dirty="0">
                <a:latin typeface="Calibri"/>
                <a:cs typeface="Calibri"/>
              </a:rPr>
              <a:t>Villavicencio</a:t>
            </a:r>
            <a:endParaRPr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860"/>
              </a:spcBef>
            </a:pPr>
            <a:r>
              <a:rPr spc="-5" dirty="0">
                <a:latin typeface="Calibri"/>
                <a:cs typeface="Calibri"/>
              </a:rPr>
              <a:t>Ruta </a:t>
            </a:r>
            <a:r>
              <a:rPr dirty="0">
                <a:latin typeface="Calibri"/>
                <a:cs typeface="Calibri"/>
              </a:rPr>
              <a:t>de </a:t>
            </a:r>
            <a:r>
              <a:rPr spc="-5" dirty="0">
                <a:latin typeface="Calibri"/>
                <a:cs typeface="Calibri"/>
              </a:rPr>
              <a:t>Desarrollo </a:t>
            </a:r>
            <a:r>
              <a:rPr spc="-15" dirty="0">
                <a:latin typeface="Calibri"/>
                <a:cs typeface="Calibri"/>
              </a:rPr>
              <a:t>Tecnológico </a:t>
            </a:r>
            <a:r>
              <a:rPr dirty="0">
                <a:latin typeface="Calibri"/>
                <a:cs typeface="Calibri"/>
              </a:rPr>
              <a:t>e</a:t>
            </a:r>
            <a:r>
              <a:rPr spc="-5" dirty="0">
                <a:latin typeface="Calibri"/>
                <a:cs typeface="Calibri"/>
              </a:rPr>
              <a:t> Innovación</a:t>
            </a:r>
            <a:endParaRPr dirty="0">
              <a:latin typeface="Calibri"/>
              <a:cs typeface="Calibri"/>
            </a:endParaRPr>
          </a:p>
          <a:p>
            <a:pPr marL="12700" marR="5080" algn="ctr">
              <a:lnSpc>
                <a:spcPct val="158400"/>
              </a:lnSpc>
              <a:spcBef>
                <a:spcPts val="20"/>
              </a:spcBef>
            </a:pPr>
            <a:r>
              <a:rPr spc="-5" dirty="0" smtClean="0">
                <a:latin typeface="Calibri"/>
                <a:cs typeface="Calibri"/>
              </a:rPr>
              <a:t>Ruta </a:t>
            </a:r>
            <a:r>
              <a:rPr dirty="0">
                <a:latin typeface="Calibri"/>
                <a:cs typeface="Calibri"/>
              </a:rPr>
              <a:t>de </a:t>
            </a:r>
            <a:r>
              <a:rPr spc="-5" dirty="0">
                <a:latin typeface="Calibri"/>
                <a:cs typeface="Calibri"/>
              </a:rPr>
              <a:t>Desarrollo </a:t>
            </a:r>
            <a:r>
              <a:rPr spc="-15" dirty="0">
                <a:latin typeface="Calibri"/>
                <a:cs typeface="Calibri"/>
              </a:rPr>
              <a:t>Tecnológico </a:t>
            </a:r>
            <a:r>
              <a:rPr dirty="0">
                <a:latin typeface="Calibri"/>
                <a:cs typeface="Calibri"/>
              </a:rPr>
              <a:t>e </a:t>
            </a:r>
            <a:r>
              <a:rPr spc="-5" dirty="0">
                <a:latin typeface="Calibri"/>
                <a:cs typeface="Calibri"/>
              </a:rPr>
              <a:t>Innovación  Programa </a:t>
            </a:r>
            <a:r>
              <a:rPr dirty="0">
                <a:latin typeface="Calibri"/>
                <a:cs typeface="Calibri"/>
              </a:rPr>
              <a:t>Pi-e Aliado</a:t>
            </a:r>
          </a:p>
          <a:p>
            <a:pPr marL="34925" algn="ctr">
              <a:lnSpc>
                <a:spcPct val="100000"/>
              </a:lnSpc>
              <a:spcBef>
                <a:spcPts val="860"/>
              </a:spcBef>
            </a:pPr>
            <a:r>
              <a:rPr lang="es-ES_tradnl" spc="-10" dirty="0" smtClean="0">
                <a:latin typeface="Calibri"/>
                <a:cs typeface="Calibri"/>
              </a:rPr>
              <a:t>Decanatura de Universidad Abierta y a Distancia - Villavicencio</a:t>
            </a:r>
            <a:endParaRPr lang="es-ES_tradnl" spc="-5" dirty="0" smtClean="0">
              <a:latin typeface="Calibri"/>
              <a:cs typeface="Calibri"/>
            </a:endParaRPr>
          </a:p>
          <a:p>
            <a:pPr marL="34925" algn="ctr">
              <a:spcBef>
                <a:spcPts val="860"/>
              </a:spcBef>
            </a:pPr>
            <a:r>
              <a:rPr lang="es-ES_tradnl" spc="-10" dirty="0"/>
              <a:t>Presentación signo distintivo Grupo </a:t>
            </a:r>
            <a:r>
              <a:rPr lang="es-ES_tradnl" spc="-5" dirty="0"/>
              <a:t>de </a:t>
            </a:r>
            <a:r>
              <a:rPr lang="es-ES_tradnl" spc="-10" dirty="0"/>
              <a:t>Investigación</a:t>
            </a:r>
            <a:r>
              <a:rPr lang="es-ES_tradnl" spc="150" dirty="0"/>
              <a:t> </a:t>
            </a:r>
            <a:r>
              <a:rPr lang="es-ES_tradnl" spc="-5" dirty="0" err="1" smtClean="0"/>
              <a:t>Nakota</a:t>
            </a:r>
            <a:endParaRPr lang="es-ES_tradnl" spc="-5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213" y="4"/>
            <a:ext cx="9143999" cy="68579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CuadroTexto 2"/>
          <p:cNvSpPr txBox="1"/>
          <p:nvPr/>
        </p:nvSpPr>
        <p:spPr>
          <a:xfrm>
            <a:off x="3810000" y="304800"/>
            <a:ext cx="99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Autores</a:t>
            </a:r>
            <a:endParaRPr lang="es-ES" dirty="0"/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6363955"/>
              </p:ext>
            </p:extLst>
          </p:nvPr>
        </p:nvGraphicFramePr>
        <p:xfrm>
          <a:off x="274912" y="978928"/>
          <a:ext cx="8610600" cy="470315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20488">
                  <a:extLst>
                    <a:ext uri="{9D8B030D-6E8A-4147-A177-3AD203B41FA5}">
                      <a16:colId xmlns:a16="http://schemas.microsoft.com/office/drawing/2014/main" val="1869076703"/>
                    </a:ext>
                  </a:extLst>
                </a:gridCol>
                <a:gridCol w="3346785">
                  <a:extLst>
                    <a:ext uri="{9D8B030D-6E8A-4147-A177-3AD203B41FA5}">
                      <a16:colId xmlns:a16="http://schemas.microsoft.com/office/drawing/2014/main" val="355677682"/>
                    </a:ext>
                  </a:extLst>
                </a:gridCol>
                <a:gridCol w="2870200">
                  <a:extLst>
                    <a:ext uri="{9D8B030D-6E8A-4147-A177-3AD203B41FA5}">
                      <a16:colId xmlns:a16="http://schemas.microsoft.com/office/drawing/2014/main" val="941926106"/>
                    </a:ext>
                  </a:extLst>
                </a:gridCol>
                <a:gridCol w="1373127">
                  <a:extLst>
                    <a:ext uri="{9D8B030D-6E8A-4147-A177-3AD203B41FA5}">
                      <a16:colId xmlns:a16="http://schemas.microsoft.com/office/drawing/2014/main" val="4266873799"/>
                    </a:ext>
                  </a:extLst>
                </a:gridCol>
              </a:tblGrid>
              <a:tr h="13253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</a:rPr>
                        <a:t>Nombre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19" marR="376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CvLac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19" marR="376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Google Scholar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19" marR="376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ORCID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19" marR="37619" marT="0" marB="0"/>
                </a:tc>
                <a:extLst>
                  <a:ext uri="{0D108BD9-81ED-4DB2-BD59-A6C34878D82A}">
                    <a16:rowId xmlns:a16="http://schemas.microsoft.com/office/drawing/2014/main" val="3659291980"/>
                  </a:ext>
                </a:extLst>
              </a:tr>
              <a:tr h="2650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</a:rPr>
                        <a:t>Héctor</a:t>
                      </a:r>
                      <a:r>
                        <a:rPr lang="en-US" sz="1200" dirty="0">
                          <a:effectLst/>
                        </a:rPr>
                        <a:t> Rafael Castellanos </a:t>
                      </a:r>
                      <a:r>
                        <a:rPr lang="en-US" sz="1200" dirty="0" err="1">
                          <a:effectLst/>
                        </a:rPr>
                        <a:t>Triviño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19" marR="3761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https://scienti.colciencias.gov.co/cvlac/visualizador/generarCurriculoCv.do?cod_rh=0001421116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19" marR="3761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https://scholar.google.es/citations?user=-oC5TUEAAAAJ&amp;hl=es&amp;oi=ao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19" marR="3761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https://orcid.org/0000-0002-8592-2607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19" marR="37619" marT="0" marB="0"/>
                </a:tc>
                <a:extLst>
                  <a:ext uri="{0D108BD9-81ED-4DB2-BD59-A6C34878D82A}">
                    <a16:rowId xmlns:a16="http://schemas.microsoft.com/office/drawing/2014/main" val="3495285955"/>
                  </a:ext>
                </a:extLst>
              </a:tr>
              <a:tr h="3716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Jennifer Vega Barbosa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19" marR="3761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u="sng" dirty="0">
                          <a:effectLst/>
                          <a:hlinkClick r:id="rId3"/>
                        </a:rPr>
                        <a:t>http://scienti.colciencias.gov.co:8081/cvlac/visualizador/generarCurriculoCv.do?cod_rh=0001453968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19" marR="3761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u="sng" dirty="0">
                          <a:effectLst/>
                          <a:hlinkClick r:id="rId4"/>
                        </a:rPr>
                        <a:t>https://scholar.google.es/citations?user=bG-rG6gAAAAJ&amp;hl=es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19" marR="37619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240"/>
                        </a:spcBef>
                        <a:spcAft>
                          <a:spcPts val="0"/>
                        </a:spcAft>
                      </a:pPr>
                      <a:r>
                        <a:rPr lang="en-US" sz="1200" u="sng" dirty="0">
                          <a:effectLst/>
                          <a:hlinkClick r:id="rId5"/>
                        </a:rPr>
                        <a:t>https://orcid.org/0000-0003-4307-4213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19" marR="37619" marT="0" marB="0"/>
                </a:tc>
                <a:extLst>
                  <a:ext uri="{0D108BD9-81ED-4DB2-BD59-A6C34878D82A}">
                    <a16:rowId xmlns:a16="http://schemas.microsoft.com/office/drawing/2014/main" val="482114057"/>
                  </a:ext>
                </a:extLst>
              </a:tr>
              <a:tr h="5042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Laura Lorena Araujo Medina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19" marR="3761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https://scienti.minciencias.gov.co/cvlac/visualizador/generarCurriculoCv.do?cod_rh=0000070489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19" marR="3761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u="sng" dirty="0">
                          <a:effectLst/>
                          <a:hlinkClick r:id="rId6"/>
                        </a:rPr>
                        <a:t>https://scholar.google.es/citations?user=1yGVzq0AAAAJ&amp;hl=es&amp;authuser=1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19" marR="37619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240"/>
                        </a:spcBef>
                        <a:spcAft>
                          <a:spcPts val="0"/>
                        </a:spcAft>
                      </a:pPr>
                      <a:r>
                        <a:rPr lang="en-US" sz="1200" u="sng" dirty="0">
                          <a:effectLst/>
                          <a:hlinkClick r:id="rId7"/>
                        </a:rPr>
                        <a:t>https://orcid.org/0003-1069-2576</a:t>
                      </a:r>
                      <a:r>
                        <a:rPr lang="en-US" sz="1200" u="sng" dirty="0">
                          <a:effectLst/>
                        </a:rPr>
                        <a:t> </a:t>
                      </a:r>
                      <a:r>
                        <a:rPr lang="en-US" sz="12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19" marR="37619" marT="0" marB="0"/>
                </a:tc>
                <a:extLst>
                  <a:ext uri="{0D108BD9-81ED-4DB2-BD59-A6C34878D82A}">
                    <a16:rowId xmlns:a16="http://schemas.microsoft.com/office/drawing/2014/main" val="3287191755"/>
                  </a:ext>
                </a:extLst>
              </a:tr>
              <a:tr h="3976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William </a:t>
                      </a:r>
                      <a:r>
                        <a:rPr lang="en-US" sz="1200" dirty="0" err="1">
                          <a:effectLst/>
                        </a:rPr>
                        <a:t>Peñaranda</a:t>
                      </a:r>
                      <a:r>
                        <a:rPr lang="en-US" sz="1200" dirty="0">
                          <a:effectLst/>
                        </a:rPr>
                        <a:t> Zárate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19" marR="3761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https://scienti.minciencias.gov.co/cvlac/visualizador/generarCurriculoCv.do?cod_rh=0001222902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19" marR="3761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https://scholar.google.es/citations?user=FNGSBu4AAAAJ&amp;hl=es&amp;oi=ao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19" marR="3761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https://orcid.org/0000-0002-4431-9078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19" marR="37619" marT="0" marB="0"/>
                </a:tc>
                <a:extLst>
                  <a:ext uri="{0D108BD9-81ED-4DB2-BD59-A6C34878D82A}">
                    <a16:rowId xmlns:a16="http://schemas.microsoft.com/office/drawing/2014/main" val="328737068"/>
                  </a:ext>
                </a:extLst>
              </a:tr>
              <a:tr h="3976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</a:rPr>
                        <a:t>Dahana</a:t>
                      </a:r>
                      <a:r>
                        <a:rPr lang="en-US" sz="1200" dirty="0">
                          <a:effectLst/>
                        </a:rPr>
                        <a:t> Valentina </a:t>
                      </a:r>
                      <a:r>
                        <a:rPr lang="en-US" sz="1200" dirty="0" err="1">
                          <a:effectLst/>
                        </a:rPr>
                        <a:t>Neira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Henao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19" marR="3761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https://scienti.minciencias.gov.co/cvlac/visualizador/generarCurriculoCv.do?cod_rh=0001761820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19" marR="3761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</a:rPr>
                        <a:t>https://scholar.google.es/citations?user=FNGSBu4AAAAJ&amp;hl=es&amp;oi=ao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19" marR="3761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u="sng" dirty="0">
                          <a:effectLst/>
                          <a:hlinkClick r:id="rId8"/>
                        </a:rPr>
                        <a:t>https://orcid.org/0000-0002-5184-361X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19" marR="37619" marT="0" marB="0"/>
                </a:tc>
                <a:extLst>
                  <a:ext uri="{0D108BD9-81ED-4DB2-BD59-A6C34878D82A}">
                    <a16:rowId xmlns:a16="http://schemas.microsoft.com/office/drawing/2014/main" val="3900482376"/>
                  </a:ext>
                </a:extLst>
              </a:tr>
              <a:tr h="2650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Daniel Alejandro Contreras Castro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19" marR="3761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https://scienti.colciencias.gov.co/cvlac/visualizador/generarCurriculoCv.do?cod_rh=0000031500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19" marR="3761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https://scholar.google.es/citations?hl=es&amp;user=1yGVzq0AAAAJ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19" marR="3761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u="sng" dirty="0">
                          <a:effectLst/>
                          <a:hlinkClick r:id="rId9"/>
                        </a:rPr>
                        <a:t>https://orcid.org/0000-0001-6466-2802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19" marR="37619" marT="0" marB="0"/>
                </a:tc>
                <a:extLst>
                  <a:ext uri="{0D108BD9-81ED-4DB2-BD59-A6C34878D82A}">
                    <a16:rowId xmlns:a16="http://schemas.microsoft.com/office/drawing/2014/main" val="4249231036"/>
                  </a:ext>
                </a:extLst>
              </a:tr>
              <a:tr h="3976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Jhon Fernando Soto </a:t>
                      </a:r>
                      <a:r>
                        <a:rPr lang="en-US" sz="1200" dirty="0" err="1">
                          <a:effectLst/>
                        </a:rPr>
                        <a:t>Mancera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19" marR="3761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https://scienti.minciencias.gov.co/cvlac/visualizador/generarCurriculoCv.do?cod_rh=0000110140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19" marR="3761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https://scholar.google.es/citations?user=mVckedMAAAAJ&amp;hl=es&amp;authuser=2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19" marR="3761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u="sng" dirty="0">
                          <a:effectLst/>
                          <a:hlinkClick r:id="rId10"/>
                        </a:rPr>
                        <a:t>https://orcid.org/0000-0003-4724-6721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19" marR="37619" marT="0" marB="0"/>
                </a:tc>
                <a:extLst>
                  <a:ext uri="{0D108BD9-81ED-4DB2-BD59-A6C34878D82A}">
                    <a16:rowId xmlns:a16="http://schemas.microsoft.com/office/drawing/2014/main" val="1597514970"/>
                  </a:ext>
                </a:extLst>
              </a:tr>
              <a:tr h="3976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Brenda </a:t>
                      </a:r>
                      <a:r>
                        <a:rPr lang="en-US" sz="1200" dirty="0" err="1">
                          <a:effectLst/>
                        </a:rPr>
                        <a:t>Prins</a:t>
                      </a:r>
                      <a:r>
                        <a:rPr lang="en-US" sz="1200" dirty="0">
                          <a:effectLst/>
                        </a:rPr>
                        <a:t> Guerrero </a:t>
                      </a:r>
                      <a:r>
                        <a:rPr lang="en-US" sz="1200" dirty="0" err="1">
                          <a:effectLst/>
                        </a:rPr>
                        <a:t>Taladiche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19" marR="3761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https://scienti.minciencias.gov.co/cvlac/visualizador/generarCurriculoCv.do?cod_rh=0001650259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19" marR="3761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https://scholar.google.com/citations?view_op=list_works&amp;hl=es&amp;authuser=1&amp;user=l_YYs9wAAAAJ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19" marR="3761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https://orcid.org/0000-0002-2309-7058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19" marR="37619" marT="0" marB="0"/>
                </a:tc>
                <a:extLst>
                  <a:ext uri="{0D108BD9-81ED-4DB2-BD59-A6C34878D82A}">
                    <a16:rowId xmlns:a16="http://schemas.microsoft.com/office/drawing/2014/main" val="20163875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6802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213" y="4"/>
            <a:ext cx="9143999" cy="68579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CuadroTexto 2"/>
          <p:cNvSpPr txBox="1"/>
          <p:nvPr/>
        </p:nvSpPr>
        <p:spPr>
          <a:xfrm>
            <a:off x="3810000" y="304800"/>
            <a:ext cx="99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Autores</a:t>
            </a:r>
            <a:endParaRPr lang="es-ES" dirty="0"/>
          </a:p>
        </p:txBody>
      </p:sp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1939752"/>
              </p:ext>
            </p:extLst>
          </p:nvPr>
        </p:nvGraphicFramePr>
        <p:xfrm>
          <a:off x="381000" y="978930"/>
          <a:ext cx="8381999" cy="48434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66154">
                  <a:extLst>
                    <a:ext uri="{9D8B030D-6E8A-4147-A177-3AD203B41FA5}">
                      <a16:colId xmlns:a16="http://schemas.microsoft.com/office/drawing/2014/main" val="762710717"/>
                    </a:ext>
                  </a:extLst>
                </a:gridCol>
                <a:gridCol w="2685173">
                  <a:extLst>
                    <a:ext uri="{9D8B030D-6E8A-4147-A177-3AD203B41FA5}">
                      <a16:colId xmlns:a16="http://schemas.microsoft.com/office/drawing/2014/main" val="1366539692"/>
                    </a:ext>
                  </a:extLst>
                </a:gridCol>
                <a:gridCol w="2793999">
                  <a:extLst>
                    <a:ext uri="{9D8B030D-6E8A-4147-A177-3AD203B41FA5}">
                      <a16:colId xmlns:a16="http://schemas.microsoft.com/office/drawing/2014/main" val="950517198"/>
                    </a:ext>
                  </a:extLst>
                </a:gridCol>
                <a:gridCol w="1336673">
                  <a:extLst>
                    <a:ext uri="{9D8B030D-6E8A-4147-A177-3AD203B41FA5}">
                      <a16:colId xmlns:a16="http://schemas.microsoft.com/office/drawing/2014/main" val="3104919746"/>
                    </a:ext>
                  </a:extLst>
                </a:gridCol>
              </a:tblGrid>
              <a:tr h="4833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Christian Andrés Palomino Naranjo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93" marR="373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https://scienti.minciencias.gov.co/cvlac/visualizador/generarCurriculoCv.do?cod_rh=0001524963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93" marR="373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https://scholar.google.com/citations?user=cnkgmZoAAAAJ&amp;hl=es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93" marR="373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u="sng" dirty="0">
                          <a:effectLst/>
                          <a:hlinkClick r:id="rId3"/>
                        </a:rPr>
                        <a:t>https://orcid.org/0000-0002-4029-0861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93" marR="37393" marT="0" marB="0"/>
                </a:tc>
                <a:extLst>
                  <a:ext uri="{0D108BD9-81ED-4DB2-BD59-A6C34878D82A}">
                    <a16:rowId xmlns:a16="http://schemas.microsoft.com/office/drawing/2014/main" val="890366938"/>
                  </a:ext>
                </a:extLst>
              </a:tr>
              <a:tr h="6043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Jhon Ademir Palomino Parra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93" marR="373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https://scienti.minciencias.gov.co/cvlac/visualizador/generarCurriculoCv.do?cod_rh=0001107372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93" marR="373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u="sng" dirty="0">
                          <a:effectLst/>
                          <a:hlinkClick r:id="rId4"/>
                        </a:rPr>
                        <a:t>https://scholar.google.com/citations?hl=es&amp;view_op=list_works&amp;authuser=1&amp;gmla=AJsN-F6fJ_Jf0bDoQpQiWImaFawHeZ07YZ2T-LzgYkxeIizrppbH0q_LCLZKvY-aPwzc3Y2t2SFS054FQdDttbHCnQl0ZtFx8LifD3VmuKQz7YAhtP_OoS4&amp;user=HH6IU8AAAAAJ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93" marR="373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u="sng" dirty="0">
                          <a:effectLst/>
                          <a:hlinkClick r:id="rId5"/>
                        </a:rPr>
                        <a:t>https://orcid.org/0000-0003-0858-8657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93" marR="37393" marT="0" marB="0"/>
                </a:tc>
                <a:extLst>
                  <a:ext uri="{0D108BD9-81ED-4DB2-BD59-A6C34878D82A}">
                    <a16:rowId xmlns:a16="http://schemas.microsoft.com/office/drawing/2014/main" val="611380020"/>
                  </a:ext>
                </a:extLst>
              </a:tr>
              <a:tr h="4833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Juan Pablo </a:t>
                      </a:r>
                      <a:r>
                        <a:rPr lang="en-US" sz="1100" dirty="0" err="1">
                          <a:effectLst/>
                        </a:rPr>
                        <a:t>Zuluaga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Huertas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93" marR="373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u="sng" dirty="0">
                          <a:effectLst/>
                          <a:hlinkClick r:id="rId6"/>
                        </a:rPr>
                        <a:t>http://scienti.colciencias.gov.co:8081/cvlac/visualizador/generarCurriculoCv.do?cod_rh=0001481700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93" marR="373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u="sng" dirty="0">
                          <a:effectLst/>
                          <a:hlinkClick r:id="rId7"/>
                        </a:rPr>
                        <a:t>https://scholar.google.com/citations?user=9lJtfekAAAAJ&amp;hl=es&amp;authuser=1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93" marR="373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u="sng" dirty="0">
                          <a:effectLst/>
                          <a:hlinkClick r:id="rId8"/>
                        </a:rPr>
                        <a:t>https://orcid.org/0000-0003-2638-0462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93" marR="37393" marT="0" marB="0"/>
                </a:tc>
                <a:extLst>
                  <a:ext uri="{0D108BD9-81ED-4DB2-BD59-A6C34878D82A}">
                    <a16:rowId xmlns:a16="http://schemas.microsoft.com/office/drawing/2014/main" val="3297744059"/>
                  </a:ext>
                </a:extLst>
              </a:tr>
              <a:tr h="4833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Jhonny Alberto </a:t>
                      </a:r>
                      <a:r>
                        <a:rPr lang="en-US" sz="1100" dirty="0" err="1">
                          <a:effectLst/>
                        </a:rPr>
                        <a:t>Botero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Guzmán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93" marR="373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https://scienti.minciencias.gov.co/cvlac/visualizador/generarCurriculoCv.do?cod_rh=0001671985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93" marR="373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u="sng" dirty="0">
                          <a:effectLst/>
                          <a:hlinkClick r:id="rId9"/>
                        </a:rPr>
                        <a:t>https://scholar.google.es/citations?user=KemQyf0AAAAJ&amp;hl=es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93" marR="373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u="sng" dirty="0">
                          <a:effectLst/>
                          <a:hlinkClick r:id="rId10"/>
                        </a:rPr>
                        <a:t>https://orcid.org/0000-0002-0321-2856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93" marR="37393" marT="0" marB="0"/>
                </a:tc>
                <a:extLst>
                  <a:ext uri="{0D108BD9-81ED-4DB2-BD59-A6C34878D82A}">
                    <a16:rowId xmlns:a16="http://schemas.microsoft.com/office/drawing/2014/main" val="3050274097"/>
                  </a:ext>
                </a:extLst>
              </a:tr>
              <a:tr h="4833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Lisseth Dayan Rodríguez Holaya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93" marR="373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https://scienti.minciencias.gov.co/cvlac/visualizador/generarCurriculoCv.do?cod_rh=0000152232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93" marR="373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https://scholar.google.es/citations?user=bEOlJ_0AAAAJ&amp;hl=es&amp;authuser=2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93" marR="373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u="sng" dirty="0">
                          <a:effectLst/>
                          <a:hlinkClick r:id="rId11"/>
                        </a:rPr>
                        <a:t>https://orcid.org/0000-0003-4036-0986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93" marR="37393" marT="0" marB="0"/>
                </a:tc>
                <a:extLst>
                  <a:ext uri="{0D108BD9-81ED-4DB2-BD59-A6C34878D82A}">
                    <a16:rowId xmlns:a16="http://schemas.microsoft.com/office/drawing/2014/main" val="1800540643"/>
                  </a:ext>
                </a:extLst>
              </a:tr>
              <a:tr h="4833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Vilma Edilia Galvis Chaparro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93" marR="373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https://scienti.minciencias.gov.co/cvlac/visualizador/generarCurriculoCv.do?cod_rh=0001650161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93" marR="373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https://scholar.google.com/citations?view_op=new_articles&amp;hl=es&amp;imq=Vilma+Edilia+Galvis+Chaparro#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93" marR="373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u="sng" dirty="0">
                          <a:effectLst/>
                          <a:hlinkClick r:id="rId12"/>
                        </a:rPr>
                        <a:t>https://orcid.org/0000-0001-8441-1808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93" marR="37393" marT="0" marB="0"/>
                </a:tc>
                <a:extLst>
                  <a:ext uri="{0D108BD9-81ED-4DB2-BD59-A6C34878D82A}">
                    <a16:rowId xmlns:a16="http://schemas.microsoft.com/office/drawing/2014/main" val="4053982116"/>
                  </a:ext>
                </a:extLst>
              </a:tr>
              <a:tr h="4833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Alba Juliana Tiuso Hernández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93" marR="373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https://scienti.minciencias.gov.co/cvlac/visualizador/generarCurriculoCv.do?cod_rh=0001609613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93" marR="373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https://scholar.google.com.co/citations?view_op=list_works&amp;hl=en&amp;user=3pOv2zIAAAAJ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93" marR="373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u="sng" dirty="0">
                          <a:effectLst/>
                          <a:hlinkClick r:id="rId13"/>
                        </a:rPr>
                        <a:t>https://orcid.org/0000-0002-1406-043X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93" marR="37393" marT="0" marB="0"/>
                </a:tc>
                <a:extLst>
                  <a:ext uri="{0D108BD9-81ED-4DB2-BD59-A6C34878D82A}">
                    <a16:rowId xmlns:a16="http://schemas.microsoft.com/office/drawing/2014/main" val="2719756928"/>
                  </a:ext>
                </a:extLst>
              </a:tr>
              <a:tr h="3222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Joel Dario Vega Cruz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93" marR="373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u="sng" dirty="0">
                          <a:effectLst/>
                          <a:hlinkClick r:id="rId14"/>
                        </a:rPr>
                        <a:t>https://scienti.minciencias.gov.co/cvlac/visualizador/generarCurriculoCv.do?cod_rh=0001568060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93" marR="373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u="sng" dirty="0">
                          <a:effectLst/>
                          <a:hlinkClick r:id="rId15"/>
                        </a:rPr>
                        <a:t>https://scholar.google.com/citations?view_op=list_works&amp;hl=es&amp;authuser=1&amp;user=1YPBkWIAAAAJ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93" marR="3739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u="sng" dirty="0">
                          <a:effectLst/>
                          <a:hlinkClick r:id="rId16"/>
                        </a:rPr>
                        <a:t>https://orcid.org/0000-0002-6833-3536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93" marR="37393" marT="0" marB="0"/>
                </a:tc>
                <a:extLst>
                  <a:ext uri="{0D108BD9-81ED-4DB2-BD59-A6C34878D82A}">
                    <a16:rowId xmlns:a16="http://schemas.microsoft.com/office/drawing/2014/main" val="14236047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8761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213" y="4"/>
            <a:ext cx="9143999" cy="68579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CuadroTexto 2"/>
          <p:cNvSpPr txBox="1"/>
          <p:nvPr/>
        </p:nvSpPr>
        <p:spPr>
          <a:xfrm>
            <a:off x="3810000" y="304800"/>
            <a:ext cx="99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Autores</a:t>
            </a:r>
            <a:endParaRPr lang="es-ES" dirty="0"/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5720326"/>
              </p:ext>
            </p:extLst>
          </p:nvPr>
        </p:nvGraphicFramePr>
        <p:xfrm>
          <a:off x="381001" y="838199"/>
          <a:ext cx="8458198" cy="509552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80389">
                  <a:extLst>
                    <a:ext uri="{9D8B030D-6E8A-4147-A177-3AD203B41FA5}">
                      <a16:colId xmlns:a16="http://schemas.microsoft.com/office/drawing/2014/main" val="2916810084"/>
                    </a:ext>
                  </a:extLst>
                </a:gridCol>
                <a:gridCol w="2709585">
                  <a:extLst>
                    <a:ext uri="{9D8B030D-6E8A-4147-A177-3AD203B41FA5}">
                      <a16:colId xmlns:a16="http://schemas.microsoft.com/office/drawing/2014/main" val="3933434281"/>
                    </a:ext>
                  </a:extLst>
                </a:gridCol>
                <a:gridCol w="2819399">
                  <a:extLst>
                    <a:ext uri="{9D8B030D-6E8A-4147-A177-3AD203B41FA5}">
                      <a16:colId xmlns:a16="http://schemas.microsoft.com/office/drawing/2014/main" val="3769789820"/>
                    </a:ext>
                  </a:extLst>
                </a:gridCol>
                <a:gridCol w="1348825">
                  <a:extLst>
                    <a:ext uri="{9D8B030D-6E8A-4147-A177-3AD203B41FA5}">
                      <a16:colId xmlns:a16="http://schemas.microsoft.com/office/drawing/2014/main" val="1202227610"/>
                    </a:ext>
                  </a:extLst>
                </a:gridCol>
              </a:tblGrid>
              <a:tr h="4723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Henry Ferrer Florián Delgadillo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91" marR="281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https://scienti.minciencias.gov.co/cvlac/visualizador/generarCurriculoCv.do?cod_rh=0000024661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91" marR="281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https://scholar.google.es/citations?hl=es&amp;view_op=list_works&amp;gmla=AJsN-F4b1ELn7OvHVQ0_R0Ol1tmZmpXdHfVizGHAgxI8mWe3HMjAimEUY1xBEpqocJWbtgcELmh-uE3YvRc2EbL2LJCbsWwziFT0-GOUZEx2Ag-JhthThcU&amp;user=URAPUwoAAAAJ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91" marR="281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u="sng" dirty="0">
                          <a:effectLst/>
                          <a:hlinkClick r:id="rId3"/>
                        </a:rPr>
                        <a:t>https://orcid.org/0000-0002-0841-9311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91" marR="28191" marT="0" marB="0"/>
                </a:tc>
                <a:extLst>
                  <a:ext uri="{0D108BD9-81ED-4DB2-BD59-A6C34878D82A}">
                    <a16:rowId xmlns:a16="http://schemas.microsoft.com/office/drawing/2014/main" val="69095456"/>
                  </a:ext>
                </a:extLst>
              </a:tr>
              <a:tr h="3777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Luis Carlos Triviño Torres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91" marR="281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https://scienti.minciencias.gov.co/cvlac/visualizador/generarCurriculoCv.do?cod_rh=0001406510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91" marR="281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https://scholar.google.com/citations?view_op=list_works&amp;hl=es&amp;authuser=2&amp;user=nRl9ruMAAAAJ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91" marR="281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u="sng" dirty="0">
                          <a:effectLst/>
                          <a:hlinkClick r:id="rId4"/>
                        </a:rPr>
                        <a:t>https://orcid.org/0000-0003-0775-6460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91" marR="28191" marT="0" marB="0"/>
                </a:tc>
                <a:extLst>
                  <a:ext uri="{0D108BD9-81ED-4DB2-BD59-A6C34878D82A}">
                    <a16:rowId xmlns:a16="http://schemas.microsoft.com/office/drawing/2014/main" val="2172549"/>
                  </a:ext>
                </a:extLst>
              </a:tr>
              <a:tr h="7557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Hoover Samuel González Pineda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91" marR="281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https://scienti.minciencias.gov.co/cvlac/visualizador/generarCurriculoCv.do?cod_rh=0001832605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91" marR="281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u="sng" dirty="0">
                          <a:effectLst/>
                          <a:hlinkClick r:id="rId5"/>
                        </a:rPr>
                        <a:t>https://scholar.google.es/citations?hl=es&amp;user=_Do4GFMAAAAJ&amp;scilu=&amp;scisig=AMD79ooAAAAAX8GY2c-j6MnuB_8vhttbDOMg_v0aY_mO&amp;gmla=AJsN-F4OzAPrm9j4uc1veknJ2NxEYOQl4Q_xdGOkweYn-gDW1eC9agmQRhx9dAwDOqaBQTuaTTIclgZz1gXAzqzVfQvh9J7aW_Q4v6PCVVbNi3E-uuFqwUPh91cIWy_WmmTb0l6ca74r&amp;sciund=12853252313547168667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91" marR="281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u="sng" dirty="0">
                          <a:effectLst/>
                          <a:hlinkClick r:id="rId6"/>
                        </a:rPr>
                        <a:t>https://orcid.org/0000-0001-6830-5028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91" marR="28191" marT="0" marB="0"/>
                </a:tc>
                <a:extLst>
                  <a:ext uri="{0D108BD9-81ED-4DB2-BD59-A6C34878D82A}">
                    <a16:rowId xmlns:a16="http://schemas.microsoft.com/office/drawing/2014/main" val="2813262548"/>
                  </a:ext>
                </a:extLst>
              </a:tr>
              <a:tr h="4723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Luisa María Alzate Parrado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91" marR="281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https://scienti.minciencias.gov.co/cvlac/visualizador/generarCurriculoCv.do?cod_rh=0001688384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91" marR="281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https://scholar.google.com/citations?hl=es&amp;view_op=list_works&amp;authuser=1&amp;gmla=AJsN-F5C8O-EVVj8viOty46yb8xn3dHHhTFQqnm1gygIsXFjytPy6EhS96qzdSK6hNWeYEzZCMr9DqToj3xQ-7VmCoPisyC6xABefHimG8GCyHet7bTx_0Y&amp;user=nIGeW6UAAAAJ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91" marR="281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u="sng" dirty="0">
                          <a:effectLst/>
                          <a:hlinkClick r:id="rId7"/>
                        </a:rPr>
                        <a:t>https://orcid.org/0000-0002-1636-8139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91" marR="28191" marT="0" marB="0"/>
                </a:tc>
                <a:extLst>
                  <a:ext uri="{0D108BD9-81ED-4DB2-BD59-A6C34878D82A}">
                    <a16:rowId xmlns:a16="http://schemas.microsoft.com/office/drawing/2014/main" val="86267529"/>
                  </a:ext>
                </a:extLst>
              </a:tr>
              <a:tr h="11333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Ángela María Santacruz Ordóñez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91" marR="281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https://scienti.minciencias.gov.co/cvlac/visualizador/generarCurriculoCv.do?cod_rh=0001693405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91" marR="281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https://scholar.google.com/citations?hl=es&amp;user=HLKxjR8AAAAJ&amp;sortby=title&amp;scilu=&amp;scisig=AMD79ooAAAAAX8EebUud-FyxIxwm0KzKgnnrKKcPnsCc&amp;gmla=AJsN-F7QVXVVFSrh7oTE2FEJ6PQ9jx-vgKC_rWA1mlNAHErnhjBInXeraig707U-ruMFklLklXai7P3T04FunB9eiL2Uxz9fTlALYlyVgTlKINE4iON-rjnOJCaFZRs6-o-d7H1B3y0n&amp;sciund=6819525028559713425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91" marR="281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u="sng" dirty="0">
                          <a:effectLst/>
                          <a:hlinkClick r:id="rId8"/>
                        </a:rPr>
                        <a:t>https://orcid.org/0000-0002-2351-8107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91" marR="28191" marT="0" marB="0"/>
                </a:tc>
                <a:extLst>
                  <a:ext uri="{0D108BD9-81ED-4DB2-BD59-A6C34878D82A}">
                    <a16:rowId xmlns:a16="http://schemas.microsoft.com/office/drawing/2014/main" val="3369701003"/>
                  </a:ext>
                </a:extLst>
              </a:tr>
              <a:tr h="3777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Oscar Felipe Chávez Gutiérrez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91" marR="281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https://scienti.minciencias.gov.co/cvlac/visualizador/generarCurriculoCv.do?cod_rh=0000038200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91" marR="281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https://scholar.google.com/citations?hl=es&amp;authuser=1&amp;user=tTd1QVIAAAAJ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91" marR="281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u="sng" dirty="0">
                          <a:effectLst/>
                          <a:hlinkClick r:id="rId9"/>
                        </a:rPr>
                        <a:t>https://orcid.org/0000-0002-2309-4770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91" marR="28191" marT="0" marB="0"/>
                </a:tc>
                <a:extLst>
                  <a:ext uri="{0D108BD9-81ED-4DB2-BD59-A6C34878D82A}">
                    <a16:rowId xmlns:a16="http://schemas.microsoft.com/office/drawing/2014/main" val="4196077781"/>
                  </a:ext>
                </a:extLst>
              </a:tr>
              <a:tr h="3777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Diana Milena Rubio Pardo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91" marR="281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https://scienti.minciencias.gov.co/cvlac/visualizador/generarCurriculoCv.do?cod_rh=0001651584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91" marR="281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u="sng" dirty="0">
                          <a:effectLst/>
                          <a:hlinkClick r:id="rId10"/>
                        </a:rPr>
                        <a:t>https://scholar.google.com/citations?hl=es&amp;user=uIFShVkAAAAJ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91" marR="281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u="sng" dirty="0">
                          <a:effectLst/>
                          <a:hlinkClick r:id="rId11"/>
                        </a:rPr>
                        <a:t>https://orcid.org/0000-0002-8970-0112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91" marR="28191" marT="0" marB="0"/>
                </a:tc>
                <a:extLst>
                  <a:ext uri="{0D108BD9-81ED-4DB2-BD59-A6C34878D82A}">
                    <a16:rowId xmlns:a16="http://schemas.microsoft.com/office/drawing/2014/main" val="11418295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11689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8000" y="1678697"/>
            <a:ext cx="235140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4400" spc="-15" dirty="0"/>
              <a:t>Contenido</a:t>
            </a:r>
            <a:endParaRPr sz="4400" dirty="0"/>
          </a:p>
        </p:txBody>
      </p:sp>
      <p:sp>
        <p:nvSpPr>
          <p:cNvPr id="3" name="object 3"/>
          <p:cNvSpPr txBox="1"/>
          <p:nvPr/>
        </p:nvSpPr>
        <p:spPr>
          <a:xfrm>
            <a:off x="914399" y="2375292"/>
            <a:ext cx="7467601" cy="3590085"/>
          </a:xfrm>
          <a:prstGeom prst="rect">
            <a:avLst/>
          </a:prstGeom>
        </p:spPr>
        <p:txBody>
          <a:bodyPr vert="horz" wrap="square" lIns="0" tIns="95885" rIns="0" bIns="0" rtlCol="0">
            <a:spAutoFit/>
          </a:bodyPr>
          <a:lstStyle/>
          <a:p>
            <a:pPr marL="398780" indent="-386080">
              <a:lnSpc>
                <a:spcPct val="100000"/>
              </a:lnSpc>
              <a:spcBef>
                <a:spcPts val="755"/>
              </a:spcBef>
              <a:buAutoNum type="arabicPeriod"/>
              <a:tabLst>
                <a:tab pos="398780" algn="l"/>
              </a:tabLst>
            </a:pPr>
            <a:r>
              <a:rPr sz="2400" spc="-25" dirty="0">
                <a:latin typeface="Calibri"/>
                <a:cs typeface="Calibri"/>
              </a:rPr>
              <a:t>Fase </a:t>
            </a:r>
            <a:r>
              <a:rPr sz="2400" spc="-5" dirty="0">
                <a:latin typeface="Calibri"/>
                <a:cs typeface="Calibri"/>
              </a:rPr>
              <a:t>proceso </a:t>
            </a:r>
            <a:r>
              <a:rPr sz="2400" dirty="0">
                <a:latin typeface="Calibri"/>
                <a:cs typeface="Calibri"/>
              </a:rPr>
              <a:t>de </a:t>
            </a:r>
            <a:r>
              <a:rPr sz="2400" spc="-5" dirty="0">
                <a:latin typeface="Calibri"/>
                <a:cs typeface="Calibri"/>
              </a:rPr>
              <a:t>articulación </a:t>
            </a:r>
            <a:r>
              <a:rPr sz="2400" spc="-15" dirty="0">
                <a:latin typeface="Calibri"/>
                <a:cs typeface="Calibri"/>
              </a:rPr>
              <a:t>Programa Pi-e</a:t>
            </a:r>
            <a:r>
              <a:rPr sz="2400" spc="7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Aliado</a:t>
            </a:r>
            <a:endParaRPr sz="2400" dirty="0">
              <a:latin typeface="Calibri"/>
              <a:cs typeface="Calibri"/>
            </a:endParaRPr>
          </a:p>
          <a:p>
            <a:pPr marL="398780" indent="-386080">
              <a:lnSpc>
                <a:spcPct val="100000"/>
              </a:lnSpc>
              <a:spcBef>
                <a:spcPts val="660"/>
              </a:spcBef>
              <a:buAutoNum type="arabicPeriod"/>
              <a:tabLst>
                <a:tab pos="398780" algn="l"/>
              </a:tabLst>
            </a:pPr>
            <a:r>
              <a:rPr sz="2400" dirty="0">
                <a:latin typeface="Calibri"/>
                <a:cs typeface="Calibri"/>
              </a:rPr>
              <a:t>Signo </a:t>
            </a:r>
            <a:r>
              <a:rPr sz="2400" spc="-10" dirty="0">
                <a:latin typeface="Calibri"/>
                <a:cs typeface="Calibri"/>
              </a:rPr>
              <a:t>distintivo </a:t>
            </a:r>
            <a:r>
              <a:rPr sz="2400" dirty="0">
                <a:latin typeface="Calibri"/>
                <a:cs typeface="Calibri"/>
              </a:rPr>
              <a:t>del Grupo </a:t>
            </a:r>
            <a:r>
              <a:rPr sz="2400" spc="-5" dirty="0">
                <a:latin typeface="Calibri"/>
                <a:cs typeface="Calibri"/>
              </a:rPr>
              <a:t>de </a:t>
            </a:r>
            <a:r>
              <a:rPr sz="2400" spc="-15" dirty="0">
                <a:latin typeface="Calibri"/>
                <a:cs typeface="Calibri"/>
              </a:rPr>
              <a:t>Investigación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15" dirty="0" smtClean="0">
                <a:latin typeface="Calibri"/>
                <a:cs typeface="Calibri"/>
              </a:rPr>
              <a:t>HOLOS</a:t>
            </a:r>
            <a:r>
              <a:rPr lang="es-ES_tradnl" sz="2400" dirty="0">
                <a:latin typeface="Calibri"/>
                <a:cs typeface="Calibri"/>
              </a:rPr>
              <a:t> </a:t>
            </a:r>
            <a:r>
              <a:rPr lang="es-ES_tradnl" sz="2400" dirty="0" smtClean="0">
                <a:latin typeface="Calibri"/>
                <a:cs typeface="Calibri"/>
              </a:rPr>
              <a:t>y </a:t>
            </a:r>
            <a:r>
              <a:rPr sz="2400" spc="-10" dirty="0" smtClean="0">
                <a:latin typeface="Calibri"/>
                <a:cs typeface="Calibri"/>
              </a:rPr>
              <a:t>Soporte</a:t>
            </a:r>
            <a:r>
              <a:rPr sz="2400" spc="-5" dirty="0" smtClean="0">
                <a:latin typeface="Calibri"/>
                <a:cs typeface="Calibri"/>
              </a:rPr>
              <a:t> </a:t>
            </a:r>
            <a:r>
              <a:rPr sz="2400" dirty="0" smtClean="0">
                <a:latin typeface="Calibri"/>
                <a:cs typeface="Calibri"/>
              </a:rPr>
              <a:t>Conceptual</a:t>
            </a:r>
            <a:endParaRPr lang="es-ES_tradnl" sz="2400" dirty="0" smtClean="0">
              <a:latin typeface="Calibri"/>
              <a:cs typeface="Calibri"/>
            </a:endParaRPr>
          </a:p>
          <a:p>
            <a:pPr marL="398780" indent="-386080">
              <a:lnSpc>
                <a:spcPct val="100000"/>
              </a:lnSpc>
              <a:spcBef>
                <a:spcPts val="680"/>
              </a:spcBef>
              <a:buAutoNum type="arabicPeriod"/>
              <a:tabLst>
                <a:tab pos="398780" algn="l"/>
              </a:tabLst>
            </a:pPr>
            <a:r>
              <a:rPr lang="es-ES_tradnl" sz="2400" dirty="0" smtClean="0">
                <a:latin typeface="Calibri"/>
                <a:cs typeface="Calibri"/>
              </a:rPr>
              <a:t>Prisma de identidad</a:t>
            </a:r>
            <a:endParaRPr sz="2400" dirty="0">
              <a:latin typeface="Calibri"/>
              <a:cs typeface="Calibri"/>
            </a:endParaRPr>
          </a:p>
          <a:p>
            <a:pPr marL="398780" indent="-386080">
              <a:lnSpc>
                <a:spcPct val="100000"/>
              </a:lnSpc>
              <a:spcBef>
                <a:spcPts val="660"/>
              </a:spcBef>
              <a:buAutoNum type="arabicPeriod"/>
              <a:tabLst>
                <a:tab pos="398780" algn="l"/>
              </a:tabLst>
            </a:pPr>
            <a:r>
              <a:rPr sz="2400" spc="-10" dirty="0">
                <a:latin typeface="Calibri"/>
                <a:cs typeface="Calibri"/>
              </a:rPr>
              <a:t>Soporte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Arquetípico</a:t>
            </a:r>
            <a:endParaRPr sz="2400" dirty="0">
              <a:latin typeface="Calibri"/>
              <a:cs typeface="Calibri"/>
            </a:endParaRPr>
          </a:p>
          <a:p>
            <a:pPr marL="398780" indent="-386080">
              <a:lnSpc>
                <a:spcPct val="100000"/>
              </a:lnSpc>
              <a:spcBef>
                <a:spcPts val="665"/>
              </a:spcBef>
              <a:buAutoNum type="arabicPeriod"/>
              <a:tabLst>
                <a:tab pos="398780" algn="l"/>
              </a:tabLst>
            </a:pPr>
            <a:r>
              <a:rPr sz="2400" spc="-10" dirty="0">
                <a:latin typeface="Calibri"/>
                <a:cs typeface="Calibri"/>
              </a:rPr>
              <a:t>Soporte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0" dirty="0" smtClean="0">
                <a:latin typeface="Calibri"/>
                <a:cs typeface="Calibri"/>
              </a:rPr>
              <a:t>Cromático</a:t>
            </a:r>
            <a:endParaRPr lang="es-ES_tradnl" sz="2400" spc="-10" dirty="0" smtClean="0">
              <a:latin typeface="Calibri"/>
              <a:cs typeface="Calibri"/>
            </a:endParaRPr>
          </a:p>
          <a:p>
            <a:pPr marL="398780" indent="-386080">
              <a:lnSpc>
                <a:spcPct val="100000"/>
              </a:lnSpc>
              <a:spcBef>
                <a:spcPts val="665"/>
              </a:spcBef>
              <a:buAutoNum type="arabicPeriod"/>
              <a:tabLst>
                <a:tab pos="398780" algn="l"/>
              </a:tabLst>
            </a:pPr>
            <a:r>
              <a:rPr lang="es-ES_tradnl" sz="2400" spc="-10" dirty="0" smtClean="0">
                <a:latin typeface="Calibri"/>
                <a:cs typeface="Calibri"/>
              </a:rPr>
              <a:t>Familia de marcas</a:t>
            </a:r>
            <a:endParaRPr sz="2400" dirty="0">
              <a:latin typeface="Calibri"/>
              <a:cs typeface="Calibri"/>
            </a:endParaRPr>
          </a:p>
          <a:p>
            <a:pPr marL="398780" indent="-386080">
              <a:lnSpc>
                <a:spcPct val="100000"/>
              </a:lnSpc>
              <a:spcBef>
                <a:spcPts val="665"/>
              </a:spcBef>
              <a:buAutoNum type="arabicPeriod"/>
              <a:tabLst>
                <a:tab pos="398780" algn="l"/>
              </a:tabLst>
            </a:pPr>
            <a:r>
              <a:rPr sz="2400" spc="-15" dirty="0">
                <a:latin typeface="Calibri"/>
                <a:cs typeface="Calibri"/>
              </a:rPr>
              <a:t>Referencias</a:t>
            </a:r>
            <a:endParaRPr sz="2400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10588" y="2713354"/>
            <a:ext cx="5384165" cy="1184275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12700" marR="5080">
              <a:lnSpc>
                <a:spcPts val="4320"/>
              </a:lnSpc>
              <a:spcBef>
                <a:spcPts val="640"/>
              </a:spcBef>
            </a:pPr>
            <a:r>
              <a:rPr dirty="0"/>
              <a:t>1. </a:t>
            </a:r>
            <a:r>
              <a:rPr spc="-30" dirty="0"/>
              <a:t>Fase </a:t>
            </a:r>
            <a:r>
              <a:rPr spc="-15" dirty="0"/>
              <a:t>proceso </a:t>
            </a:r>
            <a:r>
              <a:rPr dirty="0"/>
              <a:t>de  articulación </a:t>
            </a:r>
            <a:r>
              <a:rPr spc="-25" dirty="0"/>
              <a:t>Programa</a:t>
            </a:r>
            <a:r>
              <a:rPr spc="-65" dirty="0"/>
              <a:t> </a:t>
            </a:r>
            <a:r>
              <a:rPr spc="-15" dirty="0"/>
              <a:t>Pi-e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7707" y="767079"/>
            <a:ext cx="6323330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98145" algn="l"/>
              </a:tabLst>
            </a:pPr>
            <a:r>
              <a:rPr sz="2700" spc="-5" dirty="0"/>
              <a:t>1.	</a:t>
            </a:r>
            <a:r>
              <a:rPr sz="2700" spc="-20" dirty="0"/>
              <a:t>Fase </a:t>
            </a:r>
            <a:r>
              <a:rPr sz="2700" spc="-15" dirty="0"/>
              <a:t>proceso </a:t>
            </a:r>
            <a:r>
              <a:rPr sz="2700" dirty="0"/>
              <a:t>de </a:t>
            </a:r>
            <a:r>
              <a:rPr sz="2700" spc="-5" dirty="0"/>
              <a:t>articulación </a:t>
            </a:r>
            <a:r>
              <a:rPr sz="2700" spc="-20" dirty="0"/>
              <a:t>Programa</a:t>
            </a:r>
            <a:r>
              <a:rPr sz="2700" spc="60" dirty="0"/>
              <a:t> </a:t>
            </a:r>
            <a:r>
              <a:rPr sz="2700" spc="5" dirty="0"/>
              <a:t>Pi-e</a:t>
            </a:r>
            <a:endParaRPr sz="2700"/>
          </a:p>
        </p:txBody>
      </p:sp>
      <p:sp>
        <p:nvSpPr>
          <p:cNvPr id="3" name="object 3"/>
          <p:cNvSpPr/>
          <p:nvPr/>
        </p:nvSpPr>
        <p:spPr>
          <a:xfrm>
            <a:off x="469764" y="1590039"/>
            <a:ext cx="5580515" cy="34874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120264" y="5154676"/>
            <a:ext cx="2195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5" dirty="0">
                <a:latin typeface="Calibri"/>
                <a:cs typeface="Calibri"/>
              </a:rPr>
              <a:t>Tomado </a:t>
            </a:r>
            <a:r>
              <a:rPr sz="1200" dirty="0">
                <a:latin typeface="Calibri"/>
                <a:cs typeface="Calibri"/>
              </a:rPr>
              <a:t>de: </a:t>
            </a:r>
            <a:r>
              <a:rPr sz="1200" spc="-5" dirty="0">
                <a:latin typeface="Calibri"/>
                <a:cs typeface="Calibri"/>
              </a:rPr>
              <a:t>García Jara </a:t>
            </a:r>
            <a:r>
              <a:rPr sz="1200" dirty="0">
                <a:latin typeface="Calibri"/>
                <a:cs typeface="Calibri"/>
              </a:rPr>
              <a:t>et al</a:t>
            </a:r>
            <a:r>
              <a:rPr sz="1200" spc="-9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(2020)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 rot="21320688">
            <a:off x="2505075" y="2821305"/>
            <a:ext cx="6638925" cy="1674495"/>
          </a:xfrm>
          <a:custGeom>
            <a:avLst/>
            <a:gdLst/>
            <a:ahLst/>
            <a:cxnLst/>
            <a:rect l="l" t="t" r="r" b="b"/>
            <a:pathLst>
              <a:path w="6638925" h="1674495">
                <a:moveTo>
                  <a:pt x="0" y="1533604"/>
                </a:moveTo>
                <a:lnTo>
                  <a:pt x="3324098" y="902795"/>
                </a:lnTo>
                <a:lnTo>
                  <a:pt x="3320291" y="870747"/>
                </a:lnTo>
                <a:lnTo>
                  <a:pt x="3318893" y="838909"/>
                </a:lnTo>
                <a:lnTo>
                  <a:pt x="3323165" y="775960"/>
                </a:lnTo>
                <a:lnTo>
                  <a:pt x="3336597" y="714134"/>
                </a:lnTo>
                <a:lnTo>
                  <a:pt x="3358874" y="653617"/>
                </a:lnTo>
                <a:lnTo>
                  <a:pt x="3389680" y="594596"/>
                </a:lnTo>
                <a:lnTo>
                  <a:pt x="3428700" y="537257"/>
                </a:lnTo>
                <a:lnTo>
                  <a:pt x="3475618" y="481786"/>
                </a:lnTo>
                <a:lnTo>
                  <a:pt x="3530118" y="428369"/>
                </a:lnTo>
                <a:lnTo>
                  <a:pt x="3560113" y="402490"/>
                </a:lnTo>
                <a:lnTo>
                  <a:pt x="3591885" y="377195"/>
                </a:lnTo>
                <a:lnTo>
                  <a:pt x="3625394" y="352506"/>
                </a:lnTo>
                <a:lnTo>
                  <a:pt x="3660602" y="328447"/>
                </a:lnTo>
                <a:lnTo>
                  <a:pt x="3697469" y="305042"/>
                </a:lnTo>
                <a:lnTo>
                  <a:pt x="3735955" y="282314"/>
                </a:lnTo>
                <a:lnTo>
                  <a:pt x="3776020" y="260285"/>
                </a:lnTo>
                <a:lnTo>
                  <a:pt x="3817627" y="238981"/>
                </a:lnTo>
                <a:lnTo>
                  <a:pt x="3860734" y="218422"/>
                </a:lnTo>
                <a:lnTo>
                  <a:pt x="3905303" y="198634"/>
                </a:lnTo>
                <a:lnTo>
                  <a:pt x="3951294" y="179639"/>
                </a:lnTo>
                <a:lnTo>
                  <a:pt x="3998667" y="161461"/>
                </a:lnTo>
                <a:lnTo>
                  <a:pt x="4047384" y="144122"/>
                </a:lnTo>
                <a:lnTo>
                  <a:pt x="4097404" y="127647"/>
                </a:lnTo>
                <a:lnTo>
                  <a:pt x="4148689" y="112058"/>
                </a:lnTo>
                <a:lnTo>
                  <a:pt x="4201198" y="97379"/>
                </a:lnTo>
                <a:lnTo>
                  <a:pt x="4254893" y="83633"/>
                </a:lnTo>
                <a:lnTo>
                  <a:pt x="4309733" y="70844"/>
                </a:lnTo>
                <a:lnTo>
                  <a:pt x="4365680" y="59034"/>
                </a:lnTo>
                <a:lnTo>
                  <a:pt x="4422694" y="48227"/>
                </a:lnTo>
                <a:lnTo>
                  <a:pt x="4480736" y="38446"/>
                </a:lnTo>
                <a:lnTo>
                  <a:pt x="4539765" y="29715"/>
                </a:lnTo>
                <a:lnTo>
                  <a:pt x="4599743" y="22057"/>
                </a:lnTo>
                <a:lnTo>
                  <a:pt x="4660630" y="15495"/>
                </a:lnTo>
                <a:lnTo>
                  <a:pt x="4722387" y="10052"/>
                </a:lnTo>
                <a:lnTo>
                  <a:pt x="4784974" y="5753"/>
                </a:lnTo>
                <a:lnTo>
                  <a:pt x="4848352" y="2619"/>
                </a:lnTo>
                <a:lnTo>
                  <a:pt x="4910478" y="729"/>
                </a:lnTo>
                <a:lnTo>
                  <a:pt x="4972206" y="0"/>
                </a:lnTo>
                <a:lnTo>
                  <a:pt x="5033492" y="412"/>
                </a:lnTo>
                <a:lnTo>
                  <a:pt x="5094294" y="1948"/>
                </a:lnTo>
                <a:lnTo>
                  <a:pt x="5154569" y="4589"/>
                </a:lnTo>
                <a:lnTo>
                  <a:pt x="5214273" y="8316"/>
                </a:lnTo>
                <a:lnTo>
                  <a:pt x="5273362" y="13111"/>
                </a:lnTo>
                <a:lnTo>
                  <a:pt x="5331795" y="18955"/>
                </a:lnTo>
                <a:lnTo>
                  <a:pt x="5389527" y="25830"/>
                </a:lnTo>
                <a:lnTo>
                  <a:pt x="5446516" y="33716"/>
                </a:lnTo>
                <a:lnTo>
                  <a:pt x="5502719" y="42596"/>
                </a:lnTo>
                <a:lnTo>
                  <a:pt x="5558092" y="52451"/>
                </a:lnTo>
                <a:lnTo>
                  <a:pt x="5612592" y="63261"/>
                </a:lnTo>
                <a:lnTo>
                  <a:pt x="5666176" y="75009"/>
                </a:lnTo>
                <a:lnTo>
                  <a:pt x="5718801" y="87677"/>
                </a:lnTo>
                <a:lnTo>
                  <a:pt x="5770423" y="101244"/>
                </a:lnTo>
                <a:lnTo>
                  <a:pt x="5821000" y="115693"/>
                </a:lnTo>
                <a:lnTo>
                  <a:pt x="5870488" y="131006"/>
                </a:lnTo>
                <a:lnTo>
                  <a:pt x="5918845" y="147163"/>
                </a:lnTo>
                <a:lnTo>
                  <a:pt x="5966027" y="164146"/>
                </a:lnTo>
                <a:lnTo>
                  <a:pt x="6011991" y="181937"/>
                </a:lnTo>
                <a:lnTo>
                  <a:pt x="6056693" y="200517"/>
                </a:lnTo>
                <a:lnTo>
                  <a:pt x="6100091" y="219866"/>
                </a:lnTo>
                <a:lnTo>
                  <a:pt x="6142142" y="239968"/>
                </a:lnTo>
                <a:lnTo>
                  <a:pt x="6182801" y="260802"/>
                </a:lnTo>
                <a:lnTo>
                  <a:pt x="6222028" y="282351"/>
                </a:lnTo>
                <a:lnTo>
                  <a:pt x="6259777" y="304596"/>
                </a:lnTo>
                <a:lnTo>
                  <a:pt x="6296006" y="327519"/>
                </a:lnTo>
                <a:lnTo>
                  <a:pt x="6330671" y="351100"/>
                </a:lnTo>
                <a:lnTo>
                  <a:pt x="6363730" y="375321"/>
                </a:lnTo>
                <a:lnTo>
                  <a:pt x="6395140" y="400164"/>
                </a:lnTo>
                <a:lnTo>
                  <a:pt x="6424857" y="425609"/>
                </a:lnTo>
                <a:lnTo>
                  <a:pt x="6452838" y="451639"/>
                </a:lnTo>
                <a:lnTo>
                  <a:pt x="6503419" y="505378"/>
                </a:lnTo>
                <a:lnTo>
                  <a:pt x="6546540" y="561232"/>
                </a:lnTo>
                <a:lnTo>
                  <a:pt x="6581853" y="619051"/>
                </a:lnTo>
                <a:lnTo>
                  <a:pt x="6609015" y="678687"/>
                </a:lnTo>
                <a:lnTo>
                  <a:pt x="6627679" y="739991"/>
                </a:lnTo>
                <a:lnTo>
                  <a:pt x="6637524" y="803271"/>
                </a:lnTo>
                <a:lnTo>
                  <a:pt x="6638922" y="835108"/>
                </a:lnTo>
                <a:lnTo>
                  <a:pt x="6637951" y="866712"/>
                </a:lnTo>
                <a:lnTo>
                  <a:pt x="6629059" y="929122"/>
                </a:lnTo>
                <a:lnTo>
                  <a:pt x="6611165" y="990317"/>
                </a:lnTo>
                <a:lnTo>
                  <a:pt x="6584584" y="1050110"/>
                </a:lnTo>
                <a:lnTo>
                  <a:pt x="6549632" y="1108313"/>
                </a:lnTo>
                <a:lnTo>
                  <a:pt x="6506623" y="1164742"/>
                </a:lnTo>
                <a:lnTo>
                  <a:pt x="6455875" y="1219209"/>
                </a:lnTo>
                <a:lnTo>
                  <a:pt x="6427697" y="1245648"/>
                </a:lnTo>
                <a:lnTo>
                  <a:pt x="6397702" y="1271528"/>
                </a:lnTo>
                <a:lnTo>
                  <a:pt x="6365930" y="1296823"/>
                </a:lnTo>
                <a:lnTo>
                  <a:pt x="6332421" y="1321512"/>
                </a:lnTo>
                <a:lnTo>
                  <a:pt x="6297213" y="1345571"/>
                </a:lnTo>
                <a:lnTo>
                  <a:pt x="6260346" y="1368976"/>
                </a:lnTo>
                <a:lnTo>
                  <a:pt x="6221860" y="1391704"/>
                </a:lnTo>
                <a:lnTo>
                  <a:pt x="6181795" y="1413732"/>
                </a:lnTo>
                <a:lnTo>
                  <a:pt x="6140188" y="1435037"/>
                </a:lnTo>
                <a:lnTo>
                  <a:pt x="6097081" y="1455595"/>
                </a:lnTo>
                <a:lnTo>
                  <a:pt x="6052512" y="1475384"/>
                </a:lnTo>
                <a:lnTo>
                  <a:pt x="6006521" y="1494379"/>
                </a:lnTo>
                <a:lnTo>
                  <a:pt x="5959148" y="1512557"/>
                </a:lnTo>
                <a:lnTo>
                  <a:pt x="5910431" y="1529895"/>
                </a:lnTo>
                <a:lnTo>
                  <a:pt x="5860411" y="1546371"/>
                </a:lnTo>
                <a:lnTo>
                  <a:pt x="5809126" y="1561959"/>
                </a:lnTo>
                <a:lnTo>
                  <a:pt x="5756617" y="1576638"/>
                </a:lnTo>
                <a:lnTo>
                  <a:pt x="5702922" y="1590384"/>
                </a:lnTo>
                <a:lnTo>
                  <a:pt x="5648082" y="1603174"/>
                </a:lnTo>
                <a:lnTo>
                  <a:pt x="5592135" y="1614984"/>
                </a:lnTo>
                <a:lnTo>
                  <a:pt x="5535121" y="1625791"/>
                </a:lnTo>
                <a:lnTo>
                  <a:pt x="5477079" y="1635571"/>
                </a:lnTo>
                <a:lnTo>
                  <a:pt x="5418050" y="1644302"/>
                </a:lnTo>
                <a:lnTo>
                  <a:pt x="5358072" y="1651961"/>
                </a:lnTo>
                <a:lnTo>
                  <a:pt x="5297185" y="1658523"/>
                </a:lnTo>
                <a:lnTo>
                  <a:pt x="5235428" y="1663965"/>
                </a:lnTo>
                <a:lnTo>
                  <a:pt x="5172841" y="1668265"/>
                </a:lnTo>
                <a:lnTo>
                  <a:pt x="5109464" y="1671399"/>
                </a:lnTo>
                <a:lnTo>
                  <a:pt x="5051732" y="1673186"/>
                </a:lnTo>
                <a:lnTo>
                  <a:pt x="4994216" y="1673960"/>
                </a:lnTo>
                <a:lnTo>
                  <a:pt x="4936957" y="1673734"/>
                </a:lnTo>
                <a:lnTo>
                  <a:pt x="4879998" y="1672519"/>
                </a:lnTo>
                <a:lnTo>
                  <a:pt x="4823381" y="1670328"/>
                </a:lnTo>
                <a:lnTo>
                  <a:pt x="4767148" y="1667174"/>
                </a:lnTo>
                <a:lnTo>
                  <a:pt x="4711342" y="1663067"/>
                </a:lnTo>
                <a:lnTo>
                  <a:pt x="4656004" y="1658020"/>
                </a:lnTo>
                <a:lnTo>
                  <a:pt x="4601178" y="1652045"/>
                </a:lnTo>
                <a:lnTo>
                  <a:pt x="4546905" y="1645154"/>
                </a:lnTo>
                <a:lnTo>
                  <a:pt x="4493227" y="1637359"/>
                </a:lnTo>
                <a:lnTo>
                  <a:pt x="4440187" y="1628673"/>
                </a:lnTo>
                <a:lnTo>
                  <a:pt x="4387827" y="1619107"/>
                </a:lnTo>
                <a:lnTo>
                  <a:pt x="4336190" y="1608673"/>
                </a:lnTo>
                <a:lnTo>
                  <a:pt x="4285317" y="1597384"/>
                </a:lnTo>
                <a:lnTo>
                  <a:pt x="4235251" y="1585251"/>
                </a:lnTo>
                <a:lnTo>
                  <a:pt x="4186035" y="1572287"/>
                </a:lnTo>
                <a:lnTo>
                  <a:pt x="4137709" y="1558503"/>
                </a:lnTo>
                <a:lnTo>
                  <a:pt x="4090317" y="1543912"/>
                </a:lnTo>
                <a:lnTo>
                  <a:pt x="4043902" y="1528526"/>
                </a:lnTo>
                <a:lnTo>
                  <a:pt x="3998504" y="1512357"/>
                </a:lnTo>
                <a:lnTo>
                  <a:pt x="3954167" y="1495417"/>
                </a:lnTo>
                <a:lnTo>
                  <a:pt x="3910933" y="1477718"/>
                </a:lnTo>
                <a:lnTo>
                  <a:pt x="3868843" y="1459271"/>
                </a:lnTo>
                <a:lnTo>
                  <a:pt x="3827941" y="1440090"/>
                </a:lnTo>
                <a:lnTo>
                  <a:pt x="3788268" y="1420186"/>
                </a:lnTo>
                <a:lnTo>
                  <a:pt x="3749867" y="1399572"/>
                </a:lnTo>
                <a:lnTo>
                  <a:pt x="3712780" y="1378258"/>
                </a:lnTo>
                <a:lnTo>
                  <a:pt x="3677050" y="1356259"/>
                </a:lnTo>
                <a:lnTo>
                  <a:pt x="3642718" y="1333584"/>
                </a:lnTo>
                <a:lnTo>
                  <a:pt x="3609827" y="1310247"/>
                </a:lnTo>
                <a:lnTo>
                  <a:pt x="3578419" y="1286260"/>
                </a:lnTo>
                <a:lnTo>
                  <a:pt x="3548536" y="1261634"/>
                </a:lnTo>
                <a:lnTo>
                  <a:pt x="3493516" y="1210516"/>
                </a:lnTo>
                <a:lnTo>
                  <a:pt x="0" y="1533604"/>
                </a:lnTo>
                <a:close/>
              </a:path>
            </a:pathLst>
          </a:custGeom>
          <a:solidFill>
            <a:schemeClr val="accent6"/>
          </a:solidFill>
          <a:ln w="12700">
            <a:solidFill>
              <a:srgbClr val="2E52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6215889" y="3165554"/>
            <a:ext cx="2510790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500" spc="-10" dirty="0">
                <a:solidFill>
                  <a:srgbClr val="FFFFFF"/>
                </a:solidFill>
                <a:latin typeface="Calibri"/>
                <a:cs typeface="Calibri"/>
              </a:rPr>
              <a:t>Ésta </a:t>
            </a:r>
            <a:r>
              <a:rPr sz="1500" spc="-5" dirty="0">
                <a:solidFill>
                  <a:srgbClr val="FFFFFF"/>
                </a:solidFill>
                <a:latin typeface="Calibri"/>
                <a:cs typeface="Calibri"/>
              </a:rPr>
              <a:t>fase corresponde </a:t>
            </a:r>
            <a:r>
              <a:rPr sz="15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1500" spc="-5" dirty="0">
                <a:solidFill>
                  <a:srgbClr val="FFFFFF"/>
                </a:solidFill>
                <a:latin typeface="Calibri"/>
                <a:cs typeface="Calibri"/>
              </a:rPr>
              <a:t>la</a:t>
            </a:r>
            <a:r>
              <a:rPr sz="1500" spc="-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FFFFFF"/>
                </a:solidFill>
                <a:latin typeface="Calibri"/>
                <a:cs typeface="Calibri"/>
              </a:rPr>
              <a:t>etapa  </a:t>
            </a:r>
            <a:r>
              <a:rPr lang="es-ES_tradnl" sz="1500" dirty="0" smtClean="0">
                <a:solidFill>
                  <a:srgbClr val="FFFFFF"/>
                </a:solidFill>
                <a:latin typeface="Calibri"/>
                <a:cs typeface="Calibri"/>
              </a:rPr>
              <a:t>previa a la radicación </a:t>
            </a:r>
            <a:r>
              <a:rPr sz="1500" spc="-5" dirty="0" smtClean="0">
                <a:solidFill>
                  <a:srgbClr val="FFFFFF"/>
                </a:solidFill>
                <a:latin typeface="Calibri"/>
                <a:cs typeface="Calibri"/>
              </a:rPr>
              <a:t>del </a:t>
            </a:r>
            <a:r>
              <a:rPr sz="1500" spc="-10" dirty="0">
                <a:solidFill>
                  <a:srgbClr val="FFFFFF"/>
                </a:solidFill>
                <a:latin typeface="Calibri"/>
                <a:cs typeface="Calibri"/>
              </a:rPr>
              <a:t>proceso </a:t>
            </a:r>
            <a:r>
              <a:rPr sz="1500" spc="-5" dirty="0">
                <a:solidFill>
                  <a:srgbClr val="FFFFFF"/>
                </a:solidFill>
                <a:latin typeface="Calibri"/>
                <a:cs typeface="Calibri"/>
              </a:rPr>
              <a:t>de articulación  del </a:t>
            </a:r>
            <a:r>
              <a:rPr sz="1500" spc="-10" dirty="0">
                <a:solidFill>
                  <a:srgbClr val="FFFFFF"/>
                </a:solidFill>
                <a:latin typeface="Calibri"/>
                <a:cs typeface="Calibri"/>
              </a:rPr>
              <a:t>programa Pi-e</a:t>
            </a:r>
            <a:r>
              <a:rPr sz="15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-5" dirty="0">
                <a:solidFill>
                  <a:srgbClr val="FFFFFF"/>
                </a:solidFill>
                <a:latin typeface="Calibri"/>
                <a:cs typeface="Calibri"/>
              </a:rPr>
              <a:t>Aliado.</a:t>
            </a:r>
            <a:endParaRPr sz="1500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10672</TotalTime>
  <Words>1197</Words>
  <Application>Microsoft Office PowerPoint</Application>
  <PresentationFormat>Presentación en pantalla (4:3)</PresentationFormat>
  <Paragraphs>187</Paragraphs>
  <Slides>19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Office Theme</vt:lpstr>
      <vt:lpstr>Presentación de PowerPoint</vt:lpstr>
      <vt:lpstr>Universidad Santo Tomás Sede de  Villavicencio</vt:lpstr>
      <vt:lpstr>Presentación de PowerPoint</vt:lpstr>
      <vt:lpstr>Presentación de PowerPoint</vt:lpstr>
      <vt:lpstr>Presentación de PowerPoint</vt:lpstr>
      <vt:lpstr>Presentación de PowerPoint</vt:lpstr>
      <vt:lpstr>Contenido</vt:lpstr>
      <vt:lpstr>1. Fase proceso de  articulación Programa Pi-e</vt:lpstr>
      <vt:lpstr>1. Fase proceso de articulación Programa Pi-e</vt:lpstr>
      <vt:lpstr>2. Signo distintivo del Grupo  de Investigación Nakota</vt:lpstr>
      <vt:lpstr>Presentación de PowerPoint</vt:lpstr>
      <vt:lpstr> Soporte Conceptual</vt:lpstr>
      <vt:lpstr>3. Prisma de identidad</vt:lpstr>
      <vt:lpstr>3. Prisma de identidad</vt:lpstr>
      <vt:lpstr>3. Prisma de identidad</vt:lpstr>
      <vt:lpstr>4. Soporte Arquetípico</vt:lpstr>
      <vt:lpstr>5. Soporte Cromático</vt:lpstr>
      <vt:lpstr>6. Familia de Marcas</vt:lpstr>
      <vt:lpstr>7. Referencias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Universidad Santo Tomás Sede de Villavicencio</dc:title>
  <dc:subject/>
  <dc:creator>Jenn Vega Barbosa</dc:creator>
  <cp:keywords/>
  <dc:description/>
  <cp:lastModifiedBy>USUARIO</cp:lastModifiedBy>
  <cp:revision>30</cp:revision>
  <dcterms:created xsi:type="dcterms:W3CDTF">2020-11-18T20:39:18Z</dcterms:created>
  <dcterms:modified xsi:type="dcterms:W3CDTF">2020-12-02T02:10:55Z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2020-07-02T05:00:00Z</vt:filetime>
  </property>
  <property fmtid="{D5CDD505-2E9C-101B-9397-08002B2CF9AE}" pid="3" name="Creator">
    <vt:lpwstr>Microsoft® PowerPoint® para Microsoft 365</vt:lpwstr>
  </property>
  <property fmtid="{D5CDD505-2E9C-101B-9397-08002B2CF9AE}" pid="4" name="LastSaved">
    <vt:filetime>2020-11-17T05:00:00Z</vt:filetime>
  </property>
</Properties>
</file>