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8" r:id="rId4"/>
    <p:sldId id="259" r:id="rId5"/>
    <p:sldId id="260" r:id="rId6"/>
    <p:sldId id="261" r:id="rId7"/>
    <p:sldId id="264" r:id="rId8"/>
    <p:sldId id="265" r:id="rId9"/>
    <p:sldId id="266" r:id="rId10"/>
    <p:sldId id="267" r:id="rId11"/>
    <p:sldId id="263" r:id="rId12"/>
    <p:sldId id="268" r:id="rId13"/>
    <p:sldId id="269" r:id="rId14"/>
    <p:sldId id="270" r:id="rId15"/>
    <p:sldId id="271" r:id="rId16"/>
    <p:sldId id="272" r:id="rId17"/>
    <p:sldId id="279" r:id="rId18"/>
    <p:sldId id="273" r:id="rId19"/>
    <p:sldId id="274" r:id="rId20"/>
    <p:sldId id="276" r:id="rId21"/>
    <p:sldId id="283" r:id="rId22"/>
    <p:sldId id="280" r:id="rId23"/>
    <p:sldId id="281" r:id="rId24"/>
    <p:sldId id="285" r:id="rId25"/>
    <p:sldId id="282" r:id="rId26"/>
    <p:sldId id="286" r:id="rId27"/>
    <p:sldId id="284" r:id="rId28"/>
    <p:sldId id="277" r:id="rId29"/>
    <p:sldId id="287" r:id="rId30"/>
    <p:sldId id="290" r:id="rId31"/>
    <p:sldId id="292" r:id="rId32"/>
    <p:sldId id="293" r:id="rId33"/>
    <p:sldId id="294" r:id="rId34"/>
    <p:sldId id="291" r:id="rId35"/>
    <p:sldId id="278" r:id="rId36"/>
  </p:sldIdLst>
  <p:sldSz cx="9144000" cy="6858000" type="letter"/>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fredo Marin Fajardo" initials="AMF" lastIdx="0" clrIdx="0">
    <p:extLst>
      <p:ext uri="{19B8F6BF-5375-455C-9EA6-DF929625EA0E}">
        <p15:presenceInfo xmlns:p15="http://schemas.microsoft.com/office/powerpoint/2012/main" userId="S-1-5-21-3369033557-690609610-2765771833-13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1F4E79"/>
    <a:srgbClr val="5E92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0" autoAdjust="0"/>
    <p:restoredTop sz="94630" autoAdjust="0"/>
  </p:normalViewPr>
  <p:slideViewPr>
    <p:cSldViewPr snapToGrid="0">
      <p:cViewPr varScale="1">
        <p:scale>
          <a:sx n="62" d="100"/>
          <a:sy n="62" d="100"/>
        </p:scale>
        <p:origin x="1326" y="5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B786FC4-807A-459C-A15F-D96C85FF78BD}" type="datetimeFigureOut">
              <a:rPr lang="es-CO" smtClean="0"/>
              <a:t>19/03/2019</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57B048-6335-480C-B9F7-0CC6FD512ADC}" type="slidenum">
              <a:rPr lang="es-CO" smtClean="0"/>
              <a:t>‹Nº›</a:t>
            </a:fld>
            <a:endParaRPr lang="es-CO"/>
          </a:p>
        </p:txBody>
      </p:sp>
    </p:spTree>
    <p:extLst>
      <p:ext uri="{BB962C8B-B14F-4D97-AF65-F5344CB8AC3E}">
        <p14:creationId xmlns:p14="http://schemas.microsoft.com/office/powerpoint/2010/main" val="1092354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B2281-9845-41CE-AFA6-6A0DAD6248E9}" type="datetimeFigureOut">
              <a:rPr lang="es-CO" smtClean="0"/>
              <a:t>19/03/2019</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86A4D-6860-4CEF-BCF3-7286853D3786}" type="slidenum">
              <a:rPr lang="es-CO" smtClean="0"/>
              <a:t>‹Nº›</a:t>
            </a:fld>
            <a:endParaRPr lang="es-CO"/>
          </a:p>
        </p:txBody>
      </p:sp>
    </p:spTree>
    <p:extLst>
      <p:ext uri="{BB962C8B-B14F-4D97-AF65-F5344CB8AC3E}">
        <p14:creationId xmlns:p14="http://schemas.microsoft.com/office/powerpoint/2010/main" val="3369717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5E86A4D-6860-4CEF-BCF3-7286853D3786}" type="slidenum">
              <a:rPr lang="es-CO" smtClean="0"/>
              <a:t>28</a:t>
            </a:fld>
            <a:endParaRPr lang="es-CO"/>
          </a:p>
        </p:txBody>
      </p:sp>
    </p:spTree>
    <p:extLst>
      <p:ext uri="{BB962C8B-B14F-4D97-AF65-F5344CB8AC3E}">
        <p14:creationId xmlns:p14="http://schemas.microsoft.com/office/powerpoint/2010/main" val="1272202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tos del proyec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19/03/2019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920310963"/>
              </p:ext>
            </p:extLst>
          </p:nvPr>
        </p:nvGraphicFramePr>
        <p:xfrm>
          <a:off x="628650" y="3064933"/>
          <a:ext cx="7886700" cy="3158067"/>
        </p:xfrm>
        <a:graphic>
          <a:graphicData uri="http://schemas.openxmlformats.org/drawingml/2006/table">
            <a:tbl>
              <a:tblPr firstRow="1" firstCol="1" bandRow="1">
                <a:tableStyleId>{69CF1AB2-1976-4502-BF36-3FF5EA218861}</a:tableStyleId>
              </a:tblPr>
              <a:tblGrid>
                <a:gridCol w="7886700"/>
              </a:tblGrid>
              <a:tr h="482230">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Nombre</a:t>
                      </a:r>
                      <a:r>
                        <a:rPr lang="es-CO" sz="1000"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del espacio académico</a:t>
                      </a:r>
                      <a:endPar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lang="es-ES" sz="800" b="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Registrar</a:t>
                      </a:r>
                      <a:r>
                        <a:rPr lang="es-ES" sz="800" b="0"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el nombre del espacio académico a desarrollar</a:t>
                      </a:r>
                      <a:endParaRPr lang="es-CO" sz="1050" b="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2675837">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8" name="Content Placeholder 2"/>
          <p:cNvSpPr>
            <a:spLocks noGrp="1"/>
          </p:cNvSpPr>
          <p:nvPr>
            <p:ph idx="1"/>
          </p:nvPr>
        </p:nvSpPr>
        <p:spPr>
          <a:xfrm>
            <a:off x="628650" y="3556001"/>
            <a:ext cx="7886700" cy="2683932"/>
          </a:xfrm>
        </p:spPr>
        <p:txBody>
          <a:bodyPr>
            <a:normAutofit/>
          </a:bodyPr>
          <a:lstStyle>
            <a:lvl1pPr marL="0" marR="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lang="es-CO" sz="1000" kern="1200" baseline="0" dirty="0" smtClean="0">
                <a:solidFill>
                  <a:schemeClr val="tx1"/>
                </a:solidFill>
                <a:effectLst/>
                <a:latin typeface="Tahoma" panose="020B0604030504040204" pitchFamily="34" charset="0"/>
                <a:ea typeface="Tahoma" panose="020B0604030504040204" pitchFamily="34" charset="0"/>
                <a:cs typeface="Tahoma" panose="020B0604030504040204" pitchFamily="34" charset="0"/>
              </a:defRPr>
            </a:lvl1pPr>
            <a:lvl2pPr algn="just">
              <a:defRPr sz="1000">
                <a:latin typeface="Tahoma" panose="020B0604030504040204" pitchFamily="34" charset="0"/>
                <a:ea typeface="Tahoma" panose="020B0604030504040204" pitchFamily="34" charset="0"/>
                <a:cs typeface="Tahoma" panose="020B0604030504040204" pitchFamily="34" charset="0"/>
              </a:defRPr>
            </a:lvl2pPr>
            <a:lvl3pPr marL="914400" indent="0" algn="just">
              <a:buNone/>
              <a:defRPr sz="1000">
                <a:latin typeface="Tahoma" panose="020B0604030504040204" pitchFamily="34" charset="0"/>
                <a:ea typeface="Tahoma" panose="020B0604030504040204" pitchFamily="34" charset="0"/>
                <a:cs typeface="Tahoma" panose="020B0604030504040204" pitchFamily="34" charset="0"/>
              </a:defRPr>
            </a:lvl3pPr>
            <a:lvl4pPr marL="1371600" indent="0" algn="just">
              <a:buNone/>
              <a:defRPr sz="1000">
                <a:latin typeface="Tahoma" panose="020B0604030504040204" pitchFamily="34" charset="0"/>
                <a:ea typeface="Tahoma" panose="020B0604030504040204" pitchFamily="34" charset="0"/>
                <a:cs typeface="Tahoma" panose="020B0604030504040204" pitchFamily="34" charset="0"/>
              </a:defRPr>
            </a:lvl4pPr>
            <a:lvl5pPr marL="1828800" indent="0" algn="just">
              <a:buNone/>
              <a:defRPr sz="1000">
                <a:latin typeface="Tahoma" panose="020B0604030504040204" pitchFamily="34" charset="0"/>
                <a:ea typeface="Tahoma" panose="020B0604030504040204" pitchFamily="34" charset="0"/>
                <a:cs typeface="Tahoma" panose="020B0604030504040204" pitchFamily="34" charset="0"/>
              </a:defRPr>
            </a:lvl5pPr>
          </a:lstStyle>
          <a:p>
            <a:pPr lvl="0"/>
            <a:endParaRPr lang="es-ES" dirty="0" smtClean="0"/>
          </a:p>
          <a:p>
            <a:pPr lvl="1"/>
            <a:endParaRPr lang="es-ES" dirty="0" smtClean="0"/>
          </a:p>
        </p:txBody>
      </p:sp>
      <p:graphicFrame>
        <p:nvGraphicFramePr>
          <p:cNvPr id="6" name="Tabla 5"/>
          <p:cNvGraphicFramePr>
            <a:graphicFrameLocks noGrp="1"/>
          </p:cNvGraphicFramePr>
          <p:nvPr userDrawn="1">
            <p:extLst>
              <p:ext uri="{D42A27DB-BD31-4B8C-83A1-F6EECF244321}">
                <p14:modId xmlns:p14="http://schemas.microsoft.com/office/powerpoint/2010/main" val="1561605219"/>
              </p:ext>
            </p:extLst>
          </p:nvPr>
        </p:nvGraphicFramePr>
        <p:xfrm>
          <a:off x="628650" y="925901"/>
          <a:ext cx="7886700" cy="2042301"/>
        </p:xfrm>
        <a:graphic>
          <a:graphicData uri="http://schemas.openxmlformats.org/drawingml/2006/table">
            <a:tbl>
              <a:tblPr firstRow="1" firstCol="1" bandRow="1">
                <a:tableStyleId>{5C22544A-7EE6-4342-B048-85BDC9FD1C3A}</a:tableStyleId>
              </a:tblPr>
              <a:tblGrid>
                <a:gridCol w="2182283"/>
                <a:gridCol w="5704417"/>
              </a:tblGrid>
              <a:tr h="344805">
                <a:tc>
                  <a:txBody>
                    <a:bodyPr/>
                    <a:lstStyle/>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Fecha:</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12561">
                <a:tc>
                  <a:txBody>
                    <a:bodyPr/>
                    <a:lstStyle/>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Nombre </a:t>
                      </a:r>
                      <a:r>
                        <a:rPr lang="es-CO" sz="1000" dirty="0">
                          <a:effectLst/>
                          <a:latin typeface="Tahoma" panose="020B0604030504040204" pitchFamily="34" charset="0"/>
                          <a:ea typeface="Tahoma" panose="020B0604030504040204" pitchFamily="34" charset="0"/>
                          <a:cs typeface="Tahoma" panose="020B0604030504040204" pitchFamily="34" charset="0"/>
                        </a:rPr>
                        <a:t>del </a:t>
                      </a:r>
                      <a:r>
                        <a:rPr lang="es-CO" sz="1000" dirty="0" smtClean="0">
                          <a:effectLst/>
                          <a:latin typeface="Tahoma" panose="020B0604030504040204" pitchFamily="34" charset="0"/>
                          <a:ea typeface="Tahoma" panose="020B0604030504040204" pitchFamily="34" charset="0"/>
                          <a:cs typeface="Tahoma" panose="020B0604030504040204" pitchFamily="34" charset="0"/>
                        </a:rPr>
                        <a:t>Docente:</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Correo </a:t>
                      </a:r>
                      <a:r>
                        <a:rPr lang="es-CO" sz="1000" dirty="0" smtClean="0">
                          <a:effectLst/>
                          <a:latin typeface="Tahoma" panose="020B0604030504040204" pitchFamily="34" charset="0"/>
                          <a:ea typeface="Tahoma" panose="020B0604030504040204" pitchFamily="34" charset="0"/>
                          <a:cs typeface="Tahoma" panose="020B0604030504040204" pitchFamily="34" charset="0"/>
                        </a:rPr>
                        <a:t>electrónico: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Teléfono de </a:t>
                      </a:r>
                      <a:r>
                        <a:rPr lang="es-CO" sz="1000" dirty="0" smtClean="0">
                          <a:effectLst/>
                          <a:latin typeface="Tahoma" panose="020B0604030504040204" pitchFamily="34" charset="0"/>
                          <a:ea typeface="Tahoma" panose="020B0604030504040204" pitchFamily="34" charset="0"/>
                          <a:cs typeface="Tahoma" panose="020B0604030504040204" pitchFamily="34" charset="0"/>
                        </a:rPr>
                        <a:t>contacto: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Código del </a:t>
                      </a:r>
                      <a:r>
                        <a:rPr lang="es-CO" sz="1000" dirty="0" smtClean="0">
                          <a:effectLst/>
                          <a:latin typeface="Tahoma" panose="020B0604030504040204" pitchFamily="34" charset="0"/>
                          <a:ea typeface="Tahoma" panose="020B0604030504040204" pitchFamily="34" charset="0"/>
                          <a:cs typeface="Tahoma" panose="020B0604030504040204" pitchFamily="34" charset="0"/>
                        </a:rPr>
                        <a:t>proyecto:</a:t>
                      </a:r>
                    </a:p>
                    <a:p>
                      <a:pPr algn="l">
                        <a:lnSpc>
                          <a:spcPct val="115000"/>
                        </a:lnSpc>
                        <a:spcAft>
                          <a:spcPts val="0"/>
                        </a:spcAft>
                      </a:pPr>
                      <a:r>
                        <a:rPr lang="es-CO" sz="1000" dirty="0" smtClean="0">
                          <a:effectLst/>
                          <a:latin typeface="Tahoma" panose="020B0604030504040204" pitchFamily="34" charset="0"/>
                          <a:ea typeface="Tahoma" panose="020B0604030504040204" pitchFamily="34" charset="0"/>
                          <a:cs typeface="Tahoma" panose="020B0604030504040204" pitchFamily="34" charset="0"/>
                        </a:rPr>
                        <a:t>(uso </a:t>
                      </a:r>
                      <a:r>
                        <a:rPr lang="es-CO" sz="1000" dirty="0">
                          <a:effectLst/>
                          <a:latin typeface="Tahoma" panose="020B0604030504040204" pitchFamily="34" charset="0"/>
                          <a:ea typeface="Tahoma" panose="020B0604030504040204" pitchFamily="34" charset="0"/>
                          <a:cs typeface="Tahoma" panose="020B0604030504040204" pitchFamily="34" charset="0"/>
                        </a:rPr>
                        <a:t>interno de la OEV</a:t>
                      </a:r>
                      <a:r>
                        <a:rPr lang="es-CO" sz="1000" dirty="0" smtClean="0">
                          <a:effectLst/>
                          <a:latin typeface="Tahoma" panose="020B0604030504040204" pitchFamily="34" charset="0"/>
                          <a:ea typeface="Tahoma" panose="020B0604030504040204" pitchFamily="34" charset="0"/>
                          <a:cs typeface="Tahoma" panose="020B0604030504040204" pitchFamily="34" charset="0"/>
                        </a:rPr>
                        <a:t>)</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r h="344805">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Título del </a:t>
                      </a:r>
                      <a:r>
                        <a:rPr lang="es-CO" sz="1000" dirty="0" smtClean="0">
                          <a:effectLst/>
                          <a:latin typeface="Tahoma" panose="020B0604030504040204" pitchFamily="34" charset="0"/>
                          <a:ea typeface="Tahoma" panose="020B0604030504040204" pitchFamily="34" charset="0"/>
                          <a:cs typeface="Tahoma" panose="020B0604030504040204" pitchFamily="34" charset="0"/>
                        </a:rPr>
                        <a:t>proyecto:</a:t>
                      </a:r>
                      <a:endParaRPr lang="es-CO" sz="10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rgbClr val="1F4E79"/>
                    </a:solidFill>
                  </a:tcPr>
                </a:tc>
                <a:tc>
                  <a:txBody>
                    <a:bodyPr/>
                    <a:lstStyle/>
                    <a:p>
                      <a:pPr algn="l">
                        <a:lnSpc>
                          <a:spcPct val="115000"/>
                        </a:lnSpc>
                        <a:spcAft>
                          <a:spcPts val="0"/>
                        </a:spcAft>
                      </a:pPr>
                      <a:r>
                        <a:rPr lang="es-CO" sz="1000" dirty="0">
                          <a:effectLst/>
                          <a:latin typeface="Tahoma" panose="020B0604030504040204" pitchFamily="34" charset="0"/>
                          <a:ea typeface="Tahoma" panose="020B0604030504040204" pitchFamily="34" charset="0"/>
                          <a:cs typeface="Tahoma" panose="020B0604030504040204" pitchFamily="34" charset="0"/>
                        </a:rPr>
                        <a:t> </a:t>
                      </a:r>
                    </a:p>
                  </a:txBody>
                  <a:tcPr marL="68580" marR="68580" marT="0" marB="0" anchor="ctr">
                    <a:lnL w="12700" cap="flat" cmpd="sng" algn="ctr">
                      <a:solidFill>
                        <a:schemeClr val="accent1">
                          <a:lumMod val="75000"/>
                        </a:schemeClr>
                      </a:solidFill>
                      <a:prstDash val="solid"/>
                      <a:round/>
                      <a:headEnd type="none" w="med" len="med"/>
                      <a:tailEnd type="none" w="med" len="med"/>
                    </a:lnL>
                    <a:lnR w="12700" cap="flat" cmpd="sng" algn="ctr">
                      <a:solidFill>
                        <a:srgbClr val="1F4E79"/>
                      </a:solidFill>
                      <a:prstDash val="solid"/>
                      <a:round/>
                      <a:headEnd type="none" w="med" len="med"/>
                      <a:tailEnd type="none" w="med" len="med"/>
                    </a:lnR>
                    <a:lnT w="12700" cap="flat" cmpd="sng" algn="ctr">
                      <a:solidFill>
                        <a:srgbClr val="1F4E79"/>
                      </a:solidFill>
                      <a:prstDash val="solid"/>
                      <a:round/>
                      <a:headEnd type="none" w="med" len="med"/>
                      <a:tailEnd type="none" w="med" len="med"/>
                    </a:lnT>
                    <a:lnB w="12700" cap="flat" cmpd="sng" algn="ctr">
                      <a:solidFill>
                        <a:srgbClr val="1F4E79"/>
                      </a:solidFill>
                      <a:prstDash val="solid"/>
                      <a:round/>
                      <a:headEnd type="none" w="med" len="med"/>
                      <a:tailEnd type="none" w="med" len="med"/>
                    </a:lnB>
                    <a:solidFill>
                      <a:srgbClr val="EAEFF7"/>
                    </a:solidFill>
                  </a:tcPr>
                </a:tc>
              </a:tr>
            </a:tbl>
          </a:graphicData>
        </a:graphic>
      </p:graphicFrame>
    </p:spTree>
    <p:extLst>
      <p:ext uri="{BB962C8B-B14F-4D97-AF65-F5344CB8AC3E}">
        <p14:creationId xmlns:p14="http://schemas.microsoft.com/office/powerpoint/2010/main" val="31852127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ítulo, competencias, estrategias">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831079751"/>
              </p:ext>
            </p:extLst>
          </p:nvPr>
        </p:nvGraphicFramePr>
        <p:xfrm>
          <a:off x="628650" y="889001"/>
          <a:ext cx="7886700" cy="5364566"/>
        </p:xfrm>
        <a:graphic>
          <a:graphicData uri="http://schemas.openxmlformats.org/drawingml/2006/table">
            <a:tbl>
              <a:tblPr firstRow="1" firstCol="1" bandRow="1">
                <a:tableStyleId>{69CF1AB2-1976-4502-BF36-3FF5EA218861}</a:tableStyleId>
              </a:tblPr>
              <a:tblGrid>
                <a:gridCol w="963083"/>
                <a:gridCol w="6923617"/>
              </a:tblGrid>
              <a:tr h="245532">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Actividad No.</a:t>
                      </a:r>
                      <a:endParaRPr lang="es-CO" sz="10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Título</a:t>
                      </a:r>
                    </a:p>
                  </a:txBody>
                  <a:tcPr marL="34807" marR="34807" marT="0" marB="0" anchor="ctr">
                    <a:solidFill>
                      <a:schemeClr val="accent1">
                        <a:lumMod val="60000"/>
                        <a:lumOff val="40000"/>
                      </a:schemeClr>
                    </a:solidFill>
                  </a:tcPr>
                </a:tc>
              </a:tr>
              <a:tr h="1381987">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41253">
                <a:tc gridSpan="2">
                  <a:txBody>
                    <a:bodyPr/>
                    <a:lstStyle/>
                    <a:p>
                      <a:pPr marL="0" algn="ctr" defTabSz="914400" rtl="0" eaLnBrk="1" latinLnBrk="0" hangingPunct="1">
                        <a:lnSpc>
                          <a:spcPct val="115000"/>
                        </a:lnSpc>
                        <a:spcAft>
                          <a:spcPts val="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Competencias a</a:t>
                      </a:r>
                      <a:r>
                        <a:rPr lang="es-CO" sz="1000" b="1" kern="1200" baseline="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desarrollar</a:t>
                      </a:r>
                      <a:endParaRPr lang="es-CO" sz="1000" b="1" kern="12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rgbClr val="9DC3E6"/>
                    </a:solidFill>
                  </a:tcPr>
                </a:tc>
                <a:tc hMerge="1">
                  <a:txBody>
                    <a:bodyPr/>
                    <a:lstStyle/>
                    <a:p>
                      <a:endParaRPr lang="es-CO"/>
                    </a:p>
                  </a:txBody>
                  <a:tcPr/>
                </a:tc>
              </a:tr>
              <a:tr h="1640933">
                <a:tc gridSpan="2">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hMerge="1">
                  <a:txBody>
                    <a:bodyPr/>
                    <a:lstStyle/>
                    <a:p>
                      <a:endParaRPr lang="es-CO"/>
                    </a:p>
                  </a:txBody>
                  <a:tcPr/>
                </a:tc>
              </a:tr>
              <a:tr h="228530">
                <a:tc gridSpan="2">
                  <a:txBody>
                    <a:bodyPr/>
                    <a:lstStyle/>
                    <a:p>
                      <a:pPr algn="ctr">
                        <a:lnSpc>
                          <a:spcPct val="115000"/>
                        </a:lnSpc>
                        <a:spcAft>
                          <a:spcPts val="100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Estrategia de aprendizaje</a:t>
                      </a:r>
                    </a:p>
                  </a:txBody>
                  <a:tcPr marL="89535" marR="89535" marT="0" marB="0" anchor="ctr">
                    <a:solidFill>
                      <a:srgbClr val="9DC3E6"/>
                    </a:solidFill>
                  </a:tcPr>
                </a:tc>
                <a:tc hMerge="1">
                  <a:txBody>
                    <a:bodyPr/>
                    <a:lstStyle/>
                    <a:p>
                      <a:endParaRPr lang="es-CO"/>
                    </a:p>
                  </a:txBody>
                  <a:tcPr/>
                </a:tc>
              </a:tr>
              <a:tr h="1626331">
                <a:tc gridSpan="2">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c hMerge="1">
                  <a:txBody>
                    <a:bodyPr/>
                    <a:lstStyle/>
                    <a:p>
                      <a:endParaRPr lang="es-CO"/>
                    </a:p>
                  </a:txBody>
                  <a:tcPr/>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19/03/2019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1600200" y="1159934"/>
            <a:ext cx="6915150" cy="13292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4" name="Content Placeholder 2"/>
          <p:cNvSpPr>
            <a:spLocks noGrp="1"/>
          </p:cNvSpPr>
          <p:nvPr>
            <p:ph idx="14" hasCustomPrompt="1"/>
          </p:nvPr>
        </p:nvSpPr>
        <p:spPr>
          <a:xfrm>
            <a:off x="628650" y="1159935"/>
            <a:ext cx="971550" cy="13292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5" name="Content Placeholder 2"/>
          <p:cNvSpPr>
            <a:spLocks noGrp="1"/>
          </p:cNvSpPr>
          <p:nvPr>
            <p:ph idx="15" hasCustomPrompt="1"/>
          </p:nvPr>
        </p:nvSpPr>
        <p:spPr>
          <a:xfrm>
            <a:off x="628650" y="2768601"/>
            <a:ext cx="7886700" cy="1625600"/>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9" name="Content Placeholder 2"/>
          <p:cNvSpPr>
            <a:spLocks noGrp="1"/>
          </p:cNvSpPr>
          <p:nvPr>
            <p:ph idx="16" hasCustomPrompt="1"/>
          </p:nvPr>
        </p:nvSpPr>
        <p:spPr>
          <a:xfrm>
            <a:off x="628650" y="4673601"/>
            <a:ext cx="7886700" cy="1608666"/>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64379888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signa">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711927460"/>
              </p:ext>
            </p:extLst>
          </p:nvPr>
        </p:nvGraphicFramePr>
        <p:xfrm>
          <a:off x="628650" y="889000"/>
          <a:ext cx="7886700" cy="5342190"/>
        </p:xfrm>
        <a:graphic>
          <a:graphicData uri="http://schemas.openxmlformats.org/drawingml/2006/table">
            <a:tbl>
              <a:tblPr firstRow="1" firstCol="1" bandRow="1">
                <a:tableStyleId>{69CF1AB2-1976-4502-BF36-3FF5EA218861}</a:tableStyleId>
              </a:tblPr>
              <a:tblGrid>
                <a:gridCol w="7886700"/>
              </a:tblGrid>
              <a:tr h="237067">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Consigna de aprendizaje </a:t>
                      </a:r>
                      <a:r>
                        <a:rPr lang="es-CO" sz="1000" b="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(detalle de la actividad, productos esperados)</a:t>
                      </a:r>
                      <a:endParaRPr lang="es-CO" sz="1000" b="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105123">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19/03/2019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628649" y="1143001"/>
            <a:ext cx="7886701" cy="5071532"/>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38608748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teriales, condiciones, criterios">
    <p:spTree>
      <p:nvGrpSpPr>
        <p:cNvPr id="1" name=""/>
        <p:cNvGrpSpPr/>
        <p:nvPr/>
      </p:nvGrpSpPr>
      <p:grpSpPr>
        <a:xfrm>
          <a:off x="0" y="0"/>
          <a:ext cx="0" cy="0"/>
          <a:chOff x="0" y="0"/>
          <a:chExt cx="0" cy="0"/>
        </a:xfrm>
      </p:grpSpPr>
      <p:graphicFrame>
        <p:nvGraphicFramePr>
          <p:cNvPr id="8" name="Tabla 7"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909286675"/>
              </p:ext>
            </p:extLst>
          </p:nvPr>
        </p:nvGraphicFramePr>
        <p:xfrm>
          <a:off x="628650" y="888999"/>
          <a:ext cx="7886700" cy="5350933"/>
        </p:xfrm>
        <a:graphic>
          <a:graphicData uri="http://schemas.openxmlformats.org/drawingml/2006/table">
            <a:tbl>
              <a:tblPr firstRow="1" firstCol="1" bandRow="1">
                <a:tableStyleId>{69CF1AB2-1976-4502-BF36-3FF5EA218861}</a:tableStyleId>
              </a:tblPr>
              <a:tblGrid>
                <a:gridCol w="7886700"/>
              </a:tblGrid>
              <a:tr h="236098">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Materiales de consulta</a:t>
                      </a:r>
                    </a:p>
                  </a:txBody>
                  <a:tcPr marL="34807" marR="34807" marT="0" marB="0" anchor="ctr">
                    <a:solidFill>
                      <a:schemeClr val="accent1">
                        <a:lumMod val="60000"/>
                        <a:lumOff val="40000"/>
                      </a:schemeClr>
                    </a:solidFill>
                  </a:tcPr>
                </a:tc>
              </a:tr>
              <a:tr h="1375570">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49869">
                <a:tc>
                  <a:txBody>
                    <a:bodyPr/>
                    <a:lstStyle/>
                    <a:p>
                      <a:pPr marL="0" algn="ctr" defTabSz="914400" rtl="0" eaLnBrk="1" latinLnBrk="0" hangingPunct="1">
                        <a:lnSpc>
                          <a:spcPct val="115000"/>
                        </a:lnSpc>
                        <a:spcAft>
                          <a:spcPts val="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Condiciones y restricciones para el desarrollo de la actividad</a:t>
                      </a:r>
                      <a:endParaRPr lang="es-CO" sz="1000" b="1" kern="1200" dirty="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rgbClr val="9DC3E6"/>
                    </a:solidFill>
                  </a:tcPr>
                </a:tc>
              </a:tr>
              <a:tr h="1633314">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r h="237302">
                <a:tc>
                  <a:txBody>
                    <a:bodyPr/>
                    <a:lstStyle/>
                    <a:p>
                      <a:pPr algn="ctr">
                        <a:lnSpc>
                          <a:spcPct val="115000"/>
                        </a:lnSpc>
                        <a:spcAft>
                          <a:spcPts val="1000"/>
                        </a:spcAft>
                      </a:pPr>
                      <a:r>
                        <a:rPr lang="es-CO" sz="1000" b="1" kern="12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Criterios de evaluación</a:t>
                      </a:r>
                    </a:p>
                  </a:txBody>
                  <a:tcPr marL="89535" marR="89535" marT="0" marB="0" anchor="ctr">
                    <a:solidFill>
                      <a:srgbClr val="9DC3E6"/>
                    </a:solidFill>
                  </a:tcPr>
                </a:tc>
              </a:tr>
              <a:tr h="1618780">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5" name="Date Placeholder 4"/>
          <p:cNvSpPr>
            <a:spLocks noGrp="1"/>
          </p:cNvSpPr>
          <p:nvPr>
            <p:ph type="dt" sz="half" idx="10"/>
          </p:nvPr>
        </p:nvSpPr>
        <p:spPr/>
        <p:txBody>
          <a:bodyPr/>
          <a:lstStyle/>
          <a:p>
            <a:fld id="{2757EACC-E826-496D-AC76-81C0A3BA9187}" type="datetimeFigureOut">
              <a:rPr lang="es-CO" smtClean="0"/>
              <a:t>19/03/2019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sp>
        <p:nvSpPr>
          <p:cNvPr id="22" name="Content Placeholder 2"/>
          <p:cNvSpPr>
            <a:spLocks noGrp="1"/>
          </p:cNvSpPr>
          <p:nvPr>
            <p:ph idx="1" hasCustomPrompt="1"/>
          </p:nvPr>
        </p:nvSpPr>
        <p:spPr>
          <a:xfrm>
            <a:off x="628650" y="1142999"/>
            <a:ext cx="7886700" cy="1351035"/>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25" name="Content Placeholder 2"/>
          <p:cNvSpPr>
            <a:spLocks noGrp="1"/>
          </p:cNvSpPr>
          <p:nvPr>
            <p:ph idx="15" hasCustomPrompt="1"/>
          </p:nvPr>
        </p:nvSpPr>
        <p:spPr>
          <a:xfrm>
            <a:off x="628650" y="2760133"/>
            <a:ext cx="7886700" cy="1597589"/>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9" name="Content Placeholder 2"/>
          <p:cNvSpPr>
            <a:spLocks noGrp="1"/>
          </p:cNvSpPr>
          <p:nvPr>
            <p:ph idx="16" hasCustomPrompt="1"/>
          </p:nvPr>
        </p:nvSpPr>
        <p:spPr>
          <a:xfrm>
            <a:off x="628650" y="4623821"/>
            <a:ext cx="7886700" cy="1616112"/>
          </a:xfrm>
        </p:spPr>
        <p:txBody>
          <a:bodyPr/>
          <a:lstStyle>
            <a:lvl1pPr>
              <a:defRPr baseline="0"/>
            </a:lvl1pPr>
          </a:lstStyle>
          <a:p>
            <a:pPr lvl="0"/>
            <a:r>
              <a:rPr lang="es-ES" dirty="0" smtClean="0"/>
              <a:t>Registre el contenido del campo de acuerdo a su propósito</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26899989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BDE5368F-7D0D-4FF5-BAD4-0277C042C846}" type="datetimeFigureOut">
              <a:rPr lang="es-CO" smtClean="0"/>
              <a:t>19/03/2019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9DEC14F1-2135-4D3F-90A3-4E26A5277132}" type="slidenum">
              <a:rPr lang="es-CO" smtClean="0"/>
              <a:t>‹Nº›</a:t>
            </a:fld>
            <a:endParaRPr lang="es-CO"/>
          </a:p>
        </p:txBody>
      </p:sp>
    </p:spTree>
    <p:extLst>
      <p:ext uri="{BB962C8B-B14F-4D97-AF65-F5344CB8AC3E}">
        <p14:creationId xmlns:p14="http://schemas.microsoft.com/office/powerpoint/2010/main" val="3179602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6"/>
            <a:ext cx="7886700" cy="1325563"/>
          </a:xfrm>
          <a:prstGeom prst="rect">
            <a:avLst/>
          </a:prstGeom>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BDE5368F-7D0D-4FF5-BAD4-0277C042C846}" type="datetimeFigureOut">
              <a:rPr lang="es-CO" smtClean="0"/>
              <a:t>19/03/2019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9DEC14F1-2135-4D3F-90A3-4E26A5277132}" type="slidenum">
              <a:rPr lang="es-CO" smtClean="0"/>
              <a:t>‹Nº›</a:t>
            </a:fld>
            <a:endParaRPr lang="es-CO"/>
          </a:p>
        </p:txBody>
      </p:sp>
    </p:spTree>
    <p:extLst>
      <p:ext uri="{BB962C8B-B14F-4D97-AF65-F5344CB8AC3E}">
        <p14:creationId xmlns:p14="http://schemas.microsoft.com/office/powerpoint/2010/main" val="2494290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etencias a desarrollar">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3694688868"/>
              </p:ext>
            </p:extLst>
          </p:nvPr>
        </p:nvGraphicFramePr>
        <p:xfrm>
          <a:off x="628650" y="905933"/>
          <a:ext cx="7886700" cy="5396645"/>
        </p:xfrm>
        <a:graphic>
          <a:graphicData uri="http://schemas.openxmlformats.org/drawingml/2006/table">
            <a:tbl>
              <a:tblPr firstRow="1" firstCol="1" bandRow="1">
                <a:tableStyleId>{69CF1AB2-1976-4502-BF36-3FF5EA218861}</a:tableStyleId>
              </a:tblPr>
              <a:tblGrid>
                <a:gridCol w="7886700"/>
              </a:tblGrid>
              <a:tr h="426898">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COMPETENCIAS A DESARROLLAR EN EL ESPACIO ACADÉMICO</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solidFill>
                            <a:schemeClr val="bg1"/>
                          </a:solidFill>
                          <a:latin typeface="Tahoma" panose="020B0604030504040204" pitchFamily="34" charset="0"/>
                          <a:ea typeface="Tahoma" panose="020B0604030504040204" pitchFamily="34" charset="0"/>
                          <a:cs typeface="Tahoma" panose="020B0604030504040204" pitchFamily="34" charset="0"/>
                        </a:rPr>
                        <a:t>Registrar las competencias que se pretenden alcanzar con el proceso formativo.  Indique el tipo de competencia (genérica o específica) y la relación con  las dimensiones de la acción institucionales (comprender, obrar,  hacer y comunicar).</a:t>
                      </a:r>
                      <a:endParaRPr lang="es-ES" sz="800" b="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4940969">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3" name="Content Placeholder 2"/>
          <p:cNvSpPr>
            <a:spLocks noGrp="1"/>
          </p:cNvSpPr>
          <p:nvPr>
            <p:ph idx="1"/>
          </p:nvPr>
        </p:nvSpPr>
        <p:spPr>
          <a:xfrm>
            <a:off x="628650" y="1380067"/>
            <a:ext cx="7886700" cy="4893733"/>
          </a:xfrm>
        </p:spPr>
        <p:txBody>
          <a:bodyPr/>
          <a:lstStyle>
            <a:lvl1pPr algn="just">
              <a:defRPr/>
            </a:lvl1pPr>
            <a:lvl2pPr>
              <a:defRPr/>
            </a:lvl2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3734547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todología">
    <p:spTree>
      <p:nvGrpSpPr>
        <p:cNvPr id="1" name=""/>
        <p:cNvGrpSpPr/>
        <p:nvPr/>
      </p:nvGrpSpPr>
      <p:grpSpPr>
        <a:xfrm>
          <a:off x="0" y="0"/>
          <a:ext cx="0" cy="0"/>
          <a:chOff x="0" y="0"/>
          <a:chExt cx="0" cy="0"/>
        </a:xfrm>
      </p:grpSpPr>
      <p:graphicFrame>
        <p:nvGraphicFramePr>
          <p:cNvPr id="7" name="Tabla 6"/>
          <p:cNvGraphicFramePr>
            <a:graphicFrameLocks noGrp="1"/>
          </p:cNvGraphicFramePr>
          <p:nvPr userDrawn="1">
            <p:extLst>
              <p:ext uri="{D42A27DB-BD31-4B8C-83A1-F6EECF244321}">
                <p14:modId xmlns:p14="http://schemas.microsoft.com/office/powerpoint/2010/main" val="2777765412"/>
              </p:ext>
            </p:extLst>
          </p:nvPr>
        </p:nvGraphicFramePr>
        <p:xfrm>
          <a:off x="628650" y="905933"/>
          <a:ext cx="7886700" cy="5376334"/>
        </p:xfrm>
        <a:graphic>
          <a:graphicData uri="http://schemas.openxmlformats.org/drawingml/2006/table">
            <a:tbl>
              <a:tblPr firstRow="1" firstCol="1" bandRow="1">
                <a:tableStyleId>{69CF1AB2-1976-4502-BF36-3FF5EA218861}</a:tableStyleId>
              </a:tblPr>
              <a:tblGrid>
                <a:gridCol w="7886700"/>
              </a:tblGrid>
              <a:tr h="471413">
                <a:tc>
                  <a:txBody>
                    <a:bodyPr/>
                    <a:lstStyle/>
                    <a:p>
                      <a:pPr algn="ctr">
                        <a:lnSpc>
                          <a:spcPct val="115000"/>
                        </a:lnSpc>
                        <a:spcAft>
                          <a:spcPts val="0"/>
                        </a:spcAft>
                      </a:pPr>
                      <a:r>
                        <a:rPr lang="es-CO" sz="10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METODOLOGÍA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solidFill>
                            <a:schemeClr val="bg1"/>
                          </a:solidFill>
                          <a:latin typeface="Tahoma" panose="020B0604030504040204" pitchFamily="34" charset="0"/>
                          <a:ea typeface="Tahoma" panose="020B0604030504040204" pitchFamily="34" charset="0"/>
                          <a:cs typeface="Tahoma" panose="020B0604030504040204" pitchFamily="34" charset="0"/>
                        </a:rPr>
                        <a:t>Realizar la caracterización de la(s) metodología(s) a utilizar para el desarrollo de espacio académico (aprendizaje basado en problemas ABP, estudio de casos, aprendizaje por proyectos, tareas de trabajo independiente, tareas de trabajo colaborativo entre otros).</a:t>
                      </a:r>
                      <a:endParaRPr lang="es-ES" sz="800" b="0" dirty="0" smtClean="0">
                        <a:solidFill>
                          <a:schemeClr val="bg1"/>
                        </a:solidFill>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50000"/>
                      </a:schemeClr>
                    </a:solidFill>
                  </a:tcPr>
                </a:tc>
              </a:tr>
              <a:tr h="4904921">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0"/>
            <a:ext cx="7886700" cy="4859867"/>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8198239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blemat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3253136070"/>
              </p:ext>
            </p:extLst>
          </p:nvPr>
        </p:nvGraphicFramePr>
        <p:xfrm>
          <a:off x="628650" y="897467"/>
          <a:ext cx="7886700" cy="5393266"/>
        </p:xfrm>
        <a:graphic>
          <a:graphicData uri="http://schemas.openxmlformats.org/drawingml/2006/table">
            <a:tbl>
              <a:tblPr firstRow="1" firstCol="1" bandRow="1">
                <a:tableStyleId>{69CF1AB2-1976-4502-BF36-3FF5EA218861}</a:tableStyleId>
              </a:tblPr>
              <a:tblGrid>
                <a:gridCol w="7886700"/>
              </a:tblGrid>
              <a:tr h="479638">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PROBLEMATIZACIÓN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el(los) núcleo(s) </a:t>
                      </a:r>
                      <a:r>
                        <a:rPr lang="es-CO" sz="800" b="0" dirty="0" err="1" smtClean="0">
                          <a:latin typeface="Tahoma" panose="020B0604030504040204" pitchFamily="34" charset="0"/>
                          <a:ea typeface="Tahoma" panose="020B0604030504040204" pitchFamily="34" charset="0"/>
                          <a:cs typeface="Tahoma" panose="020B0604030504040204" pitchFamily="34" charset="0"/>
                        </a:rPr>
                        <a:t>problematizador</a:t>
                      </a:r>
                      <a:r>
                        <a:rPr lang="es-CO" sz="800" b="0" dirty="0" smtClean="0">
                          <a:latin typeface="Tahoma" panose="020B0604030504040204" pitchFamily="34" charset="0"/>
                          <a:ea typeface="Tahoma" panose="020B0604030504040204" pitchFamily="34" charset="0"/>
                          <a:cs typeface="Tahoma" panose="020B0604030504040204" pitchFamily="34" charset="0"/>
                        </a:rPr>
                        <a:t>(es)  y de qué forma se articula el espacio académico con este (estos). Enunciar la(s) pregunta(s) orientadora(s) que dinamiza(n) el desarrollo del contenido. </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4913628">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422401"/>
            <a:ext cx="7886700" cy="4868332"/>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8163091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duc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519672786"/>
              </p:ext>
            </p:extLst>
          </p:nvPr>
        </p:nvGraphicFramePr>
        <p:xfrm>
          <a:off x="628651" y="905934"/>
          <a:ext cx="7886700" cy="5384800"/>
        </p:xfrm>
        <a:graphic>
          <a:graphicData uri="http://schemas.openxmlformats.org/drawingml/2006/table">
            <a:tbl>
              <a:tblPr firstRow="1" firstCol="1" bandRow="1">
                <a:tableStyleId>{69CF1AB2-1976-4502-BF36-3FF5EA218861}</a:tableStyleId>
              </a:tblPr>
              <a:tblGrid>
                <a:gridCol w="7886700"/>
              </a:tblGrid>
              <a:tr h="318988">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INTRODUCCIÓN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la descripción de la temática del contenido y su finalidad en el proceso de aprendizaje.</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065812">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53067"/>
            <a:ext cx="7886700" cy="5037666"/>
          </a:xfrm>
        </p:spPr>
        <p:txBody>
          <a:bodyPr/>
          <a:lstStyle>
            <a:lvl1pPr algn="just">
              <a:defRPr/>
            </a:lvl1pPr>
            <a:lvl2pPr>
              <a:defRPr/>
            </a:lvl2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08221503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647811884"/>
              </p:ext>
            </p:extLst>
          </p:nvPr>
        </p:nvGraphicFramePr>
        <p:xfrm>
          <a:off x="628650" y="889000"/>
          <a:ext cx="7886700" cy="5447757"/>
        </p:xfrm>
        <a:graphic>
          <a:graphicData uri="http://schemas.openxmlformats.org/drawingml/2006/table">
            <a:tbl>
              <a:tblPr firstRow="1" firstCol="1" bandRow="1">
                <a:tableStyleId>{69CF1AB2-1976-4502-BF36-3FF5EA218861}</a:tableStyleId>
              </a:tblPr>
              <a:tblGrid>
                <a:gridCol w="7886700"/>
              </a:tblGrid>
              <a:tr h="1671524">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CONCEPTUALIZACIÓN</a:t>
                      </a:r>
                      <a:r>
                        <a:rPr lang="es-CO" sz="1000" baseline="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 Y PROFUNDIZACIÓN</a:t>
                      </a:r>
                    </a:p>
                    <a:p>
                      <a:pPr marL="0" marR="0" lvl="0" indent="0" algn="just"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en este espacio el contenido de formación organizando jerárquicamente títulos y subtítulos (hasta el nivel requerido por el contenido), junto con la numeración correspondiente. Tenga en cuenta los siguientes elementos en la elaboración de contenidos: 1. Incluya los organizadores gráficos (diagramas, esquemas, mapas metales, mapas conceptuales entre otros) y demás elementos gráficos (fotos, imágenes, figuras, dibujos a mano alzada entre otros) que requiera para presentar componentes del contenido de formación. 2.Para la integración de recursos multimedia como audio, video o animación,  elabore una descripción básica del material a desarrollar en el lugar en el cual se ubica el recurso correspondiente. Tenga en cuenta que la caracterización a nivel de detalle se elabora en los formatos de guion disponibles para cada tipo de recurso. 3.Incluya las referencias bibliográficas y de web que complementan el material elaborado. 4. Tenga presente la(s) metodología(s) definida(s) para el desarrollo del espacio académico y elabore el contenido para facilitar el desarrollo de las etapas de formación propias de la(s) metodología(s) seleccionada(s). 5. Incluya ejemplos y reflexiones que complementen el contenido en el contexto de problematización del espacio académico. 6. Incluya capsulas informativas de ayuda al estudiante para mejorar la comprensión del contenido (ayudas de contenido). 7. Resalte las palabras clave en negrilla, cambio de color o incremento de tamaño del texto. 8. Para el correcto manejo de la hipermedia, resalte las palabras que se convierten en enlaces a otros sitios del contenido e indique entre paréntesis el lugar de destino. 9. Al incluir recursos multimedia tenga presente que es necesario el reconocimiento de los derechos de autor (reseña de la fuente en norma APA).</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3730209">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2616200"/>
            <a:ext cx="7886700" cy="3674533"/>
          </a:xfrm>
        </p:spPr>
        <p:txBody>
          <a:bodyPr/>
          <a:lstStyle>
            <a:lvl1pPr algn="just">
              <a:defRPr sz="900"/>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3641644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eptualización y profundización en 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57EACC-E826-496D-AC76-81C0A3BA9187}" type="datetimeFigureOut">
              <a:rPr lang="es-CO" smtClean="0"/>
              <a:t>19/03/2019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E188EC5-9129-4EC6-87A6-612C5497FD59}" type="slidenum">
              <a:rPr lang="es-CO" smtClean="0"/>
              <a:t>‹Nº›</a:t>
            </a:fld>
            <a:endParaRPr lang="es-CO"/>
          </a:p>
        </p:txBody>
      </p:sp>
      <p:graphicFrame>
        <p:nvGraphicFramePr>
          <p:cNvPr id="9" name="Tabla 8"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2420350899"/>
              </p:ext>
            </p:extLst>
          </p:nvPr>
        </p:nvGraphicFramePr>
        <p:xfrm>
          <a:off x="628650" y="897467"/>
          <a:ext cx="7886700" cy="5362618"/>
        </p:xfrm>
        <a:graphic>
          <a:graphicData uri="http://schemas.openxmlformats.org/drawingml/2006/table">
            <a:tbl>
              <a:tblPr firstRow="1" firstCol="1" bandRow="1">
                <a:tableStyleId>{69CF1AB2-1976-4502-BF36-3FF5EA218861}</a:tableStyleId>
              </a:tblPr>
              <a:tblGrid>
                <a:gridCol w="7886700"/>
              </a:tblGrid>
              <a:tr h="592666">
                <a:tc>
                  <a:txBody>
                    <a:bodyPr/>
                    <a:lstStyle/>
                    <a:p>
                      <a:pPr algn="ctr">
                        <a:lnSpc>
                          <a:spcPct val="115000"/>
                        </a:lnSpc>
                        <a:spcAft>
                          <a:spcPts val="0"/>
                        </a:spcAft>
                      </a:pPr>
                      <a:r>
                        <a:rPr lang="es-CO" sz="1000" b="1"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APLICACIÓN Y EVALUACIÓN</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en este espacio cada una de las actividades de formación a realizar en el desarrollo del espacio académico. Incluya por cada actividad los siguientes elemento propios de una consigna de aprendizaje: título de la actividad, competencias a desarrollar, descripción de la actividad, materiales de consulta principal, materiales de consulta complementaria, criterios de evaluación, alcance de la actividad (productos esperados).</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4766734">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10" name="Content Placeholder 2"/>
          <p:cNvSpPr>
            <a:spLocks noGrp="1"/>
          </p:cNvSpPr>
          <p:nvPr>
            <p:ph idx="1"/>
          </p:nvPr>
        </p:nvSpPr>
        <p:spPr>
          <a:xfrm>
            <a:off x="628650" y="1490133"/>
            <a:ext cx="7886700" cy="4756555"/>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10694596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bliografía">
    <p:spTree>
      <p:nvGrpSpPr>
        <p:cNvPr id="1" name=""/>
        <p:cNvGrpSpPr/>
        <p:nvPr/>
      </p:nvGrpSpPr>
      <p:grpSpPr>
        <a:xfrm>
          <a:off x="0" y="0"/>
          <a:ext cx="0" cy="0"/>
          <a:chOff x="0" y="0"/>
          <a:chExt cx="0" cy="0"/>
        </a:xfrm>
      </p:grpSpPr>
      <p:graphicFrame>
        <p:nvGraphicFramePr>
          <p:cNvPr id="7" name="Tabla 6" descr="Registrar la descripción de la temática del contenido y su finalidad en el proceso de aprendizaje." title="Descripción"/>
          <p:cNvGraphicFramePr>
            <a:graphicFrameLocks noGrp="1"/>
          </p:cNvGraphicFramePr>
          <p:nvPr userDrawn="1">
            <p:extLst>
              <p:ext uri="{D42A27DB-BD31-4B8C-83A1-F6EECF244321}">
                <p14:modId xmlns:p14="http://schemas.microsoft.com/office/powerpoint/2010/main" val="1916146496"/>
              </p:ext>
            </p:extLst>
          </p:nvPr>
        </p:nvGraphicFramePr>
        <p:xfrm>
          <a:off x="628650" y="897469"/>
          <a:ext cx="7886700" cy="5349220"/>
        </p:xfrm>
        <a:graphic>
          <a:graphicData uri="http://schemas.openxmlformats.org/drawingml/2006/table">
            <a:tbl>
              <a:tblPr firstRow="1" firstCol="1" bandRow="1">
                <a:tableStyleId>{69CF1AB2-1976-4502-BF36-3FF5EA218861}</a:tableStyleId>
              </a:tblPr>
              <a:tblGrid>
                <a:gridCol w="7886700"/>
              </a:tblGrid>
              <a:tr h="347899">
                <a:tc>
                  <a:txBody>
                    <a:bodyPr/>
                    <a:lstStyle/>
                    <a:p>
                      <a:pPr algn="ctr">
                        <a:lnSpc>
                          <a:spcPct val="115000"/>
                        </a:lnSpc>
                        <a:spcAft>
                          <a:spcPts val="0"/>
                        </a:spcAft>
                      </a:pPr>
                      <a:r>
                        <a:rPr lang="es-CO" sz="1000" dirty="0" smtClean="0">
                          <a:solidFill>
                            <a:schemeClr val="accent5">
                              <a:lumMod val="50000"/>
                            </a:schemeClr>
                          </a:solidFill>
                          <a:effectLst/>
                          <a:latin typeface="Tahoma" panose="020B0604030504040204" pitchFamily="34" charset="0"/>
                          <a:ea typeface="Tahoma" panose="020B0604030504040204" pitchFamily="34" charset="0"/>
                          <a:cs typeface="Tahoma" panose="020B0604030504040204" pitchFamily="34" charset="0"/>
                        </a:rPr>
                        <a:t>BIBLIOGRAFÍA</a:t>
                      </a:r>
                    </a:p>
                    <a:p>
                      <a:pPr marL="0" marR="0" lvl="0" indent="0" algn="ctr" defTabSz="914400" rtl="0" eaLnBrk="1" fontAlgn="auto" latinLnBrk="0" hangingPunct="1">
                        <a:lnSpc>
                          <a:spcPct val="115000"/>
                        </a:lnSpc>
                        <a:spcBef>
                          <a:spcPts val="0"/>
                        </a:spcBef>
                        <a:spcAft>
                          <a:spcPts val="0"/>
                        </a:spcAft>
                        <a:buClrTx/>
                        <a:buSzTx/>
                        <a:buFontTx/>
                        <a:buNone/>
                        <a:tabLst/>
                        <a:defRPr/>
                      </a:pPr>
                      <a:r>
                        <a:rPr lang="es-CO" sz="800" b="0" dirty="0" smtClean="0">
                          <a:latin typeface="Tahoma" panose="020B0604030504040204" pitchFamily="34" charset="0"/>
                          <a:ea typeface="Tahoma" panose="020B0604030504040204" pitchFamily="34" charset="0"/>
                          <a:cs typeface="Tahoma" panose="020B0604030504040204" pitchFamily="34" charset="0"/>
                        </a:rPr>
                        <a:t>Registrar las referencias bibliográficas utilizadas para la construcción del contenido y de los materiales de consulta complementarios.</a:t>
                      </a:r>
                      <a:endParaRPr lang="es-ES" sz="800" b="0" dirty="0" smtClean="0">
                        <a:latin typeface="Tahoma" panose="020B0604030504040204" pitchFamily="34" charset="0"/>
                        <a:ea typeface="Tahoma" panose="020B0604030504040204" pitchFamily="34" charset="0"/>
                        <a:cs typeface="Tahoma" panose="020B0604030504040204" pitchFamily="34" charset="0"/>
                      </a:endParaRPr>
                    </a:p>
                  </a:txBody>
                  <a:tcPr marL="34807" marR="34807" marT="0" marB="0" anchor="ctr">
                    <a:solidFill>
                      <a:schemeClr val="accent1">
                        <a:lumMod val="60000"/>
                        <a:lumOff val="40000"/>
                      </a:schemeClr>
                    </a:solidFill>
                  </a:tcPr>
                </a:tc>
              </a:tr>
              <a:tr h="5001321">
                <a:tc>
                  <a:txBody>
                    <a:bodyPr/>
                    <a:lstStyle/>
                    <a:p>
                      <a:pPr algn="l">
                        <a:lnSpc>
                          <a:spcPct val="115000"/>
                        </a:lnSpc>
                        <a:spcAft>
                          <a:spcPts val="1000"/>
                        </a:spcAft>
                      </a:pPr>
                      <a:endParaRPr lang="es-CO" sz="1100" b="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89535" marR="89535" marT="0" marB="0"/>
                </a:tc>
              </a:tr>
            </a:tbl>
          </a:graphicData>
        </a:graphic>
      </p:graphicFrame>
      <p:sp>
        <p:nvSpPr>
          <p:cNvPr id="4" name="Date Placeholder 3"/>
          <p:cNvSpPr>
            <a:spLocks noGrp="1"/>
          </p:cNvSpPr>
          <p:nvPr>
            <p:ph type="dt" sz="half" idx="10"/>
          </p:nvPr>
        </p:nvSpPr>
        <p:spPr/>
        <p:txBody>
          <a:bodyPr/>
          <a:lstStyle/>
          <a:p>
            <a:fld id="{2757EACC-E826-496D-AC76-81C0A3BA9187}" type="datetimeFigureOut">
              <a:rPr lang="es-CO" smtClean="0"/>
              <a:t>19/03/2019</a:t>
            </a:fld>
            <a:endParaRPr lang="es-CO"/>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8E188EC5-9129-4EC6-87A6-612C5497FD59}" type="slidenum">
              <a:rPr lang="es-CO" smtClean="0"/>
              <a:t>‹Nº›</a:t>
            </a:fld>
            <a:endParaRPr lang="es-CO"/>
          </a:p>
        </p:txBody>
      </p:sp>
      <p:sp>
        <p:nvSpPr>
          <p:cNvPr id="8" name="Content Placeholder 2"/>
          <p:cNvSpPr>
            <a:spLocks noGrp="1"/>
          </p:cNvSpPr>
          <p:nvPr>
            <p:ph idx="1"/>
          </p:nvPr>
        </p:nvSpPr>
        <p:spPr>
          <a:xfrm>
            <a:off x="628650" y="1286933"/>
            <a:ext cx="7886700" cy="4959755"/>
          </a:xfrm>
        </p:spPr>
        <p:txBody>
          <a:bodyPr/>
          <a:lstStyle>
            <a:lvl1pPr algn="just">
              <a:defRPr/>
            </a:lvl1pPr>
            <a:lvl2pPr algn="just">
              <a:defRPr/>
            </a:lvl2pPr>
            <a:lvl3pPr algn="just">
              <a:defRPr/>
            </a:lvl3pPr>
            <a:lvl4pPr algn="just">
              <a:defRPr/>
            </a:lvl4pPr>
            <a:lvl5pPr algn="just">
              <a:defRPr/>
            </a:lvl5pPr>
          </a:lstStyle>
          <a:p>
            <a:pPr lvl="1"/>
            <a:endParaRPr lang="es-ES" dirty="0" smtClean="0"/>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Tree>
    <p:extLst>
      <p:ext uri="{BB962C8B-B14F-4D97-AF65-F5344CB8AC3E}">
        <p14:creationId xmlns:p14="http://schemas.microsoft.com/office/powerpoint/2010/main" val="6957222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EACC-E826-496D-AC76-81C0A3BA9187}" type="datetimeFigureOut">
              <a:rPr lang="es-CO" smtClean="0"/>
              <a:t>19/03/2019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E188EC5-9129-4EC6-87A6-612C5497FD59}" type="slidenum">
              <a:rPr lang="es-CO" smtClean="0"/>
              <a:t>‹Nº›</a:t>
            </a:fld>
            <a:endParaRPr lang="es-CO"/>
          </a:p>
        </p:txBody>
      </p:sp>
    </p:spTree>
    <p:extLst>
      <p:ext uri="{BB962C8B-B14F-4D97-AF65-F5344CB8AC3E}">
        <p14:creationId xmlns:p14="http://schemas.microsoft.com/office/powerpoint/2010/main" val="10557475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130157"/>
            <a:ext cx="7886700" cy="5099166"/>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757EACC-E826-496D-AC76-81C0A3BA9187}" type="datetimeFigureOut">
              <a:rPr lang="es-CO" smtClean="0"/>
              <a:pPr/>
              <a:t>19/03/2019</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E188EC5-9129-4EC6-87A6-612C5497FD59}" type="slidenum">
              <a:rPr lang="es-CO" smtClean="0"/>
              <a:pPr/>
              <a:t>‹Nº›</a:t>
            </a:fld>
            <a:endParaRPr lang="es-CO"/>
          </a:p>
        </p:txBody>
      </p:sp>
      <p:graphicFrame>
        <p:nvGraphicFramePr>
          <p:cNvPr id="7" name="Tabla 6"/>
          <p:cNvGraphicFramePr>
            <a:graphicFrameLocks noGrp="1"/>
          </p:cNvGraphicFramePr>
          <p:nvPr userDrawn="1">
            <p:extLst>
              <p:ext uri="{D42A27DB-BD31-4B8C-83A1-F6EECF244321}">
                <p14:modId xmlns:p14="http://schemas.microsoft.com/office/powerpoint/2010/main" val="2247112125"/>
              </p:ext>
            </p:extLst>
          </p:nvPr>
        </p:nvGraphicFramePr>
        <p:xfrm>
          <a:off x="628650" y="85425"/>
          <a:ext cx="7886700" cy="767759"/>
        </p:xfrm>
        <a:graphic>
          <a:graphicData uri="http://schemas.openxmlformats.org/drawingml/2006/table">
            <a:tbl>
              <a:tblPr/>
              <a:tblGrid>
                <a:gridCol w="2358123"/>
                <a:gridCol w="1679867"/>
                <a:gridCol w="2006377"/>
                <a:gridCol w="1842333"/>
              </a:tblGrid>
              <a:tr h="574973">
                <a:tc>
                  <a:txBody>
                    <a:bodyPr/>
                    <a:lstStyle/>
                    <a:p>
                      <a:pPr algn="ctr">
                        <a:lnSpc>
                          <a:spcPct val="115000"/>
                        </a:lnSpc>
                        <a:spcBef>
                          <a:spcPts val="1800"/>
                        </a:spcBef>
                        <a:spcAft>
                          <a:spcPts val="1800"/>
                        </a:spcAft>
                      </a:pPr>
                      <a:endParaRPr lang="es-CO" sz="1500" kern="1600" dirty="0">
                        <a:effectLst/>
                        <a:latin typeface="Arial" panose="020B0604020202020204" pitchFamily="34"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Bef>
                          <a:spcPts val="1200"/>
                        </a:spcBef>
                        <a:spcAft>
                          <a:spcPts val="300"/>
                        </a:spcAft>
                      </a:pPr>
                      <a:r>
                        <a:rPr lang="es-CO" sz="1200" b="1" kern="1600" dirty="0">
                          <a:effectLst/>
                          <a:latin typeface="Arial" panose="020B0604020202020204" pitchFamily="34" charset="0"/>
                          <a:ea typeface="Times New Roman" panose="02020603050405020304" pitchFamily="18" charset="0"/>
                        </a:rPr>
                        <a:t>GUIÓN DE CONTENIDO Y ACTIVIDADES</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r>
              <a:tr h="186123">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Código: </a:t>
                      </a:r>
                      <a:r>
                        <a:rPr lang="es-CO" sz="1100">
                          <a:effectLst/>
                          <a:latin typeface="Arial" panose="020B0604020202020204" pitchFamily="34" charset="0"/>
                          <a:ea typeface="Times New Roman" panose="02020603050405020304" pitchFamily="18" charset="0"/>
                        </a:rPr>
                        <a:t>DO-UD-F-004</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Versión:</a:t>
                      </a:r>
                      <a:r>
                        <a:rPr lang="es-CO" sz="1100">
                          <a:effectLst/>
                          <a:latin typeface="Arial" panose="020B0604020202020204" pitchFamily="34" charset="0"/>
                          <a:ea typeface="Times New Roman" panose="02020603050405020304" pitchFamily="18" charset="0"/>
                        </a:rPr>
                        <a:t> 01</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b="1">
                          <a:effectLst/>
                          <a:latin typeface="Arial" panose="020B0604020202020204" pitchFamily="34" charset="0"/>
                          <a:ea typeface="Times New Roman" panose="02020603050405020304" pitchFamily="18" charset="0"/>
                        </a:rPr>
                        <a:t>Emisión:</a:t>
                      </a:r>
                      <a:r>
                        <a:rPr lang="es-CO" sz="1100">
                          <a:effectLst/>
                          <a:latin typeface="Arial" panose="020B0604020202020204" pitchFamily="34" charset="0"/>
                          <a:ea typeface="Times New Roman" panose="02020603050405020304" pitchFamily="18" charset="0"/>
                        </a:rPr>
                        <a:t> 28- 11- 2016</a:t>
                      </a:r>
                      <a:endParaRPr lang="es-CO" sz="120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tabLst>
                          <a:tab pos="2700020" algn="ctr"/>
                          <a:tab pos="5400040" algn="r"/>
                        </a:tabLst>
                      </a:pPr>
                      <a:r>
                        <a:rPr lang="es-CO" sz="1100" b="1" dirty="0">
                          <a:effectLst/>
                          <a:latin typeface="Arial" panose="020B0604020202020204" pitchFamily="34" charset="0"/>
                          <a:ea typeface="Times New Roman" panose="02020603050405020304" pitchFamily="18" charset="0"/>
                        </a:rPr>
                        <a:t>Página</a:t>
                      </a:r>
                      <a:r>
                        <a:rPr lang="es-CO" sz="1100" dirty="0">
                          <a:effectLst/>
                          <a:latin typeface="Arial" panose="020B0604020202020204" pitchFamily="34" charset="0"/>
                          <a:ea typeface="Times New Roman" panose="02020603050405020304" pitchFamily="18" charset="0"/>
                        </a:rPr>
                        <a:t> </a:t>
                      </a:r>
                      <a:r>
                        <a:rPr lang="es-CO" sz="1100" dirty="0" smtClean="0">
                          <a:effectLst/>
                          <a:latin typeface="Arial" panose="020B0604020202020204" pitchFamily="34" charset="0"/>
                          <a:ea typeface="Times New Roman" panose="02020603050405020304" pitchFamily="18" charset="0"/>
                        </a:rPr>
                        <a:t>__ </a:t>
                      </a:r>
                      <a:r>
                        <a:rPr lang="es-CO" sz="1100" b="1" dirty="0">
                          <a:effectLst/>
                          <a:latin typeface="Arial" panose="020B0604020202020204" pitchFamily="34" charset="0"/>
                          <a:ea typeface="Times New Roman" panose="02020603050405020304" pitchFamily="18" charset="0"/>
                        </a:rPr>
                        <a:t>de</a:t>
                      </a:r>
                      <a:r>
                        <a:rPr lang="es-CO" sz="1100" dirty="0">
                          <a:effectLst/>
                          <a:latin typeface="Arial" panose="020B0604020202020204" pitchFamily="34" charset="0"/>
                          <a:ea typeface="Times New Roman" panose="02020603050405020304" pitchFamily="18" charset="0"/>
                        </a:rPr>
                        <a:t> </a:t>
                      </a:r>
                      <a:r>
                        <a:rPr lang="es-CO" sz="1100" dirty="0" smtClean="0">
                          <a:effectLst/>
                          <a:latin typeface="Arial" panose="020B0604020202020204" pitchFamily="34" charset="0"/>
                          <a:ea typeface="Times New Roman" panose="02020603050405020304" pitchFamily="18" charset="0"/>
                        </a:rPr>
                        <a:t>__</a:t>
                      </a:r>
                      <a:endParaRPr lang="es-CO" sz="1200" dirty="0">
                        <a:effectLst/>
                        <a:latin typeface="Times New Roman" panose="02020603050405020304" pitchFamily="18" charset="0"/>
                        <a:ea typeface="Times New Roman" panose="02020603050405020304" pitchFamily="18" charset="0"/>
                      </a:endParaRPr>
                    </a:p>
                  </a:txBody>
                  <a:tcPr marL="42914" marR="429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Imagen 4"/>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09625" y="238051"/>
            <a:ext cx="1876425" cy="276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978831"/>
      </p:ext>
    </p:extLst>
  </p:cSld>
  <p:clrMap bg1="lt1" tx1="dk1" bg2="lt2" tx2="dk2" accent1="accent1" accent2="accent2" accent3="accent3" accent4="accent4" accent5="accent5" accent6="accent6" hlink="hlink" folHlink="folHlink"/>
  <p:sldLayoutIdLst>
    <p:sldLayoutId id="2147483667" r:id="rId1"/>
    <p:sldLayoutId id="2147483680" r:id="rId2"/>
    <p:sldLayoutId id="2147483683" r:id="rId3"/>
    <p:sldLayoutId id="2147483682" r:id="rId4"/>
    <p:sldLayoutId id="2147483673" r:id="rId5"/>
    <p:sldLayoutId id="2147483662" r:id="rId6"/>
    <p:sldLayoutId id="2147483664" r:id="rId7"/>
    <p:sldLayoutId id="2147483677" r:id="rId8"/>
    <p:sldLayoutId id="2147483687" r:id="rId9"/>
    <p:sldLayoutId id="2147483684" r:id="rId10"/>
    <p:sldLayoutId id="2147483685" r:id="rId11"/>
    <p:sldLayoutId id="2147483686" r:id="rId12"/>
    <p:sldLayoutId id="2147483688" r:id="rId13"/>
    <p:sldLayoutId id="2147483689"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andraperilla@usantotomas.edu.co" TargetMode="External"/><Relationship Id="rId2" Type="http://schemas.openxmlformats.org/officeDocument/2006/relationships/hyperlink" Target="mailto:myriamchacon@usantotomas.e.du.co,harolvalencia@usantotomas.edu.c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hyperlink" Target="http://fcf.unse.edu.ar/archivos/ingresantes/Tecnicas%20de%20estudio%20y%20estrategias%20de%20aprendizaje%20para%20el%20estudiante%20universitario.pdf" TargetMode="External"/><Relationship Id="rId2" Type="http://schemas.openxmlformats.org/officeDocument/2006/relationships/hyperlink" Target="http://www.edu.xunta.gal/centros/iesfelixmuriel/system/files/metodo+estudio.pdf" TargetMode="External"/><Relationship Id="rId1" Type="http://schemas.openxmlformats.org/officeDocument/2006/relationships/slideLayout" Target="../slideLayouts/slideLayout14.xml"/><Relationship Id="rId4" Type="http://schemas.openxmlformats.org/officeDocument/2006/relationships/hyperlink" Target="https://qinnova.uned.es/archivos_publicos/qweb_paginas/3439/tecnicasdeestudio.p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dirty="0" smtClean="0"/>
              <a:t>TECNICAS DE ESTUDIO</a:t>
            </a:r>
          </a:p>
          <a:p>
            <a:r>
              <a:rPr lang="es-CO" dirty="0" smtClean="0"/>
              <a:t>Este OVA es una herramienta útil como apoyo en los procesos de aprendizaje de los estudiantes durante su formación académica.  La orientación en técnicas de estudio contribuye a los hábitos de estudio de los estudiantes y fortalece su dinámica de estudio en cualquier espacio académico. </a:t>
            </a:r>
            <a:endParaRPr lang="es-CO" dirty="0"/>
          </a:p>
        </p:txBody>
      </p:sp>
      <p:sp>
        <p:nvSpPr>
          <p:cNvPr id="10" name="Marcador de texto 2"/>
          <p:cNvSpPr>
            <a:spLocks noGrp="1"/>
          </p:cNvSpPr>
          <p:nvPr>
            <p:ph type="body" idx="4294967295"/>
          </p:nvPr>
        </p:nvSpPr>
        <p:spPr>
          <a:xfrm>
            <a:off x="2811344" y="965332"/>
            <a:ext cx="5684955"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03 0ctubre</a:t>
            </a:r>
          </a:p>
        </p:txBody>
      </p:sp>
      <p:sp>
        <p:nvSpPr>
          <p:cNvPr id="12" name="Marcador de texto 2"/>
          <p:cNvSpPr>
            <a:spLocks noGrp="1"/>
          </p:cNvSpPr>
          <p:nvPr>
            <p:ph type="body" idx="4294967295"/>
          </p:nvPr>
        </p:nvSpPr>
        <p:spPr>
          <a:xfrm>
            <a:off x="2811345" y="1295312"/>
            <a:ext cx="5684956" cy="252830"/>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Myriam Chacón, </a:t>
            </a:r>
            <a:r>
              <a:rPr lang="es-ES" dirty="0" err="1"/>
              <a:t>Harol</a:t>
            </a:r>
            <a:r>
              <a:rPr lang="es-ES" dirty="0"/>
              <a:t> Valencia, Sandra Perilla</a:t>
            </a:r>
          </a:p>
        </p:txBody>
      </p:sp>
      <p:sp>
        <p:nvSpPr>
          <p:cNvPr id="13" name="Marcador de texto 2"/>
          <p:cNvSpPr>
            <a:spLocks noGrp="1"/>
          </p:cNvSpPr>
          <p:nvPr>
            <p:ph type="body" idx="4294967295"/>
          </p:nvPr>
        </p:nvSpPr>
        <p:spPr>
          <a:xfrm>
            <a:off x="2811344" y="1605867"/>
            <a:ext cx="5684956" cy="294900"/>
          </a:xfrm>
        </p:spPr>
        <p:txBody>
          <a:bodyPr>
            <a:normAutofit fontScale="85000" lnSpcReduction="20000"/>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hlinkClick r:id="rId2"/>
              </a:rPr>
              <a:t>myriamchacon@usantotomas.e.du.co,harolvalencia@usantotomas.edu.co</a:t>
            </a:r>
            <a:r>
              <a:rPr lang="es-ES" dirty="0"/>
              <a:t>, </a:t>
            </a:r>
            <a:r>
              <a:rPr lang="es-ES" dirty="0">
                <a:hlinkClick r:id="rId3"/>
              </a:rPr>
              <a:t>sandraperilla@usantotomas.edu.co</a:t>
            </a:r>
            <a:r>
              <a:rPr lang="es-ES" dirty="0"/>
              <a:t> </a:t>
            </a:r>
            <a:r>
              <a:rPr lang="es-ES" dirty="0" smtClean="0"/>
              <a:t> </a:t>
            </a:r>
            <a:endParaRPr lang="es-ES" dirty="0"/>
          </a:p>
        </p:txBody>
      </p:sp>
      <p:sp>
        <p:nvSpPr>
          <p:cNvPr id="14" name="Marcador de texto 2"/>
          <p:cNvSpPr>
            <a:spLocks noGrp="1"/>
          </p:cNvSpPr>
          <p:nvPr>
            <p:ph type="body" idx="4294967295"/>
          </p:nvPr>
        </p:nvSpPr>
        <p:spPr>
          <a:xfrm>
            <a:off x="2811344" y="1963231"/>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s-ES" dirty="0" smtClean="0"/>
          </a:p>
        </p:txBody>
      </p:sp>
      <p:sp>
        <p:nvSpPr>
          <p:cNvPr id="15" name="Marcador de texto 2"/>
          <p:cNvSpPr>
            <a:spLocks noGrp="1"/>
          </p:cNvSpPr>
          <p:nvPr>
            <p:ph type="body" idx="4294967295"/>
          </p:nvPr>
        </p:nvSpPr>
        <p:spPr>
          <a:xfrm>
            <a:off x="2811344" y="2314015"/>
            <a:ext cx="5684956" cy="262193"/>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endParaRPr lang="es-ES" dirty="0" smtClean="0"/>
          </a:p>
        </p:txBody>
      </p:sp>
      <p:sp>
        <p:nvSpPr>
          <p:cNvPr id="16" name="Marcador de texto 2"/>
          <p:cNvSpPr>
            <a:spLocks noGrp="1"/>
          </p:cNvSpPr>
          <p:nvPr>
            <p:ph type="body" idx="4294967295"/>
          </p:nvPr>
        </p:nvSpPr>
        <p:spPr>
          <a:xfrm>
            <a:off x="2811345" y="2657162"/>
            <a:ext cx="5684956" cy="270214"/>
          </a:xfrm>
        </p:spPr>
        <p:txBody>
          <a:bodyPr>
            <a:normAutofit/>
          </a:bodyPr>
          <a:lstStyle>
            <a:lvl1pPr marL="0" indent="0">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smtClean="0"/>
              <a:t>OVA Técnicas de Estudio</a:t>
            </a:r>
          </a:p>
        </p:txBody>
      </p:sp>
    </p:spTree>
    <p:extLst>
      <p:ext uri="{BB962C8B-B14F-4D97-AF65-F5344CB8AC3E}">
        <p14:creationId xmlns:p14="http://schemas.microsoft.com/office/powerpoint/2010/main" val="292867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
        <p:nvSpPr>
          <p:cNvPr id="3" name="Marcador de contenido 2"/>
          <p:cNvSpPr>
            <a:spLocks noGrp="1"/>
          </p:cNvSpPr>
          <p:nvPr>
            <p:ph idx="15"/>
          </p:nvPr>
        </p:nvSpPr>
        <p:spPr/>
        <p:txBody>
          <a:bodyPr/>
          <a:lstStyle/>
          <a:p>
            <a:endParaRPr lang="es-CO"/>
          </a:p>
        </p:txBody>
      </p:sp>
      <p:sp>
        <p:nvSpPr>
          <p:cNvPr id="4" name="Marcador de contenido 3"/>
          <p:cNvSpPr>
            <a:spLocks noGrp="1"/>
          </p:cNvSpPr>
          <p:nvPr>
            <p:ph idx="16"/>
          </p:nvPr>
        </p:nvSpPr>
        <p:spPr/>
        <p:txBody>
          <a:bodyPr/>
          <a:lstStyle/>
          <a:p>
            <a:endParaRPr lang="es-CO"/>
          </a:p>
        </p:txBody>
      </p:sp>
    </p:spTree>
    <p:extLst>
      <p:ext uri="{BB962C8B-B14F-4D97-AF65-F5344CB8AC3E}">
        <p14:creationId xmlns:p14="http://schemas.microsoft.com/office/powerpoint/2010/main" val="117863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Tree>
    <p:extLst>
      <p:ext uri="{BB962C8B-B14F-4D97-AF65-F5344CB8AC3E}">
        <p14:creationId xmlns:p14="http://schemas.microsoft.com/office/powerpoint/2010/main" val="2341717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O" b="1" dirty="0" smtClean="0"/>
              <a:t>Técnicas de Estudio</a:t>
            </a:r>
            <a:endParaRPr lang="es-CO" b="1" dirty="0"/>
          </a:p>
        </p:txBody>
      </p:sp>
      <p:sp>
        <p:nvSpPr>
          <p:cNvPr id="3" name="Subtítulo 2"/>
          <p:cNvSpPr>
            <a:spLocks noGrp="1"/>
          </p:cNvSpPr>
          <p:nvPr>
            <p:ph type="subTitle" idx="1"/>
          </p:nvPr>
        </p:nvSpPr>
        <p:spPr/>
        <p:txBody>
          <a:bodyPr/>
          <a:lstStyle/>
          <a:p>
            <a:endParaRPr lang="es-CO" dirty="0"/>
          </a:p>
        </p:txBody>
      </p:sp>
    </p:spTree>
    <p:extLst>
      <p:ext uri="{BB962C8B-B14F-4D97-AF65-F5344CB8AC3E}">
        <p14:creationId xmlns:p14="http://schemas.microsoft.com/office/powerpoint/2010/main" val="3205866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56930"/>
            <a:ext cx="7886700" cy="733759"/>
          </a:xfrm>
        </p:spPr>
        <p:txBody>
          <a:bodyPr>
            <a:normAutofit/>
          </a:bodyPr>
          <a:lstStyle/>
          <a:p>
            <a:r>
              <a:rPr lang="es-CO" sz="1800" b="1" dirty="0">
                <a:solidFill>
                  <a:srgbClr val="FF0000"/>
                </a:solidFill>
                <a:latin typeface="Tahoma" panose="020B0604030504040204" pitchFamily="34" charset="0"/>
                <a:ea typeface="Tahoma" panose="020B0604030504040204" pitchFamily="34" charset="0"/>
                <a:cs typeface="Tahoma" panose="020B0604030504040204" pitchFamily="34" charset="0"/>
              </a:rPr>
              <a:t>1. Aspectos relacionados con los hábitos de estudio.</a:t>
            </a:r>
            <a:br>
              <a:rPr lang="es-CO" sz="1800" b="1" dirty="0">
                <a:solidFill>
                  <a:srgbClr val="FF0000"/>
                </a:solidFill>
                <a:latin typeface="Tahoma" panose="020B0604030504040204" pitchFamily="34" charset="0"/>
                <a:ea typeface="Tahoma" panose="020B0604030504040204" pitchFamily="34" charset="0"/>
                <a:cs typeface="Tahoma" panose="020B0604030504040204" pitchFamily="34" charset="0"/>
              </a:rPr>
            </a:br>
            <a:endParaRPr lang="es-CO" sz="18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Marcador de contenido 2"/>
          <p:cNvSpPr>
            <a:spLocks noGrp="1"/>
          </p:cNvSpPr>
          <p:nvPr>
            <p:ph idx="1"/>
          </p:nvPr>
        </p:nvSpPr>
        <p:spPr>
          <a:xfrm>
            <a:off x="628650" y="1690689"/>
            <a:ext cx="6470817" cy="4538634"/>
          </a:xfrm>
        </p:spPr>
        <p:txBody>
          <a:bodyPr/>
          <a:lstStyle/>
          <a:p>
            <a:pPr marL="342900" lvl="1" indent="0" algn="just">
              <a:buNone/>
            </a:pPr>
            <a:r>
              <a:rPr lang="es-CO" sz="1200" dirty="0" smtClean="0">
                <a:solidFill>
                  <a:srgbClr val="0070C0"/>
                </a:solidFill>
              </a:rPr>
              <a:t>1.1 Estudio independiente:  </a:t>
            </a:r>
          </a:p>
          <a:p>
            <a:pPr marL="342900" lvl="1" indent="0" algn="just">
              <a:buNone/>
            </a:pPr>
            <a:r>
              <a:rPr lang="es-CO" sz="1200" dirty="0" smtClean="0"/>
              <a:t>Es el tiempo que el estudiante dedica a repasar las temáticas recibidas sin la orientación o explicación de un docente.   </a:t>
            </a:r>
          </a:p>
          <a:p>
            <a:pPr marL="342900" lvl="1" indent="0" algn="just">
              <a:buNone/>
            </a:pPr>
            <a:r>
              <a:rPr lang="es-CO" sz="1200" dirty="0"/>
              <a:t>L</a:t>
            </a:r>
            <a:r>
              <a:rPr lang="es-CO" sz="1200" dirty="0" smtClean="0"/>
              <a:t>a </a:t>
            </a:r>
            <a:r>
              <a:rPr lang="es-CO" sz="1200" dirty="0"/>
              <a:t>motivación es uno de los </a:t>
            </a:r>
            <a:r>
              <a:rPr lang="es-CO" sz="1200" dirty="0" smtClean="0"/>
              <a:t>factores </a:t>
            </a:r>
            <a:r>
              <a:rPr lang="es-CO" sz="1200" dirty="0"/>
              <a:t>que </a:t>
            </a:r>
            <a:r>
              <a:rPr lang="es-CO" sz="1200" dirty="0" smtClean="0"/>
              <a:t>determinan </a:t>
            </a:r>
            <a:r>
              <a:rPr lang="es-CO" sz="1200" dirty="0"/>
              <a:t>el éxito en los estudios. </a:t>
            </a:r>
            <a:r>
              <a:rPr lang="es-CO" sz="1200" dirty="0" smtClean="0"/>
              <a:t>Está </a:t>
            </a:r>
            <a:r>
              <a:rPr lang="es-CO" sz="1200" dirty="0"/>
              <a:t>constituida por aquellos </a:t>
            </a:r>
            <a:r>
              <a:rPr lang="es-CO" sz="1200" dirty="0" smtClean="0"/>
              <a:t>aspectos </a:t>
            </a:r>
            <a:r>
              <a:rPr lang="es-CO" sz="1200" dirty="0"/>
              <a:t>que </a:t>
            </a:r>
            <a:r>
              <a:rPr lang="es-CO" sz="1200" dirty="0" smtClean="0"/>
              <a:t>otorgan </a:t>
            </a:r>
            <a:r>
              <a:rPr lang="es-CO" sz="1200" dirty="0"/>
              <a:t>la energía necesaria para comenzar a estudiar y la fuerza de voluntad para </a:t>
            </a:r>
            <a:r>
              <a:rPr lang="es-CO" sz="1200" dirty="0" smtClean="0"/>
              <a:t>mantener </a:t>
            </a:r>
            <a:r>
              <a:rPr lang="es-CO" sz="1200" dirty="0"/>
              <a:t>en el estudio hasta conseguir </a:t>
            </a:r>
            <a:r>
              <a:rPr lang="es-CO" sz="1200" dirty="0" smtClean="0"/>
              <a:t>los propósitos establecidos.</a:t>
            </a:r>
            <a:r>
              <a:rPr lang="es-CO" sz="1200" dirty="0"/>
              <a:t> (Ruiz, 2016)</a:t>
            </a:r>
            <a:endParaRPr lang="es-CO" sz="1200" dirty="0" smtClean="0"/>
          </a:p>
          <a:p>
            <a:pPr marL="342900" lvl="1" indent="0" algn="just">
              <a:buNone/>
            </a:pPr>
            <a:endParaRPr lang="es-CO" sz="1200" dirty="0"/>
          </a:p>
          <a:p>
            <a:pPr marL="342900" lvl="1" indent="0" algn="just">
              <a:buNone/>
            </a:pPr>
            <a:r>
              <a:rPr lang="es-CO" sz="1200" dirty="0" smtClean="0"/>
              <a:t>La motivación es diferente para cada estudiante.</a:t>
            </a:r>
          </a:p>
          <a:p>
            <a:pPr marL="342900" lvl="1" indent="0" algn="just">
              <a:buNone/>
            </a:pPr>
            <a:endParaRPr lang="es-CO" sz="1200" dirty="0"/>
          </a:p>
          <a:p>
            <a:pPr marL="342900" lvl="1" indent="0" algn="just">
              <a:buNone/>
            </a:pPr>
            <a:r>
              <a:rPr lang="es-CO" sz="1200" dirty="0" smtClean="0">
                <a:solidFill>
                  <a:srgbClr val="00B050"/>
                </a:solidFill>
              </a:rPr>
              <a:t>Ejemplo:</a:t>
            </a:r>
          </a:p>
          <a:p>
            <a:pPr marL="514350" lvl="1" indent="-171450" algn="just"/>
            <a:r>
              <a:rPr lang="es-CO" sz="1200" dirty="0" smtClean="0"/>
              <a:t>Obtener las mejores notas, manteniendo un buen promedio.</a:t>
            </a:r>
          </a:p>
          <a:p>
            <a:pPr marL="514350" lvl="1" indent="-171450" algn="just"/>
            <a:r>
              <a:rPr lang="es-CO" sz="1200" dirty="0" smtClean="0"/>
              <a:t>Interés por un aprendizaje aplicado a su proyección laboral.</a:t>
            </a:r>
          </a:p>
          <a:p>
            <a:pPr marL="514350" lvl="1" indent="-171450" algn="just"/>
            <a:r>
              <a:rPr lang="es-CO" sz="1200" dirty="0" smtClean="0"/>
              <a:t>Apasionamiento por el tema de estudio.</a:t>
            </a:r>
          </a:p>
          <a:p>
            <a:pPr marL="514350" lvl="1" indent="-171450" algn="just"/>
            <a:r>
              <a:rPr lang="es-CO" sz="1200" dirty="0" smtClean="0"/>
              <a:t>Ser ejemplo de superación personal.</a:t>
            </a:r>
          </a:p>
          <a:p>
            <a:pPr marL="342900" lvl="1" indent="0">
              <a:buNone/>
            </a:pPr>
            <a:endParaRPr lang="es-CO" sz="1200" dirty="0" smtClean="0"/>
          </a:p>
          <a:p>
            <a:pPr marL="342900" lvl="1" indent="0">
              <a:buNone/>
            </a:pPr>
            <a:endParaRPr lang="es-CO" sz="1200" dirty="0" smtClean="0"/>
          </a:p>
          <a:p>
            <a:pPr marL="342900" lvl="1" indent="0">
              <a:buNone/>
            </a:pPr>
            <a:endParaRPr lang="es-CO" sz="1200" dirty="0" smtClean="0"/>
          </a:p>
          <a:p>
            <a:pPr marL="342900" lvl="1" indent="0">
              <a:buNone/>
            </a:pPr>
            <a:endParaRPr lang="es-CO" dirty="0" smtClean="0"/>
          </a:p>
          <a:p>
            <a:endParaRPr lang="es-CO" dirty="0"/>
          </a:p>
        </p:txBody>
      </p:sp>
      <p:pic>
        <p:nvPicPr>
          <p:cNvPr id="102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9015" y="3647185"/>
            <a:ext cx="2058236" cy="2061403"/>
          </a:xfrm>
          <a:prstGeom prst="rect">
            <a:avLst/>
          </a:prstGeom>
          <a:noFill/>
          <a:extLst>
            <a:ext uri="{909E8E84-426E-40DD-AFC4-6F175D3DCCD1}">
              <a14:hiddenFill xmlns:a14="http://schemas.microsoft.com/office/drawing/2010/main">
                <a:solidFill>
                  <a:srgbClr val="FFFFFF"/>
                </a:solidFill>
              </a14:hiddenFill>
            </a:ext>
          </a:extLst>
        </p:spPr>
      </p:pic>
      <p:sp>
        <p:nvSpPr>
          <p:cNvPr id="4" name="Llamada de nube 3"/>
          <p:cNvSpPr/>
          <p:nvPr/>
        </p:nvSpPr>
        <p:spPr>
          <a:xfrm>
            <a:off x="7099467" y="2311680"/>
            <a:ext cx="1536198" cy="133550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0">
              <a:buNone/>
            </a:pPr>
            <a:r>
              <a:rPr lang="es-CO" sz="1600" dirty="0"/>
              <a:t>¿cual es la tuya? </a:t>
            </a:r>
          </a:p>
        </p:txBody>
      </p:sp>
    </p:spTree>
    <p:extLst>
      <p:ext uri="{BB962C8B-B14F-4D97-AF65-F5344CB8AC3E}">
        <p14:creationId xmlns:p14="http://schemas.microsoft.com/office/powerpoint/2010/main" val="3948098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2368" y="1091821"/>
            <a:ext cx="7230979" cy="5429295"/>
          </a:xfrm>
        </p:spPr>
        <p:txBody>
          <a:bodyPr>
            <a:normAutofit/>
          </a:bodyPr>
          <a:lstStyle/>
          <a:p>
            <a:pPr marL="342900" lvl="1" indent="0" algn="just">
              <a:buNone/>
            </a:pPr>
            <a:r>
              <a:rPr lang="es-CO" sz="1200" dirty="0">
                <a:solidFill>
                  <a:srgbClr val="0070C0"/>
                </a:solidFill>
              </a:rPr>
              <a:t>1.2. Administración del </a:t>
            </a:r>
            <a:r>
              <a:rPr lang="es-CO" sz="1200" dirty="0" smtClean="0">
                <a:solidFill>
                  <a:srgbClr val="0070C0"/>
                </a:solidFill>
              </a:rPr>
              <a:t>tiempo:</a:t>
            </a:r>
          </a:p>
          <a:p>
            <a:pPr marL="342900" lvl="1" indent="0" algn="just">
              <a:buNone/>
            </a:pPr>
            <a:r>
              <a:rPr lang="es-CO" sz="1200" dirty="0" smtClean="0"/>
              <a:t>La planeación en relación a los tiempos de estudio representa un aspecto importante en la dinámica de estudio independiente.  Tiempos largos pueden generar agotamiento físico y mental, y tiempos cortos pueden permitir una mayor asimilación de la información dependiendo de los contenidos y grado de dificultad de los mismos.  La administración del tiempo depende del grado de concentración del estudiante, los objetivos propuestos y la habilidad lectora. </a:t>
            </a:r>
          </a:p>
          <a:p>
            <a:pPr marL="342900" lvl="1" indent="0" algn="just">
              <a:buNone/>
            </a:pPr>
            <a:endParaRPr lang="es-CO" sz="1200" dirty="0"/>
          </a:p>
          <a:p>
            <a:pPr marL="342900" lvl="1" indent="0" algn="r">
              <a:buNone/>
            </a:pPr>
            <a:endParaRPr lang="es-CO" sz="1200" dirty="0" smtClean="0"/>
          </a:p>
          <a:p>
            <a:pPr marL="342900" lvl="1" indent="0" algn="r">
              <a:buNone/>
            </a:pPr>
            <a:endParaRPr lang="es-CO" sz="1200" dirty="0"/>
          </a:p>
          <a:p>
            <a:pPr marL="342900" lvl="1" indent="0" algn="r">
              <a:buNone/>
            </a:pPr>
            <a:endParaRPr lang="es-CO" sz="1200" dirty="0" smtClean="0"/>
          </a:p>
          <a:p>
            <a:pPr marL="342900" lvl="1" indent="0" algn="r">
              <a:buNone/>
            </a:pPr>
            <a:endParaRPr lang="es-CO" sz="1200" dirty="0"/>
          </a:p>
          <a:p>
            <a:pPr marL="342900" lvl="1" indent="0" algn="r">
              <a:buNone/>
            </a:pPr>
            <a:r>
              <a:rPr lang="es-CO" sz="1200" dirty="0" smtClean="0">
                <a:solidFill>
                  <a:srgbClr val="00B050"/>
                </a:solidFill>
              </a:rPr>
              <a:t>Ejemplo: </a:t>
            </a:r>
          </a:p>
          <a:p>
            <a:pPr marL="514350" lvl="1" indent="-171450" algn="r"/>
            <a:r>
              <a:rPr lang="es-CO" sz="1200" dirty="0" smtClean="0"/>
              <a:t>Dedicación de media hora diaria para repasar conceptos teóricos.</a:t>
            </a:r>
          </a:p>
          <a:p>
            <a:pPr marL="514350" lvl="1" indent="-171450" algn="r"/>
            <a:r>
              <a:rPr lang="es-CO" sz="1200" dirty="0" smtClean="0"/>
              <a:t>Dedicación de 1 hora diaria para realizar ejercicios prácticos.</a:t>
            </a:r>
          </a:p>
          <a:p>
            <a:pPr marL="514350" lvl="1" indent="-171450" algn="r"/>
            <a:r>
              <a:rPr lang="es-CO" sz="1200" dirty="0" smtClean="0"/>
              <a:t>Dedicación de tiempos largos si es un tema de interés </a:t>
            </a:r>
            <a:r>
              <a:rPr lang="es-CO" sz="1200" dirty="0"/>
              <a:t>o</a:t>
            </a:r>
            <a:r>
              <a:rPr lang="es-CO" sz="1200" dirty="0" smtClean="0"/>
              <a:t> tiempos cortos si no llaman la atención.</a:t>
            </a:r>
          </a:p>
          <a:p>
            <a:pPr marL="342900" lvl="1" indent="0">
              <a:buNone/>
            </a:pPr>
            <a:endParaRPr lang="es-CO" sz="1200" dirty="0"/>
          </a:p>
          <a:p>
            <a:pPr marL="342900" lvl="1" indent="0">
              <a:buNone/>
            </a:pPr>
            <a:r>
              <a:rPr lang="es-CO" sz="1200" dirty="0">
                <a:solidFill>
                  <a:srgbClr val="0070C0"/>
                </a:solidFill>
              </a:rPr>
              <a:t>1.3. Concentración:</a:t>
            </a:r>
          </a:p>
          <a:p>
            <a:pPr marL="342900" lvl="1" indent="0">
              <a:buNone/>
            </a:pPr>
            <a:r>
              <a:rPr lang="es-CO" sz="1200" dirty="0" smtClean="0"/>
              <a:t>La concentración y la atención durante el estudio depende tanto de factores externos como internos.  De los cuales los factores internos determinan la calidad y el aprovechamiento del tiempo asignado al aprendizaje autónomo.</a:t>
            </a:r>
          </a:p>
          <a:p>
            <a:pPr marL="342900" lvl="1" indent="0">
              <a:buNone/>
            </a:pPr>
            <a:endParaRPr lang="es-CO" sz="1200" dirty="0"/>
          </a:p>
          <a:p>
            <a:pPr marL="342900" lvl="1" indent="0">
              <a:buNone/>
            </a:pPr>
            <a:r>
              <a:rPr lang="es-CO" sz="1200" dirty="0" smtClean="0">
                <a:solidFill>
                  <a:srgbClr val="00B050"/>
                </a:solidFill>
              </a:rPr>
              <a:t>Ejemplo:</a:t>
            </a:r>
          </a:p>
          <a:p>
            <a:pPr marL="514350" lvl="1" indent="-171450"/>
            <a:r>
              <a:rPr lang="es-CO" sz="1200" dirty="0" smtClean="0"/>
              <a:t>Factores externos: lugar de estudio, tiempo de estudio y aspectos ambientales.</a:t>
            </a:r>
          </a:p>
          <a:p>
            <a:pPr marL="514350" lvl="1" indent="-171450"/>
            <a:r>
              <a:rPr lang="es-CO" sz="1200" dirty="0" smtClean="0"/>
              <a:t>Factores internos: aspectos emocionales (preocupación, ansiedad, tristeza, </a:t>
            </a:r>
            <a:r>
              <a:rPr lang="es-CO" sz="1200" dirty="0" err="1" smtClean="0"/>
              <a:t>etc</a:t>
            </a:r>
            <a:r>
              <a:rPr lang="es-CO" sz="1200" dirty="0" smtClean="0"/>
              <a:t>)</a:t>
            </a:r>
            <a:endParaRPr lang="es-CO" sz="1200" dirty="0"/>
          </a:p>
          <a:p>
            <a:endParaRPr lang="es-CO" sz="1200" dirty="0"/>
          </a:p>
        </p:txBody>
      </p:sp>
      <p:pic>
        <p:nvPicPr>
          <p:cNvPr id="2050" name="Picture 2" descr="Imagen relacionad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980" r="31942"/>
          <a:stretch/>
        </p:blipFill>
        <p:spPr bwMode="auto">
          <a:xfrm flipH="1">
            <a:off x="228600" y="2994117"/>
            <a:ext cx="1034716" cy="1986896"/>
          </a:xfrm>
          <a:prstGeom prst="rect">
            <a:avLst/>
          </a:prstGeom>
          <a:noFill/>
          <a:extLst>
            <a:ext uri="{909E8E84-426E-40DD-AFC4-6F175D3DCCD1}">
              <a14:hiddenFill xmlns:a14="http://schemas.microsoft.com/office/drawing/2010/main">
                <a:solidFill>
                  <a:srgbClr val="FFFFFF"/>
                </a:solidFill>
              </a14:hiddenFill>
            </a:ext>
          </a:extLst>
        </p:spPr>
      </p:pic>
      <p:sp>
        <p:nvSpPr>
          <p:cNvPr id="2" name="Pergamino horizontal 1"/>
          <p:cNvSpPr/>
          <p:nvPr/>
        </p:nvSpPr>
        <p:spPr>
          <a:xfrm>
            <a:off x="1025917" y="2224065"/>
            <a:ext cx="3212431" cy="1540103"/>
          </a:xfrm>
          <a:prstGeom prst="horizontalScroll">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1" indent="0">
              <a:buNone/>
            </a:pPr>
            <a:r>
              <a:rPr lang="es-CO" sz="1200" dirty="0"/>
              <a:t>Procura crear un habito seleccionando siempre la misma franja horario, </a:t>
            </a:r>
            <a:r>
              <a:rPr lang="es-CO" sz="1200" dirty="0" smtClean="0"/>
              <a:t>así </a:t>
            </a:r>
            <a:r>
              <a:rPr lang="es-CO" sz="1200" dirty="0"/>
              <a:t>te será mas fácil dedicar el tiempo para el estudio independiente.</a:t>
            </a:r>
          </a:p>
        </p:txBody>
      </p:sp>
    </p:spTree>
    <p:extLst>
      <p:ext uri="{BB962C8B-B14F-4D97-AF65-F5344CB8AC3E}">
        <p14:creationId xmlns:p14="http://schemas.microsoft.com/office/powerpoint/2010/main" val="261869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407823"/>
            <a:ext cx="7886700" cy="4082150"/>
          </a:xfrm>
        </p:spPr>
        <p:txBody>
          <a:bodyPr>
            <a:normAutofit/>
          </a:bodyPr>
          <a:lstStyle/>
          <a:p>
            <a:pPr marL="342900" lvl="1" indent="0">
              <a:buNone/>
            </a:pPr>
            <a:r>
              <a:rPr lang="es-CO" sz="1200" dirty="0" smtClean="0">
                <a:solidFill>
                  <a:srgbClr val="0070C0"/>
                </a:solidFill>
              </a:rPr>
              <a:t>1.4</a:t>
            </a:r>
            <a:r>
              <a:rPr lang="es-CO" sz="1200" dirty="0">
                <a:solidFill>
                  <a:srgbClr val="0070C0"/>
                </a:solidFill>
              </a:rPr>
              <a:t>. Lugar de </a:t>
            </a:r>
            <a:r>
              <a:rPr lang="es-CO" sz="1200" dirty="0" smtClean="0">
                <a:solidFill>
                  <a:srgbClr val="0070C0"/>
                </a:solidFill>
              </a:rPr>
              <a:t>estudio:</a:t>
            </a:r>
          </a:p>
          <a:p>
            <a:pPr marL="342900" lvl="1" indent="0" algn="just">
              <a:buNone/>
            </a:pPr>
            <a:r>
              <a:rPr lang="es-CO" sz="1200" dirty="0" smtClean="0"/>
              <a:t>Espacio dedicado para repasar las temáticas vistas de clase.  Este lugar debe contar con condiciones básicas para lograr una disposición asertiva frente al tiempo de estudio en el que permanecerá. </a:t>
            </a:r>
          </a:p>
          <a:p>
            <a:pPr marL="342900" lvl="1" indent="0" algn="just">
              <a:buNone/>
            </a:pPr>
            <a:r>
              <a:rPr lang="es-CO" sz="1200" dirty="0" smtClean="0"/>
              <a:t>El lugar debe contar con los muebles necesarios para mantener una buena postura y ergonomía, de esta forma evitará el cansancio físico antes del agotamiento mental.</a:t>
            </a:r>
          </a:p>
          <a:p>
            <a:pPr marL="342900" lvl="1" indent="0" algn="just">
              <a:buNone/>
            </a:pPr>
            <a:endParaRPr lang="es-CO" sz="1200" dirty="0"/>
          </a:p>
          <a:p>
            <a:pPr marL="342900" lvl="1" indent="0" algn="just">
              <a:buNone/>
            </a:pPr>
            <a:r>
              <a:rPr lang="es-CO" sz="1200" dirty="0" smtClean="0">
                <a:solidFill>
                  <a:srgbClr val="00B050"/>
                </a:solidFill>
              </a:rPr>
              <a:t>Ejemplo:</a:t>
            </a:r>
          </a:p>
          <a:p>
            <a:pPr marL="171450" indent="-171450" algn="just">
              <a:buFont typeface="Arial" panose="020B0604020202020204" pitchFamily="34" charset="0"/>
              <a:buChar char="•"/>
            </a:pPr>
            <a:r>
              <a:rPr lang="es-CO" sz="1200" dirty="0"/>
              <a:t>Si puede ser con luz natural, en el caso contrario se debe usar la luz central y </a:t>
            </a:r>
            <a:r>
              <a:rPr lang="es-CO" sz="1200" dirty="0" smtClean="0"/>
              <a:t>la focal </a:t>
            </a:r>
            <a:r>
              <a:rPr lang="es-CO" sz="1200" dirty="0"/>
              <a:t>a la vez para evitar el cansancio de los ojos, al pasar de zonas de </a:t>
            </a:r>
            <a:r>
              <a:rPr lang="es-CO" sz="1200" dirty="0" smtClean="0"/>
              <a:t>oscuridad a </a:t>
            </a:r>
            <a:r>
              <a:rPr lang="es-CO" sz="1200" dirty="0"/>
              <a:t>zonas muy iluminadas.</a:t>
            </a:r>
            <a:r>
              <a:rPr lang="es-CO" sz="1200" dirty="0" smtClean="0"/>
              <a:t> </a:t>
            </a:r>
          </a:p>
          <a:p>
            <a:pPr marL="171450" indent="-171450" algn="just">
              <a:buFont typeface="Arial" panose="020B0604020202020204" pitchFamily="34" charset="0"/>
              <a:buChar char="•"/>
            </a:pPr>
            <a:r>
              <a:rPr lang="es-CO" sz="1200" dirty="0"/>
              <a:t>No debe haber objetos personales, posters que puedan distraer, fotografías a </a:t>
            </a:r>
            <a:r>
              <a:rPr lang="es-CO" sz="1200" dirty="0" smtClean="0"/>
              <a:t>la vista</a:t>
            </a:r>
            <a:r>
              <a:rPr lang="es-CO" sz="1200" dirty="0"/>
              <a:t>, aunque sí pueden estar en la habitación pero sin que se vean desde el </a:t>
            </a:r>
            <a:r>
              <a:rPr lang="es-CO" sz="1200" dirty="0" smtClean="0"/>
              <a:t>lugar donde </a:t>
            </a:r>
            <a:r>
              <a:rPr lang="es-CO" sz="1200" dirty="0"/>
              <a:t>se estudia.</a:t>
            </a:r>
          </a:p>
          <a:p>
            <a:pPr marL="171450" indent="-171450" algn="just">
              <a:buFont typeface="Arial" panose="020B0604020202020204" pitchFamily="34" charset="0"/>
              <a:buChar char="•"/>
            </a:pPr>
            <a:r>
              <a:rPr lang="es-CO" sz="1200" dirty="0" smtClean="0"/>
              <a:t>Debe </a:t>
            </a:r>
            <a:r>
              <a:rPr lang="es-CO" sz="1200" dirty="0"/>
              <a:t>ser un lugar agradable donde se esté a gusto: con una </a:t>
            </a:r>
            <a:r>
              <a:rPr lang="es-CO" sz="1200" dirty="0" smtClean="0"/>
              <a:t>temperatura adecuada </a:t>
            </a:r>
            <a:r>
              <a:rPr lang="es-CO" sz="1200" dirty="0"/>
              <a:t>si es posible, amplio para colocar el material de estudio que debe </a:t>
            </a:r>
            <a:r>
              <a:rPr lang="es-CO" sz="1200" dirty="0" smtClean="0"/>
              <a:t>estar al </a:t>
            </a:r>
            <a:r>
              <a:rPr lang="es-CO" sz="1200" dirty="0"/>
              <a:t>alcance de la mano así como libros de consulta y </a:t>
            </a:r>
            <a:r>
              <a:rPr lang="es-CO" sz="1200" dirty="0" smtClean="0"/>
              <a:t>diccionarios.</a:t>
            </a:r>
          </a:p>
          <a:p>
            <a:pPr marL="171450" indent="-171450" algn="just">
              <a:buFont typeface="Arial" panose="020B0604020202020204" pitchFamily="34" charset="0"/>
              <a:buChar char="•"/>
            </a:pPr>
            <a:r>
              <a:rPr lang="es-CO" sz="1200" dirty="0" smtClean="0"/>
              <a:t>Si </a:t>
            </a:r>
            <a:r>
              <a:rPr lang="es-CO" sz="1200" dirty="0"/>
              <a:t>es posible deben evitarse todo tipo de ruidos audiovisuales: radio, </a:t>
            </a:r>
            <a:r>
              <a:rPr lang="es-CO" sz="1200" dirty="0" smtClean="0"/>
              <a:t>televisión, imágenes </a:t>
            </a:r>
            <a:r>
              <a:rPr lang="es-CO" sz="1200" dirty="0"/>
              <a:t>que distraigan, conversaciones de otros, etc. (Gómez, 2018)</a:t>
            </a:r>
          </a:p>
          <a:p>
            <a:endParaRPr lang="es-CO" sz="1200" dirty="0" smtClean="0"/>
          </a:p>
          <a:p>
            <a:endParaRPr lang="es-CO" dirty="0"/>
          </a:p>
          <a:p>
            <a:endParaRPr lang="es-CO" dirty="0"/>
          </a:p>
        </p:txBody>
      </p:sp>
      <p:pic>
        <p:nvPicPr>
          <p:cNvPr id="3074" name="Picture 2" descr="Resultado de imagen para persona estudiando 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4555" y="4626141"/>
            <a:ext cx="1534027" cy="1534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1107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342900" lvl="1" indent="0">
              <a:buNone/>
            </a:pPr>
            <a:r>
              <a:rPr lang="es-CO" sz="1200" dirty="0">
                <a:solidFill>
                  <a:srgbClr val="0070C0"/>
                </a:solidFill>
              </a:rPr>
              <a:t>1.5. Habilidad </a:t>
            </a:r>
            <a:r>
              <a:rPr lang="es-CO" sz="1200" dirty="0" smtClean="0">
                <a:solidFill>
                  <a:srgbClr val="0070C0"/>
                </a:solidFill>
              </a:rPr>
              <a:t>lectora</a:t>
            </a:r>
          </a:p>
          <a:p>
            <a:pPr marL="342900" lvl="1" indent="0">
              <a:buNone/>
            </a:pPr>
            <a:r>
              <a:rPr lang="es-CO" sz="1200" dirty="0"/>
              <a:t>La lectura supone la práctica más importante para el estudio. Es el paso previo, la forma general de entrar en contacto con un </a:t>
            </a:r>
            <a:r>
              <a:rPr lang="es-CO" sz="1200" dirty="0" smtClean="0"/>
              <a:t>tema.  </a:t>
            </a:r>
          </a:p>
          <a:p>
            <a:pPr marL="342900" lvl="1" indent="0">
              <a:buNone/>
            </a:pPr>
            <a:endParaRPr lang="es-CO" sz="1200" dirty="0" smtClean="0"/>
          </a:p>
          <a:p>
            <a:pPr marL="342900" lvl="1" indent="0">
              <a:buNone/>
            </a:pPr>
            <a:endParaRPr lang="es-CO" sz="1200" dirty="0" smtClean="0">
              <a:solidFill>
                <a:srgbClr val="0070C0"/>
              </a:solidFill>
            </a:endParaRPr>
          </a:p>
          <a:p>
            <a:pPr marL="342900" lvl="1" indent="0">
              <a:buNone/>
            </a:pPr>
            <a:endParaRPr lang="es-CO" sz="1200" dirty="0" smtClean="0">
              <a:solidFill>
                <a:srgbClr val="0070C0"/>
              </a:solidFill>
            </a:endParaRPr>
          </a:p>
          <a:p>
            <a:pPr marL="342900" lvl="1" indent="0">
              <a:buNone/>
            </a:pPr>
            <a:endParaRPr lang="es-CO" sz="1200" dirty="0" smtClean="0">
              <a:solidFill>
                <a:srgbClr val="0070C0"/>
              </a:solidFill>
            </a:endParaRPr>
          </a:p>
          <a:p>
            <a:pPr marL="342900" lvl="1" indent="0">
              <a:buNone/>
            </a:pPr>
            <a:endParaRPr lang="es-CO" sz="1200" dirty="0">
              <a:solidFill>
                <a:srgbClr val="0070C0"/>
              </a:solidFill>
            </a:endParaRPr>
          </a:p>
          <a:p>
            <a:pPr marL="342900" lvl="1" indent="0">
              <a:buNone/>
            </a:pPr>
            <a:endParaRPr lang="es-CO" sz="1200" dirty="0" smtClean="0">
              <a:solidFill>
                <a:srgbClr val="0070C0"/>
              </a:solidFill>
            </a:endParaRPr>
          </a:p>
          <a:p>
            <a:pPr marL="342900" lvl="1" indent="0">
              <a:buNone/>
            </a:pPr>
            <a:endParaRPr lang="es-CO" sz="1200" dirty="0" smtClean="0"/>
          </a:p>
          <a:p>
            <a:pPr marL="342900" lvl="1" indent="0">
              <a:buNone/>
            </a:pPr>
            <a:endParaRPr lang="es-CO" sz="1200" dirty="0"/>
          </a:p>
          <a:p>
            <a:pPr marL="342900" lvl="1" indent="0" algn="just">
              <a:buNone/>
            </a:pPr>
            <a:r>
              <a:rPr lang="es-CO" sz="1200" dirty="0" smtClean="0"/>
              <a:t>Estas </a:t>
            </a:r>
            <a:r>
              <a:rPr lang="es-CO" sz="1200" dirty="0"/>
              <a:t>dos últimas fases indicadas, </a:t>
            </a:r>
            <a:r>
              <a:rPr lang="es-CO" sz="1200" i="1" dirty="0"/>
              <a:t>Contrastar el texto con el propio pensamiento </a:t>
            </a:r>
            <a:r>
              <a:rPr lang="es-CO" sz="1200" dirty="0"/>
              <a:t>y </a:t>
            </a:r>
            <a:r>
              <a:rPr lang="es-CO" sz="1200" i="1" dirty="0"/>
              <a:t>Evaluar lo leído</a:t>
            </a:r>
            <a:r>
              <a:rPr lang="es-CO" sz="1200" dirty="0"/>
              <a:t>, hacen referencia fundamentalmente a la lectura crítica. En el nivel universitario en el que nos movemos, este tipo de lectura </a:t>
            </a:r>
            <a:r>
              <a:rPr lang="es-CO" sz="1200" i="1" dirty="0"/>
              <a:t>crítica </a:t>
            </a:r>
            <a:r>
              <a:rPr lang="es-CO" sz="1200" dirty="0"/>
              <a:t>adquiere un peso específico para conseguir un aprendizaje significativo, pues implica establecer una relación de lo conocido (conocimientos previos) con la nueva información que se nos expone. </a:t>
            </a:r>
            <a:r>
              <a:rPr lang="es-CO" altLang="es-CO" sz="1200" dirty="0">
                <a:solidFill>
                  <a:srgbClr val="44546A"/>
                </a:solidFill>
              </a:rPr>
              <a:t>(Sebastián, Ballesteros, &amp; García, 2018</a:t>
            </a:r>
            <a:r>
              <a:rPr lang="es-CO" altLang="es-CO" sz="1200" dirty="0" smtClean="0">
                <a:solidFill>
                  <a:srgbClr val="44546A"/>
                </a:solidFill>
              </a:rPr>
              <a:t>)</a:t>
            </a:r>
          </a:p>
          <a:p>
            <a:pPr marL="342900" lvl="1" indent="0" algn="just">
              <a:buNone/>
            </a:pPr>
            <a:r>
              <a:rPr lang="es-CO" sz="1200" dirty="0" smtClean="0">
                <a:latin typeface="+mn-lt"/>
              </a:rPr>
              <a:t> </a:t>
            </a:r>
          </a:p>
          <a:p>
            <a:pPr marL="342900" lvl="1" indent="0" algn="just">
              <a:buNone/>
            </a:pPr>
            <a:r>
              <a:rPr lang="es-CO" sz="1200" dirty="0" smtClean="0">
                <a:solidFill>
                  <a:srgbClr val="00B050"/>
                </a:solidFill>
                <a:latin typeface="+mn-lt"/>
              </a:rPr>
              <a:t>Ejemplo:</a:t>
            </a:r>
          </a:p>
          <a:p>
            <a:pPr marL="514350" lvl="1" indent="-171450" algn="just"/>
            <a:r>
              <a:rPr lang="es-CO" sz="1200" dirty="0"/>
              <a:t>Un método clásico para ayudarnos a lograr una mejor comprensión lectora es el SQ3R (en inglés: </a:t>
            </a:r>
            <a:r>
              <a:rPr lang="es-CO" sz="1200" i="1" dirty="0" err="1"/>
              <a:t>Survey</a:t>
            </a:r>
            <a:r>
              <a:rPr lang="es-CO" sz="1200" i="1" dirty="0"/>
              <a:t>, </a:t>
            </a:r>
            <a:r>
              <a:rPr lang="es-CO" sz="1200" i="1" dirty="0" err="1"/>
              <a:t>Question</a:t>
            </a:r>
            <a:r>
              <a:rPr lang="es-CO" sz="1200" i="1" dirty="0"/>
              <a:t>, </a:t>
            </a:r>
            <a:r>
              <a:rPr lang="es-CO" sz="1200" i="1" dirty="0" err="1"/>
              <a:t>Read</a:t>
            </a:r>
            <a:r>
              <a:rPr lang="es-CO" sz="1200" i="1" dirty="0"/>
              <a:t>, Repite, </a:t>
            </a:r>
            <a:r>
              <a:rPr lang="es-CO" sz="1200" i="1" dirty="0" err="1"/>
              <a:t>Review</a:t>
            </a:r>
            <a:r>
              <a:rPr lang="es-CO" sz="1200" i="1" dirty="0" smtClean="0"/>
              <a:t>). </a:t>
            </a:r>
            <a:r>
              <a:rPr lang="es-CO" sz="1200" dirty="0" smtClean="0"/>
              <a:t>(Examinar, preguntar, leer, repetir y repasar)</a:t>
            </a:r>
          </a:p>
          <a:p>
            <a:pPr marL="514350" lvl="1" indent="-171450" algn="just"/>
            <a:r>
              <a:rPr lang="es-CO" sz="1200" dirty="0" smtClean="0"/>
              <a:t>La velocidad de lectura depende del grado de dificultad del texto, en relación al vocabulario. Se hace importante mas allá de la velocidad, la comprensión y entendimiento de las ideas principales que se extraen durante la lectura, así como también, la asimilación y la interpretación de las mismas. </a:t>
            </a:r>
          </a:p>
          <a:p>
            <a:pPr marL="342900" lvl="1" indent="0" algn="just">
              <a:buNone/>
            </a:pPr>
            <a:endParaRPr lang="es-CO" sz="1200" dirty="0">
              <a:solidFill>
                <a:srgbClr val="0070C0"/>
              </a:solidFill>
              <a:latin typeface="+mn-lt"/>
            </a:endParaRPr>
          </a:p>
          <a:p>
            <a:pPr algn="just"/>
            <a:endParaRPr lang="es-CO" sz="1200" dirty="0"/>
          </a:p>
        </p:txBody>
      </p:sp>
      <p:sp>
        <p:nvSpPr>
          <p:cNvPr id="6" name="Rectangle 5"/>
          <p:cNvSpPr>
            <a:spLocks noChangeArrowheads="1"/>
          </p:cNvSpPr>
          <p:nvPr/>
        </p:nvSpPr>
        <p:spPr bwMode="auto">
          <a:xfrm>
            <a:off x="1191126" y="113015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7" name="Rectangle 6"/>
          <p:cNvSpPr>
            <a:spLocks noChangeArrowheads="1"/>
          </p:cNvSpPr>
          <p:nvPr/>
        </p:nvSpPr>
        <p:spPr bwMode="auto">
          <a:xfrm>
            <a:off x="1871661" y="3022831"/>
            <a:ext cx="540067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ES" altLang="es-CO" sz="1200" i="1" dirty="0" smtClean="0">
                <a:solidFill>
                  <a:srgbClr val="44546A"/>
                </a:solidFill>
                <a:latin typeface="Tahoma" panose="020B0604030504040204" pitchFamily="34" charset="0"/>
                <a:ea typeface="Tahoma" panose="020B0604030504040204" pitchFamily="34" charset="0"/>
                <a:cs typeface="Tahoma" panose="020B0604030504040204" pitchFamily="34" charset="0"/>
              </a:rPr>
              <a:t>Esquema</a:t>
            </a:r>
            <a:r>
              <a:rPr kumimoji="0" lang="es-ES" altLang="es-CO" sz="1200" b="0" i="1" u="none" strike="noStrike" cap="none" normalizeH="0" baseline="0" dirty="0" smtClean="0">
                <a:ln>
                  <a:noFill/>
                </a:ln>
                <a:solidFill>
                  <a:srgbClr val="44546A"/>
                </a:solidFill>
                <a:effectLst/>
                <a:latin typeface="Tahoma" panose="020B0604030504040204" pitchFamily="34" charset="0"/>
                <a:ea typeface="Tahoma" panose="020B0604030504040204" pitchFamily="34" charset="0"/>
                <a:cs typeface="Tahoma" panose="020B0604030504040204" pitchFamily="34" charset="0"/>
              </a:rPr>
              <a:t> 1. Proceso lector </a:t>
            </a:r>
            <a:r>
              <a:rPr kumimoji="0" lang="es-CO" altLang="es-CO" sz="1200" b="0" i="1" u="none" strike="noStrike" cap="none" normalizeH="0" baseline="0" dirty="0" smtClean="0">
                <a:ln>
                  <a:noFill/>
                </a:ln>
                <a:solidFill>
                  <a:srgbClr val="44546A"/>
                </a:solidFill>
                <a:effectLst/>
                <a:latin typeface="Tahoma" panose="020B0604030504040204" pitchFamily="34" charset="0"/>
                <a:ea typeface="Tahoma" panose="020B0604030504040204" pitchFamily="34" charset="0"/>
                <a:cs typeface="Tahoma" panose="020B0604030504040204" pitchFamily="34" charset="0"/>
              </a:rPr>
              <a:t>(Sebastián, Ballesteros, &amp; García, 2018)</a:t>
            </a:r>
            <a:endParaRPr kumimoji="0" lang="es-CO" altLang="es-CO" sz="32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0324" y="1750849"/>
            <a:ext cx="1265720" cy="1608966"/>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upo 19"/>
          <p:cNvGrpSpPr/>
          <p:nvPr/>
        </p:nvGrpSpPr>
        <p:grpSpPr>
          <a:xfrm>
            <a:off x="917158" y="1918018"/>
            <a:ext cx="6123166" cy="797234"/>
            <a:chOff x="1149170" y="5595581"/>
            <a:chExt cx="6737968" cy="764276"/>
          </a:xfrm>
        </p:grpSpPr>
        <p:sp>
          <p:nvSpPr>
            <p:cNvPr id="2" name="Rectángulo 1"/>
            <p:cNvSpPr/>
            <p:nvPr/>
          </p:nvSpPr>
          <p:spPr>
            <a:xfrm>
              <a:off x="1149170" y="5710708"/>
              <a:ext cx="1296538" cy="518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smtClean="0">
                  <a:latin typeface="Tahoma" panose="020B0604030504040204" pitchFamily="34" charset="0"/>
                  <a:ea typeface="Tahoma" panose="020B0604030504040204" pitchFamily="34" charset="0"/>
                  <a:cs typeface="Tahoma" panose="020B0604030504040204" pitchFamily="34" charset="0"/>
                </a:rPr>
                <a:t>Reconocer palabras</a:t>
              </a:r>
              <a:endParaRPr lang="es-CO" sz="1200" dirty="0">
                <a:latin typeface="Tahoma" panose="020B0604030504040204" pitchFamily="34" charset="0"/>
                <a:ea typeface="Tahoma" panose="020B0604030504040204" pitchFamily="34" charset="0"/>
                <a:cs typeface="Tahoma" panose="020B0604030504040204" pitchFamily="34" charset="0"/>
              </a:endParaRPr>
            </a:p>
          </p:txBody>
        </p:sp>
        <p:sp>
          <p:nvSpPr>
            <p:cNvPr id="8" name="Rectángulo 7"/>
            <p:cNvSpPr/>
            <p:nvPr/>
          </p:nvSpPr>
          <p:spPr>
            <a:xfrm>
              <a:off x="2881169" y="5718411"/>
              <a:ext cx="1296538" cy="518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smtClean="0">
                  <a:latin typeface="Tahoma" panose="020B0604030504040204" pitchFamily="34" charset="0"/>
                  <a:ea typeface="Tahoma" panose="020B0604030504040204" pitchFamily="34" charset="0"/>
                  <a:cs typeface="Tahoma" panose="020B0604030504040204" pitchFamily="34" charset="0"/>
                </a:rPr>
                <a:t>Entender ideas</a:t>
              </a:r>
              <a:endParaRPr lang="es-CO" sz="1200" dirty="0">
                <a:latin typeface="Tahoma" panose="020B0604030504040204" pitchFamily="34" charset="0"/>
                <a:ea typeface="Tahoma" panose="020B0604030504040204" pitchFamily="34" charset="0"/>
                <a:cs typeface="Tahoma" panose="020B0604030504040204" pitchFamily="34" charset="0"/>
              </a:endParaRPr>
            </a:p>
          </p:txBody>
        </p:sp>
        <p:sp>
          <p:nvSpPr>
            <p:cNvPr id="9" name="Rectángulo 8"/>
            <p:cNvSpPr/>
            <p:nvPr/>
          </p:nvSpPr>
          <p:spPr>
            <a:xfrm>
              <a:off x="4613168" y="5595581"/>
              <a:ext cx="1541971" cy="764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smtClean="0">
                  <a:latin typeface="Tahoma" panose="020B0604030504040204" pitchFamily="34" charset="0"/>
                  <a:ea typeface="Tahoma" panose="020B0604030504040204" pitchFamily="34" charset="0"/>
                  <a:cs typeface="Tahoma" panose="020B0604030504040204" pitchFamily="34" charset="0"/>
                </a:rPr>
                <a:t>Contrastar el pensamiento del autor con el propio</a:t>
              </a:r>
              <a:endParaRPr lang="es-CO" sz="1200" dirty="0">
                <a:latin typeface="Tahoma" panose="020B0604030504040204" pitchFamily="34" charset="0"/>
                <a:ea typeface="Tahoma" panose="020B0604030504040204" pitchFamily="34" charset="0"/>
                <a:cs typeface="Tahoma" panose="020B0604030504040204" pitchFamily="34" charset="0"/>
              </a:endParaRPr>
            </a:p>
          </p:txBody>
        </p:sp>
        <p:sp>
          <p:nvSpPr>
            <p:cNvPr id="10" name="Rectángulo 9"/>
            <p:cNvSpPr/>
            <p:nvPr/>
          </p:nvSpPr>
          <p:spPr>
            <a:xfrm>
              <a:off x="6590600" y="5718411"/>
              <a:ext cx="1296538" cy="518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200" dirty="0" smtClean="0">
                  <a:latin typeface="Tahoma" panose="020B0604030504040204" pitchFamily="34" charset="0"/>
                  <a:ea typeface="Tahoma" panose="020B0604030504040204" pitchFamily="34" charset="0"/>
                  <a:cs typeface="Tahoma" panose="020B0604030504040204" pitchFamily="34" charset="0"/>
                </a:rPr>
                <a:t>Evaluar lo leído</a:t>
              </a:r>
              <a:endParaRPr lang="es-CO" sz="1200" dirty="0">
                <a:latin typeface="Tahoma" panose="020B0604030504040204" pitchFamily="34" charset="0"/>
                <a:ea typeface="Tahoma" panose="020B0604030504040204" pitchFamily="34" charset="0"/>
                <a:cs typeface="Tahoma" panose="020B0604030504040204" pitchFamily="34" charset="0"/>
              </a:endParaRPr>
            </a:p>
          </p:txBody>
        </p:sp>
        <p:cxnSp>
          <p:nvCxnSpPr>
            <p:cNvPr id="5" name="Conector recto de flecha 4"/>
            <p:cNvCxnSpPr>
              <a:stCxn id="2" idx="3"/>
              <a:endCxn id="8" idx="1"/>
            </p:cNvCxnSpPr>
            <p:nvPr/>
          </p:nvCxnSpPr>
          <p:spPr>
            <a:xfrm>
              <a:off x="2445708" y="5970016"/>
              <a:ext cx="435461" cy="77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a:stCxn id="8" idx="3"/>
              <a:endCxn id="9" idx="1"/>
            </p:cNvCxnSpPr>
            <p:nvPr/>
          </p:nvCxnSpPr>
          <p:spPr>
            <a:xfrm>
              <a:off x="4177707" y="5977719"/>
              <a:ext cx="4354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a:stCxn id="9" idx="3"/>
              <a:endCxn id="10" idx="1"/>
            </p:cNvCxnSpPr>
            <p:nvPr/>
          </p:nvCxnSpPr>
          <p:spPr>
            <a:xfrm>
              <a:off x="6155139" y="5977719"/>
              <a:ext cx="4354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57835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7"/>
            <a:ext cx="5229891" cy="5099166"/>
          </a:xfrm>
        </p:spPr>
        <p:txBody>
          <a:bodyPr/>
          <a:lstStyle/>
          <a:p>
            <a:pPr algn="just"/>
            <a:r>
              <a:rPr lang="es-CO" sz="1200" dirty="0">
                <a:solidFill>
                  <a:srgbClr val="0070C0"/>
                </a:solidFill>
              </a:rPr>
              <a:t>1.6. Procesamiento de </a:t>
            </a:r>
            <a:r>
              <a:rPr lang="es-CO" sz="1200" dirty="0" smtClean="0">
                <a:solidFill>
                  <a:srgbClr val="0070C0"/>
                </a:solidFill>
              </a:rPr>
              <a:t>información</a:t>
            </a:r>
          </a:p>
          <a:p>
            <a:pPr algn="just"/>
            <a:r>
              <a:rPr lang="es-CO" sz="1200" dirty="0" smtClean="0"/>
              <a:t>La forma en la que se almacena y selecciona la información estudiada, incide en el grado de recordación de los conceptos abordados en clase.  Las habilidades individuales favorecen el aprendizaje autónomo ya que determinan la dinámica y las técnicas apropiadas para garantizar la asimilación de los contenidos estudiados.  El estudiante se autorregula y define las actividades mas eficientes para el cumplimiento de sus objetivos de aprendizaje.</a:t>
            </a:r>
          </a:p>
          <a:p>
            <a:pPr algn="just"/>
            <a:endParaRPr lang="es-CO" sz="1200" dirty="0" smtClean="0"/>
          </a:p>
          <a:p>
            <a:pPr marL="342900" lvl="1" indent="0" algn="just">
              <a:buNone/>
            </a:pPr>
            <a:r>
              <a:rPr lang="es-CO" sz="1200" dirty="0">
                <a:solidFill>
                  <a:srgbClr val="00B050"/>
                </a:solidFill>
              </a:rPr>
              <a:t>Ejemplo</a:t>
            </a:r>
            <a:r>
              <a:rPr lang="es-CO" sz="1200" dirty="0" smtClean="0">
                <a:solidFill>
                  <a:srgbClr val="00B050"/>
                </a:solidFill>
              </a:rPr>
              <a:t>:</a:t>
            </a:r>
          </a:p>
          <a:p>
            <a:pPr marL="342900" lvl="1" indent="0" algn="just">
              <a:buNone/>
            </a:pPr>
            <a:r>
              <a:rPr lang="es-CO" sz="1200" dirty="0" smtClean="0"/>
              <a:t>De acuerdo a sus habilidades y aptitudes selecciona herramientas para sintetizar la información estudiada.  Cuando lees y te concentras puedes crear cuadros comparativos, hacer mapas mentales y diagramas jerárquicos que ayuden a recordar fácilmente lo leído, en el caso de los contenidos teóricos.  </a:t>
            </a:r>
          </a:p>
          <a:p>
            <a:pPr marL="342900" lvl="1" indent="0" algn="just">
              <a:buNone/>
            </a:pPr>
            <a:r>
              <a:rPr lang="es-CO" sz="1200" dirty="0" smtClean="0"/>
              <a:t>Realiza ejercicios de aplicación y resuelve problemas prácticos para contextualizar los conceptos teóricos, de tal manera que lo que aprendido se relacione con situaciones que ayudan a entender la importancia del tema estudiado.</a:t>
            </a:r>
            <a:endParaRPr lang="es-CO" sz="1200" dirty="0"/>
          </a:p>
          <a:p>
            <a:pPr algn="just"/>
            <a:r>
              <a:rPr lang="es-CO" sz="1200" dirty="0" smtClean="0"/>
              <a:t>    </a:t>
            </a:r>
            <a:endParaRPr lang="es-CO" sz="1200" dirty="0"/>
          </a:p>
          <a:p>
            <a:pPr algn="just"/>
            <a:endParaRPr lang="es-CO" dirty="0"/>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8541" y="1850066"/>
            <a:ext cx="2849525" cy="284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766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6589"/>
            <a:ext cx="7886700" cy="704100"/>
          </a:xfrm>
        </p:spPr>
        <p:txBody>
          <a:bodyPr/>
          <a:lstStyle/>
          <a:p>
            <a:r>
              <a:rPr lang="es-CO" sz="18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2. Estrategias metodológicas</a:t>
            </a:r>
            <a:br>
              <a:rPr lang="es-CO" sz="18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br>
            <a:endParaRPr lang="es-CO" sz="18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Marcador de contenido 2"/>
          <p:cNvSpPr>
            <a:spLocks noGrp="1"/>
          </p:cNvSpPr>
          <p:nvPr>
            <p:ph idx="1"/>
          </p:nvPr>
        </p:nvSpPr>
        <p:spPr>
          <a:xfrm>
            <a:off x="426510" y="3046576"/>
            <a:ext cx="7589074" cy="3160010"/>
          </a:xfrm>
        </p:spPr>
        <p:txBody>
          <a:bodyPr>
            <a:normAutofit/>
          </a:bodyPr>
          <a:lstStyle/>
          <a:p>
            <a:pPr algn="just"/>
            <a:r>
              <a:rPr lang="es-CO" sz="1200" dirty="0" smtClean="0"/>
              <a:t>Planifica de acuerdo a:</a:t>
            </a:r>
          </a:p>
          <a:p>
            <a:pPr algn="just"/>
            <a:r>
              <a:rPr lang="es-CO" sz="1200" dirty="0" smtClean="0">
                <a:solidFill>
                  <a:srgbClr val="00B050"/>
                </a:solidFill>
              </a:rPr>
              <a:t>Tiempo de estudio:  </a:t>
            </a:r>
            <a:r>
              <a:rPr lang="es-CO" sz="1200" dirty="0"/>
              <a:t>Debes intentar que la franja horaria en la que estudias sea regular, casi </a:t>
            </a:r>
            <a:r>
              <a:rPr lang="es-CO" sz="1200" dirty="0" smtClean="0"/>
              <a:t>siempre la </a:t>
            </a:r>
            <a:r>
              <a:rPr lang="es-CO" sz="1200" dirty="0"/>
              <a:t>misma, para crear un hábito y que te sea más fácil ponerte sin </a:t>
            </a:r>
            <a:r>
              <a:rPr lang="es-CO" sz="1200" dirty="0" smtClean="0"/>
              <a:t>pensarlo. El </a:t>
            </a:r>
            <a:r>
              <a:rPr lang="es-CO" sz="1200" dirty="0"/>
              <a:t>tiempo de estudio consta de tiempos de trabajo y tiempos de descanso.</a:t>
            </a:r>
          </a:p>
          <a:p>
            <a:pPr algn="just"/>
            <a:r>
              <a:rPr lang="es-CO" sz="1200" dirty="0"/>
              <a:t>Aproximadamente la organización teniendo en cuenta el rendimiento </a:t>
            </a:r>
            <a:r>
              <a:rPr lang="es-CO" sz="1200" dirty="0" smtClean="0"/>
              <a:t>medio sería </a:t>
            </a:r>
            <a:r>
              <a:rPr lang="es-CO" sz="1200" dirty="0"/>
              <a:t>la siguiente: 1 hora de trabajo- 5 minutos de descanso- 45 minutos </a:t>
            </a:r>
            <a:r>
              <a:rPr lang="es-CO" sz="1200" dirty="0" smtClean="0"/>
              <a:t>de trabajo- </a:t>
            </a:r>
            <a:r>
              <a:rPr lang="es-CO" sz="1200" dirty="0"/>
              <a:t>10minutos de descanso... y así progresivamente. A medida que pase </a:t>
            </a:r>
            <a:r>
              <a:rPr lang="es-CO" sz="1200" dirty="0" smtClean="0"/>
              <a:t>el tiempo </a:t>
            </a:r>
            <a:r>
              <a:rPr lang="es-CO" sz="1200" dirty="0"/>
              <a:t>cada vez los descansos serán más largos y los tiempos de estudio </a:t>
            </a:r>
            <a:r>
              <a:rPr lang="es-CO" sz="1200" dirty="0" smtClean="0"/>
              <a:t>más cortos</a:t>
            </a:r>
            <a:r>
              <a:rPr lang="es-CO" sz="1200" dirty="0"/>
              <a:t>. Cada uno debe adaptarlos a sí mismo, conocerse y saber a qué hora </a:t>
            </a:r>
            <a:r>
              <a:rPr lang="es-CO" sz="1200" dirty="0" smtClean="0"/>
              <a:t>y cuánto </a:t>
            </a:r>
            <a:r>
              <a:rPr lang="es-CO" sz="1200" dirty="0"/>
              <a:t>tiempo es capaz de estudiar concentrado.</a:t>
            </a:r>
          </a:p>
          <a:p>
            <a:pPr algn="just"/>
            <a:r>
              <a:rPr lang="es-CO" sz="1200" dirty="0" smtClean="0"/>
              <a:t>Planifica </a:t>
            </a:r>
            <a:r>
              <a:rPr lang="es-CO" sz="1200" dirty="0"/>
              <a:t>tu tiempo de estudio durante la semana el domingo, indicando </a:t>
            </a:r>
            <a:r>
              <a:rPr lang="es-CO" sz="1200" dirty="0" smtClean="0"/>
              <a:t>aquellas tareas </a:t>
            </a:r>
            <a:r>
              <a:rPr lang="es-CO" sz="1200" dirty="0"/>
              <a:t>que son prioritarias y asignándoles un tiempo semanal. Lo que te </a:t>
            </a:r>
            <a:r>
              <a:rPr lang="es-CO" sz="1200" dirty="0" smtClean="0"/>
              <a:t>vaya surgiendo </a:t>
            </a:r>
            <a:r>
              <a:rPr lang="es-CO" sz="1200" dirty="0"/>
              <a:t>lo vas adaptando a las horas libres. Deja siempre horas en blanco </a:t>
            </a:r>
            <a:r>
              <a:rPr lang="es-CO" sz="1200" dirty="0" smtClean="0"/>
              <a:t>por si </a:t>
            </a:r>
            <a:r>
              <a:rPr lang="es-CO" sz="1200" dirty="0"/>
              <a:t>te surgen imprevistos.</a:t>
            </a:r>
            <a:endParaRPr lang="es-CO" sz="1200" dirty="0" smtClean="0">
              <a:solidFill>
                <a:srgbClr val="00B050"/>
              </a:solidFill>
            </a:endParaRPr>
          </a:p>
          <a:p>
            <a:pPr marL="342900" lvl="1" indent="0" algn="just">
              <a:buNone/>
            </a:pPr>
            <a:r>
              <a:rPr lang="es-CO" sz="1200" dirty="0" smtClean="0"/>
              <a:t> </a:t>
            </a:r>
            <a:endParaRPr lang="es-CO" sz="1200" dirty="0"/>
          </a:p>
        </p:txBody>
      </p:sp>
      <p:pic>
        <p:nvPicPr>
          <p:cNvPr id="3074"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3355" y="1374265"/>
            <a:ext cx="2623667" cy="1475813"/>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p:cNvSpPr txBox="1">
            <a:spLocks/>
          </p:cNvSpPr>
          <p:nvPr/>
        </p:nvSpPr>
        <p:spPr>
          <a:xfrm>
            <a:off x="426510" y="1887186"/>
            <a:ext cx="4656845" cy="192578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O" sz="1200" dirty="0" smtClean="0">
                <a:solidFill>
                  <a:srgbClr val="0070C0"/>
                </a:solidFill>
              </a:rPr>
              <a:t>2.1 </a:t>
            </a:r>
            <a:r>
              <a:rPr lang="es-CO" sz="1200" u="sng" dirty="0" smtClean="0">
                <a:solidFill>
                  <a:srgbClr val="0070C0"/>
                </a:solidFill>
              </a:rPr>
              <a:t>Motivación y planificación</a:t>
            </a:r>
            <a:r>
              <a:rPr lang="es-CO" sz="1200" dirty="0" smtClean="0">
                <a:solidFill>
                  <a:srgbClr val="0070C0"/>
                </a:solidFill>
              </a:rPr>
              <a:t>:</a:t>
            </a:r>
            <a:r>
              <a:rPr lang="es-CO" sz="1200" dirty="0" smtClean="0"/>
              <a:t> Puedes probar intentando saber algo más de ti como estudiante. Haz una lista con ideas que empiecen : “No soy capaz de...” </a:t>
            </a:r>
            <a:r>
              <a:rPr lang="es-CO" sz="1200" dirty="0" err="1" smtClean="0"/>
              <a:t>ó</a:t>
            </a:r>
            <a:r>
              <a:rPr lang="es-CO" sz="1200" dirty="0" smtClean="0"/>
              <a:t> “Me es difícil...” y otra lista con ideas que empiecen: “Soy capaz de...” </a:t>
            </a:r>
            <a:r>
              <a:rPr lang="es-CO" sz="1200" dirty="0" err="1" smtClean="0"/>
              <a:t>ó</a:t>
            </a:r>
            <a:r>
              <a:rPr lang="es-CO" sz="1200" dirty="0" smtClean="0"/>
              <a:t> “Me gusta, se me da bien...”con el propósito de reconocer cuales son tus dificultades y fortalezas.</a:t>
            </a:r>
          </a:p>
          <a:p>
            <a:pPr marL="342900" lvl="1" indent="0" algn="just">
              <a:buFont typeface="Arial" panose="020B0604020202020204" pitchFamily="34" charset="0"/>
              <a:buNone/>
            </a:pPr>
            <a:r>
              <a:rPr lang="es-CO" sz="1200" dirty="0" smtClean="0"/>
              <a:t> </a:t>
            </a:r>
            <a:endParaRPr lang="es-CO" sz="1200" dirty="0"/>
          </a:p>
        </p:txBody>
      </p:sp>
    </p:spTree>
    <p:extLst>
      <p:ext uri="{BB962C8B-B14F-4D97-AF65-F5344CB8AC3E}">
        <p14:creationId xmlns:p14="http://schemas.microsoft.com/office/powerpoint/2010/main" val="34938301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38202" y="1531917"/>
            <a:ext cx="5677147" cy="4697406"/>
          </a:xfrm>
        </p:spPr>
        <p:txBody>
          <a:bodyPr>
            <a:normAutofit/>
          </a:bodyPr>
          <a:lstStyle/>
          <a:p>
            <a:pPr algn="just"/>
            <a:r>
              <a:rPr lang="es-CO" sz="1200" dirty="0">
                <a:solidFill>
                  <a:srgbClr val="00B050"/>
                </a:solidFill>
              </a:rPr>
              <a:t>Objetivos de aprendizaje</a:t>
            </a:r>
            <a:r>
              <a:rPr lang="es-CO" sz="1200" dirty="0" smtClean="0">
                <a:solidFill>
                  <a:srgbClr val="00B050"/>
                </a:solidFill>
              </a:rPr>
              <a:t>: </a:t>
            </a:r>
          </a:p>
          <a:p>
            <a:pPr algn="just"/>
            <a:r>
              <a:rPr lang="es-CO" sz="1200" dirty="0" smtClean="0"/>
              <a:t>Debes </a:t>
            </a:r>
            <a:r>
              <a:rPr lang="es-CO" sz="1200" dirty="0"/>
              <a:t>marcarte objetivos concretos a largo plazo. </a:t>
            </a:r>
            <a:r>
              <a:rPr lang="es-CO" sz="1200" dirty="0" smtClean="0"/>
              <a:t>Ejemplo</a:t>
            </a:r>
            <a:r>
              <a:rPr lang="es-CO" sz="1200" dirty="0"/>
              <a:t>: </a:t>
            </a:r>
            <a:r>
              <a:rPr lang="es-CO" sz="1200" dirty="0" smtClean="0"/>
              <a:t>aprobar todas </a:t>
            </a:r>
            <a:r>
              <a:rPr lang="es-CO" sz="1200" dirty="0"/>
              <a:t>las asignaturas con una </a:t>
            </a:r>
            <a:r>
              <a:rPr lang="es-CO" sz="1200" dirty="0" smtClean="0"/>
              <a:t>media, </a:t>
            </a:r>
            <a:r>
              <a:rPr lang="es-CO" sz="1200" dirty="0"/>
              <a:t>o </a:t>
            </a:r>
            <a:r>
              <a:rPr lang="es-CO" sz="1200" dirty="0" smtClean="0"/>
              <a:t>aprender mucho </a:t>
            </a:r>
            <a:r>
              <a:rPr lang="es-CO" sz="1200" dirty="0"/>
              <a:t>inglés y matemáticas durante este curso, el que tú quieras. </a:t>
            </a:r>
            <a:endParaRPr lang="es-CO" sz="1200" dirty="0" smtClean="0"/>
          </a:p>
          <a:p>
            <a:pPr algn="just"/>
            <a:r>
              <a:rPr lang="es-CO" sz="1200" dirty="0" smtClean="0"/>
              <a:t>Esas </a:t>
            </a:r>
            <a:r>
              <a:rPr lang="es-CO" sz="1200" dirty="0"/>
              <a:t>son </a:t>
            </a:r>
            <a:r>
              <a:rPr lang="es-CO" sz="1200" dirty="0" smtClean="0"/>
              <a:t>tus prioridades</a:t>
            </a:r>
            <a:r>
              <a:rPr lang="es-CO" sz="1200" dirty="0"/>
              <a:t>, por nada las debes dejar a un lado. Aunque te surjan </a:t>
            </a:r>
            <a:r>
              <a:rPr lang="es-CO" sz="1200" dirty="0" smtClean="0"/>
              <a:t>urgencias (cosas </a:t>
            </a:r>
            <a:r>
              <a:rPr lang="es-CO" sz="1200" dirty="0"/>
              <a:t>que te parezca que exigen tu atención: un examen que no has </a:t>
            </a:r>
            <a:r>
              <a:rPr lang="es-CO" sz="1200" dirty="0" smtClean="0"/>
              <a:t>estudiado) debes </a:t>
            </a:r>
            <a:r>
              <a:rPr lang="es-CO" sz="1200" dirty="0"/>
              <a:t>respetar tus prioridades siempre, sino se acabarán convirtiendo </a:t>
            </a:r>
            <a:r>
              <a:rPr lang="es-CO" sz="1200" dirty="0" smtClean="0"/>
              <a:t>en urgencias </a:t>
            </a:r>
            <a:r>
              <a:rPr lang="es-CO" sz="1200" dirty="0"/>
              <a:t>en otro momento, y bailarás al son del tiempo y no al revés. </a:t>
            </a:r>
            <a:r>
              <a:rPr lang="es-CO" sz="1200" dirty="0" smtClean="0"/>
              <a:t>Recuerda, es </a:t>
            </a:r>
            <a:r>
              <a:rPr lang="es-CO" sz="1200" dirty="0"/>
              <a:t>fundamental que respetes las prioridades.</a:t>
            </a:r>
          </a:p>
          <a:p>
            <a:pPr algn="just"/>
            <a:r>
              <a:rPr lang="es-CO" sz="1200" dirty="0" smtClean="0"/>
              <a:t>Después </a:t>
            </a:r>
            <a:r>
              <a:rPr lang="es-CO" sz="1200" dirty="0"/>
              <a:t>debes pensar qué puedes hacer cada semana para conseguir ese </a:t>
            </a:r>
            <a:r>
              <a:rPr lang="es-CO" sz="1200" dirty="0" smtClean="0"/>
              <a:t>objetivo a </a:t>
            </a:r>
            <a:r>
              <a:rPr lang="es-CO" sz="1200" dirty="0"/>
              <a:t>largo plazo. Por ejemplo: estudiar tres horas a la semana inglés ( de 5 a </a:t>
            </a:r>
            <a:r>
              <a:rPr lang="es-CO" sz="1200" dirty="0" smtClean="0"/>
              <a:t>6 lunes</a:t>
            </a:r>
            <a:r>
              <a:rPr lang="es-CO" sz="1200" dirty="0"/>
              <a:t>, miércoles y viernes) y dos matemáticas ( de 4 a 5 dos días a la semana</a:t>
            </a:r>
            <a:r>
              <a:rPr lang="es-CO" sz="1200" dirty="0" smtClean="0"/>
              <a:t>). Debes </a:t>
            </a:r>
            <a:r>
              <a:rPr lang="es-CO" sz="1200" dirty="0"/>
              <a:t>concretarlo lo máximo posible.</a:t>
            </a:r>
            <a:r>
              <a:rPr lang="es-CO" sz="1200" dirty="0" smtClean="0">
                <a:solidFill>
                  <a:srgbClr val="00B050"/>
                </a:solidFill>
              </a:rPr>
              <a:t> </a:t>
            </a:r>
            <a:endParaRPr lang="es-CO" sz="1200" dirty="0">
              <a:solidFill>
                <a:srgbClr val="00B050"/>
              </a:solidFill>
            </a:endParaRPr>
          </a:p>
          <a:p>
            <a:pPr marL="342900" lvl="1" indent="0" algn="just">
              <a:buNone/>
            </a:pPr>
            <a:endParaRPr lang="es-CO" sz="1200" dirty="0">
              <a:solidFill>
                <a:srgbClr val="00B050"/>
              </a:solidFill>
            </a:endParaRPr>
          </a:p>
          <a:p>
            <a:pPr algn="just"/>
            <a:endParaRPr lang="es-CO" sz="1200" dirty="0"/>
          </a:p>
        </p:txBody>
      </p:sp>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895" y="2167721"/>
            <a:ext cx="2408307" cy="221427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3d people - human character , person and business success and growth concept . 3d ren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4004" y="4381995"/>
            <a:ext cx="2435813" cy="2019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621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342900" indent="-342900">
              <a:buAutoNum type="arabicPeriod"/>
            </a:pPr>
            <a:r>
              <a:rPr lang="es-ES" dirty="0" smtClean="0">
                <a:ea typeface="Arial" panose="020B0604020202020204" pitchFamily="34" charset="0"/>
              </a:rPr>
              <a:t>Reconoce </a:t>
            </a:r>
            <a:r>
              <a:rPr lang="es-ES" dirty="0">
                <a:ea typeface="Arial" panose="020B0604020202020204" pitchFamily="34" charset="0"/>
              </a:rPr>
              <a:t>los hábitos de estudio que aplica en el tiempo de aprendizaje autónomo.</a:t>
            </a:r>
          </a:p>
          <a:p>
            <a:pPr marL="342900" indent="-342900">
              <a:buAutoNum type="arabicPeriod"/>
            </a:pPr>
            <a:r>
              <a:rPr lang="es-ES" dirty="0" smtClean="0">
                <a:ea typeface="Arial" panose="020B0604020202020204" pitchFamily="34" charset="0"/>
              </a:rPr>
              <a:t>Conoce </a:t>
            </a:r>
            <a:r>
              <a:rPr lang="es-ES" dirty="0">
                <a:ea typeface="Arial" panose="020B0604020202020204" pitchFamily="34" charset="0"/>
              </a:rPr>
              <a:t>los diferentes instrumentos para establecer dinámicas de estudio asertivo.</a:t>
            </a:r>
          </a:p>
          <a:p>
            <a:pPr marL="342900" indent="-342900">
              <a:buAutoNum type="arabicPeriod"/>
            </a:pPr>
            <a:r>
              <a:rPr lang="es-ES" dirty="0" smtClean="0">
                <a:ea typeface="Arial" panose="020B0604020202020204" pitchFamily="34" charset="0"/>
              </a:rPr>
              <a:t>Implementa </a:t>
            </a:r>
            <a:r>
              <a:rPr lang="es-ES" dirty="0">
                <a:ea typeface="Arial" panose="020B0604020202020204" pitchFamily="34" charset="0"/>
              </a:rPr>
              <a:t>estrategias metodológicas para lograr optimización del tiempo de estudio independiente.</a:t>
            </a:r>
          </a:p>
          <a:p>
            <a:pPr marL="228600" indent="-228600">
              <a:buFont typeface="+mj-lt"/>
              <a:buAutoNum type="arabicPeriod"/>
            </a:pPr>
            <a:endParaRPr lang="es-CO" dirty="0"/>
          </a:p>
        </p:txBody>
      </p:sp>
    </p:spTree>
    <p:extLst>
      <p:ext uri="{BB962C8B-B14F-4D97-AF65-F5344CB8AC3E}">
        <p14:creationId xmlns:p14="http://schemas.microsoft.com/office/powerpoint/2010/main" val="2458028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342900" lvl="1" indent="0" algn="just">
              <a:buNone/>
            </a:pPr>
            <a:r>
              <a:rPr lang="es-CO" sz="1200" dirty="0">
                <a:solidFill>
                  <a:srgbClr val="0070C0"/>
                </a:solidFill>
              </a:rPr>
              <a:t>2.2 Conocimiento previo y selección de </a:t>
            </a:r>
            <a:r>
              <a:rPr lang="es-CO" sz="1200" dirty="0" smtClean="0">
                <a:solidFill>
                  <a:srgbClr val="0070C0"/>
                </a:solidFill>
              </a:rPr>
              <a:t>informació</a:t>
            </a:r>
            <a:r>
              <a:rPr lang="es-CO" sz="1200" dirty="0" smtClean="0"/>
              <a:t>n</a:t>
            </a:r>
          </a:p>
          <a:p>
            <a:pPr marL="342900" lvl="1" indent="0" algn="just">
              <a:buNone/>
            </a:pPr>
            <a:endParaRPr lang="es-CO" sz="1200" dirty="0" smtClean="0"/>
          </a:p>
          <a:p>
            <a:pPr marL="342900" lvl="1" indent="0" algn="just">
              <a:buNone/>
            </a:pPr>
            <a:endParaRPr lang="es-CO" sz="1200" dirty="0"/>
          </a:p>
          <a:p>
            <a:pPr marL="342900" lvl="1" indent="0" algn="just">
              <a:buNone/>
            </a:pPr>
            <a:endParaRPr lang="es-CO" sz="1200" dirty="0" smtClean="0"/>
          </a:p>
          <a:p>
            <a:pPr marL="342900" lvl="1" indent="0" algn="just">
              <a:buNone/>
            </a:pPr>
            <a:endParaRPr lang="es-CO" sz="1200" dirty="0"/>
          </a:p>
          <a:p>
            <a:pPr marL="342900" lvl="1" indent="0" algn="just">
              <a:buNone/>
            </a:pPr>
            <a:endParaRPr lang="es-CO" sz="1200" dirty="0" smtClean="0"/>
          </a:p>
          <a:p>
            <a:pPr marL="342900" lvl="1" indent="0" algn="just">
              <a:buNone/>
            </a:pPr>
            <a:r>
              <a:rPr lang="es-CO" sz="1200" dirty="0" smtClean="0"/>
              <a:t>  </a:t>
            </a:r>
            <a:endParaRPr lang="es-CO" sz="1200" dirty="0"/>
          </a:p>
          <a:p>
            <a:pPr marL="342900" lvl="1" indent="0" algn="just">
              <a:buNone/>
            </a:pPr>
            <a:r>
              <a:rPr lang="es-CO" sz="1200" dirty="0" smtClean="0">
                <a:solidFill>
                  <a:srgbClr val="00B050"/>
                </a:solidFill>
              </a:rPr>
              <a:t>Parafrasear </a:t>
            </a:r>
            <a:r>
              <a:rPr lang="es-CO" sz="1200" dirty="0">
                <a:solidFill>
                  <a:srgbClr val="00B050"/>
                </a:solidFill>
              </a:rPr>
              <a:t>en </a:t>
            </a:r>
            <a:r>
              <a:rPr lang="es-CO" sz="1200" dirty="0" smtClean="0">
                <a:solidFill>
                  <a:srgbClr val="00B050"/>
                </a:solidFill>
              </a:rPr>
              <a:t>márgenes:</a:t>
            </a:r>
          </a:p>
          <a:p>
            <a:pPr marL="342900" lvl="1" indent="0" algn="just">
              <a:buNone/>
            </a:pPr>
            <a:r>
              <a:rPr lang="es-CO" sz="1200" dirty="0" smtClean="0"/>
              <a:t>Al escribir en márgenes de los textos leídos con palabras claves, se logra la apropiación de la información,  debido a que capta la idea principal y se traduce en palabras cortas el sentido del texto, garantizando así un grado de recordación.</a:t>
            </a:r>
          </a:p>
          <a:p>
            <a:pPr marL="342900" lvl="1" indent="0" algn="just">
              <a:buNone/>
            </a:pPr>
            <a:r>
              <a:rPr lang="es-CO" sz="1200" dirty="0" smtClean="0"/>
              <a:t>     </a:t>
            </a:r>
          </a:p>
          <a:p>
            <a:pPr marL="342900" lvl="1" indent="0" algn="just">
              <a:buNone/>
            </a:pPr>
            <a:r>
              <a:rPr lang="es-CO" sz="1200" dirty="0" smtClean="0">
                <a:solidFill>
                  <a:srgbClr val="00B050"/>
                </a:solidFill>
              </a:rPr>
              <a:t>Subrayado</a:t>
            </a:r>
          </a:p>
          <a:p>
            <a:pPr marL="342900" lvl="1" indent="0" algn="just">
              <a:buNone/>
            </a:pPr>
            <a:r>
              <a:rPr lang="es-CO" sz="1200" dirty="0" smtClean="0"/>
              <a:t>El subrayado es una de las técnicas clásicas para la selección de la información en lectura de texto.  Las recomendaciones para garantizar un buen subrayado son:</a:t>
            </a:r>
          </a:p>
          <a:p>
            <a:pPr marL="514350" lvl="1" indent="-171450" algn="just"/>
            <a:r>
              <a:rPr lang="es-CO" sz="1200" dirty="0" smtClean="0"/>
              <a:t>Se debe leer completamente el texto, y el subrayado no debe superar el 50% del texto. Al realizar una lectura rápida se logra tener una visión global del tema, para luego resaltar las ideas principales.</a:t>
            </a:r>
          </a:p>
          <a:p>
            <a:pPr marL="514350" lvl="1" indent="-171450" algn="just"/>
            <a:r>
              <a:rPr lang="es-CO" sz="1200" dirty="0"/>
              <a:t>Se puede diferenciar el tipo de subrayado según la importancia de los aspectos a </a:t>
            </a:r>
            <a:r>
              <a:rPr lang="es-CO" sz="1200" dirty="0" smtClean="0"/>
              <a:t>resaltar </a:t>
            </a:r>
            <a:r>
              <a:rPr lang="es-CO" sz="1200" dirty="0"/>
              <a:t>utilizando para ello distintos colores, distintos trazos, </a:t>
            </a:r>
            <a:r>
              <a:rPr lang="es-CO" sz="1200" dirty="0" smtClean="0"/>
              <a:t>entre otros. </a:t>
            </a:r>
          </a:p>
          <a:p>
            <a:pPr marL="514350" lvl="1" indent="-171450" algn="just"/>
            <a:r>
              <a:rPr lang="es-CO" sz="1200" dirty="0" smtClean="0"/>
              <a:t>El subrayado debe incluir únicamente sustantivo, verbo y adjetivo, de esta forma tendrá mas sentido y será mas fácil recordar.</a:t>
            </a:r>
          </a:p>
          <a:p>
            <a:pPr marL="342900" lvl="1" indent="0">
              <a:buNone/>
            </a:pPr>
            <a:endParaRPr lang="es-CO" sz="1200" dirty="0" smtClean="0"/>
          </a:p>
        </p:txBody>
      </p:sp>
      <p:pic>
        <p:nvPicPr>
          <p:cNvPr id="9218" name="Picture 2" descr="3d people - man, person and arrows with various questions ( where?, who?, why?, when?, ho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8102" y="1335505"/>
            <a:ext cx="1549189" cy="125312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2848120" y="1479885"/>
            <a:ext cx="5486400" cy="1200329"/>
          </a:xfrm>
          <a:prstGeom prst="rect">
            <a:avLst/>
          </a:prstGeom>
          <a:noFill/>
        </p:spPr>
        <p:txBody>
          <a:bodyPr wrap="square" rtlCol="0">
            <a:spAutoFit/>
          </a:bodyPr>
          <a:lstStyle/>
          <a:p>
            <a:pPr marL="342900" lvl="1" indent="0" algn="just">
              <a:buNone/>
            </a:pPr>
            <a:r>
              <a:rPr lang="es-CO" sz="1200" dirty="0">
                <a:solidFill>
                  <a:srgbClr val="00B050"/>
                </a:solidFill>
              </a:rPr>
              <a:t>Pregunta-respuesta: </a:t>
            </a:r>
          </a:p>
          <a:p>
            <a:pPr marL="342900" lvl="1" indent="0" algn="just">
              <a:buNone/>
            </a:pPr>
            <a:r>
              <a:rPr lang="es-CO" sz="1200" dirty="0"/>
              <a:t>Generar preguntas y respuestas es una estrategia que ayuda a activar los conocimientos previos y además, permite un mayor entendimiento del texto.  La formulación de preguntas hacen que se visualice la información desde diferentes perspectivas en la indagación de la información. </a:t>
            </a:r>
          </a:p>
          <a:p>
            <a:pPr marL="342900" lvl="1" indent="0" algn="just">
              <a:buNone/>
            </a:pPr>
            <a:r>
              <a:rPr lang="es-CO" sz="1200" dirty="0"/>
              <a:t>Quién, cómo, cuando, por qué, Dónde</a:t>
            </a:r>
            <a:endParaRPr lang="es-CO" dirty="0"/>
          </a:p>
        </p:txBody>
      </p:sp>
    </p:spTree>
    <p:extLst>
      <p:ext uri="{BB962C8B-B14F-4D97-AF65-F5344CB8AC3E}">
        <p14:creationId xmlns:p14="http://schemas.microsoft.com/office/powerpoint/2010/main" val="9364866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7"/>
            <a:ext cx="4416879" cy="5099166"/>
          </a:xfrm>
        </p:spPr>
        <p:txBody>
          <a:bodyPr/>
          <a:lstStyle/>
          <a:p>
            <a:pPr marL="342900" lvl="1" indent="0" algn="just">
              <a:buNone/>
            </a:pPr>
            <a:r>
              <a:rPr lang="es-CO" sz="1200" dirty="0">
                <a:solidFill>
                  <a:srgbClr val="00B050"/>
                </a:solidFill>
              </a:rPr>
              <a:t>Mapa mental:</a:t>
            </a:r>
          </a:p>
          <a:p>
            <a:pPr marL="342900" lvl="1" indent="0" algn="just">
              <a:buNone/>
            </a:pPr>
            <a:r>
              <a:rPr lang="es-CO" sz="1200" dirty="0"/>
              <a:t>Tanto los mapas mentales como los mapas conceptuales son una herramienta útil para organizar, clasificar y jerarquizar la información.  Particularmente un mapa mental se construye a partir de ideas que surgen de palabras clave.  En algunos casos dichas palabras se asocian con imágenes para garantizar la recordación de las ideas, hasta incluir conocimientos </a:t>
            </a:r>
            <a:r>
              <a:rPr lang="es-CO" sz="1200" dirty="0" smtClean="0"/>
              <a:t>previos.</a:t>
            </a:r>
            <a:endParaRPr lang="es-CO" dirty="0" smtClean="0"/>
          </a:p>
          <a:p>
            <a:pPr marL="342900" lvl="1" indent="0" algn="just">
              <a:buNone/>
            </a:pPr>
            <a:endParaRPr lang="es-CO" dirty="0">
              <a:solidFill>
                <a:srgbClr val="00B050"/>
              </a:solidFill>
            </a:endParaRPr>
          </a:p>
          <a:p>
            <a:pPr marL="342900" lvl="1" indent="0" algn="just">
              <a:buNone/>
            </a:pPr>
            <a:r>
              <a:rPr lang="es-CO" sz="1200" dirty="0" smtClean="0">
                <a:solidFill>
                  <a:srgbClr val="00B050"/>
                </a:solidFill>
              </a:rPr>
              <a:t>Fichas </a:t>
            </a:r>
            <a:r>
              <a:rPr lang="es-CO" sz="1200" dirty="0">
                <a:solidFill>
                  <a:srgbClr val="00B050"/>
                </a:solidFill>
              </a:rPr>
              <a:t>y ficheros</a:t>
            </a:r>
            <a:r>
              <a:rPr lang="es-CO" sz="1200" dirty="0" smtClean="0">
                <a:solidFill>
                  <a:srgbClr val="00B050"/>
                </a:solidFill>
              </a:rPr>
              <a:t>:</a:t>
            </a:r>
          </a:p>
          <a:p>
            <a:pPr marL="342900" lvl="1" indent="0" algn="just">
              <a:buNone/>
            </a:pPr>
            <a:r>
              <a:rPr lang="es-CO" sz="1200" dirty="0" smtClean="0"/>
              <a:t>Estos recursos permiten sintetizar información corta sobre un concepto específico en temas donde no se logra crear un mapa mental, un esquema o un mapa conceptual.  Dicha información no esta necesariamente relacionada entre ella, de manera jerárquica.  Por ejemplo, una ficha puede ser elaborada para incluir un glosario, ecuaciones matemáticas y otras formulas, así como también, diccionarios de idiomas, reseñas literarias entre otros.</a:t>
            </a:r>
          </a:p>
          <a:p>
            <a:pPr marL="342900" lvl="1" indent="0" algn="just">
              <a:buNone/>
            </a:pPr>
            <a:endParaRPr lang="es-CO" sz="1200" dirty="0"/>
          </a:p>
          <a:p>
            <a:pPr marL="342900" lvl="1" indent="0" algn="just">
              <a:buNone/>
            </a:pPr>
            <a:r>
              <a:rPr lang="es-CO" sz="1200" dirty="0" smtClean="0"/>
              <a:t> </a:t>
            </a:r>
          </a:p>
          <a:p>
            <a:pPr marL="342900" lvl="1" indent="0">
              <a:buNone/>
            </a:pPr>
            <a:endParaRPr lang="es-CO" sz="1200" dirty="0"/>
          </a:p>
          <a:p>
            <a:pPr marL="342900" lvl="1" indent="0">
              <a:buNone/>
            </a:pPr>
            <a:r>
              <a:rPr lang="es-CO" sz="1200" dirty="0" smtClean="0"/>
              <a:t>    </a:t>
            </a:r>
            <a:endParaRPr lang="es-CO" sz="1200" dirty="0"/>
          </a:p>
          <a:p>
            <a:endParaRPr lang="es-CO" sz="1200" dirty="0"/>
          </a:p>
        </p:txBody>
      </p:sp>
      <p:pic>
        <p:nvPicPr>
          <p:cNvPr id="5122" name="Picture 2" descr="Imagen relacionada"/>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0085"/>
          <a:stretch/>
        </p:blipFill>
        <p:spPr bwMode="auto">
          <a:xfrm>
            <a:off x="5045529" y="1326099"/>
            <a:ext cx="3692023" cy="4163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83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7"/>
            <a:ext cx="7886700" cy="4500864"/>
          </a:xfrm>
        </p:spPr>
        <p:txBody>
          <a:bodyPr>
            <a:normAutofit/>
          </a:bodyPr>
          <a:lstStyle/>
          <a:p>
            <a:pPr marL="342900" lvl="1" indent="0" algn="just">
              <a:buNone/>
            </a:pPr>
            <a:r>
              <a:rPr lang="es-CO" sz="1200" dirty="0">
                <a:solidFill>
                  <a:srgbClr val="0070C0"/>
                </a:solidFill>
              </a:rPr>
              <a:t>2.3 Verificación de actividades</a:t>
            </a:r>
          </a:p>
          <a:p>
            <a:pPr marL="342900" lvl="1" indent="0" algn="just">
              <a:buNone/>
            </a:pPr>
            <a:r>
              <a:rPr lang="es-CO" sz="1200" dirty="0">
                <a:solidFill>
                  <a:srgbClr val="00B050"/>
                </a:solidFill>
              </a:rPr>
              <a:t>Planeador de actividades</a:t>
            </a:r>
            <a:r>
              <a:rPr lang="es-CO" sz="1200" dirty="0" smtClean="0">
                <a:solidFill>
                  <a:srgbClr val="00B050"/>
                </a:solidFill>
              </a:rPr>
              <a:t>:</a:t>
            </a:r>
          </a:p>
          <a:p>
            <a:pPr marL="342900" lvl="1" indent="0" algn="just">
              <a:buNone/>
            </a:pPr>
            <a:r>
              <a:rPr lang="es-CO" sz="1200" dirty="0" smtClean="0"/>
              <a:t>De acuerdo a los objetivos de aprendizaje identificados, cree actividades que te ayuden al cumplimiento de cada uno de ellos, y establezca un tiempo determinado para su desarrollo de acuerdo con tus prioridades. Un planeador semanal te permite reconocer el avance que has tenido frente a tu proceso de aprendizaje y al logro de tus metas a corto plazo.  </a:t>
            </a:r>
          </a:p>
          <a:p>
            <a:pPr marL="342900" lvl="1" indent="0" algn="just">
              <a:buNone/>
            </a:pPr>
            <a:r>
              <a:rPr lang="es-CO" sz="1200" dirty="0" smtClean="0"/>
              <a:t>También puedes crear un planeador para ordenar las actividades extra clase y trabajos que debes entregar con fechas específicas.  Éste te ayudará a:</a:t>
            </a:r>
          </a:p>
          <a:p>
            <a:pPr marL="514350" lvl="1" indent="-171450" algn="just"/>
            <a:r>
              <a:rPr lang="es-CO" sz="1200" dirty="0" smtClean="0"/>
              <a:t>Programar </a:t>
            </a:r>
            <a:r>
              <a:rPr lang="es-CO" sz="1200" dirty="0"/>
              <a:t>tiempos para la realización de las </a:t>
            </a:r>
            <a:r>
              <a:rPr lang="es-CO" sz="1200" dirty="0" smtClean="0"/>
              <a:t>actividades</a:t>
            </a:r>
          </a:p>
          <a:p>
            <a:pPr marL="514350" lvl="1" indent="-171450" algn="just"/>
            <a:r>
              <a:rPr lang="es-CO" sz="1200" dirty="0" smtClean="0"/>
              <a:t>Cumplir </a:t>
            </a:r>
            <a:r>
              <a:rPr lang="es-CO" sz="1200" dirty="0"/>
              <a:t>con los tiempos programados para realizar las </a:t>
            </a:r>
            <a:r>
              <a:rPr lang="es-CO" sz="1200" dirty="0" smtClean="0"/>
              <a:t>actividades</a:t>
            </a:r>
          </a:p>
          <a:p>
            <a:pPr marL="514350" lvl="1" indent="-171450" algn="just"/>
            <a:r>
              <a:rPr lang="es-CO" sz="1200" dirty="0" smtClean="0"/>
              <a:t>Desarrollar </a:t>
            </a:r>
            <a:r>
              <a:rPr lang="es-CO" sz="1200" dirty="0"/>
              <a:t>las actividades de acuerdo a la </a:t>
            </a:r>
            <a:r>
              <a:rPr lang="es-CO" sz="1200" dirty="0" smtClean="0"/>
              <a:t>complejidad</a:t>
            </a:r>
          </a:p>
          <a:p>
            <a:pPr marL="514350" lvl="1" indent="-171450" algn="just"/>
            <a:r>
              <a:rPr lang="es-CO" sz="1200" dirty="0" smtClean="0"/>
              <a:t>Entregar </a:t>
            </a:r>
            <a:r>
              <a:rPr lang="es-CO" sz="1200" dirty="0"/>
              <a:t>a tiempo las </a:t>
            </a:r>
            <a:r>
              <a:rPr lang="es-CO" sz="1200" dirty="0" smtClean="0"/>
              <a:t>tareas</a:t>
            </a:r>
          </a:p>
          <a:p>
            <a:pPr marL="514350" lvl="1" indent="-171450" algn="just"/>
            <a:r>
              <a:rPr lang="es-CO" sz="1200" dirty="0" smtClean="0"/>
              <a:t>Conocer </a:t>
            </a:r>
            <a:r>
              <a:rPr lang="es-CO" sz="1200" dirty="0"/>
              <a:t>las habilidades y dificultades que posee  </a:t>
            </a:r>
          </a:p>
          <a:p>
            <a:pPr marL="514350" lvl="1" indent="-171450"/>
            <a:endParaRPr lang="es-CO" sz="1200" dirty="0"/>
          </a:p>
          <a:p>
            <a:pPr marL="342900" lvl="1" indent="0">
              <a:buNone/>
            </a:pPr>
            <a:r>
              <a:rPr lang="es-CO" sz="1200" dirty="0" smtClean="0"/>
              <a:t>  </a:t>
            </a:r>
            <a:endParaRPr lang="es-CO" sz="1200" dirty="0"/>
          </a:p>
        </p:txBody>
      </p:sp>
      <p:pic>
        <p:nvPicPr>
          <p:cNvPr id="1026"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12784" r="8061"/>
          <a:stretch/>
        </p:blipFill>
        <p:spPr bwMode="auto">
          <a:xfrm>
            <a:off x="6080908" y="3063589"/>
            <a:ext cx="2922814" cy="3565203"/>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878774" y="4061361"/>
            <a:ext cx="4952010" cy="1569660"/>
          </a:xfrm>
          <a:prstGeom prst="rect">
            <a:avLst/>
          </a:prstGeom>
          <a:noFill/>
        </p:spPr>
        <p:txBody>
          <a:bodyPr wrap="square" rtlCol="0">
            <a:spAutoFit/>
          </a:bodyPr>
          <a:lstStyle/>
          <a:p>
            <a:pPr indent="-114300" algn="just"/>
            <a:r>
              <a:rPr lang="es-CO" sz="1200" dirty="0" err="1">
                <a:solidFill>
                  <a:srgbClr val="00B050"/>
                </a:solidFill>
                <a:latin typeface="Tahoma" panose="020B0604030504040204" pitchFamily="34" charset="0"/>
                <a:ea typeface="Tahoma" panose="020B0604030504040204" pitchFamily="34" charset="0"/>
                <a:cs typeface="Tahoma" panose="020B0604030504040204" pitchFamily="34" charset="0"/>
              </a:rPr>
              <a:t>Check</a:t>
            </a:r>
            <a:r>
              <a:rPr lang="es-CO" sz="1200" dirty="0">
                <a:solidFill>
                  <a:srgbClr val="00B050"/>
                </a:solidFill>
                <a:latin typeface="Tahoma" panose="020B0604030504040204" pitchFamily="34" charset="0"/>
                <a:ea typeface="Tahoma" panose="020B0604030504040204" pitchFamily="34" charset="0"/>
                <a:cs typeface="Tahoma" panose="020B0604030504040204" pitchFamily="34" charset="0"/>
              </a:rPr>
              <a:t> </a:t>
            </a:r>
            <a:r>
              <a:rPr lang="es-CO" sz="1200" dirty="0" err="1">
                <a:solidFill>
                  <a:srgbClr val="00B050"/>
                </a:solidFill>
                <a:latin typeface="Tahoma" panose="020B0604030504040204" pitchFamily="34" charset="0"/>
                <a:ea typeface="Tahoma" panose="020B0604030504040204" pitchFamily="34" charset="0"/>
                <a:cs typeface="Tahoma" panose="020B0604030504040204" pitchFamily="34" charset="0"/>
              </a:rPr>
              <a:t>list</a:t>
            </a:r>
            <a:r>
              <a:rPr lang="es-CO" sz="1200" dirty="0">
                <a:solidFill>
                  <a:srgbClr val="00B050"/>
                </a:solidFill>
                <a:latin typeface="Tahoma" panose="020B0604030504040204" pitchFamily="34" charset="0"/>
                <a:ea typeface="Tahoma" panose="020B0604030504040204" pitchFamily="34" charset="0"/>
                <a:cs typeface="Tahoma" panose="020B0604030504040204" pitchFamily="34" charset="0"/>
              </a:rPr>
              <a:t>:</a:t>
            </a:r>
          </a:p>
          <a:p>
            <a:pPr indent="-114300" algn="just"/>
            <a:r>
              <a:rPr lang="es-CO" sz="1200" dirty="0">
                <a:latin typeface="Tahoma" panose="020B0604030504040204" pitchFamily="34" charset="0"/>
                <a:ea typeface="Tahoma" panose="020B0604030504040204" pitchFamily="34" charset="0"/>
                <a:cs typeface="Tahoma" panose="020B0604030504040204" pitchFamily="34" charset="0"/>
              </a:rPr>
              <a:t>Es un sistema de verificación para tener presente las actividades, tareas, </a:t>
            </a:r>
            <a:r>
              <a:rPr lang="es-CO" sz="1200" dirty="0" smtClean="0">
                <a:latin typeface="Tahoma" panose="020B0604030504040204" pitchFamily="34" charset="0"/>
                <a:ea typeface="Tahoma" panose="020B0604030504040204" pitchFamily="34" charset="0"/>
                <a:cs typeface="Tahoma" panose="020B0604030504040204" pitchFamily="34" charset="0"/>
              </a:rPr>
              <a:t>objetivos y prioridades en el proceso de aprendizaje. Puede estar elaborado de lo mas pequeño a lo mas grande, ya que el cumplimiento de cada uno te llevará al alcance de tus metas, y te servirá de motivación, pues vas reconociendo los avances que has tenido a través del tiempo dedicado al estudio autónomo.  </a:t>
            </a:r>
            <a:endParaRPr lang="es-CO" sz="1200" dirty="0">
              <a:latin typeface="Tahoma" panose="020B0604030504040204" pitchFamily="34" charset="0"/>
              <a:ea typeface="Tahoma" panose="020B0604030504040204" pitchFamily="34" charset="0"/>
              <a:cs typeface="Tahoma" panose="020B0604030504040204" pitchFamily="34" charset="0"/>
            </a:endParaRPr>
          </a:p>
          <a:p>
            <a:endParaRPr lang="es-CO" sz="1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68260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7"/>
            <a:ext cx="7886700" cy="3778727"/>
          </a:xfrm>
        </p:spPr>
        <p:txBody>
          <a:bodyPr>
            <a:normAutofit/>
          </a:bodyPr>
          <a:lstStyle/>
          <a:p>
            <a:pPr marL="342900" lvl="1" indent="0">
              <a:buNone/>
            </a:pPr>
            <a:r>
              <a:rPr lang="es-CO" sz="1200" dirty="0">
                <a:solidFill>
                  <a:srgbClr val="0070C0"/>
                </a:solidFill>
              </a:rPr>
              <a:t>2.4 Memoria y comprensión</a:t>
            </a:r>
          </a:p>
          <a:p>
            <a:pPr marL="342900" lvl="1" indent="0">
              <a:buNone/>
            </a:pPr>
            <a:r>
              <a:rPr lang="es-CO" sz="1200" dirty="0" smtClean="0"/>
              <a:t>La memoria se estimula mas cuando haces uso de factores sorprendentes, necesarios, creativos y musicales.  Cuando hay aspectos poco habituales en situaciones comunes, hechos significativos y útiles, o cuando se crean historias con palabras claves, y se genera una musicalización, el cerebro crea mayor recordación y se ejercita la memoria.</a:t>
            </a:r>
          </a:p>
          <a:p>
            <a:pPr marL="342900" lvl="1" indent="0">
              <a:buNone/>
            </a:pPr>
            <a:r>
              <a:rPr lang="es-CO" sz="1200" dirty="0" smtClean="0"/>
              <a:t>De igual manera hay instrumentos que ayudan a almacenar en la memoria la información estudiada.  A continuación se presentan algunas estrategias que puedes poner en práctica.</a:t>
            </a:r>
          </a:p>
          <a:p>
            <a:pPr marL="342900" lvl="1" indent="0">
              <a:buNone/>
            </a:pPr>
            <a:r>
              <a:rPr lang="es-CO" sz="1200" dirty="0" smtClean="0">
                <a:solidFill>
                  <a:srgbClr val="00B050"/>
                </a:solidFill>
              </a:rPr>
              <a:t>      </a:t>
            </a:r>
          </a:p>
          <a:p>
            <a:pPr marL="342900" lvl="1" indent="0">
              <a:buNone/>
            </a:pPr>
            <a:r>
              <a:rPr lang="es-CO" sz="1200" dirty="0" smtClean="0">
                <a:solidFill>
                  <a:srgbClr val="00B050"/>
                </a:solidFill>
              </a:rPr>
              <a:t>Repetición:</a:t>
            </a:r>
          </a:p>
          <a:p>
            <a:pPr marL="342900" lvl="1" indent="0">
              <a:buNone/>
            </a:pPr>
            <a:r>
              <a:rPr lang="es-CO" sz="1200" dirty="0" smtClean="0"/>
              <a:t>Es una forma de memorización, la cual funciona a corto plazo, pero esta debe ser comprendida, de lo contrario se olvidará fácilmente.  La repetición puede requerir ciertos elementos que dependen de la habilidad del estudiante, y del tema estudiado.  Por ejemplo: un texto puede leerse con cierta entonación, musicalidad o creando un texto colorido.  Un ejercicio matemático, puede desarrollarlo repetidas veces para crear un paso a paso que te permita entender el abordaje del problema.  </a:t>
            </a:r>
          </a:p>
          <a:p>
            <a:pPr marL="342900" lvl="1" indent="0">
              <a:buNone/>
            </a:pPr>
            <a:endParaRPr lang="es-CO" sz="1200" dirty="0" smtClean="0">
              <a:solidFill>
                <a:srgbClr val="00B050"/>
              </a:solidFill>
            </a:endParaRPr>
          </a:p>
        </p:txBody>
      </p:sp>
      <p:pic>
        <p:nvPicPr>
          <p:cNvPr id="10242" name="Picture 2" descr="3d people - human character , person with a pencil and a empty notebook. 3d render illust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1522" y="4670406"/>
            <a:ext cx="1961983" cy="156086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628651" y="4355432"/>
            <a:ext cx="5868402" cy="1015663"/>
          </a:xfrm>
          <a:prstGeom prst="rect">
            <a:avLst/>
          </a:prstGeom>
          <a:noFill/>
        </p:spPr>
        <p:txBody>
          <a:bodyPr wrap="square" rtlCol="0">
            <a:spAutoFit/>
          </a:bodyPr>
          <a:lstStyle/>
          <a:p>
            <a:pPr marL="342900" lvl="1" indent="0" algn="just">
              <a:buNone/>
            </a:pPr>
            <a:r>
              <a:rPr lang="es-CO" sz="1200" dirty="0">
                <a:solidFill>
                  <a:srgbClr val="00B050"/>
                </a:solidFill>
                <a:latin typeface="Tahoma" panose="020B0604030504040204" pitchFamily="34" charset="0"/>
                <a:ea typeface="Tahoma" panose="020B0604030504040204" pitchFamily="34" charset="0"/>
                <a:cs typeface="Tahoma" panose="020B0604030504040204" pitchFamily="34" charset="0"/>
              </a:rPr>
              <a:t>Repaso y recuerdo:</a:t>
            </a:r>
          </a:p>
          <a:p>
            <a:pPr marL="342900" lvl="1" indent="0" algn="just">
              <a:buNone/>
            </a:pPr>
            <a:r>
              <a:rPr lang="es-CO" sz="1200" dirty="0">
                <a:latin typeface="Tahoma" panose="020B0604030504040204" pitchFamily="34" charset="0"/>
                <a:ea typeface="Tahoma" panose="020B0604030504040204" pitchFamily="34" charset="0"/>
                <a:cs typeface="Tahoma" panose="020B0604030504040204" pitchFamily="34" charset="0"/>
              </a:rPr>
              <a:t>El </a:t>
            </a:r>
            <a:r>
              <a:rPr lang="es-CO" sz="1200" b="1" dirty="0">
                <a:latin typeface="Tahoma" panose="020B0604030504040204" pitchFamily="34" charset="0"/>
                <a:ea typeface="Tahoma" panose="020B0604030504040204" pitchFamily="34" charset="0"/>
                <a:cs typeface="Tahoma" panose="020B0604030504040204" pitchFamily="34" charset="0"/>
              </a:rPr>
              <a:t>repaso </a:t>
            </a:r>
            <a:r>
              <a:rPr lang="es-CO" sz="1200" dirty="0">
                <a:latin typeface="Tahoma" panose="020B0604030504040204" pitchFamily="34" charset="0"/>
                <a:ea typeface="Tahoma" panose="020B0604030504040204" pitchFamily="34" charset="0"/>
                <a:cs typeface="Tahoma" panose="020B0604030504040204" pitchFamily="34" charset="0"/>
              </a:rPr>
              <a:t>consiste en releer lo aprendido y el </a:t>
            </a:r>
            <a:r>
              <a:rPr lang="es-CO" sz="1200" b="1" dirty="0">
                <a:latin typeface="Tahoma" panose="020B0604030504040204" pitchFamily="34" charset="0"/>
                <a:ea typeface="Tahoma" panose="020B0604030504040204" pitchFamily="34" charset="0"/>
                <a:cs typeface="Tahoma" panose="020B0604030504040204" pitchFamily="34" charset="0"/>
              </a:rPr>
              <a:t>recuerdo </a:t>
            </a:r>
            <a:r>
              <a:rPr lang="es-CO" sz="1200" dirty="0">
                <a:latin typeface="Tahoma" panose="020B0604030504040204" pitchFamily="34" charset="0"/>
                <a:ea typeface="Tahoma" panose="020B0604030504040204" pitchFamily="34" charset="0"/>
                <a:cs typeface="Tahoma" panose="020B0604030504040204" pitchFamily="34" charset="0"/>
              </a:rPr>
              <a:t>en hacer un esfuerzo de memoria durante unos minutos para recordarlo o recordar, al menos, los puntos principales (</a:t>
            </a:r>
            <a:r>
              <a:rPr lang="es-ES" sz="1200" dirty="0">
                <a:latin typeface="Tahoma" panose="020B0604030504040204" pitchFamily="34" charset="0"/>
                <a:ea typeface="Tahoma" panose="020B0604030504040204" pitchFamily="34" charset="0"/>
                <a:cs typeface="Tahoma" panose="020B0604030504040204" pitchFamily="34" charset="0"/>
              </a:rPr>
              <a:t>Gómez, 2018)</a:t>
            </a:r>
            <a:r>
              <a:rPr lang="es-CO" sz="1200" dirty="0">
                <a:latin typeface="Tahoma" panose="020B0604030504040204" pitchFamily="34" charset="0"/>
                <a:ea typeface="Tahoma" panose="020B0604030504040204" pitchFamily="34" charset="0"/>
                <a:cs typeface="Tahoma" panose="020B0604030504040204" pitchFamily="34" charset="0"/>
              </a:rPr>
              <a:t>.  Este método se relaciona con la repetición, logrando así un almacenamiento de información efectiva.</a:t>
            </a:r>
            <a:endParaRPr lang="es-CO" sz="1200"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68923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7"/>
            <a:ext cx="5463392" cy="5099166"/>
          </a:xfrm>
        </p:spPr>
        <p:txBody>
          <a:bodyPr>
            <a:normAutofit/>
          </a:bodyPr>
          <a:lstStyle/>
          <a:p>
            <a:pPr marL="342900" lvl="1" indent="0" algn="just">
              <a:buNone/>
            </a:pPr>
            <a:r>
              <a:rPr lang="es-CO" sz="1200" dirty="0">
                <a:solidFill>
                  <a:srgbClr val="00B050"/>
                </a:solidFill>
              </a:rPr>
              <a:t>Regla de asociación</a:t>
            </a:r>
            <a:r>
              <a:rPr lang="es-CO" sz="1200" dirty="0" smtClean="0">
                <a:solidFill>
                  <a:srgbClr val="00B050"/>
                </a:solidFill>
              </a:rPr>
              <a:t>:</a:t>
            </a:r>
          </a:p>
          <a:p>
            <a:pPr algn="just"/>
            <a:r>
              <a:rPr lang="es-CO" sz="1200" dirty="0" smtClean="0"/>
              <a:t>La memoria comprensiva logra asimilar </a:t>
            </a:r>
            <a:r>
              <a:rPr lang="es-CO" sz="1200" dirty="0"/>
              <a:t>nuevos conceptos e ideas, </a:t>
            </a:r>
            <a:r>
              <a:rPr lang="es-CO" sz="1200" dirty="0" smtClean="0"/>
              <a:t>logrando nuevas conexiones con conceptos y teorías preestablecidos en conocimientos previos; es </a:t>
            </a:r>
            <a:r>
              <a:rPr lang="es-CO" sz="1200" dirty="0"/>
              <a:t>decir, </a:t>
            </a:r>
            <a:r>
              <a:rPr lang="es-CO" sz="1200" dirty="0" smtClean="0"/>
              <a:t>se asocia conceptos </a:t>
            </a:r>
            <a:r>
              <a:rPr lang="es-CO" sz="1200" dirty="0"/>
              <a:t>nuevos a otros ya </a:t>
            </a:r>
            <a:r>
              <a:rPr lang="es-CO" sz="1200" dirty="0" smtClean="0"/>
              <a:t>conocidos. </a:t>
            </a:r>
            <a:r>
              <a:rPr lang="es-CO" sz="1200" dirty="0"/>
              <a:t>C</a:t>
            </a:r>
            <a:r>
              <a:rPr lang="es-CO" sz="1200" dirty="0" smtClean="0"/>
              <a:t>rear </a:t>
            </a:r>
            <a:r>
              <a:rPr lang="es-CO" sz="1200" dirty="0"/>
              <a:t>enlaces </a:t>
            </a:r>
            <a:r>
              <a:rPr lang="es-CO" sz="1200" dirty="0" smtClean="0"/>
              <a:t>en las cuales las palabras </a:t>
            </a:r>
            <a:r>
              <a:rPr lang="es-CO" sz="1200" dirty="0"/>
              <a:t>tengan una vinculación fonética o sean similares en cuanto a </a:t>
            </a:r>
            <a:r>
              <a:rPr lang="es-CO" sz="1200" dirty="0" smtClean="0"/>
              <a:t>su significado</a:t>
            </a:r>
            <a:r>
              <a:rPr lang="es-CO" sz="1200" dirty="0"/>
              <a:t>, ayuda a retener información.</a:t>
            </a:r>
            <a:endParaRPr lang="es-CO" sz="1200" dirty="0">
              <a:solidFill>
                <a:srgbClr val="00B050"/>
              </a:solidFill>
            </a:endParaRPr>
          </a:p>
          <a:p>
            <a:pPr marL="342900" lvl="1" indent="0" algn="just">
              <a:buNone/>
            </a:pPr>
            <a:endParaRPr lang="es-CO" sz="1200" dirty="0" smtClean="0">
              <a:solidFill>
                <a:srgbClr val="00B050"/>
              </a:solidFill>
            </a:endParaRPr>
          </a:p>
          <a:p>
            <a:pPr marL="342900" lvl="1" indent="0" algn="just">
              <a:buNone/>
            </a:pPr>
            <a:endParaRPr lang="es-CO" sz="1200" dirty="0" smtClean="0">
              <a:solidFill>
                <a:srgbClr val="00B050"/>
              </a:solidFill>
            </a:endParaRPr>
          </a:p>
          <a:p>
            <a:pPr marL="342900" lvl="1" indent="0" algn="just">
              <a:buNone/>
            </a:pPr>
            <a:endParaRPr lang="es-CO" sz="1200" dirty="0">
              <a:solidFill>
                <a:srgbClr val="00B050"/>
              </a:solidFill>
            </a:endParaRPr>
          </a:p>
          <a:p>
            <a:pPr indent="-342900" algn="just"/>
            <a:r>
              <a:rPr lang="es-CO" sz="1200" dirty="0" smtClean="0">
                <a:solidFill>
                  <a:srgbClr val="00B050"/>
                </a:solidFill>
              </a:rPr>
              <a:t>Pausa </a:t>
            </a:r>
            <a:r>
              <a:rPr lang="es-CO" sz="1200" dirty="0">
                <a:solidFill>
                  <a:srgbClr val="00B050"/>
                </a:solidFill>
              </a:rPr>
              <a:t>activa</a:t>
            </a:r>
            <a:r>
              <a:rPr lang="es-CO" sz="1200" dirty="0" smtClean="0">
                <a:solidFill>
                  <a:srgbClr val="00B050"/>
                </a:solidFill>
              </a:rPr>
              <a:t>:</a:t>
            </a:r>
          </a:p>
          <a:p>
            <a:pPr indent="-342900" algn="just"/>
            <a:r>
              <a:rPr lang="es-CO" sz="1200" dirty="0" smtClean="0"/>
              <a:t>Las pausas activas </a:t>
            </a:r>
            <a:r>
              <a:rPr lang="es-CO" sz="1200" dirty="0"/>
              <a:t>estimulan el funcionamiento de ambos hemisferios cerebrales a través técnicas que mejoran el desarrollo de nuestras neuronas y crean un trabajo conjunto entre nuestra mente y nuestro cuerpo</a:t>
            </a:r>
            <a:r>
              <a:rPr lang="es-CO" sz="1200" dirty="0" smtClean="0"/>
              <a:t>. Por ello, es importante que durante el tiempo de estudio asigne tiempo de descanso</a:t>
            </a:r>
            <a:r>
              <a:rPr lang="es-CO" sz="1200" dirty="0"/>
              <a:t>.</a:t>
            </a:r>
          </a:p>
          <a:p>
            <a:pPr algn="just"/>
            <a:r>
              <a:rPr lang="es-CO" sz="1200" dirty="0" smtClean="0"/>
              <a:t>Puede implementar la siguiente relación: </a:t>
            </a:r>
            <a:r>
              <a:rPr lang="es-CO" sz="1200" dirty="0"/>
              <a:t>1 hora de trabajo- 5 minutos de descanso- 45 minutos </a:t>
            </a:r>
            <a:r>
              <a:rPr lang="es-CO" sz="1200" dirty="0" smtClean="0"/>
              <a:t>de trabajo- </a:t>
            </a:r>
            <a:r>
              <a:rPr lang="es-CO" sz="1200" dirty="0"/>
              <a:t>10minutos de descanso... y así progresivamente. A medida que pase </a:t>
            </a:r>
            <a:r>
              <a:rPr lang="es-CO" sz="1200" dirty="0" smtClean="0"/>
              <a:t>el tiempo </a:t>
            </a:r>
            <a:r>
              <a:rPr lang="es-CO" sz="1200" dirty="0"/>
              <a:t>cada vez los descansos serán más largos y los tiempos de estudio </a:t>
            </a:r>
            <a:r>
              <a:rPr lang="es-CO" sz="1200" dirty="0" smtClean="0"/>
              <a:t>más cortos</a:t>
            </a:r>
            <a:r>
              <a:rPr lang="es-CO" sz="1200" dirty="0"/>
              <a:t>. Cada uno debe adaptarlos a sí mismo, conocerse y saber a qué hora </a:t>
            </a:r>
            <a:r>
              <a:rPr lang="es-CO" sz="1200" dirty="0" smtClean="0"/>
              <a:t>y cuánto </a:t>
            </a:r>
            <a:r>
              <a:rPr lang="es-CO" sz="1200" dirty="0"/>
              <a:t>tiempo es capaz de estudiar concentrado</a:t>
            </a:r>
            <a:r>
              <a:rPr lang="es-CO" sz="1200" dirty="0" smtClean="0"/>
              <a:t>.</a:t>
            </a:r>
          </a:p>
          <a:p>
            <a:pPr algn="just"/>
            <a:endParaRPr lang="es-CO" sz="1200" dirty="0" smtClean="0"/>
          </a:p>
          <a:p>
            <a:pPr algn="just"/>
            <a:endParaRPr lang="es-CO" sz="1200" dirty="0"/>
          </a:p>
          <a:p>
            <a:pPr algn="just"/>
            <a:endParaRPr lang="es-CO" sz="1200" dirty="0"/>
          </a:p>
        </p:txBody>
      </p:sp>
      <p:pic>
        <p:nvPicPr>
          <p:cNvPr id="6146" name="Picture 2" descr="3D human waiting with alarm cl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2042" y="3542066"/>
            <a:ext cx="2728739" cy="2850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194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130156"/>
            <a:ext cx="7886700" cy="5508149"/>
          </a:xfrm>
        </p:spPr>
        <p:txBody>
          <a:bodyPr>
            <a:normAutofit/>
          </a:bodyPr>
          <a:lstStyle/>
          <a:p>
            <a:pPr marL="342900" lvl="1" indent="0">
              <a:buNone/>
            </a:pPr>
            <a:r>
              <a:rPr lang="es-CO" sz="1200" dirty="0">
                <a:solidFill>
                  <a:srgbClr val="0070C0"/>
                </a:solidFill>
              </a:rPr>
              <a:t>2.5 Transferencia de conocimiento</a:t>
            </a:r>
          </a:p>
          <a:p>
            <a:pPr marL="342900" lvl="1" indent="0">
              <a:buNone/>
            </a:pPr>
            <a:r>
              <a:rPr lang="es-CO" sz="1200" dirty="0">
                <a:solidFill>
                  <a:srgbClr val="00B050"/>
                </a:solidFill>
              </a:rPr>
              <a:t>Cuadros </a:t>
            </a:r>
            <a:r>
              <a:rPr lang="es-CO" sz="1200" dirty="0" smtClean="0">
                <a:solidFill>
                  <a:srgbClr val="00B050"/>
                </a:solidFill>
              </a:rPr>
              <a:t>comparativos</a:t>
            </a:r>
          </a:p>
          <a:p>
            <a:r>
              <a:rPr lang="es-CO" sz="1200" dirty="0" smtClean="0"/>
              <a:t>Son útiles cuando se tienen aspectos comparables en la información. Se realizan en tablas cuyas filas y columnas relacionan la información de manera que permite su comparación. </a:t>
            </a:r>
            <a:r>
              <a:rPr lang="es-CO" sz="1200" dirty="0"/>
              <a:t>Si </a:t>
            </a:r>
            <a:r>
              <a:rPr lang="es-CO" sz="1200" dirty="0" smtClean="0"/>
              <a:t>hubiese aspectos </a:t>
            </a:r>
            <a:r>
              <a:rPr lang="es-CO" sz="1200" dirty="0"/>
              <a:t>comunes que se quieran destacar se indicarían, centrados, en una o más filas </a:t>
            </a:r>
            <a:r>
              <a:rPr lang="es-CO" sz="1200" dirty="0" smtClean="0"/>
              <a:t>al inicio </a:t>
            </a:r>
            <a:r>
              <a:rPr lang="es-CO" sz="1200" dirty="0"/>
              <a:t>o final de la </a:t>
            </a:r>
            <a:r>
              <a:rPr lang="es-CO" sz="1200" dirty="0" smtClean="0"/>
              <a:t>tabla.</a:t>
            </a:r>
          </a:p>
          <a:p>
            <a:endParaRPr lang="es-CO" sz="1200" dirty="0"/>
          </a:p>
          <a:p>
            <a:pPr marL="342900" lvl="1" indent="0">
              <a:buNone/>
            </a:pPr>
            <a:r>
              <a:rPr lang="es-CO" sz="1200" dirty="0">
                <a:solidFill>
                  <a:srgbClr val="00B050"/>
                </a:solidFill>
              </a:rPr>
              <a:t>Mapas en blanco y/o esquemas </a:t>
            </a:r>
            <a:r>
              <a:rPr lang="es-CO" sz="1200" dirty="0" smtClean="0">
                <a:solidFill>
                  <a:srgbClr val="00B050"/>
                </a:solidFill>
              </a:rPr>
              <a:t>mudos:</a:t>
            </a:r>
          </a:p>
          <a:p>
            <a:pPr algn="just"/>
            <a:r>
              <a:rPr lang="es-CO" sz="1200" dirty="0"/>
              <a:t>Puedes hacer mapas mentales o conceptuales en blanco, de tal forma que sólo tengas </a:t>
            </a:r>
            <a:r>
              <a:rPr lang="es-CO" sz="1200" dirty="0" smtClean="0"/>
              <a:t>las imagen </a:t>
            </a:r>
            <a:r>
              <a:rPr lang="es-CO" sz="1200" dirty="0"/>
              <a:t>y las relaciones pero no los conceptos. Para recordar puedes rellenar </a:t>
            </a:r>
            <a:r>
              <a:rPr lang="es-CO" sz="1200" dirty="0" smtClean="0"/>
              <a:t>los espacios </a:t>
            </a:r>
            <a:r>
              <a:rPr lang="es-CO" sz="1200" dirty="0"/>
              <a:t>en blanco. Así comprobarás que entiendes el contenido de lo que estudias </a:t>
            </a:r>
            <a:r>
              <a:rPr lang="es-CO" sz="1200" dirty="0" smtClean="0"/>
              <a:t>y repasarás </a:t>
            </a:r>
            <a:r>
              <a:rPr lang="es-CO" sz="1200" dirty="0"/>
              <a:t>las relaciones que hay entre esas ideas que has </a:t>
            </a:r>
            <a:r>
              <a:rPr lang="es-CO" sz="1200" dirty="0" smtClean="0"/>
              <a:t>estudiado. Al </a:t>
            </a:r>
            <a:r>
              <a:rPr lang="es-CO" sz="1200" dirty="0"/>
              <a:t>igual que un mapa en blanco el esquema mudo mantiene los guiones, llaves, </a:t>
            </a:r>
            <a:r>
              <a:rPr lang="es-CO" sz="1200" dirty="0" err="1"/>
              <a:t>etc</a:t>
            </a:r>
            <a:r>
              <a:rPr lang="es-CO" sz="1200" dirty="0"/>
              <a:t> </a:t>
            </a:r>
            <a:r>
              <a:rPr lang="es-CO" sz="1200" dirty="0" smtClean="0"/>
              <a:t>pero prescinde </a:t>
            </a:r>
            <a:r>
              <a:rPr lang="es-CO" sz="1200" dirty="0"/>
              <a:t>de las palabras. Como ejercicio de recuerdo tú debes hacer memoria de </a:t>
            </a:r>
            <a:r>
              <a:rPr lang="es-CO" sz="1200" dirty="0" smtClean="0"/>
              <a:t>las palabras </a:t>
            </a:r>
            <a:r>
              <a:rPr lang="es-CO" sz="1200" dirty="0"/>
              <a:t>que faltan en ese esquema y con ello repasar también sus relaciones y </a:t>
            </a:r>
            <a:r>
              <a:rPr lang="es-CO" sz="1200" dirty="0" smtClean="0"/>
              <a:t>cómo están clasificadas </a:t>
            </a:r>
            <a:r>
              <a:rPr lang="es-CO" sz="1200" dirty="0"/>
              <a:t>(</a:t>
            </a:r>
            <a:r>
              <a:rPr lang="es-ES" sz="1200" dirty="0"/>
              <a:t>Gómez, 2018</a:t>
            </a:r>
            <a:r>
              <a:rPr lang="es-ES" sz="1200" dirty="0" smtClean="0"/>
              <a:t>).</a:t>
            </a:r>
            <a:r>
              <a:rPr lang="es-CO" sz="1200" dirty="0" smtClean="0"/>
              <a:t> </a:t>
            </a:r>
            <a:endParaRPr lang="es-CO" sz="1200" dirty="0">
              <a:solidFill>
                <a:srgbClr val="00B050"/>
              </a:solidFill>
            </a:endParaRPr>
          </a:p>
          <a:p>
            <a:pPr marL="342900" lvl="1" indent="0">
              <a:buNone/>
            </a:pPr>
            <a:endParaRPr lang="es-CO" sz="1200" dirty="0" smtClean="0">
              <a:solidFill>
                <a:srgbClr val="00B050"/>
              </a:solidFill>
            </a:endParaRPr>
          </a:p>
        </p:txBody>
      </p:sp>
      <p:pic>
        <p:nvPicPr>
          <p:cNvPr id="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825" y="3788780"/>
            <a:ext cx="2849525" cy="284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993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342900" lvl="1" indent="0">
              <a:buNone/>
            </a:pPr>
            <a:r>
              <a:rPr lang="es-CO" sz="1200" dirty="0">
                <a:solidFill>
                  <a:srgbClr val="00B050"/>
                </a:solidFill>
              </a:rPr>
              <a:t>Resumen:</a:t>
            </a:r>
          </a:p>
          <a:p>
            <a:r>
              <a:rPr lang="es-CO" sz="1200" dirty="0"/>
              <a:t>El resumen permite trasladar a tu lenguaje lo esencial que dice el texto. Es más útil como técnica de recuerdo o de preparación antes de un examen que como técnica de síntesis y comprensión puesto que no usa la imagen sino sólo la palabra.</a:t>
            </a:r>
          </a:p>
          <a:p>
            <a:r>
              <a:rPr lang="es-CO" sz="1200" dirty="0"/>
              <a:t>Para resumir primero has tenido que leer el texto varias veces y subrayarlo. Haberlo esquematizado o haber hecho algún tipo de mapa (mental, conceptual) también te ayudará. A partir de las ideas seleccionadas o del esquema o mapa vuelve a construir un texto empleando tus propias palabras.</a:t>
            </a:r>
          </a:p>
          <a:p>
            <a:pPr>
              <a:lnSpc>
                <a:spcPct val="110000"/>
              </a:lnSpc>
            </a:pPr>
            <a:r>
              <a:rPr lang="es-CO" sz="1200" u="sng" dirty="0"/>
              <a:t>Reglas:</a:t>
            </a:r>
          </a:p>
          <a:p>
            <a:pPr marL="171450" indent="-171450">
              <a:lnSpc>
                <a:spcPct val="110000"/>
              </a:lnSpc>
              <a:buFont typeface="Arial" panose="020B0604020202020204" pitchFamily="34" charset="0"/>
              <a:buChar char="•"/>
            </a:pPr>
            <a:r>
              <a:rPr lang="es-CO" sz="1200" dirty="0"/>
              <a:t>No debes usar literalmente las palabras del texto</a:t>
            </a:r>
          </a:p>
          <a:p>
            <a:pPr marL="171450" indent="-171450">
              <a:lnSpc>
                <a:spcPct val="110000"/>
              </a:lnSpc>
              <a:buFont typeface="Arial" panose="020B0604020202020204" pitchFamily="34" charset="0"/>
              <a:buChar char="•"/>
            </a:pPr>
            <a:r>
              <a:rPr lang="es-CO" sz="1200" dirty="0"/>
              <a:t>Debes ser claro y fiel al texto: asegúrate de que estás reproduciendo lo que dice el texto</a:t>
            </a:r>
          </a:p>
          <a:p>
            <a:pPr marL="171450" indent="-171450">
              <a:lnSpc>
                <a:spcPct val="110000"/>
              </a:lnSpc>
              <a:buFont typeface="Arial" panose="020B0604020202020204" pitchFamily="34" charset="0"/>
              <a:buChar char="•"/>
            </a:pPr>
            <a:r>
              <a:rPr lang="es-CO" sz="1200" dirty="0"/>
              <a:t>No debe tener más de un tercio de la longitud del texto inicial, sino no resumes, </a:t>
            </a:r>
            <a:r>
              <a:rPr lang="es-CO" sz="1200" dirty="0" smtClean="0"/>
              <a:t>reproduces</a:t>
            </a:r>
          </a:p>
          <a:p>
            <a:pPr marL="171450" indent="-171450">
              <a:lnSpc>
                <a:spcPct val="110000"/>
              </a:lnSpc>
              <a:buFont typeface="Arial" panose="020B0604020202020204" pitchFamily="34" charset="0"/>
              <a:buChar char="•"/>
            </a:pPr>
            <a:endParaRPr lang="es-CO" sz="1200" dirty="0"/>
          </a:p>
          <a:p>
            <a:pPr>
              <a:lnSpc>
                <a:spcPct val="110000"/>
              </a:lnSpc>
            </a:pPr>
            <a:r>
              <a:rPr lang="es-CO" sz="1200" u="sng" dirty="0" smtClean="0"/>
              <a:t>Características de un buen resumen:</a:t>
            </a:r>
          </a:p>
          <a:p>
            <a:pPr marL="171450" indent="-171450">
              <a:buFont typeface="Arial" panose="020B0604020202020204" pitchFamily="34" charset="0"/>
              <a:buChar char="•"/>
            </a:pPr>
            <a:r>
              <a:rPr lang="es-CO" sz="1200" dirty="0"/>
              <a:t>Brevedad, para lo cual, mejor no repetir. </a:t>
            </a:r>
          </a:p>
          <a:p>
            <a:pPr marL="171450" indent="-171450">
              <a:buFont typeface="Arial" panose="020B0604020202020204" pitchFamily="34" charset="0"/>
              <a:buChar char="•"/>
            </a:pPr>
            <a:r>
              <a:rPr lang="es-CO" sz="1200" dirty="0" smtClean="0"/>
              <a:t>Claridad</a:t>
            </a:r>
            <a:r>
              <a:rPr lang="es-CO" sz="1200" dirty="0"/>
              <a:t>: distinguir cada una de las ideas de las demás. </a:t>
            </a:r>
          </a:p>
          <a:p>
            <a:pPr marL="171450" indent="-171450">
              <a:buFont typeface="Arial" panose="020B0604020202020204" pitchFamily="34" charset="0"/>
              <a:buChar char="•"/>
            </a:pPr>
            <a:r>
              <a:rPr lang="es-CO" sz="1200" dirty="0" smtClean="0"/>
              <a:t>Jerarquía</a:t>
            </a:r>
            <a:r>
              <a:rPr lang="es-CO" sz="1200" dirty="0"/>
              <a:t>: lo prioritario debe destacar sobre lo secundario. </a:t>
            </a:r>
          </a:p>
          <a:p>
            <a:pPr marL="171450" indent="-171450">
              <a:buFont typeface="Arial" panose="020B0604020202020204" pitchFamily="34" charset="0"/>
              <a:buChar char="•"/>
            </a:pPr>
            <a:r>
              <a:rPr lang="es-CO" sz="1200" dirty="0" smtClean="0"/>
              <a:t>Integridad</a:t>
            </a:r>
            <a:r>
              <a:rPr lang="es-CO" sz="1200" dirty="0"/>
              <a:t>: no confundir «entresacar» lo importante, con recortar el tema </a:t>
            </a:r>
          </a:p>
          <a:p>
            <a:pPr marL="171450" indent="-171450">
              <a:buFont typeface="Arial" panose="020B0604020202020204" pitchFamily="34" charset="0"/>
              <a:buChar char="•"/>
            </a:pPr>
            <a:endParaRPr lang="es-CO" sz="1200" dirty="0"/>
          </a:p>
          <a:p>
            <a:endParaRPr lang="es-CO" dirty="0"/>
          </a:p>
        </p:txBody>
      </p:sp>
    </p:spTree>
    <p:extLst>
      <p:ext uri="{BB962C8B-B14F-4D97-AF65-F5344CB8AC3E}">
        <p14:creationId xmlns:p14="http://schemas.microsoft.com/office/powerpoint/2010/main" val="4128652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63386"/>
            <a:ext cx="7886700" cy="727303"/>
          </a:xfrm>
        </p:spPr>
        <p:txBody>
          <a:bodyPr/>
          <a:lstStyle/>
          <a:p>
            <a:r>
              <a:rPr lang="es-CO" sz="1800" dirty="0">
                <a:solidFill>
                  <a:srgbClr val="FF0000"/>
                </a:solidFill>
                <a:latin typeface="Tahoma" panose="020B0604030504040204" pitchFamily="34" charset="0"/>
                <a:ea typeface="Tahoma" panose="020B0604030504040204" pitchFamily="34" charset="0"/>
                <a:cs typeface="Tahoma" panose="020B0604030504040204" pitchFamily="34" charset="0"/>
              </a:rPr>
              <a:t>Ventajas de las técnicas de estudio </a:t>
            </a:r>
            <a:br>
              <a:rPr lang="es-CO" sz="1800" dirty="0">
                <a:solidFill>
                  <a:srgbClr val="FF0000"/>
                </a:solidFill>
                <a:latin typeface="Tahoma" panose="020B0604030504040204" pitchFamily="34" charset="0"/>
                <a:ea typeface="Tahoma" panose="020B0604030504040204" pitchFamily="34" charset="0"/>
                <a:cs typeface="Tahoma" panose="020B0604030504040204" pitchFamily="34" charset="0"/>
              </a:rPr>
            </a:br>
            <a:endParaRPr lang="es-CO" sz="18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Marcador de contenido 2"/>
          <p:cNvSpPr>
            <a:spLocks noGrp="1"/>
          </p:cNvSpPr>
          <p:nvPr>
            <p:ph idx="1"/>
          </p:nvPr>
        </p:nvSpPr>
        <p:spPr>
          <a:xfrm>
            <a:off x="628650" y="1690689"/>
            <a:ext cx="7886700" cy="4538634"/>
          </a:xfrm>
        </p:spPr>
        <p:txBody>
          <a:bodyPr>
            <a:normAutofit/>
          </a:bodyPr>
          <a:lstStyle/>
          <a:p>
            <a:pPr marL="285750" indent="-285750">
              <a:buFont typeface="Arial" panose="020B0604020202020204" pitchFamily="34" charset="0"/>
              <a:buChar char="•"/>
            </a:pPr>
            <a:r>
              <a:rPr lang="es-CO" sz="1400" dirty="0" smtClean="0"/>
              <a:t>Desarrolla capacidad </a:t>
            </a:r>
            <a:r>
              <a:rPr lang="es-CO" sz="1400" dirty="0"/>
              <a:t>de análisis y observación. </a:t>
            </a:r>
          </a:p>
          <a:p>
            <a:pPr marL="285750" indent="-285750">
              <a:buFont typeface="Arial" panose="020B0604020202020204" pitchFamily="34" charset="0"/>
              <a:buChar char="•"/>
            </a:pPr>
            <a:r>
              <a:rPr lang="es-CO" sz="1400" dirty="0" smtClean="0"/>
              <a:t>Facilita </a:t>
            </a:r>
            <a:r>
              <a:rPr lang="es-CO" sz="1400" dirty="0"/>
              <a:t>la comprensión y la estructuración de </a:t>
            </a:r>
            <a:r>
              <a:rPr lang="es-CO" sz="1400" dirty="0" smtClean="0"/>
              <a:t>ideas. </a:t>
            </a:r>
            <a:endParaRPr lang="es-CO" sz="1400" dirty="0"/>
          </a:p>
          <a:p>
            <a:pPr marL="285750" indent="-285750">
              <a:buFont typeface="Arial" panose="020B0604020202020204" pitchFamily="34" charset="0"/>
              <a:buChar char="•"/>
            </a:pPr>
            <a:r>
              <a:rPr lang="es-CO" sz="1400" dirty="0" smtClean="0"/>
              <a:t>Obliga </a:t>
            </a:r>
            <a:r>
              <a:rPr lang="es-CO" sz="1400" dirty="0"/>
              <a:t>a </a:t>
            </a:r>
            <a:r>
              <a:rPr lang="es-CO" sz="1400" dirty="0" smtClean="0"/>
              <a:t>plantear </a:t>
            </a:r>
            <a:r>
              <a:rPr lang="es-CO" sz="1400" dirty="0"/>
              <a:t>qué es lo principal y qué es lo secundario. </a:t>
            </a:r>
          </a:p>
          <a:p>
            <a:pPr marL="285750" indent="-285750">
              <a:buFont typeface="Arial" panose="020B0604020202020204" pitchFamily="34" charset="0"/>
              <a:buChar char="•"/>
            </a:pPr>
            <a:r>
              <a:rPr lang="es-CO" sz="1400" dirty="0" smtClean="0"/>
              <a:t>El </a:t>
            </a:r>
            <a:r>
              <a:rPr lang="es-CO" sz="1400" dirty="0"/>
              <a:t>estudio se hace más activo</a:t>
            </a:r>
            <a:r>
              <a:rPr lang="es-CO" sz="1400" dirty="0" smtClean="0"/>
              <a:t>; </a:t>
            </a:r>
            <a:r>
              <a:rPr lang="es-CO" sz="1400" dirty="0"/>
              <a:t>obliga a fijar más la </a:t>
            </a:r>
            <a:r>
              <a:rPr lang="es-CO" sz="1400" dirty="0" smtClean="0"/>
              <a:t>atención y la concentración. </a:t>
            </a:r>
            <a:endParaRPr lang="es-CO" sz="1400" dirty="0"/>
          </a:p>
          <a:p>
            <a:pPr marL="285750" indent="-285750">
              <a:buFont typeface="Arial" panose="020B0604020202020204" pitchFamily="34" charset="0"/>
              <a:buChar char="•"/>
            </a:pPr>
            <a:r>
              <a:rPr lang="es-CO" sz="1400" dirty="0" smtClean="0"/>
              <a:t>Facilita </a:t>
            </a:r>
            <a:r>
              <a:rPr lang="es-CO" sz="1400" dirty="0"/>
              <a:t>el repaso y la relectura rápida del </a:t>
            </a:r>
            <a:r>
              <a:rPr lang="es-CO" sz="1400" dirty="0" smtClean="0"/>
              <a:t>texto para una mejor asimilación.</a:t>
            </a:r>
          </a:p>
          <a:p>
            <a:pPr marL="285750" indent="-285750">
              <a:buFont typeface="Arial" panose="020B0604020202020204" pitchFamily="34" charset="0"/>
              <a:buChar char="•"/>
            </a:pPr>
            <a:r>
              <a:rPr lang="es-CO" sz="1400" dirty="0" smtClean="0"/>
              <a:t>Logra establecer tiempos adecuados de estudio, acordes con las aptitudes del estudiante.</a:t>
            </a:r>
          </a:p>
          <a:p>
            <a:pPr marL="285750" indent="-285750">
              <a:buFont typeface="Arial" panose="020B0604020202020204" pitchFamily="34" charset="0"/>
              <a:buChar char="•"/>
            </a:pPr>
            <a:r>
              <a:rPr lang="es-CO" sz="1400" dirty="0" smtClean="0"/>
              <a:t>Permite el cumplimiento de metas de aprendizaje.</a:t>
            </a:r>
          </a:p>
          <a:p>
            <a:pPr marL="285750" indent="-285750">
              <a:buFont typeface="Arial" panose="020B0604020202020204" pitchFamily="34" charset="0"/>
              <a:buChar char="•"/>
            </a:pPr>
            <a:r>
              <a:rPr lang="es-CO" sz="1400" dirty="0" smtClean="0"/>
              <a:t>Estimula y motiva el aprendizaje autónomo.</a:t>
            </a:r>
          </a:p>
          <a:p>
            <a:pPr marL="285750" indent="-285750">
              <a:buFont typeface="Arial" panose="020B0604020202020204" pitchFamily="34" charset="0"/>
              <a:buChar char="•"/>
            </a:pPr>
            <a:r>
              <a:rPr lang="es-CO" sz="1400" dirty="0" smtClean="0"/>
              <a:t>Crea hábitos de estudio. </a:t>
            </a:r>
            <a:endParaRPr lang="es-CO" sz="1400" dirty="0"/>
          </a:p>
        </p:txBody>
      </p:sp>
      <p:pic>
        <p:nvPicPr>
          <p:cNvPr id="7170" name="Picture 2" descr="3d people - man, person crossing the finishing line. Winn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4135" y="4391441"/>
            <a:ext cx="2049865" cy="1744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738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538843"/>
            <a:ext cx="7886700" cy="849086"/>
          </a:xfrm>
        </p:spPr>
        <p:txBody>
          <a:bodyPr>
            <a:noAutofit/>
          </a:bodyPr>
          <a:lstStyle/>
          <a:p>
            <a:r>
              <a:rPr lang="es-CO" sz="3200" dirty="0">
                <a:solidFill>
                  <a:srgbClr val="FF0000"/>
                </a:solidFill>
              </a:rPr>
              <a:t/>
            </a:r>
            <a:br>
              <a:rPr lang="es-CO" sz="3200" dirty="0">
                <a:solidFill>
                  <a:srgbClr val="FF0000"/>
                </a:solidFill>
              </a:rPr>
            </a:br>
            <a:r>
              <a:rPr lang="es-CO" sz="18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3. Autoevaluación de hábitos de estudio</a:t>
            </a:r>
            <a:r>
              <a:rPr lang="es-CO" sz="2400" b="1" dirty="0" smtClean="0">
                <a:solidFill>
                  <a:srgbClr val="FF0000"/>
                </a:solidFill>
              </a:rPr>
              <a:t/>
            </a:r>
            <a:br>
              <a:rPr lang="es-CO" sz="2400" b="1" dirty="0" smtClean="0">
                <a:solidFill>
                  <a:srgbClr val="FF0000"/>
                </a:solidFill>
              </a:rPr>
            </a:br>
            <a:endParaRPr lang="es-CO" sz="2400" b="1" dirty="0">
              <a:solidFill>
                <a:srgbClr val="FF0000"/>
              </a:solidFill>
            </a:endParaRPr>
          </a:p>
        </p:txBody>
      </p:sp>
      <p:sp>
        <p:nvSpPr>
          <p:cNvPr id="3" name="Marcador de contenido 2"/>
          <p:cNvSpPr>
            <a:spLocks noGrp="1"/>
          </p:cNvSpPr>
          <p:nvPr>
            <p:ph idx="1"/>
          </p:nvPr>
        </p:nvSpPr>
        <p:spPr>
          <a:xfrm>
            <a:off x="628650" y="1812471"/>
            <a:ext cx="7886700" cy="2295505"/>
          </a:xfrm>
        </p:spPr>
        <p:txBody>
          <a:bodyPr>
            <a:normAutofit/>
          </a:bodyPr>
          <a:lstStyle/>
          <a:p>
            <a:r>
              <a:rPr lang="es-CO" sz="1400" dirty="0" smtClean="0"/>
              <a:t>Al realizar la autoevaluación para reconocer los hábitos de estudio, se obtendrá una retroalimentación que permitirá identificar el aspecto que presenta mayor dificultad y las actividades que pueden adoptarse para mejorar la técnica de estudio.</a:t>
            </a:r>
          </a:p>
          <a:p>
            <a:r>
              <a:rPr lang="es-CO" sz="1400" dirty="0" smtClean="0"/>
              <a:t>El éxito de la estrategia metodológica que sugiere la autoevaluación, radica en la disposición y actitud proactiva del estudiante frente al desarrollo de las actividades que se proponen, y que se ajustan a la necesidad del mismo.</a:t>
            </a:r>
            <a:endParaRPr lang="es-CO" sz="1400" dirty="0"/>
          </a:p>
        </p:txBody>
      </p:sp>
      <p:pic>
        <p:nvPicPr>
          <p:cNvPr id="4" name="Picture 4" descr="Imagen relacionad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7948" y="4941158"/>
            <a:ext cx="2396052" cy="1916842"/>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873457" y="4408227"/>
            <a:ext cx="5759355" cy="369332"/>
          </a:xfrm>
          <a:prstGeom prst="rect">
            <a:avLst/>
          </a:prstGeom>
          <a:noFill/>
        </p:spPr>
        <p:txBody>
          <a:bodyPr wrap="square" rtlCol="0">
            <a:spAutoFit/>
          </a:bodyPr>
          <a:lstStyle/>
          <a:p>
            <a:r>
              <a:rPr lang="es-CO" dirty="0" smtClean="0">
                <a:solidFill>
                  <a:srgbClr val="00B050"/>
                </a:solidFill>
              </a:rPr>
              <a:t>Archivo </a:t>
            </a:r>
            <a:r>
              <a:rPr lang="es-CO" dirty="0" err="1" smtClean="0">
                <a:solidFill>
                  <a:srgbClr val="00B050"/>
                </a:solidFill>
              </a:rPr>
              <a:t>excel</a:t>
            </a:r>
            <a:endParaRPr lang="es-CO" dirty="0">
              <a:solidFill>
                <a:srgbClr val="00B050"/>
              </a:solidFill>
            </a:endParaRPr>
          </a:p>
        </p:txBody>
      </p:sp>
    </p:spTree>
    <p:extLst>
      <p:ext uri="{BB962C8B-B14F-4D97-AF65-F5344CB8AC3E}">
        <p14:creationId xmlns:p14="http://schemas.microsoft.com/office/powerpoint/2010/main" val="19569623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009934"/>
            <a:ext cx="7886700" cy="680755"/>
          </a:xfrm>
        </p:spPr>
        <p:txBody>
          <a:bodyPr/>
          <a:lstStyle/>
          <a:p>
            <a:r>
              <a:rPr lang="es-CO" sz="18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4. Retroalimentación</a:t>
            </a:r>
            <a:endParaRPr lang="es-CO" sz="18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107648967"/>
              </p:ext>
            </p:extLst>
          </p:nvPr>
        </p:nvGraphicFramePr>
        <p:xfrm>
          <a:off x="628650" y="1761808"/>
          <a:ext cx="7886700" cy="4360066"/>
        </p:xfrm>
        <a:graphic>
          <a:graphicData uri="http://schemas.openxmlformats.org/drawingml/2006/table">
            <a:tbl>
              <a:tblPr firstRow="1" bandRow="1">
                <a:tableStyleId>{5C22544A-7EE6-4342-B048-85BDC9FD1C3A}</a:tableStyleId>
              </a:tblPr>
              <a:tblGrid>
                <a:gridCol w="1527696"/>
                <a:gridCol w="1091821"/>
                <a:gridCol w="3295508"/>
                <a:gridCol w="1971675"/>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427718">
                <a:tc rowSpan="3">
                  <a:txBody>
                    <a:bodyPr/>
                    <a:lstStyle/>
                    <a:p>
                      <a:pPr algn="ctr"/>
                      <a:r>
                        <a:rPr lang="es-CO" sz="1200" b="1" dirty="0" smtClean="0"/>
                        <a:t>Estudio independiente</a:t>
                      </a:r>
                      <a:endParaRPr lang="es-CO" sz="1200" b="1" dirty="0"/>
                    </a:p>
                  </a:txBody>
                  <a:tcPr anchor="ctr"/>
                </a:tc>
                <a:tc>
                  <a:txBody>
                    <a:bodyPr/>
                    <a:lstStyle/>
                    <a:p>
                      <a:pPr algn="ctr"/>
                      <a:r>
                        <a:rPr lang="es-CO" sz="1200" dirty="0" smtClean="0"/>
                        <a:t>21-25</a:t>
                      </a:r>
                      <a:endParaRPr lang="es-CO" sz="1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smtClean="0"/>
                        <a:t>Continúa con la motivación y la planificación de</a:t>
                      </a:r>
                      <a:r>
                        <a:rPr lang="es-CO" sz="1200" baseline="0" dirty="0" smtClean="0"/>
                        <a:t> los tiempos de estudio que estás implementando.</a:t>
                      </a:r>
                      <a:endParaRPr lang="es-CO" sz="1200" dirty="0" smtClean="0"/>
                    </a:p>
                  </a:txBody>
                  <a:tcPr/>
                </a:tc>
                <a:tc>
                  <a:txBody>
                    <a:bodyPr/>
                    <a:lstStyle/>
                    <a:p>
                      <a:r>
                        <a:rPr lang="es-CO" sz="1200" dirty="0" smtClean="0"/>
                        <a:t>Relaciona tu objetivo de</a:t>
                      </a:r>
                      <a:r>
                        <a:rPr lang="es-CO" sz="1200" baseline="0" dirty="0" smtClean="0"/>
                        <a:t> aprendizaje con la cantidad de tiempo en la que consideras tener una mayor atención.</a:t>
                      </a:r>
                      <a:endParaRPr lang="es-CO" sz="1200" dirty="0" smtClean="0"/>
                    </a:p>
                  </a:txBody>
                  <a:tcPr/>
                </a:tc>
              </a:tr>
              <a:tr h="247805">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Establece una meta diaria según el tiempo de atención y disposición.</a:t>
                      </a:r>
                      <a:endParaRPr lang="es-CO" sz="1200" dirty="0"/>
                    </a:p>
                  </a:txBody>
                  <a:tcPr/>
                </a:tc>
                <a:tc>
                  <a:txBody>
                    <a:bodyPr/>
                    <a:lstStyle/>
                    <a:p>
                      <a:r>
                        <a:rPr lang="es-CO" sz="1200" dirty="0" smtClean="0"/>
                        <a:t>Dedica</a:t>
                      </a:r>
                      <a:r>
                        <a:rPr lang="es-CO" sz="1200" baseline="0" dirty="0" smtClean="0"/>
                        <a:t> 60 min para lograr una meta de aprendizaje que puedas alcanzar, teniendo en cuenta el horario que mayor favorezca tu atención.</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dirty="0" smtClean="0"/>
                        <a:t>Identifica cual es tu motivación para alcanzar tus objetivos de aprendizaje, y de acuerdo a tu nivel de atención y concentración, planifica tiempos de</a:t>
                      </a:r>
                      <a:r>
                        <a:rPr lang="es-CO" sz="1200" baseline="0" dirty="0" smtClean="0"/>
                        <a:t> estudio.</a:t>
                      </a:r>
                      <a:r>
                        <a:rPr lang="es-CO" sz="1200" dirty="0" smtClean="0"/>
                        <a:t> </a:t>
                      </a:r>
                      <a:endParaRPr lang="es-CO" sz="1200" dirty="0"/>
                    </a:p>
                  </a:txBody>
                  <a:tcPr/>
                </a:tc>
                <a:tc>
                  <a:txBody>
                    <a:bodyPr/>
                    <a:lstStyle/>
                    <a:p>
                      <a:r>
                        <a:rPr lang="es-CO" sz="1200" dirty="0" smtClean="0"/>
                        <a:t>Tiempo</a:t>
                      </a:r>
                      <a:r>
                        <a:rPr lang="es-CO" sz="1200" baseline="0" dirty="0" smtClean="0"/>
                        <a:t>s cortos de estudio, de acuerdo a tu horario, asigna 40min diarios para lograr una meta en particular.</a:t>
                      </a:r>
                    </a:p>
                    <a:p>
                      <a:r>
                        <a:rPr lang="es-CO" sz="1200" baseline="0" dirty="0" smtClean="0"/>
                        <a:t>Pide a tu profesor que le sugiera ejercicios prácticos para desarrollar en casa.</a:t>
                      </a:r>
                      <a:endParaRPr lang="es-CO" sz="1200" dirty="0"/>
                    </a:p>
                  </a:txBody>
                  <a:tcPr/>
                </a:tc>
              </a:tr>
            </a:tbl>
          </a:graphicData>
        </a:graphic>
      </p:graphicFrame>
    </p:spTree>
    <p:extLst>
      <p:ext uri="{BB962C8B-B14F-4D97-AF65-F5344CB8AC3E}">
        <p14:creationId xmlns:p14="http://schemas.microsoft.com/office/powerpoint/2010/main" val="1605547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dirty="0" smtClean="0"/>
              <a:t>El OVA presenta los aspectos relacionados con los hábitos de estudio, los cuales tienen una incidencia directa en la calidad de estudio durante el aprendizaje autónomo, y el tiempo asignado al estudio sin supervisión u orientación docente.  Estos aspectos son  explicados y expuestos a través de ejemplos, de tal manera, que el estudiante pueda reconocerlos en su cotidianidad durante su formación profesional.</a:t>
            </a:r>
          </a:p>
          <a:p>
            <a:r>
              <a:rPr lang="es-CO" dirty="0" smtClean="0"/>
              <a:t>Se proponen estrategias metodológicas que pueden ser aplicadas para cada aspecto de los hábitos de estudio, de manera que el estudiante pueda emplear de acuerdo con el reconocimiento de sus fortalezas y debilidades frente a métodos de estudio.</a:t>
            </a:r>
          </a:p>
          <a:p>
            <a:r>
              <a:rPr lang="es-CO" dirty="0" smtClean="0"/>
              <a:t>Por ultimo, se propone una autoevaluación para medir el grado de eficiencia en el manejo del tiempo dedicado al aprendizaje autónomo.  Esta autoevaluación propone estrategias metodológicas relacionadas con los hábitos de estudio que manifiesta el estudiante. </a:t>
            </a:r>
            <a:endParaRPr lang="es-CO" dirty="0"/>
          </a:p>
        </p:txBody>
      </p:sp>
    </p:spTree>
    <p:extLst>
      <p:ext uri="{BB962C8B-B14F-4D97-AF65-F5344CB8AC3E}">
        <p14:creationId xmlns:p14="http://schemas.microsoft.com/office/powerpoint/2010/main" val="22378725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1379981116"/>
              </p:ext>
            </p:extLst>
          </p:nvPr>
        </p:nvGraphicFramePr>
        <p:xfrm>
          <a:off x="628650" y="1620817"/>
          <a:ext cx="7886700" cy="4542946"/>
        </p:xfrm>
        <a:graphic>
          <a:graphicData uri="http://schemas.openxmlformats.org/drawingml/2006/table">
            <a:tbl>
              <a:tblPr firstRow="1" bandRow="1">
                <a:tableStyleId>{5C22544A-7EE6-4342-B048-85BDC9FD1C3A}</a:tableStyleId>
              </a:tblPr>
              <a:tblGrid>
                <a:gridCol w="1527696"/>
                <a:gridCol w="1091821"/>
                <a:gridCol w="3295508"/>
                <a:gridCol w="1971675"/>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247805">
                <a:tc rowSpan="3">
                  <a:txBody>
                    <a:bodyPr/>
                    <a:lstStyle/>
                    <a:p>
                      <a:r>
                        <a:rPr lang="es-CO" sz="1200" b="1" dirty="0" smtClean="0"/>
                        <a:t>Habilidad lectora</a:t>
                      </a:r>
                      <a:endParaRPr lang="es-CO" sz="1200" b="1" dirty="0"/>
                    </a:p>
                  </a:txBody>
                  <a:tcPr anchor="ctr"/>
                </a:tc>
                <a:tc>
                  <a:txBody>
                    <a:bodyPr/>
                    <a:lstStyle/>
                    <a:p>
                      <a:pPr algn="ctr"/>
                      <a:r>
                        <a:rPr lang="es-CO" sz="1200" dirty="0" smtClean="0"/>
                        <a:t>21-25</a:t>
                      </a:r>
                      <a:endParaRPr lang="es-CO" sz="1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smtClean="0"/>
                        <a:t>Tus habilidades lectoras demuestran conocimiento previo y una buena estrategia para la selección de información</a:t>
                      </a:r>
                    </a:p>
                  </a:txBody>
                  <a:tcPr/>
                </a:tc>
                <a:tc>
                  <a:txBody>
                    <a:bodyPr/>
                    <a:lstStyle/>
                    <a:p>
                      <a:r>
                        <a:rPr lang="es-CO" sz="1200" dirty="0" smtClean="0"/>
                        <a:t>La elaboración de un mapa mental te ayudará a ordenar las</a:t>
                      </a:r>
                      <a:r>
                        <a:rPr lang="es-CO" sz="1200" baseline="0" dirty="0" smtClean="0"/>
                        <a:t> ideas extraídas del texto, y potencializará la comprensión y objetivo de la lectura.</a:t>
                      </a:r>
                      <a:endParaRPr lang="es-CO" sz="1200" dirty="0"/>
                    </a:p>
                  </a:txBody>
                  <a:tcPr/>
                </a:tc>
              </a:tr>
              <a:tr h="427718">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Debes</a:t>
                      </a:r>
                      <a:r>
                        <a:rPr lang="es-CO" sz="1200" baseline="0" dirty="0" smtClean="0"/>
                        <a:t> resaltar y consultar las palabras desconocidas para aumentar el vocabulario y  empleando frases simples para entender y ordenar la estructura del texto </a:t>
                      </a:r>
                      <a:endParaRPr lang="es-CO" sz="1200" dirty="0"/>
                    </a:p>
                  </a:txBody>
                  <a:tcPr/>
                </a:tc>
                <a:tc>
                  <a:txBody>
                    <a:bodyPr/>
                    <a:lstStyle/>
                    <a:p>
                      <a:r>
                        <a:rPr lang="es-CO" sz="1200" dirty="0" smtClean="0"/>
                        <a:t>Parafrasear en margen y el subrayado te ayudará a resaltar las palabras claves, y a establecer ideas relacionadas que posibilitan una mayor asimilación de</a:t>
                      </a:r>
                      <a:r>
                        <a:rPr lang="es-CO" sz="1200" baseline="0" dirty="0" smtClean="0"/>
                        <a:t> la información.</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dirty="0" smtClean="0"/>
                        <a:t>Tienes baja comprensión</a:t>
                      </a:r>
                      <a:r>
                        <a:rPr lang="es-CO" sz="1200" baseline="0" dirty="0" smtClean="0"/>
                        <a:t> lectora, debes aumentar tu vocabulario e identificar la estructura del texto para comprender la información</a:t>
                      </a:r>
                      <a:endParaRPr lang="es-CO" sz="1200" dirty="0"/>
                    </a:p>
                  </a:txBody>
                  <a:tcPr/>
                </a:tc>
                <a:tc>
                  <a:txBody>
                    <a:bodyPr/>
                    <a:lstStyle/>
                    <a:p>
                      <a:r>
                        <a:rPr lang="es-CO" sz="1200" dirty="0" smtClean="0"/>
                        <a:t>Realiza</a:t>
                      </a:r>
                      <a:r>
                        <a:rPr lang="es-CO" sz="1200" baseline="0" dirty="0" smtClean="0"/>
                        <a:t> una pregunta-respuesta para identificar el objetivo del texto, emplea el subrayado y parafrasea en margen y elabora fichas y ficheros para seleccionar la información importante.</a:t>
                      </a:r>
                      <a:endParaRPr lang="es-CO" sz="1200" dirty="0"/>
                    </a:p>
                  </a:txBody>
                  <a:tcPr/>
                </a:tc>
              </a:tr>
            </a:tbl>
          </a:graphicData>
        </a:graphic>
      </p:graphicFrame>
    </p:spTree>
    <p:extLst>
      <p:ext uri="{BB962C8B-B14F-4D97-AF65-F5344CB8AC3E}">
        <p14:creationId xmlns:p14="http://schemas.microsoft.com/office/powerpoint/2010/main" val="3579066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186430750"/>
              </p:ext>
            </p:extLst>
          </p:nvPr>
        </p:nvGraphicFramePr>
        <p:xfrm>
          <a:off x="628650" y="1620817"/>
          <a:ext cx="7886700" cy="4177186"/>
        </p:xfrm>
        <a:graphic>
          <a:graphicData uri="http://schemas.openxmlformats.org/drawingml/2006/table">
            <a:tbl>
              <a:tblPr firstRow="1" bandRow="1">
                <a:tableStyleId>{5C22544A-7EE6-4342-B048-85BDC9FD1C3A}</a:tableStyleId>
              </a:tblPr>
              <a:tblGrid>
                <a:gridCol w="1527696"/>
                <a:gridCol w="1091821"/>
                <a:gridCol w="3295508"/>
                <a:gridCol w="1971675"/>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24780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b="1" dirty="0" smtClean="0"/>
                        <a:t>Administración de tiempo</a:t>
                      </a:r>
                    </a:p>
                    <a:p>
                      <a:endParaRPr lang="es-CO" sz="1200" b="1" dirty="0"/>
                    </a:p>
                  </a:txBody>
                  <a:tcPr anchor="ctr"/>
                </a:tc>
                <a:tc>
                  <a:txBody>
                    <a:bodyPr/>
                    <a:lstStyle/>
                    <a:p>
                      <a:pPr algn="ctr"/>
                      <a:r>
                        <a:rPr lang="es-CO" sz="1200" dirty="0" smtClean="0"/>
                        <a:t>21-25</a:t>
                      </a:r>
                      <a:endParaRPr lang="es-CO" sz="1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smtClean="0"/>
                        <a:t>Tu programación de las actividades de aprendizaje son eficientes, continua con la planeación mejorando un poco el</a:t>
                      </a:r>
                      <a:r>
                        <a:rPr lang="es-CO" sz="1200" baseline="0" dirty="0" smtClean="0"/>
                        <a:t> cumplimientos de los tiempos programados.</a:t>
                      </a:r>
                      <a:endParaRPr lang="es-CO" sz="1200" dirty="0" smtClean="0"/>
                    </a:p>
                  </a:txBody>
                  <a:tcPr/>
                </a:tc>
                <a:tc>
                  <a:txBody>
                    <a:bodyPr/>
                    <a:lstStyle/>
                    <a:p>
                      <a:r>
                        <a:rPr lang="es-CO" sz="1200" dirty="0" smtClean="0"/>
                        <a:t>El </a:t>
                      </a:r>
                      <a:r>
                        <a:rPr lang="es-CO" sz="1200" dirty="0" err="1" smtClean="0"/>
                        <a:t>Check</a:t>
                      </a:r>
                      <a:r>
                        <a:rPr lang="es-CO" sz="1200" dirty="0" smtClean="0"/>
                        <a:t> </a:t>
                      </a:r>
                      <a:r>
                        <a:rPr lang="es-CO" sz="1200" dirty="0" err="1" smtClean="0"/>
                        <a:t>list</a:t>
                      </a:r>
                      <a:r>
                        <a:rPr lang="es-CO" sz="1200" dirty="0" smtClean="0"/>
                        <a:t> te ayudará a verificar el cumplimiento de las actividades programadas.</a:t>
                      </a:r>
                      <a:endParaRPr lang="es-CO" sz="1200" dirty="0"/>
                    </a:p>
                  </a:txBody>
                  <a:tcPr/>
                </a:tc>
              </a:tr>
              <a:tr h="427718">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No programes</a:t>
                      </a:r>
                      <a:r>
                        <a:rPr lang="es-CO" sz="1200" baseline="0" dirty="0" smtClean="0"/>
                        <a:t> tantas actividades en un tiempo corto, recuerda que puede presentarse imprevistos durante el desarrollo de las mismas.</a:t>
                      </a:r>
                      <a:endParaRPr lang="es-CO" sz="1200" dirty="0"/>
                    </a:p>
                  </a:txBody>
                  <a:tcPr/>
                </a:tc>
                <a:tc>
                  <a:txBody>
                    <a:bodyPr/>
                    <a:lstStyle/>
                    <a:p>
                      <a:r>
                        <a:rPr lang="es-CO" sz="1200" dirty="0" smtClean="0"/>
                        <a:t>Utiliza</a:t>
                      </a:r>
                      <a:r>
                        <a:rPr lang="es-CO" sz="1200" baseline="0" dirty="0" smtClean="0"/>
                        <a:t> un planeador de actividades con tiempos coherentes para el cumplimiento de estas.</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dirty="0" smtClean="0"/>
                        <a:t>Identifica</a:t>
                      </a:r>
                      <a:r>
                        <a:rPr lang="es-CO" sz="1200" baseline="0" dirty="0" smtClean="0"/>
                        <a:t> tus fortalezas para planificar las actividades de aprendizaje de acuerdo a las prioridades teniendo presente las fechas de entrega, las habilidades de estudio y a la disponibilidad de tiempo para ello.</a:t>
                      </a:r>
                    </a:p>
                  </a:txBody>
                  <a:tcPr/>
                </a:tc>
                <a:tc>
                  <a:txBody>
                    <a:bodyPr/>
                    <a:lstStyle/>
                    <a:p>
                      <a:r>
                        <a:rPr lang="es-CO" sz="1200" dirty="0" smtClean="0"/>
                        <a:t>Elabora</a:t>
                      </a:r>
                      <a:r>
                        <a:rPr lang="es-CO" sz="1200" baseline="0" dirty="0" smtClean="0"/>
                        <a:t> un planeador con las actividades por realizar, teniendo en cuenta las fechas de entrega.  De acuerdo a tus habilidades eliges estrategias de estudio que permitan el logro de tus metas, y de esta manera el </a:t>
                      </a:r>
                      <a:r>
                        <a:rPr lang="es-CO" sz="1200" baseline="0" dirty="0" err="1" smtClean="0"/>
                        <a:t>check</a:t>
                      </a:r>
                      <a:r>
                        <a:rPr lang="es-CO" sz="1200" baseline="0" dirty="0" smtClean="0"/>
                        <a:t> </a:t>
                      </a:r>
                      <a:r>
                        <a:rPr lang="es-CO" sz="1200" baseline="0" dirty="0" err="1" smtClean="0"/>
                        <a:t>list</a:t>
                      </a:r>
                      <a:r>
                        <a:rPr lang="es-CO" sz="1200" baseline="0" dirty="0" smtClean="0"/>
                        <a:t> te facilitará la verificación de las mismas.</a:t>
                      </a:r>
                    </a:p>
                  </a:txBody>
                  <a:tcPr/>
                </a:tc>
              </a:tr>
            </a:tbl>
          </a:graphicData>
        </a:graphic>
      </p:graphicFrame>
    </p:spTree>
    <p:extLst>
      <p:ext uri="{BB962C8B-B14F-4D97-AF65-F5344CB8AC3E}">
        <p14:creationId xmlns:p14="http://schemas.microsoft.com/office/powerpoint/2010/main" val="4236419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684209231"/>
              </p:ext>
            </p:extLst>
          </p:nvPr>
        </p:nvGraphicFramePr>
        <p:xfrm>
          <a:off x="628650" y="1430564"/>
          <a:ext cx="7886700" cy="4725826"/>
        </p:xfrm>
        <a:graphic>
          <a:graphicData uri="http://schemas.openxmlformats.org/drawingml/2006/table">
            <a:tbl>
              <a:tblPr firstRow="1" bandRow="1">
                <a:tableStyleId>{5C22544A-7EE6-4342-B048-85BDC9FD1C3A}</a:tableStyleId>
              </a:tblPr>
              <a:tblGrid>
                <a:gridCol w="1527696"/>
                <a:gridCol w="1091821"/>
                <a:gridCol w="3152633"/>
                <a:gridCol w="2114550"/>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247805">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b="1" dirty="0" smtClean="0"/>
                        <a:t>Concentración</a:t>
                      </a:r>
                    </a:p>
                    <a:p>
                      <a:endParaRPr lang="es-CO" sz="1200" b="1" dirty="0"/>
                    </a:p>
                  </a:txBody>
                  <a:tcPr anchor="ctr"/>
                </a:tc>
                <a:tc>
                  <a:txBody>
                    <a:bodyPr/>
                    <a:lstStyle/>
                    <a:p>
                      <a:pPr algn="ctr"/>
                      <a:r>
                        <a:rPr lang="es-CO" sz="1200" dirty="0" smtClean="0"/>
                        <a:t>21-25</a:t>
                      </a:r>
                      <a:endParaRPr lang="es-CO" sz="1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smtClean="0"/>
                        <a:t>Tus</a:t>
                      </a:r>
                      <a:r>
                        <a:rPr lang="es-CO" sz="1200" baseline="0" dirty="0" smtClean="0"/>
                        <a:t> habilidades de memoria y comprensión son favorables</a:t>
                      </a:r>
                      <a:endParaRPr lang="es-CO" sz="1200" dirty="0" smtClean="0"/>
                    </a:p>
                  </a:txBody>
                  <a:tcPr/>
                </a:tc>
                <a:tc>
                  <a:txBody>
                    <a:bodyPr/>
                    <a:lstStyle/>
                    <a:p>
                      <a:r>
                        <a:rPr lang="es-CO" sz="1200" dirty="0" smtClean="0"/>
                        <a:t>Cuando sientas</a:t>
                      </a:r>
                      <a:r>
                        <a:rPr lang="es-CO" sz="1200" baseline="0" dirty="0" smtClean="0"/>
                        <a:t> ansiedad y sientas bloqueos en los tiempos de estudio, es necesario tomar una pausa activa. </a:t>
                      </a:r>
                      <a:endParaRPr lang="es-CO" sz="1200" dirty="0"/>
                    </a:p>
                  </a:txBody>
                  <a:tcPr/>
                </a:tc>
              </a:tr>
              <a:tr h="427718">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Debes mejorar la concentración empleando estrategias que estimulen la asimilación</a:t>
                      </a:r>
                      <a:r>
                        <a:rPr lang="es-CO" sz="1200" baseline="0" dirty="0" smtClean="0"/>
                        <a:t> de la información, la comprensión del texto captará tu atención y así podrás tener un manejo de la ansiedad.</a:t>
                      </a:r>
                      <a:endParaRPr lang="es-CO" sz="1200" dirty="0"/>
                    </a:p>
                  </a:txBody>
                  <a:tcPr/>
                </a:tc>
                <a:tc>
                  <a:txBody>
                    <a:bodyPr/>
                    <a:lstStyle/>
                    <a:p>
                      <a:r>
                        <a:rPr lang="es-CO" sz="1200" dirty="0" smtClean="0"/>
                        <a:t>Para recordar con facilidad lo que estudias se recomienda</a:t>
                      </a:r>
                      <a:r>
                        <a:rPr lang="es-CO" sz="1200" baseline="0" dirty="0" smtClean="0"/>
                        <a:t> realizar </a:t>
                      </a:r>
                      <a:r>
                        <a:rPr lang="es-CO" sz="1200" dirty="0" smtClean="0"/>
                        <a:t>asociaciones de conceptos</a:t>
                      </a:r>
                      <a:r>
                        <a:rPr lang="es-CO" sz="1200" baseline="0" dirty="0" smtClean="0"/>
                        <a:t> nuevos con situaciones conocidas.</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baseline="0" dirty="0" smtClean="0"/>
                        <a:t>La pérdida de la concentración desestimula el aprendizaje autónomo, e imposibilita la comprensión lectora.</a:t>
                      </a:r>
                      <a:endParaRPr lang="es-CO" sz="1200" dirty="0"/>
                    </a:p>
                  </a:txBody>
                  <a:tcPr/>
                </a:tc>
                <a:tc>
                  <a:txBody>
                    <a:bodyPr/>
                    <a:lstStyle/>
                    <a:p>
                      <a:r>
                        <a:rPr lang="es-CO" sz="1200" dirty="0" smtClean="0"/>
                        <a:t>Lee con atención el texto e imprímele</a:t>
                      </a:r>
                      <a:r>
                        <a:rPr lang="es-CO" sz="1200" baseline="0" dirty="0" smtClean="0"/>
                        <a:t> algún acento o musicalización que genere recordación, utiliza técnicas de recuento para estimular la memoria y cuando te sientas sobresaturado, has una pausa activa para oxigenar el cerebro y propiciar un descanso en el que puedas asimilar la información.</a:t>
                      </a:r>
                      <a:endParaRPr lang="es-CO" sz="1200" dirty="0"/>
                    </a:p>
                  </a:txBody>
                  <a:tcPr/>
                </a:tc>
              </a:tr>
            </a:tbl>
          </a:graphicData>
        </a:graphic>
      </p:graphicFrame>
    </p:spTree>
    <p:extLst>
      <p:ext uri="{BB962C8B-B14F-4D97-AF65-F5344CB8AC3E}">
        <p14:creationId xmlns:p14="http://schemas.microsoft.com/office/powerpoint/2010/main" val="496927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774551533"/>
              </p:ext>
            </p:extLst>
          </p:nvPr>
        </p:nvGraphicFramePr>
        <p:xfrm>
          <a:off x="628650" y="1620817"/>
          <a:ext cx="7886700" cy="3994306"/>
        </p:xfrm>
        <a:graphic>
          <a:graphicData uri="http://schemas.openxmlformats.org/drawingml/2006/table">
            <a:tbl>
              <a:tblPr firstRow="1" bandRow="1">
                <a:tableStyleId>{5C22544A-7EE6-4342-B048-85BDC9FD1C3A}</a:tableStyleId>
              </a:tblPr>
              <a:tblGrid>
                <a:gridCol w="1527696"/>
                <a:gridCol w="1091821"/>
                <a:gridCol w="3295508"/>
                <a:gridCol w="1971675"/>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24780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b="1" dirty="0" smtClean="0"/>
                        <a:t>Lugar de estudio</a:t>
                      </a:r>
                    </a:p>
                    <a:p>
                      <a:endParaRPr lang="es-CO" sz="1200" b="1" dirty="0"/>
                    </a:p>
                  </a:txBody>
                  <a:tcPr anchor="ctr"/>
                </a:tc>
                <a:tc>
                  <a:txBody>
                    <a:bodyPr/>
                    <a:lstStyle/>
                    <a:p>
                      <a:pPr algn="ctr"/>
                      <a:r>
                        <a:rPr lang="es-CO" sz="1200" dirty="0" smtClean="0"/>
                        <a:t>21-25</a:t>
                      </a:r>
                      <a:endParaRPr lang="es-CO" sz="12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dirty="0" smtClean="0"/>
                        <a:t>El lugar donde</a:t>
                      </a:r>
                      <a:r>
                        <a:rPr lang="es-CO" sz="1200" baseline="0" dirty="0" smtClean="0"/>
                        <a:t> estudias</a:t>
                      </a:r>
                      <a:r>
                        <a:rPr lang="es-CO" sz="1200" dirty="0" smtClean="0"/>
                        <a:t> es adecuado para propiciar</a:t>
                      </a:r>
                      <a:r>
                        <a:rPr lang="es-CO" sz="1200" baseline="0" dirty="0" smtClean="0"/>
                        <a:t> un buen habito y comodidad de trabajo</a:t>
                      </a:r>
                      <a:r>
                        <a:rPr lang="es-CO" sz="1200" dirty="0" smtClean="0"/>
                        <a:t> </a:t>
                      </a:r>
                    </a:p>
                  </a:txBody>
                  <a:tcPr/>
                </a:tc>
                <a:tc>
                  <a:txBody>
                    <a:bodyPr/>
                    <a:lstStyle/>
                    <a:p>
                      <a:r>
                        <a:rPr lang="es-CO" sz="1200" dirty="0" smtClean="0"/>
                        <a:t>Conserva el lugar donde habitualmente vas a estudiar.</a:t>
                      </a:r>
                      <a:endParaRPr lang="es-CO" sz="1200" dirty="0"/>
                    </a:p>
                  </a:txBody>
                  <a:tcPr/>
                </a:tc>
              </a:tr>
              <a:tr h="427718">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La</a:t>
                      </a:r>
                      <a:r>
                        <a:rPr lang="es-CO" sz="1200" baseline="0" dirty="0" smtClean="0"/>
                        <a:t>s condiciones ambientales deben favorecer la concentración y atención para logar una calidad del tiempo dedicado al estudio </a:t>
                      </a:r>
                      <a:endParaRPr lang="es-CO" sz="1200" dirty="0"/>
                    </a:p>
                  </a:txBody>
                  <a:tcPr/>
                </a:tc>
                <a:tc>
                  <a:txBody>
                    <a:bodyPr/>
                    <a:lstStyle/>
                    <a:p>
                      <a:r>
                        <a:rPr lang="es-CO" sz="1200" dirty="0" smtClean="0"/>
                        <a:t>Busca un lugar con</a:t>
                      </a:r>
                      <a:r>
                        <a:rPr lang="es-CO" sz="1200" baseline="0" dirty="0" smtClean="0"/>
                        <a:t> suficiente iluminación para evitar el cansancio visual y adecuada ventilación.</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dirty="0" smtClean="0"/>
                        <a:t>Un espacio con distractores entorpecen la</a:t>
                      </a:r>
                      <a:r>
                        <a:rPr lang="es-CO" sz="1200" baseline="0" dirty="0" smtClean="0"/>
                        <a:t> calidad del estudio y demandan mas tiempo de dedicación, sin garantizar una disposición asertiva para lograr los objetivos de aprendizaje</a:t>
                      </a:r>
                      <a:endParaRPr lang="es-CO" sz="1200" dirty="0"/>
                    </a:p>
                  </a:txBody>
                  <a:tcPr/>
                </a:tc>
                <a:tc>
                  <a:txBody>
                    <a:bodyPr/>
                    <a:lstStyle/>
                    <a:p>
                      <a:r>
                        <a:rPr lang="es-CO" sz="1200" dirty="0" smtClean="0"/>
                        <a:t>Haz uso de las instalaciones de biblioteca ya sean públicas o privadas, éstas disponen de mobiliario ergonómico y un ambiente adecuado en relación con las</a:t>
                      </a:r>
                      <a:r>
                        <a:rPr lang="es-CO" sz="1200" baseline="0" dirty="0" smtClean="0"/>
                        <a:t> condiciones ambientales requeridas para una buena disposición mental y física, apropiadas para el estudio.  </a:t>
                      </a:r>
                      <a:endParaRPr lang="es-CO" sz="1200" dirty="0"/>
                    </a:p>
                  </a:txBody>
                  <a:tcPr/>
                </a:tc>
              </a:tr>
            </a:tbl>
          </a:graphicData>
        </a:graphic>
      </p:graphicFrame>
    </p:spTree>
    <p:extLst>
      <p:ext uri="{BB962C8B-B14F-4D97-AF65-F5344CB8AC3E}">
        <p14:creationId xmlns:p14="http://schemas.microsoft.com/office/powerpoint/2010/main" val="1313501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256063974"/>
              </p:ext>
            </p:extLst>
          </p:nvPr>
        </p:nvGraphicFramePr>
        <p:xfrm>
          <a:off x="628650" y="1761808"/>
          <a:ext cx="7886700" cy="4360066"/>
        </p:xfrm>
        <a:graphic>
          <a:graphicData uri="http://schemas.openxmlformats.org/drawingml/2006/table">
            <a:tbl>
              <a:tblPr firstRow="1" bandRow="1">
                <a:tableStyleId>{5C22544A-7EE6-4342-B048-85BDC9FD1C3A}</a:tableStyleId>
              </a:tblPr>
              <a:tblGrid>
                <a:gridCol w="1527696"/>
                <a:gridCol w="1091821"/>
                <a:gridCol w="3295508"/>
                <a:gridCol w="1971675"/>
              </a:tblGrid>
              <a:tr h="611026">
                <a:tc>
                  <a:txBody>
                    <a:bodyPr/>
                    <a:lstStyle/>
                    <a:p>
                      <a:pPr algn="ctr"/>
                      <a:r>
                        <a:rPr lang="es-CO" sz="1400" b="1" dirty="0" smtClean="0"/>
                        <a:t>ASPECTOS RELACIONADOS</a:t>
                      </a:r>
                      <a:endParaRPr lang="es-CO" sz="1400" b="1" dirty="0"/>
                    </a:p>
                  </a:txBody>
                  <a:tcPr anchor="ctr"/>
                </a:tc>
                <a:tc>
                  <a:txBody>
                    <a:bodyPr/>
                    <a:lstStyle/>
                    <a:p>
                      <a:pPr algn="ctr"/>
                      <a:r>
                        <a:rPr lang="es-CO" sz="1400" b="1" dirty="0" smtClean="0"/>
                        <a:t>RESULTADO</a:t>
                      </a:r>
                      <a:endParaRPr lang="es-CO" sz="1400" b="1" dirty="0"/>
                    </a:p>
                  </a:txBody>
                  <a:tcPr anchor="ctr"/>
                </a:tc>
                <a:tc>
                  <a:txBody>
                    <a:bodyPr/>
                    <a:lstStyle/>
                    <a:p>
                      <a:pPr algn="ctr"/>
                      <a:r>
                        <a:rPr lang="es-CO" sz="1400" b="1" dirty="0" smtClean="0"/>
                        <a:t>OBSERVACIÓN</a:t>
                      </a:r>
                      <a:endParaRPr lang="es-CO" sz="14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b="1" dirty="0" smtClean="0"/>
                        <a:t>ESTRATEGIA</a:t>
                      </a:r>
                      <a:r>
                        <a:rPr lang="es-CO" sz="1400" b="1" baseline="0" dirty="0" smtClean="0"/>
                        <a:t> METODOLÓGICA</a:t>
                      </a:r>
                      <a:endParaRPr lang="es-CO" sz="1400" b="1" dirty="0" smtClean="0"/>
                    </a:p>
                  </a:txBody>
                  <a:tcPr anchor="ctr"/>
                </a:tc>
              </a:tr>
              <a:tr h="24780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200" b="1" dirty="0" smtClean="0"/>
                        <a:t>Procesamiento de información</a:t>
                      </a:r>
                    </a:p>
                    <a:p>
                      <a:endParaRPr lang="es-CO" sz="1200" b="1" dirty="0"/>
                    </a:p>
                  </a:txBody>
                  <a:tcPr anchor="ctr"/>
                </a:tc>
                <a:tc>
                  <a:txBody>
                    <a:bodyPr/>
                    <a:lstStyle/>
                    <a:p>
                      <a:pPr algn="ctr"/>
                      <a:r>
                        <a:rPr lang="es-CO" sz="1200" dirty="0" smtClean="0"/>
                        <a:t>21-25</a:t>
                      </a:r>
                      <a:endParaRPr lang="es-CO" sz="1200" dirty="0"/>
                    </a:p>
                  </a:txBody>
                  <a:tcPr anchor="ctr"/>
                </a:tc>
                <a:tc>
                  <a:txBody>
                    <a:bodyPr/>
                    <a:lstStyle/>
                    <a:p>
                      <a:r>
                        <a:rPr lang="es-CO" sz="1200" dirty="0" smtClean="0"/>
                        <a:t>Continúa con las técnicas que implementas en</a:t>
                      </a:r>
                      <a:r>
                        <a:rPr lang="es-CO" sz="1200" baseline="0" dirty="0" smtClean="0"/>
                        <a:t> la síntesis de información y la transferencia de conocimiento.</a:t>
                      </a:r>
                      <a:endParaRPr lang="es-CO" sz="1200" dirty="0"/>
                    </a:p>
                  </a:txBody>
                  <a:tcPr/>
                </a:tc>
                <a:tc>
                  <a:txBody>
                    <a:bodyPr/>
                    <a:lstStyle/>
                    <a:p>
                      <a:r>
                        <a:rPr lang="es-CO" sz="1200" dirty="0" smtClean="0"/>
                        <a:t>Realizar mapas en</a:t>
                      </a:r>
                      <a:r>
                        <a:rPr lang="es-CO" sz="1200" baseline="0" dirty="0" smtClean="0"/>
                        <a:t> blanco o esquemas mudos </a:t>
                      </a:r>
                      <a:r>
                        <a:rPr lang="es-CO" sz="1200" dirty="0" smtClean="0"/>
                        <a:t>te permite estructurar</a:t>
                      </a:r>
                      <a:r>
                        <a:rPr lang="es-CO" sz="1200" baseline="0" dirty="0" smtClean="0"/>
                        <a:t> las ideas principales del tema.</a:t>
                      </a:r>
                      <a:endParaRPr lang="es-CO" sz="1200" dirty="0"/>
                    </a:p>
                  </a:txBody>
                  <a:tcPr/>
                </a:tc>
              </a:tr>
              <a:tr h="427718">
                <a:tc vMerge="1">
                  <a:txBody>
                    <a:bodyPr/>
                    <a:lstStyle/>
                    <a:p>
                      <a:endParaRPr lang="es-CO" sz="1400" dirty="0"/>
                    </a:p>
                  </a:txBody>
                  <a:tcPr/>
                </a:tc>
                <a:tc>
                  <a:txBody>
                    <a:bodyPr/>
                    <a:lstStyle/>
                    <a:p>
                      <a:pPr algn="ctr"/>
                      <a:r>
                        <a:rPr lang="es-CO" sz="1200" dirty="0" smtClean="0"/>
                        <a:t>15-20</a:t>
                      </a:r>
                      <a:endParaRPr lang="es-CO" sz="1200" dirty="0"/>
                    </a:p>
                  </a:txBody>
                  <a:tcPr anchor="ctr"/>
                </a:tc>
                <a:tc>
                  <a:txBody>
                    <a:bodyPr/>
                    <a:lstStyle/>
                    <a:p>
                      <a:r>
                        <a:rPr lang="es-CO" sz="1200" dirty="0" smtClean="0"/>
                        <a:t>Es</a:t>
                      </a:r>
                      <a:r>
                        <a:rPr lang="es-CO" sz="1200" baseline="0" dirty="0" smtClean="0"/>
                        <a:t> indispensable tratar de entender el  contenido del texto,  es desfavorable evadir las palabras desconocidas, ya que se pierde el contexto y el sentido de la información.  </a:t>
                      </a:r>
                      <a:endParaRPr lang="es-CO" sz="1200" dirty="0"/>
                    </a:p>
                  </a:txBody>
                  <a:tcPr/>
                </a:tc>
                <a:tc>
                  <a:txBody>
                    <a:bodyPr/>
                    <a:lstStyle/>
                    <a:p>
                      <a:r>
                        <a:rPr lang="es-CO" sz="1200" dirty="0" smtClean="0"/>
                        <a:t>Realizar resúmenes </a:t>
                      </a:r>
                      <a:r>
                        <a:rPr lang="es-CO" sz="1200" baseline="0" dirty="0" smtClean="0"/>
                        <a:t> </a:t>
                      </a:r>
                      <a:r>
                        <a:rPr lang="es-CO" sz="1200" dirty="0" smtClean="0"/>
                        <a:t>potencializa la asimilación de la información y logras un repaso de lo estudiado. Podrías apoyarte de las explicaciones de otros para facilitar el aprendizaje del tema.</a:t>
                      </a:r>
                      <a:endParaRPr lang="es-CO" sz="1200" dirty="0"/>
                    </a:p>
                  </a:txBody>
                  <a:tcPr/>
                </a:tc>
              </a:tr>
              <a:tr h="247805">
                <a:tc vMerge="1">
                  <a:txBody>
                    <a:bodyPr/>
                    <a:lstStyle/>
                    <a:p>
                      <a:endParaRPr lang="es-CO" sz="1400" dirty="0"/>
                    </a:p>
                  </a:txBody>
                  <a:tcPr/>
                </a:tc>
                <a:tc>
                  <a:txBody>
                    <a:bodyPr/>
                    <a:lstStyle/>
                    <a:p>
                      <a:pPr algn="ctr"/>
                      <a:r>
                        <a:rPr lang="es-CO" sz="1200" dirty="0" smtClean="0"/>
                        <a:t>1-14</a:t>
                      </a:r>
                      <a:endParaRPr lang="es-CO" sz="1200" dirty="0"/>
                    </a:p>
                  </a:txBody>
                  <a:tcPr anchor="ctr"/>
                </a:tc>
                <a:tc>
                  <a:txBody>
                    <a:bodyPr/>
                    <a:lstStyle/>
                    <a:p>
                      <a:r>
                        <a:rPr lang="es-CO" sz="1200" dirty="0" smtClean="0"/>
                        <a:t>Se le dificulta sintetizar la información estudiada</a:t>
                      </a:r>
                      <a:r>
                        <a:rPr lang="es-CO" sz="1200" baseline="0" dirty="0" smtClean="0"/>
                        <a:t> debido a las dudas encontradas durante la lectura del texto.</a:t>
                      </a:r>
                      <a:endParaRPr lang="es-CO" sz="1200" dirty="0"/>
                    </a:p>
                  </a:txBody>
                  <a:tcPr/>
                </a:tc>
                <a:tc>
                  <a:txBody>
                    <a:bodyPr/>
                    <a:lstStyle/>
                    <a:p>
                      <a:r>
                        <a:rPr lang="es-CO" sz="1200" dirty="0" smtClean="0"/>
                        <a:t>Durante la lectura se recomienda resaltar el</a:t>
                      </a:r>
                      <a:r>
                        <a:rPr lang="es-CO" sz="1200" baseline="0" dirty="0" smtClean="0"/>
                        <a:t> texto que no es claro y buscar explicación de otros para facilitar la comprensión, que sintetizarás a través de resúmenes.</a:t>
                      </a:r>
                      <a:endParaRPr lang="es-CO" sz="1200" dirty="0"/>
                    </a:p>
                  </a:txBody>
                  <a:tcPr/>
                </a:tc>
              </a:tr>
            </a:tbl>
          </a:graphicData>
        </a:graphic>
      </p:graphicFrame>
    </p:spTree>
    <p:extLst>
      <p:ext uri="{BB962C8B-B14F-4D97-AF65-F5344CB8AC3E}">
        <p14:creationId xmlns:p14="http://schemas.microsoft.com/office/powerpoint/2010/main" val="266685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130156"/>
            <a:ext cx="7886700" cy="1276159"/>
          </a:xfrm>
        </p:spPr>
        <p:txBody>
          <a:bodyPr/>
          <a:lstStyle/>
          <a:p>
            <a:r>
              <a:rPr lang="es-CO" sz="2400" dirty="0" smtClean="0">
                <a:solidFill>
                  <a:srgbClr val="FF0000"/>
                </a:solidFill>
              </a:rPr>
              <a:t>Referencias</a:t>
            </a:r>
            <a:endParaRPr lang="es-CO" sz="2400" dirty="0">
              <a:solidFill>
                <a:srgbClr val="FF0000"/>
              </a:solidFill>
            </a:endParaRPr>
          </a:p>
        </p:txBody>
      </p:sp>
      <p:sp>
        <p:nvSpPr>
          <p:cNvPr id="3" name="Marcador de contenido 2"/>
          <p:cNvSpPr>
            <a:spLocks noGrp="1"/>
          </p:cNvSpPr>
          <p:nvPr>
            <p:ph idx="1"/>
          </p:nvPr>
        </p:nvSpPr>
        <p:spPr>
          <a:xfrm>
            <a:off x="628650" y="2298031"/>
            <a:ext cx="7886700" cy="3931291"/>
          </a:xfrm>
        </p:spPr>
        <p:txBody>
          <a:bodyPr/>
          <a:lstStyle/>
          <a:p>
            <a:r>
              <a:rPr lang="es-ES" dirty="0"/>
              <a:t>Gómez, M. G. (29 de 04 de 2018). </a:t>
            </a:r>
            <a:r>
              <a:rPr lang="es-ES" i="1" dirty="0"/>
              <a:t>Xunta de Galicia.</a:t>
            </a:r>
            <a:r>
              <a:rPr lang="es-ES" dirty="0"/>
              <a:t> Obtenido de </a:t>
            </a:r>
            <a:r>
              <a:rPr lang="es-ES" dirty="0">
                <a:hlinkClick r:id="rId2"/>
              </a:rPr>
              <a:t>http://</a:t>
            </a:r>
            <a:r>
              <a:rPr lang="es-ES" dirty="0" smtClean="0">
                <a:hlinkClick r:id="rId2"/>
              </a:rPr>
              <a:t>www.edu.xunta.gal/centros/iesfelixmuriel/system/files/metodo+estudio.pdf</a:t>
            </a:r>
            <a:endParaRPr lang="es-ES" dirty="0" smtClean="0"/>
          </a:p>
          <a:p>
            <a:endParaRPr lang="es-CO" dirty="0"/>
          </a:p>
          <a:p>
            <a:r>
              <a:rPr lang="es-ES" dirty="0"/>
              <a:t>Ruiz, N. (22 de 04 de 2016). </a:t>
            </a:r>
            <a:r>
              <a:rPr lang="es-ES" i="1" dirty="0"/>
              <a:t>FCF-UNSE.</a:t>
            </a:r>
            <a:r>
              <a:rPr lang="es-ES" dirty="0"/>
              <a:t> Obtenido de </a:t>
            </a:r>
            <a:r>
              <a:rPr lang="es-ES" dirty="0">
                <a:hlinkClick r:id="rId3"/>
              </a:rPr>
              <a:t>http://</a:t>
            </a:r>
            <a:r>
              <a:rPr lang="es-ES" dirty="0" smtClean="0">
                <a:hlinkClick r:id="rId3"/>
              </a:rPr>
              <a:t>fcf.unse.edu.ar/archivos/ingresantes/Tecnicas%20de%20estudio%20y%20estrategias%20de%20aprendizaje%20para%20el%20estudiante%20universitario.pdf</a:t>
            </a:r>
            <a:endParaRPr lang="es-ES" dirty="0" smtClean="0"/>
          </a:p>
          <a:p>
            <a:endParaRPr lang="es-CO" dirty="0"/>
          </a:p>
          <a:p>
            <a:r>
              <a:rPr lang="es-ES" dirty="0"/>
              <a:t>Sebastián, A., Ballesteros, B., &amp; García, M. F. (26 de 04 de 2018). </a:t>
            </a:r>
            <a:r>
              <a:rPr lang="es-ES" i="1" dirty="0"/>
              <a:t>UNED.</a:t>
            </a:r>
            <a:r>
              <a:rPr lang="es-ES" dirty="0"/>
              <a:t> Obtenido de </a:t>
            </a:r>
            <a:r>
              <a:rPr lang="es-ES" dirty="0">
                <a:hlinkClick r:id="rId4"/>
              </a:rPr>
              <a:t>https://</a:t>
            </a:r>
            <a:r>
              <a:rPr lang="es-ES" dirty="0" smtClean="0">
                <a:hlinkClick r:id="rId4"/>
              </a:rPr>
              <a:t>qinnova.uned.es/archivos_publicos/qweb_paginas/3439/tecnicasdeestudio.pd</a:t>
            </a:r>
            <a:endParaRPr lang="es-ES" dirty="0" smtClean="0"/>
          </a:p>
          <a:p>
            <a:endParaRPr lang="es-CO" dirty="0"/>
          </a:p>
        </p:txBody>
      </p:sp>
    </p:spTree>
    <p:extLst>
      <p:ext uri="{BB962C8B-B14F-4D97-AF65-F5344CB8AC3E}">
        <p14:creationId xmlns:p14="http://schemas.microsoft.com/office/powerpoint/2010/main" val="2522209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CO" dirty="0" smtClean="0"/>
              <a:t>Uno de los grandes desafíos en la transición de la educación media a la educación superior es la adaptación de los estudiantes a la vida universitaria</a:t>
            </a:r>
            <a:r>
              <a:rPr lang="es-CO" dirty="0" smtClean="0"/>
              <a:t>, por tal motivo, se debe garantizar una formación integral donde el estudiante puede establecer dinámicas de estudio autónomo y responder ante las exigencias que trae la educación superior.</a:t>
            </a:r>
          </a:p>
          <a:p>
            <a:r>
              <a:rPr lang="es-CO" dirty="0" smtClean="0"/>
              <a:t>En este contexto, se propone las siguientes preguntas problémicas:</a:t>
            </a:r>
          </a:p>
          <a:p>
            <a:r>
              <a:rPr lang="es-CO" dirty="0" smtClean="0"/>
              <a:t>¿Se reconocerá el estudiante como responsable de su propio aprendizaje?</a:t>
            </a:r>
          </a:p>
          <a:p>
            <a:r>
              <a:rPr lang="es-CO" dirty="0" smtClean="0"/>
              <a:t>¿Cómo logra el estudiante identificar técnicas de estudio para la apropiación del conocimiento?</a:t>
            </a:r>
          </a:p>
          <a:p>
            <a:r>
              <a:rPr lang="es-CO" dirty="0" smtClean="0"/>
              <a:t>¿Podrá el estudiante establecer metodologías que optimicen el tiempo durante su estudio independiente?</a:t>
            </a:r>
          </a:p>
          <a:p>
            <a:r>
              <a:rPr lang="es-CO" dirty="0" smtClean="0"/>
              <a:t> </a:t>
            </a:r>
          </a:p>
          <a:p>
            <a:r>
              <a:rPr lang="es-CO" dirty="0" smtClean="0"/>
              <a:t>  </a:t>
            </a:r>
            <a:endParaRPr lang="es-CO" dirty="0"/>
          </a:p>
        </p:txBody>
      </p:sp>
    </p:spTree>
    <p:extLst>
      <p:ext uri="{BB962C8B-B14F-4D97-AF65-F5344CB8AC3E}">
        <p14:creationId xmlns:p14="http://schemas.microsoft.com/office/powerpoint/2010/main" val="3841378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ES" dirty="0"/>
              <a:t>Los espacios académicos que contienen tres (3) créditos, cuentan con una asignación de horas de estudio representados en tiempo presencial e independiente, 6 horas y 3 horas respectivamente, según syllabus de asignatura.  De las 9 horas que el estudiante dedica al estudio de las temáticas o contenido de la asignatura en la semana, tres de ellas no </a:t>
            </a:r>
            <a:r>
              <a:rPr lang="es-ES" dirty="0" smtClean="0"/>
              <a:t>se orientan, </a:t>
            </a:r>
            <a:r>
              <a:rPr lang="es-ES" dirty="0"/>
              <a:t>dado que, es el estudiante quien distribuye y organiza su dinámica y metodología de </a:t>
            </a:r>
            <a:r>
              <a:rPr lang="es-ES" dirty="0" smtClean="0"/>
              <a:t>estudio. </a:t>
            </a:r>
            <a:endParaRPr lang="es-CO" dirty="0"/>
          </a:p>
          <a:p>
            <a:r>
              <a:rPr lang="es-ES" dirty="0"/>
              <a:t>Teniendo en cuenta esto, se hace necesario realizar una orientación o proporcionar al estudiante herramientas que le ayuden a definir una estrategia que le permita lograr optimizar sus habilidades y fortalezas para el trabajo independiente.  De esta manera garantizar que el tiempo complementario al trabajo presencial consolide los conceptos estudiados en el aula. </a:t>
            </a:r>
            <a:endParaRPr lang="es-CO" dirty="0"/>
          </a:p>
          <a:p>
            <a:endParaRPr lang="es-CO" dirty="0"/>
          </a:p>
        </p:txBody>
      </p:sp>
    </p:spTree>
    <p:extLst>
      <p:ext uri="{BB962C8B-B14F-4D97-AF65-F5344CB8AC3E}">
        <p14:creationId xmlns:p14="http://schemas.microsoft.com/office/powerpoint/2010/main" val="468538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228600" indent="-228600">
              <a:buAutoNum type="arabicPeriod"/>
            </a:pPr>
            <a:r>
              <a:rPr lang="es-CO" dirty="0"/>
              <a:t>Aspectos relacionados con los hábitos de </a:t>
            </a:r>
            <a:r>
              <a:rPr lang="es-CO" dirty="0" smtClean="0"/>
              <a:t>estudio.</a:t>
            </a:r>
          </a:p>
          <a:p>
            <a:pPr>
              <a:lnSpc>
                <a:spcPct val="120000"/>
              </a:lnSpc>
              <a:spcBef>
                <a:spcPts val="0"/>
              </a:spcBef>
            </a:pPr>
            <a:r>
              <a:rPr lang="es-CO" dirty="0" smtClean="0"/>
              <a:t>1.2 Estudio independiente</a:t>
            </a:r>
          </a:p>
          <a:p>
            <a:pPr>
              <a:lnSpc>
                <a:spcPct val="120000"/>
              </a:lnSpc>
              <a:spcBef>
                <a:spcPts val="0"/>
              </a:spcBef>
            </a:pPr>
            <a:r>
              <a:rPr lang="es-CO" dirty="0" smtClean="0"/>
              <a:t>1.3 Administración </a:t>
            </a:r>
            <a:r>
              <a:rPr lang="es-CO" dirty="0"/>
              <a:t>del </a:t>
            </a:r>
            <a:r>
              <a:rPr lang="es-CO" dirty="0" smtClean="0"/>
              <a:t>tiempo</a:t>
            </a:r>
          </a:p>
          <a:p>
            <a:pPr>
              <a:lnSpc>
                <a:spcPct val="120000"/>
              </a:lnSpc>
              <a:spcBef>
                <a:spcPts val="0"/>
              </a:spcBef>
            </a:pPr>
            <a:r>
              <a:rPr lang="es-CO" dirty="0" smtClean="0"/>
              <a:t>1.4 Concentración</a:t>
            </a:r>
          </a:p>
          <a:p>
            <a:pPr>
              <a:lnSpc>
                <a:spcPct val="120000"/>
              </a:lnSpc>
              <a:spcBef>
                <a:spcPts val="0"/>
              </a:spcBef>
            </a:pPr>
            <a:r>
              <a:rPr lang="es-CO" dirty="0" smtClean="0"/>
              <a:t>1.5 Lugar </a:t>
            </a:r>
            <a:r>
              <a:rPr lang="es-CO" dirty="0"/>
              <a:t>de </a:t>
            </a:r>
            <a:r>
              <a:rPr lang="es-CO" dirty="0" smtClean="0"/>
              <a:t>estudio</a:t>
            </a:r>
          </a:p>
          <a:p>
            <a:pPr>
              <a:lnSpc>
                <a:spcPct val="120000"/>
              </a:lnSpc>
              <a:spcBef>
                <a:spcPts val="0"/>
              </a:spcBef>
            </a:pPr>
            <a:r>
              <a:rPr lang="es-CO" dirty="0" smtClean="0"/>
              <a:t>1.6 Habilidad lectora</a:t>
            </a:r>
          </a:p>
          <a:p>
            <a:pPr>
              <a:lnSpc>
                <a:spcPct val="120000"/>
              </a:lnSpc>
              <a:spcBef>
                <a:spcPts val="0"/>
              </a:spcBef>
            </a:pPr>
            <a:r>
              <a:rPr lang="es-CO" dirty="0" smtClean="0"/>
              <a:t>1.7 Procesamiento </a:t>
            </a:r>
            <a:r>
              <a:rPr lang="es-CO" dirty="0"/>
              <a:t>de información</a:t>
            </a:r>
          </a:p>
          <a:p>
            <a:pPr>
              <a:lnSpc>
                <a:spcPct val="120000"/>
              </a:lnSpc>
              <a:spcBef>
                <a:spcPts val="0"/>
              </a:spcBef>
            </a:pPr>
            <a:endParaRPr lang="es-CO" dirty="0"/>
          </a:p>
          <a:p>
            <a:pPr>
              <a:lnSpc>
                <a:spcPct val="120000"/>
              </a:lnSpc>
              <a:spcBef>
                <a:spcPts val="0"/>
              </a:spcBef>
            </a:pPr>
            <a:r>
              <a:rPr lang="es-CO" dirty="0"/>
              <a:t>2. Estrategias </a:t>
            </a:r>
            <a:r>
              <a:rPr lang="es-CO" dirty="0" smtClean="0"/>
              <a:t>metodológicas</a:t>
            </a:r>
          </a:p>
          <a:p>
            <a:pPr>
              <a:lnSpc>
                <a:spcPct val="120000"/>
              </a:lnSpc>
              <a:spcBef>
                <a:spcPts val="0"/>
              </a:spcBef>
            </a:pPr>
            <a:r>
              <a:rPr lang="es-CO" dirty="0" smtClean="0"/>
              <a:t>2.1 </a:t>
            </a:r>
            <a:r>
              <a:rPr lang="es-CO" dirty="0"/>
              <a:t>Motivación y planificación (tiempos de estudio, objetivos de aprendizaje concretos, estudio independiente </a:t>
            </a:r>
            <a:r>
              <a:rPr lang="es-CO" dirty="0" smtClean="0"/>
              <a:t>asertivo)</a:t>
            </a:r>
          </a:p>
          <a:p>
            <a:pPr>
              <a:lnSpc>
                <a:spcPct val="120000"/>
              </a:lnSpc>
              <a:spcBef>
                <a:spcPts val="0"/>
              </a:spcBef>
            </a:pPr>
            <a:r>
              <a:rPr lang="es-CO" dirty="0" smtClean="0"/>
              <a:t>2.2 </a:t>
            </a:r>
            <a:r>
              <a:rPr lang="es-CO" dirty="0"/>
              <a:t>Conocimiento previo y selección de información (pregunta-respuesta, parafrasear en márgenes, subrayado, mapa mental, fichas y </a:t>
            </a:r>
            <a:r>
              <a:rPr lang="es-CO" dirty="0" smtClean="0"/>
              <a:t>ficheros)</a:t>
            </a:r>
          </a:p>
          <a:p>
            <a:pPr>
              <a:lnSpc>
                <a:spcPct val="120000"/>
              </a:lnSpc>
              <a:spcBef>
                <a:spcPts val="0"/>
              </a:spcBef>
            </a:pPr>
            <a:r>
              <a:rPr lang="es-CO" dirty="0" smtClean="0"/>
              <a:t>2.3 </a:t>
            </a:r>
            <a:r>
              <a:rPr lang="es-CO" dirty="0"/>
              <a:t>Verificación de actividades (planeador de actividades, </a:t>
            </a:r>
            <a:r>
              <a:rPr lang="es-CO" dirty="0" err="1"/>
              <a:t>check</a:t>
            </a:r>
            <a:r>
              <a:rPr lang="es-CO" dirty="0"/>
              <a:t> </a:t>
            </a:r>
            <a:r>
              <a:rPr lang="es-CO" dirty="0" err="1" smtClean="0"/>
              <a:t>list</a:t>
            </a:r>
            <a:r>
              <a:rPr lang="es-CO" dirty="0" smtClean="0"/>
              <a:t>)</a:t>
            </a:r>
          </a:p>
          <a:p>
            <a:pPr>
              <a:lnSpc>
                <a:spcPct val="120000"/>
              </a:lnSpc>
              <a:spcBef>
                <a:spcPts val="0"/>
              </a:spcBef>
            </a:pPr>
            <a:r>
              <a:rPr lang="es-CO" dirty="0" smtClean="0"/>
              <a:t>2.4 </a:t>
            </a:r>
            <a:r>
              <a:rPr lang="es-CO" dirty="0"/>
              <a:t>Memoria y comprensión (Repetición, repaso y recuento, regla de asociación, pausa activa, concentración </a:t>
            </a:r>
            <a:r>
              <a:rPr lang="es-CO" dirty="0" smtClean="0"/>
              <a:t>asertiva)</a:t>
            </a:r>
          </a:p>
          <a:p>
            <a:pPr>
              <a:lnSpc>
                <a:spcPct val="120000"/>
              </a:lnSpc>
              <a:spcBef>
                <a:spcPts val="0"/>
              </a:spcBef>
            </a:pPr>
            <a:r>
              <a:rPr lang="es-CO" dirty="0" smtClean="0"/>
              <a:t>2.5 </a:t>
            </a:r>
            <a:r>
              <a:rPr lang="es-CO" dirty="0"/>
              <a:t>Transferencia de conocimiento (Cuadros comparativos, mapas en blanco y/o esquemas mudos, resumen, procesamiento de información asertiva)</a:t>
            </a:r>
          </a:p>
          <a:p>
            <a:pPr>
              <a:lnSpc>
                <a:spcPct val="120000"/>
              </a:lnSpc>
              <a:spcBef>
                <a:spcPts val="0"/>
              </a:spcBef>
            </a:pPr>
            <a:endParaRPr lang="es-CO" dirty="0"/>
          </a:p>
          <a:p>
            <a:pPr>
              <a:lnSpc>
                <a:spcPct val="120000"/>
              </a:lnSpc>
              <a:spcBef>
                <a:spcPts val="0"/>
              </a:spcBef>
            </a:pPr>
            <a:r>
              <a:rPr lang="es-CO" dirty="0"/>
              <a:t>3.  Autoevaluación de hábitos de estudio</a:t>
            </a:r>
          </a:p>
          <a:p>
            <a:endParaRPr lang="es-CO" dirty="0"/>
          </a:p>
          <a:p>
            <a:endParaRPr lang="es-CO" dirty="0"/>
          </a:p>
        </p:txBody>
      </p:sp>
    </p:spTree>
    <p:extLst>
      <p:ext uri="{BB962C8B-B14F-4D97-AF65-F5344CB8AC3E}">
        <p14:creationId xmlns:p14="http://schemas.microsoft.com/office/powerpoint/2010/main" val="307368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4294967295"/>
          </p:nvPr>
        </p:nvSpPr>
        <p:spPr>
          <a:xfrm>
            <a:off x="628650" y="1493822"/>
            <a:ext cx="3886200" cy="4683141"/>
          </a:xfrm>
        </p:spPr>
        <p:txBody>
          <a:bodyPr/>
          <a:lstStyle/>
          <a:p>
            <a:endParaRPr lang="es-CO" dirty="0"/>
          </a:p>
        </p:txBody>
      </p:sp>
      <p:sp>
        <p:nvSpPr>
          <p:cNvPr id="3" name="Marcador de contenido 2"/>
          <p:cNvSpPr>
            <a:spLocks noGrp="1"/>
          </p:cNvSpPr>
          <p:nvPr>
            <p:ph sz="half" idx="4294967295"/>
          </p:nvPr>
        </p:nvSpPr>
        <p:spPr>
          <a:xfrm>
            <a:off x="4629150" y="1493822"/>
            <a:ext cx="3886200" cy="4683142"/>
          </a:xfrm>
        </p:spPr>
        <p:txBody>
          <a:bodyPr/>
          <a:lstStyle/>
          <a:p>
            <a:endParaRPr lang="es-CO" dirty="0"/>
          </a:p>
        </p:txBody>
      </p:sp>
    </p:spTree>
    <p:extLst>
      <p:ext uri="{BB962C8B-B14F-4D97-AF65-F5344CB8AC3E}">
        <p14:creationId xmlns:p14="http://schemas.microsoft.com/office/powerpoint/2010/main" val="1643308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
        <p:nvSpPr>
          <p:cNvPr id="3" name="Marcador de contenido 2"/>
          <p:cNvSpPr>
            <a:spLocks noGrp="1"/>
          </p:cNvSpPr>
          <p:nvPr>
            <p:ph idx="14"/>
          </p:nvPr>
        </p:nvSpPr>
        <p:spPr/>
        <p:txBody>
          <a:bodyPr/>
          <a:lstStyle/>
          <a:p>
            <a:endParaRPr lang="es-CO"/>
          </a:p>
        </p:txBody>
      </p:sp>
      <p:sp>
        <p:nvSpPr>
          <p:cNvPr id="4" name="Marcador de contenido 3"/>
          <p:cNvSpPr>
            <a:spLocks noGrp="1"/>
          </p:cNvSpPr>
          <p:nvPr>
            <p:ph idx="15"/>
          </p:nvPr>
        </p:nvSpPr>
        <p:spPr/>
        <p:txBody>
          <a:bodyPr/>
          <a:lstStyle/>
          <a:p>
            <a:endParaRPr lang="es-CO"/>
          </a:p>
        </p:txBody>
      </p:sp>
      <p:sp>
        <p:nvSpPr>
          <p:cNvPr id="5" name="Marcador de contenido 4"/>
          <p:cNvSpPr>
            <a:spLocks noGrp="1"/>
          </p:cNvSpPr>
          <p:nvPr>
            <p:ph idx="16"/>
          </p:nvPr>
        </p:nvSpPr>
        <p:spPr/>
        <p:txBody>
          <a:bodyPr/>
          <a:lstStyle/>
          <a:p>
            <a:endParaRPr lang="es-CO"/>
          </a:p>
        </p:txBody>
      </p:sp>
    </p:spTree>
    <p:extLst>
      <p:ext uri="{BB962C8B-B14F-4D97-AF65-F5344CB8AC3E}">
        <p14:creationId xmlns:p14="http://schemas.microsoft.com/office/powerpoint/2010/main" val="2164817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CO"/>
          </a:p>
        </p:txBody>
      </p:sp>
    </p:spTree>
    <p:extLst>
      <p:ext uri="{BB962C8B-B14F-4D97-AF65-F5344CB8AC3E}">
        <p14:creationId xmlns:p14="http://schemas.microsoft.com/office/powerpoint/2010/main" val="30165855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3035</TotalTime>
  <Words>4563</Words>
  <Application>Microsoft Office PowerPoint</Application>
  <PresentationFormat>Carta (216 x 279 mm)</PresentationFormat>
  <Paragraphs>305</Paragraphs>
  <Slides>35</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35</vt:i4>
      </vt:variant>
    </vt:vector>
  </HeadingPairs>
  <TitlesOfParts>
    <vt:vector size="40" baseType="lpstr">
      <vt:lpstr>Arial</vt:lpstr>
      <vt:lpstr>Calibri</vt:lpstr>
      <vt:lpstr>Tahoma</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Técnicas de Estudio</vt:lpstr>
      <vt:lpstr>1. Aspectos relacionados con los hábitos de estudio. </vt:lpstr>
      <vt:lpstr>Presentación de PowerPoint</vt:lpstr>
      <vt:lpstr>Presentación de PowerPoint</vt:lpstr>
      <vt:lpstr>Presentación de PowerPoint</vt:lpstr>
      <vt:lpstr>Presentación de PowerPoint</vt:lpstr>
      <vt:lpstr>2. Estrategias metodológicas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Ventajas de las técnicas de estudio  </vt:lpstr>
      <vt:lpstr> 3. Autoevaluación de hábitos de estudio </vt:lpstr>
      <vt:lpstr>4. Retroalimentación</vt:lpstr>
      <vt:lpstr>Presentación de PowerPoint</vt:lpstr>
      <vt:lpstr>Presentación de PowerPoint</vt:lpstr>
      <vt:lpstr>Presentación de PowerPoint</vt:lpstr>
      <vt:lpstr>Presentación de PowerPoint</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alfredomarin</dc:creator>
  <cp:lastModifiedBy>Myriam Chacón</cp:lastModifiedBy>
  <cp:revision>187</cp:revision>
  <dcterms:created xsi:type="dcterms:W3CDTF">2015-08-21T20:51:22Z</dcterms:created>
  <dcterms:modified xsi:type="dcterms:W3CDTF">2019-03-19T14:03:27Z</dcterms:modified>
</cp:coreProperties>
</file>