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0_579AC98E.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32399288" cy="503999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sin título" id="{6C8A8D95-48B1-4694-AD45-B26D84BC4E07}">
          <p14:sldIdLst>
            <p14:sldId id="256"/>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AC65ED0-EC28-0E77-AAFE-E57F89A4307C}" name="Laura Natalia Garavito Rincon" initials="LG" userId="S::posgradosing@ustatunja.edu.co::474f22b5-968e-459e-9946-812c9733808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5974" autoAdjust="0"/>
    <p:restoredTop sz="94472" autoAdjust="0"/>
  </p:normalViewPr>
  <p:slideViewPr>
    <p:cSldViewPr snapToGrid="0">
      <p:cViewPr>
        <p:scale>
          <a:sx n="40" d="100"/>
          <a:sy n="40" d="100"/>
        </p:scale>
        <p:origin x="816" y="-70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omments/modernComment_100_579AC98E.xml><?xml version="1.0" encoding="utf-8"?>
<p188:cmLst xmlns:a="http://schemas.openxmlformats.org/drawingml/2006/main" xmlns:r="http://schemas.openxmlformats.org/officeDocument/2006/relationships" xmlns:p188="http://schemas.microsoft.com/office/powerpoint/2018/8/main">
  <p188:cm id="{DA173EED-DF75-4027-8A3D-CDA7D1515123}" authorId="{4AC65ED0-EC28-0E77-AAFE-E57F89A4307C}" created="2026-03-13T19:43:30.858">
    <ac:deMkLst xmlns:ac="http://schemas.microsoft.com/office/drawing/2013/main/command">
      <pc:docMk xmlns:pc="http://schemas.microsoft.com/office/powerpoint/2013/main/command"/>
      <pc:sldMk xmlns:pc="http://schemas.microsoft.com/office/powerpoint/2013/main/command" cId="1469761934" sldId="256"/>
      <ac:spMk id="8" creationId="{3382ED0E-D71C-435E-9514-6C309CECB058}"/>
    </ac:deMkLst>
    <p188:txBody>
      <a:bodyPr/>
      <a:lstStyle/>
      <a:p>
        <a:r>
          <a:rPr lang="es-CO"/>
          <a:t>concreto, informativo y orientado al problema o resultado principal de la investigación</a:t>
        </a:r>
      </a:p>
    </p188:txBody>
  </p188:cm>
  <p188:cm id="{A35934C5-13D7-4640-B02D-669191D08A3D}" authorId="{4AC65ED0-EC28-0E77-AAFE-E57F89A4307C}" created="2026-03-13T19:44:37.410">
    <ac:deMkLst xmlns:ac="http://schemas.microsoft.com/office/drawing/2013/main/command">
      <pc:docMk xmlns:pc="http://schemas.microsoft.com/office/powerpoint/2013/main/command"/>
      <pc:sldMk xmlns:pc="http://schemas.microsoft.com/office/powerpoint/2013/main/command" cId="1469761934" sldId="256"/>
      <ac:spMk id="9" creationId="{A5FEBF6B-C58E-4695-98CC-12AEDE59756A}"/>
    </ac:deMkLst>
    <p188:txBody>
      <a:bodyPr/>
      <a:lstStyle/>
      <a:p>
        <a:r>
          <a:rPr lang="es-CO"/>
          <a:t>“Autor – correo electrónico – Programa de posgrado” Separar cada autor con un número en super índice. Se incluye al director. </a:t>
        </a:r>
      </a:p>
    </p188:txBody>
  </p188:cm>
  <p188:cm id="{AFE77D97-3298-4ACB-BCB3-4FBA4C327D1B}" authorId="{4AC65ED0-EC28-0E77-AAFE-E57F89A4307C}" created="2026-03-13T19:45:36.907">
    <ac:deMkLst xmlns:ac="http://schemas.microsoft.com/office/drawing/2013/main/command">
      <pc:docMk xmlns:pc="http://schemas.microsoft.com/office/powerpoint/2013/main/command"/>
      <pc:sldMk xmlns:pc="http://schemas.microsoft.com/office/powerpoint/2013/main/command" cId="1469761934" sldId="256"/>
      <ac:spMk id="16" creationId="{3B96B6E1-D17E-4F51-B811-4FAD2325E7EB}"/>
    </ac:deMkLst>
    <p188:txBody>
      <a:bodyPr/>
      <a:lstStyle/>
      <a:p>
        <a:r>
          <a:rPr lang="es-CO"/>
          <a:t>un objetivo general y máximo dos o tres específicos, redactados con verbos medibles y directamente relacionados con el método y los resultados del estudio.</a:t>
        </a:r>
      </a:p>
    </p188:txBody>
  </p188:cm>
  <p188:cm id="{1D8B0E51-984E-486B-8DC5-191EA069E242}" authorId="{4AC65ED0-EC28-0E77-AAFE-E57F89A4307C}" created="2026-03-13T19:46:02.958">
    <ac:deMkLst xmlns:ac="http://schemas.microsoft.com/office/drawing/2013/main/command">
      <pc:docMk xmlns:pc="http://schemas.microsoft.com/office/powerpoint/2013/main/command"/>
      <pc:sldMk xmlns:pc="http://schemas.microsoft.com/office/powerpoint/2013/main/command" cId="1469761934" sldId="256"/>
      <ac:spMk id="12" creationId="{12850C6E-CD4D-4B79-962D-7842DA370B49}"/>
    </ac:deMkLst>
    <p188:txBody>
      <a:bodyPr/>
      <a:lstStyle/>
      <a:p>
        <a:r>
          <a:rPr lang="es-CO"/>
          <a:t>Indicar tipo de investigación, enfoque metodológico, fuentes de información o herramientas utilizadas.</a:t>
        </a:r>
      </a:p>
    </p188:txBody>
  </p188:cm>
  <p188:cm id="{72045197-CF5F-4A12-8401-F7369364E2F9}" authorId="{4AC65ED0-EC28-0E77-AAFE-E57F89A4307C}" created="2026-03-13T19:46:32.051">
    <ac:deMkLst xmlns:ac="http://schemas.microsoft.com/office/drawing/2013/main/command">
      <pc:docMk xmlns:pc="http://schemas.microsoft.com/office/powerpoint/2013/main/command"/>
      <pc:sldMk xmlns:pc="http://schemas.microsoft.com/office/powerpoint/2013/main/command" cId="1469761934" sldId="256"/>
      <ac:spMk id="10" creationId="{25AC0773-3680-43C2-BDB9-26C2DF1554C5}"/>
    </ac:deMkLst>
    <p188:txBody>
      <a:bodyPr/>
      <a:lstStyle/>
      <a:p>
        <a:r>
          <a:rPr lang="es-CO"/>
          <a:t>entre tres y cinco referencias clave, priorizando literatura reciente y directamente relacionada con el tema del estudio.</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C5495D-5B1A-49A2-BD0F-670A186E45B3}" type="datetimeFigureOut">
              <a:rPr lang="es-CO" smtClean="0"/>
              <a:t>3/06/2026</a:t>
            </a:fld>
            <a:endParaRPr lang="es-CO"/>
          </a:p>
        </p:txBody>
      </p:sp>
      <p:sp>
        <p:nvSpPr>
          <p:cNvPr id="4" name="Marcador de imagen de diapositiva 3"/>
          <p:cNvSpPr>
            <a:spLocks noGrp="1" noRot="1" noChangeAspect="1"/>
          </p:cNvSpPr>
          <p:nvPr>
            <p:ph type="sldImg" idx="2"/>
          </p:nvPr>
        </p:nvSpPr>
        <p:spPr>
          <a:xfrm>
            <a:off x="2436813" y="1143000"/>
            <a:ext cx="1984375"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82EE78-9891-4ADC-8835-BD76B8462344}" type="slidenum">
              <a:rPr lang="es-CO" smtClean="0"/>
              <a:t>‹Nº›</a:t>
            </a:fld>
            <a:endParaRPr lang="es-CO"/>
          </a:p>
        </p:txBody>
      </p:sp>
    </p:spTree>
    <p:extLst>
      <p:ext uri="{BB962C8B-B14F-4D97-AF65-F5344CB8AC3E}">
        <p14:creationId xmlns:p14="http://schemas.microsoft.com/office/powerpoint/2010/main" val="1848895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txBody>
          <a:bodyPr/>
          <a:lstStyle/>
          <a:p>
            <a:endParaRPr lang="es-CO"/>
          </a:p>
        </p:txBody>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E482EE78-9891-4ADC-8835-BD76B8462344}" type="slidenum">
              <a:rPr lang="es-CO" smtClean="0"/>
              <a:t>1</a:t>
            </a:fld>
            <a:endParaRPr lang="es-CO"/>
          </a:p>
        </p:txBody>
      </p:sp>
    </p:spTree>
    <p:extLst>
      <p:ext uri="{BB962C8B-B14F-4D97-AF65-F5344CB8AC3E}">
        <p14:creationId xmlns:p14="http://schemas.microsoft.com/office/powerpoint/2010/main" val="701723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29947" y="8248329"/>
            <a:ext cx="27539395" cy="17546649"/>
          </a:xfrm>
        </p:spPr>
        <p:txBody>
          <a:bodyPr anchor="b"/>
          <a:lstStyle>
            <a:lvl1pPr algn="ctr">
              <a:defRPr sz="21259"/>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4049911" y="26471644"/>
            <a:ext cx="24299466" cy="12168318"/>
          </a:xfrm>
        </p:spPr>
        <p:txBody>
          <a:bodyPr/>
          <a:lstStyle>
            <a:lvl1pPr marL="0" indent="0" algn="ctr">
              <a:buNone/>
              <a:defRPr sz="8504"/>
            </a:lvl1pPr>
            <a:lvl2pPr marL="1619951" indent="0" algn="ctr">
              <a:buNone/>
              <a:defRPr sz="7086"/>
            </a:lvl2pPr>
            <a:lvl3pPr marL="3239902" indent="0" algn="ctr">
              <a:buNone/>
              <a:defRPr sz="6378"/>
            </a:lvl3pPr>
            <a:lvl4pPr marL="4859853" indent="0" algn="ctr">
              <a:buNone/>
              <a:defRPr sz="5669"/>
            </a:lvl4pPr>
            <a:lvl5pPr marL="6479804" indent="0" algn="ctr">
              <a:buNone/>
              <a:defRPr sz="5669"/>
            </a:lvl5pPr>
            <a:lvl6pPr marL="8099755" indent="0" algn="ctr">
              <a:buNone/>
              <a:defRPr sz="5669"/>
            </a:lvl6pPr>
            <a:lvl7pPr marL="9719706" indent="0" algn="ctr">
              <a:buNone/>
              <a:defRPr sz="5669"/>
            </a:lvl7pPr>
            <a:lvl8pPr marL="11339657" indent="0" algn="ctr">
              <a:buNone/>
              <a:defRPr sz="5669"/>
            </a:lvl8pPr>
            <a:lvl9pPr marL="12959608" indent="0" algn="ctr">
              <a:buNone/>
              <a:defRPr sz="5669"/>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E4943A28-4CF0-400A-94EB-9557FC5B88AA}" type="datetimeFigureOut">
              <a:rPr lang="es-CO" smtClean="0"/>
              <a:t>3/06/2026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510FF0-82C0-4324-ADB5-67F34CE755D6}" type="slidenum">
              <a:rPr lang="es-CO" smtClean="0"/>
              <a:t>‹Nº›</a:t>
            </a:fld>
            <a:endParaRPr lang="es-CO"/>
          </a:p>
        </p:txBody>
      </p:sp>
    </p:spTree>
    <p:extLst>
      <p:ext uri="{BB962C8B-B14F-4D97-AF65-F5344CB8AC3E}">
        <p14:creationId xmlns:p14="http://schemas.microsoft.com/office/powerpoint/2010/main" val="1306568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4943A28-4CF0-400A-94EB-9557FC5B88AA}" type="datetimeFigureOut">
              <a:rPr lang="es-CO" smtClean="0"/>
              <a:t>3/06/2026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510FF0-82C0-4324-ADB5-67F34CE755D6}" type="slidenum">
              <a:rPr lang="es-CO" smtClean="0"/>
              <a:t>‹Nº›</a:t>
            </a:fld>
            <a:endParaRPr lang="es-CO"/>
          </a:p>
        </p:txBody>
      </p:sp>
    </p:spTree>
    <p:extLst>
      <p:ext uri="{BB962C8B-B14F-4D97-AF65-F5344CB8AC3E}">
        <p14:creationId xmlns:p14="http://schemas.microsoft.com/office/powerpoint/2010/main" val="157786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85742" y="2683331"/>
            <a:ext cx="6986096" cy="4271162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227453" y="2683331"/>
            <a:ext cx="20553298" cy="4271162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4943A28-4CF0-400A-94EB-9557FC5B88AA}" type="datetimeFigureOut">
              <a:rPr lang="es-CO" smtClean="0"/>
              <a:t>3/06/2026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510FF0-82C0-4324-ADB5-67F34CE755D6}" type="slidenum">
              <a:rPr lang="es-CO" smtClean="0"/>
              <a:t>‹Nº›</a:t>
            </a:fld>
            <a:endParaRPr lang="es-CO"/>
          </a:p>
        </p:txBody>
      </p:sp>
    </p:spTree>
    <p:extLst>
      <p:ext uri="{BB962C8B-B14F-4D97-AF65-F5344CB8AC3E}">
        <p14:creationId xmlns:p14="http://schemas.microsoft.com/office/powerpoint/2010/main" val="3359083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4943A28-4CF0-400A-94EB-9557FC5B88AA}" type="datetimeFigureOut">
              <a:rPr lang="es-CO" smtClean="0"/>
              <a:t>3/06/2026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510FF0-82C0-4324-ADB5-67F34CE755D6}" type="slidenum">
              <a:rPr lang="es-CO" smtClean="0"/>
              <a:t>‹Nº›</a:t>
            </a:fld>
            <a:endParaRPr lang="es-CO"/>
          </a:p>
        </p:txBody>
      </p:sp>
    </p:spTree>
    <p:extLst>
      <p:ext uri="{BB962C8B-B14F-4D97-AF65-F5344CB8AC3E}">
        <p14:creationId xmlns:p14="http://schemas.microsoft.com/office/powerpoint/2010/main" val="2237484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210578" y="12565002"/>
            <a:ext cx="27944386" cy="20964976"/>
          </a:xfrm>
        </p:spPr>
        <p:txBody>
          <a:bodyPr anchor="b"/>
          <a:lstStyle>
            <a:lvl1pPr>
              <a:defRPr sz="21259"/>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210578" y="33728315"/>
            <a:ext cx="27944386" cy="11024985"/>
          </a:xfrm>
        </p:spPr>
        <p:txBody>
          <a:bodyPr/>
          <a:lstStyle>
            <a:lvl1pPr marL="0" indent="0">
              <a:buNone/>
              <a:defRPr sz="8504">
                <a:solidFill>
                  <a:schemeClr val="tx1"/>
                </a:solidFill>
              </a:defRPr>
            </a:lvl1pPr>
            <a:lvl2pPr marL="1619951" indent="0">
              <a:buNone/>
              <a:defRPr sz="7086">
                <a:solidFill>
                  <a:schemeClr val="tx1">
                    <a:tint val="75000"/>
                  </a:schemeClr>
                </a:solidFill>
              </a:defRPr>
            </a:lvl2pPr>
            <a:lvl3pPr marL="3239902" indent="0">
              <a:buNone/>
              <a:defRPr sz="6378">
                <a:solidFill>
                  <a:schemeClr val="tx1">
                    <a:tint val="75000"/>
                  </a:schemeClr>
                </a:solidFill>
              </a:defRPr>
            </a:lvl3pPr>
            <a:lvl4pPr marL="4859853" indent="0">
              <a:buNone/>
              <a:defRPr sz="5669">
                <a:solidFill>
                  <a:schemeClr val="tx1">
                    <a:tint val="75000"/>
                  </a:schemeClr>
                </a:solidFill>
              </a:defRPr>
            </a:lvl4pPr>
            <a:lvl5pPr marL="6479804" indent="0">
              <a:buNone/>
              <a:defRPr sz="5669">
                <a:solidFill>
                  <a:schemeClr val="tx1">
                    <a:tint val="75000"/>
                  </a:schemeClr>
                </a:solidFill>
              </a:defRPr>
            </a:lvl5pPr>
            <a:lvl6pPr marL="8099755" indent="0">
              <a:buNone/>
              <a:defRPr sz="5669">
                <a:solidFill>
                  <a:schemeClr val="tx1">
                    <a:tint val="75000"/>
                  </a:schemeClr>
                </a:solidFill>
              </a:defRPr>
            </a:lvl6pPr>
            <a:lvl7pPr marL="9719706" indent="0">
              <a:buNone/>
              <a:defRPr sz="5669">
                <a:solidFill>
                  <a:schemeClr val="tx1">
                    <a:tint val="75000"/>
                  </a:schemeClr>
                </a:solidFill>
              </a:defRPr>
            </a:lvl7pPr>
            <a:lvl8pPr marL="11339657" indent="0">
              <a:buNone/>
              <a:defRPr sz="5669">
                <a:solidFill>
                  <a:schemeClr val="tx1">
                    <a:tint val="75000"/>
                  </a:schemeClr>
                </a:solidFill>
              </a:defRPr>
            </a:lvl8pPr>
            <a:lvl9pPr marL="12959608" indent="0">
              <a:buNone/>
              <a:defRPr sz="5669">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E4943A28-4CF0-400A-94EB-9557FC5B88AA}" type="datetimeFigureOut">
              <a:rPr lang="es-CO" smtClean="0"/>
              <a:t>3/06/2026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510FF0-82C0-4324-ADB5-67F34CE755D6}" type="slidenum">
              <a:rPr lang="es-CO" smtClean="0"/>
              <a:t>‹Nº›</a:t>
            </a:fld>
            <a:endParaRPr lang="es-CO"/>
          </a:p>
        </p:txBody>
      </p:sp>
    </p:spTree>
    <p:extLst>
      <p:ext uri="{BB962C8B-B14F-4D97-AF65-F5344CB8AC3E}">
        <p14:creationId xmlns:p14="http://schemas.microsoft.com/office/powerpoint/2010/main" val="102811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227451" y="13416653"/>
            <a:ext cx="13769697" cy="3197830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6402140" y="13416653"/>
            <a:ext cx="13769697" cy="31978305"/>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4943A28-4CF0-400A-94EB-9557FC5B88AA}" type="datetimeFigureOut">
              <a:rPr lang="es-CO" smtClean="0"/>
              <a:t>3/06/2026</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E510FF0-82C0-4324-ADB5-67F34CE755D6}" type="slidenum">
              <a:rPr lang="es-CO" smtClean="0"/>
              <a:t>‹Nº›</a:t>
            </a:fld>
            <a:endParaRPr lang="es-CO"/>
          </a:p>
        </p:txBody>
      </p:sp>
    </p:spTree>
    <p:extLst>
      <p:ext uri="{BB962C8B-B14F-4D97-AF65-F5344CB8AC3E}">
        <p14:creationId xmlns:p14="http://schemas.microsoft.com/office/powerpoint/2010/main" val="3643017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231671" y="2683342"/>
            <a:ext cx="27944386" cy="9741661"/>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31675" y="12354992"/>
            <a:ext cx="13706415" cy="6054990"/>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s-ES"/>
              <a:t>Editar los estilos de texto del patrón</a:t>
            </a:r>
          </a:p>
        </p:txBody>
      </p:sp>
      <p:sp>
        <p:nvSpPr>
          <p:cNvPr id="4" name="Content Placeholder 3"/>
          <p:cNvSpPr>
            <a:spLocks noGrp="1"/>
          </p:cNvSpPr>
          <p:nvPr>
            <p:ph sz="half" idx="2"/>
          </p:nvPr>
        </p:nvSpPr>
        <p:spPr>
          <a:xfrm>
            <a:off x="2231675" y="18409982"/>
            <a:ext cx="13706415" cy="2707831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6402142" y="12354992"/>
            <a:ext cx="13773917" cy="6054990"/>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s-ES"/>
              <a:t>Editar los estilos de texto del patrón</a:t>
            </a:r>
          </a:p>
        </p:txBody>
      </p:sp>
      <p:sp>
        <p:nvSpPr>
          <p:cNvPr id="6" name="Content Placeholder 5"/>
          <p:cNvSpPr>
            <a:spLocks noGrp="1"/>
          </p:cNvSpPr>
          <p:nvPr>
            <p:ph sz="quarter" idx="4"/>
          </p:nvPr>
        </p:nvSpPr>
        <p:spPr>
          <a:xfrm>
            <a:off x="16402142" y="18409982"/>
            <a:ext cx="13773917" cy="2707831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E4943A28-4CF0-400A-94EB-9557FC5B88AA}" type="datetimeFigureOut">
              <a:rPr lang="es-CO" smtClean="0"/>
              <a:t>3/06/2026</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0E510FF0-82C0-4324-ADB5-67F34CE755D6}" type="slidenum">
              <a:rPr lang="es-CO" smtClean="0"/>
              <a:t>‹Nº›</a:t>
            </a:fld>
            <a:endParaRPr lang="es-CO"/>
          </a:p>
        </p:txBody>
      </p:sp>
    </p:spTree>
    <p:extLst>
      <p:ext uri="{BB962C8B-B14F-4D97-AF65-F5344CB8AC3E}">
        <p14:creationId xmlns:p14="http://schemas.microsoft.com/office/powerpoint/2010/main" val="863329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4943A28-4CF0-400A-94EB-9557FC5B88AA}" type="datetimeFigureOut">
              <a:rPr lang="es-CO" smtClean="0"/>
              <a:t>3/06/2026</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0E510FF0-82C0-4324-ADB5-67F34CE755D6}" type="slidenum">
              <a:rPr lang="es-CO" smtClean="0"/>
              <a:t>‹Nº›</a:t>
            </a:fld>
            <a:endParaRPr lang="es-CO"/>
          </a:p>
        </p:txBody>
      </p:sp>
    </p:spTree>
    <p:extLst>
      <p:ext uri="{BB962C8B-B14F-4D97-AF65-F5344CB8AC3E}">
        <p14:creationId xmlns:p14="http://schemas.microsoft.com/office/powerpoint/2010/main" val="3542334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943A28-4CF0-400A-94EB-9557FC5B88AA}" type="datetimeFigureOut">
              <a:rPr lang="es-CO" smtClean="0"/>
              <a:t>3/06/2026</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0E510FF0-82C0-4324-ADB5-67F34CE755D6}" type="slidenum">
              <a:rPr lang="es-CO" smtClean="0"/>
              <a:t>‹Nº›</a:t>
            </a:fld>
            <a:endParaRPr lang="es-CO"/>
          </a:p>
        </p:txBody>
      </p:sp>
    </p:spTree>
    <p:extLst>
      <p:ext uri="{BB962C8B-B14F-4D97-AF65-F5344CB8AC3E}">
        <p14:creationId xmlns:p14="http://schemas.microsoft.com/office/powerpoint/2010/main" val="2838200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231671" y="3359997"/>
            <a:ext cx="10449614" cy="11759988"/>
          </a:xfrm>
        </p:spPr>
        <p:txBody>
          <a:bodyPr anchor="b"/>
          <a:lstStyle>
            <a:lvl1pPr>
              <a:defRPr sz="11338"/>
            </a:lvl1pPr>
          </a:lstStyle>
          <a:p>
            <a:r>
              <a:rPr lang="es-ES"/>
              <a:t>Haga clic para modificar el estilo de título del patrón</a:t>
            </a:r>
            <a:endParaRPr lang="en-US" dirty="0"/>
          </a:p>
        </p:txBody>
      </p:sp>
      <p:sp>
        <p:nvSpPr>
          <p:cNvPr id="3" name="Content Placeholder 2"/>
          <p:cNvSpPr>
            <a:spLocks noGrp="1"/>
          </p:cNvSpPr>
          <p:nvPr>
            <p:ph idx="1"/>
          </p:nvPr>
        </p:nvSpPr>
        <p:spPr>
          <a:xfrm>
            <a:off x="13773917" y="7256671"/>
            <a:ext cx="16402140" cy="35816631"/>
          </a:xfrm>
        </p:spPr>
        <p:txBody>
          <a:bodyPr/>
          <a:lstStyle>
            <a:lvl1pPr>
              <a:defRPr sz="11338"/>
            </a:lvl1pPr>
            <a:lvl2pPr>
              <a:defRPr sz="9921"/>
            </a:lvl2pPr>
            <a:lvl3pPr>
              <a:defRPr sz="8504"/>
            </a:lvl3pPr>
            <a:lvl4pPr>
              <a:defRPr sz="7086"/>
            </a:lvl4pPr>
            <a:lvl5pPr>
              <a:defRPr sz="7086"/>
            </a:lvl5pPr>
            <a:lvl6pPr>
              <a:defRPr sz="7086"/>
            </a:lvl6pPr>
            <a:lvl7pPr>
              <a:defRPr sz="7086"/>
            </a:lvl7pPr>
            <a:lvl8pPr>
              <a:defRPr sz="7086"/>
            </a:lvl8pPr>
            <a:lvl9pPr>
              <a:defRPr sz="7086"/>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231671" y="15119985"/>
            <a:ext cx="10449614" cy="28011643"/>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s-ES"/>
              <a:t>Editar los estilos de texto del patrón</a:t>
            </a:r>
          </a:p>
        </p:txBody>
      </p:sp>
      <p:sp>
        <p:nvSpPr>
          <p:cNvPr id="5" name="Date Placeholder 4"/>
          <p:cNvSpPr>
            <a:spLocks noGrp="1"/>
          </p:cNvSpPr>
          <p:nvPr>
            <p:ph type="dt" sz="half" idx="10"/>
          </p:nvPr>
        </p:nvSpPr>
        <p:spPr/>
        <p:txBody>
          <a:bodyPr/>
          <a:lstStyle/>
          <a:p>
            <a:fld id="{E4943A28-4CF0-400A-94EB-9557FC5B88AA}" type="datetimeFigureOut">
              <a:rPr lang="es-CO" smtClean="0"/>
              <a:t>3/06/2026</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E510FF0-82C0-4324-ADB5-67F34CE755D6}" type="slidenum">
              <a:rPr lang="es-CO" smtClean="0"/>
              <a:t>‹Nº›</a:t>
            </a:fld>
            <a:endParaRPr lang="es-CO"/>
          </a:p>
        </p:txBody>
      </p:sp>
    </p:spTree>
    <p:extLst>
      <p:ext uri="{BB962C8B-B14F-4D97-AF65-F5344CB8AC3E}">
        <p14:creationId xmlns:p14="http://schemas.microsoft.com/office/powerpoint/2010/main" val="2692226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231671" y="3359997"/>
            <a:ext cx="10449614" cy="11759988"/>
          </a:xfrm>
        </p:spPr>
        <p:txBody>
          <a:bodyPr anchor="b"/>
          <a:lstStyle>
            <a:lvl1pPr>
              <a:defRPr sz="11338"/>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3773917" y="7256671"/>
            <a:ext cx="16402140" cy="35816631"/>
          </a:xfrm>
        </p:spPr>
        <p:txBody>
          <a:bodyPr anchor="t"/>
          <a:lstStyle>
            <a:lvl1pPr marL="0" indent="0">
              <a:buNone/>
              <a:defRPr sz="11338"/>
            </a:lvl1pPr>
            <a:lvl2pPr marL="1619951" indent="0">
              <a:buNone/>
              <a:defRPr sz="9921"/>
            </a:lvl2pPr>
            <a:lvl3pPr marL="3239902" indent="0">
              <a:buNone/>
              <a:defRPr sz="8504"/>
            </a:lvl3pPr>
            <a:lvl4pPr marL="4859853" indent="0">
              <a:buNone/>
              <a:defRPr sz="7086"/>
            </a:lvl4pPr>
            <a:lvl5pPr marL="6479804" indent="0">
              <a:buNone/>
              <a:defRPr sz="7086"/>
            </a:lvl5pPr>
            <a:lvl6pPr marL="8099755" indent="0">
              <a:buNone/>
              <a:defRPr sz="7086"/>
            </a:lvl6pPr>
            <a:lvl7pPr marL="9719706" indent="0">
              <a:buNone/>
              <a:defRPr sz="7086"/>
            </a:lvl7pPr>
            <a:lvl8pPr marL="11339657" indent="0">
              <a:buNone/>
              <a:defRPr sz="7086"/>
            </a:lvl8pPr>
            <a:lvl9pPr marL="12959608" indent="0">
              <a:buNone/>
              <a:defRPr sz="7086"/>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231671" y="15119985"/>
            <a:ext cx="10449614" cy="28011643"/>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s-ES"/>
              <a:t>Editar los estilos de texto del patrón</a:t>
            </a:r>
          </a:p>
        </p:txBody>
      </p:sp>
      <p:sp>
        <p:nvSpPr>
          <p:cNvPr id="5" name="Date Placeholder 4"/>
          <p:cNvSpPr>
            <a:spLocks noGrp="1"/>
          </p:cNvSpPr>
          <p:nvPr>
            <p:ph type="dt" sz="half" idx="10"/>
          </p:nvPr>
        </p:nvSpPr>
        <p:spPr/>
        <p:txBody>
          <a:bodyPr/>
          <a:lstStyle/>
          <a:p>
            <a:fld id="{E4943A28-4CF0-400A-94EB-9557FC5B88AA}" type="datetimeFigureOut">
              <a:rPr lang="es-CO" smtClean="0"/>
              <a:t>3/06/2026</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E510FF0-82C0-4324-ADB5-67F34CE755D6}" type="slidenum">
              <a:rPr lang="es-CO" smtClean="0"/>
              <a:t>‹Nº›</a:t>
            </a:fld>
            <a:endParaRPr lang="es-CO"/>
          </a:p>
        </p:txBody>
      </p:sp>
    </p:spTree>
    <p:extLst>
      <p:ext uri="{BB962C8B-B14F-4D97-AF65-F5344CB8AC3E}">
        <p14:creationId xmlns:p14="http://schemas.microsoft.com/office/powerpoint/2010/main" val="2915708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27451" y="2683342"/>
            <a:ext cx="27944386" cy="9741661"/>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27451" y="13416653"/>
            <a:ext cx="27944386" cy="31978305"/>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2227451" y="46713298"/>
            <a:ext cx="7289840" cy="2683331"/>
          </a:xfrm>
          <a:prstGeom prst="rect">
            <a:avLst/>
          </a:prstGeom>
        </p:spPr>
        <p:txBody>
          <a:bodyPr vert="horz" lIns="91440" tIns="45720" rIns="91440" bIns="45720" rtlCol="0" anchor="ctr"/>
          <a:lstStyle>
            <a:lvl1pPr algn="l">
              <a:defRPr sz="4252">
                <a:solidFill>
                  <a:schemeClr val="tx1">
                    <a:tint val="75000"/>
                  </a:schemeClr>
                </a:solidFill>
              </a:defRPr>
            </a:lvl1pPr>
          </a:lstStyle>
          <a:p>
            <a:fld id="{E4943A28-4CF0-400A-94EB-9557FC5B88AA}" type="datetimeFigureOut">
              <a:rPr lang="es-CO" smtClean="0"/>
              <a:t>3/06/2026</a:t>
            </a:fld>
            <a:endParaRPr lang="es-CO"/>
          </a:p>
        </p:txBody>
      </p:sp>
      <p:sp>
        <p:nvSpPr>
          <p:cNvPr id="5" name="Footer Placeholder 4"/>
          <p:cNvSpPr>
            <a:spLocks noGrp="1"/>
          </p:cNvSpPr>
          <p:nvPr>
            <p:ph type="ftr" sz="quarter" idx="3"/>
          </p:nvPr>
        </p:nvSpPr>
        <p:spPr>
          <a:xfrm>
            <a:off x="10732264" y="46713298"/>
            <a:ext cx="10934760" cy="2683331"/>
          </a:xfrm>
          <a:prstGeom prst="rect">
            <a:avLst/>
          </a:prstGeom>
        </p:spPr>
        <p:txBody>
          <a:bodyPr vert="horz" lIns="91440" tIns="45720" rIns="91440" bIns="45720" rtlCol="0" anchor="ctr"/>
          <a:lstStyle>
            <a:lvl1pPr algn="ctr">
              <a:defRPr sz="4252">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22881997" y="46713298"/>
            <a:ext cx="7289840" cy="2683331"/>
          </a:xfrm>
          <a:prstGeom prst="rect">
            <a:avLst/>
          </a:prstGeom>
        </p:spPr>
        <p:txBody>
          <a:bodyPr vert="horz" lIns="91440" tIns="45720" rIns="91440" bIns="45720" rtlCol="0" anchor="ctr"/>
          <a:lstStyle>
            <a:lvl1pPr algn="r">
              <a:defRPr sz="4252">
                <a:solidFill>
                  <a:schemeClr val="tx1">
                    <a:tint val="75000"/>
                  </a:schemeClr>
                </a:solidFill>
              </a:defRPr>
            </a:lvl1pPr>
          </a:lstStyle>
          <a:p>
            <a:fld id="{0E510FF0-82C0-4324-ADB5-67F34CE755D6}" type="slidenum">
              <a:rPr lang="es-CO" smtClean="0"/>
              <a:t>‹Nº›</a:t>
            </a:fld>
            <a:endParaRPr lang="es-CO"/>
          </a:p>
        </p:txBody>
      </p:sp>
    </p:spTree>
    <p:extLst>
      <p:ext uri="{BB962C8B-B14F-4D97-AF65-F5344CB8AC3E}">
        <p14:creationId xmlns:p14="http://schemas.microsoft.com/office/powerpoint/2010/main" val="30416745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239902" rtl="0" eaLnBrk="1" latinLnBrk="0" hangingPunct="1">
        <a:lnSpc>
          <a:spcPct val="90000"/>
        </a:lnSpc>
        <a:spcBef>
          <a:spcPct val="0"/>
        </a:spcBef>
        <a:buNone/>
        <a:defRPr sz="15590" kern="1200">
          <a:solidFill>
            <a:schemeClr val="tx1"/>
          </a:solidFill>
          <a:latin typeface="+mj-lt"/>
          <a:ea typeface="+mj-ea"/>
          <a:cs typeface="+mj-cs"/>
        </a:defRPr>
      </a:lvl1pPr>
    </p:titleStyle>
    <p:body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p:bodyStyle>
    <p:otherStyle>
      <a:defPPr>
        <a:defRPr lang="en-US"/>
      </a:defPPr>
      <a:lvl1pPr marL="0" algn="l" defTabSz="3239902" rtl="0" eaLnBrk="1" latinLnBrk="0" hangingPunct="1">
        <a:defRPr sz="6378" kern="1200">
          <a:solidFill>
            <a:schemeClr val="tx1"/>
          </a:solidFill>
          <a:latin typeface="+mn-lt"/>
          <a:ea typeface="+mn-ea"/>
          <a:cs typeface="+mn-cs"/>
        </a:defRPr>
      </a:lvl1pPr>
      <a:lvl2pPr marL="1619951" algn="l" defTabSz="3239902" rtl="0" eaLnBrk="1" latinLnBrk="0" hangingPunct="1">
        <a:defRPr sz="6378" kern="1200">
          <a:solidFill>
            <a:schemeClr val="tx1"/>
          </a:solidFill>
          <a:latin typeface="+mn-lt"/>
          <a:ea typeface="+mn-ea"/>
          <a:cs typeface="+mn-cs"/>
        </a:defRPr>
      </a:lvl2pPr>
      <a:lvl3pPr marL="3239902" algn="l" defTabSz="3239902" rtl="0" eaLnBrk="1" latinLnBrk="0" hangingPunct="1">
        <a:defRPr sz="6378" kern="1200">
          <a:solidFill>
            <a:schemeClr val="tx1"/>
          </a:solidFill>
          <a:latin typeface="+mn-lt"/>
          <a:ea typeface="+mn-ea"/>
          <a:cs typeface="+mn-cs"/>
        </a:defRPr>
      </a:lvl3pPr>
      <a:lvl4pPr marL="4859853" algn="l" defTabSz="3239902" rtl="0" eaLnBrk="1" latinLnBrk="0" hangingPunct="1">
        <a:defRPr sz="6378" kern="1200">
          <a:solidFill>
            <a:schemeClr val="tx1"/>
          </a:solidFill>
          <a:latin typeface="+mn-lt"/>
          <a:ea typeface="+mn-ea"/>
          <a:cs typeface="+mn-cs"/>
        </a:defRPr>
      </a:lvl4pPr>
      <a:lvl5pPr marL="6479804" algn="l" defTabSz="3239902" rtl="0" eaLnBrk="1" latinLnBrk="0" hangingPunct="1">
        <a:defRPr sz="6378" kern="1200">
          <a:solidFill>
            <a:schemeClr val="tx1"/>
          </a:solidFill>
          <a:latin typeface="+mn-lt"/>
          <a:ea typeface="+mn-ea"/>
          <a:cs typeface="+mn-cs"/>
        </a:defRPr>
      </a:lvl5pPr>
      <a:lvl6pPr marL="8099755" algn="l" defTabSz="3239902" rtl="0" eaLnBrk="1" latinLnBrk="0" hangingPunct="1">
        <a:defRPr sz="6378" kern="1200">
          <a:solidFill>
            <a:schemeClr val="tx1"/>
          </a:solidFill>
          <a:latin typeface="+mn-lt"/>
          <a:ea typeface="+mn-ea"/>
          <a:cs typeface="+mn-cs"/>
        </a:defRPr>
      </a:lvl6pPr>
      <a:lvl7pPr marL="9719706" algn="l" defTabSz="3239902" rtl="0" eaLnBrk="1" latinLnBrk="0" hangingPunct="1">
        <a:defRPr sz="6378" kern="1200">
          <a:solidFill>
            <a:schemeClr val="tx1"/>
          </a:solidFill>
          <a:latin typeface="+mn-lt"/>
          <a:ea typeface="+mn-ea"/>
          <a:cs typeface="+mn-cs"/>
        </a:defRPr>
      </a:lvl7pPr>
      <a:lvl8pPr marL="11339657" algn="l" defTabSz="3239902" rtl="0" eaLnBrk="1" latinLnBrk="0" hangingPunct="1">
        <a:defRPr sz="6378" kern="1200">
          <a:solidFill>
            <a:schemeClr val="tx1"/>
          </a:solidFill>
          <a:latin typeface="+mn-lt"/>
          <a:ea typeface="+mn-ea"/>
          <a:cs typeface="+mn-cs"/>
        </a:defRPr>
      </a:lvl8pPr>
      <a:lvl9pPr marL="12959608" algn="l" defTabSz="3239902" rtl="0" eaLnBrk="1" latinLnBrk="0" hangingPunct="1">
        <a:defRPr sz="637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sciencedirect.com/book/9780750646951/reliability-centered-maintenance" TargetMode="External"/><Relationship Id="rId3" Type="http://schemas.microsoft.com/office/2018/10/relationships/comments" Target="../comments/modernComment_100_579AC98E.xml"/><Relationship Id="rId7" Type="http://schemas.openxmlformats.org/officeDocument/2006/relationships/hyperlink" Target="https://www.iso.org/standard/64076.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openaccess.uoc.edu/server/api/core/bitstreams/d428dbbb-3746-42dd-aac9-4beb158489e3/conten" TargetMode="External"/><Relationship Id="rId11" Type="http://schemas.openxmlformats.org/officeDocument/2006/relationships/image" Target="../media/image4.png"/><Relationship Id="rId5" Type="http://schemas.openxmlformats.org/officeDocument/2006/relationships/hyperlink" Target="https://dialnet.unirioja.es/servlet/autor?codigo=232288" TargetMode="External"/><Relationship Id="rId10" Type="http://schemas.openxmlformats.org/officeDocument/2006/relationships/image" Target="../media/image3.emf"/><Relationship Id="rId4" Type="http://schemas.openxmlformats.org/officeDocument/2006/relationships/image" Target="../media/image1.jpeg"/><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FD3E7E0-8B01-A4ED-09A2-2CC1A52D990B}"/>
              </a:ext>
            </a:extLst>
          </p:cNvPr>
          <p:cNvPicPr>
            <a:picLocks noChangeAspect="1"/>
          </p:cNvPicPr>
          <p:nvPr/>
        </p:nvPicPr>
        <p:blipFill>
          <a:blip r:embed="rId4">
            <a:extLst>
              <a:ext uri="{28A0092B-C50C-407E-A947-70E740481C1C}">
                <a14:useLocalDpi xmlns:a14="http://schemas.microsoft.com/office/drawing/2010/main" val="0"/>
              </a:ext>
            </a:extLst>
          </a:blip>
          <a:srcRect t="80788"/>
          <a:stretch>
            <a:fillRect/>
          </a:stretch>
        </p:blipFill>
        <p:spPr>
          <a:xfrm>
            <a:off x="0" y="44052501"/>
            <a:ext cx="32399288" cy="8054806"/>
          </a:xfrm>
          <a:prstGeom prst="rect">
            <a:avLst/>
          </a:prstGeom>
        </p:spPr>
      </p:pic>
      <p:sp>
        <p:nvSpPr>
          <p:cNvPr id="9" name="Marcador de contenido 2">
            <a:extLst>
              <a:ext uri="{FF2B5EF4-FFF2-40B4-BE49-F238E27FC236}">
                <a16:creationId xmlns:a16="http://schemas.microsoft.com/office/drawing/2014/main" id="{A5FEBF6B-C58E-4695-98CC-12AEDE59756A}"/>
              </a:ext>
            </a:extLst>
          </p:cNvPr>
          <p:cNvSpPr txBox="1">
            <a:spLocks/>
          </p:cNvSpPr>
          <p:nvPr/>
        </p:nvSpPr>
        <p:spPr>
          <a:xfrm>
            <a:off x="1700525" y="6580533"/>
            <a:ext cx="28857576" cy="1077436"/>
          </a:xfrm>
          <a:prstGeom prst="rect">
            <a:avLst/>
          </a:prstGeom>
          <a:ln>
            <a:solidFill>
              <a:schemeClr val="bg1">
                <a:lumMod val="75000"/>
              </a:schemeClr>
            </a:solidFill>
          </a:ln>
        </p:spPr>
        <p:txBody>
          <a:bodyPr vert="horz" lIns="91440" tIns="45720" rIns="91440" bIns="45720" rtlCol="0" anchor="ctr">
            <a:normAutofit fontScale="92500" lnSpcReduction="20000"/>
          </a:bodyPr>
          <a:lstStyle>
            <a:defPPr>
              <a:defRPr lang="en-US"/>
            </a:defPPr>
            <a:lvl1pPr marL="0" algn="ctr" defTabSz="457200" rtl="0" eaLnBrk="1" latinLnBrk="0" hangingPunct="1">
              <a:defRPr sz="4252"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CO" b="1" dirty="0">
                <a:solidFill>
                  <a:schemeClr val="tx1"/>
                </a:solidFill>
              </a:rPr>
              <a:t>APLICACIÓN DE INTELIGENCIA ARTIFICIAL Y ANALÍTICA PREDICTIVA PARA OPTIMIZAR LA GESTIÓN DE MANTENIMIENTO DE MAQUINARIA AMARILLA PESADA EN EL DEPARTAMENTO DEL HUILA</a:t>
            </a:r>
          </a:p>
        </p:txBody>
      </p:sp>
      <p:sp>
        <p:nvSpPr>
          <p:cNvPr id="10" name="Marcador de contenido 3">
            <a:extLst>
              <a:ext uri="{FF2B5EF4-FFF2-40B4-BE49-F238E27FC236}">
                <a16:creationId xmlns:a16="http://schemas.microsoft.com/office/drawing/2014/main" id="{25AC0773-3680-43C2-BDB9-26C2DF1554C5}"/>
              </a:ext>
            </a:extLst>
          </p:cNvPr>
          <p:cNvSpPr txBox="1">
            <a:spLocks/>
          </p:cNvSpPr>
          <p:nvPr/>
        </p:nvSpPr>
        <p:spPr>
          <a:xfrm>
            <a:off x="1876895" y="41435846"/>
            <a:ext cx="28848861" cy="2826737"/>
          </a:xfrm>
          <a:prstGeom prst="rect">
            <a:avLst/>
          </a:prstGeom>
          <a:ln>
            <a:solidFill>
              <a:schemeClr val="bg1">
                <a:lumMod val="75000"/>
              </a:schemeClr>
            </a:solidFill>
          </a:ln>
        </p:spPr>
        <p:txBody>
          <a:bodyPr vert="horz" lIns="91440" tIns="45720" rIns="91440" bIns="45720" rtlCol="0" anchor="ctr"/>
          <a:lstStyle>
            <a:defPPr>
              <a:defRPr lang="en-US"/>
            </a:defPPr>
            <a:lvl1pPr marL="0" algn="r" defTabSz="457200" rtl="0" eaLnBrk="1" latinLnBrk="0" hangingPunct="1">
              <a:defRPr sz="4252"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s-CO" dirty="0">
                <a:solidFill>
                  <a:schemeClr val="tx1"/>
                </a:solidFill>
              </a:rPr>
              <a:t>Referencias</a:t>
            </a:r>
          </a:p>
          <a:p>
            <a:pPr algn="l"/>
            <a:endParaRPr lang="es-CO" sz="2000" dirty="0">
              <a:solidFill>
                <a:schemeClr val="tx1"/>
              </a:solidFill>
            </a:endParaRPr>
          </a:p>
          <a:p>
            <a:pPr algn="l"/>
            <a:r>
              <a:rPr lang="es-ES" sz="2000" dirty="0">
                <a:solidFill>
                  <a:schemeClr val="tx1"/>
                </a:solidFill>
              </a:rPr>
              <a:t>Crespo M, A. (2021). Gestión del mantenimiento industrial: estrategias y técnicas para la optimización de activos. Barcelona: Reverté. </a:t>
            </a:r>
            <a:r>
              <a:rPr lang="es-ES" sz="2000" dirty="0">
                <a:solidFill>
                  <a:schemeClr val="tx1"/>
                </a:solidFill>
                <a:hlinkClick r:id="rId5">
                  <a:extLst>
                    <a:ext uri="{A12FA001-AC4F-418D-AE19-62706E023703}">
                      <ahyp:hlinkClr xmlns:ahyp="http://schemas.microsoft.com/office/drawing/2018/hyperlinkcolor" val="tx"/>
                    </a:ext>
                  </a:extLst>
                </a:hlinkClick>
              </a:rPr>
              <a:t>https://dialnet.unirioja.es/servlet/autor?codigo=232288</a:t>
            </a:r>
            <a:endParaRPr lang="es-ES" sz="2000" dirty="0">
              <a:solidFill>
                <a:schemeClr val="tx1"/>
              </a:solidFill>
            </a:endParaRPr>
          </a:p>
          <a:p>
            <a:pPr algn="l"/>
            <a:endParaRPr lang="es-ES" sz="2000" dirty="0">
              <a:solidFill>
                <a:schemeClr val="tx1"/>
              </a:solidFill>
            </a:endParaRPr>
          </a:p>
          <a:p>
            <a:pPr algn="l"/>
            <a:r>
              <a:rPr lang="es-ES" sz="2000" dirty="0">
                <a:solidFill>
                  <a:schemeClr val="tx1"/>
                </a:solidFill>
              </a:rPr>
              <a:t>Martínez G. J (2018) Mantenimiento Predictivo, Universitat Oberta de Catalunya, </a:t>
            </a:r>
            <a:r>
              <a:rPr lang="es-ES" sz="2000" dirty="0">
                <a:solidFill>
                  <a:schemeClr val="tx1"/>
                </a:solidFill>
                <a:hlinkClick r:id="rId6">
                  <a:extLst>
                    <a:ext uri="{A12FA001-AC4F-418D-AE19-62706E023703}">
                      <ahyp:hlinkClr xmlns:ahyp="http://schemas.microsoft.com/office/drawing/2018/hyperlinkcolor" val="tx"/>
                    </a:ext>
                  </a:extLst>
                </a:hlinkClick>
              </a:rPr>
              <a:t>https://openaccess.uoc.edu/server/api/core/bitstreams/d428dbbb-3746-42dd-aac9-4beb158489e3/conten</a:t>
            </a:r>
            <a:endParaRPr lang="es-ES" sz="2000" dirty="0">
              <a:solidFill>
                <a:schemeClr val="tx1"/>
              </a:solidFill>
            </a:endParaRPr>
          </a:p>
          <a:p>
            <a:pPr algn="l"/>
            <a:endParaRPr lang="es-ES" sz="2000" dirty="0">
              <a:solidFill>
                <a:schemeClr val="tx1"/>
              </a:solidFill>
            </a:endParaRPr>
          </a:p>
          <a:p>
            <a:pPr algn="l"/>
            <a:r>
              <a:rPr lang="es-ES" sz="2000" dirty="0">
                <a:solidFill>
                  <a:schemeClr val="tx1"/>
                </a:solidFill>
              </a:rPr>
              <a:t>Organización Internacional de Normalización. (2016).Industrias del petróleo, petroquímica y gas natural — Recolección e intercambio de datos de confiabilidad y mantenimiento de equipos (ISO 14224:2016). ISO. </a:t>
            </a:r>
            <a:r>
              <a:rPr lang="es-ES" sz="2000" dirty="0">
                <a:solidFill>
                  <a:schemeClr val="tx1"/>
                </a:solidFill>
                <a:hlinkClick r:id="rId7">
                  <a:extLst>
                    <a:ext uri="{A12FA001-AC4F-418D-AE19-62706E023703}">
                      <ahyp:hlinkClr xmlns:ahyp="http://schemas.microsoft.com/office/drawing/2018/hyperlinkcolor" val="tx"/>
                    </a:ext>
                  </a:extLst>
                </a:hlinkClick>
              </a:rPr>
              <a:t>https://www.iso.org/standard/64076.html</a:t>
            </a:r>
            <a:endParaRPr lang="es-ES" sz="2000" dirty="0">
              <a:solidFill>
                <a:schemeClr val="tx1"/>
              </a:solidFill>
            </a:endParaRPr>
          </a:p>
          <a:p>
            <a:pPr algn="l"/>
            <a:r>
              <a:rPr lang="es-ES" sz="2000" dirty="0">
                <a:solidFill>
                  <a:schemeClr val="tx1"/>
                </a:solidFill>
              </a:rPr>
              <a:t>Moubray, J. (1997). Mantenimiento centrado en la confiabilidad (2.ª ed.). Butterworth-Heinemann. </a:t>
            </a:r>
            <a:r>
              <a:rPr lang="es-ES" sz="2000" dirty="0">
                <a:solidFill>
                  <a:schemeClr val="tx1"/>
                </a:solidFill>
                <a:hlinkClick r:id="rId8">
                  <a:extLst>
                    <a:ext uri="{A12FA001-AC4F-418D-AE19-62706E023703}">
                      <ahyp:hlinkClr xmlns:ahyp="http://schemas.microsoft.com/office/drawing/2018/hyperlinkcolor" val="tx"/>
                    </a:ext>
                  </a:extLst>
                </a:hlinkClick>
              </a:rPr>
              <a:t>https://www.sciencedirect.com/book/9780750646951/reliability-centered-maintenance</a:t>
            </a:r>
            <a:endParaRPr lang="es-ES" sz="2000" dirty="0">
              <a:solidFill>
                <a:schemeClr val="tx1"/>
              </a:solidFill>
            </a:endParaRPr>
          </a:p>
          <a:p>
            <a:pPr algn="l"/>
            <a:endParaRPr lang="es-CO" sz="3200" dirty="0">
              <a:solidFill>
                <a:schemeClr val="tx1"/>
              </a:solidFill>
            </a:endParaRPr>
          </a:p>
        </p:txBody>
      </p:sp>
      <p:sp>
        <p:nvSpPr>
          <p:cNvPr id="11" name="Marcador de contenido 4">
            <a:extLst>
              <a:ext uri="{FF2B5EF4-FFF2-40B4-BE49-F238E27FC236}">
                <a16:creationId xmlns:a16="http://schemas.microsoft.com/office/drawing/2014/main" id="{20476A3C-F43C-4F1A-A9BB-C5618D0EDCDA}"/>
              </a:ext>
            </a:extLst>
          </p:cNvPr>
          <p:cNvSpPr txBox="1">
            <a:spLocks/>
          </p:cNvSpPr>
          <p:nvPr/>
        </p:nvSpPr>
        <p:spPr>
          <a:xfrm>
            <a:off x="1770856" y="8159443"/>
            <a:ext cx="28857576" cy="3680460"/>
          </a:xfrm>
          <a:prstGeom prst="rect">
            <a:avLst/>
          </a:prstGeom>
          <a:ln>
            <a:solidFill>
              <a:schemeClr val="bg1">
                <a:lumMod val="75000"/>
              </a:schemeClr>
            </a:solidFill>
          </a:ln>
        </p:spPr>
        <p:txBody>
          <a:bodyPr/>
          <a:lst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a:lstStyle>
          <a:p>
            <a:pPr marL="0" indent="0" algn="just">
              <a:lnSpc>
                <a:spcPct val="100000"/>
              </a:lnSpc>
              <a:buNone/>
            </a:pPr>
            <a:r>
              <a:rPr lang="es-ES" sz="3600" b="1" dirty="0"/>
              <a:t>Resumen:</a:t>
            </a:r>
            <a:r>
              <a:rPr lang="es-ES" sz="3600" dirty="0"/>
              <a:t> </a:t>
            </a:r>
          </a:p>
          <a:p>
            <a:pPr marL="0" indent="0" algn="just">
              <a:lnSpc>
                <a:spcPct val="100000"/>
              </a:lnSpc>
              <a:buNone/>
            </a:pPr>
            <a:r>
              <a:rPr lang="es-CO" sz="2400" dirty="0"/>
              <a:t>La maquinaria del parque automotor del Departamento del Huila evidencia dificultades en la gestión técnica y logística del mantenimiento, que se ve reflejado en tiempos de inactividad, averías repetitivas y gastos imprevistos. Esta situación se agrava por la falta de políticas unificadas de mantenimiento, registros históricos incompletos y la falta de cultura preventiva entre los operarios y los encargados de la maquinaria. Con la propuesta de implementación de herramientas de inteligencia artificial y analítica predictiva para mejorar la gestión de mantenimiento a través del análisis de datos históricos provenientes de mantenimientos preventivos, hojas de vida de equipos y monitoreo de condición. El proyecto se enfoca especialmente en técnicas predictivas como análisis de aceite, análisis de vibraciones y monitoreo de variables operativas que permita identificar patrones de desgaste y estimar su vida útil de los equipos, se busca optimizar la toma de decisiones relacionadas con la continuidad operativa, reparación o baja de maquinaria pesada.  Con la investigación se aportan soluciones prácticas para el parque automotor del Departamento del Huila, disminuyendo costos operativos y aumentando la confiabilidad de los activos.</a:t>
            </a:r>
          </a:p>
          <a:p>
            <a:pPr marL="0" indent="0" algn="just">
              <a:lnSpc>
                <a:spcPct val="100000"/>
              </a:lnSpc>
              <a:buNone/>
            </a:pPr>
            <a:endParaRPr lang="es-CO" sz="1800" dirty="0"/>
          </a:p>
          <a:p>
            <a:pPr marL="0" indent="0">
              <a:buNone/>
            </a:pPr>
            <a:endParaRPr lang="es-CO" sz="2000" dirty="0"/>
          </a:p>
        </p:txBody>
      </p:sp>
      <p:sp>
        <p:nvSpPr>
          <p:cNvPr id="14" name="Marcador de texto 7">
            <a:extLst>
              <a:ext uri="{FF2B5EF4-FFF2-40B4-BE49-F238E27FC236}">
                <a16:creationId xmlns:a16="http://schemas.microsoft.com/office/drawing/2014/main" id="{C5D3F627-BEA6-4B17-AD17-51435D687E87}"/>
              </a:ext>
            </a:extLst>
          </p:cNvPr>
          <p:cNvSpPr txBox="1">
            <a:spLocks/>
          </p:cNvSpPr>
          <p:nvPr/>
        </p:nvSpPr>
        <p:spPr>
          <a:xfrm>
            <a:off x="14752824" y="34430063"/>
            <a:ext cx="15972933" cy="6854441"/>
          </a:xfrm>
          <a:prstGeom prst="rect">
            <a:avLst/>
          </a:prstGeom>
          <a:ln>
            <a:solidFill>
              <a:schemeClr val="bg1">
                <a:lumMod val="75000"/>
              </a:schemeClr>
            </a:solidFill>
          </a:ln>
        </p:spPr>
        <p:txBody>
          <a:bodyPr/>
          <a:lst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a:lstStyle>
          <a:p>
            <a:pPr marL="0" indent="0">
              <a:buNone/>
            </a:pPr>
            <a:r>
              <a:rPr lang="es-CO" sz="3600" b="1" dirty="0"/>
              <a:t>Conclusiones</a:t>
            </a:r>
          </a:p>
          <a:p>
            <a:pPr marL="0" indent="0">
              <a:buNone/>
            </a:pPr>
            <a:r>
              <a:rPr lang="es-ES" sz="2400" dirty="0"/>
              <a:t>El diagnóstico realizado al parque automotor del Departamento del Huila evidenció deficiencias críticas en la organización y trazabilidad de la información técnica, confirmando que la ausencia de registros estructurados es el principal obstáculo para implementar estrategias de mantenimiento predictivo basadas en inteligencia artificial.</a:t>
            </a:r>
          </a:p>
          <a:p>
            <a:pPr marL="0" indent="0">
              <a:buNone/>
            </a:pPr>
            <a:r>
              <a:rPr lang="es-ES" sz="2400" dirty="0"/>
              <a:t>El análisis de los registros históricos de mantenimiento y hojas de vida de la maquinaria permitió identificar patrones repetitivos de falla asociados al desgaste mecánico, siendo las variables de aceite, vibraciones, temperatura y horas de operación las más relevantes para alimentar los modelos predictivos de vida útil residual (RUL).</a:t>
            </a:r>
          </a:p>
          <a:p>
            <a:pPr marL="0" indent="0">
              <a:buNone/>
            </a:pPr>
            <a:r>
              <a:rPr lang="es-ES" sz="2400" dirty="0"/>
              <a:t>La propuesta de base de datos estructurada bajo los lineamientos de la ISO 14224, combinada con el modelo por capas de analítica predictiva, proporciona al ente gubernamental del Huila una hoja de ruta concreta para priorizar intervenciones en los equipos con mayor frecuencia de fallas y reducir los costos operativos asociados a mantenimientos correctivos no planificados.</a:t>
            </a:r>
          </a:p>
          <a:p>
            <a:pPr marL="0" indent="0">
              <a:buNone/>
            </a:pPr>
            <a:r>
              <a:rPr lang="es-ES" sz="2400" dirty="0"/>
              <a:t>La experiencia de la misión académica en Brasil confirmó que la adopción exitosa del mantenimiento predictivo en entidades de infraestructura pública requiere no solo tecnología, sino también capacitación del personal operativo, protocolos estandarizados de recolección de datos y una cultura organizacional orientada a la prevención, aspectos que deben ser abordados de forma integral en el Departamento del Huila para garantizar la sostenibilidad del modelo propuesto.</a:t>
            </a:r>
          </a:p>
          <a:p>
            <a:pPr marL="0" indent="0">
              <a:buNone/>
            </a:pPr>
            <a:endParaRPr lang="es-CO" sz="3600" b="1" dirty="0"/>
          </a:p>
        </p:txBody>
      </p:sp>
      <p:sp>
        <p:nvSpPr>
          <p:cNvPr id="16" name="CuadroTexto 15">
            <a:extLst>
              <a:ext uri="{FF2B5EF4-FFF2-40B4-BE49-F238E27FC236}">
                <a16:creationId xmlns:a16="http://schemas.microsoft.com/office/drawing/2014/main" id="{3B96B6E1-D17E-4F51-B811-4FAD2325E7EB}"/>
              </a:ext>
            </a:extLst>
          </p:cNvPr>
          <p:cNvSpPr txBox="1"/>
          <p:nvPr/>
        </p:nvSpPr>
        <p:spPr>
          <a:xfrm>
            <a:off x="1880411" y="19280543"/>
            <a:ext cx="12314238" cy="7171194"/>
          </a:xfrm>
          <a:prstGeom prst="rect">
            <a:avLst/>
          </a:prstGeom>
          <a:noFill/>
          <a:ln>
            <a:solidFill>
              <a:schemeClr val="bg1">
                <a:lumMod val="75000"/>
              </a:schemeClr>
            </a:solidFill>
            <a:prstDash val="sysDash"/>
          </a:ln>
        </p:spPr>
        <p:txBody>
          <a:bodyPr wrap="square" rtlCol="0">
            <a:spAutoFit/>
          </a:bodyPr>
          <a:lstStyle/>
          <a:p>
            <a:r>
              <a:rPr lang="es-CO" sz="3600" b="1" dirty="0"/>
              <a:t>Objetivos</a:t>
            </a:r>
          </a:p>
          <a:p>
            <a:pPr algn="just"/>
            <a:r>
              <a:rPr lang="es-ES" sz="3600" b="1" dirty="0"/>
              <a:t>General</a:t>
            </a:r>
          </a:p>
          <a:p>
            <a:pPr algn="just"/>
            <a:r>
              <a:rPr lang="es-ES" sz="2400" dirty="0"/>
              <a:t>Implementar un modelo de inteligencia artificial y analítica predictiva para optimizar la gestión del mantenimiento en maquinaria pesada en el Huila, mediante el análisis de datos históricos, análisis de aceite, vibraciones y registros de mantenimiento, con el fin de estimar la vida útil de los equipos y mejorar la toma de decisiones operativas.</a:t>
            </a:r>
          </a:p>
          <a:p>
            <a:pPr algn="just"/>
            <a:r>
              <a:rPr lang="es-ES" sz="3600" b="1" dirty="0"/>
              <a:t>Específicos</a:t>
            </a:r>
            <a:endParaRPr lang="es-CO" sz="3600" b="1" dirty="0"/>
          </a:p>
          <a:p>
            <a:pPr marL="285750" indent="-285750">
              <a:buFont typeface="Arial" panose="020B0604020202020204" pitchFamily="34" charset="0"/>
              <a:buChar char="•"/>
            </a:pPr>
            <a:r>
              <a:rPr lang="es-CO" sz="2400" dirty="0"/>
              <a:t>Estructurar y digitalizar los registros históricos de mantenimiento predictivos y hoja de vida de la maquinaria amarilla bajo los lineamiento de la ISO 14224 para garantizar la calidad y trazabilidad de la información.</a:t>
            </a:r>
          </a:p>
          <a:p>
            <a:pPr marL="285750" indent="-285750">
              <a:buFont typeface="Arial" panose="020B0604020202020204" pitchFamily="34" charset="0"/>
              <a:buChar char="•"/>
            </a:pPr>
            <a:r>
              <a:rPr lang="es-CO" sz="2400" dirty="0"/>
              <a:t>Aplicar técnicas predictivas (análisis de aceite, análisis de vibraciones, monitoreo de variables operativas) que permita identificar desgastes y poder estimar la vida útil residual de la maquinaria amarilla.</a:t>
            </a:r>
          </a:p>
          <a:p>
            <a:pPr marL="285750" indent="-285750">
              <a:buFont typeface="Arial" panose="020B0604020202020204" pitchFamily="34" charset="0"/>
              <a:buChar char="•"/>
            </a:pPr>
            <a:r>
              <a:rPr lang="es-CO" sz="2400" dirty="0"/>
              <a:t>Validar un soporte a la decisión que permita con base en datos predictivos, intervención, reparación o retiro de la maquinaria del parque automotor.</a:t>
            </a:r>
          </a:p>
          <a:p>
            <a:pPr marL="285750" indent="-285750">
              <a:buFont typeface="Arial" panose="020B0604020202020204" pitchFamily="34" charset="0"/>
              <a:buChar char="•"/>
            </a:pPr>
            <a:endParaRPr lang="es-CO" sz="3200" dirty="0"/>
          </a:p>
          <a:p>
            <a:pPr marL="285750" indent="-285750">
              <a:buFont typeface="Arial" panose="020B0604020202020204" pitchFamily="34" charset="0"/>
              <a:buChar char="•"/>
            </a:pPr>
            <a:endParaRPr lang="es-CO" sz="3200" dirty="0"/>
          </a:p>
        </p:txBody>
      </p:sp>
      <p:sp>
        <p:nvSpPr>
          <p:cNvPr id="17" name="Marcador de contenido 6">
            <a:extLst>
              <a:ext uri="{FF2B5EF4-FFF2-40B4-BE49-F238E27FC236}">
                <a16:creationId xmlns:a16="http://schemas.microsoft.com/office/drawing/2014/main" id="{4E05A31E-254D-4083-9727-6F94BC298642}"/>
              </a:ext>
            </a:extLst>
          </p:cNvPr>
          <p:cNvSpPr txBox="1">
            <a:spLocks/>
          </p:cNvSpPr>
          <p:nvPr/>
        </p:nvSpPr>
        <p:spPr>
          <a:xfrm>
            <a:off x="1783518" y="12414771"/>
            <a:ext cx="12314238" cy="6467938"/>
          </a:xfrm>
          <a:prstGeom prst="rect">
            <a:avLst/>
          </a:prstGeom>
          <a:ln>
            <a:solidFill>
              <a:schemeClr val="bg1">
                <a:lumMod val="75000"/>
              </a:schemeClr>
            </a:solidFill>
          </a:ln>
        </p:spPr>
        <p:txBody>
          <a:bodyPr/>
          <a:lst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a:lstStyle>
          <a:p>
            <a:pPr marL="0" indent="0" algn="just">
              <a:buNone/>
            </a:pPr>
            <a:r>
              <a:rPr lang="es-CO" sz="3600" b="1" dirty="0"/>
              <a:t>Problema y pertinencia</a:t>
            </a:r>
          </a:p>
          <a:p>
            <a:pPr marL="0" indent="0" algn="just">
              <a:buNone/>
            </a:pPr>
            <a:r>
              <a:rPr lang="es-ES" sz="2400" dirty="0"/>
              <a:t>Actualmente, muchas empresas operan maquinaria pesada sin realizar mantenimiento correctivos o preventivos sin aprovechar adecuadamente datos históricos de los equipos, por ello se originan fallas inesperadas, altos costos de reparación, pérdida de productividad, baja disponibilidad operativa y decisiones poco precisas sobre el reemplazo o la baja de la maquinaria.  Aunque existe registros de mantenimiento preventivos y hoja de vida de maquinaria, la información no se utiliza con herramientas de inteligencia artificial que ofrece la tecnología y que permite predecir fallas y calcular la vida útil de los equipos.</a:t>
            </a:r>
          </a:p>
          <a:p>
            <a:pPr marL="0" indent="0" algn="just">
              <a:buNone/>
            </a:pPr>
            <a:r>
              <a:rPr lang="es-ES" sz="2400" dirty="0"/>
              <a:t>La aplicación de la inteligencia artificial en mantenimiento preventivo representa una oportunidad de innovación tecnológica para el parque automotor del Departamento del Huila, donde se hace un análisis predictivo, que permite transformar grandes volúmenes de datos en información útil que permite optimizar recursos, poder reducir tiempo de inactividad y mejorar la eficiencia operativa.</a:t>
            </a:r>
          </a:p>
          <a:p>
            <a:pPr marL="0" indent="0">
              <a:buNone/>
            </a:pPr>
            <a:endParaRPr lang="es-CO" sz="1600" dirty="0"/>
          </a:p>
        </p:txBody>
      </p:sp>
      <p:pic>
        <p:nvPicPr>
          <p:cNvPr id="2" name="Imagen 1">
            <a:extLst>
              <a:ext uri="{FF2B5EF4-FFF2-40B4-BE49-F238E27FC236}">
                <a16:creationId xmlns:a16="http://schemas.microsoft.com/office/drawing/2014/main" id="{88255D01-A541-0972-64E3-B8542CB92A3C}"/>
              </a:ext>
            </a:extLst>
          </p:cNvPr>
          <p:cNvPicPr>
            <a:picLocks noChangeAspect="1"/>
          </p:cNvPicPr>
          <p:nvPr/>
        </p:nvPicPr>
        <p:blipFill>
          <a:blip r:embed="rId4">
            <a:extLst>
              <a:ext uri="{28A0092B-C50C-407E-A947-70E740481C1C}">
                <a14:useLocalDpi xmlns:a14="http://schemas.microsoft.com/office/drawing/2010/main" val="0"/>
              </a:ext>
            </a:extLst>
          </a:blip>
          <a:srcRect b="86421"/>
          <a:stretch>
            <a:fillRect/>
          </a:stretch>
        </p:blipFill>
        <p:spPr>
          <a:xfrm>
            <a:off x="0" y="1"/>
            <a:ext cx="32399288" cy="5693255"/>
          </a:xfrm>
          <a:prstGeom prst="rect">
            <a:avLst/>
          </a:prstGeom>
        </p:spPr>
      </p:pic>
      <p:sp>
        <p:nvSpPr>
          <p:cNvPr id="4" name="CuadroTexto 3">
            <a:extLst>
              <a:ext uri="{FF2B5EF4-FFF2-40B4-BE49-F238E27FC236}">
                <a16:creationId xmlns:a16="http://schemas.microsoft.com/office/drawing/2014/main" id="{8020345D-19BE-3F6C-F10F-1AC6918E62B2}"/>
              </a:ext>
            </a:extLst>
          </p:cNvPr>
          <p:cNvSpPr txBox="1"/>
          <p:nvPr/>
        </p:nvSpPr>
        <p:spPr>
          <a:xfrm>
            <a:off x="1880411" y="27851361"/>
            <a:ext cx="12314238" cy="11972508"/>
          </a:xfrm>
          <a:prstGeom prst="rect">
            <a:avLst/>
          </a:prstGeom>
          <a:noFill/>
          <a:ln>
            <a:solidFill>
              <a:schemeClr val="bg1">
                <a:lumMod val="75000"/>
              </a:schemeClr>
            </a:solidFill>
            <a:prstDash val="sysDash"/>
          </a:ln>
        </p:spPr>
        <p:txBody>
          <a:bodyPr wrap="square" rtlCol="0">
            <a:spAutoFit/>
          </a:bodyPr>
          <a:lstStyle/>
          <a:p>
            <a:r>
              <a:rPr lang="es-CO" sz="3600" b="1" dirty="0"/>
              <a:t>Metodología</a:t>
            </a:r>
          </a:p>
          <a:p>
            <a:endParaRPr lang="es-CO" sz="2400" b="1" dirty="0"/>
          </a:p>
          <a:p>
            <a:r>
              <a:rPr lang="es-CO" sz="2400" dirty="0"/>
              <a:t>Enfoque de la investigación cuantitativa/computacional.</a:t>
            </a:r>
          </a:p>
          <a:p>
            <a:endParaRPr lang="es-CO" sz="2400" dirty="0"/>
          </a:p>
          <a:p>
            <a:r>
              <a:rPr lang="es-CO" sz="2400" b="1" dirty="0"/>
              <a:t>Fases</a:t>
            </a:r>
          </a:p>
          <a:p>
            <a:r>
              <a:rPr lang="es-CO" sz="2400" dirty="0"/>
              <a:t>Recolección de Datos</a:t>
            </a:r>
          </a:p>
          <a:p>
            <a:pPr marL="457200" indent="-457200">
              <a:lnSpc>
                <a:spcPct val="100000"/>
              </a:lnSpc>
              <a:buFont typeface="Arial" panose="020B0604020202020204" pitchFamily="34" charset="0"/>
              <a:buChar char="•"/>
            </a:pPr>
            <a:r>
              <a:rPr lang="es-CO" sz="2400" dirty="0"/>
              <a:t>Hoja de vida de equipos</a:t>
            </a:r>
          </a:p>
          <a:p>
            <a:pPr marL="457200" indent="-457200">
              <a:lnSpc>
                <a:spcPct val="100000"/>
              </a:lnSpc>
              <a:buFont typeface="Arial" panose="020B0604020202020204" pitchFamily="34" charset="0"/>
              <a:buChar char="•"/>
            </a:pPr>
            <a:r>
              <a:rPr lang="es-CO" sz="2400" dirty="0"/>
              <a:t>Historial de mantenimientos</a:t>
            </a:r>
          </a:p>
          <a:p>
            <a:pPr marL="457200" indent="-457200">
              <a:lnSpc>
                <a:spcPct val="100000"/>
              </a:lnSpc>
              <a:buFont typeface="Arial" panose="020B0604020202020204" pitchFamily="34" charset="0"/>
              <a:buChar char="•"/>
            </a:pPr>
            <a:r>
              <a:rPr lang="es-CO" sz="2400" dirty="0"/>
              <a:t>Registro de fallas</a:t>
            </a:r>
          </a:p>
          <a:p>
            <a:pPr marL="457200" indent="-457200">
              <a:lnSpc>
                <a:spcPct val="100000"/>
              </a:lnSpc>
              <a:buFont typeface="Arial" panose="020B0604020202020204" pitchFamily="34" charset="0"/>
              <a:buChar char="•"/>
            </a:pPr>
            <a:r>
              <a:rPr lang="es-CO" sz="2400" dirty="0"/>
              <a:t>Resultados de análisis de aceite</a:t>
            </a:r>
          </a:p>
          <a:p>
            <a:pPr marL="457200" indent="-457200">
              <a:lnSpc>
                <a:spcPct val="100000"/>
              </a:lnSpc>
              <a:buFont typeface="Arial" panose="020B0604020202020204" pitchFamily="34" charset="0"/>
              <a:buChar char="•"/>
            </a:pPr>
            <a:r>
              <a:rPr lang="es-CO" sz="2400" dirty="0"/>
              <a:t>Datos de vibraciones y operación</a:t>
            </a:r>
          </a:p>
          <a:p>
            <a:pPr>
              <a:lnSpc>
                <a:spcPct val="100000"/>
              </a:lnSpc>
            </a:pPr>
            <a:endParaRPr lang="es-CO" sz="2400" dirty="0"/>
          </a:p>
          <a:p>
            <a:r>
              <a:rPr lang="es-CO" sz="2400" dirty="0"/>
              <a:t>Organización</a:t>
            </a:r>
          </a:p>
          <a:p>
            <a:pPr marL="457200" indent="-457200">
              <a:lnSpc>
                <a:spcPct val="100000"/>
              </a:lnSpc>
              <a:buFont typeface="Arial" panose="020B0604020202020204" pitchFamily="34" charset="0"/>
              <a:buChar char="•"/>
            </a:pPr>
            <a:r>
              <a:rPr lang="es-CO" sz="2400" dirty="0"/>
              <a:t>Revisión y organización base de datos</a:t>
            </a:r>
          </a:p>
          <a:p>
            <a:pPr marL="457200" indent="-457200">
              <a:lnSpc>
                <a:spcPct val="100000"/>
              </a:lnSpc>
              <a:buFont typeface="Arial" panose="020B0604020202020204" pitchFamily="34" charset="0"/>
              <a:buChar char="•"/>
            </a:pPr>
            <a:r>
              <a:rPr lang="es-CO" sz="2400" dirty="0"/>
              <a:t>Clasificación de variables críticas</a:t>
            </a:r>
          </a:p>
          <a:p>
            <a:pPr marL="457200" indent="-457200">
              <a:lnSpc>
                <a:spcPct val="100000"/>
              </a:lnSpc>
              <a:buFont typeface="Arial" panose="020B0604020202020204" pitchFamily="34" charset="0"/>
              <a:buChar char="•"/>
            </a:pPr>
            <a:r>
              <a:rPr lang="es-CO" sz="2400" dirty="0"/>
              <a:t>Integración de información histórica</a:t>
            </a:r>
          </a:p>
          <a:p>
            <a:pPr>
              <a:lnSpc>
                <a:spcPct val="100000"/>
              </a:lnSpc>
            </a:pPr>
            <a:endParaRPr lang="es-CO" sz="2400" dirty="0"/>
          </a:p>
          <a:p>
            <a:r>
              <a:rPr lang="es-CO" sz="2400" dirty="0"/>
              <a:t>Implementación del Modelo</a:t>
            </a:r>
          </a:p>
          <a:p>
            <a:pPr marL="457200" indent="-457200">
              <a:lnSpc>
                <a:spcPct val="100000"/>
              </a:lnSpc>
              <a:buFont typeface="Arial" panose="020B0604020202020204" pitchFamily="34" charset="0"/>
              <a:buChar char="•"/>
            </a:pPr>
            <a:r>
              <a:rPr lang="es-CO" sz="2400" dirty="0"/>
              <a:t>Aplicación de algoritmos de inteligencia artificial</a:t>
            </a:r>
          </a:p>
          <a:p>
            <a:pPr marL="457200" indent="-457200">
              <a:lnSpc>
                <a:spcPct val="100000"/>
              </a:lnSpc>
              <a:buFont typeface="Arial" panose="020B0604020202020204" pitchFamily="34" charset="0"/>
              <a:buChar char="•"/>
            </a:pPr>
            <a:r>
              <a:rPr lang="es-CO" sz="2400" dirty="0"/>
              <a:t>Modelos de predicción de fallas</a:t>
            </a:r>
          </a:p>
          <a:p>
            <a:pPr marL="457200" indent="-457200">
              <a:lnSpc>
                <a:spcPct val="100000"/>
              </a:lnSpc>
              <a:buFont typeface="Arial" panose="020B0604020202020204" pitchFamily="34" charset="0"/>
              <a:buChar char="•"/>
            </a:pPr>
            <a:r>
              <a:rPr lang="es-CO" sz="2400" dirty="0"/>
              <a:t>Estimación de vida útil remanente</a:t>
            </a:r>
          </a:p>
          <a:p>
            <a:pPr>
              <a:lnSpc>
                <a:spcPct val="100000"/>
              </a:lnSpc>
            </a:pPr>
            <a:endParaRPr lang="es-CO" sz="2400" dirty="0"/>
          </a:p>
          <a:p>
            <a:pPr>
              <a:lnSpc>
                <a:spcPct val="100000"/>
              </a:lnSpc>
            </a:pPr>
            <a:r>
              <a:rPr lang="es-CO" sz="2400" dirty="0"/>
              <a:t>Análisis</a:t>
            </a:r>
          </a:p>
          <a:p>
            <a:pPr marL="457200" indent="-457200">
              <a:lnSpc>
                <a:spcPct val="100000"/>
              </a:lnSpc>
              <a:buFont typeface="Arial" panose="020B0604020202020204" pitchFamily="34" charset="0"/>
              <a:buChar char="•"/>
            </a:pPr>
            <a:r>
              <a:rPr lang="es-CO" sz="2400" dirty="0"/>
              <a:t>Interpretación de resultados</a:t>
            </a:r>
          </a:p>
          <a:p>
            <a:pPr marL="457200" indent="-457200">
              <a:lnSpc>
                <a:spcPct val="100000"/>
              </a:lnSpc>
              <a:buFont typeface="Arial" panose="020B0604020202020204" pitchFamily="34" charset="0"/>
              <a:buChar char="•"/>
            </a:pPr>
            <a:r>
              <a:rPr lang="es-CO" sz="2400" dirty="0"/>
              <a:t>Priorización del riesgo</a:t>
            </a:r>
          </a:p>
          <a:p>
            <a:pPr marL="457200" indent="-457200">
              <a:lnSpc>
                <a:spcPct val="100000"/>
              </a:lnSpc>
              <a:buFont typeface="Arial" panose="020B0604020202020204" pitchFamily="34" charset="0"/>
              <a:buChar char="•"/>
            </a:pPr>
            <a:r>
              <a:rPr lang="es-CO" sz="2400" dirty="0"/>
              <a:t>Recomendaciones de mantenimiento</a:t>
            </a:r>
          </a:p>
          <a:p>
            <a:pPr marL="457200" indent="-457200">
              <a:lnSpc>
                <a:spcPct val="100000"/>
              </a:lnSpc>
              <a:buFont typeface="Arial" panose="020B0604020202020204" pitchFamily="34" charset="0"/>
              <a:buChar char="•"/>
            </a:pPr>
            <a:endParaRPr lang="es-CO" sz="2400" dirty="0"/>
          </a:p>
          <a:p>
            <a:pPr marL="457200" indent="-457200">
              <a:lnSpc>
                <a:spcPct val="100000"/>
              </a:lnSpc>
              <a:buFont typeface="Arial" panose="020B0604020202020204" pitchFamily="34" charset="0"/>
              <a:buChar char="•"/>
            </a:pPr>
            <a:endParaRPr lang="es-CO" sz="2400" dirty="0"/>
          </a:p>
          <a:p>
            <a:pPr marL="457200" indent="-457200">
              <a:lnSpc>
                <a:spcPct val="100000"/>
              </a:lnSpc>
              <a:buFont typeface="Arial" panose="020B0604020202020204" pitchFamily="34" charset="0"/>
              <a:buChar char="•"/>
            </a:pPr>
            <a:endParaRPr lang="es-CO" sz="2400" dirty="0"/>
          </a:p>
          <a:p>
            <a:pPr marL="457200" indent="-457200">
              <a:lnSpc>
                <a:spcPct val="100000"/>
              </a:lnSpc>
              <a:buFont typeface="Arial" panose="020B0604020202020204" pitchFamily="34" charset="0"/>
              <a:buChar char="•"/>
            </a:pPr>
            <a:endParaRPr lang="es-CO" sz="2400" dirty="0"/>
          </a:p>
          <a:p>
            <a:pPr marL="457200" indent="-457200">
              <a:lnSpc>
                <a:spcPct val="100000"/>
              </a:lnSpc>
              <a:buFont typeface="Arial" panose="020B0604020202020204" pitchFamily="34" charset="0"/>
              <a:buChar char="•"/>
            </a:pPr>
            <a:endParaRPr lang="es-CO" sz="3200" dirty="0"/>
          </a:p>
        </p:txBody>
      </p:sp>
      <p:sp>
        <p:nvSpPr>
          <p:cNvPr id="5" name="CuadroTexto 4">
            <a:extLst>
              <a:ext uri="{FF2B5EF4-FFF2-40B4-BE49-F238E27FC236}">
                <a16:creationId xmlns:a16="http://schemas.microsoft.com/office/drawing/2014/main" id="{EA6E7188-DD00-F62B-935F-D8B2A8EB22C6}"/>
              </a:ext>
            </a:extLst>
          </p:cNvPr>
          <p:cNvSpPr txBox="1"/>
          <p:nvPr/>
        </p:nvSpPr>
        <p:spPr>
          <a:xfrm>
            <a:off x="14651551" y="12509459"/>
            <a:ext cx="15964219" cy="6771084"/>
          </a:xfrm>
          <a:prstGeom prst="rect">
            <a:avLst/>
          </a:prstGeom>
          <a:noFill/>
          <a:ln>
            <a:solidFill>
              <a:schemeClr val="bg1">
                <a:lumMod val="75000"/>
              </a:schemeClr>
            </a:solidFill>
            <a:prstDash val="sysDash"/>
          </a:ln>
        </p:spPr>
        <p:txBody>
          <a:bodyPr wrap="square" rtlCol="0">
            <a:spAutoFit/>
          </a:bodyPr>
          <a:lstStyle/>
          <a:p>
            <a:pPr marL="457200" indent="-457200">
              <a:buFont typeface="Arial" panose="020B0604020202020204" pitchFamily="34" charset="0"/>
              <a:buChar char="•"/>
            </a:pPr>
            <a:r>
              <a:rPr lang="es-CO" sz="3200" b="1" dirty="0"/>
              <a:t>Fuentes del modelo propuesto        Modelo Propuesto</a:t>
            </a:r>
          </a:p>
          <a:p>
            <a:pPr marL="285750" indent="-285750">
              <a:buFont typeface="Arial" panose="020B0604020202020204" pitchFamily="34" charset="0"/>
              <a:buChar char="•"/>
            </a:pPr>
            <a:endParaRPr lang="es-CO" sz="3200" b="1" dirty="0"/>
          </a:p>
          <a:p>
            <a:r>
              <a:rPr lang="es-CO" sz="3200" b="1" dirty="0"/>
              <a:t> </a:t>
            </a:r>
          </a:p>
          <a:p>
            <a:pPr marL="285750" indent="-285750">
              <a:buFont typeface="Arial" panose="020B0604020202020204" pitchFamily="34" charset="0"/>
              <a:buChar char="•"/>
            </a:pPr>
            <a:endParaRPr lang="es-CO" sz="3200" b="1" dirty="0"/>
          </a:p>
          <a:p>
            <a:pPr marL="285750" indent="-285750">
              <a:buFont typeface="Arial" panose="020B0604020202020204" pitchFamily="34" charset="0"/>
              <a:buChar char="•"/>
            </a:pPr>
            <a:endParaRPr lang="es-CO" sz="3200" b="1" dirty="0"/>
          </a:p>
          <a:p>
            <a:pPr marL="285750" indent="-285750">
              <a:buFont typeface="Arial" panose="020B0604020202020204" pitchFamily="34" charset="0"/>
              <a:buChar char="•"/>
            </a:pPr>
            <a:endParaRPr lang="es-CO" sz="3200" b="1" dirty="0"/>
          </a:p>
          <a:p>
            <a:pPr marL="285750" indent="-285750">
              <a:buFont typeface="Arial" panose="020B0604020202020204" pitchFamily="34" charset="0"/>
              <a:buChar char="•"/>
            </a:pPr>
            <a:endParaRPr lang="es-CO" sz="3200" b="1" dirty="0"/>
          </a:p>
          <a:p>
            <a:pPr marL="285750" indent="-285750">
              <a:buFont typeface="Arial" panose="020B0604020202020204" pitchFamily="34" charset="0"/>
              <a:buChar char="•"/>
            </a:pPr>
            <a:endParaRPr lang="es-CO" sz="3200" b="1" dirty="0"/>
          </a:p>
          <a:p>
            <a:pPr marL="285750" indent="-285750">
              <a:buFont typeface="Arial" panose="020B0604020202020204" pitchFamily="34" charset="0"/>
              <a:buChar char="•"/>
            </a:pPr>
            <a:endParaRPr lang="es-CO" sz="3200" b="1" dirty="0"/>
          </a:p>
          <a:p>
            <a:pPr marL="285750" indent="-285750">
              <a:buFont typeface="Arial" panose="020B0604020202020204" pitchFamily="34" charset="0"/>
              <a:buChar char="•"/>
            </a:pPr>
            <a:endParaRPr lang="es-CO" sz="3200" b="1" dirty="0"/>
          </a:p>
          <a:p>
            <a:pPr marL="285750" indent="-285750">
              <a:buFont typeface="Arial" panose="020B0604020202020204" pitchFamily="34" charset="0"/>
              <a:buChar char="•"/>
            </a:pPr>
            <a:endParaRPr lang="es-CO" sz="3200" b="1" dirty="0"/>
          </a:p>
          <a:p>
            <a:pPr marL="285750" indent="-285750">
              <a:buFont typeface="Arial" panose="020B0604020202020204" pitchFamily="34" charset="0"/>
              <a:buChar char="•"/>
            </a:pPr>
            <a:endParaRPr lang="es-CO" sz="3200" b="1" dirty="0"/>
          </a:p>
          <a:p>
            <a:pPr>
              <a:lnSpc>
                <a:spcPct val="100000"/>
              </a:lnSpc>
            </a:pPr>
            <a:endParaRPr lang="es-CO" dirty="0"/>
          </a:p>
          <a:p>
            <a:pPr marL="457200" indent="-457200">
              <a:lnSpc>
                <a:spcPct val="100000"/>
              </a:lnSpc>
              <a:buFont typeface="Arial" panose="020B0604020202020204" pitchFamily="34" charset="0"/>
              <a:buChar char="•"/>
            </a:pPr>
            <a:endParaRPr lang="es-CO" sz="3200" dirty="0"/>
          </a:p>
        </p:txBody>
      </p:sp>
      <p:pic>
        <p:nvPicPr>
          <p:cNvPr id="18" name="Imagen 17">
            <a:extLst>
              <a:ext uri="{FF2B5EF4-FFF2-40B4-BE49-F238E27FC236}">
                <a16:creationId xmlns:a16="http://schemas.microsoft.com/office/drawing/2014/main" id="{91E35B16-CD11-8526-CC2C-B51E7B151541}"/>
              </a:ext>
            </a:extLst>
          </p:cNvPr>
          <p:cNvPicPr>
            <a:picLocks noChangeAspect="1"/>
          </p:cNvPicPr>
          <p:nvPr/>
        </p:nvPicPr>
        <p:blipFill>
          <a:blip r:embed="rId9"/>
          <a:stretch>
            <a:fillRect/>
          </a:stretch>
        </p:blipFill>
        <p:spPr>
          <a:xfrm>
            <a:off x="21110639" y="13295656"/>
            <a:ext cx="3413946" cy="5785970"/>
          </a:xfrm>
          <a:prstGeom prst="rect">
            <a:avLst/>
          </a:prstGeom>
        </p:spPr>
      </p:pic>
      <p:pic>
        <p:nvPicPr>
          <p:cNvPr id="23" name="Imagen 22">
            <a:extLst>
              <a:ext uri="{FF2B5EF4-FFF2-40B4-BE49-F238E27FC236}">
                <a16:creationId xmlns:a16="http://schemas.microsoft.com/office/drawing/2014/main" id="{531377C8-10BF-FC53-ED7C-33017F647281}"/>
              </a:ext>
            </a:extLst>
          </p:cNvPr>
          <p:cNvPicPr>
            <a:picLocks noChangeAspect="1"/>
          </p:cNvPicPr>
          <p:nvPr/>
        </p:nvPicPr>
        <p:blipFill>
          <a:blip r:embed="rId10"/>
          <a:stretch>
            <a:fillRect/>
          </a:stretch>
        </p:blipFill>
        <p:spPr>
          <a:xfrm>
            <a:off x="15077123" y="13222573"/>
            <a:ext cx="6033516" cy="5660136"/>
          </a:xfrm>
          <a:prstGeom prst="rect">
            <a:avLst/>
          </a:prstGeom>
        </p:spPr>
      </p:pic>
      <p:pic>
        <p:nvPicPr>
          <p:cNvPr id="26" name="Imagen 25">
            <a:extLst>
              <a:ext uri="{FF2B5EF4-FFF2-40B4-BE49-F238E27FC236}">
                <a16:creationId xmlns:a16="http://schemas.microsoft.com/office/drawing/2014/main" id="{D0E0958E-2E67-3EBF-065B-BB85E15B8A72}"/>
              </a:ext>
            </a:extLst>
          </p:cNvPr>
          <p:cNvPicPr>
            <a:picLocks noChangeAspect="1"/>
          </p:cNvPicPr>
          <p:nvPr/>
        </p:nvPicPr>
        <p:blipFill>
          <a:blip r:embed="rId11"/>
          <a:stretch>
            <a:fillRect/>
          </a:stretch>
        </p:blipFill>
        <p:spPr>
          <a:xfrm>
            <a:off x="24418897" y="13817163"/>
            <a:ext cx="6139204" cy="3804234"/>
          </a:xfrm>
          <a:prstGeom prst="rect">
            <a:avLst/>
          </a:prstGeom>
        </p:spPr>
      </p:pic>
      <p:sp>
        <p:nvSpPr>
          <p:cNvPr id="27" name="Marcador de contenido 6">
            <a:extLst>
              <a:ext uri="{FF2B5EF4-FFF2-40B4-BE49-F238E27FC236}">
                <a16:creationId xmlns:a16="http://schemas.microsoft.com/office/drawing/2014/main" id="{A6AE5597-8DC7-3377-E691-2CD60381AF01}"/>
              </a:ext>
            </a:extLst>
          </p:cNvPr>
          <p:cNvSpPr txBox="1">
            <a:spLocks/>
          </p:cNvSpPr>
          <p:nvPr/>
        </p:nvSpPr>
        <p:spPr>
          <a:xfrm>
            <a:off x="14761539" y="19668906"/>
            <a:ext cx="15964218" cy="9152993"/>
          </a:xfrm>
          <a:prstGeom prst="rect">
            <a:avLst/>
          </a:prstGeom>
          <a:ln>
            <a:solidFill>
              <a:schemeClr val="bg1">
                <a:lumMod val="75000"/>
              </a:schemeClr>
            </a:solidFill>
          </a:ln>
        </p:spPr>
        <p:txBody>
          <a:bodyPr/>
          <a:lst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a:lstStyle>
          <a:p>
            <a:pPr marL="0" indent="0">
              <a:buNone/>
            </a:pPr>
            <a:r>
              <a:rPr lang="es-CO" sz="3600" b="1" dirty="0"/>
              <a:t>Resultados</a:t>
            </a:r>
          </a:p>
          <a:p>
            <a:pPr marL="0" indent="0">
              <a:buNone/>
            </a:pPr>
            <a:r>
              <a:rPr lang="es-ES" sz="2400" dirty="0"/>
              <a:t>Se realizó el diagnóstico de la gestión de mantenimiento de la maquinaria amarilla del parque automotor del Departamento del Huila, identificando deficiencias en la organización y trazabilidad de la información técnica de los equipos.</a:t>
            </a:r>
          </a:p>
          <a:p>
            <a:pPr marL="0" indent="0" algn="just">
              <a:lnSpc>
                <a:spcPct val="100000"/>
              </a:lnSpc>
              <a:buNone/>
            </a:pPr>
            <a:r>
              <a:rPr lang="es-ES" sz="2400" dirty="0"/>
              <a:t>Se recopilaron y analizaron registros históricos de mantenimiento, hojas de vida de maquinaria y reportes de fallas, permitiendo reconocer patrones repetitivos asociados al desgaste mecánico y fallas operativas.</a:t>
            </a:r>
          </a:p>
          <a:p>
            <a:pPr marL="0" indent="0" algn="just">
              <a:lnSpc>
                <a:spcPct val="100000"/>
              </a:lnSpc>
              <a:buNone/>
            </a:pPr>
            <a:r>
              <a:rPr lang="es-ES" sz="2400" dirty="0"/>
              <a:t>Se identificaron variables críticas para la implementación de mantenimiento predictivo, entre ellas análisis de aceite, vibraciones, temperatura y horas de operación de los equipos.</a:t>
            </a:r>
          </a:p>
          <a:p>
            <a:pPr marL="0" indent="0" algn="just">
              <a:lnSpc>
                <a:spcPct val="100000"/>
              </a:lnSpc>
              <a:buNone/>
            </a:pPr>
            <a:r>
              <a:rPr lang="es-ES" sz="2400" dirty="0"/>
              <a:t>Se estructuró una propuesta de base de datos orientada a la digitalización y organización de la información técnica de la maquinaria pesada bajo criterios de trazabilidad y control.</a:t>
            </a:r>
          </a:p>
          <a:p>
            <a:pPr marL="0" indent="0" algn="just">
              <a:lnSpc>
                <a:spcPct val="100000"/>
              </a:lnSpc>
              <a:buNone/>
            </a:pPr>
            <a:r>
              <a:rPr lang="es-ES" sz="2400" dirty="0"/>
              <a:t>Se evidenció que la aplicación de herramientas de inteligencia artificial y analítica predictiva puede contribuir al mejoramiento de la toma de decisiones relacionadas con mantenimiento, reparación y continuidad operativa de los equipos.</a:t>
            </a:r>
          </a:p>
          <a:p>
            <a:pPr marL="0" indent="0" algn="just">
              <a:lnSpc>
                <a:spcPct val="100000"/>
              </a:lnSpc>
              <a:buNone/>
            </a:pPr>
            <a:r>
              <a:rPr lang="es-ES" sz="2400" dirty="0"/>
              <a:t>El proyecto permitió establecer criterios técnicos para priorizar intervenciones de mantenimiento preventivo y predictivo en maquinaria con mayor frecuencia de fallas.</a:t>
            </a:r>
          </a:p>
          <a:p>
            <a:pPr marL="0" indent="0" algn="just">
              <a:lnSpc>
                <a:spcPct val="100000"/>
              </a:lnSpc>
              <a:buNone/>
            </a:pPr>
            <a:r>
              <a:rPr lang="es-ES" sz="2400" dirty="0"/>
              <a:t>Se fortaleció el conocimiento sobre el uso de tecnologías aplicadas al mantenimiento industrial y su importancia en la optimización de la disponibilidad y confiabilidad de maquinaria pesada en el contexto del Departamento del Huila</a:t>
            </a:r>
          </a:p>
        </p:txBody>
      </p:sp>
      <p:sp>
        <p:nvSpPr>
          <p:cNvPr id="6" name="Marcador de contenido 6">
            <a:extLst>
              <a:ext uri="{FF2B5EF4-FFF2-40B4-BE49-F238E27FC236}">
                <a16:creationId xmlns:a16="http://schemas.microsoft.com/office/drawing/2014/main" id="{1B6718B3-FDD2-6BA4-383B-8494B7F39C9F}"/>
              </a:ext>
            </a:extLst>
          </p:cNvPr>
          <p:cNvSpPr txBox="1">
            <a:spLocks/>
          </p:cNvSpPr>
          <p:nvPr/>
        </p:nvSpPr>
        <p:spPr>
          <a:xfrm>
            <a:off x="14787377" y="29273777"/>
            <a:ext cx="15964218" cy="5004944"/>
          </a:xfrm>
          <a:prstGeom prst="rect">
            <a:avLst/>
          </a:prstGeom>
          <a:ln>
            <a:solidFill>
              <a:schemeClr val="bg1">
                <a:lumMod val="75000"/>
              </a:schemeClr>
            </a:solidFill>
          </a:ln>
        </p:spPr>
        <p:txBody>
          <a:bodyPr/>
          <a:lst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a:lstStyle>
          <a:p>
            <a:pPr marL="0" indent="0">
              <a:buNone/>
            </a:pPr>
            <a:r>
              <a:rPr lang="es-CO" sz="3600" b="1" dirty="0"/>
              <a:t>Aplicación en Colombia</a:t>
            </a:r>
          </a:p>
          <a:p>
            <a:pPr marL="0" indent="0" algn="just">
              <a:buNone/>
            </a:pPr>
            <a:r>
              <a:rPr lang="es-ES" sz="2400" dirty="0"/>
              <a:t>Durante la visita académica realizada en Brasil se pudo observar de primera mano cómo empresas del sector de infraestructura y minería aplican estrategias de mantenimiento predictivo a su parque de maquinaria pesada. Se evidenció la integración de plataformas de monitoreo continuo con sensores IoT instalados en excavadoras, cargadores y motoniveladoras, permitiendo la recolección en tiempo real de variables como temperatura, vibración y consumo de combustible. Esta experiencia reforzó la viabilidad técnica de implementar soluciones similares en el Departamento del Huila, adaptadas al contexto institucional y presupuestal de las entidades gubernamentales colombianas. Asimismo, se identificó que la estandarización de registros bajo normas como la ISO 14224 es una práctica ampliamente adoptada en el contexto latinoamericano, lo que valida el enfoque metodológico propuesto en este trabajo. El contacto directo con profesionales del área permitió también reconocer la importancia de la cultura organizacional en la adopción del mantenimiento predictivo: no basta con implementar tecnología, sino que es necesario capacitar al personal operativo y técnico, establecer protocolos claros de seguimiento y asegurar la continuidad en la recolección de datos. Estos aprendizajes son directamente aplicables a la realidad del parque automotor del Huila.</a:t>
            </a:r>
          </a:p>
        </p:txBody>
      </p:sp>
    </p:spTree>
    <p:extLst>
      <p:ext uri="{BB962C8B-B14F-4D97-AF65-F5344CB8AC3E}">
        <p14:creationId xmlns:p14="http://schemas.microsoft.com/office/powerpoint/2010/main" val="1469761934"/>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Para_informes_Santoto_v2024-1</Template>
  <TotalTime>964</TotalTime>
  <Words>1416</Words>
  <Application>Microsoft Office PowerPoint</Application>
  <PresentationFormat>Personalizado</PresentationFormat>
  <Paragraphs>78</Paragraphs>
  <Slides>1</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vt:i4>
      </vt:variant>
    </vt:vector>
  </HeadingPairs>
  <TitlesOfParts>
    <vt:vector size="6" baseType="lpstr">
      <vt:lpstr>Aptos</vt:lpstr>
      <vt:lpstr>Arial</vt:lpstr>
      <vt:lpstr>Calibri</vt:lpstr>
      <vt:lpstr>Calibri Light</vt:lpstr>
      <vt:lpstr>Tema de Office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Monica Marcela Rodriguez Martin</dc:creator>
  <cp:lastModifiedBy>Angela Maria Guarnizo Peralta</cp:lastModifiedBy>
  <cp:revision>20</cp:revision>
  <dcterms:created xsi:type="dcterms:W3CDTF">2025-10-17T14:05:36Z</dcterms:created>
  <dcterms:modified xsi:type="dcterms:W3CDTF">2026-06-03T20:47:35Z</dcterms:modified>
</cp:coreProperties>
</file>