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25199975" cy="359997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63"/>
  </p:normalViewPr>
  <p:slideViewPr>
    <p:cSldViewPr snapToGrid="0" snapToObjects="1">
      <p:cViewPr varScale="1">
        <p:scale>
          <a:sx n="22" d="100"/>
          <a:sy n="22" d="100"/>
        </p:scale>
        <p:origin x="9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5891626"/>
            <a:ext cx="21419979" cy="12533242"/>
          </a:xfrm>
        </p:spPr>
        <p:txBody>
          <a:bodyPr anchor="b"/>
          <a:lstStyle>
            <a:lvl1pPr algn="ctr">
              <a:defRPr sz="16535"/>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149997" y="18908198"/>
            <a:ext cx="18899981" cy="8691601"/>
          </a:xfrm>
        </p:spPr>
        <p:txBody>
          <a:bodyPr/>
          <a:lstStyle>
            <a:lvl1pPr marL="0" indent="0" algn="ctr">
              <a:buNone/>
              <a:defRPr sz="6614"/>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439890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24949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3733" y="1916653"/>
            <a:ext cx="5433745" cy="3050811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732500" y="1916653"/>
            <a:ext cx="15986234" cy="3050811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46331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79181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719375" y="8974945"/>
            <a:ext cx="21734978" cy="14974888"/>
          </a:xfrm>
        </p:spPr>
        <p:txBody>
          <a:bodyPr anchor="b"/>
          <a:lstStyle>
            <a:lvl1pPr>
              <a:defRPr sz="16535"/>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19375" y="24091502"/>
            <a:ext cx="21734978" cy="7874940"/>
          </a:xfrm>
        </p:spPr>
        <p:txBody>
          <a:bodyPr/>
          <a:lstStyle>
            <a:lvl1pPr marL="0" indent="0">
              <a:buNone/>
              <a:defRPr sz="6614">
                <a:solidFill>
                  <a:schemeClr val="tx1"/>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216984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73249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75748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9541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735781" y="1916661"/>
            <a:ext cx="21734978" cy="6958285"/>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5783" y="8824938"/>
            <a:ext cx="10660769"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4" name="Content Placeholder 3"/>
          <p:cNvSpPr>
            <a:spLocks noGrp="1"/>
          </p:cNvSpPr>
          <p:nvPr>
            <p:ph sz="half" idx="2"/>
          </p:nvPr>
        </p:nvSpPr>
        <p:spPr>
          <a:xfrm>
            <a:off x="1735783" y="13149904"/>
            <a:ext cx="10660769"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757489" y="8824938"/>
            <a:ext cx="10713272"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6" name="Content Placeholder 5"/>
          <p:cNvSpPr>
            <a:spLocks noGrp="1"/>
          </p:cNvSpPr>
          <p:nvPr>
            <p:ph sz="quarter" idx="4"/>
          </p:nvPr>
        </p:nvSpPr>
        <p:spPr>
          <a:xfrm>
            <a:off x="12757489" y="13149904"/>
            <a:ext cx="10713272"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0087FC3-84CE-5B48-AAAE-24629BF77047}" type="datetimeFigureOut">
              <a:rPr lang="es-CO" smtClean="0"/>
              <a:t>9/12/2019</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62507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0087FC3-84CE-5B48-AAAE-24629BF77047}" type="datetimeFigureOut">
              <a:rPr lang="es-CO" smtClean="0"/>
              <a:t>9/12/2019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9188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087FC3-84CE-5B48-AAAE-24629BF77047}" type="datetimeFigureOut">
              <a:rPr lang="es-CO" smtClean="0"/>
              <a:t>9/12/2019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94657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713272" y="5183304"/>
            <a:ext cx="12757487" cy="25583147"/>
          </a:xfrm>
        </p:spPr>
        <p:txBody>
          <a:bodyPr/>
          <a:lstStyle>
            <a:lvl1pPr>
              <a:defRPr sz="8819"/>
            </a:lvl1pPr>
            <a:lvl2pPr>
              <a:defRPr sz="7717"/>
            </a:lvl2pPr>
            <a:lvl3pPr>
              <a:defRPr sz="6614"/>
            </a:lvl3pPr>
            <a:lvl4pPr>
              <a:defRPr sz="5512"/>
            </a:lvl4pPr>
            <a:lvl5pPr>
              <a:defRPr sz="5512"/>
            </a:lvl5pPr>
            <a:lvl6pPr>
              <a:defRPr sz="5512"/>
            </a:lvl6pPr>
            <a:lvl7pPr>
              <a:defRPr sz="5512"/>
            </a:lvl7pPr>
            <a:lvl8pPr>
              <a:defRPr sz="5512"/>
            </a:lvl8pPr>
            <a:lvl9pPr>
              <a:defRPr sz="5512"/>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781667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713272" y="5183304"/>
            <a:ext cx="12757487" cy="25583147"/>
          </a:xfrm>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73600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499" y="1916661"/>
            <a:ext cx="21734978" cy="695828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2499" y="9583264"/>
            <a:ext cx="21734978" cy="2284150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732498" y="33366432"/>
            <a:ext cx="5669994" cy="1916653"/>
          </a:xfrm>
          <a:prstGeom prst="rect">
            <a:avLst/>
          </a:prstGeom>
        </p:spPr>
        <p:txBody>
          <a:bodyPr vert="horz" lIns="91440" tIns="45720" rIns="91440" bIns="45720" rtlCol="0" anchor="ctr"/>
          <a:lstStyle>
            <a:lvl1pPr algn="l">
              <a:defRPr sz="3307">
                <a:solidFill>
                  <a:schemeClr val="tx1">
                    <a:tint val="75000"/>
                  </a:schemeClr>
                </a:solidFill>
              </a:defRPr>
            </a:lvl1pPr>
          </a:lstStyle>
          <a:p>
            <a:fld id="{10087FC3-84CE-5B48-AAAE-24629BF77047}" type="datetimeFigureOut">
              <a:rPr lang="es-CO" smtClean="0"/>
              <a:t>9/12/2019</a:t>
            </a:fld>
            <a:endParaRPr lang="es-CO"/>
          </a:p>
        </p:txBody>
      </p:sp>
      <p:sp>
        <p:nvSpPr>
          <p:cNvPr id="5" name="Footer Placeholder 4"/>
          <p:cNvSpPr>
            <a:spLocks noGrp="1"/>
          </p:cNvSpPr>
          <p:nvPr>
            <p:ph type="ftr" sz="quarter" idx="3"/>
          </p:nvPr>
        </p:nvSpPr>
        <p:spPr>
          <a:xfrm>
            <a:off x="8347492" y="33366432"/>
            <a:ext cx="8504992" cy="1916653"/>
          </a:xfrm>
          <a:prstGeom prst="rect">
            <a:avLst/>
          </a:prstGeom>
        </p:spPr>
        <p:txBody>
          <a:bodyPr vert="horz" lIns="91440" tIns="45720" rIns="91440" bIns="45720" rtlCol="0" anchor="ctr"/>
          <a:lstStyle>
            <a:lvl1pPr algn="ctr">
              <a:defRPr sz="3307">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17797483" y="33366432"/>
            <a:ext cx="5669994" cy="1916653"/>
          </a:xfrm>
          <a:prstGeom prst="rect">
            <a:avLst/>
          </a:prstGeom>
        </p:spPr>
        <p:txBody>
          <a:bodyPr vert="horz" lIns="91440" tIns="45720" rIns="91440" bIns="45720" rtlCol="0" anchor="ctr"/>
          <a:lstStyle>
            <a:lvl1pPr algn="r">
              <a:defRPr sz="3307">
                <a:solidFill>
                  <a:schemeClr val="tx1">
                    <a:tint val="75000"/>
                  </a:schemeClr>
                </a:solidFill>
              </a:defRPr>
            </a:lvl1pPr>
          </a:lstStyle>
          <a:p>
            <a:fld id="{97C54345-BD8B-2043-9DA6-2893BEE98785}" type="slidenum">
              <a:rPr lang="es-CO" smtClean="0"/>
              <a:t>‹Nº›</a:t>
            </a:fld>
            <a:endParaRPr lang="es-CO"/>
          </a:p>
        </p:txBody>
      </p:sp>
    </p:spTree>
    <p:extLst>
      <p:ext uri="{BB962C8B-B14F-4D97-AF65-F5344CB8AC3E}">
        <p14:creationId xmlns:p14="http://schemas.microsoft.com/office/powerpoint/2010/main" val="1299718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519995" rtl="0" eaLnBrk="1" latinLnBrk="0" hangingPunct="1">
        <a:lnSpc>
          <a:spcPct val="90000"/>
        </a:lnSpc>
        <a:spcBef>
          <a:spcPct val="0"/>
        </a:spcBef>
        <a:buNone/>
        <a:defRPr sz="12126" kern="1200">
          <a:solidFill>
            <a:schemeClr val="tx1"/>
          </a:solidFill>
          <a:latin typeface="+mj-lt"/>
          <a:ea typeface="+mj-ea"/>
          <a:cs typeface="+mj-cs"/>
        </a:defRPr>
      </a:lvl1pPr>
    </p:titleStyle>
    <p:bodyStyle>
      <a:lvl1pPr marL="629999" indent="-629999" algn="l" defTabSz="2519995" rtl="0" eaLnBrk="1" latinLnBrk="0" hangingPunct="1">
        <a:lnSpc>
          <a:spcPct val="90000"/>
        </a:lnSpc>
        <a:spcBef>
          <a:spcPts val="2756"/>
        </a:spcBef>
        <a:buFont typeface="Arial" panose="020B0604020202020204" pitchFamily="34" charset="0"/>
        <a:buChar char="•"/>
        <a:defRPr sz="7717" kern="1200">
          <a:solidFill>
            <a:schemeClr val="tx1"/>
          </a:solidFill>
          <a:latin typeface="+mn-lt"/>
          <a:ea typeface="+mn-ea"/>
          <a:cs typeface="+mn-cs"/>
        </a:defRPr>
      </a:lvl1pPr>
      <a:lvl2pPr marL="1889996" indent="-629999" algn="l" defTabSz="2519995" rtl="0" eaLnBrk="1" latinLnBrk="0" hangingPunct="1">
        <a:lnSpc>
          <a:spcPct val="90000"/>
        </a:lnSpc>
        <a:spcBef>
          <a:spcPts val="1378"/>
        </a:spcBef>
        <a:buFont typeface="Arial" panose="020B0604020202020204" pitchFamily="34" charset="0"/>
        <a:buChar char="•"/>
        <a:defRPr sz="6614" kern="1200">
          <a:solidFill>
            <a:schemeClr val="tx1"/>
          </a:solidFill>
          <a:latin typeface="+mn-lt"/>
          <a:ea typeface="+mn-ea"/>
          <a:cs typeface="+mn-cs"/>
        </a:defRPr>
      </a:lvl2pPr>
      <a:lvl3pPr marL="3149994" indent="-629999" algn="l" defTabSz="2519995" rtl="0" eaLnBrk="1" latinLnBrk="0" hangingPunct="1">
        <a:lnSpc>
          <a:spcPct val="90000"/>
        </a:lnSpc>
        <a:spcBef>
          <a:spcPts val="1378"/>
        </a:spcBef>
        <a:buFont typeface="Arial" panose="020B0604020202020204" pitchFamily="34" charset="0"/>
        <a:buChar char="•"/>
        <a:defRPr sz="5512" kern="1200">
          <a:solidFill>
            <a:schemeClr val="tx1"/>
          </a:solidFill>
          <a:latin typeface="+mn-lt"/>
          <a:ea typeface="+mn-ea"/>
          <a:cs typeface="+mn-cs"/>
        </a:defRPr>
      </a:lvl3pPr>
      <a:lvl4pPr marL="440999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4pPr>
      <a:lvl5pPr marL="566998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5pPr>
      <a:lvl6pPr marL="6929986"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6pPr>
      <a:lvl7pPr marL="8189984"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7pPr>
      <a:lvl8pPr marL="944998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8pPr>
      <a:lvl9pPr marL="1070997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xmlns="" id="{6FD6C20C-565C-8B4E-917A-1CFD26B11A3A}"/>
              </a:ext>
            </a:extLst>
          </p:cNvPr>
          <p:cNvPicPr>
            <a:picLocks noChangeAspect="1"/>
          </p:cNvPicPr>
          <p:nvPr/>
        </p:nvPicPr>
        <p:blipFill>
          <a:blip r:embed="rId2"/>
          <a:stretch>
            <a:fillRect/>
          </a:stretch>
        </p:blipFill>
        <p:spPr>
          <a:xfrm>
            <a:off x="-217716" y="-1314450"/>
            <a:ext cx="27603449" cy="37776150"/>
          </a:xfrm>
          <a:prstGeom prst="rect">
            <a:avLst/>
          </a:prstGeom>
        </p:spPr>
      </p:pic>
      <p:sp>
        <p:nvSpPr>
          <p:cNvPr id="2" name="CuadroTexto 1"/>
          <p:cNvSpPr txBox="1"/>
          <p:nvPr/>
        </p:nvSpPr>
        <p:spPr>
          <a:xfrm>
            <a:off x="9692243" y="1257706"/>
            <a:ext cx="7849278" cy="2308324"/>
          </a:xfrm>
          <a:prstGeom prst="rect">
            <a:avLst/>
          </a:prstGeom>
          <a:noFill/>
        </p:spPr>
        <p:txBody>
          <a:bodyPr wrap="square" rtlCol="0">
            <a:spAutoFit/>
          </a:bodyPr>
          <a:lstStyle/>
          <a:p>
            <a:pPr algn="ctr"/>
            <a:r>
              <a:rPr lang="es-ES_tradnl" sz="7200" dirty="0">
                <a:solidFill>
                  <a:schemeClr val="bg1"/>
                </a:solidFill>
              </a:rPr>
              <a:t>Estatalidad híbrida en Colombia. Fase II.</a:t>
            </a:r>
            <a:endParaRPr lang="es-CO" sz="7200" b="1" dirty="0">
              <a:solidFill>
                <a:schemeClr val="bg1"/>
              </a:solidFill>
              <a:latin typeface="Arial" panose="020B0604020202020204" pitchFamily="34" charset="0"/>
              <a:cs typeface="Arial" panose="020B0604020202020204" pitchFamily="34" charset="0"/>
            </a:endParaRPr>
          </a:p>
        </p:txBody>
      </p:sp>
      <p:sp>
        <p:nvSpPr>
          <p:cNvPr id="3" name="CuadroTexto 2"/>
          <p:cNvSpPr txBox="1"/>
          <p:nvPr/>
        </p:nvSpPr>
        <p:spPr>
          <a:xfrm>
            <a:off x="6502731" y="5200281"/>
            <a:ext cx="15348856" cy="2308324"/>
          </a:xfrm>
          <a:prstGeom prst="rect">
            <a:avLst/>
          </a:prstGeom>
          <a:noFill/>
        </p:spPr>
        <p:txBody>
          <a:bodyPr wrap="square" rtlCol="0">
            <a:spAutoFit/>
          </a:bodyPr>
          <a:lstStyle/>
          <a:p>
            <a:r>
              <a:rPr lang="es-ES_tradnl" sz="7200" dirty="0">
                <a:solidFill>
                  <a:schemeClr val="bg1"/>
                </a:solidFill>
                <a:latin typeface="Arial" panose="020B0604020202020204" pitchFamily="34" charset="0"/>
                <a:cs typeface="Arial" panose="020B0604020202020204" pitchFamily="34" charset="0"/>
              </a:rPr>
              <a:t>Edwin Hernando Alonso Niño, Ph.D</a:t>
            </a:r>
            <a:endParaRPr lang="en-US" sz="7200" dirty="0">
              <a:solidFill>
                <a:schemeClr val="bg1"/>
              </a:solidFill>
              <a:latin typeface="Arial" panose="020B0604020202020204" pitchFamily="34" charset="0"/>
              <a:cs typeface="Arial" panose="020B0604020202020204" pitchFamily="34" charset="0"/>
            </a:endParaRPr>
          </a:p>
          <a:p>
            <a:r>
              <a:rPr lang="es-ES_tradnl" sz="7200" dirty="0">
                <a:solidFill>
                  <a:schemeClr val="bg1"/>
                </a:solidFill>
                <a:latin typeface="Arial" panose="020B0604020202020204" pitchFamily="34" charset="0"/>
                <a:cs typeface="Arial" panose="020B0604020202020204" pitchFamily="34" charset="0"/>
              </a:rPr>
              <a:t>Fray Rodrigo García Jara, O.P</a:t>
            </a:r>
            <a:endParaRPr lang="es-CO" sz="7200" b="1" dirty="0">
              <a:solidFill>
                <a:schemeClr val="bg1"/>
              </a:solidFill>
              <a:latin typeface="Arial" panose="020B0604020202020204" pitchFamily="34" charset="0"/>
              <a:cs typeface="Arial" panose="020B0604020202020204" pitchFamily="34" charset="0"/>
            </a:endParaRPr>
          </a:p>
        </p:txBody>
      </p:sp>
      <p:sp>
        <p:nvSpPr>
          <p:cNvPr id="4" name="CuadroTexto 3"/>
          <p:cNvSpPr txBox="1"/>
          <p:nvPr/>
        </p:nvSpPr>
        <p:spPr>
          <a:xfrm>
            <a:off x="3755571" y="7465652"/>
            <a:ext cx="19496315" cy="3539430"/>
          </a:xfrm>
          <a:prstGeom prst="rect">
            <a:avLst/>
          </a:prstGeom>
          <a:noFill/>
        </p:spPr>
        <p:txBody>
          <a:bodyPr wrap="square" rtlCol="0">
            <a:spAutoFit/>
          </a:bodyPr>
          <a:lstStyle/>
          <a:p>
            <a:r>
              <a:rPr lang="es-ES" sz="2800" dirty="0">
                <a:solidFill>
                  <a:schemeClr val="bg1"/>
                </a:solidFill>
                <a:latin typeface="Arial" panose="020B0604020202020204" pitchFamily="34" charset="0"/>
                <a:cs typeface="Arial" panose="020B0604020202020204" pitchFamily="34" charset="0"/>
              </a:rPr>
              <a:t>Uno de los desafíos que presenta el estudio del Estado es la dificultad para separarnos de aquellas nociones e ideas preconcebidas, reforzadas por largos años de formación académica y por un sinnúmero de simbolismos que se presentan en la práctica -trámites, contratación-, pensando al Estado como aquella unidad poderosa que todo lo regula y que, en últimas, es la encargada de velar por la consecución del bien común. En alusión a la ideología de Bourdieu &amp; Löic (2005) puede señalarse la aparente eficacia simbólica del poder que ejerce el Estado, a quien, se supone, le asiste capacidad para imponerlo todo. Sin embargo, el fenómeno estatal no sólo se queda en el plano de una pretensión, sino que, en efecto, debe materializar y cumplir sus funciones y objetivos con el fin de mantener, lo que en la teoría del estado se conoce como estatalidad -stateness-.</a:t>
            </a:r>
            <a:endParaRPr lang="es-CO" sz="2800" b="1" dirty="0">
              <a:solidFill>
                <a:schemeClr val="bg1"/>
              </a:solidFill>
              <a:latin typeface="Arial" panose="020B0604020202020204" pitchFamily="34" charset="0"/>
              <a:cs typeface="Arial" panose="020B0604020202020204" pitchFamily="34" charset="0"/>
            </a:endParaRPr>
          </a:p>
        </p:txBody>
      </p:sp>
      <p:sp>
        <p:nvSpPr>
          <p:cNvPr id="5" name="CuadroTexto 4"/>
          <p:cNvSpPr txBox="1"/>
          <p:nvPr/>
        </p:nvSpPr>
        <p:spPr>
          <a:xfrm>
            <a:off x="627288" y="11234057"/>
            <a:ext cx="12623491" cy="2539157"/>
          </a:xfrm>
          <a:prstGeom prst="rect">
            <a:avLst/>
          </a:prstGeom>
          <a:noFill/>
        </p:spPr>
        <p:txBody>
          <a:bodyPr wrap="square" rtlCol="0">
            <a:spAutoFit/>
          </a:bodyPr>
          <a:lstStyle/>
          <a:p>
            <a:r>
              <a:rPr lang="es-CO" sz="2400" b="1" dirty="0">
                <a:solidFill>
                  <a:schemeClr val="bg1"/>
                </a:solidFill>
              </a:rPr>
              <a:t>Contexto y pregunta problema</a:t>
            </a:r>
          </a:p>
          <a:p>
            <a:pPr algn="just"/>
            <a:r>
              <a:rPr lang="es-ES_tradnl" sz="1500" dirty="0" smtClean="0">
                <a:solidFill>
                  <a:schemeClr val="bg1"/>
                </a:solidFill>
              </a:rPr>
              <a:t>Parece </a:t>
            </a:r>
            <a:r>
              <a:rPr lang="es-ES_tradnl" sz="1500" dirty="0">
                <a:solidFill>
                  <a:schemeClr val="bg1"/>
                </a:solidFill>
              </a:rPr>
              <a:t>que todo Estado es “medido” según los estándares del Estado Occidental estilo OCDE, considerado como el modelo del Estado estable. Las corrientes dominantes de pensamiento sobre la estatalidad hacen referencia a las distintas representaciones del modelo clásico del Estado soberano Weberiano Occidental, mientras que otros Estados son catalogados como desviaciones, evaluados según el grado de su proximidad con los estándares weberianos. (Hameiri, 2007:138) Sin embargo, como señalan Bøås &amp; Jennings (2005: 388) afirmar que algo ha fracasado o que está en vías del fracaso constituye un juicio normativo que sólo es significativo cuando es comparado con algo; en este caso, ese algo es la existencia de un Estado Occidentalizado y ‘sano’, que, desafortunadamente tiene poca relevancia para la mayoría de los Estados en cuestión –como el colombiano- ya que simplemente nunca ha existido en esos lugares. Promover el Estado liberal como modelo último y definitivo implica ignorar el contexto histórico, y con ello, el hecho de que el surgimiento del Estado moderno es un fenómeno histórico relativamente reciente, lo cual debe ahondarse en el desarrollo de la misma investigación. En este orden, se plantea la siguiente pregunta: ¿Cuáles son los elementos socio-jurídicos que permiten afirmar en Colombia que el Estado de Derecho responde al paradigma de ser un orden jurídico-político híbrido?</a:t>
            </a:r>
            <a:endParaRPr lang="es-CO" sz="1500" b="1" dirty="0">
              <a:solidFill>
                <a:schemeClr val="bg1"/>
              </a:solidFill>
            </a:endParaRPr>
          </a:p>
        </p:txBody>
      </p:sp>
      <p:sp>
        <p:nvSpPr>
          <p:cNvPr id="7" name="CuadroTexto 6"/>
          <p:cNvSpPr txBox="1"/>
          <p:nvPr/>
        </p:nvSpPr>
        <p:spPr>
          <a:xfrm>
            <a:off x="13863478" y="11087198"/>
            <a:ext cx="12076606" cy="3123932"/>
          </a:xfrm>
          <a:prstGeom prst="rect">
            <a:avLst/>
          </a:prstGeom>
          <a:noFill/>
        </p:spPr>
        <p:txBody>
          <a:bodyPr wrap="square" rtlCol="0">
            <a:spAutoFit/>
          </a:bodyPr>
          <a:lstStyle/>
          <a:p>
            <a:r>
              <a:rPr lang="es-CO" sz="2400" b="1" dirty="0">
                <a:solidFill>
                  <a:schemeClr val="bg1"/>
                </a:solidFill>
              </a:rPr>
              <a:t>Justificación</a:t>
            </a:r>
          </a:p>
          <a:p>
            <a:pPr algn="just"/>
            <a:r>
              <a:rPr lang="es-ES" sz="1400" dirty="0" smtClean="0">
                <a:solidFill>
                  <a:schemeClr val="bg1"/>
                </a:solidFill>
              </a:rPr>
              <a:t>Trazar </a:t>
            </a:r>
            <a:r>
              <a:rPr lang="es-ES" sz="1400" dirty="0">
                <a:solidFill>
                  <a:schemeClr val="bg1"/>
                </a:solidFill>
              </a:rPr>
              <a:t>la genealogía del Estado es descubrir que nunca ha existido un concepto único al que la palabra misma -estado- haya respondido. El concepto de Estado es quizá uno de los que más controversia, debate y polémica genera en el campo de las ciencias políticas. Por ello, comenzar por preguntar qué es el Estado, en principio, parece remitirnos a una de las preguntas tradicionales que se formulan desde la teoría del Estado y, en efecto, da la sensación de ubicarnos en un cliché. Sin embargo, este cuestionamiento en apariencia inocuo se constituye como un verdadero desafío en cuanto al análisis del mismo Estado refiere, y, resulta particular su estudio -en el contexto colombiano-. Cuando se traza la genealogía de un concepto, se develan los diferentes modos en que pudo haber sido usado en el pasado. De esta manera, se generan los fundamentos que permiten entender el concepto en el presente. Por ello, el estudio del Estado supone examinar y entender las circunstancias en que, de acuerdo con el momento histórico en que se encuentre se ha discutido el término estado. El estudio de los orígenes -antecedentes- y naturaleza del Estado ha sido tema tradicional de la filosofía política, la historia, la etnología y la antropología cultural, y buena parte del debate en estas últimas dos disciplinas ha girado en torno a sí el Estado constituye o no </a:t>
            </a:r>
            <a:r>
              <a:rPr lang="es-ES" sz="1400" dirty="0" smtClean="0">
                <a:solidFill>
                  <a:schemeClr val="bg1"/>
                </a:solidFill>
              </a:rPr>
              <a:t>un </a:t>
            </a:r>
            <a:r>
              <a:rPr lang="es-ES_tradnl" sz="1400" dirty="0">
                <a:solidFill>
                  <a:schemeClr val="bg1"/>
                </a:solidFill>
              </a:rPr>
              <a:t>principio universal de organización social, si es posible la existencia de sociedades sin estado o si su origen se encuentra o no asociado al surgimiento de naciones, clases sociales o mercados. Como quiera que el propósito del presente estudio no es seguir en el mismo debate, en su lugar, la idea a desarrollar se concreta en rescatar del mismo una preocupación, cuyo planteamiento, para los fines de la investigación propuesta, resulta insoslayable</a:t>
            </a:r>
            <a:r>
              <a:rPr lang="es-ES_tradnl" sz="1500" dirty="0"/>
              <a:t>.</a:t>
            </a:r>
            <a:endParaRPr lang="es-CO" sz="1500" b="1" dirty="0">
              <a:solidFill>
                <a:schemeClr val="bg1"/>
              </a:solidFill>
            </a:endParaRPr>
          </a:p>
        </p:txBody>
      </p:sp>
      <p:sp>
        <p:nvSpPr>
          <p:cNvPr id="8" name="CuadroTexto 7"/>
          <p:cNvSpPr txBox="1"/>
          <p:nvPr/>
        </p:nvSpPr>
        <p:spPr>
          <a:xfrm>
            <a:off x="627288" y="15199374"/>
            <a:ext cx="12623491" cy="2769989"/>
          </a:xfrm>
          <a:prstGeom prst="rect">
            <a:avLst/>
          </a:prstGeom>
          <a:noFill/>
        </p:spPr>
        <p:txBody>
          <a:bodyPr wrap="square" rtlCol="0">
            <a:spAutoFit/>
          </a:bodyPr>
          <a:lstStyle/>
          <a:p>
            <a:r>
              <a:rPr lang="es-CO" sz="2400" b="1" dirty="0" smtClean="0">
                <a:solidFill>
                  <a:schemeClr val="bg1"/>
                </a:solidFill>
              </a:rPr>
              <a:t>Objetivos</a:t>
            </a:r>
          </a:p>
          <a:p>
            <a:pPr algn="just"/>
            <a:r>
              <a:rPr lang="es-ES_tradnl" sz="1500" b="1" dirty="0">
                <a:solidFill>
                  <a:schemeClr val="bg1"/>
                </a:solidFill>
              </a:rPr>
              <a:t>GENERAL: </a:t>
            </a:r>
            <a:r>
              <a:rPr lang="es-ES_tradnl" sz="1500" dirty="0">
                <a:solidFill>
                  <a:schemeClr val="bg1"/>
                </a:solidFill>
              </a:rPr>
              <a:t>Determinar algunos de los elementos socio-jurídicos que permiten afirmar en Colombia que el Estado de Derecho responde al paradigma de ser un orden jurídico-político híbrido</a:t>
            </a:r>
            <a:endParaRPr lang="en-US" sz="1500" dirty="0">
              <a:solidFill>
                <a:schemeClr val="bg1"/>
              </a:solidFill>
            </a:endParaRPr>
          </a:p>
          <a:p>
            <a:pPr algn="just"/>
            <a:r>
              <a:rPr lang="es-ES_tradnl" sz="1500" dirty="0">
                <a:solidFill>
                  <a:schemeClr val="bg1"/>
                </a:solidFill>
              </a:rPr>
              <a:t> </a:t>
            </a:r>
            <a:endParaRPr lang="en-US" sz="1500" dirty="0">
              <a:solidFill>
                <a:schemeClr val="bg1"/>
              </a:solidFill>
            </a:endParaRPr>
          </a:p>
          <a:p>
            <a:pPr algn="just"/>
            <a:r>
              <a:rPr lang="es-ES_tradnl" sz="1500" b="1" dirty="0">
                <a:solidFill>
                  <a:schemeClr val="bg1"/>
                </a:solidFill>
              </a:rPr>
              <a:t>ESPECÍFICOS:</a:t>
            </a:r>
            <a:endParaRPr lang="en-US" sz="1500" dirty="0">
              <a:solidFill>
                <a:schemeClr val="bg1"/>
              </a:solidFill>
            </a:endParaRPr>
          </a:p>
          <a:p>
            <a:pPr marL="342900" lvl="0" indent="-342900" algn="just">
              <a:buFont typeface="+mj-lt"/>
              <a:buAutoNum type="arabicPeriod"/>
            </a:pPr>
            <a:r>
              <a:rPr lang="es-ES_tradnl" sz="1500" dirty="0">
                <a:solidFill>
                  <a:schemeClr val="bg1"/>
                </a:solidFill>
              </a:rPr>
              <a:t>Describir los estándares tradicionales de estatalidad con base en los cuales se mide a los Estados de acuerdo al modelo occidental. </a:t>
            </a:r>
            <a:endParaRPr lang="en-US" sz="1500" dirty="0">
              <a:solidFill>
                <a:schemeClr val="bg1"/>
              </a:solidFill>
            </a:endParaRPr>
          </a:p>
          <a:p>
            <a:pPr marL="342900" lvl="0" indent="-342900" algn="just">
              <a:buFont typeface="+mj-lt"/>
              <a:buAutoNum type="arabicPeriod"/>
            </a:pPr>
            <a:r>
              <a:rPr lang="es-ES_tradnl" sz="1500" dirty="0">
                <a:solidFill>
                  <a:schemeClr val="bg1"/>
                </a:solidFill>
              </a:rPr>
              <a:t>Evidenciar a través de estudios de caso que el Estado de Derecho en Colombia responde al paradigma de ser un orden jurídico político híbrido.</a:t>
            </a:r>
            <a:endParaRPr lang="en-US" sz="1500" dirty="0">
              <a:solidFill>
                <a:schemeClr val="bg1"/>
              </a:solidFill>
            </a:endParaRPr>
          </a:p>
          <a:p>
            <a:pPr marL="342900" lvl="0" indent="-342900" algn="just">
              <a:buFont typeface="+mj-lt"/>
              <a:buAutoNum type="arabicPeriod"/>
            </a:pPr>
            <a:r>
              <a:rPr lang="es-ES_tradnl" sz="1500" dirty="0">
                <a:solidFill>
                  <a:schemeClr val="bg1"/>
                </a:solidFill>
              </a:rPr>
              <a:t>Plantear a los órdenes jurídico-políticos híbridos como una alternativa de entendimiento estatal que permita superar la medición precaria que hasta el momento se hace para los Estados en Latinoamérica.</a:t>
            </a:r>
            <a:endParaRPr lang="en-US" sz="1500" dirty="0">
              <a:solidFill>
                <a:schemeClr val="bg1"/>
              </a:solidFill>
            </a:endParaRPr>
          </a:p>
          <a:p>
            <a:pPr marL="342900" indent="-342900" algn="just">
              <a:buFont typeface="+mj-lt"/>
              <a:buAutoNum type="arabicPeriod"/>
            </a:pPr>
            <a:r>
              <a:rPr lang="es-ES_tradnl" sz="1500" dirty="0">
                <a:solidFill>
                  <a:schemeClr val="bg1"/>
                </a:solidFill>
              </a:rPr>
              <a:t>Formular herramientas pedagógicas interdisciplinares que permitan entender la noción de “Estado Híbrido” en Colombia, como modelo constitucional y socialmente válido.</a:t>
            </a:r>
            <a:endParaRPr lang="es-CO" sz="1500" b="1" dirty="0">
              <a:solidFill>
                <a:schemeClr val="bg1"/>
              </a:solidFill>
            </a:endParaRPr>
          </a:p>
        </p:txBody>
      </p:sp>
      <p:sp>
        <p:nvSpPr>
          <p:cNvPr id="9" name="CuadroTexto 8"/>
          <p:cNvSpPr txBox="1"/>
          <p:nvPr/>
        </p:nvSpPr>
        <p:spPr>
          <a:xfrm>
            <a:off x="13863478" y="15161394"/>
            <a:ext cx="9793183" cy="830997"/>
          </a:xfrm>
          <a:prstGeom prst="rect">
            <a:avLst/>
          </a:prstGeom>
          <a:noFill/>
        </p:spPr>
        <p:txBody>
          <a:bodyPr wrap="square" rtlCol="0">
            <a:spAutoFit/>
          </a:bodyPr>
          <a:lstStyle/>
          <a:p>
            <a:r>
              <a:rPr lang="es-CO" sz="3200" b="1" dirty="0" smtClean="0">
                <a:solidFill>
                  <a:schemeClr val="bg1"/>
                </a:solidFill>
              </a:rPr>
              <a:t>Metodología</a:t>
            </a:r>
          </a:p>
          <a:p>
            <a:pPr marL="285750" indent="-285750">
              <a:buFont typeface="Arial" panose="020B0604020202020204" pitchFamily="34" charset="0"/>
              <a:buChar char="•"/>
            </a:pPr>
            <a:r>
              <a:rPr lang="es-ES_tradnl" sz="1600" dirty="0" smtClean="0">
                <a:solidFill>
                  <a:schemeClr val="bg1"/>
                </a:solidFill>
              </a:rPr>
              <a:t>Básica </a:t>
            </a:r>
            <a:r>
              <a:rPr lang="es-ES_tradnl" sz="1600" dirty="0">
                <a:solidFill>
                  <a:schemeClr val="bg1"/>
                </a:solidFill>
              </a:rPr>
              <a:t>jurídica. Método analítico-descriptivo-hermenéutico</a:t>
            </a:r>
            <a:r>
              <a:rPr lang="es-CO" sz="1600" b="1" dirty="0" smtClean="0">
                <a:solidFill>
                  <a:schemeClr val="bg1"/>
                </a:solidFill>
              </a:rPr>
              <a:t> </a:t>
            </a:r>
            <a:endParaRPr lang="es-CO" sz="1600" b="1" dirty="0">
              <a:solidFill>
                <a:schemeClr val="bg1"/>
              </a:solidFill>
            </a:endParaRPr>
          </a:p>
        </p:txBody>
      </p:sp>
      <p:sp>
        <p:nvSpPr>
          <p:cNvPr id="6" name="CuadroTexto 5"/>
          <p:cNvSpPr txBox="1"/>
          <p:nvPr/>
        </p:nvSpPr>
        <p:spPr>
          <a:xfrm flipH="1">
            <a:off x="1700345" y="21794535"/>
            <a:ext cx="9638484" cy="8032968"/>
          </a:xfrm>
          <a:prstGeom prst="rect">
            <a:avLst/>
          </a:prstGeom>
          <a:noFill/>
        </p:spPr>
        <p:txBody>
          <a:bodyPr wrap="square" rtlCol="0">
            <a:spAutoFit/>
          </a:bodyPr>
          <a:lstStyle/>
          <a:p>
            <a:r>
              <a:rPr lang="es-CO" sz="9600" dirty="0" smtClean="0">
                <a:solidFill>
                  <a:schemeClr val="accent1"/>
                </a:solidFill>
              </a:rPr>
              <a:t>Resultados</a:t>
            </a:r>
          </a:p>
          <a:p>
            <a:pPr marL="342900" lvl="0" indent="-342900">
              <a:buFont typeface="+mj-lt"/>
              <a:buAutoNum type="arabicPeriod"/>
            </a:pPr>
            <a:r>
              <a:rPr lang="es-ES_tradnl" sz="2000" dirty="0"/>
              <a:t>Grabación de material audiovisual (Vídeos) FODEIN 2019.</a:t>
            </a:r>
            <a:endParaRPr lang="en-US" sz="2000" dirty="0"/>
          </a:p>
          <a:p>
            <a:pPr marL="342900" lvl="0" indent="-342900">
              <a:buFont typeface="+mj-lt"/>
              <a:buAutoNum type="arabicPeriod"/>
            </a:pPr>
            <a:r>
              <a:rPr lang="es-ES_tradnl" sz="2000" dirty="0"/>
              <a:t>Aceptación ponencia </a:t>
            </a:r>
            <a:r>
              <a:rPr lang="es-ES" sz="2000" dirty="0"/>
              <a:t>“Marco jurídico para la paz -MJP-: Deshumanizando desde los falsos positivos” dentro del Simposio “La deshumanización del otro en el terrorismo de Estado”, en el marco del 9º Congreso CEISAL, 1999-2019: 20 años de cooperación renovada. Bucarest. 29-31 de julio 2019.</a:t>
            </a:r>
            <a:endParaRPr lang="en-US" sz="2000" dirty="0"/>
          </a:p>
          <a:p>
            <a:pPr marL="342900" lvl="0" indent="-342900">
              <a:buFont typeface="+mj-lt"/>
              <a:buAutoNum type="arabicPeriod"/>
            </a:pPr>
            <a:r>
              <a:rPr lang="es-ES" sz="2000" dirty="0"/>
              <a:t>Aceptación ponencia XIV Congreso Internacional de Ciencias Sociales Interdisciplinares: “El Estado Colombiano Como Un Caso De Hibridez: Patología De Un Modelo Mal Copiado a Propósito De La Noción Del ¨Failed State¨”. México. Julio 2019</a:t>
            </a:r>
            <a:endParaRPr lang="en-US" sz="2000" dirty="0"/>
          </a:p>
          <a:p>
            <a:pPr marL="342900" lvl="0" indent="-342900">
              <a:buFont typeface="+mj-lt"/>
              <a:buAutoNum type="arabicPeriod"/>
            </a:pPr>
            <a:r>
              <a:rPr lang="es-ES" sz="2000" dirty="0"/>
              <a:t>Participación ponente en Workshop Internacional: Pierre Bourdieu en la investigación. Universidad Santo Tomás. 20 de marzo de 2019. Colombia</a:t>
            </a:r>
            <a:endParaRPr lang="en-US" sz="2000" dirty="0"/>
          </a:p>
          <a:p>
            <a:pPr marL="342900" lvl="0" indent="-342900">
              <a:buFont typeface="+mj-lt"/>
              <a:buAutoNum type="arabicPeriod"/>
            </a:pPr>
            <a:r>
              <a:rPr lang="es-ES" sz="2000" dirty="0"/>
              <a:t>Artículo de revisión: </a:t>
            </a:r>
            <a:r>
              <a:rPr lang="es-CO" sz="2000" dirty="0"/>
              <a:t>El Estado-nación en Colombia como orden jurídico-político híbrido: revisión teórica a propósito de la noción de ‘failed state’. En proceso de publicación.</a:t>
            </a:r>
            <a:endParaRPr lang="en-US" sz="2000" dirty="0"/>
          </a:p>
          <a:p>
            <a:pPr marL="342900" lvl="0" indent="-342900">
              <a:buFont typeface="+mj-lt"/>
              <a:buAutoNum type="arabicPeriod"/>
            </a:pPr>
            <a:r>
              <a:rPr lang="es-CO" sz="2000" dirty="0"/>
              <a:t>Participación conjunta con Joven Investigador adscrito al proyecto en el I</a:t>
            </a:r>
            <a:r>
              <a:rPr lang="es-ES_tradnl" sz="2000" dirty="0"/>
              <a:t>II Congreso Internacional de Investigación y III Encuentro de Semilleros de Investigación llevado a cabo en Bucaramanga (Colombia) los días 22 y 23 de Octubre de 2019 con el póster: “EL ESTADO-NACIÓN COMO ORDEN JURÍDICO-POLÍTICO HÍBRIDO.” </a:t>
            </a:r>
            <a:endParaRPr lang="en-US" sz="2000" dirty="0"/>
          </a:p>
          <a:p>
            <a:pPr marL="342900" indent="-342900">
              <a:buFont typeface="+mj-lt"/>
              <a:buAutoNum type="arabicPeriod"/>
            </a:pPr>
            <a:r>
              <a:rPr lang="es-ES_tradnl" sz="2000" dirty="0"/>
              <a:t>Aceptación de ponencia conjunta con joven investigador en </a:t>
            </a:r>
            <a:r>
              <a:rPr lang="es-ES" sz="2000" dirty="0"/>
              <a:t>XI CONGRESO INTERNACIONAL DE PENSAMIENTO LATINOAMERICANO: “LA CONSTRUCCIÓN DE AMÉRICA LATINA”. Ponencia titulada: “EL ESTADO-NACIÓN COMO ORDEN JURÍDICO-POLÍTICO HÍBRIDO. REFLEXIONES </a:t>
            </a:r>
            <a:r>
              <a:rPr lang="es-ES" sz="2000" dirty="0" smtClean="0"/>
              <a:t>APROPÓSITO </a:t>
            </a:r>
            <a:r>
              <a:rPr lang="es-ES" sz="2000" dirty="0"/>
              <a:t>DEL </a:t>
            </a:r>
            <a:r>
              <a:rPr lang="es-ES" sz="2000" dirty="0" smtClean="0"/>
              <a:t>CASO COLOMBIANO</a:t>
            </a:r>
            <a:r>
              <a:rPr lang="es-ES" sz="2000" dirty="0"/>
              <a:t>”. San Juan de Pasto, Nariño 6-8 de noviembre </a:t>
            </a:r>
            <a:r>
              <a:rPr lang="es-ES" sz="2000" dirty="0" smtClean="0"/>
              <a:t>de 2019</a:t>
            </a:r>
            <a:endParaRPr lang="es-CO" sz="2000" dirty="0">
              <a:solidFill>
                <a:schemeClr val="accent1"/>
              </a:solidFill>
            </a:endParaRPr>
          </a:p>
        </p:txBody>
      </p:sp>
      <p:sp>
        <p:nvSpPr>
          <p:cNvPr id="12" name="CuadroTexto 11"/>
          <p:cNvSpPr txBox="1"/>
          <p:nvPr/>
        </p:nvSpPr>
        <p:spPr>
          <a:xfrm flipH="1">
            <a:off x="14778716" y="21946935"/>
            <a:ext cx="10171340" cy="10802957"/>
          </a:xfrm>
          <a:prstGeom prst="rect">
            <a:avLst/>
          </a:prstGeom>
          <a:noFill/>
        </p:spPr>
        <p:txBody>
          <a:bodyPr wrap="square" rtlCol="0">
            <a:spAutoFit/>
          </a:bodyPr>
          <a:lstStyle/>
          <a:p>
            <a:r>
              <a:rPr lang="es-CO" sz="9600" dirty="0" smtClean="0">
                <a:solidFill>
                  <a:schemeClr val="accent1"/>
                </a:solidFill>
              </a:rPr>
              <a:t>Conclusiones</a:t>
            </a:r>
          </a:p>
          <a:p>
            <a:pPr marL="457200" lvl="0" indent="-457200">
              <a:buFont typeface="+mj-lt"/>
              <a:buAutoNum type="arabicPeriod"/>
            </a:pPr>
            <a:r>
              <a:rPr lang="es-CO" sz="2000" dirty="0"/>
              <a:t>Si un Estado no cumple con los estándares de medición de estatalidad occidentales, entonces se cataloga como fallido, sin embargo, algunos autores no están de acuerdo con esta categoría por dos razones. La </a:t>
            </a:r>
            <a:r>
              <a:rPr lang="es-CO" sz="2000" dirty="0" smtClean="0"/>
              <a:t> </a:t>
            </a:r>
            <a:r>
              <a:rPr lang="es-CO" sz="2000" dirty="0"/>
              <a:t>primera, está relacionada con las falencias de las estructuras políticas, dado que todos los Estados tienen fallas en menor o mayor medida, pero esto no quiere decir que sean fallidos. La otra razón, es la posibilidad de ciertos países desarrollados para determinar el concepto de Estado a partir de intereses propios.</a:t>
            </a:r>
            <a:endParaRPr lang="en-US" sz="2000" dirty="0"/>
          </a:p>
          <a:p>
            <a:pPr marL="457200" lvl="0" indent="-457200">
              <a:buFont typeface="+mj-lt"/>
              <a:buAutoNum type="arabicPeriod"/>
            </a:pPr>
            <a:r>
              <a:rPr lang="es-CO" sz="2000" dirty="0"/>
              <a:t>Se propone a la hibridez vista desde una perspectiva socio-jurídica, la cual hace referencia a la mezcla de diferentes normas </a:t>
            </a:r>
            <a:r>
              <a:rPr lang="es-CO" sz="2000" i="1" dirty="0"/>
              <a:t>de iure</a:t>
            </a:r>
            <a:r>
              <a:rPr lang="es-CO" sz="2000" dirty="0"/>
              <a:t> y </a:t>
            </a:r>
            <a:r>
              <a:rPr lang="es-CO" sz="2000" i="1" dirty="0"/>
              <a:t>de facto</a:t>
            </a:r>
            <a:r>
              <a:rPr lang="es-CO" sz="2000" dirty="0"/>
              <a:t> que coexisten dentro de un determinado territorio, que no solo se originan del aparato estatal, sino desde otros ámbitos de la sociedad; lo cual podemos observar en la relación de legalidad e ilegalidad que se produce en el caso de Colombia con los grupos paramilitares, donde dentro un espacio geográfico existen dos ordenamientos jurídicos que están legitimados por sectores diferentes de la población.</a:t>
            </a:r>
            <a:endParaRPr lang="en-US" sz="2000" dirty="0"/>
          </a:p>
          <a:p>
            <a:pPr marL="457200" lvl="0" indent="-457200">
              <a:buFont typeface="+mj-lt"/>
              <a:buAutoNum type="arabicPeriod"/>
            </a:pPr>
            <a:r>
              <a:rPr lang="es-CO" sz="2000" dirty="0"/>
              <a:t>Se debe replantear el concepto de “fallido”, remplazándolo por órdenes jurídico-políticos híbridos, basados en lo tradicional y en las costumbres con el fin de construir un Estado más perdurable y seguro, debido a que, se integran diferentes actores de la sociedad que contribuyen a realizar las funciones de una organización jurídico política. No obstante, actualmente la hibridez no se tiene en cuenta para la medición de estatalidad, puesto que no se acoge a los estándares de las organizaciones internacionales evaluadoras.</a:t>
            </a:r>
            <a:endParaRPr lang="en-US" sz="2000" dirty="0"/>
          </a:p>
          <a:p>
            <a:pPr marL="457200" lvl="0" indent="-457200">
              <a:buFont typeface="+mj-lt"/>
              <a:buAutoNum type="arabicPeriod"/>
            </a:pPr>
            <a:r>
              <a:rPr lang="es-CO" sz="2000" dirty="0"/>
              <a:t>El Estado social de derecho (para el caso Colombia) se presenta como una utopía, dado que, no se garantizan derechos como la igualdad, la libertad y la seguridad, además no se efectúan las obligaciones sociales contraídas por tal modelo de organización política y jurídica. Por otra parte, hay lugares del territorio donde hay presencia del Estado, en los cuales existen otros actores ilegales que funcionan como una organización política.</a:t>
            </a:r>
            <a:endParaRPr lang="en-US" sz="2000" dirty="0"/>
          </a:p>
          <a:p>
            <a:pPr marL="457200" indent="-457200">
              <a:buFont typeface="+mj-lt"/>
              <a:buAutoNum type="arabicPeriod"/>
            </a:pPr>
            <a:r>
              <a:rPr lang="es-CO" sz="2000" dirty="0"/>
              <a:t>Pensar en Colombia como un orden político jurídico híbrido puede contribuir a la construcción de Estado y a consolidar la paz añorada por todos los habitantes, quienes han estado inmersos en un sin número de conflictos a lo largo de la historia, por tanto, es hora de configurar una organización política y jurídica más autóctona, integrando actores no estatales con las estructuras estatales, logrando así una mayor participación de la sociedad en la configuración política y social del país.</a:t>
            </a:r>
            <a:endParaRPr lang="es-CO" sz="11500" dirty="0">
              <a:solidFill>
                <a:schemeClr val="accent1"/>
              </a:solidFill>
            </a:endParaRPr>
          </a:p>
        </p:txBody>
      </p:sp>
      <p:pic>
        <p:nvPicPr>
          <p:cNvPr id="11" name="Imagen 10"/>
          <p:cNvPicPr>
            <a:picLocks noChangeAspect="1"/>
          </p:cNvPicPr>
          <p:nvPr/>
        </p:nvPicPr>
        <p:blipFill>
          <a:blip r:embed="rId3"/>
          <a:stretch>
            <a:fillRect/>
          </a:stretch>
        </p:blipFill>
        <p:spPr>
          <a:xfrm>
            <a:off x="14177159" y="32902251"/>
            <a:ext cx="13208574" cy="3559449"/>
          </a:xfrm>
          <a:prstGeom prst="rect">
            <a:avLst/>
          </a:prstGeom>
        </p:spPr>
      </p:pic>
      <p:sp>
        <p:nvSpPr>
          <p:cNvPr id="14" name="CuadroTexto 13"/>
          <p:cNvSpPr txBox="1"/>
          <p:nvPr/>
        </p:nvSpPr>
        <p:spPr>
          <a:xfrm flipH="1">
            <a:off x="1302203" y="30046689"/>
            <a:ext cx="8183881" cy="1569660"/>
          </a:xfrm>
          <a:prstGeom prst="rect">
            <a:avLst/>
          </a:prstGeom>
          <a:noFill/>
        </p:spPr>
        <p:txBody>
          <a:bodyPr wrap="square" rtlCol="0">
            <a:spAutoFit/>
          </a:bodyPr>
          <a:lstStyle/>
          <a:p>
            <a:r>
              <a:rPr lang="es-CO" sz="9600" dirty="0" smtClean="0">
                <a:solidFill>
                  <a:schemeClr val="accent1"/>
                </a:solidFill>
              </a:rPr>
              <a:t>Referencias</a:t>
            </a:r>
            <a:endParaRPr lang="es-CO" sz="9600" dirty="0">
              <a:solidFill>
                <a:schemeClr val="accent1"/>
              </a:solidFill>
            </a:endParaRPr>
          </a:p>
        </p:txBody>
      </p:sp>
      <p:sp>
        <p:nvSpPr>
          <p:cNvPr id="15" name="CuadroTexto 14"/>
          <p:cNvSpPr txBox="1"/>
          <p:nvPr/>
        </p:nvSpPr>
        <p:spPr>
          <a:xfrm flipH="1">
            <a:off x="627288" y="34200359"/>
            <a:ext cx="10711542" cy="1877437"/>
          </a:xfrm>
          <a:prstGeom prst="rect">
            <a:avLst/>
          </a:prstGeom>
          <a:noFill/>
        </p:spPr>
        <p:txBody>
          <a:bodyPr wrap="square" rtlCol="0">
            <a:spAutoFit/>
          </a:bodyPr>
          <a:lstStyle/>
          <a:p>
            <a:r>
              <a:rPr lang="es-CO" sz="9600" dirty="0" smtClean="0">
                <a:solidFill>
                  <a:schemeClr val="accent1"/>
                </a:solidFill>
              </a:rPr>
              <a:t>Sede o Seccional</a:t>
            </a:r>
          </a:p>
          <a:p>
            <a:r>
              <a:rPr lang="es-ES_tradnl" sz="2000" dirty="0" smtClean="0"/>
              <a:t>Bogotá</a:t>
            </a:r>
            <a:endParaRPr lang="es-CO" sz="11500" dirty="0">
              <a:solidFill>
                <a:schemeClr val="accent1"/>
              </a:solidFill>
            </a:endParaRPr>
          </a:p>
        </p:txBody>
      </p:sp>
      <p:pic>
        <p:nvPicPr>
          <p:cNvPr id="16" name="Imagen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5571" y="31616349"/>
            <a:ext cx="2747161" cy="2584010"/>
          </a:xfrm>
          <a:prstGeom prst="rect">
            <a:avLst/>
          </a:prstGeom>
        </p:spPr>
      </p:pic>
    </p:spTree>
    <p:extLst>
      <p:ext uri="{BB962C8B-B14F-4D97-AF65-F5344CB8AC3E}">
        <p14:creationId xmlns:p14="http://schemas.microsoft.com/office/powerpoint/2010/main" val="1227804795"/>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661</TotalTime>
  <Words>1506</Words>
  <Application>Microsoft Office PowerPoint</Application>
  <PresentationFormat>Personalizado</PresentationFormat>
  <Paragraphs>35</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abdel alexis arenas suárez</dc:creator>
  <cp:lastModifiedBy>Sandra Milena García Farfán</cp:lastModifiedBy>
  <cp:revision>9</cp:revision>
  <dcterms:created xsi:type="dcterms:W3CDTF">2019-04-02T11:07:53Z</dcterms:created>
  <dcterms:modified xsi:type="dcterms:W3CDTF">2019-12-09T16:40:37Z</dcterms:modified>
</cp:coreProperties>
</file>