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3571538" cy="90360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69" d="100"/>
          <a:sy n="69" d="100"/>
        </p:scale>
        <p:origin x="15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7866" y="1478817"/>
            <a:ext cx="11535807" cy="3145884"/>
          </a:xfrm>
        </p:spPr>
        <p:txBody>
          <a:bodyPr anchor="b"/>
          <a:lstStyle>
            <a:lvl1pPr algn="ctr">
              <a:defRPr sz="790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6442" y="4746018"/>
            <a:ext cx="10178654" cy="2181620"/>
          </a:xfrm>
        </p:spPr>
        <p:txBody>
          <a:bodyPr/>
          <a:lstStyle>
            <a:lvl1pPr marL="0" indent="0" algn="ctr">
              <a:buNone/>
              <a:defRPr sz="3162"/>
            </a:lvl1pPr>
            <a:lvl2pPr marL="602407" indent="0" algn="ctr">
              <a:buNone/>
              <a:defRPr sz="2635"/>
            </a:lvl2pPr>
            <a:lvl3pPr marL="1204813" indent="0" algn="ctr">
              <a:buNone/>
              <a:defRPr sz="2372"/>
            </a:lvl3pPr>
            <a:lvl4pPr marL="1807220" indent="0" algn="ctr">
              <a:buNone/>
              <a:defRPr sz="2108"/>
            </a:lvl4pPr>
            <a:lvl5pPr marL="2409627" indent="0" algn="ctr">
              <a:buNone/>
              <a:defRPr sz="2108"/>
            </a:lvl5pPr>
            <a:lvl6pPr marL="3012034" indent="0" algn="ctr">
              <a:buNone/>
              <a:defRPr sz="2108"/>
            </a:lvl6pPr>
            <a:lvl7pPr marL="3614440" indent="0" algn="ctr">
              <a:buNone/>
              <a:defRPr sz="2108"/>
            </a:lvl7pPr>
            <a:lvl8pPr marL="4216847" indent="0" algn="ctr">
              <a:buNone/>
              <a:defRPr sz="2108"/>
            </a:lvl8pPr>
            <a:lvl9pPr marL="4819254" indent="0" algn="ctr">
              <a:buNone/>
              <a:defRPr sz="2108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46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24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12133" y="481086"/>
            <a:ext cx="2926363" cy="76576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3044" y="481086"/>
            <a:ext cx="8609444" cy="765763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75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7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975" y="2252740"/>
            <a:ext cx="11705452" cy="3758745"/>
          </a:xfrm>
        </p:spPr>
        <p:txBody>
          <a:bodyPr anchor="b"/>
          <a:lstStyle>
            <a:lvl1pPr>
              <a:defRPr sz="790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975" y="6047045"/>
            <a:ext cx="11705452" cy="1976635"/>
          </a:xfrm>
        </p:spPr>
        <p:txBody>
          <a:bodyPr/>
          <a:lstStyle>
            <a:lvl1pPr marL="0" indent="0">
              <a:buNone/>
              <a:defRPr sz="3162">
                <a:solidFill>
                  <a:schemeClr val="tx1"/>
                </a:solidFill>
              </a:defRPr>
            </a:lvl1pPr>
            <a:lvl2pPr marL="602407" indent="0">
              <a:buNone/>
              <a:defRPr sz="2635">
                <a:solidFill>
                  <a:schemeClr val="tx1">
                    <a:tint val="75000"/>
                  </a:schemeClr>
                </a:solidFill>
              </a:defRPr>
            </a:lvl2pPr>
            <a:lvl3pPr marL="1204813" indent="0">
              <a:buNone/>
              <a:defRPr sz="2372">
                <a:solidFill>
                  <a:schemeClr val="tx1">
                    <a:tint val="75000"/>
                  </a:schemeClr>
                </a:solidFill>
              </a:defRPr>
            </a:lvl3pPr>
            <a:lvl4pPr marL="1807220" indent="0">
              <a:buNone/>
              <a:defRPr sz="2108">
                <a:solidFill>
                  <a:schemeClr val="tx1">
                    <a:tint val="75000"/>
                  </a:schemeClr>
                </a:solidFill>
              </a:defRPr>
            </a:lvl4pPr>
            <a:lvl5pPr marL="2409627" indent="0">
              <a:buNone/>
              <a:defRPr sz="2108">
                <a:solidFill>
                  <a:schemeClr val="tx1">
                    <a:tint val="75000"/>
                  </a:schemeClr>
                </a:solidFill>
              </a:defRPr>
            </a:lvl5pPr>
            <a:lvl6pPr marL="3012034" indent="0">
              <a:buNone/>
              <a:defRPr sz="2108">
                <a:solidFill>
                  <a:schemeClr val="tx1">
                    <a:tint val="75000"/>
                  </a:schemeClr>
                </a:solidFill>
              </a:defRPr>
            </a:lvl6pPr>
            <a:lvl7pPr marL="3614440" indent="0">
              <a:buNone/>
              <a:defRPr sz="2108">
                <a:solidFill>
                  <a:schemeClr val="tx1">
                    <a:tint val="75000"/>
                  </a:schemeClr>
                </a:solidFill>
              </a:defRPr>
            </a:lvl7pPr>
            <a:lvl8pPr marL="4216847" indent="0">
              <a:buNone/>
              <a:defRPr sz="2108">
                <a:solidFill>
                  <a:schemeClr val="tx1">
                    <a:tint val="75000"/>
                  </a:schemeClr>
                </a:solidFill>
              </a:defRPr>
            </a:lvl8pPr>
            <a:lvl9pPr marL="4819254" indent="0">
              <a:buNone/>
              <a:defRPr sz="21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2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3043" y="2405430"/>
            <a:ext cx="5767904" cy="573329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0591" y="2405430"/>
            <a:ext cx="5767904" cy="573329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35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4811" y="481088"/>
            <a:ext cx="11705452" cy="174655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4812" y="2215088"/>
            <a:ext cx="5741396" cy="1085580"/>
          </a:xfrm>
        </p:spPr>
        <p:txBody>
          <a:bodyPr anchor="b"/>
          <a:lstStyle>
            <a:lvl1pPr marL="0" indent="0">
              <a:buNone/>
              <a:defRPr sz="3162" b="1"/>
            </a:lvl1pPr>
            <a:lvl2pPr marL="602407" indent="0">
              <a:buNone/>
              <a:defRPr sz="2635" b="1"/>
            </a:lvl2pPr>
            <a:lvl3pPr marL="1204813" indent="0">
              <a:buNone/>
              <a:defRPr sz="2372" b="1"/>
            </a:lvl3pPr>
            <a:lvl4pPr marL="1807220" indent="0">
              <a:buNone/>
              <a:defRPr sz="2108" b="1"/>
            </a:lvl4pPr>
            <a:lvl5pPr marL="2409627" indent="0">
              <a:buNone/>
              <a:defRPr sz="2108" b="1"/>
            </a:lvl5pPr>
            <a:lvl6pPr marL="3012034" indent="0">
              <a:buNone/>
              <a:defRPr sz="2108" b="1"/>
            </a:lvl6pPr>
            <a:lvl7pPr marL="3614440" indent="0">
              <a:buNone/>
              <a:defRPr sz="2108" b="1"/>
            </a:lvl7pPr>
            <a:lvl8pPr marL="4216847" indent="0">
              <a:buNone/>
              <a:defRPr sz="2108" b="1"/>
            </a:lvl8pPr>
            <a:lvl9pPr marL="4819254" indent="0">
              <a:buNone/>
              <a:defRPr sz="2108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4812" y="3300668"/>
            <a:ext cx="5741396" cy="485478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70592" y="2215088"/>
            <a:ext cx="5769671" cy="1085580"/>
          </a:xfrm>
        </p:spPr>
        <p:txBody>
          <a:bodyPr anchor="b"/>
          <a:lstStyle>
            <a:lvl1pPr marL="0" indent="0">
              <a:buNone/>
              <a:defRPr sz="3162" b="1"/>
            </a:lvl1pPr>
            <a:lvl2pPr marL="602407" indent="0">
              <a:buNone/>
              <a:defRPr sz="2635" b="1"/>
            </a:lvl2pPr>
            <a:lvl3pPr marL="1204813" indent="0">
              <a:buNone/>
              <a:defRPr sz="2372" b="1"/>
            </a:lvl3pPr>
            <a:lvl4pPr marL="1807220" indent="0">
              <a:buNone/>
              <a:defRPr sz="2108" b="1"/>
            </a:lvl4pPr>
            <a:lvl5pPr marL="2409627" indent="0">
              <a:buNone/>
              <a:defRPr sz="2108" b="1"/>
            </a:lvl5pPr>
            <a:lvl6pPr marL="3012034" indent="0">
              <a:buNone/>
              <a:defRPr sz="2108" b="1"/>
            </a:lvl6pPr>
            <a:lvl7pPr marL="3614440" indent="0">
              <a:buNone/>
              <a:defRPr sz="2108" b="1"/>
            </a:lvl7pPr>
            <a:lvl8pPr marL="4216847" indent="0">
              <a:buNone/>
              <a:defRPr sz="2108" b="1"/>
            </a:lvl8pPr>
            <a:lvl9pPr marL="4819254" indent="0">
              <a:buNone/>
              <a:defRPr sz="2108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70592" y="3300668"/>
            <a:ext cx="5769671" cy="485478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735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78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82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4811" y="602403"/>
            <a:ext cx="4377174" cy="2108412"/>
          </a:xfrm>
        </p:spPr>
        <p:txBody>
          <a:bodyPr anchor="b"/>
          <a:lstStyle>
            <a:lvl1pPr>
              <a:defRPr sz="42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9671" y="1301026"/>
            <a:ext cx="6870591" cy="6421452"/>
          </a:xfrm>
        </p:spPr>
        <p:txBody>
          <a:bodyPr/>
          <a:lstStyle>
            <a:lvl1pPr>
              <a:defRPr sz="4216"/>
            </a:lvl1pPr>
            <a:lvl2pPr>
              <a:defRPr sz="3689"/>
            </a:lvl2pPr>
            <a:lvl3pPr>
              <a:defRPr sz="3162"/>
            </a:lvl3pPr>
            <a:lvl4pPr>
              <a:defRPr sz="2635"/>
            </a:lvl4pPr>
            <a:lvl5pPr>
              <a:defRPr sz="2635"/>
            </a:lvl5pPr>
            <a:lvl6pPr>
              <a:defRPr sz="2635"/>
            </a:lvl6pPr>
            <a:lvl7pPr>
              <a:defRPr sz="2635"/>
            </a:lvl7pPr>
            <a:lvl8pPr>
              <a:defRPr sz="2635"/>
            </a:lvl8pPr>
            <a:lvl9pPr>
              <a:defRPr sz="2635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4811" y="2710815"/>
            <a:ext cx="4377174" cy="5022120"/>
          </a:xfrm>
        </p:spPr>
        <p:txBody>
          <a:bodyPr/>
          <a:lstStyle>
            <a:lvl1pPr marL="0" indent="0">
              <a:buNone/>
              <a:defRPr sz="2108"/>
            </a:lvl1pPr>
            <a:lvl2pPr marL="602407" indent="0">
              <a:buNone/>
              <a:defRPr sz="1845"/>
            </a:lvl2pPr>
            <a:lvl3pPr marL="1204813" indent="0">
              <a:buNone/>
              <a:defRPr sz="1581"/>
            </a:lvl3pPr>
            <a:lvl4pPr marL="1807220" indent="0">
              <a:buNone/>
              <a:defRPr sz="1318"/>
            </a:lvl4pPr>
            <a:lvl5pPr marL="2409627" indent="0">
              <a:buNone/>
              <a:defRPr sz="1318"/>
            </a:lvl5pPr>
            <a:lvl6pPr marL="3012034" indent="0">
              <a:buNone/>
              <a:defRPr sz="1318"/>
            </a:lvl6pPr>
            <a:lvl7pPr marL="3614440" indent="0">
              <a:buNone/>
              <a:defRPr sz="1318"/>
            </a:lvl7pPr>
            <a:lvl8pPr marL="4216847" indent="0">
              <a:buNone/>
              <a:defRPr sz="1318"/>
            </a:lvl8pPr>
            <a:lvl9pPr marL="4819254" indent="0">
              <a:buNone/>
              <a:defRPr sz="1318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37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4811" y="602403"/>
            <a:ext cx="4377174" cy="2108412"/>
          </a:xfrm>
        </p:spPr>
        <p:txBody>
          <a:bodyPr anchor="b"/>
          <a:lstStyle>
            <a:lvl1pPr>
              <a:defRPr sz="42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69671" y="1301026"/>
            <a:ext cx="6870591" cy="6421452"/>
          </a:xfrm>
        </p:spPr>
        <p:txBody>
          <a:bodyPr anchor="t"/>
          <a:lstStyle>
            <a:lvl1pPr marL="0" indent="0">
              <a:buNone/>
              <a:defRPr sz="4216"/>
            </a:lvl1pPr>
            <a:lvl2pPr marL="602407" indent="0">
              <a:buNone/>
              <a:defRPr sz="3689"/>
            </a:lvl2pPr>
            <a:lvl3pPr marL="1204813" indent="0">
              <a:buNone/>
              <a:defRPr sz="3162"/>
            </a:lvl3pPr>
            <a:lvl4pPr marL="1807220" indent="0">
              <a:buNone/>
              <a:defRPr sz="2635"/>
            </a:lvl4pPr>
            <a:lvl5pPr marL="2409627" indent="0">
              <a:buNone/>
              <a:defRPr sz="2635"/>
            </a:lvl5pPr>
            <a:lvl6pPr marL="3012034" indent="0">
              <a:buNone/>
              <a:defRPr sz="2635"/>
            </a:lvl6pPr>
            <a:lvl7pPr marL="3614440" indent="0">
              <a:buNone/>
              <a:defRPr sz="2635"/>
            </a:lvl7pPr>
            <a:lvl8pPr marL="4216847" indent="0">
              <a:buNone/>
              <a:defRPr sz="2635"/>
            </a:lvl8pPr>
            <a:lvl9pPr marL="4819254" indent="0">
              <a:buNone/>
              <a:defRPr sz="263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4811" y="2710815"/>
            <a:ext cx="4377174" cy="5022120"/>
          </a:xfrm>
        </p:spPr>
        <p:txBody>
          <a:bodyPr/>
          <a:lstStyle>
            <a:lvl1pPr marL="0" indent="0">
              <a:buNone/>
              <a:defRPr sz="2108"/>
            </a:lvl1pPr>
            <a:lvl2pPr marL="602407" indent="0">
              <a:buNone/>
              <a:defRPr sz="1845"/>
            </a:lvl2pPr>
            <a:lvl3pPr marL="1204813" indent="0">
              <a:buNone/>
              <a:defRPr sz="1581"/>
            </a:lvl3pPr>
            <a:lvl4pPr marL="1807220" indent="0">
              <a:buNone/>
              <a:defRPr sz="1318"/>
            </a:lvl4pPr>
            <a:lvl5pPr marL="2409627" indent="0">
              <a:buNone/>
              <a:defRPr sz="1318"/>
            </a:lvl5pPr>
            <a:lvl6pPr marL="3012034" indent="0">
              <a:buNone/>
              <a:defRPr sz="1318"/>
            </a:lvl6pPr>
            <a:lvl7pPr marL="3614440" indent="0">
              <a:buNone/>
              <a:defRPr sz="1318"/>
            </a:lvl7pPr>
            <a:lvl8pPr marL="4216847" indent="0">
              <a:buNone/>
              <a:defRPr sz="1318"/>
            </a:lvl8pPr>
            <a:lvl9pPr marL="4819254" indent="0">
              <a:buNone/>
              <a:defRPr sz="1318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9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3043" y="481088"/>
            <a:ext cx="11705452" cy="1746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3043" y="2405430"/>
            <a:ext cx="11705452" cy="5733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043" y="8375082"/>
            <a:ext cx="3053596" cy="4810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E84FE-8739-4F0C-85DF-D11A26DD700E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95572" y="8375082"/>
            <a:ext cx="4580394" cy="4810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84899" y="8375082"/>
            <a:ext cx="3053596" cy="4810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02DA1-1046-4ED8-BB47-8DF449DE62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0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04813" rtl="0" eaLnBrk="1" latinLnBrk="0" hangingPunct="1">
        <a:lnSpc>
          <a:spcPct val="90000"/>
        </a:lnSpc>
        <a:spcBef>
          <a:spcPct val="0"/>
        </a:spcBef>
        <a:buNone/>
        <a:defRPr sz="57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1203" indent="-301203" algn="l" defTabSz="1204813" rtl="0" eaLnBrk="1" latinLnBrk="0" hangingPunct="1">
        <a:lnSpc>
          <a:spcPct val="90000"/>
        </a:lnSpc>
        <a:spcBef>
          <a:spcPts val="1318"/>
        </a:spcBef>
        <a:buFont typeface="Arial" panose="020B0604020202020204" pitchFamily="34" charset="0"/>
        <a:buChar char="•"/>
        <a:defRPr sz="3689" kern="1200">
          <a:solidFill>
            <a:schemeClr val="tx1"/>
          </a:solidFill>
          <a:latin typeface="+mn-lt"/>
          <a:ea typeface="+mn-ea"/>
          <a:cs typeface="+mn-cs"/>
        </a:defRPr>
      </a:lvl1pPr>
      <a:lvl2pPr marL="903610" indent="-301203" algn="l" defTabSz="1204813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3162" kern="1200">
          <a:solidFill>
            <a:schemeClr val="tx1"/>
          </a:solidFill>
          <a:latin typeface="+mn-lt"/>
          <a:ea typeface="+mn-ea"/>
          <a:cs typeface="+mn-cs"/>
        </a:defRPr>
      </a:lvl2pPr>
      <a:lvl3pPr marL="1506017" indent="-301203" algn="l" defTabSz="1204813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2635" kern="1200">
          <a:solidFill>
            <a:schemeClr val="tx1"/>
          </a:solidFill>
          <a:latin typeface="+mn-lt"/>
          <a:ea typeface="+mn-ea"/>
          <a:cs typeface="+mn-cs"/>
        </a:defRPr>
      </a:lvl3pPr>
      <a:lvl4pPr marL="2108424" indent="-301203" algn="l" defTabSz="1204813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2372" kern="1200">
          <a:solidFill>
            <a:schemeClr val="tx1"/>
          </a:solidFill>
          <a:latin typeface="+mn-lt"/>
          <a:ea typeface="+mn-ea"/>
          <a:cs typeface="+mn-cs"/>
        </a:defRPr>
      </a:lvl4pPr>
      <a:lvl5pPr marL="2710830" indent="-301203" algn="l" defTabSz="1204813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2372" kern="1200">
          <a:solidFill>
            <a:schemeClr val="tx1"/>
          </a:solidFill>
          <a:latin typeface="+mn-lt"/>
          <a:ea typeface="+mn-ea"/>
          <a:cs typeface="+mn-cs"/>
        </a:defRPr>
      </a:lvl5pPr>
      <a:lvl6pPr marL="3313237" indent="-301203" algn="l" defTabSz="1204813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2372" kern="1200">
          <a:solidFill>
            <a:schemeClr val="tx1"/>
          </a:solidFill>
          <a:latin typeface="+mn-lt"/>
          <a:ea typeface="+mn-ea"/>
          <a:cs typeface="+mn-cs"/>
        </a:defRPr>
      </a:lvl6pPr>
      <a:lvl7pPr marL="3915644" indent="-301203" algn="l" defTabSz="1204813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2372" kern="1200">
          <a:solidFill>
            <a:schemeClr val="tx1"/>
          </a:solidFill>
          <a:latin typeface="+mn-lt"/>
          <a:ea typeface="+mn-ea"/>
          <a:cs typeface="+mn-cs"/>
        </a:defRPr>
      </a:lvl7pPr>
      <a:lvl8pPr marL="4518050" indent="-301203" algn="l" defTabSz="1204813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2372" kern="1200">
          <a:solidFill>
            <a:schemeClr val="tx1"/>
          </a:solidFill>
          <a:latin typeface="+mn-lt"/>
          <a:ea typeface="+mn-ea"/>
          <a:cs typeface="+mn-cs"/>
        </a:defRPr>
      </a:lvl8pPr>
      <a:lvl9pPr marL="5120457" indent="-301203" algn="l" defTabSz="1204813" rtl="0" eaLnBrk="1" latinLnBrk="0" hangingPunct="1">
        <a:lnSpc>
          <a:spcPct val="90000"/>
        </a:lnSpc>
        <a:spcBef>
          <a:spcPts val="659"/>
        </a:spcBef>
        <a:buFont typeface="Arial" panose="020B0604020202020204" pitchFamily="34" charset="0"/>
        <a:buChar char="•"/>
        <a:defRPr sz="23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1pPr>
      <a:lvl2pPr marL="602407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2pPr>
      <a:lvl3pPr marL="1204813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3pPr>
      <a:lvl4pPr marL="1807220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4pPr>
      <a:lvl5pPr marL="2409627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5pPr>
      <a:lvl6pPr marL="3012034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6pPr>
      <a:lvl7pPr marL="3614440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7pPr>
      <a:lvl8pPr marL="4216847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8pPr>
      <a:lvl9pPr marL="4819254" algn="l" defTabSz="1204813" rtl="0" eaLnBrk="1" latinLnBrk="0" hangingPunct="1">
        <a:defRPr sz="23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/>
          <p:cNvSpPr/>
          <p:nvPr/>
        </p:nvSpPr>
        <p:spPr>
          <a:xfrm>
            <a:off x="174909" y="464221"/>
            <a:ext cx="13212845" cy="119431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ángulo redondeado 6"/>
          <p:cNvSpPr/>
          <p:nvPr/>
        </p:nvSpPr>
        <p:spPr>
          <a:xfrm>
            <a:off x="174909" y="2193385"/>
            <a:ext cx="13212845" cy="119431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ángulo redondeado 7"/>
          <p:cNvSpPr/>
          <p:nvPr/>
        </p:nvSpPr>
        <p:spPr>
          <a:xfrm>
            <a:off x="174909" y="3902906"/>
            <a:ext cx="13212845" cy="1194318"/>
          </a:xfrm>
          <a:prstGeom prst="roundRect">
            <a:avLst/>
          </a:prstGeom>
          <a:solidFill>
            <a:schemeClr val="bg1"/>
          </a:solidFill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ectángulo redondeado 8"/>
          <p:cNvSpPr/>
          <p:nvPr/>
        </p:nvSpPr>
        <p:spPr>
          <a:xfrm>
            <a:off x="174909" y="5612427"/>
            <a:ext cx="13212845" cy="119431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ángulo redondeado 9"/>
          <p:cNvSpPr/>
          <p:nvPr/>
        </p:nvSpPr>
        <p:spPr>
          <a:xfrm>
            <a:off x="174909" y="7307584"/>
            <a:ext cx="13212845" cy="119431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CuadroTexto 10"/>
          <p:cNvSpPr txBox="1"/>
          <p:nvPr/>
        </p:nvSpPr>
        <p:spPr>
          <a:xfrm>
            <a:off x="314137" y="7489244"/>
            <a:ext cx="1793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APRENDIZAJE Y CRECIMIENTO</a:t>
            </a:r>
            <a:endParaRPr lang="en-US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14137" y="5917198"/>
            <a:ext cx="179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PROCESOS</a:t>
            </a:r>
          </a:p>
          <a:p>
            <a:pPr algn="ctr"/>
            <a:r>
              <a:rPr lang="es-V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INTERNOS</a:t>
            </a:r>
            <a:endParaRPr lang="en-US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14138" y="4330788"/>
            <a:ext cx="1793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CLIENTE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314139" y="2634275"/>
            <a:ext cx="1793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FINANCIERA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74909" y="924754"/>
            <a:ext cx="2072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STAKEHOLDERS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544006" y="4030705"/>
            <a:ext cx="3615493" cy="93871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100" b="1" dirty="0"/>
              <a:t>Diseñar e implementar una estrategia de marketing a través de redes sociales para llegar a una mayor cantidad de posibles financiadores o donantes de los programas sociales que se llevan a cabo, reforzando la imagen de la fundación y su credibilidad</a:t>
            </a:r>
            <a:endParaRPr lang="en-US" sz="1100" b="1" dirty="0"/>
          </a:p>
        </p:txBody>
      </p:sp>
      <p:sp>
        <p:nvSpPr>
          <p:cNvPr id="18" name="Rectángulo 17"/>
          <p:cNvSpPr/>
          <p:nvPr/>
        </p:nvSpPr>
        <p:spPr>
          <a:xfrm>
            <a:off x="2562569" y="7535410"/>
            <a:ext cx="2386989" cy="73866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Aumentar los procesos de capacitación de trabajadores y voluntarios de la Fundación</a:t>
            </a:r>
            <a:endParaRPr lang="en-US" sz="1400" b="1" dirty="0"/>
          </a:p>
        </p:txBody>
      </p:sp>
      <p:sp>
        <p:nvSpPr>
          <p:cNvPr id="19" name="Rectángulo 18"/>
          <p:cNvSpPr/>
          <p:nvPr/>
        </p:nvSpPr>
        <p:spPr>
          <a:xfrm>
            <a:off x="5198362" y="7535410"/>
            <a:ext cx="1922275" cy="73866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Fomentar la cultura de la innovación permanente</a:t>
            </a:r>
            <a:endParaRPr lang="en-US" sz="1400" b="1" dirty="0"/>
          </a:p>
        </p:txBody>
      </p:sp>
      <p:sp>
        <p:nvSpPr>
          <p:cNvPr id="21" name="Rectángulo 20"/>
          <p:cNvSpPr/>
          <p:nvPr/>
        </p:nvSpPr>
        <p:spPr>
          <a:xfrm>
            <a:off x="7307670" y="7427688"/>
            <a:ext cx="3837822" cy="954107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Potenciar la cohesión interna de trabajo de los trabajadores de las distintas áreas (operativa y administrativa) a través del diseño de pautas de liderazgo y trabajo en equipo</a:t>
            </a:r>
            <a:endParaRPr lang="en-US" sz="1400" b="1" dirty="0"/>
          </a:p>
        </p:txBody>
      </p:sp>
      <p:sp>
        <p:nvSpPr>
          <p:cNvPr id="22" name="Rectángulo 21"/>
          <p:cNvSpPr/>
          <p:nvPr/>
        </p:nvSpPr>
        <p:spPr>
          <a:xfrm>
            <a:off x="11332525" y="7535410"/>
            <a:ext cx="1914552" cy="73866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Consolidar la nueva sede de la Fundación Semilla y Fruto</a:t>
            </a:r>
            <a:endParaRPr lang="en-US" sz="1400" b="1" dirty="0"/>
          </a:p>
        </p:txBody>
      </p:sp>
      <p:sp>
        <p:nvSpPr>
          <p:cNvPr id="23" name="Rectángulo 22"/>
          <p:cNvSpPr/>
          <p:nvPr/>
        </p:nvSpPr>
        <p:spPr>
          <a:xfrm>
            <a:off x="2562569" y="2265499"/>
            <a:ext cx="3090593" cy="101566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200" b="1" dirty="0"/>
              <a:t>Fomentar nuevas fuentes de financiamiento que permitan obtener los recursos para la ampliación de la sedes o creación/adquisición de nueva infraestructura para ampliar la capacidad de atención</a:t>
            </a:r>
            <a:endParaRPr lang="en-US" sz="1200" b="1" dirty="0"/>
          </a:p>
        </p:txBody>
      </p:sp>
      <p:sp>
        <p:nvSpPr>
          <p:cNvPr id="4" name="Rectángulo 3"/>
          <p:cNvSpPr/>
          <p:nvPr/>
        </p:nvSpPr>
        <p:spPr>
          <a:xfrm>
            <a:off x="6359289" y="616362"/>
            <a:ext cx="2365423" cy="758152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Potenciar las relaciones de la Fundación Semilla y Fruto con la sociedad</a:t>
            </a:r>
            <a:endParaRPr lang="en-US" sz="1400" b="1" dirty="0"/>
          </a:p>
        </p:txBody>
      </p:sp>
      <p:sp>
        <p:nvSpPr>
          <p:cNvPr id="5" name="Rectángulo 4"/>
          <p:cNvSpPr/>
          <p:nvPr/>
        </p:nvSpPr>
        <p:spPr>
          <a:xfrm>
            <a:off x="2562569" y="616977"/>
            <a:ext cx="2723713" cy="95410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Satisfacer las necesidades alimenticias y de entretenimiento de los niños beneficiarios  de los programas de la Fundación</a:t>
            </a:r>
            <a:endParaRPr lang="en-US" sz="1400" b="1" dirty="0"/>
          </a:p>
        </p:txBody>
      </p:sp>
      <p:sp>
        <p:nvSpPr>
          <p:cNvPr id="13" name="Rectángulo 12"/>
          <p:cNvSpPr/>
          <p:nvPr/>
        </p:nvSpPr>
        <p:spPr>
          <a:xfrm>
            <a:off x="5955860" y="2511720"/>
            <a:ext cx="2084962" cy="52322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VE" sz="1400" b="1" dirty="0"/>
              <a:t>Disminuir el porcentaje de gastos anual por sede</a:t>
            </a:r>
            <a:endParaRPr lang="en-US" sz="1400" b="1" dirty="0"/>
          </a:p>
        </p:txBody>
      </p:sp>
      <p:sp>
        <p:nvSpPr>
          <p:cNvPr id="20" name="Rectángulo 19"/>
          <p:cNvSpPr/>
          <p:nvPr/>
        </p:nvSpPr>
        <p:spPr>
          <a:xfrm>
            <a:off x="8343520" y="2373801"/>
            <a:ext cx="2031403" cy="73866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Incrementar las ventas en la unidad productiva (panadería)</a:t>
            </a:r>
            <a:endParaRPr lang="en-US" sz="1400" b="1" dirty="0"/>
          </a:p>
        </p:txBody>
      </p:sp>
      <p:sp>
        <p:nvSpPr>
          <p:cNvPr id="24" name="Rectángulo 23"/>
          <p:cNvSpPr/>
          <p:nvPr/>
        </p:nvSpPr>
        <p:spPr>
          <a:xfrm>
            <a:off x="10870068" y="2373801"/>
            <a:ext cx="2022540" cy="73866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Incrementar la autonomía financiera de la Fundación</a:t>
            </a:r>
            <a:endParaRPr lang="en-US" sz="1400" b="1" dirty="0"/>
          </a:p>
        </p:txBody>
      </p:sp>
      <p:sp>
        <p:nvSpPr>
          <p:cNvPr id="25" name="Rectángulo 24"/>
          <p:cNvSpPr/>
          <p:nvPr/>
        </p:nvSpPr>
        <p:spPr>
          <a:xfrm>
            <a:off x="2562569" y="5762511"/>
            <a:ext cx="3132954" cy="95410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Impulsar el desarrollo operativo de la unidad productiva (panadería) para incrementar los ingresos provenientes de la misma</a:t>
            </a:r>
            <a:endParaRPr lang="en-US" sz="1400" b="1" dirty="0"/>
          </a:p>
        </p:txBody>
      </p:sp>
      <p:sp>
        <p:nvSpPr>
          <p:cNvPr id="26" name="Rectángulo 25"/>
          <p:cNvSpPr/>
          <p:nvPr/>
        </p:nvSpPr>
        <p:spPr>
          <a:xfrm>
            <a:off x="5955860" y="5840253"/>
            <a:ext cx="2084962" cy="738664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Mejorar el equipamiento interno de las instalaciones</a:t>
            </a:r>
            <a:endParaRPr lang="en-US" sz="1400" b="1" dirty="0"/>
          </a:p>
        </p:txBody>
      </p:sp>
      <p:sp>
        <p:nvSpPr>
          <p:cNvPr id="27" name="Rectángulo 26"/>
          <p:cNvSpPr/>
          <p:nvPr/>
        </p:nvSpPr>
        <p:spPr>
          <a:xfrm>
            <a:off x="8343520" y="5840253"/>
            <a:ext cx="2125188" cy="738664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Motivar a los trabajadores y voluntarios de la Fundación</a:t>
            </a:r>
            <a:endParaRPr lang="en-US" sz="1400" b="1" dirty="0"/>
          </a:p>
        </p:txBody>
      </p:sp>
      <p:sp>
        <p:nvSpPr>
          <p:cNvPr id="28" name="Rectángulo 27"/>
          <p:cNvSpPr/>
          <p:nvPr/>
        </p:nvSpPr>
        <p:spPr>
          <a:xfrm>
            <a:off x="7190785" y="4103142"/>
            <a:ext cx="2305470" cy="73866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Mejorar la </a:t>
            </a:r>
            <a:r>
              <a:rPr lang="es-VE" sz="1400" b="1" dirty="0" err="1"/>
              <a:t>visibilización</a:t>
            </a:r>
            <a:r>
              <a:rPr lang="es-VE" sz="1400" b="1" dirty="0"/>
              <a:t> de la fundación frente a los clientes/beneficiarios</a:t>
            </a:r>
            <a:endParaRPr lang="en-US" sz="1400" b="1" dirty="0"/>
          </a:p>
        </p:txBody>
      </p:sp>
      <p:sp>
        <p:nvSpPr>
          <p:cNvPr id="29" name="Rectángulo 28"/>
          <p:cNvSpPr/>
          <p:nvPr/>
        </p:nvSpPr>
        <p:spPr>
          <a:xfrm>
            <a:off x="10583984" y="4103142"/>
            <a:ext cx="2305470" cy="73866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Conocer la percepción de los clientes en relación a la calidad de servicio prestado</a:t>
            </a:r>
            <a:endParaRPr lang="en-US" sz="1400" b="1" dirty="0"/>
          </a:p>
        </p:txBody>
      </p:sp>
      <p:sp>
        <p:nvSpPr>
          <p:cNvPr id="30" name="Rectángulo 29"/>
          <p:cNvSpPr/>
          <p:nvPr/>
        </p:nvSpPr>
        <p:spPr>
          <a:xfrm>
            <a:off x="10865637" y="5947975"/>
            <a:ext cx="2125188" cy="52322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VE" sz="1400" b="1" dirty="0"/>
              <a:t>Mejorar la calidad de servicio</a:t>
            </a:r>
            <a:endParaRPr lang="en-US" sz="1400" b="1" dirty="0"/>
          </a:p>
        </p:txBody>
      </p:sp>
      <p:cxnSp>
        <p:nvCxnSpPr>
          <p:cNvPr id="42" name="Conector recto de flecha 41"/>
          <p:cNvCxnSpPr>
            <a:stCxn id="18" idx="0"/>
          </p:cNvCxnSpPr>
          <p:nvPr/>
        </p:nvCxnSpPr>
        <p:spPr>
          <a:xfrm flipV="1">
            <a:off x="3756064" y="6578917"/>
            <a:ext cx="5329321" cy="9564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ector recto de flecha 42"/>
          <p:cNvCxnSpPr/>
          <p:nvPr/>
        </p:nvCxnSpPr>
        <p:spPr>
          <a:xfrm flipV="1">
            <a:off x="5915487" y="6496274"/>
            <a:ext cx="5499268" cy="10515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>
            <a:stCxn id="21" idx="0"/>
          </p:cNvCxnSpPr>
          <p:nvPr/>
        </p:nvCxnSpPr>
        <p:spPr>
          <a:xfrm flipH="1" flipV="1">
            <a:off x="5442538" y="6716618"/>
            <a:ext cx="3784043" cy="7110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/>
          <p:nvPr/>
        </p:nvCxnSpPr>
        <p:spPr>
          <a:xfrm flipH="1" flipV="1">
            <a:off x="12082319" y="6496274"/>
            <a:ext cx="237008" cy="10391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/>
          <p:cNvCxnSpPr/>
          <p:nvPr/>
        </p:nvCxnSpPr>
        <p:spPr>
          <a:xfrm flipV="1">
            <a:off x="11736719" y="4828076"/>
            <a:ext cx="144619" cy="11155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Conector recto de flecha 53"/>
          <p:cNvCxnSpPr/>
          <p:nvPr/>
        </p:nvCxnSpPr>
        <p:spPr>
          <a:xfrm flipH="1" flipV="1">
            <a:off x="8040823" y="6538115"/>
            <a:ext cx="4017844" cy="9818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Conector recto de flecha 58"/>
          <p:cNvCxnSpPr/>
          <p:nvPr/>
        </p:nvCxnSpPr>
        <p:spPr>
          <a:xfrm flipH="1" flipV="1">
            <a:off x="8643811" y="4841806"/>
            <a:ext cx="585406" cy="99844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Conector recto de flecha 60"/>
          <p:cNvCxnSpPr>
            <a:endCxn id="23" idx="2"/>
          </p:cNvCxnSpPr>
          <p:nvPr/>
        </p:nvCxnSpPr>
        <p:spPr>
          <a:xfrm flipH="1" flipV="1">
            <a:off x="4107866" y="3281162"/>
            <a:ext cx="534472" cy="7750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Conector recto de flecha 65"/>
          <p:cNvCxnSpPr>
            <a:stCxn id="17" idx="3"/>
            <a:endCxn id="28" idx="1"/>
          </p:cNvCxnSpPr>
          <p:nvPr/>
        </p:nvCxnSpPr>
        <p:spPr>
          <a:xfrm flipV="1">
            <a:off x="6159499" y="4472474"/>
            <a:ext cx="1031286" cy="275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ector recto de flecha 69"/>
          <p:cNvCxnSpPr/>
          <p:nvPr/>
        </p:nvCxnSpPr>
        <p:spPr>
          <a:xfrm flipV="1">
            <a:off x="8374491" y="3136650"/>
            <a:ext cx="852090" cy="9786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Conector recto de flecha 71"/>
          <p:cNvCxnSpPr/>
          <p:nvPr/>
        </p:nvCxnSpPr>
        <p:spPr>
          <a:xfrm flipV="1">
            <a:off x="6991057" y="4865484"/>
            <a:ext cx="3998053" cy="9736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ector recto de flecha 73"/>
          <p:cNvCxnSpPr/>
          <p:nvPr/>
        </p:nvCxnSpPr>
        <p:spPr>
          <a:xfrm flipV="1">
            <a:off x="5603273" y="4854467"/>
            <a:ext cx="1751158" cy="9177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Conector recto de flecha 75"/>
          <p:cNvCxnSpPr/>
          <p:nvPr/>
        </p:nvCxnSpPr>
        <p:spPr>
          <a:xfrm flipV="1">
            <a:off x="9496255" y="3123482"/>
            <a:ext cx="2426361" cy="11729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ector recto de flecha 79"/>
          <p:cNvCxnSpPr/>
          <p:nvPr/>
        </p:nvCxnSpPr>
        <p:spPr>
          <a:xfrm flipV="1">
            <a:off x="5198362" y="1384943"/>
            <a:ext cx="1922275" cy="8681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Conector recto de flecha 82"/>
          <p:cNvCxnSpPr>
            <a:endCxn id="13" idx="2"/>
          </p:cNvCxnSpPr>
          <p:nvPr/>
        </p:nvCxnSpPr>
        <p:spPr>
          <a:xfrm flipH="1" flipV="1">
            <a:off x="6998341" y="3034940"/>
            <a:ext cx="406241" cy="10803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Conector recto de flecha 84"/>
          <p:cNvCxnSpPr/>
          <p:nvPr/>
        </p:nvCxnSpPr>
        <p:spPr>
          <a:xfrm flipH="1" flipV="1">
            <a:off x="4898536" y="1592596"/>
            <a:ext cx="6838183" cy="7801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CuadroTexto 87"/>
          <p:cNvSpPr txBox="1"/>
          <p:nvPr/>
        </p:nvSpPr>
        <p:spPr>
          <a:xfrm>
            <a:off x="4829224" y="34837"/>
            <a:ext cx="4160859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VE" b="1" dirty="0"/>
              <a:t>CREACIÓN DE VALOR SOCIAL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20033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510</TotalTime>
  <Words>262</Words>
  <Application>Microsoft Office PowerPoint</Application>
  <PresentationFormat>Personalizado</PresentationFormat>
  <Paragraphs>24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Zulycris Vasquez</cp:lastModifiedBy>
  <cp:revision>22</cp:revision>
  <dcterms:created xsi:type="dcterms:W3CDTF">2020-11-18T19:08:38Z</dcterms:created>
  <dcterms:modified xsi:type="dcterms:W3CDTF">2020-11-19T17:58:53Z</dcterms:modified>
</cp:coreProperties>
</file>