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1" r:id="rId6"/>
    <p:sldId id="264" r:id="rId7"/>
    <p:sldId id="262" r:id="rId8"/>
    <p:sldId id="263"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41" d="100"/>
          <a:sy n="41" d="100"/>
        </p:scale>
        <p:origin x="-768"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28 Título"/>
          <p:cNvSpPr>
            <a:spLocks noGrp="1"/>
          </p:cNvSpPr>
          <p:nvPr>
            <p:ph type="ctrTitle"/>
          </p:nvPr>
        </p:nvSpPr>
        <p:spPr>
          <a:xfrm>
            <a:off x="381000" y="4853411"/>
            <a:ext cx="8458200" cy="1222375"/>
          </a:xfrm>
        </p:spPr>
        <p:txBody>
          <a:bodyPr anchor="t"/>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16" name="15 Marcador de fecha"/>
          <p:cNvSpPr>
            <a:spLocks noGrp="1"/>
          </p:cNvSpPr>
          <p:nvPr>
            <p:ph type="dt" sz="half" idx="10"/>
          </p:nvPr>
        </p:nvSpPr>
        <p:spPr/>
        <p:txBody>
          <a:bodyPr/>
          <a:lstStyle/>
          <a:p>
            <a:fld id="{AB210626-8C84-4D1B-B816-114B473D9AA3}" type="datetimeFigureOut">
              <a:rPr lang="es-ES" smtClean="0"/>
              <a:pPr/>
              <a:t>03/02/2011</a:t>
            </a:fld>
            <a:endParaRPr lang="es-ES"/>
          </a:p>
        </p:txBody>
      </p:sp>
      <p:sp>
        <p:nvSpPr>
          <p:cNvPr id="2" name="1 Marcador de pie de página"/>
          <p:cNvSpPr>
            <a:spLocks noGrp="1"/>
          </p:cNvSpPr>
          <p:nvPr>
            <p:ph type="ftr" sz="quarter" idx="11"/>
          </p:nvPr>
        </p:nvSpPr>
        <p:spPr/>
        <p:txBody>
          <a:bodyPr/>
          <a:lstStyle/>
          <a:p>
            <a:endParaRPr lang="es-ES"/>
          </a:p>
        </p:txBody>
      </p:sp>
      <p:sp>
        <p:nvSpPr>
          <p:cNvPr id="15" name="14 Marcador de número de diapositiva"/>
          <p:cNvSpPr>
            <a:spLocks noGrp="1"/>
          </p:cNvSpPr>
          <p:nvPr>
            <p:ph type="sldNum" sz="quarter" idx="12"/>
          </p:nvPr>
        </p:nvSpPr>
        <p:spPr>
          <a:xfrm>
            <a:off x="8229600" y="6473952"/>
            <a:ext cx="758952" cy="246888"/>
          </a:xfrm>
        </p:spPr>
        <p:txBody>
          <a:bodyPr/>
          <a:lstStyle/>
          <a:p>
            <a:fld id="{997AEB44-EBA7-43EF-A299-A5FEBF8C86BD}"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AB210626-8C84-4D1B-B816-114B473D9AA3}" type="datetimeFigureOut">
              <a:rPr lang="es-ES" smtClean="0"/>
              <a:pPr/>
              <a:t>03/02/2011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997AEB44-EBA7-43EF-A299-A5FEBF8C86BD}"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549276"/>
            <a:ext cx="18288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549276"/>
            <a:ext cx="62484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AB210626-8C84-4D1B-B816-114B473D9AA3}" type="datetimeFigureOut">
              <a:rPr lang="es-ES" smtClean="0"/>
              <a:pPr/>
              <a:t>03/02/2011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997AEB44-EBA7-43EF-A299-A5FEBF8C86BD}"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2" name="2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27" name="26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AB210626-8C84-4D1B-B816-114B473D9AA3}" type="datetimeFigureOut">
              <a:rPr lang="es-ES" smtClean="0"/>
              <a:pPr/>
              <a:t>03/02/2011</a:t>
            </a:fld>
            <a:endParaRPr lang="es-ES"/>
          </a:p>
        </p:txBody>
      </p:sp>
      <p:sp>
        <p:nvSpPr>
          <p:cNvPr id="19" name="18 Marcador de pie de página"/>
          <p:cNvSpPr>
            <a:spLocks noGrp="1"/>
          </p:cNvSpPr>
          <p:nvPr>
            <p:ph type="ftr" sz="quarter" idx="11"/>
          </p:nvPr>
        </p:nvSpPr>
        <p:spPr>
          <a:xfrm>
            <a:off x="3581400" y="76200"/>
            <a:ext cx="2895600" cy="288925"/>
          </a:xfrm>
        </p:spPr>
        <p:txBody>
          <a:bodyPr/>
          <a:lstStyle/>
          <a:p>
            <a:endParaRPr lang="es-ES"/>
          </a:p>
        </p:txBody>
      </p:sp>
      <p:sp>
        <p:nvSpPr>
          <p:cNvPr id="16" name="15 Marcador de número de diapositiva"/>
          <p:cNvSpPr>
            <a:spLocks noGrp="1"/>
          </p:cNvSpPr>
          <p:nvPr>
            <p:ph type="sldNum" sz="quarter" idx="12"/>
          </p:nvPr>
        </p:nvSpPr>
        <p:spPr>
          <a:xfrm>
            <a:off x="8229600" y="6473952"/>
            <a:ext cx="758952" cy="246888"/>
          </a:xfrm>
        </p:spPr>
        <p:txBody>
          <a:bodyPr/>
          <a:lstStyle/>
          <a:p>
            <a:fld id="{997AEB44-EBA7-43EF-A299-A5FEBF8C86BD}"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texto"/>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19" name="18 Marcador de fecha"/>
          <p:cNvSpPr>
            <a:spLocks noGrp="1"/>
          </p:cNvSpPr>
          <p:nvPr>
            <p:ph type="dt" sz="half" idx="10"/>
          </p:nvPr>
        </p:nvSpPr>
        <p:spPr/>
        <p:txBody>
          <a:bodyPr/>
          <a:lstStyle/>
          <a:p>
            <a:fld id="{AB210626-8C84-4D1B-B816-114B473D9AA3}" type="datetimeFigureOut">
              <a:rPr lang="es-ES" smtClean="0"/>
              <a:pPr/>
              <a:t>03/02/2011</a:t>
            </a:fld>
            <a:endParaRPr lang="es-ES"/>
          </a:p>
        </p:txBody>
      </p:sp>
      <p:sp>
        <p:nvSpPr>
          <p:cNvPr id="11" name="10 Marcador de pie de página"/>
          <p:cNvSpPr>
            <a:spLocks noGrp="1"/>
          </p:cNvSpPr>
          <p:nvPr>
            <p:ph type="ftr" sz="quarter" idx="11"/>
          </p:nvPr>
        </p:nvSpPr>
        <p:spPr/>
        <p:txBody>
          <a:bodyPr/>
          <a:lstStyle/>
          <a:p>
            <a:endParaRPr lang="es-ES"/>
          </a:p>
        </p:txBody>
      </p:sp>
      <p:sp>
        <p:nvSpPr>
          <p:cNvPr id="16" name="15 Marcador de número de diapositiva"/>
          <p:cNvSpPr>
            <a:spLocks noGrp="1"/>
          </p:cNvSpPr>
          <p:nvPr>
            <p:ph type="sldNum" sz="quarter" idx="12"/>
          </p:nvPr>
        </p:nvSpPr>
        <p:spPr/>
        <p:txBody>
          <a:bodyPr/>
          <a:lstStyle/>
          <a:p>
            <a:fld id="{997AEB44-EBA7-43EF-A299-A5FEBF8C86BD}" type="slidenum">
              <a:rPr lang="es-ES" smtClean="0"/>
              <a:pPr/>
              <a:t>‹Nº›</a:t>
            </a:fld>
            <a:endParaRPr lang="es-ES"/>
          </a:p>
        </p:txBody>
      </p:sp>
      <p:sp>
        <p:nvSpPr>
          <p:cNvPr id="8" name="7 Título"/>
          <p:cNvSpPr>
            <a:spLocks noGrp="1"/>
          </p:cNvSpPr>
          <p:nvPr>
            <p:ph type="title"/>
          </p:nvPr>
        </p:nvSpPr>
        <p:spPr>
          <a:xfrm>
            <a:off x="180475" y="2947085"/>
            <a:ext cx="8686800" cy="1184825"/>
          </a:xfrm>
        </p:spPr>
        <p:txBody>
          <a:bodyPr rtlCol="0" anchor="t"/>
          <a:lstStyle>
            <a:lvl1pPr algn="r">
              <a:defRPr/>
            </a:lvl1pPr>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0" name="1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4" name="13 Marcador de contenido"/>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0"/>
          </p:nvPr>
        </p:nvSpPr>
        <p:spPr/>
        <p:txBody>
          <a:bodyPr/>
          <a:lstStyle/>
          <a:p>
            <a:fld id="{AB210626-8C84-4D1B-B816-114B473D9AA3}" type="datetimeFigureOut">
              <a:rPr lang="es-ES" smtClean="0"/>
              <a:pPr/>
              <a:t>03/02/2011</a:t>
            </a:fld>
            <a:endParaRPr lang="es-ES"/>
          </a:p>
        </p:txBody>
      </p:sp>
      <p:sp>
        <p:nvSpPr>
          <p:cNvPr id="10" name="9 Marcador de pie de página"/>
          <p:cNvSpPr>
            <a:spLocks noGrp="1"/>
          </p:cNvSpPr>
          <p:nvPr>
            <p:ph type="ftr" sz="quarter" idx="11"/>
          </p:nvPr>
        </p:nvSpPr>
        <p:spPr/>
        <p:txBody>
          <a:bodyPr/>
          <a:lstStyle/>
          <a:p>
            <a:endParaRPr lang="es-ES"/>
          </a:p>
        </p:txBody>
      </p:sp>
      <p:sp>
        <p:nvSpPr>
          <p:cNvPr id="31" name="30 Marcador de número de diapositiva"/>
          <p:cNvSpPr>
            <a:spLocks noGrp="1"/>
          </p:cNvSpPr>
          <p:nvPr>
            <p:ph type="sldNum" sz="quarter" idx="12"/>
          </p:nvPr>
        </p:nvSpPr>
        <p:spPr/>
        <p:txBody>
          <a:bodyPr/>
          <a:lstStyle/>
          <a:p>
            <a:fld id="{997AEB44-EBA7-43EF-A299-A5FEBF8C86BD}"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9" name="28 Título"/>
          <p:cNvSpPr>
            <a:spLocks noGrp="1"/>
          </p:cNvSpPr>
          <p:nvPr>
            <p:ph type="title"/>
          </p:nvPr>
        </p:nvSpPr>
        <p:spPr>
          <a:xfrm>
            <a:off x="304800" y="5410200"/>
            <a:ext cx="8610600" cy="882650"/>
          </a:xfrm>
        </p:spPr>
        <p:txBody>
          <a:bodyPr anchor="ctr"/>
          <a:lstStyle>
            <a:lvl1pPr>
              <a:defRPr/>
            </a:lvl1p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25" name="24 Marcador de texto"/>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8" name="27 Marcador de contenido"/>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0"/>
          </p:nvPr>
        </p:nvSpPr>
        <p:spPr/>
        <p:txBody>
          <a:bodyPr/>
          <a:lstStyle/>
          <a:p>
            <a:fld id="{AB210626-8C84-4D1B-B816-114B473D9AA3}" type="datetimeFigureOut">
              <a:rPr lang="es-ES" smtClean="0"/>
              <a:pPr/>
              <a:t>03/02/2011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a:xfrm>
            <a:off x="8229600" y="6477000"/>
            <a:ext cx="762000" cy="246888"/>
          </a:xfrm>
        </p:spPr>
        <p:txBody>
          <a:bodyPr/>
          <a:lstStyle/>
          <a:p>
            <a:fld id="{997AEB44-EBA7-43EF-A299-A5FEBF8C86BD}" type="slidenum">
              <a:rPr lang="es-ES" smtClean="0"/>
              <a:pPr/>
              <a:t>‹Nº›</a:t>
            </a:fld>
            <a:endParaRPr lang="es-ES"/>
          </a:p>
        </p:txBody>
      </p:sp>
      <p:sp>
        <p:nvSpPr>
          <p:cNvPr id="11" name="10 Conector recto"/>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0" name="2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fld id="{AB210626-8C84-4D1B-B816-114B473D9AA3}" type="datetimeFigureOut">
              <a:rPr lang="es-ES" smtClean="0"/>
              <a:pPr/>
              <a:t>03/02/2011</a:t>
            </a:fld>
            <a:endParaRPr lang="es-ES"/>
          </a:p>
        </p:txBody>
      </p:sp>
      <p:sp>
        <p:nvSpPr>
          <p:cNvPr id="21" name="20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997AEB44-EBA7-43EF-A299-A5FEBF8C86BD}"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AB210626-8C84-4D1B-B816-114B473D9AA3}" type="datetimeFigureOut">
              <a:rPr lang="es-ES" smtClean="0"/>
              <a:pPr/>
              <a:t>03/02/2011</a:t>
            </a:fld>
            <a:endParaRPr lang="es-ES"/>
          </a:p>
        </p:txBody>
      </p:sp>
      <p:sp>
        <p:nvSpPr>
          <p:cNvPr id="24" name="23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997AEB44-EBA7-43EF-A299-A5FEBF8C86BD}"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7 Conector recto"/>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Título"/>
          <p:cNvSpPr>
            <a:spLocks noGrp="1"/>
          </p:cNvSpPr>
          <p:nvPr>
            <p:ph type="title"/>
          </p:nvPr>
        </p:nvSpPr>
        <p:spPr>
          <a:xfrm>
            <a:off x="457200" y="5486400"/>
            <a:ext cx="8458200" cy="520700"/>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14" name="13 Marcador de contenido"/>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AB210626-8C84-4D1B-B816-114B473D9AA3}" type="datetimeFigureOut">
              <a:rPr lang="es-ES" smtClean="0"/>
              <a:pPr/>
              <a:t>03/02/2011</a:t>
            </a:fld>
            <a:endParaRPr lang="es-ES"/>
          </a:p>
        </p:txBody>
      </p:sp>
      <p:sp>
        <p:nvSpPr>
          <p:cNvPr id="29" name="28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997AEB44-EBA7-43EF-A299-A5FEBF8C86BD}"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3" name="12 Marcador de posición de imagen"/>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s-ES" smtClean="0"/>
              <a:t>Haga clic en el icono para agregar una imagen</a:t>
            </a:r>
            <a:endParaRPr kumimoji="0" lang="en-US" dirty="0"/>
          </a:p>
        </p:txBody>
      </p:sp>
      <p:sp>
        <p:nvSpPr>
          <p:cNvPr id="7" name="6 Marcador de fecha"/>
          <p:cNvSpPr>
            <a:spLocks noGrp="1"/>
          </p:cNvSpPr>
          <p:nvPr>
            <p:ph type="dt" sz="half" idx="10"/>
          </p:nvPr>
        </p:nvSpPr>
        <p:spPr/>
        <p:txBody>
          <a:bodyPr/>
          <a:lstStyle/>
          <a:p>
            <a:fld id="{AB210626-8C84-4D1B-B816-114B473D9AA3}" type="datetimeFigureOut">
              <a:rPr lang="es-ES" smtClean="0"/>
              <a:pPr/>
              <a:t>03/02/2011</a:t>
            </a:fld>
            <a:endParaRPr lang="es-ES"/>
          </a:p>
        </p:txBody>
      </p:sp>
      <p:sp>
        <p:nvSpPr>
          <p:cNvPr id="5" name="4 Marcador de pie de página"/>
          <p:cNvSpPr>
            <a:spLocks noGrp="1"/>
          </p:cNvSpPr>
          <p:nvPr>
            <p:ph type="ftr" sz="quarter" idx="11"/>
          </p:nvPr>
        </p:nvSpPr>
        <p:spPr/>
        <p:txBody>
          <a:bodyPr/>
          <a:lstStyle/>
          <a:p>
            <a:endParaRPr lang="es-ES"/>
          </a:p>
        </p:txBody>
      </p:sp>
      <p:sp>
        <p:nvSpPr>
          <p:cNvPr id="31" name="30 Marcador de número de diapositiva"/>
          <p:cNvSpPr>
            <a:spLocks noGrp="1"/>
          </p:cNvSpPr>
          <p:nvPr>
            <p:ph type="sldNum" sz="quarter" idx="12"/>
          </p:nvPr>
        </p:nvSpPr>
        <p:spPr/>
        <p:txBody>
          <a:bodyPr/>
          <a:lstStyle/>
          <a:p>
            <a:fld id="{997AEB44-EBA7-43EF-A299-A5FEBF8C86BD}" type="slidenum">
              <a:rPr lang="es-ES" smtClean="0"/>
              <a:pPr/>
              <a:t>‹Nº›</a:t>
            </a:fld>
            <a:endParaRPr lang="es-ES"/>
          </a:p>
        </p:txBody>
      </p:sp>
      <p:sp>
        <p:nvSpPr>
          <p:cNvPr id="17" name="16 Título"/>
          <p:cNvSpPr>
            <a:spLocks noGrp="1"/>
          </p:cNvSpPr>
          <p:nvPr>
            <p:ph type="title"/>
          </p:nvPr>
        </p:nvSpPr>
        <p:spPr>
          <a:xfrm>
            <a:off x="381000" y="4993760"/>
            <a:ext cx="5867400" cy="522288"/>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7 Marcador de texto"/>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1" name="10 Marcador de fecha"/>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AB210626-8C84-4D1B-B816-114B473D9AA3}" type="datetimeFigureOut">
              <a:rPr lang="es-ES" smtClean="0"/>
              <a:pPr/>
              <a:t>03/02/2011</a:t>
            </a:fld>
            <a:endParaRPr lang="es-ES"/>
          </a:p>
        </p:txBody>
      </p:sp>
      <p:sp>
        <p:nvSpPr>
          <p:cNvPr id="28" name="27 Marcador de pie de página"/>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s-ES"/>
          </a:p>
        </p:txBody>
      </p:sp>
      <p:sp>
        <p:nvSpPr>
          <p:cNvPr id="5" name="4 Marcador de número de diapositiva"/>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997AEB44-EBA7-43EF-A299-A5FEBF8C86BD}" type="slidenum">
              <a:rPr lang="es-ES" smtClean="0"/>
              <a:pPr/>
              <a:t>‹Nº›</a:t>
            </a:fld>
            <a:endParaRPr lang="es-ES"/>
          </a:p>
        </p:txBody>
      </p:sp>
      <p:sp>
        <p:nvSpPr>
          <p:cNvPr id="10" name="9 Marcador de título"/>
          <p:cNvSpPr>
            <a:spLocks noGrp="1"/>
          </p:cNvSpPr>
          <p:nvPr>
            <p:ph type="title"/>
          </p:nvPr>
        </p:nvSpPr>
        <p:spPr>
          <a:xfrm>
            <a:off x="304800" y="457200"/>
            <a:ext cx="8686800" cy="8382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9" name="8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Conector recto"/>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Autofit/>
          </a:bodyPr>
          <a:lstStyle/>
          <a:p>
            <a:r>
              <a:rPr lang="es-MX" sz="2800" b="1" dirty="0" smtClean="0"/>
              <a:t>EVALUACIÓN DEL APRENDIZAJE EN EL COMPONENTE HUMANÍSTICO Y SU RELACIÓN CON UN MODELO PEDAGÓGICO SOCIAL PARA LA VUAD, REGIONAL, MEDELLÍN. </a:t>
            </a:r>
            <a:r>
              <a:rPr lang="es-ES" sz="2800" dirty="0" smtClean="0"/>
              <a:t/>
            </a:r>
            <a:br>
              <a:rPr lang="es-ES" sz="2800" dirty="0" smtClean="0"/>
            </a:br>
            <a:endParaRPr lang="es-ES" sz="2800" dirty="0"/>
          </a:p>
        </p:txBody>
      </p:sp>
      <p:sp>
        <p:nvSpPr>
          <p:cNvPr id="3" name="2 Subtítulo"/>
          <p:cNvSpPr>
            <a:spLocks noGrp="1"/>
          </p:cNvSpPr>
          <p:nvPr>
            <p:ph type="subTitle" idx="1"/>
          </p:nvPr>
        </p:nvSpPr>
        <p:spPr/>
        <p:txBody>
          <a:bodyPr>
            <a:normAutofit fontScale="77500" lnSpcReduction="20000"/>
          </a:bodyPr>
          <a:lstStyle/>
          <a:p>
            <a:r>
              <a:rPr lang="es-MX" b="1" dirty="0" smtClean="0"/>
              <a:t>Sonia Fátima </a:t>
            </a:r>
            <a:r>
              <a:rPr lang="es-MX" b="1" dirty="0" err="1" smtClean="0"/>
              <a:t>Atehortúa</a:t>
            </a:r>
            <a:r>
              <a:rPr lang="es-MX" b="1" dirty="0" smtClean="0"/>
              <a:t> Rengifo</a:t>
            </a:r>
            <a:endParaRPr lang="es-ES" dirty="0" smtClean="0"/>
          </a:p>
          <a:p>
            <a:r>
              <a:rPr lang="es-MX" b="1" dirty="0" smtClean="0"/>
              <a:t>Isabel Cristina Echavarría Ruíz </a:t>
            </a:r>
            <a:endParaRPr lang="es-ES" dirty="0" smtClean="0"/>
          </a:p>
          <a:p>
            <a:r>
              <a:rPr lang="es-MX" b="1" dirty="0" smtClean="0"/>
              <a:t>Gustavo Adolfo Muñoz Monsalve</a:t>
            </a:r>
            <a:endParaRPr lang="es-E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TRIANGULACIÓN</a:t>
            </a:r>
            <a:r>
              <a:rPr lang="es-ES" dirty="0" smtClean="0"/>
              <a:t/>
            </a:r>
            <a:br>
              <a:rPr lang="es-ES" dirty="0" smtClean="0"/>
            </a:br>
            <a:endParaRPr lang="es-ES" dirty="0"/>
          </a:p>
        </p:txBody>
      </p:sp>
      <p:sp>
        <p:nvSpPr>
          <p:cNvPr id="3" name="2 Marcador de contenido"/>
          <p:cNvSpPr>
            <a:spLocks noGrp="1"/>
          </p:cNvSpPr>
          <p:nvPr>
            <p:ph idx="1"/>
          </p:nvPr>
        </p:nvSpPr>
        <p:spPr/>
        <p:txBody>
          <a:bodyPr>
            <a:normAutofit fontScale="92500" lnSpcReduction="10000"/>
          </a:bodyPr>
          <a:lstStyle/>
          <a:p>
            <a:pPr algn="just"/>
            <a:r>
              <a:rPr lang="es-MX" sz="2800" b="1" i="1" dirty="0" smtClean="0"/>
              <a:t>El modelo crítico social: </a:t>
            </a:r>
          </a:p>
          <a:p>
            <a:pPr algn="just"/>
            <a:r>
              <a:rPr lang="es-MX" dirty="0" smtClean="0"/>
              <a:t>En él se propone una educación que a través de una conciencia reflexiva llegue a un aprendizaje autónomo, acompañando al estudiante mediante la figura del maestro mediador del proceso de aprendizaje, en este asunto el elemento comunicativo es importante ya que la interacción entre pares es una característica fundamental para la evaluación del aprendizaje.</a:t>
            </a:r>
            <a:endParaRPr lang="es-ES" dirty="0" smtClean="0"/>
          </a:p>
          <a:p>
            <a:pPr algn="just"/>
            <a:r>
              <a:rPr lang="es-MX" dirty="0" smtClean="0"/>
              <a:t>.</a:t>
            </a:r>
            <a:endParaRPr lang="es-E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MX" dirty="0" smtClean="0"/>
              <a:t>La educación es un fenómeno social y se entiende desde la realidad misma, la teoría y la práctica están llamadas a una constante dialéctica y se busca formar con una conciencia crítica para llevar este proceso a una educación liberadora.</a:t>
            </a:r>
            <a:endParaRPr lang="es-ES" dirty="0" smtClean="0"/>
          </a:p>
          <a:p>
            <a:endParaRPr lang="es-E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TRIANGULACION</a:t>
            </a:r>
            <a:endParaRPr lang="es-ES" dirty="0"/>
          </a:p>
        </p:txBody>
      </p:sp>
      <p:sp>
        <p:nvSpPr>
          <p:cNvPr id="3" name="2 Marcador de contenido"/>
          <p:cNvSpPr>
            <a:spLocks noGrp="1"/>
          </p:cNvSpPr>
          <p:nvPr>
            <p:ph idx="1"/>
          </p:nvPr>
        </p:nvSpPr>
        <p:spPr/>
        <p:txBody>
          <a:bodyPr>
            <a:normAutofit fontScale="70000" lnSpcReduction="20000"/>
          </a:bodyPr>
          <a:lstStyle/>
          <a:p>
            <a:r>
              <a:rPr lang="es-MX" b="1" i="1" dirty="0" smtClean="0"/>
              <a:t>El modelo tomasino de la USTA: </a:t>
            </a:r>
          </a:p>
          <a:p>
            <a:pPr algn="just"/>
            <a:r>
              <a:rPr lang="es-MX" dirty="0" smtClean="0"/>
              <a:t>Este, propone formar desde la propuesta humanista de Santo Tomás de Aquino, a una persona integral, un buscador y hacedor de la verdad desde los principios de su realidad social, en este proceso el maestro es acompaña al estudiante y lo forja en el diálogo mediante el método tomista de la “</a:t>
            </a:r>
            <a:r>
              <a:rPr lang="es-MX" dirty="0" err="1" smtClean="0"/>
              <a:t>lectio</a:t>
            </a:r>
            <a:r>
              <a:rPr lang="es-MX" dirty="0" smtClean="0"/>
              <a:t>, </a:t>
            </a:r>
            <a:r>
              <a:rPr lang="es-MX" dirty="0" err="1" smtClean="0"/>
              <a:t>questio</a:t>
            </a:r>
            <a:r>
              <a:rPr lang="es-MX" dirty="0" smtClean="0"/>
              <a:t>, </a:t>
            </a:r>
            <a:r>
              <a:rPr lang="es-MX" dirty="0" err="1" smtClean="0"/>
              <a:t>disputatio</a:t>
            </a:r>
            <a:r>
              <a:rPr lang="es-MX" dirty="0" smtClean="0"/>
              <a:t>”, un ejercicio de comunicación e interacción que permite aplicar las estrategias de evaluación, </a:t>
            </a:r>
            <a:r>
              <a:rPr lang="es-MX" dirty="0" err="1" smtClean="0"/>
              <a:t>coevaluación</a:t>
            </a:r>
            <a:r>
              <a:rPr lang="es-MX" dirty="0" smtClean="0"/>
              <a:t>, </a:t>
            </a:r>
            <a:r>
              <a:rPr lang="es-MX" dirty="0" err="1" smtClean="0"/>
              <a:t>heteroevaluación</a:t>
            </a:r>
            <a:r>
              <a:rPr lang="es-MX" dirty="0" smtClean="0"/>
              <a:t> y </a:t>
            </a:r>
            <a:r>
              <a:rPr lang="es-MX" dirty="0" err="1" smtClean="0"/>
              <a:t>metaevaluación</a:t>
            </a:r>
            <a:r>
              <a:rPr lang="es-MX" dirty="0" smtClean="0"/>
              <a:t>.</a:t>
            </a:r>
            <a:endParaRPr lang="es-ES" dirty="0" smtClean="0"/>
          </a:p>
          <a:p>
            <a:pPr algn="just"/>
            <a:r>
              <a:rPr lang="es-MX" dirty="0" smtClean="0"/>
              <a:t>Este modelo proceso la autogestión del aprendizaje desde el “saber ser” el “saber hacer” y el “saber comunicar”, potenciando la creatividad, la criticidad y la significación del aprendizaje en el estudiante. Todo este proceso es fortalecido desde las prácticas pedagógicas que orientan el proceso formativo de la VUAD, todo estos parámetros no solo están consignados en los documentos de la USTA, sino que el docente es conocedor de ellos para gestionar su aplicación</a:t>
            </a:r>
            <a:endParaRPr lang="es-E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lnSpcReduction="10000"/>
          </a:bodyPr>
          <a:lstStyle/>
          <a:p>
            <a:pPr algn="just"/>
            <a:r>
              <a:rPr lang="es-MX" dirty="0" smtClean="0"/>
              <a:t>Este modelo proceso la autogestión del aprendizaje desde el “saber ser” el “saber hacer” y el “saber comunicar”, potenciando la creatividad, la criticidad y la significación del aprendizaje en el estudiante. Todo este proceso es fortalecido desde las prácticas pedagógicas que orientan el proceso formativo de la VUAD, todo estos parámetros no solo están consignados en los documentos de la USTA, sino que el docente es conocedor de ellos para gestionar su aplicación</a:t>
            </a:r>
            <a:endParaRPr lang="es-E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i="1" dirty="0" smtClean="0"/>
              <a:t>Los resultados arrojados por el trabajo de campo:</a:t>
            </a:r>
          </a:p>
        </p:txBody>
      </p:sp>
      <p:sp>
        <p:nvSpPr>
          <p:cNvPr id="3" name="2 Marcador de contenido"/>
          <p:cNvSpPr>
            <a:spLocks noGrp="1"/>
          </p:cNvSpPr>
          <p:nvPr>
            <p:ph idx="1"/>
          </p:nvPr>
        </p:nvSpPr>
        <p:spPr/>
        <p:txBody>
          <a:bodyPr>
            <a:normAutofit/>
          </a:bodyPr>
          <a:lstStyle/>
          <a:p>
            <a:pPr algn="just"/>
            <a:endParaRPr lang="es-MX" dirty="0" smtClean="0"/>
          </a:p>
          <a:p>
            <a:pPr algn="just"/>
            <a:r>
              <a:rPr lang="es-MX" dirty="0" smtClean="0"/>
              <a:t>El estudiante descubre en el proceso de la práctica pedagógica y educativa elementos que lo forman en su autonomía y responsabilidad en la adquisición del conocimiento.</a:t>
            </a:r>
            <a:endParaRPr lang="es-ES" dirty="0" smtClean="0"/>
          </a:p>
          <a:p>
            <a:pPr algn="just">
              <a:buNone/>
            </a:pPr>
            <a:r>
              <a:rPr lang="es-MX" dirty="0" smtClean="0"/>
              <a:t>.</a:t>
            </a:r>
            <a:endParaRPr lang="es-ES" dirty="0" smtClean="0"/>
          </a:p>
          <a:p>
            <a:endParaRPr lang="es-E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MX" dirty="0" smtClean="0"/>
              <a:t>Se encuentra con un maestro que lo acompaña en su proceso, un mediador del conocimiento, un conocedor del proceso que le ayuda junto con las estrategias empleadas por la Universidad a mirar la realidad con conciencia crítica, analítica y democrática.</a:t>
            </a:r>
            <a:endParaRPr lang="es-E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MX" dirty="0" smtClean="0"/>
              <a:t>Las estrategias evaluativas, gestionadas por la Universidad le ayudan al estudiante a comprender su realidad desde la socialización de experiencias, por ellas mejora su práctica pedagógica y supera los viejos paradigmas educativos.</a:t>
            </a:r>
            <a:endParaRPr lang="es-E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CONCLUSIONES</a:t>
            </a:r>
            <a:r>
              <a:rPr lang="es-ES" dirty="0" smtClean="0"/>
              <a:t/>
            </a:r>
            <a:br>
              <a:rPr lang="es-ES" dirty="0" smtClean="0"/>
            </a:br>
            <a:endParaRPr lang="es-ES" dirty="0"/>
          </a:p>
        </p:txBody>
      </p:sp>
      <p:sp>
        <p:nvSpPr>
          <p:cNvPr id="3" name="2 Marcador de contenido"/>
          <p:cNvSpPr>
            <a:spLocks noGrp="1"/>
          </p:cNvSpPr>
          <p:nvPr>
            <p:ph idx="1"/>
          </p:nvPr>
        </p:nvSpPr>
        <p:spPr/>
        <p:txBody>
          <a:bodyPr>
            <a:normAutofit fontScale="92500" lnSpcReduction="10000"/>
          </a:bodyPr>
          <a:lstStyle/>
          <a:p>
            <a:pPr algn="just"/>
            <a:r>
              <a:rPr lang="es-MX" dirty="0" smtClean="0"/>
              <a:t>Este trabajo  establece la relación entre las Prácticas de Evaluación del Aprendizaje del componente humanístico en los estudiantes de la facultad de Educación en la VUAD y la Evaluación como mediación en un enfoque socio-crítico, retomando los planteamientos teóricos y conceptuales entorno a la evaluación orientada desde un enfoque socio-critico y comprendiendo el aprendizaje cognitivo desde la realidad del estudiante de la VUAD, Regional Medellín.</a:t>
            </a:r>
            <a:endParaRPr lang="es-ES"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MX" dirty="0" smtClean="0"/>
              <a:t>Con el abordaje teórico y la pertinencia de la temática estudiada se puede llegar a describir las prácticas de la evaluación del aprendizaje del componente humanístico de la facultad de evaluación en la VUAD.</a:t>
            </a:r>
            <a:endParaRPr lang="es-ES" dirty="0" smtClean="0"/>
          </a:p>
          <a:p>
            <a:endParaRPr lang="es-E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MX" dirty="0" smtClean="0"/>
              <a:t>En el desarrollo de los diferentes conceptos contextualizados se identifica estrategias de evaluación del aprendizaje desde un enfoque socio-crítico en la VUAD, Regional Medellín. Estos son evidentes en las respuestas dadas por los estudiantes en el estudio realizado en el trabajo de campo.</a:t>
            </a:r>
            <a:endParaRPr lang="es-ES" dirty="0" smtClean="0"/>
          </a:p>
          <a:p>
            <a:endParaRPr lang="es-E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FORMULACIÓN DEL PROBLEMA</a:t>
            </a:r>
            <a:r>
              <a:rPr lang="es-ES" dirty="0" smtClean="0"/>
              <a:t/>
            </a:r>
            <a:br>
              <a:rPr lang="es-ES" dirty="0" smtClean="0"/>
            </a:br>
            <a:endParaRPr lang="es-ES" dirty="0"/>
          </a:p>
        </p:txBody>
      </p:sp>
      <p:sp>
        <p:nvSpPr>
          <p:cNvPr id="3" name="2 Marcador de contenido"/>
          <p:cNvSpPr>
            <a:spLocks noGrp="1"/>
          </p:cNvSpPr>
          <p:nvPr>
            <p:ph idx="1"/>
          </p:nvPr>
        </p:nvSpPr>
        <p:spPr/>
        <p:txBody>
          <a:bodyPr/>
          <a:lstStyle/>
          <a:p>
            <a:pPr>
              <a:buNone/>
            </a:pPr>
            <a:endParaRPr lang="es-MX" dirty="0" smtClean="0"/>
          </a:p>
          <a:p>
            <a:pPr>
              <a:buNone/>
            </a:pPr>
            <a:r>
              <a:rPr lang="es-MX" dirty="0" smtClean="0"/>
              <a:t>¿Cómo evaluar el aprendizaje en el componente humanístico y qué relación existe entre esta práctica y  un modelo pedagógico social en la VUAD?</a:t>
            </a:r>
            <a:endParaRPr lang="es-ES" dirty="0" smtClean="0"/>
          </a:p>
          <a:p>
            <a:endParaRPr lang="es-E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lnSpcReduction="20000"/>
          </a:bodyPr>
          <a:lstStyle/>
          <a:p>
            <a:pPr algn="just"/>
            <a:r>
              <a:rPr lang="es-MX" dirty="0" smtClean="0"/>
              <a:t> Por último se  establece la relación existente entre las prácticas evaluativas de la VUAD, facultad de educación y la propuesta de un enfoque socio-crítico en el componente humanístico de los estudiantes de este centro regional de la Universidad Santo Tomás. Esta relación consiste en todos aquellos elementos que constituyen el modelo pedagógico socio crítico, presentes en el modelo evaluativo de la VUAD y el aporte significativo de la práctica pedagógica en el proceso formativo de los estudiantes.</a:t>
            </a:r>
            <a:endParaRPr lang="es-ES" dirty="0" smtClean="0"/>
          </a:p>
          <a:p>
            <a:endParaRPr lang="es-E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lnSpcReduction="20000"/>
          </a:bodyPr>
          <a:lstStyle/>
          <a:p>
            <a:pPr algn="just"/>
            <a:r>
              <a:rPr lang="es-MX" dirty="0" smtClean="0"/>
              <a:t> Las prácticas evaluativas del aprendizaje en  la VUAD, están vinculadas estrechamente con la práctica pedagógica de la misma, se puede descubrir en ella un aporte que permite el éxito del aprendizaje autónomo y responsable de los estudiantes, que desde el enfoque socio critico, analítico y democrático asimilan de forma crítica su medio social, generando experiencias significativas que los impulsan a mejorar su propia experiencia pedagógica y a fomentar la búsqueda de nuevos paradigmas educativas que redefinan a los tradicionales.</a:t>
            </a:r>
            <a:endParaRPr lang="es-ES" dirty="0" smtClean="0"/>
          </a:p>
          <a:p>
            <a:endParaRPr lang="es-E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RECOMENDACIONES</a:t>
            </a:r>
            <a:r>
              <a:rPr lang="es-ES" dirty="0" smtClean="0"/>
              <a:t/>
            </a:r>
            <a:br>
              <a:rPr lang="es-ES" dirty="0" smtClean="0"/>
            </a:br>
            <a:endParaRPr lang="es-ES" dirty="0"/>
          </a:p>
        </p:txBody>
      </p:sp>
      <p:sp>
        <p:nvSpPr>
          <p:cNvPr id="3" name="2 Marcador de contenido"/>
          <p:cNvSpPr>
            <a:spLocks noGrp="1"/>
          </p:cNvSpPr>
          <p:nvPr>
            <p:ph idx="1"/>
          </p:nvPr>
        </p:nvSpPr>
        <p:spPr/>
        <p:txBody>
          <a:bodyPr>
            <a:normAutofit fontScale="85000" lnSpcReduction="20000"/>
          </a:bodyPr>
          <a:lstStyle/>
          <a:p>
            <a:pPr algn="just"/>
            <a:r>
              <a:rPr lang="es-CO" dirty="0" smtClean="0"/>
              <a:t>Todos los estudiantes asumen conocer las prácticas evaluativas, por la adecuada información recibida al inicio de su carrera y la experiencia tenida en la universidad; asisten a las actividades evaluativas afirmando que estas hacen parte y son importantes en el proceso formativo, requisito para avanzar y aprender, además de ser un espacio de enriquecimiento. Este momento debe ser enriquecido para hacerlo aún más eficaz manteniendo el contacto continuo con los estudiantes, asegurar su participación en los eventos académicos y culturales que se den en la VUAD.</a:t>
            </a:r>
            <a:endParaRPr lang="es-ES" dirty="0" smtClean="0"/>
          </a:p>
          <a:p>
            <a:endParaRPr lang="es-E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lnSpcReduction="20000"/>
          </a:bodyPr>
          <a:lstStyle/>
          <a:p>
            <a:pPr algn="just"/>
            <a:r>
              <a:rPr lang="es-CO" dirty="0" smtClean="0"/>
              <a:t>Los estudiantes plantean que los exámenes escritos (virtuales) deben cambiar, debido a que son descontextualizados con la realidad, sugieren que en todas las materias debe haber tutorías, informe escrito y socialización; el proceso evaluativo en la toma de decisiones es una fortaleza ya que dinamiza la </a:t>
            </a:r>
            <a:r>
              <a:rPr lang="es-CO" dirty="0" err="1" smtClean="0"/>
              <a:t>autorreflexión</a:t>
            </a:r>
            <a:r>
              <a:rPr lang="es-CO" dirty="0" smtClean="0"/>
              <a:t> de los estudiantes; además permite hacer producciones propias por la reflexión crítica, por el desarrollo de competencias argumentativas, porque esta se fortalece en la socialización y en contextos diferentes.</a:t>
            </a:r>
            <a:endParaRPr lang="es-ES"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just"/>
            <a:r>
              <a:rPr lang="es-CO" dirty="0" smtClean="0"/>
              <a:t>Este punto de vista de los estudiantes deja entrever, que después de más de un año persiste la inconformidad con la metodología virtual, los estudiantes siempre reclamaron una etapa de sensibilización más intensa y ven en este proceso una debilidad que no han podido superar.</a:t>
            </a:r>
            <a:endParaRPr lang="es-ES"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CO" dirty="0" smtClean="0"/>
              <a:t>Es de vital importancia, mantener el alto grado de formación que tienen los docentes vinculados a la Universidad, contribuirles a su crecimiento humano y cristiano, para que estos puedan seguir siendo multiplicadores de un modelo educativo tomista actual y acorde a la necesidad de este tiempo.</a:t>
            </a:r>
            <a:endParaRPr lang="es-ES" dirty="0" smtClean="0"/>
          </a:p>
          <a:p>
            <a:pPr algn="just"/>
            <a:endParaRPr lang="es-E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CO" dirty="0" smtClean="0"/>
              <a:t>La Universidad no debe perder los espacios de socialización del aprendizaje, ya que estos enriquecen el proceso formativo del estudiante, permitiéndole la autogestión del mismo y el aprendizaje cooperativo, desde la experiencia compartida de sus compañeros.</a:t>
            </a:r>
            <a:endParaRPr lang="es-E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a:t>DISEÑO METODOLÓGICO</a:t>
            </a:r>
            <a:r>
              <a:rPr lang="es-ES" dirty="0"/>
              <a:t/>
            </a:r>
            <a:br>
              <a:rPr lang="es-ES" dirty="0"/>
            </a:br>
            <a:endParaRPr lang="es-ES" dirty="0"/>
          </a:p>
        </p:txBody>
      </p:sp>
      <p:sp>
        <p:nvSpPr>
          <p:cNvPr id="3" name="2 Marcador de contenido"/>
          <p:cNvSpPr>
            <a:spLocks noGrp="1"/>
          </p:cNvSpPr>
          <p:nvPr>
            <p:ph idx="1"/>
          </p:nvPr>
        </p:nvSpPr>
        <p:spPr/>
        <p:txBody>
          <a:bodyPr>
            <a:normAutofit fontScale="92500" lnSpcReduction="10000"/>
          </a:bodyPr>
          <a:lstStyle/>
          <a:p>
            <a:pPr>
              <a:buNone/>
            </a:pPr>
            <a:r>
              <a:rPr lang="es-MX" b="1" dirty="0" smtClean="0"/>
              <a:t>	TIPO </a:t>
            </a:r>
            <a:r>
              <a:rPr lang="es-MX" b="1" dirty="0"/>
              <a:t>DE INVESTIGACIÓN</a:t>
            </a:r>
            <a:endParaRPr lang="es-ES" dirty="0"/>
          </a:p>
          <a:p>
            <a:pPr algn="just"/>
            <a:r>
              <a:rPr lang="es-MX" dirty="0"/>
              <a:t> </a:t>
            </a:r>
            <a:r>
              <a:rPr lang="es-MX" dirty="0" smtClean="0"/>
              <a:t>El </a:t>
            </a:r>
            <a:r>
              <a:rPr lang="es-MX" dirty="0"/>
              <a:t>tipo de investigación utilizado </a:t>
            </a:r>
            <a:r>
              <a:rPr lang="es-MX" dirty="0" smtClean="0"/>
              <a:t>desde </a:t>
            </a:r>
            <a:r>
              <a:rPr lang="es-MX" dirty="0"/>
              <a:t>su planteamiento inicial se vislumbra de tipo cualitativa, pero ahondando en su contenido no se trata de una investigación profundamente pura en este paradigma, ya que recurre al modelo cuantitativo, integrando estos dos paradigmas se puede afirmar que se plantea como una investigación interdisciplinar de estos dos métodos.</a:t>
            </a:r>
            <a:endParaRPr lang="es-ES" dirty="0"/>
          </a:p>
          <a:p>
            <a:endParaRPr lang="es-E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t>POBLACIÓN –MUESTRA</a:t>
            </a:r>
            <a:endParaRPr lang="es-ES" dirty="0"/>
          </a:p>
        </p:txBody>
      </p:sp>
      <p:sp>
        <p:nvSpPr>
          <p:cNvPr id="3" name="2 Marcador de contenido"/>
          <p:cNvSpPr>
            <a:spLocks noGrp="1"/>
          </p:cNvSpPr>
          <p:nvPr>
            <p:ph idx="1"/>
          </p:nvPr>
        </p:nvSpPr>
        <p:spPr/>
        <p:txBody>
          <a:bodyPr>
            <a:normAutofit fontScale="92500" lnSpcReduction="10000"/>
          </a:bodyPr>
          <a:lstStyle/>
          <a:p>
            <a:pPr algn="just"/>
            <a:r>
              <a:rPr lang="es-MX" dirty="0"/>
              <a:t>La población  objetivo de esta investigación corresponde a la siguiente estratificación:</a:t>
            </a:r>
            <a:endParaRPr lang="es-ES" dirty="0"/>
          </a:p>
          <a:p>
            <a:pPr algn="just"/>
            <a:r>
              <a:rPr lang="es-MX" dirty="0"/>
              <a:t>Filosofía y educación religiosa  18</a:t>
            </a:r>
            <a:endParaRPr lang="es-ES" dirty="0"/>
          </a:p>
          <a:p>
            <a:pPr algn="just"/>
            <a:r>
              <a:rPr lang="es-MX" dirty="0"/>
              <a:t>Filosofía pensamiento político y económico 6</a:t>
            </a:r>
            <a:endParaRPr lang="es-ES" dirty="0"/>
          </a:p>
          <a:p>
            <a:pPr algn="just"/>
            <a:r>
              <a:rPr lang="es-MX" dirty="0"/>
              <a:t>Filosofía, ética y valores humanos 4</a:t>
            </a:r>
            <a:endParaRPr lang="es-ES" dirty="0"/>
          </a:p>
          <a:p>
            <a:pPr algn="just"/>
            <a:r>
              <a:rPr lang="es-MX" dirty="0"/>
              <a:t>Educación preescolar 6</a:t>
            </a:r>
            <a:endParaRPr lang="es-ES" dirty="0"/>
          </a:p>
          <a:p>
            <a:pPr algn="just"/>
            <a:r>
              <a:rPr lang="es-MX" dirty="0"/>
              <a:t>Lengua extranjera 7</a:t>
            </a:r>
            <a:endParaRPr lang="es-ES" dirty="0"/>
          </a:p>
          <a:p>
            <a:pPr algn="just"/>
            <a:r>
              <a:rPr lang="es-MX" dirty="0"/>
              <a:t>Literatura y lengua castellana 4</a:t>
            </a:r>
            <a:endParaRPr lang="es-ES" dirty="0"/>
          </a:p>
          <a:p>
            <a:pPr algn="just"/>
            <a:r>
              <a:rPr lang="es-MX" dirty="0"/>
              <a:t>Humanidades y lengua castellana 4</a:t>
            </a:r>
            <a:endParaRPr lang="es-ES" dirty="0"/>
          </a:p>
          <a:p>
            <a:endParaRPr lang="es-E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POBLACIÓN –MUESTRA</a:t>
            </a:r>
            <a:endParaRPr lang="es-ES" dirty="0"/>
          </a:p>
        </p:txBody>
      </p:sp>
      <p:sp>
        <p:nvSpPr>
          <p:cNvPr id="3" name="2 Marcador de contenido"/>
          <p:cNvSpPr>
            <a:spLocks noGrp="1"/>
          </p:cNvSpPr>
          <p:nvPr>
            <p:ph idx="1"/>
          </p:nvPr>
        </p:nvSpPr>
        <p:spPr/>
        <p:txBody>
          <a:bodyPr/>
          <a:lstStyle/>
          <a:p>
            <a:pPr algn="just"/>
            <a:r>
              <a:rPr lang="es-MX" dirty="0" smtClean="0"/>
              <a:t>La muestra corresponde al 51% estudiantes que conforman la población general de la facultad de educación, el cual viene a ser un total de 26 estudiantes en total los que se incluyen en este proceso de investigación, 17 estudiantes del programa de filosofía, 8 de lenguas y humanidades y un estudiante del área de las ciencias.</a:t>
            </a:r>
            <a:endParaRPr lang="es-ES" dirty="0" smtClean="0"/>
          </a:p>
          <a:p>
            <a:endParaRPr lang="es-E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ctr"/>
            <a:endParaRPr lang="es-MX" dirty="0" smtClean="0"/>
          </a:p>
          <a:p>
            <a:pPr algn="ctr">
              <a:buNone/>
            </a:pPr>
            <a:r>
              <a:rPr lang="es-MX" dirty="0"/>
              <a:t>	</a:t>
            </a:r>
            <a:r>
              <a:rPr lang="es-MX" dirty="0" smtClean="0"/>
              <a:t>TOTAL </a:t>
            </a:r>
            <a:r>
              <a:rPr lang="es-MX" dirty="0"/>
              <a:t>POBLACIÓN, MUESTRA REPRESENTATIVA DEL 50% 26 ESTUDIANTES ESTRATIFICADA:</a:t>
            </a:r>
            <a:endParaRPr lang="es-ES" dirty="0"/>
          </a:p>
          <a:p>
            <a:endParaRPr lang="es-E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POBLACION MUESTRA</a:t>
            </a:r>
            <a:endParaRPr lang="es-ES" dirty="0"/>
          </a:p>
        </p:txBody>
      </p:sp>
      <p:graphicFrame>
        <p:nvGraphicFramePr>
          <p:cNvPr id="4" name="3 Marcador de contenido"/>
          <p:cNvGraphicFramePr>
            <a:graphicFrameLocks noGrp="1"/>
          </p:cNvGraphicFramePr>
          <p:nvPr>
            <p:ph idx="1"/>
          </p:nvPr>
        </p:nvGraphicFramePr>
        <p:xfrm>
          <a:off x="642910" y="1928802"/>
          <a:ext cx="7858179" cy="4000528"/>
        </p:xfrm>
        <a:graphic>
          <a:graphicData uri="http://schemas.openxmlformats.org/drawingml/2006/table">
            <a:tbl>
              <a:tblPr firstRow="1" bandRow="1">
                <a:tableStyleId>{5C22544A-7EE6-4342-B048-85BDC9FD1C3A}</a:tableStyleId>
              </a:tblPr>
              <a:tblGrid>
                <a:gridCol w="1600212"/>
                <a:gridCol w="1528773"/>
                <a:gridCol w="1528773"/>
                <a:gridCol w="1528773"/>
                <a:gridCol w="1671648"/>
              </a:tblGrid>
              <a:tr h="1000132">
                <a:tc>
                  <a:txBody>
                    <a:bodyPr/>
                    <a:lstStyle/>
                    <a:p>
                      <a:r>
                        <a:rPr lang="es-ES" dirty="0" smtClean="0"/>
                        <a:t>FILOSOFIA</a:t>
                      </a:r>
                      <a:endParaRPr lang="es-ES" dirty="0"/>
                    </a:p>
                  </a:txBody>
                  <a:tcPr/>
                </a:tc>
                <a:tc>
                  <a:txBody>
                    <a:bodyPr/>
                    <a:lstStyle/>
                    <a:p>
                      <a:r>
                        <a:rPr lang="es-ES" dirty="0" smtClean="0"/>
                        <a:t>33</a:t>
                      </a:r>
                      <a:endParaRPr lang="es-ES" dirty="0"/>
                    </a:p>
                  </a:txBody>
                  <a:tcPr/>
                </a:tc>
                <a:tc>
                  <a:txBody>
                    <a:bodyPr/>
                    <a:lstStyle/>
                    <a:p>
                      <a:r>
                        <a:rPr lang="es-MX" sz="1800" b="1" kern="1200" dirty="0" smtClean="0">
                          <a:solidFill>
                            <a:schemeClr val="lt1"/>
                          </a:solidFill>
                          <a:latin typeface="+mn-lt"/>
                          <a:ea typeface="+mn-ea"/>
                          <a:cs typeface="+mn-cs"/>
                        </a:rPr>
                        <a:t>0,647058824</a:t>
                      </a:r>
                      <a:endParaRPr lang="es-ES" dirty="0"/>
                    </a:p>
                  </a:txBody>
                  <a:tcPr/>
                </a:tc>
                <a:tc>
                  <a:txBody>
                    <a:bodyPr/>
                    <a:lstStyle/>
                    <a:p>
                      <a:r>
                        <a:rPr lang="es-MX" sz="1800" b="1" kern="1200" dirty="0" smtClean="0">
                          <a:solidFill>
                            <a:schemeClr val="lt1"/>
                          </a:solidFill>
                          <a:latin typeface="+mn-lt"/>
                          <a:ea typeface="+mn-ea"/>
                          <a:cs typeface="+mn-cs"/>
                        </a:rPr>
                        <a:t>16,82352941</a:t>
                      </a:r>
                      <a:endParaRPr lang="es-ES" dirty="0"/>
                    </a:p>
                  </a:txBody>
                  <a:tcPr/>
                </a:tc>
                <a:tc>
                  <a:txBody>
                    <a:bodyPr/>
                    <a:lstStyle/>
                    <a:p>
                      <a:r>
                        <a:rPr lang="es-MX" sz="1800" b="1" kern="1200" dirty="0" smtClean="0">
                          <a:solidFill>
                            <a:schemeClr val="lt1"/>
                          </a:solidFill>
                          <a:latin typeface="+mn-lt"/>
                          <a:ea typeface="+mn-ea"/>
                          <a:cs typeface="+mn-cs"/>
                        </a:rPr>
                        <a:t>17</a:t>
                      </a:r>
                      <a:endParaRPr lang="es-ES" dirty="0"/>
                    </a:p>
                  </a:txBody>
                  <a:tcPr/>
                </a:tc>
              </a:tr>
              <a:tr h="1000132">
                <a:tc>
                  <a:txBody>
                    <a:bodyPr/>
                    <a:lstStyle/>
                    <a:p>
                      <a:r>
                        <a:rPr lang="es-ES" dirty="0" smtClean="0"/>
                        <a:t>LENGUA</a:t>
                      </a:r>
                      <a:endParaRPr lang="es-ES" dirty="0"/>
                    </a:p>
                  </a:txBody>
                  <a:tcPr/>
                </a:tc>
                <a:tc>
                  <a:txBody>
                    <a:bodyPr/>
                    <a:lstStyle/>
                    <a:p>
                      <a:r>
                        <a:rPr lang="es-ES" dirty="0" smtClean="0"/>
                        <a:t>15</a:t>
                      </a:r>
                      <a:endParaRPr lang="es-ES" dirty="0"/>
                    </a:p>
                  </a:txBody>
                  <a:tcPr/>
                </a:tc>
                <a:tc>
                  <a:txBody>
                    <a:bodyPr/>
                    <a:lstStyle/>
                    <a:p>
                      <a:r>
                        <a:rPr lang="es-MX" sz="1800" kern="1200" dirty="0" smtClean="0">
                          <a:solidFill>
                            <a:schemeClr val="dk1"/>
                          </a:solidFill>
                          <a:latin typeface="+mn-lt"/>
                          <a:ea typeface="+mn-ea"/>
                          <a:cs typeface="+mn-cs"/>
                        </a:rPr>
                        <a:t>0,294117647</a:t>
                      </a:r>
                      <a:endParaRPr lang="es-ES" dirty="0"/>
                    </a:p>
                  </a:txBody>
                  <a:tcPr/>
                </a:tc>
                <a:tc>
                  <a:txBody>
                    <a:bodyPr/>
                    <a:lstStyle/>
                    <a:p>
                      <a:r>
                        <a:rPr lang="es-MX" sz="1800" kern="1200" dirty="0" smtClean="0">
                          <a:solidFill>
                            <a:schemeClr val="dk1"/>
                          </a:solidFill>
                          <a:latin typeface="+mn-lt"/>
                          <a:ea typeface="+mn-ea"/>
                          <a:cs typeface="+mn-cs"/>
                        </a:rPr>
                        <a:t>7,647058824</a:t>
                      </a:r>
                      <a:endParaRPr lang="es-ES" dirty="0"/>
                    </a:p>
                  </a:txBody>
                  <a:tcPr/>
                </a:tc>
                <a:tc>
                  <a:txBody>
                    <a:bodyPr/>
                    <a:lstStyle/>
                    <a:p>
                      <a:r>
                        <a:rPr lang="es-ES" dirty="0" smtClean="0"/>
                        <a:t>8</a:t>
                      </a:r>
                      <a:endParaRPr lang="es-ES" dirty="0"/>
                    </a:p>
                  </a:txBody>
                  <a:tcPr/>
                </a:tc>
              </a:tr>
              <a:tr h="1000132">
                <a:tc>
                  <a:txBody>
                    <a:bodyPr/>
                    <a:lstStyle/>
                    <a:p>
                      <a:r>
                        <a:rPr lang="es-ES" dirty="0" smtClean="0"/>
                        <a:t>CIENCIAS</a:t>
                      </a:r>
                      <a:endParaRPr lang="es-ES" dirty="0"/>
                    </a:p>
                  </a:txBody>
                  <a:tcPr/>
                </a:tc>
                <a:tc>
                  <a:txBody>
                    <a:bodyPr/>
                    <a:lstStyle/>
                    <a:p>
                      <a:r>
                        <a:rPr lang="es-ES" dirty="0" smtClean="0"/>
                        <a:t>3</a:t>
                      </a:r>
                      <a:endParaRPr lang="es-ES" dirty="0"/>
                    </a:p>
                  </a:txBody>
                  <a:tcPr/>
                </a:tc>
                <a:tc>
                  <a:txBody>
                    <a:bodyPr/>
                    <a:lstStyle/>
                    <a:p>
                      <a:r>
                        <a:rPr lang="es-MX" sz="1800" kern="1200" dirty="0" smtClean="0">
                          <a:solidFill>
                            <a:schemeClr val="dk1"/>
                          </a:solidFill>
                          <a:latin typeface="+mn-lt"/>
                          <a:ea typeface="+mn-ea"/>
                          <a:cs typeface="+mn-cs"/>
                        </a:rPr>
                        <a:t>0,058823529</a:t>
                      </a:r>
                      <a:endParaRPr lang="es-ES" dirty="0"/>
                    </a:p>
                  </a:txBody>
                  <a:tcPr/>
                </a:tc>
                <a:tc>
                  <a:txBody>
                    <a:bodyPr/>
                    <a:lstStyle/>
                    <a:p>
                      <a:r>
                        <a:rPr lang="es-MX" sz="1800" kern="1200" dirty="0" smtClean="0">
                          <a:solidFill>
                            <a:schemeClr val="dk1"/>
                          </a:solidFill>
                          <a:latin typeface="+mn-lt"/>
                          <a:ea typeface="+mn-ea"/>
                          <a:cs typeface="+mn-cs"/>
                        </a:rPr>
                        <a:t>1,529411765</a:t>
                      </a:r>
                      <a:endParaRPr lang="es-ES" dirty="0"/>
                    </a:p>
                  </a:txBody>
                  <a:tcPr/>
                </a:tc>
                <a:tc>
                  <a:txBody>
                    <a:bodyPr/>
                    <a:lstStyle/>
                    <a:p>
                      <a:r>
                        <a:rPr lang="es-ES" dirty="0" smtClean="0"/>
                        <a:t>1</a:t>
                      </a:r>
                      <a:endParaRPr lang="es-ES" dirty="0"/>
                    </a:p>
                  </a:txBody>
                  <a:tcPr/>
                </a:tc>
              </a:tr>
              <a:tr h="1000132">
                <a:tc>
                  <a:txBody>
                    <a:bodyPr/>
                    <a:lstStyle/>
                    <a:p>
                      <a:endParaRPr lang="es-ES" dirty="0"/>
                    </a:p>
                  </a:txBody>
                  <a:tcPr/>
                </a:tc>
                <a:tc>
                  <a:txBody>
                    <a:bodyPr/>
                    <a:lstStyle/>
                    <a:p>
                      <a:r>
                        <a:rPr lang="es-ES" dirty="0" smtClean="0"/>
                        <a:t>51</a:t>
                      </a:r>
                      <a:endParaRPr lang="es-ES" dirty="0"/>
                    </a:p>
                  </a:txBody>
                  <a:tcPr/>
                </a:tc>
                <a:tc>
                  <a:txBody>
                    <a:bodyPr/>
                    <a:lstStyle/>
                    <a:p>
                      <a:endParaRPr lang="es-ES"/>
                    </a:p>
                  </a:txBody>
                  <a:tcPr/>
                </a:tc>
                <a:tc>
                  <a:txBody>
                    <a:bodyPr/>
                    <a:lstStyle/>
                    <a:p>
                      <a:r>
                        <a:rPr lang="es-ES" dirty="0" smtClean="0"/>
                        <a:t>0</a:t>
                      </a:r>
                      <a:endParaRPr lang="es-ES" dirty="0"/>
                    </a:p>
                  </a:txBody>
                  <a:tcPr/>
                </a:tc>
                <a:tc>
                  <a:txBody>
                    <a:bodyPr/>
                    <a:lstStyle/>
                    <a:p>
                      <a:r>
                        <a:rPr lang="es-ES" dirty="0" smtClean="0"/>
                        <a:t>26</a:t>
                      </a:r>
                      <a:endParaRPr lang="es-ES" dirty="0"/>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TECNICAS DE RECOLECCION DE DATOS</a:t>
            </a:r>
            <a:r>
              <a:rPr lang="es-ES" dirty="0" smtClean="0"/>
              <a:t/>
            </a:r>
            <a:br>
              <a:rPr lang="es-ES" dirty="0" smtClean="0"/>
            </a:br>
            <a:endParaRPr lang="es-ES" dirty="0"/>
          </a:p>
        </p:txBody>
      </p:sp>
      <p:sp>
        <p:nvSpPr>
          <p:cNvPr id="3" name="2 Marcador de contenido"/>
          <p:cNvSpPr>
            <a:spLocks noGrp="1"/>
          </p:cNvSpPr>
          <p:nvPr>
            <p:ph idx="1"/>
          </p:nvPr>
        </p:nvSpPr>
        <p:spPr/>
        <p:txBody>
          <a:bodyPr>
            <a:normAutofit/>
          </a:bodyPr>
          <a:lstStyle/>
          <a:p>
            <a:pPr algn="just"/>
            <a:endParaRPr lang="es-MX" dirty="0" smtClean="0"/>
          </a:p>
          <a:p>
            <a:pPr algn="just"/>
            <a:r>
              <a:rPr lang="es-MX" dirty="0" smtClean="0"/>
              <a:t>Encuesta aleatoria simple con pregunta de tipo cerrado, este instrumento que recolecta una información en categorías se pueden tabular de forma objetiva las opiniones de las personas encuestadas.</a:t>
            </a:r>
            <a:endParaRPr lang="es-ES" dirty="0" smtClean="0"/>
          </a:p>
          <a:p>
            <a:endParaRPr lang="es-E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MX" dirty="0" smtClean="0"/>
              <a:t>Esta encuesta es diseñada para tener una aplicabilidad a personas de diferentes programas, género, edad, ocupación… con el fin de conocer su percepción del fenómeno estudiado en esta investigación. La respuesta es de carácter cerrado, pero categorizada debidamente mediante la explicación del punto de vista del encuestado.</a:t>
            </a:r>
            <a:endParaRPr lang="es-E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Viajes">
  <a:themeElements>
    <a:clrScheme name="Viajes">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Viajes">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Viajes">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56</TotalTime>
  <Words>1401</Words>
  <Application>Microsoft Office PowerPoint</Application>
  <PresentationFormat>Presentación en pantalla (4:3)</PresentationFormat>
  <Paragraphs>74</Paragraphs>
  <Slides>26</Slides>
  <Notes>0</Notes>
  <HiddenSlides>0</HiddenSlides>
  <MMClips>0</MMClips>
  <ScaleCrop>false</ScaleCrop>
  <HeadingPairs>
    <vt:vector size="4" baseType="variant">
      <vt:variant>
        <vt:lpstr>Tema</vt:lpstr>
      </vt:variant>
      <vt:variant>
        <vt:i4>1</vt:i4>
      </vt:variant>
      <vt:variant>
        <vt:lpstr>Títulos de diapositiva</vt:lpstr>
      </vt:variant>
      <vt:variant>
        <vt:i4>26</vt:i4>
      </vt:variant>
    </vt:vector>
  </HeadingPairs>
  <TitlesOfParts>
    <vt:vector size="27" baseType="lpstr">
      <vt:lpstr>Viajes</vt:lpstr>
      <vt:lpstr>EVALUACIÓN DEL APRENDIZAJE EN EL COMPONENTE HUMANÍSTICO Y SU RELACIÓN CON UN MODELO PEDAGÓGICO SOCIAL PARA LA VUAD, REGIONAL, MEDELLÍN.  </vt:lpstr>
      <vt:lpstr>FORMULACIÓN DEL PROBLEMA </vt:lpstr>
      <vt:lpstr>DISEÑO METODOLÓGICO </vt:lpstr>
      <vt:lpstr>POBLACIÓN –MUESTRA</vt:lpstr>
      <vt:lpstr>POBLACIÓN –MUESTRA</vt:lpstr>
      <vt:lpstr>Diapositiva 6</vt:lpstr>
      <vt:lpstr>POBLACION MUESTRA</vt:lpstr>
      <vt:lpstr>TECNICAS DE RECOLECCION DE DATOS </vt:lpstr>
      <vt:lpstr>Diapositiva 9</vt:lpstr>
      <vt:lpstr>TRIANGULACIÓN </vt:lpstr>
      <vt:lpstr>Diapositiva 11</vt:lpstr>
      <vt:lpstr>TRIANGULACION</vt:lpstr>
      <vt:lpstr>Diapositiva 13</vt:lpstr>
      <vt:lpstr>Los resultados arrojados por el trabajo de campo:</vt:lpstr>
      <vt:lpstr>Diapositiva 15</vt:lpstr>
      <vt:lpstr>Diapositiva 16</vt:lpstr>
      <vt:lpstr>CONCLUSIONES </vt:lpstr>
      <vt:lpstr>Diapositiva 18</vt:lpstr>
      <vt:lpstr>Diapositiva 19</vt:lpstr>
      <vt:lpstr>Diapositiva 20</vt:lpstr>
      <vt:lpstr>Diapositiva 21</vt:lpstr>
      <vt:lpstr>RECOMENDACIONES </vt:lpstr>
      <vt:lpstr>Diapositiva 23</vt:lpstr>
      <vt:lpstr>Diapositiva 24</vt:lpstr>
      <vt:lpstr>Diapositiva 25</vt:lpstr>
      <vt:lpstr>Diapositiva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EVALUACIÓN DEL APRENDIZAJE EN EL COMPONENTE HUMANÍSTICO Y SU RELACIÓN CON UN MODELO PEDAGÓGICO SOCIAL PARA LA VUAD, REGIONAL, MEDELLÍN.</dc:title>
  <dc:creator>Personal</dc:creator>
  <cp:lastModifiedBy>Personal</cp:lastModifiedBy>
  <cp:revision>7</cp:revision>
  <dcterms:created xsi:type="dcterms:W3CDTF">2010-11-12T20:31:45Z</dcterms:created>
  <dcterms:modified xsi:type="dcterms:W3CDTF">2011-02-03T23:23:09Z</dcterms:modified>
</cp:coreProperties>
</file>