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660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2783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751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832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1749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65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4754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5913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493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961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5744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2E917-4B65-4DCD-8DD2-9D172EAB9E2E}" type="datetimeFigureOut">
              <a:rPr lang="es-CO" smtClean="0"/>
              <a:t>21/04/2016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6D24C-1E81-485E-AA23-66988D11618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246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3999" y="638269"/>
            <a:ext cx="9144000" cy="1244319"/>
          </a:xfrm>
        </p:spPr>
        <p:txBody>
          <a:bodyPr>
            <a:normAutofit fontScale="90000"/>
          </a:bodyPr>
          <a:lstStyle/>
          <a:p>
            <a:r>
              <a:rPr lang="es-ES" sz="4000" b="1" dirty="0">
                <a:solidFill>
                  <a:srgbClr val="FF0000"/>
                </a:solidFill>
                <a:latin typeface="Garamond" panose="02020404030301010803" pitchFamily="18" charset="0"/>
              </a:rPr>
              <a:t>El imaginario social del emigrante retornado en la política migratoria </a:t>
            </a:r>
            <a:r>
              <a:rPr lang="es-ES" sz="4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colombiana</a:t>
            </a:r>
            <a:endParaRPr lang="es-CO" sz="4000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53670" y="2555222"/>
            <a:ext cx="9314329" cy="39666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-ES" b="1" dirty="0" smtClean="0">
                <a:latin typeface="Garamond" panose="02020404030301010803" pitchFamily="18" charset="0"/>
              </a:rPr>
              <a:t>Felipe Aliaga Sáez </a:t>
            </a:r>
          </a:p>
          <a:p>
            <a:pPr>
              <a:lnSpc>
                <a:spcPct val="100000"/>
              </a:lnSpc>
            </a:pPr>
            <a:r>
              <a:rPr lang="es-ES" dirty="0" smtClean="0">
                <a:latin typeface="Garamond" panose="02020404030301010803" pitchFamily="18" charset="0"/>
              </a:rPr>
              <a:t>(felipealiaga@usantotomas.edu.co)</a:t>
            </a:r>
            <a:endParaRPr lang="es-CO" dirty="0" smtClean="0">
              <a:effectLst/>
              <a:latin typeface="Garamond" panose="02020404030301010803" pitchFamily="18" charset="0"/>
            </a:endParaRPr>
          </a:p>
          <a:p>
            <a:pPr>
              <a:lnSpc>
                <a:spcPct val="100000"/>
              </a:lnSpc>
            </a:pPr>
            <a:r>
              <a:rPr lang="es-ES" b="1" dirty="0" smtClean="0">
                <a:latin typeface="Garamond" panose="02020404030301010803" pitchFamily="18" charset="0"/>
              </a:rPr>
              <a:t>Cristhian Uribe Mendoza</a:t>
            </a:r>
          </a:p>
          <a:p>
            <a:pPr>
              <a:lnSpc>
                <a:spcPct val="100000"/>
              </a:lnSpc>
            </a:pPr>
            <a:r>
              <a:rPr lang="es-ES" dirty="0" smtClean="0">
                <a:latin typeface="Garamond" panose="02020404030301010803" pitchFamily="18" charset="0"/>
              </a:rPr>
              <a:t>(cristhianuribe@usantotomas.edu.co)   </a:t>
            </a:r>
            <a:endParaRPr lang="es-CO" dirty="0" smtClean="0">
              <a:latin typeface="Garamond" panose="02020404030301010803" pitchFamily="18" charset="0"/>
            </a:endParaRPr>
          </a:p>
          <a:p>
            <a:pPr>
              <a:lnSpc>
                <a:spcPct val="100000"/>
              </a:lnSpc>
            </a:pPr>
            <a:r>
              <a:rPr lang="es-ES" b="1" dirty="0" smtClean="0">
                <a:latin typeface="Garamond" panose="02020404030301010803" pitchFamily="18" charset="0"/>
              </a:rPr>
              <a:t>Ivonne Andrea </a:t>
            </a:r>
            <a:r>
              <a:rPr lang="es-ES" b="1" dirty="0" err="1" smtClean="0">
                <a:latin typeface="Garamond" panose="02020404030301010803" pitchFamily="18" charset="0"/>
              </a:rPr>
              <a:t>Robayo</a:t>
            </a:r>
            <a:r>
              <a:rPr lang="es-ES" b="1" dirty="0" smtClean="0">
                <a:latin typeface="Garamond" panose="02020404030301010803" pitchFamily="18" charset="0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s-ES" dirty="0" smtClean="0">
                <a:latin typeface="Garamond" panose="02020404030301010803" pitchFamily="18" charset="0"/>
              </a:rPr>
              <a:t>(ivonnerobayoc@usantotomas.edu.co)  </a:t>
            </a:r>
            <a:endParaRPr lang="es-CO" dirty="0" smtClean="0">
              <a:latin typeface="Garamond" panose="02020404030301010803" pitchFamily="18" charset="0"/>
            </a:endParaRPr>
          </a:p>
          <a:p>
            <a:pPr>
              <a:lnSpc>
                <a:spcPct val="100000"/>
              </a:lnSpc>
            </a:pPr>
            <a:endParaRPr lang="es-CO" dirty="0" smtClean="0">
              <a:latin typeface="Garamond" panose="02020404030301010803" pitchFamily="18" charset="0"/>
            </a:endParaRPr>
          </a:p>
          <a:p>
            <a:pPr>
              <a:lnSpc>
                <a:spcPct val="100000"/>
              </a:lnSpc>
            </a:pPr>
            <a:r>
              <a:rPr lang="es-ES" dirty="0" smtClean="0">
                <a:latin typeface="Garamond" panose="02020404030301010803" pitchFamily="18" charset="0"/>
              </a:rPr>
              <a:t>Facultad de Sociología. Universidad Santo Tomás-Colombia.</a:t>
            </a:r>
            <a:endParaRPr lang="es-CO" dirty="0" smtClean="0">
              <a:latin typeface="Garamond" panose="02020404030301010803" pitchFamily="18" charset="0"/>
            </a:endParaRPr>
          </a:p>
          <a:p>
            <a:endParaRPr lang="es-CO" dirty="0" smtClean="0">
              <a:latin typeface="Garamond" panose="02020404030301010803" pitchFamily="18" charset="0"/>
            </a:endParaRPr>
          </a:p>
          <a:p>
            <a:endParaRPr lang="es-CO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269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PROYECTO: Imaginarios </a:t>
            </a:r>
            <a:r>
              <a:rPr lang="es-ES" sz="3200" dirty="0">
                <a:solidFill>
                  <a:srgbClr val="FF0000"/>
                </a:solidFill>
                <a:latin typeface="Garamond" panose="02020404030301010803" pitchFamily="18" charset="0"/>
              </a:rPr>
              <a:t>del retorno a Colombia postconflicto. Posibles escenarios a partir del discurso de refugiados colombianos en Ecuador y en las políticas para el retorno. </a:t>
            </a:r>
            <a:endParaRPr lang="es-CO" sz="3200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O" b="1" dirty="0">
                <a:latin typeface="Garamond" panose="02020404030301010803" pitchFamily="18" charset="0"/>
              </a:rPr>
              <a:t>Objetivo general </a:t>
            </a:r>
            <a:endParaRPr lang="es-CO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s-CO" dirty="0">
                <a:latin typeface="Garamond" panose="02020404030301010803" pitchFamily="18" charset="0"/>
              </a:rPr>
              <a:t>Identificar imaginarios del retorno a Colombia postconflicto en los refugiados colombianos en Ecuador y en las políticas para el retorno. </a:t>
            </a:r>
          </a:p>
          <a:p>
            <a:r>
              <a:rPr lang="es-CO" b="1" dirty="0">
                <a:latin typeface="Garamond" panose="02020404030301010803" pitchFamily="18" charset="0"/>
              </a:rPr>
              <a:t>Objetivos específicos </a:t>
            </a:r>
            <a:endParaRPr lang="es-CO" dirty="0">
              <a:latin typeface="Garamond" panose="02020404030301010803" pitchFamily="18" charset="0"/>
            </a:endParaRPr>
          </a:p>
          <a:p>
            <a:pPr lvl="1"/>
            <a:r>
              <a:rPr lang="es-CO" dirty="0" smtClean="0">
                <a:solidFill>
                  <a:srgbClr val="0070C0"/>
                </a:solidFill>
                <a:latin typeface="Garamond" panose="02020404030301010803" pitchFamily="18" charset="0"/>
              </a:rPr>
              <a:t>Analizar </a:t>
            </a:r>
            <a:r>
              <a:rPr lang="es-CO" dirty="0">
                <a:solidFill>
                  <a:srgbClr val="0070C0"/>
                </a:solidFill>
                <a:latin typeface="Garamond" panose="02020404030301010803" pitchFamily="18" charset="0"/>
              </a:rPr>
              <a:t>si existen correspondencias y/o distancias entre los imaginarios de los refugiados y los presentes en las políticas para el retorno. </a:t>
            </a:r>
          </a:p>
          <a:p>
            <a:pPr lvl="1"/>
            <a:r>
              <a:rPr lang="es-CO" dirty="0" smtClean="0">
                <a:latin typeface="Garamond" panose="02020404030301010803" pitchFamily="18" charset="0"/>
              </a:rPr>
              <a:t>Describir </a:t>
            </a:r>
            <a:r>
              <a:rPr lang="es-CO" dirty="0">
                <a:latin typeface="Garamond" panose="02020404030301010803" pitchFamily="18" charset="0"/>
              </a:rPr>
              <a:t>cuales son los escenarios posibles de una Colombia postconflicto que favorezca el retorno de los refugiados. </a:t>
            </a:r>
          </a:p>
          <a:p>
            <a:pPr lvl="1"/>
            <a:r>
              <a:rPr lang="es-CO" dirty="0" smtClean="0">
                <a:latin typeface="Garamond" panose="02020404030301010803" pitchFamily="18" charset="0"/>
              </a:rPr>
              <a:t>Generar </a:t>
            </a:r>
            <a:r>
              <a:rPr lang="es-CO" dirty="0">
                <a:latin typeface="Garamond" panose="02020404030301010803" pitchFamily="18" charset="0"/>
              </a:rPr>
              <a:t>insumos actualizados para la construcción y supervisión de políticas para el retorno. </a:t>
            </a:r>
          </a:p>
          <a:p>
            <a:pPr lvl="1"/>
            <a:r>
              <a:rPr lang="es-CO" dirty="0" smtClean="0">
                <a:latin typeface="Garamond" panose="02020404030301010803" pitchFamily="18" charset="0"/>
              </a:rPr>
              <a:t>Aportar </a:t>
            </a:r>
            <a:r>
              <a:rPr lang="es-CO" dirty="0">
                <a:latin typeface="Garamond" panose="02020404030301010803" pitchFamily="18" charset="0"/>
              </a:rPr>
              <a:t>estrategias de convivencia con los retornados dentro de una cultura de paz. </a:t>
            </a:r>
          </a:p>
          <a:p>
            <a:endParaRPr lang="es-CO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11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  <a:latin typeface="Garamond" panose="02020404030301010803" pitchFamily="18" charset="0"/>
              </a:rPr>
              <a:t>¿Qué entendemos por imaginario social?</a:t>
            </a:r>
            <a:endParaRPr lang="es-CO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80247" y="1946647"/>
            <a:ext cx="10031506" cy="335149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es-ES" dirty="0" smtClean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es-ES" dirty="0" smtClean="0">
                <a:latin typeface="Garamond" panose="02020404030301010803" pitchFamily="18" charset="0"/>
              </a:rPr>
              <a:t>“</a:t>
            </a:r>
            <a:r>
              <a:rPr lang="es-ES" dirty="0">
                <a:latin typeface="Garamond" panose="02020404030301010803" pitchFamily="18" charset="0"/>
              </a:rPr>
              <a:t>aquellas representaciones colectivas que rigen los sistemas de identificación y de integración social, y que hacen visible la invisibilidad social” (Pintos, 1995: 8) Dicho de otro modo, los imaginarios son: “1.- Esquemas socialmente construidos, 2.- Que nos permiten percibir, explicar e intervenir, 3.- En lo que en cada sistema social diferenciado, 4. Se tenga por realidad” (Pintos, 2004: 20).</a:t>
            </a:r>
            <a:endParaRPr lang="es-CO" dirty="0">
              <a:latin typeface="Garamond" panose="02020404030301010803" pitchFamily="18" charset="0"/>
            </a:endParaRPr>
          </a:p>
          <a:p>
            <a:pPr algn="just"/>
            <a:endParaRPr lang="es-CO" dirty="0">
              <a:latin typeface="Garamond" panose="02020404030301010803" pitchFamily="18" charset="0"/>
            </a:endParaRPr>
          </a:p>
          <a:p>
            <a:pPr algn="just"/>
            <a:endParaRPr lang="es-CO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201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51678"/>
            <a:ext cx="10515600" cy="1325563"/>
          </a:xfrm>
        </p:spPr>
        <p:txBody>
          <a:bodyPr/>
          <a:lstStyle/>
          <a:p>
            <a:r>
              <a:rPr lang="es-ES" dirty="0" smtClean="0">
                <a:solidFill>
                  <a:srgbClr val="FF0000"/>
                </a:solidFill>
                <a:latin typeface="Garamond" panose="02020404030301010803" pitchFamily="18" charset="0"/>
              </a:rPr>
              <a:t>Políticas migratorias en Colombia</a:t>
            </a:r>
            <a:endParaRPr lang="es-CO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O" sz="3200" dirty="0">
                <a:latin typeface="Garamond" panose="02020404030301010803" pitchFamily="18" charset="0"/>
              </a:rPr>
              <a:t>Documentos </a:t>
            </a:r>
            <a:r>
              <a:rPr lang="es-CO" sz="3200" dirty="0" err="1">
                <a:latin typeface="Garamond" panose="02020404030301010803" pitchFamily="18" charset="0"/>
              </a:rPr>
              <a:t>Conpes</a:t>
            </a:r>
            <a:r>
              <a:rPr lang="es-CO" sz="3200" dirty="0">
                <a:latin typeface="Garamond" panose="02020404030301010803" pitchFamily="18" charset="0"/>
              </a:rPr>
              <a:t> 3603 de 2009 de Política Integral Migratoria.</a:t>
            </a:r>
          </a:p>
          <a:p>
            <a:pPr algn="just"/>
            <a:r>
              <a:rPr lang="es-CO" sz="3200" dirty="0" smtClean="0">
                <a:latin typeface="Garamond" panose="02020404030301010803" pitchFamily="18" charset="0"/>
              </a:rPr>
              <a:t>Ley </a:t>
            </a:r>
            <a:r>
              <a:rPr lang="es-CO" sz="3200" dirty="0">
                <a:latin typeface="Garamond" panose="02020404030301010803" pitchFamily="18" charset="0"/>
              </a:rPr>
              <a:t>1465 de 2011 por la cual se crea el Sistema Nacional de Migraciones.</a:t>
            </a:r>
          </a:p>
          <a:p>
            <a:pPr algn="just"/>
            <a:r>
              <a:rPr lang="es-CO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Ley </a:t>
            </a:r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1565 de 2012 por la cual se dictan disposiciones e incentivos para el retorno.</a:t>
            </a:r>
          </a:p>
          <a:p>
            <a:pPr algn="just"/>
            <a:r>
              <a:rPr lang="es-CO" sz="3200" dirty="0" smtClean="0">
                <a:latin typeface="Garamond" panose="02020404030301010803" pitchFamily="18" charset="0"/>
              </a:rPr>
              <a:t>Decreto </a:t>
            </a:r>
            <a:r>
              <a:rPr lang="es-CO" sz="3200" dirty="0">
                <a:latin typeface="Garamond" panose="02020404030301010803" pitchFamily="18" charset="0"/>
              </a:rPr>
              <a:t>1000 de 2013 que reglamenta los artículos 2, 4, 9 y 10 de la Ley 1565/2012.</a:t>
            </a:r>
          </a:p>
        </p:txBody>
      </p:sp>
    </p:spTree>
    <p:extLst>
      <p:ext uri="{BB962C8B-B14F-4D97-AF65-F5344CB8AC3E}">
        <p14:creationId xmlns:p14="http://schemas.microsoft.com/office/powerpoint/2010/main" val="2384468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  <a:latin typeface="Garamond" panose="02020404030301010803" pitchFamily="18" charset="0"/>
              </a:rPr>
              <a:t>El objeto de la ley… </a:t>
            </a:r>
            <a:endParaRPr lang="es-CO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>
                <a:latin typeface="Garamond" panose="02020404030301010803" pitchFamily="18" charset="0"/>
              </a:rPr>
              <a:t>ARTÍCULO 1o. OBJETO DE LA LEY. </a:t>
            </a:r>
            <a:r>
              <a:rPr lang="es-CO" dirty="0">
                <a:latin typeface="Garamond" panose="02020404030301010803" pitchFamily="18" charset="0"/>
              </a:rPr>
              <a:t>Crear incentivos de carácter aduanero, tributario y financiero  concernientes al retorno de los colombianos, y brindar un acompañamiento integral a aquellos colombianos que voluntariamente desean retornar al país.</a:t>
            </a:r>
          </a:p>
          <a:p>
            <a:pPr marL="0" indent="0">
              <a:buNone/>
            </a:pPr>
            <a:endParaRPr lang="es-CO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222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  <a:latin typeface="Garamond" panose="02020404030301010803" pitchFamily="18" charset="0"/>
              </a:rPr>
              <a:t>Los requisitos… </a:t>
            </a:r>
            <a:endParaRPr lang="es-CO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>
                <a:latin typeface="Garamond" panose="02020404030301010803" pitchFamily="18" charset="0"/>
              </a:rPr>
              <a:t>ARTÍCULO </a:t>
            </a:r>
            <a:r>
              <a:rPr lang="es-ES" b="1" dirty="0" smtClean="0">
                <a:latin typeface="Garamond" panose="02020404030301010803" pitchFamily="18" charset="0"/>
              </a:rPr>
              <a:t>2º </a:t>
            </a:r>
            <a:r>
              <a:rPr lang="es-ES" b="1" dirty="0">
                <a:latin typeface="Garamond" panose="02020404030301010803" pitchFamily="18" charset="0"/>
              </a:rPr>
              <a:t>REQUISITOS. </a:t>
            </a:r>
            <a:r>
              <a:rPr lang="es-ES" dirty="0">
                <a:latin typeface="Garamond" panose="02020404030301010803" pitchFamily="18" charset="0"/>
              </a:rPr>
              <a:t>Los colombianos que viven en el extranjero, podrán acogerse por una sola vez, a lo dispuesto en la presente ley, siempre y cuando cumplan los siguientes requisitos:</a:t>
            </a:r>
            <a:endParaRPr lang="es-CO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s-ES" dirty="0">
                <a:latin typeface="Garamond" panose="02020404030301010803" pitchFamily="18" charset="0"/>
              </a:rPr>
              <a:t> </a:t>
            </a:r>
            <a:endParaRPr lang="es-CO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s-ES" dirty="0">
                <a:latin typeface="Garamond" panose="02020404030301010803" pitchFamily="18" charset="0"/>
              </a:rPr>
              <a:t>a) Acreditar que ha permanecido en el extranjero por lo menos tres (3) años para acogerse a los beneficios de la presente ley. </a:t>
            </a:r>
            <a:endParaRPr lang="es-CO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s-ES" dirty="0">
                <a:latin typeface="Garamond" panose="02020404030301010803" pitchFamily="18" charset="0"/>
              </a:rPr>
              <a:t>b) Manifestar por escrito a la autoridad competente, su interés de retornar al país y acogerse a la presente ley;</a:t>
            </a:r>
            <a:endParaRPr lang="es-CO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s-ES" dirty="0">
                <a:latin typeface="Garamond" panose="02020404030301010803" pitchFamily="18" charset="0"/>
              </a:rPr>
              <a:t>c) Ser mayor de edad.</a:t>
            </a:r>
            <a:endParaRPr lang="es-CO" dirty="0">
              <a:latin typeface="Garamond" panose="02020404030301010803" pitchFamily="18" charset="0"/>
            </a:endParaRPr>
          </a:p>
          <a:p>
            <a:endParaRPr lang="es-CO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623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ES" dirty="0">
                <a:solidFill>
                  <a:srgbClr val="FF0000"/>
                </a:solidFill>
                <a:latin typeface="Garamond" panose="02020404030301010803" pitchFamily="18" charset="0"/>
              </a:rPr>
              <a:t>En cuanto a las tipologías del retorno….</a:t>
            </a:r>
            <a:endParaRPr lang="es-CO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8979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O" sz="2400" b="1" dirty="0">
                <a:latin typeface="Garamond" panose="02020404030301010803" pitchFamily="18" charset="0"/>
              </a:rPr>
              <a:t>ARTÍCULO 3o. TIPOS DE RETORNO</a:t>
            </a:r>
            <a:r>
              <a:rPr lang="es-CO" sz="2400" b="1" dirty="0" smtClean="0">
                <a:latin typeface="Garamond" panose="02020404030301010803" pitchFamily="18" charset="0"/>
              </a:rPr>
              <a:t>. </a:t>
            </a:r>
            <a:r>
              <a:rPr lang="es-CO" sz="2400" dirty="0" smtClean="0">
                <a:latin typeface="Garamond" panose="02020404030301010803" pitchFamily="18" charset="0"/>
              </a:rPr>
              <a:t>Los </a:t>
            </a:r>
            <a:r>
              <a:rPr lang="es-CO" sz="2400" dirty="0">
                <a:latin typeface="Garamond" panose="02020404030301010803" pitchFamily="18" charset="0"/>
              </a:rPr>
              <a:t>siguientes tipos de retorno se consideran objeto de la presente ley</a:t>
            </a:r>
            <a:r>
              <a:rPr lang="es-CO" sz="2400" dirty="0" smtClean="0">
                <a:latin typeface="Garamond" panose="02020404030301010803" pitchFamily="18" charset="0"/>
              </a:rPr>
              <a:t>:</a:t>
            </a:r>
          </a:p>
          <a:p>
            <a:pPr marL="457200" lvl="1" indent="0">
              <a:buNone/>
            </a:pPr>
            <a:endParaRPr lang="es-CO" sz="2000" dirty="0">
              <a:latin typeface="Garamond" panose="02020404030301010803" pitchFamily="18" charset="0"/>
            </a:endParaRPr>
          </a:p>
          <a:p>
            <a:pPr marL="457200" lvl="1" indent="0">
              <a:buNone/>
            </a:pPr>
            <a:r>
              <a:rPr lang="es-CO" dirty="0">
                <a:latin typeface="Garamond" panose="02020404030301010803" pitchFamily="18" charset="0"/>
              </a:rPr>
              <a:t>a) </a:t>
            </a:r>
            <a:r>
              <a:rPr lang="es-CO" b="1" dirty="0">
                <a:latin typeface="Garamond" panose="02020404030301010803" pitchFamily="18" charset="0"/>
              </a:rPr>
              <a:t>Retorno solidario</a:t>
            </a:r>
            <a:r>
              <a:rPr lang="es-CO" dirty="0">
                <a:latin typeface="Garamond" panose="02020404030301010803" pitchFamily="18" charset="0"/>
              </a:rPr>
              <a:t>. </a:t>
            </a:r>
            <a:r>
              <a:rPr lang="es-CO" dirty="0" smtClean="0">
                <a:latin typeface="Garamond" panose="02020404030301010803" pitchFamily="18" charset="0"/>
              </a:rPr>
              <a:t>(Víctimas </a:t>
            </a:r>
            <a:r>
              <a:rPr lang="es-CO" dirty="0">
                <a:latin typeface="Garamond" panose="02020404030301010803" pitchFamily="18" charset="0"/>
              </a:rPr>
              <a:t>del conflicto armado </a:t>
            </a:r>
            <a:r>
              <a:rPr lang="es-CO" dirty="0" smtClean="0">
                <a:latin typeface="Garamond" panose="02020404030301010803" pitchFamily="18" charset="0"/>
              </a:rPr>
              <a:t>interno y pobres </a:t>
            </a:r>
            <a:r>
              <a:rPr lang="es-CO" dirty="0">
                <a:latin typeface="Garamond" panose="02020404030301010803" pitchFamily="18" charset="0"/>
              </a:rPr>
              <a:t>de </a:t>
            </a:r>
            <a:r>
              <a:rPr lang="es-CO" dirty="0" smtClean="0">
                <a:latin typeface="Garamond" panose="02020404030301010803" pitchFamily="18" charset="0"/>
              </a:rPr>
              <a:t>solemnidad).</a:t>
            </a:r>
            <a:endParaRPr lang="es-CO" dirty="0">
              <a:latin typeface="Garamond" panose="02020404030301010803" pitchFamily="18" charset="0"/>
            </a:endParaRPr>
          </a:p>
          <a:p>
            <a:pPr marL="457200" lvl="1" indent="0">
              <a:buNone/>
            </a:pPr>
            <a:r>
              <a:rPr lang="es-CO" dirty="0" smtClean="0">
                <a:latin typeface="Garamond" panose="02020404030301010803" pitchFamily="18" charset="0"/>
              </a:rPr>
              <a:t>b</a:t>
            </a:r>
            <a:r>
              <a:rPr lang="es-CO" dirty="0">
                <a:latin typeface="Garamond" panose="02020404030301010803" pitchFamily="18" charset="0"/>
              </a:rPr>
              <a:t>) </a:t>
            </a:r>
            <a:r>
              <a:rPr lang="es-CO" b="1" dirty="0">
                <a:latin typeface="Garamond" panose="02020404030301010803" pitchFamily="18" charset="0"/>
              </a:rPr>
              <a:t>Retorno humanitario o por causa especial. </a:t>
            </a:r>
            <a:r>
              <a:rPr lang="es-CO" dirty="0" smtClean="0">
                <a:latin typeface="Garamond" panose="02020404030301010803" pitchFamily="18" charset="0"/>
              </a:rPr>
              <a:t>(Es </a:t>
            </a:r>
            <a:r>
              <a:rPr lang="es-CO" dirty="0">
                <a:latin typeface="Garamond" panose="02020404030301010803" pitchFamily="18" charset="0"/>
              </a:rPr>
              <a:t>el retorno que realiza el colombiano por alguna situación </a:t>
            </a:r>
            <a:r>
              <a:rPr lang="es-CO" dirty="0" smtClean="0">
                <a:latin typeface="Garamond" panose="02020404030301010803" pitchFamily="18" charset="0"/>
              </a:rPr>
              <a:t>de fuerza </a:t>
            </a:r>
            <a:r>
              <a:rPr lang="es-CO" dirty="0">
                <a:latin typeface="Garamond" panose="02020404030301010803" pitchFamily="18" charset="0"/>
              </a:rPr>
              <a:t>mayor o causas </a:t>
            </a:r>
            <a:r>
              <a:rPr lang="es-CO" dirty="0" smtClean="0">
                <a:latin typeface="Garamond" panose="02020404030301010803" pitchFamily="18" charset="0"/>
              </a:rPr>
              <a:t>especiales). </a:t>
            </a:r>
          </a:p>
          <a:p>
            <a:pPr marL="457200" lvl="1" indent="0">
              <a:buNone/>
            </a:pPr>
            <a:r>
              <a:rPr lang="es-CO" dirty="0" smtClean="0">
                <a:latin typeface="Garamond" panose="02020404030301010803" pitchFamily="18" charset="0"/>
              </a:rPr>
              <a:t>c</a:t>
            </a:r>
            <a:r>
              <a:rPr lang="es-CO" dirty="0">
                <a:latin typeface="Garamond" panose="02020404030301010803" pitchFamily="18" charset="0"/>
              </a:rPr>
              <a:t>) </a:t>
            </a:r>
            <a:r>
              <a:rPr lang="es-CO" b="1" dirty="0">
                <a:latin typeface="Garamond" panose="02020404030301010803" pitchFamily="18" charset="0"/>
              </a:rPr>
              <a:t>Retorno laboral. </a:t>
            </a:r>
            <a:r>
              <a:rPr lang="es-CO" dirty="0" smtClean="0">
                <a:latin typeface="Garamond" panose="02020404030301010803" pitchFamily="18" charset="0"/>
              </a:rPr>
              <a:t>(Es </a:t>
            </a:r>
            <a:r>
              <a:rPr lang="es-CO" dirty="0">
                <a:latin typeface="Garamond" panose="02020404030301010803" pitchFamily="18" charset="0"/>
              </a:rPr>
              <a:t>el retorno que realiza el colombiano a su lugar de origen con el fin de emplear </a:t>
            </a:r>
            <a:r>
              <a:rPr lang="es-CO" dirty="0" smtClean="0">
                <a:latin typeface="Garamond" panose="02020404030301010803" pitchFamily="18" charset="0"/>
              </a:rPr>
              <a:t>sus capacidades</a:t>
            </a:r>
            <a:r>
              <a:rPr lang="es-CO" dirty="0">
                <a:latin typeface="Garamond" panose="02020404030301010803" pitchFamily="18" charset="0"/>
              </a:rPr>
              <a:t>, saberes, oficios y experiencias de carácter </a:t>
            </a:r>
            <a:r>
              <a:rPr lang="es-CO" dirty="0" smtClean="0">
                <a:latin typeface="Garamond" panose="02020404030301010803" pitchFamily="18" charset="0"/>
              </a:rPr>
              <a:t>laboral).</a:t>
            </a:r>
            <a:endParaRPr lang="es-CO" dirty="0">
              <a:latin typeface="Garamond" panose="02020404030301010803" pitchFamily="18" charset="0"/>
            </a:endParaRPr>
          </a:p>
          <a:p>
            <a:pPr marL="457200" lvl="1" indent="0">
              <a:buNone/>
            </a:pPr>
            <a:r>
              <a:rPr lang="es-CO" dirty="0">
                <a:latin typeface="Garamond" panose="02020404030301010803" pitchFamily="18" charset="0"/>
              </a:rPr>
              <a:t>d) </a:t>
            </a:r>
            <a:r>
              <a:rPr lang="es-CO" b="1" dirty="0">
                <a:latin typeface="Garamond" panose="02020404030301010803" pitchFamily="18" charset="0"/>
              </a:rPr>
              <a:t>Retorno productivo. </a:t>
            </a:r>
            <a:r>
              <a:rPr lang="es-CO" dirty="0">
                <a:latin typeface="Garamond" panose="02020404030301010803" pitchFamily="18" charset="0"/>
              </a:rPr>
              <a:t>Es el retorno que realiza el colombiano para cofinanciar proyectos productivos vinculados </a:t>
            </a:r>
            <a:r>
              <a:rPr lang="es-CO" dirty="0" smtClean="0">
                <a:latin typeface="Garamond" panose="02020404030301010803" pitchFamily="18" charset="0"/>
              </a:rPr>
              <a:t>al plan </a:t>
            </a:r>
            <a:r>
              <a:rPr lang="es-CO" dirty="0">
                <a:latin typeface="Garamond" panose="02020404030301010803" pitchFamily="18" charset="0"/>
              </a:rPr>
              <a:t>de desarrollo de su departamento y/o municipio de reasentamiento, con sus propios recursos o subvenciones </a:t>
            </a:r>
            <a:r>
              <a:rPr lang="es-CO" dirty="0" smtClean="0">
                <a:latin typeface="Garamond" panose="02020404030301010803" pitchFamily="18" charset="0"/>
              </a:rPr>
              <a:t>de acogida </a:t>
            </a:r>
            <a:r>
              <a:rPr lang="es-CO" dirty="0">
                <a:latin typeface="Garamond" panose="02020404030301010803" pitchFamily="18" charset="0"/>
              </a:rPr>
              <a:t>migratoria.</a:t>
            </a:r>
          </a:p>
        </p:txBody>
      </p:sp>
    </p:spTree>
    <p:extLst>
      <p:ext uri="{BB962C8B-B14F-4D97-AF65-F5344CB8AC3E}">
        <p14:creationId xmlns:p14="http://schemas.microsoft.com/office/powerpoint/2010/main" val="1765443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  <a:latin typeface="Garamond" panose="02020404030301010803" pitchFamily="18" charset="0"/>
              </a:rPr>
              <a:t>A manera de conclusión… </a:t>
            </a:r>
            <a:endParaRPr lang="es-CO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>
                <a:latin typeface="Garamond" panose="02020404030301010803" pitchFamily="18" charset="0"/>
              </a:rPr>
              <a:t>-Los incentivos de la ley del retorno parecen dirigirse a los migrantes “socialmente deseables”, cuando deberían ser trasversales a cualquier connacional que los solicite. </a:t>
            </a:r>
            <a:endParaRPr lang="es-CO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s-ES" dirty="0">
                <a:latin typeface="Garamond" panose="02020404030301010803" pitchFamily="18" charset="0"/>
              </a:rPr>
              <a:t>-Se puede </a:t>
            </a:r>
            <a:r>
              <a:rPr lang="es-ES" dirty="0" smtClean="0">
                <a:latin typeface="Garamond" panose="02020404030301010803" pitchFamily="18" charset="0"/>
              </a:rPr>
              <a:t>evidenciar </a:t>
            </a:r>
            <a:r>
              <a:rPr lang="es-ES" dirty="0">
                <a:latin typeface="Garamond" panose="02020404030301010803" pitchFamily="18" charset="0"/>
              </a:rPr>
              <a:t>un imaginario de disipación del “ser migrante”.</a:t>
            </a:r>
            <a:endParaRPr lang="es-CO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s-ES" dirty="0">
                <a:latin typeface="Garamond" panose="02020404030301010803" pitchFamily="18" charset="0"/>
              </a:rPr>
              <a:t>-Los aparatos burocráticos colombianos en el exterior carecen de legitimidad para muchos migrantes y, particularmente, para las víctimas del conflicto armado.   </a:t>
            </a:r>
            <a:endParaRPr lang="es-CO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s-ES" dirty="0" smtClean="0">
                <a:latin typeface="Garamond" panose="02020404030301010803" pitchFamily="18" charset="0"/>
              </a:rPr>
              <a:t>-La </a:t>
            </a:r>
            <a:r>
              <a:rPr lang="es-ES" dirty="0">
                <a:latin typeface="Garamond" panose="02020404030301010803" pitchFamily="18" charset="0"/>
              </a:rPr>
              <a:t>ley omite la responsabilidad estatal en los procesos migratorios.  </a:t>
            </a:r>
            <a:endParaRPr lang="es-CO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s-CO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584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623</Words>
  <Application>Microsoft Office PowerPoint</Application>
  <PresentationFormat>Panorámica</PresentationFormat>
  <Paragraphs>45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Garamond</vt:lpstr>
      <vt:lpstr>Tema de Office</vt:lpstr>
      <vt:lpstr>El imaginario social del emigrante retornado en la política migratoria colombiana</vt:lpstr>
      <vt:lpstr>PROYECTO: Imaginarios del retorno a Colombia postconflicto. Posibles escenarios a partir del discurso de refugiados colombianos en Ecuador y en las políticas para el retorno. </vt:lpstr>
      <vt:lpstr>¿Qué entendemos por imaginario social?</vt:lpstr>
      <vt:lpstr>Políticas migratorias en Colombia</vt:lpstr>
      <vt:lpstr>El objeto de la ley… </vt:lpstr>
      <vt:lpstr>Los requisitos… </vt:lpstr>
      <vt:lpstr>En cuanto a las tipologías del retorno….</vt:lpstr>
      <vt:lpstr>A manera de conclusión…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imaginario social del emigrante retornado en la política migratoria colombiana</dc:title>
  <dc:creator>Usuario</dc:creator>
  <cp:lastModifiedBy>Usuario</cp:lastModifiedBy>
  <cp:revision>8</cp:revision>
  <dcterms:created xsi:type="dcterms:W3CDTF">2016-04-21T20:33:32Z</dcterms:created>
  <dcterms:modified xsi:type="dcterms:W3CDTF">2016-04-22T05:34:19Z</dcterms:modified>
</cp:coreProperties>
</file>