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Lst>
  <p:handoutMasterIdLst>
    <p:handoutMasterId r:id="rId38"/>
  </p:handoutMasterIdLst>
  <p:sldIdLst>
    <p:sldId id="256" r:id="rId3"/>
    <p:sldId id="257" r:id="rId4"/>
    <p:sldId id="258" r:id="rId5"/>
    <p:sldId id="259" r:id="rId6"/>
    <p:sldId id="260" r:id="rId7"/>
    <p:sldId id="261" r:id="rId8"/>
    <p:sldId id="372" r:id="rId9"/>
    <p:sldId id="359" r:id="rId10"/>
    <p:sldId id="373" r:id="rId11"/>
    <p:sldId id="375" r:id="rId12"/>
    <p:sldId id="374" r:id="rId13"/>
    <p:sldId id="376" r:id="rId14"/>
    <p:sldId id="377" r:id="rId15"/>
    <p:sldId id="384" r:id="rId16"/>
    <p:sldId id="390" r:id="rId17"/>
    <p:sldId id="385" r:id="rId18"/>
    <p:sldId id="386" r:id="rId19"/>
    <p:sldId id="387" r:id="rId20"/>
    <p:sldId id="388" r:id="rId21"/>
    <p:sldId id="389" r:id="rId22"/>
    <p:sldId id="391" r:id="rId23"/>
    <p:sldId id="392" r:id="rId24"/>
    <p:sldId id="393" r:id="rId25"/>
    <p:sldId id="394" r:id="rId26"/>
    <p:sldId id="403" r:id="rId27"/>
    <p:sldId id="395" r:id="rId28"/>
    <p:sldId id="397" r:id="rId29"/>
    <p:sldId id="398" r:id="rId30"/>
    <p:sldId id="401" r:id="rId31"/>
    <p:sldId id="396" r:id="rId32"/>
    <p:sldId id="400" r:id="rId33"/>
    <p:sldId id="381" r:id="rId34"/>
    <p:sldId id="382" r:id="rId35"/>
    <p:sldId id="383" r:id="rId36"/>
    <p:sldId id="402" r:id="rId37"/>
  </p:sldIdLst>
  <p:sldSz cx="9144000" cy="6858000" type="letter"/>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fredo Marin Fajardo" initials="AMF" lastIdx="0" clrIdx="0">
    <p:extLst>
      <p:ext uri="{19B8F6BF-5375-455C-9EA6-DF929625EA0E}">
        <p15:presenceInfo xmlns:p15="http://schemas.microsoft.com/office/powerpoint/2012/main" userId="S-1-5-21-3369033557-690609610-2765771833-1306" providerId="AD"/>
      </p:ext>
    </p:extLst>
  </p:cmAuthor>
  <p:cmAuthor id="2" name="Sala Docentes humanidades Prin" initials="SDhP" lastIdx="5" clrIdx="1">
    <p:extLst>
      <p:ext uri="{19B8F6BF-5375-455C-9EA6-DF929625EA0E}">
        <p15:presenceInfo xmlns:p15="http://schemas.microsoft.com/office/powerpoint/2012/main" userId="S-1-5-21-3369033557-690609610-2765771833-54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01066"/>
    <a:srgbClr val="1F4E79"/>
    <a:srgbClr val="5E92B6"/>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0" autoAdjust="0"/>
    <p:restoredTop sz="94630" autoAdjust="0"/>
  </p:normalViewPr>
  <p:slideViewPr>
    <p:cSldViewPr snapToGrid="0">
      <p:cViewPr varScale="1">
        <p:scale>
          <a:sx n="122" d="100"/>
          <a:sy n="122" d="100"/>
        </p:scale>
        <p:origin x="1164" y="9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02-14T11:40:21.639" idx="1">
    <p:pos x="1827" y="898"/>
    <p:text>Se ajustaron las competencias.</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9-02-14T11:48:27.135" idx="2">
    <p:pos x="4284" y="2854"/>
    <p:text>El cálculo estaba muy mal, se corrige.</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9-02-15T10:30:41.805" idx="3">
    <p:pos x="4395" y="1640"/>
    <p:text>Se ajustan las igualdades</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19-02-15T11:53:15.489" idx="5">
    <p:pos x="3454" y="1382"/>
    <p:text>DIAPOSITIVA NUEVA</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19-02-15T11:38:13.756" idx="4">
    <p:pos x="5153" y="1712"/>
    <p:text>Se actualizaron las referencias bibliográficas.</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786FC4-807A-459C-A15F-D96C85FF78BD}" type="datetimeFigureOut">
              <a:rPr lang="es-CO" smtClean="0"/>
              <a:t>9/04/2019</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57B048-6335-480C-B9F7-0CC6FD512ADC}" type="slidenum">
              <a:rPr lang="es-CO" smtClean="0"/>
              <a:t>‹Nº›</a:t>
            </a:fld>
            <a:endParaRPr lang="es-CO"/>
          </a:p>
        </p:txBody>
      </p:sp>
    </p:spTree>
    <p:extLst>
      <p:ext uri="{BB962C8B-B14F-4D97-AF65-F5344CB8AC3E}">
        <p14:creationId xmlns:p14="http://schemas.microsoft.com/office/powerpoint/2010/main" val="109235401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to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9/04/2019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920310963"/>
              </p:ext>
            </p:extLst>
          </p:nvPr>
        </p:nvGraphicFramePr>
        <p:xfrm>
          <a:off x="628650" y="3064933"/>
          <a:ext cx="7886700" cy="3158067"/>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482230">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Nombre</a:t>
                      </a:r>
                      <a:r>
                        <a:rPr lang="es-CO" sz="100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del espacio académico</a:t>
                      </a:r>
                      <a:endPar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lang="es-ES" sz="800" b="0" dirty="0">
                          <a:solidFill>
                            <a:schemeClr val="bg1"/>
                          </a:solidFill>
                          <a:effectLst/>
                          <a:latin typeface="Tahoma" panose="020B0604030504040204" pitchFamily="34" charset="0"/>
                          <a:ea typeface="Tahoma" panose="020B0604030504040204" pitchFamily="34" charset="0"/>
                          <a:cs typeface="Tahoma" panose="020B0604030504040204" pitchFamily="34" charset="0"/>
                        </a:rPr>
                        <a:t>Registrar</a:t>
                      </a:r>
                      <a:r>
                        <a:rPr lang="es-ES" sz="800" b="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el nombre del espacio académico a desarrollar</a:t>
                      </a:r>
                      <a:endParaRPr lang="es-CO" sz="105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267583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8" name="Content Placeholder 2"/>
          <p:cNvSpPr>
            <a:spLocks noGrp="1"/>
          </p:cNvSpPr>
          <p:nvPr>
            <p:ph idx="1"/>
          </p:nvPr>
        </p:nvSpPr>
        <p:spPr>
          <a:xfrm>
            <a:off x="628650" y="3556001"/>
            <a:ext cx="7886700" cy="268393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0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0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graphicFrame>
        <p:nvGraphicFramePr>
          <p:cNvPr id="6" name="Tabla 5"/>
          <p:cNvGraphicFramePr>
            <a:graphicFrameLocks noGrp="1"/>
          </p:cNvGraphicFramePr>
          <p:nvPr userDrawn="1">
            <p:extLst>
              <p:ext uri="{D42A27DB-BD31-4B8C-83A1-F6EECF244321}">
                <p14:modId xmlns:p14="http://schemas.microsoft.com/office/powerpoint/2010/main" val="1561605219"/>
              </p:ext>
            </p:extLst>
          </p:nvPr>
        </p:nvGraphicFramePr>
        <p:xfrm>
          <a:off x="628650" y="925901"/>
          <a:ext cx="7886700" cy="2042301"/>
        </p:xfrm>
        <a:graphic>
          <a:graphicData uri="http://schemas.openxmlformats.org/drawingml/2006/table">
            <a:tbl>
              <a:tblPr firstRow="1" firstCol="1" bandRow="1">
                <a:tableStyleId>{5C22544A-7EE6-4342-B048-85BDC9FD1C3A}</a:tableStyleId>
              </a:tblPr>
              <a:tblGrid>
                <a:gridCol w="2182283">
                  <a:extLst>
                    <a:ext uri="{9D8B030D-6E8A-4147-A177-3AD203B41FA5}">
                      <a16:colId xmlns:a16="http://schemas.microsoft.com/office/drawing/2014/main" xmlns="" val="20000"/>
                    </a:ext>
                  </a:extLst>
                </a:gridCol>
                <a:gridCol w="5704417">
                  <a:extLst>
                    <a:ext uri="{9D8B030D-6E8A-4147-A177-3AD203B41FA5}">
                      <a16:colId xmlns:a16="http://schemas.microsoft.com/office/drawing/2014/main" xmlns="" val="20001"/>
                    </a:ext>
                  </a:extLst>
                </a:gridCol>
              </a:tblGrid>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Fecha:</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0"/>
                  </a:ext>
                </a:extLst>
              </a:tr>
              <a:tr h="312561">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Nombre del Docente:</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1"/>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Correo electrónico:</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2"/>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Teléfono de contacto:</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3"/>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Código del proyecto:</a:t>
                      </a:r>
                    </a:p>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(uso interno de la OEV)</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4"/>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Título del proyecto:</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185212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35E88D3-A162-4B2A-AE35-0FD0BDECA738}"/>
              </a:ext>
            </a:extLst>
          </p:cNvPr>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xmlns="" id="{6517282D-CCE4-4EE0-8DF2-C38D3933F89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xmlns="" id="{FE3CA9B6-267A-4A8B-B3DB-E7CE082EEA72}"/>
              </a:ext>
            </a:extLst>
          </p:cNvPr>
          <p:cNvSpPr>
            <a:spLocks noGrp="1"/>
          </p:cNvSpPr>
          <p:nvPr>
            <p:ph type="dt" sz="half" idx="10"/>
          </p:nvPr>
        </p:nvSpPr>
        <p:spPr/>
        <p:txBody>
          <a:bodyPr/>
          <a:lstStyle/>
          <a:p>
            <a:fld id="{A2A332A5-FCFE-457F-BDD0-FF17A486EF8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0104ACC5-7DBE-4EEE-A81B-C33B264C9C2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266CC29A-E90E-44C8-8E69-8B9E648AA3BF}"/>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4134783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DF3E3F4-4CC2-4EE0-B718-28C47012997E}"/>
              </a:ext>
            </a:extLst>
          </p:cNvPr>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C9A5107A-5B2F-4588-AA6A-0496CB2EE68F}"/>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F486C1BC-A5EB-43AE-AF87-E95CD2B96D71}"/>
              </a:ext>
            </a:extLst>
          </p:cNvPr>
          <p:cNvSpPr>
            <a:spLocks noGrp="1"/>
          </p:cNvSpPr>
          <p:nvPr>
            <p:ph type="dt" sz="half" idx="10"/>
          </p:nvPr>
        </p:nvSpPr>
        <p:spPr/>
        <p:txBody>
          <a:bodyPr/>
          <a:lstStyle/>
          <a:p>
            <a:fld id="{A2A332A5-FCFE-457F-BDD0-FF17A486EF8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D35855F8-DD36-42D6-9573-7EF3BAC2FA9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E321265F-5182-4454-8BF1-E2DC80E328E1}"/>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2127780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314729F-1F39-4F75-86E5-7611FDE48D6C}"/>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xmlns="" id="{E175297A-31CC-49B3-B449-295CED564A8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xmlns="" id="{9404CDF8-6769-4A70-BD22-A3AA0F87E78E}"/>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878EE2FC-5D6C-45B1-A92C-66C21318A0A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7D446AE7-79EA-4042-9342-B40F4ED7B4E2}"/>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1259986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FE80C4C-F7A5-49D3-A8BB-6A09279F90F1}"/>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959AAA74-13BB-4206-A3CE-447BD1E31C55}"/>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F8DEFB42-8663-415D-BD51-67875B013EEA}"/>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A42FD695-579C-46FE-BC5D-D6ECC03197F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756D876F-5047-41BA-856F-7ED8E1EABA83}"/>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1001302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18EB935-2640-48E3-89B2-4C56FF16413F}"/>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BC0B6C3B-3747-4DF6-9255-B0B0F6BFC72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xmlns="" id="{D475FE5F-4678-4184-BBF0-A403B4B82D9B}"/>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ACBE9A0C-2E16-4B3D-919A-AFA474DE824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C378036F-65A3-43F3-87D4-F1B1C3352815}"/>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341293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442AE0E-23ED-4183-8E6F-433F0AE0D2D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E612C7B9-C759-4FF7-9323-1A8B5DB6A2BD}"/>
              </a:ext>
            </a:extLst>
          </p:cNvPr>
          <p:cNvSpPr>
            <a:spLocks noGrp="1"/>
          </p:cNvSpPr>
          <p:nvPr>
            <p:ph sz="half" idx="1"/>
          </p:nvPr>
        </p:nvSpPr>
        <p:spPr>
          <a:xfrm>
            <a:off x="6286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xmlns="" id="{0E664795-7C5D-4BD0-9A83-AD9D1A7DC237}"/>
              </a:ext>
            </a:extLst>
          </p:cNvPr>
          <p:cNvSpPr>
            <a:spLocks noGrp="1"/>
          </p:cNvSpPr>
          <p:nvPr>
            <p:ph sz="half" idx="2"/>
          </p:nvPr>
        </p:nvSpPr>
        <p:spPr>
          <a:xfrm>
            <a:off x="46291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xmlns="" id="{DD52FAEC-2283-42DD-99EC-A83F5D6D9865}"/>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6" name="Marcador de pie de página 5">
            <a:extLst>
              <a:ext uri="{FF2B5EF4-FFF2-40B4-BE49-F238E27FC236}">
                <a16:creationId xmlns:a16="http://schemas.microsoft.com/office/drawing/2014/main" xmlns="" id="{8A8250B9-B811-4E05-9FBA-303CD930C2B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xmlns="" id="{C4DBFE07-5242-43B4-9A5C-C1E087C6FED5}"/>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2611055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2155288-EFE8-4099-B99A-2AC3D8E61EB5}"/>
              </a:ext>
            </a:extLst>
          </p:cNvPr>
          <p:cNvSpPr>
            <a:spLocks noGrp="1"/>
          </p:cNvSpPr>
          <p:nvPr>
            <p:ph type="title"/>
          </p:nvPr>
        </p:nvSpPr>
        <p:spPr>
          <a:xfrm>
            <a:off x="629841" y="365126"/>
            <a:ext cx="78867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1786218B-97D1-4728-B6B5-FBF2BC64CFE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xmlns="" id="{7976F86D-684C-4799-8DCA-F9DF20F2595D}"/>
              </a:ext>
            </a:extLst>
          </p:cNvPr>
          <p:cNvSpPr>
            <a:spLocks noGrp="1"/>
          </p:cNvSpPr>
          <p:nvPr>
            <p:ph sz="half" idx="2"/>
          </p:nvPr>
        </p:nvSpPr>
        <p:spPr>
          <a:xfrm>
            <a:off x="629842" y="2505075"/>
            <a:ext cx="3868340"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xmlns="" id="{0FC66975-E890-466D-9771-B2795E09089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xmlns="" id="{1A3C9F03-C9AD-4664-8279-B328FC430077}"/>
              </a:ext>
            </a:extLst>
          </p:cNvPr>
          <p:cNvSpPr>
            <a:spLocks noGrp="1"/>
          </p:cNvSpPr>
          <p:nvPr>
            <p:ph sz="quarter" idx="4"/>
          </p:nvPr>
        </p:nvSpPr>
        <p:spPr>
          <a:xfrm>
            <a:off x="4629150" y="2505075"/>
            <a:ext cx="3887391"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xmlns="" id="{0B717BA3-6C82-4CC8-83E4-E55FE12CBDBF}"/>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8" name="Marcador de pie de página 7">
            <a:extLst>
              <a:ext uri="{FF2B5EF4-FFF2-40B4-BE49-F238E27FC236}">
                <a16:creationId xmlns:a16="http://schemas.microsoft.com/office/drawing/2014/main" xmlns="" id="{F5FE58D2-466A-4E12-AD7A-2AF8634DF2C9}"/>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xmlns="" id="{CDDB13DE-5ABE-43A1-AF6E-E85A3B27B7A6}"/>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752479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06965B7-D17B-4CCF-9BCF-213437030445}"/>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xmlns="" id="{F02835FF-526A-4EC7-821F-DDEE923435ED}"/>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4" name="Marcador de pie de página 3">
            <a:extLst>
              <a:ext uri="{FF2B5EF4-FFF2-40B4-BE49-F238E27FC236}">
                <a16:creationId xmlns:a16="http://schemas.microsoft.com/office/drawing/2014/main" xmlns="" id="{156EE73F-F98E-4E1C-BD2C-41EB446B850C}"/>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xmlns="" id="{63753EE7-C730-4F4C-9874-00D041076362}"/>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1533247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550150BA-B75C-4791-B008-9D9E269B7370}"/>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3" name="Marcador de pie de página 2">
            <a:extLst>
              <a:ext uri="{FF2B5EF4-FFF2-40B4-BE49-F238E27FC236}">
                <a16:creationId xmlns:a16="http://schemas.microsoft.com/office/drawing/2014/main" xmlns="" id="{4B75C5DB-260E-40EC-BD7E-4C7505FEEF6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xmlns="" id="{797A415B-0C87-4925-97B8-1F33B1E5CA4A}"/>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1507253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FB801A-1803-44A6-8502-0CFF57368B31}"/>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xmlns="" id="{2387AAF7-7A1E-4E8B-91BF-0B3DD69EDCDD}"/>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xmlns="" id="{FA5B6090-3669-43A8-8429-53AE26EA5EA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D9D004F4-63BB-4B74-99FF-AA82731A74E2}"/>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6" name="Marcador de pie de página 5">
            <a:extLst>
              <a:ext uri="{FF2B5EF4-FFF2-40B4-BE49-F238E27FC236}">
                <a16:creationId xmlns:a16="http://schemas.microsoft.com/office/drawing/2014/main" xmlns="" id="{87E1B3A5-6DAD-426B-88D1-860479E5DDF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xmlns="" id="{7188C133-E4E5-4A0B-9A8F-E63C85EE863D}"/>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15384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etencias a desarrollar">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3694688868"/>
              </p:ext>
            </p:extLst>
          </p:nvPr>
        </p:nvGraphicFramePr>
        <p:xfrm>
          <a:off x="628650" y="905933"/>
          <a:ext cx="7886700" cy="5396645"/>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426898">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COMPETENCIAS A DESARROLLAR EN EL ESPACIO ACADÉMICO</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las competencias que se pretenden alcanzar con el proceso formativo.  Indique el tipo de competencia (genérica o específica) y la relación con  las dimensiones de la acción institucionales (comprender, obrar,  hacer y comunicar).</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3" name="Content Placeholder 2"/>
          <p:cNvSpPr>
            <a:spLocks noGrp="1"/>
          </p:cNvSpPr>
          <p:nvPr>
            <p:ph idx="1"/>
          </p:nvPr>
        </p:nvSpPr>
        <p:spPr>
          <a:xfrm>
            <a:off x="628650" y="1380067"/>
            <a:ext cx="7886700" cy="4893733"/>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37345471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67E83ED-AB0B-4BA5-8DBA-F15912F26114}"/>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xmlns="" id="{13732D62-897F-46AE-A85E-265950545AE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xmlns="" id="{0632FA4B-4FB0-46A5-8F13-07582C60C95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EF691B52-247F-44DB-B612-E53DEF07B4D2}"/>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6" name="Marcador de pie de página 5">
            <a:extLst>
              <a:ext uri="{FF2B5EF4-FFF2-40B4-BE49-F238E27FC236}">
                <a16:creationId xmlns:a16="http://schemas.microsoft.com/office/drawing/2014/main" xmlns="" id="{57C6DE41-924F-44A0-8878-830DEBB01EE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xmlns="" id="{721DC218-9028-456E-BE44-C8BB3BD4634A}"/>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574572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7A42633-9CE2-440E-806A-431A883DEE10}"/>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xmlns="" id="{BA8950CD-A3D0-42B0-B725-CBCD9A594B94}"/>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B34CCCE9-BD56-470C-B160-9F3B58D7389D}"/>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A26CC759-595C-4DA2-8A22-6E48BA829F5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58BFACAA-FE13-450D-B639-C80D0152011D}"/>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7124785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FC36D29B-9CE1-4AC6-9160-108D7F1CF498}"/>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xmlns="" id="{D36164C3-0A1B-4772-A880-5585C274949A}"/>
              </a:ext>
            </a:extLst>
          </p:cNvPr>
          <p:cNvSpPr>
            <a:spLocks noGrp="1"/>
          </p:cNvSpPr>
          <p:nvPr>
            <p:ph type="body" orient="vert" idx="1"/>
          </p:nvPr>
        </p:nvSpPr>
        <p:spPr>
          <a:xfrm>
            <a:off x="628650" y="365125"/>
            <a:ext cx="5800725"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A07F2C9E-22D3-4105-9F25-0C8421AC2944}"/>
              </a:ext>
            </a:extLst>
          </p:cNvPr>
          <p:cNvSpPr>
            <a:spLocks noGrp="1"/>
          </p:cNvSpPr>
          <p:nvPr>
            <p:ph type="dt" sz="half" idx="10"/>
          </p:nvPr>
        </p:nvSpPr>
        <p:spPr/>
        <p:txBody>
          <a:body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31F7FD09-4033-497F-85E3-9FD1A68DD34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xmlns="" id="{8766D6DF-906F-4686-B673-4F73B6E8F1A7}"/>
              </a:ext>
            </a:extLst>
          </p:cNvPr>
          <p:cNvSpPr>
            <a:spLocks noGrp="1"/>
          </p:cNvSpPr>
          <p:nvPr>
            <p:ph type="sldNum" sz="quarter" idx="12"/>
          </p:nvPr>
        </p:nvSpPr>
        <p:spPr/>
        <p:txBody>
          <a:bodyPr/>
          <a:lstStyle/>
          <a:p>
            <a:fld id="{FD0E3BBB-38C1-42C5-8B58-082C3623E1AB}" type="slidenum">
              <a:rPr lang="es-ES" smtClean="0"/>
              <a:t>‹Nº›</a:t>
            </a:fld>
            <a:endParaRPr lang="es-ES"/>
          </a:p>
        </p:txBody>
      </p:sp>
    </p:spTree>
    <p:extLst>
      <p:ext uri="{BB962C8B-B14F-4D97-AF65-F5344CB8AC3E}">
        <p14:creationId xmlns:p14="http://schemas.microsoft.com/office/powerpoint/2010/main" val="24675750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álisis del alumno">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628650" y="905934"/>
          <a:ext cx="7886700" cy="5957477"/>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732366">
                <a:tc>
                  <a:txBody>
                    <a:bodyPr/>
                    <a:lstStyle/>
                    <a:p>
                      <a:pPr algn="ctr">
                        <a:lnSpc>
                          <a:spcPct val="115000"/>
                        </a:lnSpc>
                        <a:spcAft>
                          <a:spcPts val="0"/>
                        </a:spcAft>
                      </a:pPr>
                      <a:r>
                        <a:rPr lang="es-CO" sz="1400" b="1" kern="1200" dirty="0">
                          <a:solidFill>
                            <a:schemeClr val="bg1"/>
                          </a:solidFill>
                          <a:effectLst/>
                          <a:latin typeface="Tahoma" panose="020B0604030504040204" pitchFamily="34" charset="0"/>
                          <a:ea typeface="Tahoma" panose="020B0604030504040204" pitchFamily="34" charset="0"/>
                          <a:cs typeface="Tahoma" panose="020B0604030504040204" pitchFamily="34" charset="0"/>
                        </a:rPr>
                        <a:t>ANÁLISIS DEL ESTUDIANTE (conocimientos previos)</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kern="1200" dirty="0">
                          <a:solidFill>
                            <a:schemeClr val="bg1"/>
                          </a:solidFill>
                          <a:latin typeface="Tahoma" panose="020B0604030504040204" pitchFamily="34" charset="0"/>
                          <a:ea typeface="Tahoma" panose="020B0604030504040204" pitchFamily="34" charset="0"/>
                          <a:cs typeface="Tahoma" panose="020B0604030504040204" pitchFamily="34" charset="0"/>
                        </a:rPr>
                        <a:t>En el marco de los pasos por los que el estudiante debe pasar para llegar a las metas de aprendizaje (temas y subtemas definido en el análisis instruccional), haga una revisión de los conocimientos y habilidades que el estudiante pueda tenar al respecto de la temática a desarrollar. Esto le permitirá depurara los pasos en los que los que tendrá que hacer mayor énfasis en la formación</a:t>
                      </a:r>
                      <a:endParaRPr lang="es-ES" sz="1100" b="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557213" y="29451"/>
            <a:ext cx="8031617" cy="894136"/>
          </a:xfrm>
          <a:prstGeom prst="rect">
            <a:avLst/>
          </a:prstGeom>
        </p:spPr>
      </p:pic>
      <p:sp>
        <p:nvSpPr>
          <p:cNvPr id="11" name="Content Placeholder 2"/>
          <p:cNvSpPr>
            <a:spLocks noGrp="1"/>
          </p:cNvSpPr>
          <p:nvPr>
            <p:ph idx="1"/>
          </p:nvPr>
        </p:nvSpPr>
        <p:spPr>
          <a:xfrm>
            <a:off x="628650" y="1714501"/>
            <a:ext cx="7886700" cy="4864769"/>
          </a:xfrm>
        </p:spPr>
        <p:txBody>
          <a:bodyPr>
            <a:normAutofit/>
          </a:bodyPr>
          <a:lstStyle>
            <a:lvl1pPr marL="0" marR="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lang="es-CO" sz="9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900">
                <a:latin typeface="Tahoma" panose="020B0604030504040204" pitchFamily="34" charset="0"/>
                <a:ea typeface="Tahoma" panose="020B0604030504040204" pitchFamily="34" charset="0"/>
                <a:cs typeface="Tahoma" panose="020B0604030504040204" pitchFamily="34" charset="0"/>
              </a:defRPr>
            </a:lvl2pPr>
            <a:lvl3pPr marL="685800" indent="0" algn="just">
              <a:buNone/>
              <a:defRPr sz="750">
                <a:latin typeface="Tahoma" panose="020B0604030504040204" pitchFamily="34" charset="0"/>
                <a:ea typeface="Tahoma" panose="020B0604030504040204" pitchFamily="34" charset="0"/>
                <a:cs typeface="Tahoma" panose="020B0604030504040204" pitchFamily="34" charset="0"/>
              </a:defRPr>
            </a:lvl3pPr>
            <a:lvl4pPr marL="1028700" indent="0" algn="just">
              <a:buNone/>
              <a:defRPr sz="750">
                <a:latin typeface="Tahoma" panose="020B0604030504040204" pitchFamily="34" charset="0"/>
                <a:ea typeface="Tahoma" panose="020B0604030504040204" pitchFamily="34" charset="0"/>
                <a:cs typeface="Tahoma" panose="020B0604030504040204" pitchFamily="34" charset="0"/>
              </a:defRPr>
            </a:lvl4pPr>
            <a:lvl5pPr marL="1371600" indent="0" algn="just">
              <a:buNone/>
              <a:defRPr sz="75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132439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bjetivos de aprendizaje">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617220" y="905934"/>
          <a:ext cx="7898130" cy="5957477"/>
        </p:xfrm>
        <a:graphic>
          <a:graphicData uri="http://schemas.openxmlformats.org/drawingml/2006/table">
            <a:tbl>
              <a:tblPr firstRow="1" firstCol="1" bandRow="1">
                <a:tableStyleId>{69CF1AB2-1976-4502-BF36-3FF5EA218861}</a:tableStyleId>
              </a:tblPr>
              <a:tblGrid>
                <a:gridCol w="7898130">
                  <a:extLst>
                    <a:ext uri="{9D8B030D-6E8A-4147-A177-3AD203B41FA5}">
                      <a16:colId xmlns:a16="http://schemas.microsoft.com/office/drawing/2014/main" xmlns="" val="20000"/>
                    </a:ext>
                  </a:extLst>
                </a:gridCol>
              </a:tblGrid>
              <a:tr h="732366">
                <a:tc>
                  <a:txBody>
                    <a:bodyPr/>
                    <a:lstStyle/>
                    <a:p>
                      <a:pPr algn="ctr">
                        <a:lnSpc>
                          <a:spcPct val="115000"/>
                        </a:lnSpc>
                        <a:spcAft>
                          <a:spcPts val="0"/>
                        </a:spcAft>
                      </a:pPr>
                      <a:r>
                        <a:rPr lang="es-CO" sz="1400" dirty="0">
                          <a:solidFill>
                            <a:schemeClr val="bg1"/>
                          </a:solidFill>
                          <a:effectLst/>
                          <a:latin typeface="Tahoma" panose="020B0604030504040204" pitchFamily="34" charset="0"/>
                          <a:ea typeface="Tahoma" panose="020B0604030504040204" pitchFamily="34" charset="0"/>
                          <a:cs typeface="Tahoma" panose="020B0604030504040204" pitchFamily="34" charset="0"/>
                        </a:rPr>
                        <a:t>OBJETIVOS DE APRENDIZAJE</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los objetivos que se pretenden alcanzar con el proceso formativo orientado en el objeto virtual de aprendizaje (tenga en cuenta las competencias a desarrollar así como las preguntas orientadoras definidas en el syllabus del espacio académico). Complete la frase siguiente: Al finalizar el proceso formativo (con el objeto virtual), el estudiante está en capacidad de ………… </a:t>
                      </a:r>
                      <a:endParaRPr lang="es-ES" sz="11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557213" y="29451"/>
            <a:ext cx="8031617" cy="894136"/>
          </a:xfrm>
          <a:prstGeom prst="rect">
            <a:avLst/>
          </a:prstGeom>
        </p:spPr>
      </p:pic>
      <p:sp>
        <p:nvSpPr>
          <p:cNvPr id="11" name="Content Placeholder 2"/>
          <p:cNvSpPr>
            <a:spLocks noGrp="1"/>
          </p:cNvSpPr>
          <p:nvPr>
            <p:ph idx="1"/>
          </p:nvPr>
        </p:nvSpPr>
        <p:spPr>
          <a:xfrm>
            <a:off x="628650" y="1714501"/>
            <a:ext cx="7886700" cy="4864769"/>
          </a:xfrm>
        </p:spPr>
        <p:txBody>
          <a:bodyPr>
            <a:normAutofit/>
          </a:bodyPr>
          <a:lstStyle>
            <a:lvl1pPr marL="0" marR="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lang="es-CO" sz="9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900">
                <a:latin typeface="Tahoma" panose="020B0604030504040204" pitchFamily="34" charset="0"/>
                <a:ea typeface="Tahoma" panose="020B0604030504040204" pitchFamily="34" charset="0"/>
                <a:cs typeface="Tahoma" panose="020B0604030504040204" pitchFamily="34" charset="0"/>
              </a:defRPr>
            </a:lvl2pPr>
            <a:lvl3pPr marL="685800" indent="0" algn="just">
              <a:buNone/>
              <a:defRPr sz="750">
                <a:latin typeface="Tahoma" panose="020B0604030504040204" pitchFamily="34" charset="0"/>
                <a:ea typeface="Tahoma" panose="020B0604030504040204" pitchFamily="34" charset="0"/>
                <a:cs typeface="Tahoma" panose="020B0604030504040204" pitchFamily="34" charset="0"/>
              </a:defRPr>
            </a:lvl3pPr>
            <a:lvl4pPr marL="1028700" indent="0" algn="just">
              <a:buNone/>
              <a:defRPr sz="750">
                <a:latin typeface="Tahoma" panose="020B0604030504040204" pitchFamily="34" charset="0"/>
                <a:ea typeface="Tahoma" panose="020B0604030504040204" pitchFamily="34" charset="0"/>
                <a:cs typeface="Tahoma" panose="020B0604030504040204" pitchFamily="34" charset="0"/>
              </a:defRPr>
            </a:lvl4pPr>
            <a:lvl5pPr marL="1371600" indent="0" algn="just">
              <a:buNone/>
              <a:defRPr sz="75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31116376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Aplicación y evaluación">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628650" y="905935"/>
          <a:ext cx="7886700" cy="5921397"/>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1154018">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DISEÑO DE EVALUACIÓN</a:t>
                      </a:r>
                    </a:p>
                    <a:p>
                      <a:pPr marL="0" marR="0" lvl="0" indent="0" algn="just" defTabSz="914400" rtl="0" eaLnBrk="1" fontAlgn="auto" latinLnBrk="0" hangingPunct="1">
                        <a:lnSpc>
                          <a:spcPct val="115000"/>
                        </a:lnSpc>
                        <a:spcBef>
                          <a:spcPts val="0"/>
                        </a:spcBef>
                        <a:spcAft>
                          <a:spcPts val="0"/>
                        </a:spcAft>
                        <a:buClrTx/>
                        <a:buSzTx/>
                        <a:buFontTx/>
                        <a:buNone/>
                        <a:tabLst/>
                        <a:defRPr/>
                      </a:pPr>
                      <a:r>
                        <a:rPr kumimoji="0" lang="es-CO" sz="11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Registrar en este espacio cada una de las actividades para fortalecer el aprendizaje del estudiante sobre los temas tratados en el objeto virtual de aprendizaje. Recuerde que en el diseño de evaluación se busca probar el conocimiento del estudiante para alcanzar las metas de aprendizaje.  Incluya por cada actividad los siguientes elementos propios de una consigna de aprendizaje: título de la actividad, descripción de la actividad, materiales de consulta principal, materiales de consulta complementaria, criterios de evaluación. Las actividades a integrar en un objeto virtual de aprendizaje deben fomentar el autoaprendizaje y en lo posible deben permitir la realimentación directa al estudiante.</a:t>
                      </a: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451931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9" name="Imagen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557213" y="29451"/>
            <a:ext cx="8031617" cy="894136"/>
          </a:xfrm>
          <a:prstGeom prst="rect">
            <a:avLst/>
          </a:prstGeom>
        </p:spPr>
      </p:pic>
      <p:sp>
        <p:nvSpPr>
          <p:cNvPr id="12" name="Content Placeholder 2"/>
          <p:cNvSpPr>
            <a:spLocks noGrp="1"/>
          </p:cNvSpPr>
          <p:nvPr>
            <p:ph idx="1"/>
          </p:nvPr>
        </p:nvSpPr>
        <p:spPr>
          <a:xfrm>
            <a:off x="628650" y="2144685"/>
            <a:ext cx="7886700" cy="4434585"/>
          </a:xfrm>
        </p:spPr>
        <p:txBody>
          <a:bodyPr>
            <a:normAutofit/>
          </a:bodyPr>
          <a:lstStyle>
            <a:lvl1pPr marL="0" marR="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lang="es-CO" sz="9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900">
                <a:latin typeface="Tahoma" panose="020B0604030504040204" pitchFamily="34" charset="0"/>
                <a:ea typeface="Tahoma" panose="020B0604030504040204" pitchFamily="34" charset="0"/>
                <a:cs typeface="Tahoma" panose="020B0604030504040204" pitchFamily="34" charset="0"/>
              </a:defRPr>
            </a:lvl2pPr>
            <a:lvl3pPr marL="685800" indent="0" algn="just">
              <a:buNone/>
              <a:defRPr sz="750">
                <a:latin typeface="Tahoma" panose="020B0604030504040204" pitchFamily="34" charset="0"/>
                <a:ea typeface="Tahoma" panose="020B0604030504040204" pitchFamily="34" charset="0"/>
                <a:cs typeface="Tahoma" panose="020B0604030504040204" pitchFamily="34" charset="0"/>
              </a:defRPr>
            </a:lvl3pPr>
            <a:lvl4pPr marL="1028700" indent="0" algn="just">
              <a:buNone/>
              <a:defRPr sz="750">
                <a:latin typeface="Tahoma" panose="020B0604030504040204" pitchFamily="34" charset="0"/>
                <a:ea typeface="Tahoma" panose="020B0604030504040204" pitchFamily="34" charset="0"/>
                <a:cs typeface="Tahoma" panose="020B0604030504040204" pitchFamily="34" charset="0"/>
              </a:defRPr>
            </a:lvl4pPr>
            <a:lvl5pPr marL="1371600" indent="0" algn="just">
              <a:buNone/>
              <a:defRPr sz="75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3708312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todología">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2777765412"/>
              </p:ext>
            </p:extLst>
          </p:nvPr>
        </p:nvGraphicFramePr>
        <p:xfrm>
          <a:off x="628650" y="905933"/>
          <a:ext cx="7886700" cy="5376334"/>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471413">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METODOLOGÍA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Realizar la caracterización de la(s) metodología(s) a utilizar para el desarrollo de espacio académico (aprendizaje basado en problemas ABP, estudio de casos, aprendizaje por proyectos, tareas de trabajo independiente, tareas de trabajo colaborativo entre otros).</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extLst>
                  <a:ext uri="{0D108BD9-81ED-4DB2-BD59-A6C34878D82A}">
                    <a16:rowId xmlns:a16="http://schemas.microsoft.com/office/drawing/2014/main" xmlns="" val="10000"/>
                  </a:ext>
                </a:extLst>
              </a:tr>
              <a:tr h="49049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0"/>
            <a:ext cx="7886700" cy="4859867"/>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819823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blemat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3253136070"/>
              </p:ext>
            </p:extLst>
          </p:nvPr>
        </p:nvGraphicFramePr>
        <p:xfrm>
          <a:off x="628650" y="897467"/>
          <a:ext cx="7886700" cy="5393266"/>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47963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PROBLEMATIZACIÓN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el(los) núcleo(s) </a:t>
                      </a:r>
                      <a:r>
                        <a:rPr lang="es-CO" sz="800" b="0" dirty="0" err="1">
                          <a:latin typeface="Tahoma" panose="020B0604030504040204" pitchFamily="34" charset="0"/>
                          <a:ea typeface="Tahoma" panose="020B0604030504040204" pitchFamily="34" charset="0"/>
                          <a:cs typeface="Tahoma" panose="020B0604030504040204" pitchFamily="34" charset="0"/>
                        </a:rPr>
                        <a:t>problematizador</a:t>
                      </a:r>
                      <a:r>
                        <a:rPr lang="es-CO" sz="800" b="0" dirty="0">
                          <a:latin typeface="Tahoma" panose="020B0604030504040204" pitchFamily="34" charset="0"/>
                          <a:ea typeface="Tahoma" panose="020B0604030504040204" pitchFamily="34" charset="0"/>
                          <a:cs typeface="Tahoma" panose="020B0604030504040204" pitchFamily="34" charset="0"/>
                        </a:rPr>
                        <a:t>(es)  y de qué forma se articula el espacio académico con este (estos). Enunciar la(s) pregunta(s) orientadora(s) que dinamiza(n) el desarrollo del contenido. </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extLst>
                  <a:ext uri="{0D108BD9-81ED-4DB2-BD59-A6C34878D82A}">
                    <a16:rowId xmlns:a16="http://schemas.microsoft.com/office/drawing/2014/main" xmlns="" val="10000"/>
                  </a:ext>
                </a:extLst>
              </a:tr>
              <a:tr h="4913628">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1"/>
            <a:ext cx="7886700" cy="4868332"/>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816309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519672786"/>
              </p:ext>
            </p:extLst>
          </p:nvPr>
        </p:nvGraphicFramePr>
        <p:xfrm>
          <a:off x="628651" y="905934"/>
          <a:ext cx="7886700" cy="5384800"/>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31898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INTRODUCCIÓN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 descripción de la temática del contenido y su finalidad en el proceso de aprendizaje.</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extLst>
                  <a:ext uri="{0D108BD9-81ED-4DB2-BD59-A6C34878D82A}">
                    <a16:rowId xmlns:a16="http://schemas.microsoft.com/office/drawing/2014/main" xmlns="" val="10000"/>
                  </a:ext>
                </a:extLst>
              </a:tr>
              <a:tr h="5065812">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53067"/>
            <a:ext cx="7886700" cy="5037666"/>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082215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647811884"/>
              </p:ext>
            </p:extLst>
          </p:nvPr>
        </p:nvGraphicFramePr>
        <p:xfrm>
          <a:off x="628650" y="889000"/>
          <a:ext cx="7886700" cy="5447757"/>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1671524">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CONCEPTUALIZACIÓN</a:t>
                      </a:r>
                      <a:r>
                        <a:rPr lang="es-CO" sz="1000" baseline="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Y PROFUNDIZACIÓN</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el contenido de formación organizando jerárquicamente títulos y subtítulos (hasta el nivel requerido por el contenido), junto con la numeración correspondiente. Tenga en cuenta los siguientes elementos en la elaboración de contenidos: 1. Incluya los organizadores gráficos (diagramas, esquemas, mapas metales, mapas conceptuales entre otros) y demás elementos gráficos (fotos, imágenes, figuras, dibujos a mano alzada entre otros) que requiera para presentar componentes del contenido de formación. 2.Para la integración de recursos multimedia como audio, video o animación,  elabore una descripción básica del material a desarrollar en el lugar en el cual se ubica el recurso correspondiente. Tenga en cuenta que la caracterización a nivel de detalle se elabora en los formatos de guion disponibles para cada tipo de recurso. 3.Incluya las referencias bibliográficas y de web que complementan el material elaborado. 4. Tenga presente la(s) metodología(s) definida(s) para el desarrollo del espacio académico y elabore el contenido para facilitar el desarrollo de las etapas de formación propias de la(s) metodología(s) seleccionada(s). 5. Incluya ejemplos y reflexiones que complementen el contenido en el contexto de problematización del espacio académico. 6. Incluya capsulas informativas de ayuda al estudiante para mejorar la comprensión del contenido (ayudas de contenido). 7. Resalte las palabras clave en negrilla, cambio de color o incremento de tamaño del texto. 8. Para el correcto manejo de la hipermedia, resalte las palabras que se convierten en enlaces a otros sitios del contenido e indique entre paréntesis el lugar de destino. 9. Al incluir recursos multimedia tenga presente que es necesario el reconocimiento de los derechos de autor (reseña de la fuente en norma APA).</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extLst>
                  <a:ext uri="{0D108BD9-81ED-4DB2-BD59-A6C34878D82A}">
                    <a16:rowId xmlns:a16="http://schemas.microsoft.com/office/drawing/2014/main" xmlns="" val="10000"/>
                  </a:ext>
                </a:extLst>
              </a:tr>
              <a:tr h="373020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2616200"/>
            <a:ext cx="7886700" cy="3674533"/>
          </a:xfrm>
        </p:spPr>
        <p:txBody>
          <a:bodyPr/>
          <a:lstStyle>
            <a:lvl1pPr algn="just">
              <a:defRPr sz="900"/>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64164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en 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57EACC-E826-496D-AC76-81C0A3BA9187}" type="datetimeFigureOut">
              <a:rPr lang="es-CO" smtClean="0"/>
              <a:t>9/04/2019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9" name="Tabla 8"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420350899"/>
              </p:ext>
            </p:extLst>
          </p:nvPr>
        </p:nvGraphicFramePr>
        <p:xfrm>
          <a:off x="628650" y="897467"/>
          <a:ext cx="7886700" cy="5359400"/>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592666">
                <a:tc>
                  <a:txBody>
                    <a:bodyPr/>
                    <a:lstStyle/>
                    <a:p>
                      <a:pPr algn="ctr">
                        <a:lnSpc>
                          <a:spcPct val="115000"/>
                        </a:lnSpc>
                        <a:spcAft>
                          <a:spcPts val="0"/>
                        </a:spcAft>
                      </a:pPr>
                      <a:r>
                        <a:rPr lang="es-CO" sz="1000" b="1"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APLICACIÓN Y EVALUACIÓN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cada una de las actividades de formación a realizar en el desarrollo del espacio académico. Incluya por cada actividad los siguientes elemento propios de una consigna de aprendizaje: título de la actividad, competencias a desarrollar, descripción de la actividad, materiales de consulta principal, materiales de consulta complementaria, criterios de evaluación, alcance de la actividad (productos esperados).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extLst>
                  <a:ext uri="{0D108BD9-81ED-4DB2-BD59-A6C34878D82A}">
                    <a16:rowId xmlns:a16="http://schemas.microsoft.com/office/drawing/2014/main" xmlns="" val="10000"/>
                  </a:ext>
                </a:extLst>
              </a:tr>
              <a:tr h="4766734">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10" name="Content Placeholder 2"/>
          <p:cNvSpPr>
            <a:spLocks noGrp="1"/>
          </p:cNvSpPr>
          <p:nvPr>
            <p:ph idx="1"/>
          </p:nvPr>
        </p:nvSpPr>
        <p:spPr>
          <a:xfrm>
            <a:off x="628650" y="1490133"/>
            <a:ext cx="7886700" cy="47565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069459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bliografía">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916146496"/>
              </p:ext>
            </p:extLst>
          </p:nvPr>
        </p:nvGraphicFramePr>
        <p:xfrm>
          <a:off x="628650" y="897469"/>
          <a:ext cx="7886700" cy="5349220"/>
        </p:xfrm>
        <a:graphic>
          <a:graphicData uri="http://schemas.openxmlformats.org/drawingml/2006/table">
            <a:tbl>
              <a:tblPr firstRow="1" firstCol="1" bandRow="1">
                <a:tableStyleId>{69CF1AB2-1976-4502-BF36-3FF5EA218861}</a:tableStyleId>
              </a:tblPr>
              <a:tblGrid>
                <a:gridCol w="7886700">
                  <a:extLst>
                    <a:ext uri="{9D8B030D-6E8A-4147-A177-3AD203B41FA5}">
                      <a16:colId xmlns:a16="http://schemas.microsoft.com/office/drawing/2014/main" xmlns="" val="20000"/>
                    </a:ext>
                  </a:extLst>
                </a:gridCol>
              </a:tblGrid>
              <a:tr h="347899">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BIBLIOGRAFÍA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las referencias bibliográficas utilizadas para la construcción del contenido y de los materiales de consulta complementarios.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extLst>
                  <a:ext uri="{0D108BD9-81ED-4DB2-BD59-A6C34878D82A}">
                    <a16:rowId xmlns:a16="http://schemas.microsoft.com/office/drawing/2014/main" xmlns="" val="10000"/>
                  </a:ext>
                </a:extLst>
              </a:tr>
              <a:tr h="50013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extLst>
                  <a:ext uri="{0D108BD9-81ED-4DB2-BD59-A6C34878D82A}">
                    <a16:rowId xmlns:a16="http://schemas.microsoft.com/office/drawing/2014/main" xmlns=""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86933"/>
            <a:ext cx="7886700" cy="49597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695722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9/04/2019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1055747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30157"/>
            <a:ext cx="7886700" cy="5099166"/>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757EACC-E826-496D-AC76-81C0A3BA9187}" type="datetimeFigureOut">
              <a:rPr lang="es-CO" smtClean="0"/>
              <a:pPr/>
              <a:t>9/04/2019</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E188EC5-9129-4EC6-87A6-612C5497FD59}" type="slidenum">
              <a:rPr lang="es-CO" smtClean="0"/>
              <a:pPr/>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247112125"/>
              </p:ext>
            </p:extLst>
          </p:nvPr>
        </p:nvGraphicFramePr>
        <p:xfrm>
          <a:off x="628650" y="85425"/>
          <a:ext cx="7886700" cy="767759"/>
        </p:xfrm>
        <a:graphic>
          <a:graphicData uri="http://schemas.openxmlformats.org/drawingml/2006/table">
            <a:tbl>
              <a:tblPr/>
              <a:tblGrid>
                <a:gridCol w="2358123">
                  <a:extLst>
                    <a:ext uri="{9D8B030D-6E8A-4147-A177-3AD203B41FA5}">
                      <a16:colId xmlns:a16="http://schemas.microsoft.com/office/drawing/2014/main" xmlns="" val="20000"/>
                    </a:ext>
                  </a:extLst>
                </a:gridCol>
                <a:gridCol w="1679867">
                  <a:extLst>
                    <a:ext uri="{9D8B030D-6E8A-4147-A177-3AD203B41FA5}">
                      <a16:colId xmlns:a16="http://schemas.microsoft.com/office/drawing/2014/main" xmlns="" val="20001"/>
                    </a:ext>
                  </a:extLst>
                </a:gridCol>
                <a:gridCol w="2006377">
                  <a:extLst>
                    <a:ext uri="{9D8B030D-6E8A-4147-A177-3AD203B41FA5}">
                      <a16:colId xmlns:a16="http://schemas.microsoft.com/office/drawing/2014/main" xmlns="" val="20002"/>
                    </a:ext>
                  </a:extLst>
                </a:gridCol>
                <a:gridCol w="1842333">
                  <a:extLst>
                    <a:ext uri="{9D8B030D-6E8A-4147-A177-3AD203B41FA5}">
                      <a16:colId xmlns:a16="http://schemas.microsoft.com/office/drawing/2014/main" xmlns="" val="20003"/>
                    </a:ext>
                  </a:extLst>
                </a:gridCol>
              </a:tblGrid>
              <a:tr h="574973">
                <a:tc>
                  <a:txBody>
                    <a:bodyPr/>
                    <a:lstStyle/>
                    <a:p>
                      <a:pPr algn="ctr">
                        <a:lnSpc>
                          <a:spcPct val="115000"/>
                        </a:lnSpc>
                        <a:spcBef>
                          <a:spcPts val="1800"/>
                        </a:spcBef>
                        <a:spcAft>
                          <a:spcPts val="1800"/>
                        </a:spcAft>
                      </a:pPr>
                      <a:endParaRPr lang="es-CO" sz="1500" kern="1600" dirty="0">
                        <a:effectLst/>
                        <a:latin typeface="Arial" panose="020B0604020202020204" pitchFamily="34"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Bef>
                          <a:spcPts val="1200"/>
                        </a:spcBef>
                        <a:spcAft>
                          <a:spcPts val="300"/>
                        </a:spcAft>
                      </a:pPr>
                      <a:r>
                        <a:rPr lang="es-CO" sz="1200" b="1" kern="1600" dirty="0">
                          <a:effectLst/>
                          <a:latin typeface="Arial" panose="020B0604020202020204" pitchFamily="34" charset="0"/>
                          <a:ea typeface="Times New Roman" panose="02020603050405020304" pitchFamily="18" charset="0"/>
                        </a:rPr>
                        <a:t>GUIÓN DE CONTENIDO Y ACTIVIDADES</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10000"/>
                  </a:ext>
                </a:extLst>
              </a:tr>
              <a:tr h="186123">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Código: </a:t>
                      </a:r>
                      <a:r>
                        <a:rPr lang="es-CO" sz="1100">
                          <a:effectLst/>
                          <a:latin typeface="Arial" panose="020B0604020202020204" pitchFamily="34" charset="0"/>
                          <a:ea typeface="Times New Roman" panose="02020603050405020304" pitchFamily="18" charset="0"/>
                        </a:rPr>
                        <a:t>DO-UD-F-004</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Versión:</a:t>
                      </a:r>
                      <a:r>
                        <a:rPr lang="es-CO" sz="1100">
                          <a:effectLst/>
                          <a:latin typeface="Arial" panose="020B0604020202020204" pitchFamily="34" charset="0"/>
                          <a:ea typeface="Times New Roman" panose="02020603050405020304" pitchFamily="18" charset="0"/>
                        </a:rPr>
                        <a:t> 01</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Emisión:</a:t>
                      </a:r>
                      <a:r>
                        <a:rPr lang="es-CO" sz="1100">
                          <a:effectLst/>
                          <a:latin typeface="Arial" panose="020B0604020202020204" pitchFamily="34" charset="0"/>
                          <a:ea typeface="Times New Roman" panose="02020603050405020304" pitchFamily="18" charset="0"/>
                        </a:rPr>
                        <a:t> 28- 11- 2016</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2700020" algn="ctr"/>
                          <a:tab pos="5400040" algn="r"/>
                        </a:tabLst>
                      </a:pPr>
                      <a:r>
                        <a:rPr lang="es-CO" sz="1100" b="1" dirty="0">
                          <a:effectLst/>
                          <a:latin typeface="Arial" panose="020B0604020202020204" pitchFamily="34" charset="0"/>
                          <a:ea typeface="Times New Roman" panose="02020603050405020304" pitchFamily="18" charset="0"/>
                        </a:rPr>
                        <a:t>Página</a:t>
                      </a:r>
                      <a:r>
                        <a:rPr lang="es-CO" sz="1100" dirty="0">
                          <a:effectLst/>
                          <a:latin typeface="Arial" panose="020B0604020202020204" pitchFamily="34" charset="0"/>
                          <a:ea typeface="Times New Roman" panose="02020603050405020304" pitchFamily="18" charset="0"/>
                        </a:rPr>
                        <a:t> __ </a:t>
                      </a:r>
                      <a:r>
                        <a:rPr lang="es-CO" sz="1100" b="1" dirty="0">
                          <a:effectLst/>
                          <a:latin typeface="Arial" panose="020B0604020202020204" pitchFamily="34" charset="0"/>
                          <a:ea typeface="Times New Roman" panose="02020603050405020304" pitchFamily="18" charset="0"/>
                        </a:rPr>
                        <a:t>de</a:t>
                      </a:r>
                      <a:r>
                        <a:rPr lang="es-CO" sz="1100" dirty="0">
                          <a:effectLst/>
                          <a:latin typeface="Arial" panose="020B0604020202020204" pitchFamily="34" charset="0"/>
                          <a:ea typeface="Times New Roman" panose="02020603050405020304" pitchFamily="18" charset="0"/>
                        </a:rPr>
                        <a:t> __</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1026" name="Imagen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09625" y="238051"/>
            <a:ext cx="1876425" cy="27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978831"/>
      </p:ext>
    </p:extLst>
  </p:cSld>
  <p:clrMap bg1="lt1" tx1="dk1" bg2="lt2" tx2="dk2" accent1="accent1" accent2="accent2" accent3="accent3" accent4="accent4" accent5="accent5" accent6="accent6" hlink="hlink" folHlink="folHlink"/>
  <p:sldLayoutIdLst>
    <p:sldLayoutId id="2147483667" r:id="rId1"/>
    <p:sldLayoutId id="2147483680" r:id="rId2"/>
    <p:sldLayoutId id="2147483683" r:id="rId3"/>
    <p:sldLayoutId id="2147483682" r:id="rId4"/>
    <p:sldLayoutId id="2147483673" r:id="rId5"/>
    <p:sldLayoutId id="2147483662" r:id="rId6"/>
    <p:sldLayoutId id="2147483664" r:id="rId7"/>
    <p:sldLayoutId id="2147483677"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4D29B66F-67E6-4A0E-8E00-38C3ABB0449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xmlns="" id="{043B0573-055B-446B-9ECC-AC662285A9E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xmlns="" id="{434B0227-5C45-4FEF-B545-5E6BBA45A2E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6F98E4-5E67-4F45-9EBB-405981F72B96}" type="datetimeFigureOut">
              <a:rPr lang="es-ES" smtClean="0"/>
              <a:t>09/04/2019</a:t>
            </a:fld>
            <a:endParaRPr lang="es-ES"/>
          </a:p>
        </p:txBody>
      </p:sp>
      <p:sp>
        <p:nvSpPr>
          <p:cNvPr id="5" name="Marcador de pie de página 4">
            <a:extLst>
              <a:ext uri="{FF2B5EF4-FFF2-40B4-BE49-F238E27FC236}">
                <a16:creationId xmlns:a16="http://schemas.microsoft.com/office/drawing/2014/main" xmlns="" id="{DDB9A4B3-2D53-4114-A05C-B0619EA93E6E}"/>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xmlns="" id="{CD83AAEF-A30F-437F-B598-9DBFCD41FCB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D0E3BBB-38C1-42C5-8B58-082C3623E1AB}" type="slidenum">
              <a:rPr lang="es-ES" smtClean="0"/>
              <a:t>‹Nº›</a:t>
            </a:fld>
            <a:endParaRPr lang="es-ES"/>
          </a:p>
        </p:txBody>
      </p:sp>
    </p:spTree>
    <p:extLst>
      <p:ext uri="{BB962C8B-B14F-4D97-AF65-F5344CB8AC3E}">
        <p14:creationId xmlns:p14="http://schemas.microsoft.com/office/powerpoint/2010/main" val="201549604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3" r:id="rId12"/>
    <p:sldLayoutId id="2147483704" r:id="rId13"/>
    <p:sldLayoutId id="2147483705"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yriamchacon@usantotomas.e.du.co,harolvalencia@usantotomas.edu.co" TargetMode="External"/><Relationship Id="rId2" Type="http://schemas.openxmlformats.org/officeDocument/2006/relationships/hyperlink" Target="mailto:sandraperilla@usantotomas.edu.c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8.xml"/><Relationship Id="rId6" Type="http://schemas.openxmlformats.org/officeDocument/2006/relationships/comments" Target="../comments/comment2.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vitutor.com/ab/p/a_1e.html"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vitutor.com/ab/p/a_3e.html"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0.pn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0.png"/><Relationship Id="rId4" Type="http://schemas.openxmlformats.org/officeDocument/2006/relationships/image" Target="../media/image250.png"/></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s://www.vitutor.com/ab/p/a_9e.html" TargetMode="External"/><Relationship Id="rId2" Type="http://schemas.openxmlformats.org/officeDocument/2006/relationships/hyperlink" Target="https://es.educaplay.com/es/recursoseducativos/4041257/productos_notables.htm" TargetMode="External"/><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ww.stewartmath.com/dp_fops_samples/dp1.html" TargetMode="External"/><Relationship Id="rId1" Type="http://schemas.openxmlformats.org/officeDocument/2006/relationships/slideLayout" Target="../slideLayouts/slideLayout13.xml"/><Relationship Id="rId4" Type="http://schemas.openxmlformats.org/officeDocument/2006/relationships/comments" Target="../comments/comment4.xml"/></Relationships>
</file>

<file path=ppt/slides/_rels/slide26.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hyperlink" Target="https://www.youtube.com/watch?v=JSLoUggC19Y&amp;t=11s" TargetMode="External"/><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vitutor.com/ab/p/a_7.html" TargetMode="Externa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8" Type="http://schemas.openxmlformats.org/officeDocument/2006/relationships/hyperlink" Target="https://www.youtube.com/watch?v=6UPqae1sHJ0" TargetMode="External"/><Relationship Id="rId3" Type="http://schemas.openxmlformats.org/officeDocument/2006/relationships/hyperlink" Target="https://www.vitutor.com/ab/p/a_1e.html" TargetMode="External"/><Relationship Id="rId7" Type="http://schemas.openxmlformats.org/officeDocument/2006/relationships/hyperlink" Target="https://www.vitutor.com/ab/p/a_7.html" TargetMode="External"/><Relationship Id="rId2" Type="http://schemas.openxmlformats.org/officeDocument/2006/relationships/hyperlink" Target="http://aprendeenlinea.udea.edu.co/lms/men_udea/pluginfile.php/25325/mod_resource/content/0/EXPRESIONES_ALGEBRAICAS.pdf" TargetMode="External"/><Relationship Id="rId1" Type="http://schemas.openxmlformats.org/officeDocument/2006/relationships/slideLayout" Target="../slideLayouts/slideLayout25.xml"/><Relationship Id="rId6" Type="http://schemas.openxmlformats.org/officeDocument/2006/relationships/hyperlink" Target="https://www.vitutor.com/ab/p/a_3e.html" TargetMode="External"/><Relationship Id="rId5" Type="http://schemas.openxmlformats.org/officeDocument/2006/relationships/hyperlink" Target="https://www.vitutor.com/ab/p/a_9e.html" TargetMode="External"/><Relationship Id="rId10" Type="http://schemas.openxmlformats.org/officeDocument/2006/relationships/comments" Target="../comments/comment5.xml"/><Relationship Id="rId4" Type="http://schemas.openxmlformats.org/officeDocument/2006/relationships/hyperlink" Target="https://www.stewartmath.com/dp_fops_samples/dp1.html" TargetMode="External"/><Relationship Id="rId9" Type="http://schemas.openxmlformats.org/officeDocument/2006/relationships/hyperlink" Target="https://www.youtube.com/watch?v=LFKO8kNAm-A"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6UPqae1sHJ0" TargetMode="Externa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hyperlink" Target="https://www.youtube.com/watch?v=LFKO8kNAm-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sz="2000" dirty="0"/>
              <a:t>CURSO DE REFUERZO EN MATEMÁTICAS BÁSICAS.</a:t>
            </a:r>
          </a:p>
          <a:p>
            <a:endParaRPr lang="es-ES" b="1" dirty="0">
              <a:solidFill>
                <a:schemeClr val="accent2">
                  <a:lumMod val="75000"/>
                </a:schemeClr>
              </a:solidFill>
            </a:endParaRPr>
          </a:p>
          <a:p>
            <a:r>
              <a:rPr lang="es-ES" sz="1800" dirty="0"/>
              <a:t>Este OVA tiene incidencia en los espacios académicos de cálculo diferencial, cálculo integral, Cálculo vectorial, </a:t>
            </a:r>
            <a:r>
              <a:rPr lang="es-ES" sz="1800" dirty="0" smtClean="0"/>
              <a:t>Ecuaciones </a:t>
            </a:r>
            <a:r>
              <a:rPr lang="es-ES" sz="1800" dirty="0"/>
              <a:t>diferenciales, en cursos de </a:t>
            </a:r>
            <a:r>
              <a:rPr lang="es-ES" sz="1800" dirty="0" smtClean="0"/>
              <a:t>Física </a:t>
            </a:r>
            <a:r>
              <a:rPr lang="es-ES" sz="1800" dirty="0"/>
              <a:t>y de </a:t>
            </a:r>
            <a:r>
              <a:rPr lang="es-ES" sz="1800" dirty="0" smtClean="0"/>
              <a:t>Química</a:t>
            </a:r>
            <a:r>
              <a:rPr lang="es-ES" sz="1800" dirty="0"/>
              <a:t>, debido a que las competencias en matemáticas a fortalecer </a:t>
            </a:r>
            <a:r>
              <a:rPr lang="es-ES" sz="1800" dirty="0" smtClean="0"/>
              <a:t>con este OVA son </a:t>
            </a:r>
            <a:r>
              <a:rPr lang="es-ES" sz="1800" dirty="0"/>
              <a:t>necesarias para el buen trabajo en estos otros cursos.</a:t>
            </a:r>
            <a:endParaRPr lang="es-CO" sz="1800" dirty="0"/>
          </a:p>
        </p:txBody>
      </p:sp>
      <p:sp>
        <p:nvSpPr>
          <p:cNvPr id="10" name="Marcador de texto 2"/>
          <p:cNvSpPr>
            <a:spLocks noGrp="1"/>
          </p:cNvSpPr>
          <p:nvPr>
            <p:ph type="body" idx="4294967295"/>
          </p:nvPr>
        </p:nvSpPr>
        <p:spPr>
          <a:xfrm>
            <a:off x="2811344" y="965332"/>
            <a:ext cx="5684955"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27 de Septiembre de </a:t>
            </a:r>
            <a:r>
              <a:rPr lang="es-ES" dirty="0"/>
              <a:t>2018</a:t>
            </a:r>
          </a:p>
        </p:txBody>
      </p:sp>
      <p:sp>
        <p:nvSpPr>
          <p:cNvPr id="12" name="Marcador de texto 2"/>
          <p:cNvSpPr>
            <a:spLocks noGrp="1"/>
          </p:cNvSpPr>
          <p:nvPr>
            <p:ph type="body" idx="4294967295"/>
          </p:nvPr>
        </p:nvSpPr>
        <p:spPr>
          <a:xfrm>
            <a:off x="2811345" y="1295312"/>
            <a:ext cx="5684956" cy="252830"/>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Sandra </a:t>
            </a:r>
            <a:r>
              <a:rPr lang="es-ES" dirty="0" smtClean="0"/>
              <a:t>Perilla, Myriam </a:t>
            </a:r>
            <a:r>
              <a:rPr lang="es-ES" dirty="0"/>
              <a:t>Chacón, </a:t>
            </a:r>
            <a:r>
              <a:rPr lang="es-ES" dirty="0" err="1"/>
              <a:t>Harol</a:t>
            </a:r>
            <a:r>
              <a:rPr lang="es-ES" dirty="0"/>
              <a:t> Valencia, </a:t>
            </a:r>
          </a:p>
        </p:txBody>
      </p:sp>
      <p:sp>
        <p:nvSpPr>
          <p:cNvPr id="13" name="Marcador de texto 2"/>
          <p:cNvSpPr>
            <a:spLocks noGrp="1"/>
          </p:cNvSpPr>
          <p:nvPr>
            <p:ph type="body" idx="4294967295"/>
          </p:nvPr>
        </p:nvSpPr>
        <p:spPr>
          <a:xfrm>
            <a:off x="2830394" y="1628113"/>
            <a:ext cx="5684956" cy="316029"/>
          </a:xfrm>
        </p:spPr>
        <p:txBody>
          <a:bodyPr>
            <a:no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z="800" dirty="0" smtClean="0">
                <a:hlinkClick r:id="rId2"/>
              </a:rPr>
              <a:t>sandraperilla@usantotomas.edu.co</a:t>
            </a:r>
            <a:r>
              <a:rPr lang="es-ES" sz="800" dirty="0" smtClean="0"/>
              <a:t>, </a:t>
            </a:r>
            <a:r>
              <a:rPr lang="es-ES" sz="800" dirty="0" smtClean="0">
                <a:hlinkClick r:id="rId3"/>
              </a:rPr>
              <a:t>myriamchacon@usantotomas.e.du.co,harolvalencia@usantotomas.edu.co</a:t>
            </a:r>
            <a:r>
              <a:rPr lang="es-ES" sz="800" dirty="0" smtClean="0"/>
              <a:t>, </a:t>
            </a:r>
            <a:endParaRPr lang="es-ES" sz="800" dirty="0"/>
          </a:p>
        </p:txBody>
      </p:sp>
      <p:sp>
        <p:nvSpPr>
          <p:cNvPr id="14" name="Marcador de texto 2"/>
          <p:cNvSpPr>
            <a:spLocks noGrp="1"/>
          </p:cNvSpPr>
          <p:nvPr>
            <p:ph type="body" idx="4294967295"/>
          </p:nvPr>
        </p:nvSpPr>
        <p:spPr>
          <a:xfrm>
            <a:off x="2811344" y="1963231"/>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3202222238</a:t>
            </a:r>
          </a:p>
        </p:txBody>
      </p:sp>
      <p:sp>
        <p:nvSpPr>
          <p:cNvPr id="15" name="Marcador de texto 2"/>
          <p:cNvSpPr>
            <a:spLocks noGrp="1"/>
          </p:cNvSpPr>
          <p:nvPr>
            <p:ph type="body" idx="4294967295"/>
          </p:nvPr>
        </p:nvSpPr>
        <p:spPr>
          <a:xfrm>
            <a:off x="2811344" y="2314015"/>
            <a:ext cx="5684956" cy="262193"/>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s-ES" dirty="0"/>
          </a:p>
        </p:txBody>
      </p:sp>
      <p:sp>
        <p:nvSpPr>
          <p:cNvPr id="16" name="Marcador de texto 2"/>
          <p:cNvSpPr>
            <a:spLocks noGrp="1"/>
          </p:cNvSpPr>
          <p:nvPr>
            <p:ph type="body" idx="4294967295"/>
          </p:nvPr>
        </p:nvSpPr>
        <p:spPr>
          <a:xfrm>
            <a:off x="2811345" y="2657162"/>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OVA </a:t>
            </a:r>
            <a:r>
              <a:rPr lang="es-ES" dirty="0" smtClean="0"/>
              <a:t>EXPRESIONES ALGEBRAICAS</a:t>
            </a:r>
            <a:endParaRPr lang="es-ES" dirty="0"/>
          </a:p>
        </p:txBody>
      </p:sp>
    </p:spTree>
    <p:extLst>
      <p:ext uri="{BB962C8B-B14F-4D97-AF65-F5344CB8AC3E}">
        <p14:creationId xmlns:p14="http://schemas.microsoft.com/office/powerpoint/2010/main" val="292867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85372"/>
            <a:ext cx="7886700" cy="1325563"/>
          </a:xfrm>
        </p:spPr>
        <p:txBody>
          <a:bodyPr>
            <a:normAutofit/>
          </a:bodyPr>
          <a:lstStyle/>
          <a:p>
            <a:pPr algn="ctr"/>
            <a:r>
              <a:rPr lang="es-CO" dirty="0" smtClean="0">
                <a:solidFill>
                  <a:srgbClr val="FF0000"/>
                </a:solidFill>
              </a:rPr>
              <a:t>DEL LENGUAJE COTIDIANO AL LENGUAJE ALGEBRAICO</a:t>
            </a:r>
            <a:endParaRPr lang="es-CO" dirty="0">
              <a:solidFill>
                <a:srgbClr val="FF0000"/>
              </a:solidFill>
            </a:endParaRPr>
          </a:p>
        </p:txBody>
      </p:sp>
      <mc:AlternateContent xmlns:mc="http://schemas.openxmlformats.org/markup-compatibility/2006" xmlns:a14="http://schemas.microsoft.com/office/drawing/2010/main">
        <mc:Choice Requires="a14">
          <p:graphicFrame>
            <p:nvGraphicFramePr>
              <p:cNvPr id="4" name="Marcador de contenido 3"/>
              <p:cNvGraphicFramePr>
                <a:graphicFrameLocks noGrp="1"/>
              </p:cNvGraphicFramePr>
              <p:nvPr>
                <p:ph idx="1"/>
                <p:extLst>
                  <p:ext uri="{D42A27DB-BD31-4B8C-83A1-F6EECF244321}">
                    <p14:modId xmlns:p14="http://schemas.microsoft.com/office/powerpoint/2010/main" val="1763064943"/>
                  </p:ext>
                </p:extLst>
              </p:nvPr>
            </p:nvGraphicFramePr>
            <p:xfrm>
              <a:off x="628650" y="1510935"/>
              <a:ext cx="7886700" cy="3073845"/>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xmlns="" val="20000"/>
                        </a:ext>
                      </a:extLst>
                    </a:gridCol>
                    <a:gridCol w="3943350">
                      <a:extLst>
                        <a:ext uri="{9D8B030D-6E8A-4147-A177-3AD203B41FA5}">
                          <a16:colId xmlns:a16="http://schemas.microsoft.com/office/drawing/2014/main" xmlns="" val="20001"/>
                        </a:ext>
                      </a:extLst>
                    </a:gridCol>
                  </a:tblGrid>
                  <a:tr h="370840">
                    <a:tc>
                      <a:txBody>
                        <a:bodyPr/>
                        <a:lstStyle/>
                        <a:p>
                          <a:pPr algn="ctr"/>
                          <a:r>
                            <a:rPr lang="es-CO" dirty="0" smtClean="0"/>
                            <a:t>LENGUAJE COTIDIANO</a:t>
                          </a:r>
                          <a:endParaRPr lang="es-CO" dirty="0"/>
                        </a:p>
                      </a:txBody>
                      <a:tcPr/>
                    </a:tc>
                    <a:tc>
                      <a:txBody>
                        <a:bodyPr/>
                        <a:lstStyle/>
                        <a:p>
                          <a:pPr algn="ctr"/>
                          <a:r>
                            <a:rPr lang="es-CO" dirty="0" smtClean="0"/>
                            <a:t>LENGUAJE ALGEBRAICO</a:t>
                          </a:r>
                          <a:endParaRPr lang="es-CO" dirty="0"/>
                        </a:p>
                      </a:txBody>
                      <a:tcPr/>
                    </a:tc>
                    <a:extLst>
                      <a:ext uri="{0D108BD9-81ED-4DB2-BD59-A6C34878D82A}">
                        <a16:rowId xmlns:a16="http://schemas.microsoft.com/office/drawing/2014/main" xmlns="" val="10000"/>
                      </a:ext>
                    </a:extLst>
                  </a:tr>
                  <a:tr h="370840">
                    <a:tc>
                      <a:txBody>
                        <a:bodyPr/>
                        <a:lstStyle/>
                        <a:p>
                          <a:r>
                            <a:rPr lang="es-CO" dirty="0" smtClean="0"/>
                            <a:t>El doble de un número</a:t>
                          </a:r>
                          <a:r>
                            <a:rPr lang="es-CO" baseline="0" dirty="0" smtClean="0"/>
                            <a:t> mas cuatro</a:t>
                          </a:r>
                          <a:endParaRPr lang="es-CO" dirty="0"/>
                        </a:p>
                      </a:txBody>
                      <a:tcPr/>
                    </a:tc>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+4</m:t>
                                </m:r>
                              </m:oMath>
                            </m:oMathPara>
                          </a14:m>
                          <a:endParaRPr lang="es-CO" dirty="0"/>
                        </a:p>
                      </a:txBody>
                      <a:tcPr/>
                    </a:tc>
                    <a:extLst>
                      <a:ext uri="{0D108BD9-81ED-4DB2-BD59-A6C34878D82A}">
                        <a16:rowId xmlns:a16="http://schemas.microsoft.com/office/drawing/2014/main" xmlns="" val="10001"/>
                      </a:ext>
                    </a:extLst>
                  </a:tr>
                  <a:tr h="370840">
                    <a:tc>
                      <a:txBody>
                        <a:bodyPr/>
                        <a:lstStyle/>
                        <a:p>
                          <a:r>
                            <a:rPr lang="es-CO" dirty="0" smtClean="0"/>
                            <a:t>El cuadrado de la suma de dos</a:t>
                          </a:r>
                          <a:r>
                            <a:rPr lang="es-CO" baseline="0" dirty="0" smtClean="0"/>
                            <a:t> números</a:t>
                          </a:r>
                          <a:endParaRPr lang="es-CO"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m:t>
                                    </m:r>
                                    <m:r>
                                      <a:rPr lang="es-CO" b="0" i="1" smtClean="0">
                                        <a:latin typeface="Cambria Math" panose="02040503050406030204" pitchFamily="18" charset="0"/>
                                      </a:rPr>
                                      <m:t>𝑥</m:t>
                                    </m:r>
                                    <m:r>
                                      <a:rPr lang="es-CO" b="0" i="1" smtClean="0">
                                        <a:latin typeface="Cambria Math" panose="02040503050406030204" pitchFamily="18" charset="0"/>
                                      </a:rPr>
                                      <m:t>+</m:t>
                                    </m:r>
                                    <m:r>
                                      <a:rPr lang="es-CO" b="0" i="1" smtClean="0">
                                        <a:latin typeface="Cambria Math" panose="02040503050406030204" pitchFamily="18" charset="0"/>
                                      </a:rPr>
                                      <m:t>𝑦</m:t>
                                    </m:r>
                                    <m:r>
                                      <a:rPr lang="es-CO" b="0" i="1" smtClean="0">
                                        <a:latin typeface="Cambria Math" panose="02040503050406030204" pitchFamily="18" charset="0"/>
                                      </a:rPr>
                                      <m:t>)</m:t>
                                    </m:r>
                                  </m:e>
                                  <m:sup>
                                    <m:r>
                                      <a:rPr lang="es-CO" b="0" i="1" smtClean="0">
                                        <a:latin typeface="Cambria Math" panose="02040503050406030204" pitchFamily="18" charset="0"/>
                                      </a:rPr>
                                      <m:t>2</m:t>
                                    </m:r>
                                  </m:sup>
                                </m:sSup>
                              </m:oMath>
                            </m:oMathPara>
                          </a14:m>
                          <a:endParaRPr lang="es-CO" dirty="0"/>
                        </a:p>
                      </a:txBody>
                      <a:tcPr/>
                    </a:tc>
                    <a:extLst>
                      <a:ext uri="{0D108BD9-81ED-4DB2-BD59-A6C34878D82A}">
                        <a16:rowId xmlns:a16="http://schemas.microsoft.com/office/drawing/2014/main" xmlns="" val="10002"/>
                      </a:ext>
                    </a:extLst>
                  </a:tr>
                  <a:tr h="370840">
                    <a:tc>
                      <a:txBody>
                        <a:bodyPr/>
                        <a:lstStyle/>
                        <a:p>
                          <a:r>
                            <a:rPr lang="es-CO" dirty="0" smtClean="0"/>
                            <a:t>La suma de dos</a:t>
                          </a:r>
                          <a:r>
                            <a:rPr lang="es-CO" baseline="0" dirty="0" smtClean="0"/>
                            <a:t> números naturales consecutivos</a:t>
                          </a:r>
                          <a:endParaRPr lang="es-CO" dirty="0"/>
                        </a:p>
                      </a:txBody>
                      <a:tcPr/>
                    </a:tc>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m:t>
                                </m:r>
                                <m:r>
                                  <a:rPr lang="es-CO" b="0" i="1" smtClean="0">
                                    <a:latin typeface="Cambria Math" panose="02040503050406030204" pitchFamily="18" charset="0"/>
                                  </a:rPr>
                                  <m:t>𝑥</m:t>
                                </m:r>
                                <m:r>
                                  <a:rPr lang="es-CO" b="0" i="1" smtClean="0">
                                    <a:latin typeface="Cambria Math" panose="02040503050406030204" pitchFamily="18" charset="0"/>
                                  </a:rPr>
                                  <m:t>+1)</m:t>
                                </m:r>
                              </m:oMath>
                            </m:oMathPara>
                          </a14:m>
                          <a:endParaRPr lang="es-CO" dirty="0"/>
                        </a:p>
                      </a:txBody>
                      <a:tcPr/>
                    </a:tc>
                    <a:extLst>
                      <a:ext uri="{0D108BD9-81ED-4DB2-BD59-A6C34878D82A}">
                        <a16:rowId xmlns:a16="http://schemas.microsoft.com/office/drawing/2014/main" xmlns="" val="10003"/>
                      </a:ext>
                    </a:extLst>
                  </a:tr>
                  <a:tr h="370840">
                    <a:tc>
                      <a:txBody>
                        <a:bodyPr/>
                        <a:lstStyle/>
                        <a:p>
                          <a:r>
                            <a:rPr lang="es-CO" dirty="0" smtClean="0"/>
                            <a:t>El volumen de un cubo es el cubo de su lado</a:t>
                          </a:r>
                          <a:endParaRPr lang="es-CO" dirty="0"/>
                        </a:p>
                      </a:txBody>
                      <a:tcPr/>
                    </a:tc>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𝑉</m:t>
                                </m:r>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𝐿</m:t>
                                    </m:r>
                                  </m:e>
                                  <m:sup>
                                    <m:r>
                                      <a:rPr lang="es-CO" b="0" i="1" smtClean="0">
                                        <a:latin typeface="Cambria Math" panose="02040503050406030204" pitchFamily="18" charset="0"/>
                                      </a:rPr>
                                      <m:t>3</m:t>
                                    </m:r>
                                  </m:sup>
                                </m:sSup>
                              </m:oMath>
                            </m:oMathPara>
                          </a14:m>
                          <a:endParaRPr lang="es-CO" dirty="0"/>
                        </a:p>
                      </a:txBody>
                      <a:tcPr/>
                    </a:tc>
                    <a:extLst>
                      <a:ext uri="{0D108BD9-81ED-4DB2-BD59-A6C34878D82A}">
                        <a16:rowId xmlns:a16="http://schemas.microsoft.com/office/drawing/2014/main" xmlns="" val="10004"/>
                      </a:ext>
                    </a:extLst>
                  </a:tr>
                  <a:tr h="370840">
                    <a:tc>
                      <a:txBody>
                        <a:bodyPr/>
                        <a:lstStyle/>
                        <a:p>
                          <a:r>
                            <a:rPr lang="es-CO" dirty="0" smtClean="0"/>
                            <a:t>El doble</a:t>
                          </a:r>
                          <a:r>
                            <a:rPr lang="es-CO" baseline="0" dirty="0" smtClean="0"/>
                            <a:t> de su posterior</a:t>
                          </a:r>
                          <a:endParaRPr lang="es-CO" dirty="0"/>
                        </a:p>
                      </a:txBody>
                      <a:tcPr/>
                    </a:tc>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+1)</m:t>
                                </m:r>
                              </m:oMath>
                            </m:oMathPara>
                          </a14:m>
                          <a:endParaRPr lang="es-CO" dirty="0"/>
                        </a:p>
                      </a:txBody>
                      <a:tcPr/>
                    </a:tc>
                    <a:extLst>
                      <a:ext uri="{0D108BD9-81ED-4DB2-BD59-A6C34878D82A}">
                        <a16:rowId xmlns:a16="http://schemas.microsoft.com/office/drawing/2014/main" xmlns="" val="10005"/>
                      </a:ext>
                    </a:extLst>
                  </a:tr>
                  <a:tr h="370840">
                    <a:tc>
                      <a:txBody>
                        <a:bodyPr/>
                        <a:lstStyle/>
                        <a:p>
                          <a:r>
                            <a:rPr lang="es-CO" dirty="0" smtClean="0"/>
                            <a:t>La</a:t>
                          </a:r>
                          <a:r>
                            <a:rPr lang="es-CO" baseline="0" dirty="0" smtClean="0"/>
                            <a:t> tercera parte de un número más una unidad</a:t>
                          </a:r>
                          <a:endParaRPr lang="es-CO" dirty="0"/>
                        </a:p>
                      </a:txBody>
                      <a:tcPr/>
                    </a:tc>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3</m:t>
                                    </m:r>
                                  </m:den>
                                </m:f>
                                <m:r>
                                  <a:rPr lang="es-CO" b="0" i="1" smtClean="0">
                                    <a:latin typeface="Cambria Math" panose="02040503050406030204" pitchFamily="18" charset="0"/>
                                  </a:rPr>
                                  <m:t>𝑥</m:t>
                                </m:r>
                                <m:r>
                                  <a:rPr lang="es-CO" b="0" i="1" smtClean="0">
                                    <a:latin typeface="Cambria Math" panose="02040503050406030204" pitchFamily="18" charset="0"/>
                                  </a:rPr>
                                  <m:t>+1</m:t>
                                </m:r>
                              </m:oMath>
                            </m:oMathPara>
                          </a14:m>
                          <a:endParaRPr lang="es-CO" dirty="0"/>
                        </a:p>
                      </a:txBody>
                      <a:tcPr/>
                    </a:tc>
                    <a:extLst>
                      <a:ext uri="{0D108BD9-81ED-4DB2-BD59-A6C34878D82A}">
                        <a16:rowId xmlns:a16="http://schemas.microsoft.com/office/drawing/2014/main" xmlns="" val="10006"/>
                      </a:ext>
                    </a:extLst>
                  </a:tr>
                  <a:tr h="370840">
                    <a:tc>
                      <a:txBody>
                        <a:bodyPr/>
                        <a:lstStyle/>
                        <a:p>
                          <a:r>
                            <a:rPr lang="es-CO" dirty="0" smtClean="0"/>
                            <a:t>La diferencia de los cuadrados</a:t>
                          </a:r>
                          <a:r>
                            <a:rPr lang="es-CO" baseline="0" dirty="0" smtClean="0"/>
                            <a:t> de dos números</a:t>
                          </a:r>
                          <a:endParaRPr lang="es-CO"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oMath>
                            </m:oMathPara>
                          </a14:m>
                          <a:endParaRPr lang="es-CO" dirty="0"/>
                        </a:p>
                      </a:txBody>
                      <a:tcPr/>
                    </a:tc>
                    <a:extLst>
                      <a:ext uri="{0D108BD9-81ED-4DB2-BD59-A6C34878D82A}">
                        <a16:rowId xmlns:a16="http://schemas.microsoft.com/office/drawing/2014/main" xmlns="" val="10007"/>
                      </a:ext>
                    </a:extLst>
                  </a:tr>
                </a:tbl>
              </a:graphicData>
            </a:graphic>
          </p:graphicFrame>
        </mc:Choice>
        <mc:Fallback xmlns="">
          <p:graphicFrame>
            <p:nvGraphicFramePr>
              <p:cNvPr id="4" name="Marcador de contenido 3"/>
              <p:cNvGraphicFramePr>
                <a:graphicFrameLocks noGrp="1"/>
              </p:cNvGraphicFramePr>
              <p:nvPr>
                <p:ph idx="1"/>
                <p:extLst>
                  <p:ext uri="{D42A27DB-BD31-4B8C-83A1-F6EECF244321}">
                    <p14:modId xmlns:p14="http://schemas.microsoft.com/office/powerpoint/2010/main" val="1763064943"/>
                  </p:ext>
                </p:extLst>
              </p:nvPr>
            </p:nvGraphicFramePr>
            <p:xfrm>
              <a:off x="628650" y="1510935"/>
              <a:ext cx="7886700" cy="3073845"/>
            </p:xfrm>
            <a:graphic>
              <a:graphicData uri="http://schemas.openxmlformats.org/drawingml/2006/table">
                <a:tbl>
                  <a:tblPr firstRow="1" bandRow="1">
                    <a:tableStyleId>{5C22544A-7EE6-4342-B048-85BDC9FD1C3A}</a:tableStyleId>
                  </a:tblPr>
                  <a:tblGrid>
                    <a:gridCol w="3943350"/>
                    <a:gridCol w="3943350"/>
                  </a:tblGrid>
                  <a:tr h="370840">
                    <a:tc>
                      <a:txBody>
                        <a:bodyPr/>
                        <a:lstStyle/>
                        <a:p>
                          <a:pPr algn="ctr"/>
                          <a:r>
                            <a:rPr lang="es-CO" dirty="0" smtClean="0"/>
                            <a:t>LENGUAJE COTIDIANO</a:t>
                          </a:r>
                          <a:endParaRPr lang="es-CO" dirty="0"/>
                        </a:p>
                      </a:txBody>
                      <a:tcPr/>
                    </a:tc>
                    <a:tc>
                      <a:txBody>
                        <a:bodyPr/>
                        <a:lstStyle/>
                        <a:p>
                          <a:pPr algn="ctr"/>
                          <a:r>
                            <a:rPr lang="es-CO" dirty="0" smtClean="0"/>
                            <a:t>LENGUAJE ALGEBRAICO</a:t>
                          </a:r>
                          <a:endParaRPr lang="es-CO" dirty="0"/>
                        </a:p>
                      </a:txBody>
                      <a:tcPr/>
                    </a:tc>
                  </a:tr>
                  <a:tr h="370840">
                    <a:tc>
                      <a:txBody>
                        <a:bodyPr/>
                        <a:lstStyle/>
                        <a:p>
                          <a:r>
                            <a:rPr lang="es-CO" dirty="0" smtClean="0"/>
                            <a:t>El doble de un número</a:t>
                          </a:r>
                          <a:r>
                            <a:rPr lang="es-CO" baseline="0" dirty="0" smtClean="0"/>
                            <a:t> mas cuatro</a:t>
                          </a:r>
                          <a:endParaRPr lang="es-CO" dirty="0"/>
                        </a:p>
                      </a:txBody>
                      <a:tcPr/>
                    </a:tc>
                    <a:tc>
                      <a:txBody>
                        <a:bodyPr/>
                        <a:lstStyle/>
                        <a:p>
                          <a:endParaRPr lang="es-CO"/>
                        </a:p>
                      </a:txBody>
                      <a:tcPr>
                        <a:blipFill rotWithShape="0">
                          <a:blip r:embed="rId2"/>
                          <a:stretch>
                            <a:fillRect l="-100155" t="-101639" r="-773" b="-632787"/>
                          </a:stretch>
                        </a:blipFill>
                      </a:tcPr>
                    </a:tc>
                  </a:tr>
                  <a:tr h="370840">
                    <a:tc>
                      <a:txBody>
                        <a:bodyPr/>
                        <a:lstStyle/>
                        <a:p>
                          <a:r>
                            <a:rPr lang="es-CO" dirty="0" smtClean="0"/>
                            <a:t>El cuadrado de la suma de dos</a:t>
                          </a:r>
                          <a:r>
                            <a:rPr lang="es-CO" baseline="0" dirty="0" smtClean="0"/>
                            <a:t> números</a:t>
                          </a:r>
                          <a:endParaRPr lang="es-CO" dirty="0"/>
                        </a:p>
                      </a:txBody>
                      <a:tcPr/>
                    </a:tc>
                    <a:tc>
                      <a:txBody>
                        <a:bodyPr/>
                        <a:lstStyle/>
                        <a:p>
                          <a:endParaRPr lang="es-CO"/>
                        </a:p>
                      </a:txBody>
                      <a:tcPr>
                        <a:blipFill rotWithShape="0">
                          <a:blip r:embed="rId2"/>
                          <a:stretch>
                            <a:fillRect l="-100155" t="-201639" r="-773" b="-532787"/>
                          </a:stretch>
                        </a:blipFill>
                      </a:tcPr>
                    </a:tc>
                  </a:tr>
                  <a:tr h="370840">
                    <a:tc>
                      <a:txBody>
                        <a:bodyPr/>
                        <a:lstStyle/>
                        <a:p>
                          <a:r>
                            <a:rPr lang="es-CO" dirty="0" smtClean="0"/>
                            <a:t>La suma de dos</a:t>
                          </a:r>
                          <a:r>
                            <a:rPr lang="es-CO" baseline="0" dirty="0" smtClean="0"/>
                            <a:t> números naturales consecutivos</a:t>
                          </a:r>
                          <a:endParaRPr lang="es-CO" dirty="0"/>
                        </a:p>
                      </a:txBody>
                      <a:tcPr/>
                    </a:tc>
                    <a:tc>
                      <a:txBody>
                        <a:bodyPr/>
                        <a:lstStyle/>
                        <a:p>
                          <a:endParaRPr lang="es-CO"/>
                        </a:p>
                      </a:txBody>
                      <a:tcPr>
                        <a:blipFill rotWithShape="0">
                          <a:blip r:embed="rId2"/>
                          <a:stretch>
                            <a:fillRect l="-100155" t="-301639" r="-773" b="-432787"/>
                          </a:stretch>
                        </a:blipFill>
                      </a:tcPr>
                    </a:tc>
                  </a:tr>
                  <a:tr h="370840">
                    <a:tc>
                      <a:txBody>
                        <a:bodyPr/>
                        <a:lstStyle/>
                        <a:p>
                          <a:r>
                            <a:rPr lang="es-CO" dirty="0" smtClean="0"/>
                            <a:t>El volumen de un cubo es el cubo de su lado</a:t>
                          </a:r>
                          <a:endParaRPr lang="es-CO" dirty="0"/>
                        </a:p>
                      </a:txBody>
                      <a:tcPr/>
                    </a:tc>
                    <a:tc>
                      <a:txBody>
                        <a:bodyPr/>
                        <a:lstStyle/>
                        <a:p>
                          <a:endParaRPr lang="es-CO"/>
                        </a:p>
                      </a:txBody>
                      <a:tcPr>
                        <a:blipFill rotWithShape="0">
                          <a:blip r:embed="rId2"/>
                          <a:stretch>
                            <a:fillRect l="-100155" t="-401639" r="-773" b="-332787"/>
                          </a:stretch>
                        </a:blipFill>
                      </a:tcPr>
                    </a:tc>
                  </a:tr>
                  <a:tr h="370840">
                    <a:tc>
                      <a:txBody>
                        <a:bodyPr/>
                        <a:lstStyle/>
                        <a:p>
                          <a:r>
                            <a:rPr lang="es-CO" dirty="0" smtClean="0"/>
                            <a:t>El doble</a:t>
                          </a:r>
                          <a:r>
                            <a:rPr lang="es-CO" baseline="0" dirty="0" smtClean="0"/>
                            <a:t> de su posterior</a:t>
                          </a:r>
                          <a:endParaRPr lang="es-CO" dirty="0"/>
                        </a:p>
                      </a:txBody>
                      <a:tcPr/>
                    </a:tc>
                    <a:tc>
                      <a:txBody>
                        <a:bodyPr/>
                        <a:lstStyle/>
                        <a:p>
                          <a:endParaRPr lang="es-CO"/>
                        </a:p>
                      </a:txBody>
                      <a:tcPr>
                        <a:blipFill rotWithShape="0">
                          <a:blip r:embed="rId2"/>
                          <a:stretch>
                            <a:fillRect l="-100155" t="-501639" r="-773" b="-232787"/>
                          </a:stretch>
                        </a:blipFill>
                      </a:tcPr>
                    </a:tc>
                  </a:tr>
                  <a:tr h="477965">
                    <a:tc>
                      <a:txBody>
                        <a:bodyPr/>
                        <a:lstStyle/>
                        <a:p>
                          <a:r>
                            <a:rPr lang="es-CO" dirty="0" smtClean="0"/>
                            <a:t>La</a:t>
                          </a:r>
                          <a:r>
                            <a:rPr lang="es-CO" baseline="0" dirty="0" smtClean="0"/>
                            <a:t> tercera parte de un número más una unidad</a:t>
                          </a:r>
                          <a:endParaRPr lang="es-CO" dirty="0"/>
                        </a:p>
                      </a:txBody>
                      <a:tcPr/>
                    </a:tc>
                    <a:tc>
                      <a:txBody>
                        <a:bodyPr/>
                        <a:lstStyle/>
                        <a:p>
                          <a:endParaRPr lang="es-CO"/>
                        </a:p>
                      </a:txBody>
                      <a:tcPr>
                        <a:blipFill rotWithShape="0">
                          <a:blip r:embed="rId2"/>
                          <a:stretch>
                            <a:fillRect l="-100155" t="-464557" r="-773" b="-79747"/>
                          </a:stretch>
                        </a:blipFill>
                      </a:tcPr>
                    </a:tc>
                  </a:tr>
                  <a:tr h="370840">
                    <a:tc>
                      <a:txBody>
                        <a:bodyPr/>
                        <a:lstStyle/>
                        <a:p>
                          <a:r>
                            <a:rPr lang="es-CO" dirty="0" smtClean="0"/>
                            <a:t>La diferencia de los cuadrados</a:t>
                          </a:r>
                          <a:r>
                            <a:rPr lang="es-CO" baseline="0" dirty="0" smtClean="0"/>
                            <a:t> de dos números</a:t>
                          </a:r>
                          <a:endParaRPr lang="es-CO" dirty="0"/>
                        </a:p>
                      </a:txBody>
                      <a:tcPr/>
                    </a:tc>
                    <a:tc>
                      <a:txBody>
                        <a:bodyPr/>
                        <a:lstStyle/>
                        <a:p>
                          <a:endParaRPr lang="es-CO"/>
                        </a:p>
                      </a:txBody>
                      <a:tcPr>
                        <a:blipFill rotWithShape="0">
                          <a:blip r:embed="rId2"/>
                          <a:stretch>
                            <a:fillRect l="-100155" t="-731148" r="-773" b="-3279"/>
                          </a:stretch>
                        </a:blipFill>
                      </a:tcPr>
                    </a:tc>
                  </a:tr>
                </a:tbl>
              </a:graphicData>
            </a:graphic>
          </p:graphicFrame>
        </mc:Fallback>
      </mc:AlternateContent>
    </p:spTree>
    <p:extLst>
      <p:ext uri="{BB962C8B-B14F-4D97-AF65-F5344CB8AC3E}">
        <p14:creationId xmlns:p14="http://schemas.microsoft.com/office/powerpoint/2010/main" val="959683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xmlns="" id="{0BA5D56B-0073-47A5-822C-B540DBE13336}"/>
                  </a:ext>
                </a:extLst>
              </p:cNvPr>
              <p:cNvSpPr>
                <a:spLocks noGrp="1"/>
              </p:cNvSpPr>
              <p:nvPr>
                <p:ph idx="1"/>
              </p:nvPr>
            </p:nvSpPr>
            <p:spPr>
              <a:xfrm>
                <a:off x="452803" y="359508"/>
                <a:ext cx="7886700" cy="5341339"/>
              </a:xfrm>
            </p:spPr>
            <p:txBody>
              <a:bodyPr>
                <a:normAutofit/>
              </a:bodyPr>
              <a:lstStyle/>
              <a:p>
                <a:pPr marL="0" indent="0">
                  <a:buNone/>
                </a:pPr>
                <a:r>
                  <a:rPr lang="es-ES" sz="2400" b="1" dirty="0" smtClean="0">
                    <a:solidFill>
                      <a:srgbClr val="0070C0"/>
                    </a:solidFill>
                    <a:ea typeface="Verdana" panose="020B0604030504040204" pitchFamily="34" charset="0"/>
                  </a:rPr>
                  <a:t>TÉRMINOS:</a:t>
                </a:r>
              </a:p>
              <a:p>
                <a:pPr marL="0" indent="0">
                  <a:buNone/>
                </a:pPr>
                <a:r>
                  <a:rPr lang="es-ES" sz="2000" dirty="0" smtClean="0">
                    <a:ea typeface="Verdana" panose="020B0604030504040204" pitchFamily="34" charset="0"/>
                  </a:rPr>
                  <a:t>En una expresión algebraica cada una de las partes separada por un signo “más” o por un signo “menos” se denomina término de la expresión.</a:t>
                </a:r>
              </a:p>
              <a:p>
                <a:pPr marL="0" indent="0">
                  <a:buNone/>
                </a:pPr>
                <a:r>
                  <a:rPr lang="es-ES" sz="2000" b="1" dirty="0" smtClean="0">
                    <a:solidFill>
                      <a:srgbClr val="00B050"/>
                    </a:solidFill>
                    <a:ea typeface="Verdana" panose="020B0604030504040204" pitchFamily="34" charset="0"/>
                  </a:rPr>
                  <a:t>Por ejemplo: </a:t>
                </a:r>
              </a:p>
              <a:p>
                <a:pPr marL="0" indent="0">
                  <a:buNone/>
                </a:pPr>
                <a14:m>
                  <m:oMathPara xmlns:m="http://schemas.openxmlformats.org/officeDocument/2006/math">
                    <m:oMathParaPr>
                      <m:jc m:val="centerGroup"/>
                    </m:oMathParaPr>
                    <m:oMath xmlns:m="http://schemas.openxmlformats.org/officeDocument/2006/math">
                      <m:r>
                        <a:rPr lang="es-CO" sz="2000" i="1">
                          <a:latin typeface="Cambria Math" panose="02040503050406030204" pitchFamily="18" charset="0"/>
                          <a:ea typeface="Verdana" panose="020B0604030504040204" pitchFamily="34" charset="0"/>
                        </a:rPr>
                        <m:t>20</m:t>
                      </m:r>
                      <m:sSup>
                        <m:sSupPr>
                          <m:ctrlPr>
                            <a:rPr lang="es-CO" sz="2000" i="1">
                              <a:latin typeface="Cambria Math" panose="02040503050406030204" pitchFamily="18" charset="0"/>
                              <a:ea typeface="Verdana" panose="020B0604030504040204" pitchFamily="34" charset="0"/>
                            </a:rPr>
                          </m:ctrlPr>
                        </m:sSupPr>
                        <m:e>
                          <m:r>
                            <a:rPr lang="es-CO" sz="2000" i="1">
                              <a:latin typeface="Cambria Math" panose="02040503050406030204" pitchFamily="18" charset="0"/>
                              <a:ea typeface="Verdana" panose="020B0604030504040204" pitchFamily="34" charset="0"/>
                            </a:rPr>
                            <m:t>𝑥</m:t>
                          </m:r>
                        </m:e>
                        <m:sup>
                          <m:r>
                            <a:rPr lang="es-CO" sz="2000" i="1">
                              <a:latin typeface="Cambria Math" panose="02040503050406030204" pitchFamily="18" charset="0"/>
                              <a:ea typeface="Verdana" panose="020B0604030504040204" pitchFamily="34" charset="0"/>
                            </a:rPr>
                            <m:t>2</m:t>
                          </m:r>
                        </m:sup>
                      </m:sSup>
                      <m:r>
                        <a:rPr lang="es-CO" sz="2000" i="1" smtClean="0">
                          <a:solidFill>
                            <a:srgbClr val="FF0000"/>
                          </a:solidFill>
                          <a:latin typeface="Cambria Math" panose="02040503050406030204" pitchFamily="18" charset="0"/>
                          <a:ea typeface="Verdana" panose="020B0604030504040204" pitchFamily="34" charset="0"/>
                        </a:rPr>
                        <m:t>+</m:t>
                      </m:r>
                      <m:r>
                        <a:rPr lang="es-CO" sz="2000" i="1">
                          <a:latin typeface="Cambria Math" panose="02040503050406030204" pitchFamily="18" charset="0"/>
                          <a:ea typeface="Verdana" panose="020B0604030504040204" pitchFamily="34" charset="0"/>
                        </a:rPr>
                        <m:t>2</m:t>
                      </m:r>
                      <m:r>
                        <a:rPr lang="es-CO" sz="2000" i="1">
                          <a:latin typeface="Cambria Math" panose="02040503050406030204" pitchFamily="18" charset="0"/>
                          <a:ea typeface="Verdana" panose="020B0604030504040204" pitchFamily="34" charset="0"/>
                        </a:rPr>
                        <m:t>𝑦</m:t>
                      </m:r>
                      <m:sSup>
                        <m:sSupPr>
                          <m:ctrlPr>
                            <a:rPr lang="es-CO" sz="2000" i="1">
                              <a:latin typeface="Cambria Math" panose="02040503050406030204" pitchFamily="18" charset="0"/>
                              <a:ea typeface="Verdana" panose="020B0604030504040204" pitchFamily="34" charset="0"/>
                            </a:rPr>
                          </m:ctrlPr>
                        </m:sSupPr>
                        <m:e>
                          <m:r>
                            <a:rPr lang="es-CO" sz="2000" i="1">
                              <a:latin typeface="Cambria Math" panose="02040503050406030204" pitchFamily="18" charset="0"/>
                              <a:ea typeface="Verdana" panose="020B0604030504040204" pitchFamily="34" charset="0"/>
                            </a:rPr>
                            <m:t>𝑧</m:t>
                          </m:r>
                        </m:e>
                        <m:sup>
                          <m:r>
                            <a:rPr lang="es-CO" sz="2000" i="1">
                              <a:latin typeface="Cambria Math" panose="02040503050406030204" pitchFamily="18" charset="0"/>
                              <a:ea typeface="Verdana" panose="020B0604030504040204" pitchFamily="34" charset="0"/>
                            </a:rPr>
                            <m:t>3</m:t>
                          </m:r>
                        </m:sup>
                      </m:sSup>
                      <m:r>
                        <a:rPr lang="es-CO" sz="2000" i="1" smtClean="0">
                          <a:solidFill>
                            <a:srgbClr val="FF0000"/>
                          </a:solidFill>
                          <a:latin typeface="Cambria Math" panose="02040503050406030204" pitchFamily="18" charset="0"/>
                          <a:ea typeface="Verdana" panose="020B0604030504040204" pitchFamily="34" charset="0"/>
                        </a:rPr>
                        <m:t>−</m:t>
                      </m:r>
                      <m:r>
                        <a:rPr lang="es-CO" sz="2000" i="1">
                          <a:latin typeface="Cambria Math" panose="02040503050406030204" pitchFamily="18" charset="0"/>
                          <a:ea typeface="Verdana" panose="020B0604030504040204" pitchFamily="34" charset="0"/>
                        </a:rPr>
                        <m:t>4</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𝑡𝑖𝑒𝑛𝑒</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𝑡𝑟𝑒𝑠</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𝑡</m:t>
                      </m:r>
                      <m:r>
                        <a:rPr lang="es-CO" sz="2000" b="0" i="1" smtClean="0">
                          <a:latin typeface="Cambria Math" panose="02040503050406030204" pitchFamily="18" charset="0"/>
                          <a:ea typeface="Verdana" panose="020B0604030504040204" pitchFamily="34" charset="0"/>
                        </a:rPr>
                        <m:t>é</m:t>
                      </m:r>
                      <m:r>
                        <a:rPr lang="es-CO" sz="2000" b="0" i="1" smtClean="0">
                          <a:latin typeface="Cambria Math" panose="02040503050406030204" pitchFamily="18" charset="0"/>
                          <a:ea typeface="Verdana" panose="020B0604030504040204" pitchFamily="34" charset="0"/>
                        </a:rPr>
                        <m:t>𝑟𝑚𝑖𝑛𝑜𝑠</m:t>
                      </m:r>
                    </m:oMath>
                  </m:oMathPara>
                </a14:m>
                <a:endParaRPr lang="es-ES" sz="2000" dirty="0" smtClean="0">
                  <a:ea typeface="Verdana" panose="020B0604030504040204" pitchFamily="34" charset="0"/>
                </a:endParaRPr>
              </a:p>
              <a:p>
                <a:pPr marL="0" indent="0" algn="ctr">
                  <a:buNone/>
                </a:pPr>
                <a:endParaRPr lang="es-CO" sz="2000" i="1" dirty="0" smtClean="0">
                  <a:latin typeface="Cambria Math" panose="02040503050406030204" pitchFamily="18" charset="0"/>
                  <a:ea typeface="Verdana" panose="020B0604030504040204" pitchFamily="34" charset="0"/>
                </a:endParaRPr>
              </a:p>
              <a:p>
                <a:pPr marL="0" indent="0" algn="ctr">
                  <a:buNone/>
                </a:pPr>
                <a14:m>
                  <m:oMathPara xmlns:m="http://schemas.openxmlformats.org/officeDocument/2006/math">
                    <m:oMathParaPr>
                      <m:jc m:val="centerGroup"/>
                    </m:oMathParaPr>
                    <m:oMath xmlns:m="http://schemas.openxmlformats.org/officeDocument/2006/math">
                      <m:f>
                        <m:fPr>
                          <m:ctrlPr>
                            <a:rPr lang="es-CO" sz="2000" i="1">
                              <a:latin typeface="Cambria Math" panose="02040503050406030204" pitchFamily="18" charset="0"/>
                              <a:ea typeface="Verdana" panose="020B0604030504040204" pitchFamily="34" charset="0"/>
                            </a:rPr>
                          </m:ctrlPr>
                        </m:fPr>
                        <m:num>
                          <m:r>
                            <a:rPr lang="es-CO" sz="2000" i="1">
                              <a:latin typeface="Cambria Math" panose="02040503050406030204" pitchFamily="18" charset="0"/>
                              <a:ea typeface="Verdana" panose="020B0604030504040204" pitchFamily="34" charset="0"/>
                            </a:rPr>
                            <m:t>𝑥</m:t>
                          </m:r>
                          <m:r>
                            <a:rPr lang="es-CO" sz="2000" i="1">
                              <a:latin typeface="Cambria Math" panose="02040503050406030204" pitchFamily="18" charset="0"/>
                              <a:ea typeface="Verdana" panose="020B0604030504040204" pitchFamily="34" charset="0"/>
                            </a:rPr>
                            <m:t>−1</m:t>
                          </m:r>
                        </m:num>
                        <m:den>
                          <m:sSup>
                            <m:sSupPr>
                              <m:ctrlPr>
                                <a:rPr lang="es-CO" sz="2000" i="1">
                                  <a:latin typeface="Cambria Math" panose="02040503050406030204" pitchFamily="18" charset="0"/>
                                  <a:ea typeface="Verdana" panose="020B0604030504040204" pitchFamily="34" charset="0"/>
                                </a:rPr>
                              </m:ctrlPr>
                            </m:sSupPr>
                            <m:e>
                              <m:r>
                                <a:rPr lang="es-CO" sz="2000" i="1">
                                  <a:latin typeface="Cambria Math" panose="02040503050406030204" pitchFamily="18" charset="0"/>
                                  <a:ea typeface="Verdana" panose="020B0604030504040204" pitchFamily="34" charset="0"/>
                                </a:rPr>
                                <m:t>𝑥</m:t>
                              </m:r>
                            </m:e>
                            <m:sup>
                              <m:r>
                                <a:rPr lang="es-CO" sz="2000" i="1">
                                  <a:latin typeface="Cambria Math" panose="02040503050406030204" pitchFamily="18" charset="0"/>
                                  <a:ea typeface="Verdana" panose="020B0604030504040204" pitchFamily="34" charset="0"/>
                                </a:rPr>
                                <m:t>2</m:t>
                              </m:r>
                            </m:sup>
                          </m:sSup>
                          <m:r>
                            <a:rPr lang="es-CO" sz="2000" i="1">
                              <a:latin typeface="Cambria Math" panose="02040503050406030204" pitchFamily="18" charset="0"/>
                              <a:ea typeface="Verdana" panose="020B0604030504040204" pitchFamily="34" charset="0"/>
                            </a:rPr>
                            <m:t>−1</m:t>
                          </m:r>
                        </m:den>
                      </m:f>
                      <m:r>
                        <a:rPr lang="es-CO" sz="2000" b="0" i="1">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𝑠</m:t>
                      </m:r>
                      <m:r>
                        <a:rPr lang="es-CO" sz="2000" b="0" i="1" smtClean="0">
                          <a:latin typeface="Cambria Math" panose="02040503050406030204" pitchFamily="18" charset="0"/>
                          <a:ea typeface="Verdana" panose="020B0604030504040204" pitchFamily="34" charset="0"/>
                        </a:rPr>
                        <m:t>ó</m:t>
                      </m:r>
                      <m:r>
                        <a:rPr lang="es-CO" sz="2000" b="0" i="1" smtClean="0">
                          <a:latin typeface="Cambria Math" panose="02040503050406030204" pitchFamily="18" charset="0"/>
                          <a:ea typeface="Verdana" panose="020B0604030504040204" pitchFamily="34" charset="0"/>
                        </a:rPr>
                        <m:t>𝑙𝑜</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𝑡𝑖𝑒𝑛𝑒</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𝑢𝑛</m:t>
                      </m:r>
                      <m:r>
                        <a:rPr lang="es-CO" sz="2000" b="0" i="1" smtClean="0">
                          <a:latin typeface="Cambria Math" panose="02040503050406030204" pitchFamily="18" charset="0"/>
                          <a:ea typeface="Verdana" panose="020B0604030504040204" pitchFamily="34" charset="0"/>
                        </a:rPr>
                        <m:t> </m:t>
                      </m:r>
                      <m:r>
                        <a:rPr lang="es-CO" sz="2000" b="0" i="1" smtClean="0">
                          <a:latin typeface="Cambria Math" panose="02040503050406030204" pitchFamily="18" charset="0"/>
                          <a:ea typeface="Verdana" panose="020B0604030504040204" pitchFamily="34" charset="0"/>
                        </a:rPr>
                        <m:t>𝑡</m:t>
                      </m:r>
                      <m:r>
                        <a:rPr lang="es-CO" sz="2000" b="0" i="1" smtClean="0">
                          <a:latin typeface="Cambria Math" panose="02040503050406030204" pitchFamily="18" charset="0"/>
                          <a:ea typeface="Verdana" panose="020B0604030504040204" pitchFamily="34" charset="0"/>
                        </a:rPr>
                        <m:t>é</m:t>
                      </m:r>
                      <m:r>
                        <a:rPr lang="es-CO" sz="2000" b="0" i="1" smtClean="0">
                          <a:latin typeface="Cambria Math" panose="02040503050406030204" pitchFamily="18" charset="0"/>
                          <a:ea typeface="Verdana" panose="020B0604030504040204" pitchFamily="34" charset="0"/>
                        </a:rPr>
                        <m:t>𝑟𝑚𝑖𝑛𝑜</m:t>
                      </m:r>
                    </m:oMath>
                  </m:oMathPara>
                </a14:m>
                <a:endParaRPr lang="es-CO" sz="2000" b="0" dirty="0" smtClean="0">
                  <a:ea typeface="Verdana" panose="020B0604030504040204" pitchFamily="34" charset="0"/>
                </a:endParaRPr>
              </a:p>
              <a:p>
                <a:pPr marL="0" indent="0" algn="just">
                  <a:buNone/>
                </a:pPr>
                <a:r>
                  <a:rPr lang="es-ES" sz="2400" b="1" dirty="0" smtClean="0">
                    <a:solidFill>
                      <a:srgbClr val="0070C0"/>
                    </a:solidFill>
                    <a:ea typeface="Verdana" panose="020B0604030504040204" pitchFamily="34" charset="0"/>
                  </a:rPr>
                  <a:t>PARTES DE UN TÉRMINO: </a:t>
                </a:r>
              </a:p>
              <a:p>
                <a:pPr marL="0" indent="0" algn="just">
                  <a:buNone/>
                </a:pPr>
                <a:r>
                  <a:rPr lang="es-ES" sz="2000" dirty="0" smtClean="0">
                    <a:ea typeface="Verdana" panose="020B0604030504040204" pitchFamily="34" charset="0"/>
                  </a:rPr>
                  <a:t>En cada término se aprecian tres elementos fundamentales: el signo, el coeficiente y la parte variable.</a:t>
                </a:r>
              </a:p>
              <a:p>
                <a:pPr marL="0" indent="0" algn="just">
                  <a:buNone/>
                </a:pPr>
                <a:r>
                  <a:rPr lang="es-ES" sz="2000" dirty="0" smtClean="0">
                    <a:ea typeface="Verdana" panose="020B0604030504040204" pitchFamily="34" charset="0"/>
                  </a:rPr>
                  <a:t> </a:t>
                </a:r>
                <a:r>
                  <a:rPr lang="es-ES" sz="2000" dirty="0" smtClean="0">
                    <a:solidFill>
                      <a:srgbClr val="0070C0"/>
                    </a:solidFill>
                    <a:ea typeface="Verdana" panose="020B0604030504040204" pitchFamily="34" charset="0"/>
                  </a:rPr>
                  <a:t> </a:t>
                </a:r>
                <a:r>
                  <a:rPr lang="es-ES" sz="2000" b="1" dirty="0" smtClean="0">
                    <a:solidFill>
                      <a:srgbClr val="00B050"/>
                    </a:solidFill>
                    <a:ea typeface="Verdana" panose="020B0604030504040204" pitchFamily="34" charset="0"/>
                  </a:rPr>
                  <a:t>EJEMPLOS:</a:t>
                </a:r>
              </a:p>
            </p:txBody>
          </p:sp>
        </mc:Choice>
        <mc:Fallback xmlns="">
          <p:sp>
            <p:nvSpPr>
              <p:cNvPr id="3" name="Marcador de contenido 2">
                <a:extLst>
                  <a:ext uri="{FF2B5EF4-FFF2-40B4-BE49-F238E27FC236}">
                    <a16:creationId xmlns="" xmlns:a16="http://schemas.microsoft.com/office/drawing/2014/main" xmlns:a14="http://schemas.microsoft.com/office/drawing/2010/main" id="{0BA5D56B-0073-47A5-822C-B540DBE13336}"/>
                  </a:ext>
                </a:extLst>
              </p:cNvPr>
              <p:cNvSpPr>
                <a:spLocks noGrp="1" noRot="1" noChangeAspect="1" noMove="1" noResize="1" noEditPoints="1" noAdjustHandles="1" noChangeArrowheads="1" noChangeShapeType="1" noTextEdit="1"/>
              </p:cNvSpPr>
              <p:nvPr>
                <p:ph idx="1"/>
              </p:nvPr>
            </p:nvSpPr>
            <p:spPr>
              <a:xfrm>
                <a:off x="452803" y="359508"/>
                <a:ext cx="7886700" cy="5341339"/>
              </a:xfrm>
              <a:blipFill rotWithShape="0">
                <a:blip r:embed="rId2"/>
                <a:stretch>
                  <a:fillRect l="-1159" t="-1598" r="-850"/>
                </a:stretch>
              </a:blipFill>
            </p:spPr>
            <p:txBody>
              <a:bodyPr/>
              <a:lstStyle/>
              <a:p>
                <a:r>
                  <a:rPr lang="es-CO">
                    <a:noFill/>
                  </a:rPr>
                  <a:t> </a:t>
                </a:r>
              </a:p>
            </p:txBody>
          </p:sp>
        </mc:Fallback>
      </mc:AlternateContent>
      <p:sp>
        <p:nvSpPr>
          <p:cNvPr id="11" name="Rectángulo 10">
            <a:extLst>
              <a:ext uri="{FF2B5EF4-FFF2-40B4-BE49-F238E27FC236}">
                <a16:creationId xmlns:a16="http://schemas.microsoft.com/office/drawing/2014/main" xmlns="" id="{2129C9E5-D8F3-4704-865F-A21B2412566F}"/>
              </a:ext>
            </a:extLst>
          </p:cNvPr>
          <p:cNvSpPr/>
          <p:nvPr/>
        </p:nvSpPr>
        <p:spPr>
          <a:xfrm>
            <a:off x="4684541" y="5398682"/>
            <a:ext cx="4572000" cy="461665"/>
          </a:xfrm>
          <a:prstGeom prst="rect">
            <a:avLst/>
          </a:prstGeom>
        </p:spPr>
        <p:txBody>
          <a:bodyPr>
            <a:spAutoFit/>
          </a:bodyPr>
          <a:lstStyle/>
          <a:p>
            <a:endParaRPr lang="es-ES" sz="1200" dirty="0">
              <a:latin typeface="Verdana" panose="020B0604030504040204" pitchFamily="34" charset="0"/>
              <a:ea typeface="Verdana" panose="020B0604030504040204" pitchFamily="34" charset="0"/>
            </a:endParaRPr>
          </a:p>
          <a:p>
            <a:endParaRPr lang="es-ES" sz="1200" dirty="0">
              <a:latin typeface="Verdana" panose="020B0604030504040204" pitchFamily="34" charset="0"/>
              <a:ea typeface="Verdana" panose="020B0604030504040204" pitchFamily="34" charset="0"/>
            </a:endParaRPr>
          </a:p>
        </p:txBody>
      </p:sp>
      <mc:AlternateContent xmlns:mc="http://schemas.openxmlformats.org/markup-compatibility/2006" xmlns:a14="http://schemas.microsoft.com/office/drawing/2010/main">
        <mc:Choice Requires="a14">
          <p:graphicFrame>
            <p:nvGraphicFramePr>
              <p:cNvPr id="5" name="Tabla 4"/>
              <p:cNvGraphicFramePr>
                <a:graphicFrameLocks noGrp="1"/>
              </p:cNvGraphicFramePr>
              <p:nvPr>
                <p:extLst>
                  <p:ext uri="{D42A27DB-BD31-4B8C-83A1-F6EECF244321}">
                    <p14:modId xmlns:p14="http://schemas.microsoft.com/office/powerpoint/2010/main" val="127993496"/>
                  </p:ext>
                </p:extLst>
              </p:nvPr>
            </p:nvGraphicFramePr>
            <p:xfrm>
              <a:off x="976078" y="4425519"/>
              <a:ext cx="6299200" cy="1946325"/>
            </p:xfrm>
            <a:graphic>
              <a:graphicData uri="http://schemas.openxmlformats.org/drawingml/2006/table">
                <a:tbl>
                  <a:tblPr firstRow="1" bandRow="1">
                    <a:tableStyleId>{5C22544A-7EE6-4342-B048-85BDC9FD1C3A}</a:tableStyleId>
                  </a:tblPr>
                  <a:tblGrid>
                    <a:gridCol w="2125784">
                      <a:extLst>
                        <a:ext uri="{9D8B030D-6E8A-4147-A177-3AD203B41FA5}">
                          <a16:colId xmlns:a16="http://schemas.microsoft.com/office/drawing/2014/main" xmlns="" val="20000"/>
                        </a:ext>
                      </a:extLst>
                    </a:gridCol>
                    <a:gridCol w="1305170">
                      <a:extLst>
                        <a:ext uri="{9D8B030D-6E8A-4147-A177-3AD203B41FA5}">
                          <a16:colId xmlns:a16="http://schemas.microsoft.com/office/drawing/2014/main" xmlns="" val="20001"/>
                        </a:ext>
                      </a:extLst>
                    </a:gridCol>
                    <a:gridCol w="1367692">
                      <a:extLst>
                        <a:ext uri="{9D8B030D-6E8A-4147-A177-3AD203B41FA5}">
                          <a16:colId xmlns:a16="http://schemas.microsoft.com/office/drawing/2014/main" xmlns="" val="20002"/>
                        </a:ext>
                      </a:extLst>
                    </a:gridCol>
                    <a:gridCol w="1500554">
                      <a:extLst>
                        <a:ext uri="{9D8B030D-6E8A-4147-A177-3AD203B41FA5}">
                          <a16:colId xmlns:a16="http://schemas.microsoft.com/office/drawing/2014/main" xmlns="" val="20003"/>
                        </a:ext>
                      </a:extLst>
                    </a:gridCol>
                  </a:tblGrid>
                  <a:tr h="481135">
                    <a:tc>
                      <a:txBody>
                        <a:bodyPr/>
                        <a:lstStyle/>
                        <a:p>
                          <a:r>
                            <a:rPr lang="es-CO" dirty="0" smtClean="0"/>
                            <a:t>Expresión</a:t>
                          </a:r>
                          <a:endParaRPr lang="es-CO" dirty="0"/>
                        </a:p>
                      </a:txBody>
                      <a:tcPr/>
                    </a:tc>
                    <a:tc>
                      <a:txBody>
                        <a:bodyPr/>
                        <a:lstStyle/>
                        <a:p>
                          <a:r>
                            <a:rPr lang="es-CO" dirty="0" smtClean="0"/>
                            <a:t>Signo</a:t>
                          </a:r>
                          <a:endParaRPr lang="es-CO" dirty="0"/>
                        </a:p>
                      </a:txBody>
                      <a:tcPr/>
                    </a:tc>
                    <a:tc>
                      <a:txBody>
                        <a:bodyPr/>
                        <a:lstStyle/>
                        <a:p>
                          <a:r>
                            <a:rPr lang="es-CO" dirty="0" smtClean="0"/>
                            <a:t>Coeficiente</a:t>
                          </a:r>
                          <a:endParaRPr lang="es-CO" dirty="0"/>
                        </a:p>
                      </a:txBody>
                      <a:tcPr/>
                    </a:tc>
                    <a:tc>
                      <a:txBody>
                        <a:bodyPr/>
                        <a:lstStyle/>
                        <a:p>
                          <a:r>
                            <a:rPr lang="es-CO" dirty="0" smtClean="0"/>
                            <a:t>Parte</a:t>
                          </a:r>
                          <a:r>
                            <a:rPr lang="es-CO" baseline="0" dirty="0" smtClean="0"/>
                            <a:t> variable</a:t>
                          </a:r>
                          <a:endParaRPr lang="es-CO" dirty="0"/>
                        </a:p>
                      </a:txBody>
                      <a:tcPr/>
                    </a:tc>
                    <a:extLst>
                      <a:ext uri="{0D108BD9-81ED-4DB2-BD59-A6C34878D82A}">
                        <a16:rowId xmlns:a16="http://schemas.microsoft.com/office/drawing/2014/main" xmlns="" val="10000"/>
                      </a:ext>
                    </a:extLst>
                  </a:tr>
                  <a:tr h="481135">
                    <a:tc>
                      <a:txBody>
                        <a:bodyPr/>
                        <a:lstStyle/>
                        <a:p>
                          <a:pPr/>
                          <a14:m>
                            <m:oMathPara xmlns:m="http://schemas.openxmlformats.org/officeDocument/2006/math">
                              <m:oMathParaPr>
                                <m:jc m:val="centerGroup"/>
                              </m:oMathParaPr>
                              <m:oMath xmlns:m="http://schemas.openxmlformats.org/officeDocument/2006/math">
                                <m:r>
                                  <a:rPr lang="es-CO" sz="1400" i="1" smtClean="0">
                                    <a:latin typeface="Cambria Math" panose="02040503050406030204" pitchFamily="18" charset="0"/>
                                    <a:ea typeface="Verdana" panose="020B0604030504040204" pitchFamily="34" charset="0"/>
                                  </a:rPr>
                                  <m:t>20</m:t>
                                </m:r>
                                <m:sSup>
                                  <m:sSupPr>
                                    <m:ctrlPr>
                                      <a:rPr lang="es-CO" sz="1400" i="1">
                                        <a:latin typeface="Cambria Math" panose="02040503050406030204" pitchFamily="18" charset="0"/>
                                        <a:ea typeface="Verdana" panose="020B0604030504040204" pitchFamily="34" charset="0"/>
                                      </a:rPr>
                                    </m:ctrlPr>
                                  </m:sSupPr>
                                  <m:e>
                                    <m:r>
                                      <a:rPr lang="es-CO" sz="1400" i="1">
                                        <a:latin typeface="Cambria Math" panose="02040503050406030204" pitchFamily="18" charset="0"/>
                                        <a:ea typeface="Verdana" panose="020B0604030504040204" pitchFamily="34" charset="0"/>
                                      </a:rPr>
                                      <m:t>𝑥</m:t>
                                    </m:r>
                                  </m:e>
                                  <m:sup>
                                    <m:r>
                                      <a:rPr lang="es-CO" sz="1400" i="1">
                                        <a:latin typeface="Cambria Math" panose="02040503050406030204" pitchFamily="18" charset="0"/>
                                        <a:ea typeface="Verdana" panose="020B0604030504040204" pitchFamily="34" charset="0"/>
                                      </a:rPr>
                                      <m:t>2</m:t>
                                    </m:r>
                                  </m:sup>
                                </m:sSup>
                              </m:oMath>
                            </m:oMathPara>
                          </a14:m>
                          <a:endParaRPr lang="es-CO" dirty="0"/>
                        </a:p>
                      </a:txBody>
                      <a:tcPr/>
                    </a:tc>
                    <a:tc>
                      <a:txBody>
                        <a:bodyPr/>
                        <a:lstStyle/>
                        <a:p>
                          <a:r>
                            <a:rPr lang="es-CO" dirty="0" smtClean="0"/>
                            <a:t>+</a:t>
                          </a:r>
                          <a:endParaRPr lang="es-CO" dirty="0"/>
                        </a:p>
                      </a:txBody>
                      <a:tcPr/>
                    </a:tc>
                    <a:tc>
                      <a:txBody>
                        <a:bodyPr/>
                        <a:lstStyle/>
                        <a:p>
                          <a:r>
                            <a:rPr lang="es-CO" dirty="0" smtClean="0"/>
                            <a:t>20</a:t>
                          </a:r>
                          <a:endParaRPr lang="es-CO"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oMath>
                            </m:oMathPara>
                          </a14:m>
                          <a:endParaRPr lang="es-CO" dirty="0"/>
                        </a:p>
                      </a:txBody>
                      <a:tcPr/>
                    </a:tc>
                    <a:extLst>
                      <a:ext uri="{0D108BD9-81ED-4DB2-BD59-A6C34878D82A}">
                        <a16:rowId xmlns:a16="http://schemas.microsoft.com/office/drawing/2014/main" xmlns="" val="10001"/>
                      </a:ext>
                    </a:extLst>
                  </a:tr>
                  <a:tr h="481135">
                    <a:tc>
                      <a:txBody>
                        <a:bodyPr/>
                        <a:lstStyle/>
                        <a:p>
                          <a:r>
                            <a:rPr lang="es-CO" dirty="0" smtClean="0"/>
                            <a:t>               - </a:t>
                          </a:r>
                          <a14:m>
                            <m:oMath xmlns:m="http://schemas.openxmlformats.org/officeDocument/2006/math">
                              <m:rad>
                                <m:radPr>
                                  <m:degHide m:val="on"/>
                                  <m:ctrlPr>
                                    <a:rPr lang="es-CO" i="1" smtClean="0">
                                      <a:latin typeface="Cambria Math" panose="02040503050406030204" pitchFamily="18" charset="0"/>
                                    </a:rPr>
                                  </m:ctrlPr>
                                </m:radPr>
                                <m:deg/>
                                <m:e>
                                  <m:r>
                                    <a:rPr lang="es-CO" b="0" i="1" smtClean="0">
                                      <a:latin typeface="Cambria Math" panose="02040503050406030204" pitchFamily="18" charset="0"/>
                                    </a:rPr>
                                    <m:t>𝑥</m:t>
                                  </m:r>
                                  <m:r>
                                    <a:rPr lang="es-CO" b="0" i="1" smtClean="0">
                                      <a:latin typeface="Cambria Math" panose="02040503050406030204" pitchFamily="18" charset="0"/>
                                    </a:rPr>
                                    <m:t>+1</m:t>
                                  </m:r>
                                </m:e>
                              </m:rad>
                            </m:oMath>
                          </a14:m>
                          <a:endParaRPr lang="es-CO" dirty="0"/>
                        </a:p>
                      </a:txBody>
                      <a:tcPr/>
                    </a:tc>
                    <a:tc>
                      <a:txBody>
                        <a:bodyPr/>
                        <a:lstStyle/>
                        <a:p>
                          <a:r>
                            <a:rPr lang="es-CO" dirty="0" smtClean="0"/>
                            <a:t>-</a:t>
                          </a:r>
                          <a:endParaRPr lang="es-CO" dirty="0"/>
                        </a:p>
                      </a:txBody>
                      <a:tcPr/>
                    </a:tc>
                    <a:tc>
                      <a:txBody>
                        <a:bodyPr/>
                        <a:lstStyle/>
                        <a:p>
                          <a:r>
                            <a:rPr lang="es-CO" dirty="0" smtClean="0"/>
                            <a:t>1</a:t>
                          </a:r>
                          <a:endParaRPr lang="es-CO" dirty="0"/>
                        </a:p>
                      </a:txBody>
                      <a:tcPr/>
                    </a:tc>
                    <a:tc>
                      <a:txBody>
                        <a:bodyPr/>
                        <a:lstStyle/>
                        <a:p>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r>
                                      <a:rPr lang="es-CO" b="0" i="1" smtClean="0">
                                        <a:latin typeface="Cambria Math" panose="02040503050406030204" pitchFamily="18" charset="0"/>
                                      </a:rPr>
                                      <m:t>𝑥</m:t>
                                    </m:r>
                                    <m:r>
                                      <a:rPr lang="es-CO" b="0" i="1" smtClean="0">
                                        <a:latin typeface="Cambria Math" panose="02040503050406030204" pitchFamily="18" charset="0"/>
                                      </a:rPr>
                                      <m:t>+1</m:t>
                                    </m:r>
                                  </m:e>
                                </m:rad>
                              </m:oMath>
                            </m:oMathPara>
                          </a14:m>
                          <a:endParaRPr lang="es-CO" dirty="0"/>
                        </a:p>
                      </a:txBody>
                      <a:tcPr/>
                    </a:tc>
                    <a:extLst>
                      <a:ext uri="{0D108BD9-81ED-4DB2-BD59-A6C34878D82A}">
                        <a16:rowId xmlns:a16="http://schemas.microsoft.com/office/drawing/2014/main" xmlns="" val="10002"/>
                      </a:ext>
                    </a:extLst>
                  </a:tr>
                  <a:tr h="481135">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−20</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r>
                                  <a:rPr lang="es-CO" b="0" i="1" smtClean="0">
                                    <a:latin typeface="Cambria Math" panose="02040503050406030204" pitchFamily="18" charset="0"/>
                                  </a:rPr>
                                  <m:t>𝑧</m:t>
                                </m:r>
                              </m:oMath>
                            </m:oMathPara>
                          </a14:m>
                          <a:endParaRPr lang="es-CO" dirty="0"/>
                        </a:p>
                      </a:txBody>
                      <a:tcPr/>
                    </a:tc>
                    <a:tc>
                      <a:txBody>
                        <a:bodyPr/>
                        <a:lstStyle/>
                        <a:p>
                          <a:r>
                            <a:rPr lang="es-CO" dirty="0" smtClean="0"/>
                            <a:t>-</a:t>
                          </a:r>
                          <a:endParaRPr lang="es-CO" dirty="0"/>
                        </a:p>
                      </a:txBody>
                      <a:tcPr/>
                    </a:tc>
                    <a:tc>
                      <a:txBody>
                        <a:bodyPr/>
                        <a:lstStyle/>
                        <a:p>
                          <a:r>
                            <a:rPr lang="es-CO" dirty="0" smtClean="0"/>
                            <a:t>20</a:t>
                          </a:r>
                          <a:endParaRPr lang="es-CO"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r>
                                  <a:rPr lang="es-CO" b="0" i="1" smtClean="0">
                                    <a:latin typeface="Cambria Math" panose="02040503050406030204" pitchFamily="18" charset="0"/>
                                  </a:rPr>
                                  <m:t>𝑧</m:t>
                                </m:r>
                              </m:oMath>
                            </m:oMathPara>
                          </a14:m>
                          <a:endParaRPr lang="es-CO" dirty="0"/>
                        </a:p>
                        <a:p>
                          <a:endParaRPr lang="es-CO" dirty="0"/>
                        </a:p>
                      </a:txBody>
                      <a:tcPr/>
                    </a:tc>
                    <a:extLst>
                      <a:ext uri="{0D108BD9-81ED-4DB2-BD59-A6C34878D82A}">
                        <a16:rowId xmlns:a16="http://schemas.microsoft.com/office/drawing/2014/main" xmlns="" val="10003"/>
                      </a:ext>
                    </a:extLst>
                  </a:tr>
                </a:tbl>
              </a:graphicData>
            </a:graphic>
          </p:graphicFrame>
        </mc:Choice>
        <mc:Fallback xmlns="">
          <p:graphicFrame>
            <p:nvGraphicFramePr>
              <p:cNvPr id="5" name="Tabla 4"/>
              <p:cNvGraphicFramePr>
                <a:graphicFrameLocks noGrp="1"/>
              </p:cNvGraphicFramePr>
              <p:nvPr>
                <p:extLst>
                  <p:ext uri="{D42A27DB-BD31-4B8C-83A1-F6EECF244321}">
                    <p14:modId xmlns:p14="http://schemas.microsoft.com/office/powerpoint/2010/main" val="127993496"/>
                  </p:ext>
                </p:extLst>
              </p:nvPr>
            </p:nvGraphicFramePr>
            <p:xfrm>
              <a:off x="976078" y="4425519"/>
              <a:ext cx="6299200" cy="1946325"/>
            </p:xfrm>
            <a:graphic>
              <a:graphicData uri="http://schemas.openxmlformats.org/drawingml/2006/table">
                <a:tbl>
                  <a:tblPr firstRow="1" bandRow="1">
                    <a:tableStyleId>{5C22544A-7EE6-4342-B048-85BDC9FD1C3A}</a:tableStyleId>
                  </a:tblPr>
                  <a:tblGrid>
                    <a:gridCol w="2125784"/>
                    <a:gridCol w="1305170"/>
                    <a:gridCol w="1367692"/>
                    <a:gridCol w="1500554"/>
                  </a:tblGrid>
                  <a:tr h="481135">
                    <a:tc>
                      <a:txBody>
                        <a:bodyPr/>
                        <a:lstStyle/>
                        <a:p>
                          <a:r>
                            <a:rPr lang="es-CO" dirty="0" smtClean="0"/>
                            <a:t>Expresión</a:t>
                          </a:r>
                          <a:endParaRPr lang="es-CO" dirty="0"/>
                        </a:p>
                      </a:txBody>
                      <a:tcPr/>
                    </a:tc>
                    <a:tc>
                      <a:txBody>
                        <a:bodyPr/>
                        <a:lstStyle/>
                        <a:p>
                          <a:r>
                            <a:rPr lang="es-CO" dirty="0" smtClean="0"/>
                            <a:t>Signo</a:t>
                          </a:r>
                          <a:endParaRPr lang="es-CO" dirty="0"/>
                        </a:p>
                      </a:txBody>
                      <a:tcPr/>
                    </a:tc>
                    <a:tc>
                      <a:txBody>
                        <a:bodyPr/>
                        <a:lstStyle/>
                        <a:p>
                          <a:r>
                            <a:rPr lang="es-CO" dirty="0" smtClean="0"/>
                            <a:t>Coeficiente</a:t>
                          </a:r>
                          <a:endParaRPr lang="es-CO" dirty="0"/>
                        </a:p>
                      </a:txBody>
                      <a:tcPr/>
                    </a:tc>
                    <a:tc>
                      <a:txBody>
                        <a:bodyPr/>
                        <a:lstStyle/>
                        <a:p>
                          <a:r>
                            <a:rPr lang="es-CO" dirty="0" smtClean="0"/>
                            <a:t>Parte</a:t>
                          </a:r>
                          <a:r>
                            <a:rPr lang="es-CO" baseline="0" dirty="0" smtClean="0"/>
                            <a:t> variable</a:t>
                          </a:r>
                          <a:endParaRPr lang="es-CO" dirty="0"/>
                        </a:p>
                      </a:txBody>
                      <a:tcPr/>
                    </a:tc>
                  </a:tr>
                  <a:tr h="481135">
                    <a:tc>
                      <a:txBody>
                        <a:bodyPr/>
                        <a:lstStyle/>
                        <a:p>
                          <a:endParaRPr lang="es-CO"/>
                        </a:p>
                      </a:txBody>
                      <a:tcPr>
                        <a:blipFill rotWithShape="0">
                          <a:blip r:embed="rId3"/>
                          <a:stretch>
                            <a:fillRect l="-287" t="-100000" r="-197421" b="-205000"/>
                          </a:stretch>
                        </a:blipFill>
                      </a:tcPr>
                    </a:tc>
                    <a:tc>
                      <a:txBody>
                        <a:bodyPr/>
                        <a:lstStyle/>
                        <a:p>
                          <a:r>
                            <a:rPr lang="es-CO" dirty="0" smtClean="0"/>
                            <a:t>+</a:t>
                          </a:r>
                          <a:endParaRPr lang="es-CO" dirty="0"/>
                        </a:p>
                      </a:txBody>
                      <a:tcPr/>
                    </a:tc>
                    <a:tc>
                      <a:txBody>
                        <a:bodyPr/>
                        <a:lstStyle/>
                        <a:p>
                          <a:r>
                            <a:rPr lang="es-CO" dirty="0" smtClean="0"/>
                            <a:t>20</a:t>
                          </a:r>
                          <a:endParaRPr lang="es-CO" dirty="0"/>
                        </a:p>
                      </a:txBody>
                      <a:tcPr/>
                    </a:tc>
                    <a:tc>
                      <a:txBody>
                        <a:bodyPr/>
                        <a:lstStyle/>
                        <a:p>
                          <a:endParaRPr lang="es-CO"/>
                        </a:p>
                      </a:txBody>
                      <a:tcPr>
                        <a:blipFill rotWithShape="0">
                          <a:blip r:embed="rId3"/>
                          <a:stretch>
                            <a:fillRect l="-320732" t="-100000" r="-1626" b="-205000"/>
                          </a:stretch>
                        </a:blipFill>
                      </a:tcPr>
                    </a:tc>
                  </a:tr>
                  <a:tr h="481135">
                    <a:tc>
                      <a:txBody>
                        <a:bodyPr/>
                        <a:lstStyle/>
                        <a:p>
                          <a:endParaRPr lang="es-CO"/>
                        </a:p>
                      </a:txBody>
                      <a:tcPr>
                        <a:blipFill rotWithShape="0">
                          <a:blip r:embed="rId3"/>
                          <a:stretch>
                            <a:fillRect l="-287" t="-202532" r="-197421" b="-107595"/>
                          </a:stretch>
                        </a:blipFill>
                      </a:tcPr>
                    </a:tc>
                    <a:tc>
                      <a:txBody>
                        <a:bodyPr/>
                        <a:lstStyle/>
                        <a:p>
                          <a:r>
                            <a:rPr lang="es-CO" dirty="0" smtClean="0"/>
                            <a:t>-</a:t>
                          </a:r>
                          <a:endParaRPr lang="es-CO" dirty="0"/>
                        </a:p>
                      </a:txBody>
                      <a:tcPr/>
                    </a:tc>
                    <a:tc>
                      <a:txBody>
                        <a:bodyPr/>
                        <a:lstStyle/>
                        <a:p>
                          <a:r>
                            <a:rPr lang="es-CO" dirty="0" smtClean="0"/>
                            <a:t>1</a:t>
                          </a:r>
                          <a:endParaRPr lang="es-CO" dirty="0"/>
                        </a:p>
                      </a:txBody>
                      <a:tcPr/>
                    </a:tc>
                    <a:tc>
                      <a:txBody>
                        <a:bodyPr/>
                        <a:lstStyle/>
                        <a:p>
                          <a:endParaRPr lang="es-CO"/>
                        </a:p>
                      </a:txBody>
                      <a:tcPr>
                        <a:blipFill rotWithShape="0">
                          <a:blip r:embed="rId3"/>
                          <a:stretch>
                            <a:fillRect l="-320732" t="-202532" r="-1626" b="-107595"/>
                          </a:stretch>
                        </a:blipFill>
                      </a:tcPr>
                    </a:tc>
                  </a:tr>
                  <a:tr h="502920">
                    <a:tc>
                      <a:txBody>
                        <a:bodyPr/>
                        <a:lstStyle/>
                        <a:p>
                          <a:endParaRPr lang="es-CO"/>
                        </a:p>
                      </a:txBody>
                      <a:tcPr>
                        <a:blipFill rotWithShape="0">
                          <a:blip r:embed="rId3"/>
                          <a:stretch>
                            <a:fillRect l="-287" t="-287952" r="-197421" b="-2410"/>
                          </a:stretch>
                        </a:blipFill>
                      </a:tcPr>
                    </a:tc>
                    <a:tc>
                      <a:txBody>
                        <a:bodyPr/>
                        <a:lstStyle/>
                        <a:p>
                          <a:r>
                            <a:rPr lang="es-CO" dirty="0" smtClean="0"/>
                            <a:t>-</a:t>
                          </a:r>
                          <a:endParaRPr lang="es-CO" dirty="0"/>
                        </a:p>
                      </a:txBody>
                      <a:tcPr/>
                    </a:tc>
                    <a:tc>
                      <a:txBody>
                        <a:bodyPr/>
                        <a:lstStyle/>
                        <a:p>
                          <a:r>
                            <a:rPr lang="es-CO" dirty="0" smtClean="0"/>
                            <a:t>20</a:t>
                          </a:r>
                          <a:endParaRPr lang="es-CO" dirty="0"/>
                        </a:p>
                      </a:txBody>
                      <a:tcPr/>
                    </a:tc>
                    <a:tc>
                      <a:txBody>
                        <a:bodyPr/>
                        <a:lstStyle/>
                        <a:p>
                          <a:endParaRPr lang="es-CO"/>
                        </a:p>
                      </a:txBody>
                      <a:tcPr>
                        <a:blipFill rotWithShape="0">
                          <a:blip r:embed="rId3"/>
                          <a:stretch>
                            <a:fillRect l="-320732" t="-287952" r="-1626" b="-2410"/>
                          </a:stretch>
                        </a:blipFill>
                      </a:tcPr>
                    </a:tc>
                  </a:tr>
                </a:tbl>
              </a:graphicData>
            </a:graphic>
          </p:graphicFrame>
        </mc:Fallback>
      </mc:AlternateContent>
    </p:spTree>
    <p:extLst>
      <p:ext uri="{BB962C8B-B14F-4D97-AF65-F5344CB8AC3E}">
        <p14:creationId xmlns:p14="http://schemas.microsoft.com/office/powerpoint/2010/main" val="2637377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p:cNvSpPr/>
              <p:nvPr/>
            </p:nvSpPr>
            <p:spPr>
              <a:xfrm>
                <a:off x="949567" y="658335"/>
                <a:ext cx="7553571" cy="4208332"/>
              </a:xfrm>
              <a:prstGeom prst="rect">
                <a:avLst/>
              </a:prstGeom>
            </p:spPr>
            <p:txBody>
              <a:bodyPr wrap="square">
                <a:spAutoFit/>
              </a:bodyPr>
              <a:lstStyle/>
              <a:p>
                <a:r>
                  <a:rPr lang="es-ES" sz="2400" b="1" dirty="0" smtClean="0">
                    <a:solidFill>
                      <a:srgbClr val="0070C0"/>
                    </a:solidFill>
                    <a:ea typeface="Verdana" panose="020B0604030504040204" pitchFamily="34" charset="0"/>
                  </a:rPr>
                  <a:t>TÉRMINOS SEMEJANTES:</a:t>
                </a:r>
              </a:p>
              <a:p>
                <a:endParaRPr lang="es-ES" b="1" dirty="0">
                  <a:solidFill>
                    <a:srgbClr val="0070C0"/>
                  </a:solidFill>
                  <a:ea typeface="Verdana" panose="020B0604030504040204" pitchFamily="34" charset="0"/>
                </a:endParaRPr>
              </a:p>
              <a:p>
                <a:r>
                  <a:rPr lang="es-ES" dirty="0" smtClean="0">
                    <a:ea typeface="Verdana" panose="020B0604030504040204" pitchFamily="34" charset="0"/>
                  </a:rPr>
                  <a:t>Se dice que dos términos son </a:t>
                </a:r>
                <a:r>
                  <a:rPr lang="es-ES" b="1" dirty="0" smtClean="0">
                    <a:solidFill>
                      <a:srgbClr val="FF0000"/>
                    </a:solidFill>
                    <a:ea typeface="Verdana" panose="020B0604030504040204" pitchFamily="34" charset="0"/>
                  </a:rPr>
                  <a:t>semejantes</a:t>
                </a:r>
                <a:r>
                  <a:rPr lang="es-ES" dirty="0" smtClean="0">
                    <a:ea typeface="Verdana" panose="020B0604030504040204" pitchFamily="34" charset="0"/>
                  </a:rPr>
                  <a:t> si difieren solamente en su coeficiente, o también si su parte variable es idéntica.</a:t>
                </a:r>
              </a:p>
              <a:p>
                <a:endParaRPr lang="es-ES" dirty="0">
                  <a:ea typeface="Verdana" panose="020B0604030504040204" pitchFamily="34" charset="0"/>
                </a:endParaRPr>
              </a:p>
              <a:p>
                <a:r>
                  <a:rPr lang="es-ES" b="1" dirty="0" smtClean="0">
                    <a:solidFill>
                      <a:srgbClr val="00B050"/>
                    </a:solidFill>
                    <a:ea typeface="Verdana" panose="020B0604030504040204" pitchFamily="34" charset="0"/>
                  </a:rPr>
                  <a:t>EJEMPLOS: </a:t>
                </a:r>
              </a:p>
              <a:p>
                <a:endParaRPr lang="es-ES" b="1" dirty="0">
                  <a:solidFill>
                    <a:schemeClr val="accent1"/>
                  </a:solidFill>
                  <a:ea typeface="Verdana" panose="020B0604030504040204" pitchFamily="34" charset="0"/>
                </a:endParaRPr>
              </a:p>
              <a:p>
                <a:pPr marL="285750" indent="-285750">
                  <a:buFont typeface="Wingdings" panose="05000000000000000000" pitchFamily="2" charset="2"/>
                  <a:buChar char="Ø"/>
                </a:pPr>
                <a:r>
                  <a:rPr lang="es-CO" b="1" dirty="0">
                    <a:solidFill>
                      <a:schemeClr val="accent1"/>
                    </a:solidFill>
                    <a:ea typeface="Verdana" panose="020B0604030504040204" pitchFamily="34" charset="0"/>
                  </a:rPr>
                  <a:t> </a:t>
                </a:r>
                <a:r>
                  <a:rPr lang="es-CO" b="1" dirty="0" smtClean="0">
                    <a:solidFill>
                      <a:schemeClr val="accent1"/>
                    </a:solidFill>
                    <a:ea typeface="Verdana" panose="020B0604030504040204" pitchFamily="34" charset="0"/>
                  </a:rPr>
                  <a:t>   </a:t>
                </a:r>
                <a14:m>
                  <m:oMath xmlns:m="http://schemas.openxmlformats.org/officeDocument/2006/math">
                    <m:r>
                      <a:rPr lang="es-CO" b="1" i="1" smtClean="0">
                        <a:solidFill>
                          <a:schemeClr val="accent1"/>
                        </a:solidFill>
                        <a:latin typeface="Cambria Math" panose="02040503050406030204" pitchFamily="18" charset="0"/>
                        <a:ea typeface="Verdana" panose="020B0604030504040204" pitchFamily="34" charset="0"/>
                      </a:rPr>
                      <m:t>−</m:t>
                    </m:r>
                    <m:r>
                      <a:rPr lang="es-CO" b="1" i="1" smtClean="0">
                        <a:solidFill>
                          <a:schemeClr val="accent1"/>
                        </a:solidFill>
                        <a:latin typeface="Cambria Math" panose="02040503050406030204" pitchFamily="18" charset="0"/>
                        <a:ea typeface="Verdana" panose="020B0604030504040204" pitchFamily="34" charset="0"/>
                      </a:rPr>
                      <m:t>𝟑</m:t>
                    </m:r>
                    <m:sSup>
                      <m:sSupPr>
                        <m:ctrlPr>
                          <a:rPr lang="es-CO" b="1" i="1" smtClean="0">
                            <a:solidFill>
                              <a:srgbClr val="FF0000"/>
                            </a:solidFill>
                            <a:latin typeface="Cambria Math" panose="02040503050406030204" pitchFamily="18" charset="0"/>
                            <a:ea typeface="Verdana" panose="020B0604030504040204" pitchFamily="34" charset="0"/>
                          </a:rPr>
                        </m:ctrlPr>
                      </m:sSupPr>
                      <m:e>
                        <m:r>
                          <a:rPr lang="es-CO" b="1" i="1" smtClean="0">
                            <a:solidFill>
                              <a:srgbClr val="FF0000"/>
                            </a:solidFill>
                            <a:latin typeface="Cambria Math" panose="02040503050406030204" pitchFamily="18" charset="0"/>
                            <a:ea typeface="Verdana" panose="020B0604030504040204" pitchFamily="34" charset="0"/>
                          </a:rPr>
                          <m:t>𝒙</m:t>
                        </m:r>
                      </m:e>
                      <m:sup>
                        <m:r>
                          <a:rPr lang="es-CO" b="1" i="1" smtClean="0">
                            <a:solidFill>
                              <a:srgbClr val="FF0000"/>
                            </a:solidFill>
                            <a:latin typeface="Cambria Math" panose="02040503050406030204" pitchFamily="18" charset="0"/>
                            <a:ea typeface="Verdana" panose="020B0604030504040204" pitchFamily="34" charset="0"/>
                          </a:rPr>
                          <m:t>𝟐</m:t>
                        </m:r>
                      </m:sup>
                    </m:sSup>
                    <m:r>
                      <a:rPr lang="es-CO" b="1" i="1" smtClean="0">
                        <a:solidFill>
                          <a:srgbClr val="FF0000"/>
                        </a:solidFill>
                        <a:latin typeface="Cambria Math" panose="02040503050406030204" pitchFamily="18" charset="0"/>
                        <a:ea typeface="Verdana" panose="020B0604030504040204" pitchFamily="34" charset="0"/>
                      </a:rPr>
                      <m:t>𝒚</m:t>
                    </m:r>
                    <m:r>
                      <a:rPr lang="es-CO" b="1" i="1" smtClean="0">
                        <a:solidFill>
                          <a:srgbClr val="FF0000"/>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𝒚</m:t>
                    </m:r>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𝟐𝟎</m:t>
                    </m:r>
                    <m:sSup>
                      <m:sSupPr>
                        <m:ctrlPr>
                          <a:rPr lang="es-CO" b="1" i="1" smtClean="0">
                            <a:solidFill>
                              <a:srgbClr val="FF0000"/>
                            </a:solidFill>
                            <a:latin typeface="Cambria Math" panose="02040503050406030204" pitchFamily="18" charset="0"/>
                            <a:ea typeface="Verdana" panose="020B0604030504040204" pitchFamily="34" charset="0"/>
                          </a:rPr>
                        </m:ctrlPr>
                      </m:sSupPr>
                      <m:e>
                        <m:r>
                          <a:rPr lang="es-CO" b="1" i="1" smtClean="0">
                            <a:solidFill>
                              <a:srgbClr val="FF0000"/>
                            </a:solidFill>
                            <a:latin typeface="Cambria Math" panose="02040503050406030204" pitchFamily="18" charset="0"/>
                            <a:ea typeface="Verdana" panose="020B0604030504040204" pitchFamily="34" charset="0"/>
                          </a:rPr>
                          <m:t>𝒙</m:t>
                        </m:r>
                      </m:e>
                      <m:sup>
                        <m:r>
                          <a:rPr lang="es-CO" b="1" i="1" smtClean="0">
                            <a:solidFill>
                              <a:srgbClr val="FF0000"/>
                            </a:solidFill>
                            <a:latin typeface="Cambria Math" panose="02040503050406030204" pitchFamily="18" charset="0"/>
                            <a:ea typeface="Verdana" panose="020B0604030504040204" pitchFamily="34" charset="0"/>
                          </a:rPr>
                          <m:t>𝟐</m:t>
                        </m:r>
                      </m:sup>
                    </m:sSup>
                    <m:r>
                      <a:rPr lang="es-CO" b="1" i="1" smtClean="0">
                        <a:solidFill>
                          <a:srgbClr val="FF0000"/>
                        </a:solidFill>
                        <a:latin typeface="Cambria Math" panose="02040503050406030204" pitchFamily="18" charset="0"/>
                        <a:ea typeface="Verdana" panose="020B0604030504040204" pitchFamily="34" charset="0"/>
                      </a:rPr>
                      <m:t>𝒚</m:t>
                    </m:r>
                  </m:oMath>
                </a14:m>
                <a:r>
                  <a:rPr lang="es-ES" b="1" dirty="0" smtClean="0">
                    <a:solidFill>
                      <a:srgbClr val="FF0000"/>
                    </a:solidFill>
                    <a:ea typeface="Verdana" panose="020B0604030504040204" pitchFamily="34" charset="0"/>
                  </a:rPr>
                  <a:t>       son términos semejantes</a:t>
                </a:r>
              </a:p>
              <a:p>
                <a:endParaRPr lang="es-ES" b="1" dirty="0" smtClean="0">
                  <a:solidFill>
                    <a:srgbClr val="FF0000"/>
                  </a:solidFill>
                  <a:ea typeface="Verdana" panose="020B0604030504040204" pitchFamily="34" charset="0"/>
                </a:endParaRPr>
              </a:p>
              <a:p>
                <a:pPr marL="285750" indent="-285750">
                  <a:buFont typeface="Wingdings" panose="05000000000000000000" pitchFamily="2" charset="2"/>
                  <a:buChar char="Ø"/>
                </a:pPr>
                <a:r>
                  <a:rPr lang="es-ES" b="1" dirty="0" smtClean="0">
                    <a:solidFill>
                      <a:srgbClr val="0070C0"/>
                    </a:solidFill>
                    <a:ea typeface="Verdana" panose="020B0604030504040204" pitchFamily="34" charset="0"/>
                  </a:rPr>
                  <a:t>     </a:t>
                </a:r>
                <a14:m>
                  <m:oMath xmlns:m="http://schemas.openxmlformats.org/officeDocument/2006/math">
                    <m:f>
                      <m:fPr>
                        <m:ctrlPr>
                          <a:rPr lang="es-ES" b="1" i="1" smtClean="0">
                            <a:solidFill>
                              <a:srgbClr val="0070C0"/>
                            </a:solidFill>
                            <a:latin typeface="Cambria Math" panose="02040503050406030204" pitchFamily="18" charset="0"/>
                            <a:ea typeface="Verdana" panose="020B0604030504040204" pitchFamily="34" charset="0"/>
                          </a:rPr>
                        </m:ctrlPr>
                      </m:fPr>
                      <m:num>
                        <m:r>
                          <a:rPr lang="es-CO" b="1" i="1" smtClean="0">
                            <a:solidFill>
                              <a:srgbClr val="0070C0"/>
                            </a:solidFill>
                            <a:latin typeface="Cambria Math" panose="02040503050406030204" pitchFamily="18" charset="0"/>
                            <a:ea typeface="Verdana" panose="020B0604030504040204" pitchFamily="34" charset="0"/>
                          </a:rPr>
                          <m:t>𝟑</m:t>
                        </m:r>
                      </m:num>
                      <m:den>
                        <m:r>
                          <a:rPr lang="es-CO" b="1" i="1" smtClean="0">
                            <a:solidFill>
                              <a:srgbClr val="0070C0"/>
                            </a:solidFill>
                            <a:latin typeface="Cambria Math" panose="02040503050406030204" pitchFamily="18" charset="0"/>
                            <a:ea typeface="Verdana" panose="020B0604030504040204" pitchFamily="34" charset="0"/>
                          </a:rPr>
                          <m:t>𝟐</m:t>
                        </m:r>
                      </m:den>
                    </m:f>
                    <m:rad>
                      <m:radPr>
                        <m:degHide m:val="on"/>
                        <m:ctrlPr>
                          <a:rPr lang="es-ES" b="1" i="1" smtClean="0">
                            <a:solidFill>
                              <a:srgbClr val="FF0000"/>
                            </a:solidFill>
                            <a:latin typeface="Cambria Math" panose="02040503050406030204" pitchFamily="18" charset="0"/>
                            <a:ea typeface="Verdana" panose="020B0604030504040204" pitchFamily="34" charset="0"/>
                          </a:rPr>
                        </m:ctrlPr>
                      </m:radPr>
                      <m:deg/>
                      <m:e>
                        <m:r>
                          <a:rPr lang="es-CO" b="1" i="1" smtClean="0">
                            <a:solidFill>
                              <a:srgbClr val="FF0000"/>
                            </a:solidFill>
                            <a:latin typeface="Cambria Math" panose="02040503050406030204" pitchFamily="18" charset="0"/>
                            <a:ea typeface="Verdana" panose="020B0604030504040204" pitchFamily="34" charset="0"/>
                          </a:rPr>
                          <m:t>𝒙</m:t>
                        </m:r>
                        <m:r>
                          <a:rPr lang="es-CO" b="1" i="1" smtClean="0">
                            <a:solidFill>
                              <a:srgbClr val="FF0000"/>
                            </a:solidFill>
                            <a:latin typeface="Cambria Math" panose="02040503050406030204" pitchFamily="18" charset="0"/>
                            <a:ea typeface="Verdana" panose="020B0604030504040204" pitchFamily="34" charset="0"/>
                          </a:rPr>
                          <m:t>−</m:t>
                        </m:r>
                        <m:r>
                          <a:rPr lang="es-CO" b="1" i="1" smtClean="0">
                            <a:solidFill>
                              <a:srgbClr val="FF0000"/>
                            </a:solidFill>
                            <a:latin typeface="Cambria Math" panose="02040503050406030204" pitchFamily="18" charset="0"/>
                            <a:ea typeface="Verdana" panose="020B0604030504040204" pitchFamily="34" charset="0"/>
                          </a:rPr>
                          <m:t>𝟐</m:t>
                        </m:r>
                      </m:e>
                    </m:rad>
                    <m:r>
                      <a:rPr lang="es-CO" b="1" i="1" smtClean="0">
                        <a:solidFill>
                          <a:srgbClr val="FF0000"/>
                        </a:solidFill>
                        <a:latin typeface="Cambria Math" panose="02040503050406030204" pitchFamily="18" charset="0"/>
                        <a:ea typeface="Verdana" panose="020B0604030504040204" pitchFamily="34" charset="0"/>
                      </a:rPr>
                      <m:t>     </m:t>
                    </m:r>
                    <m:r>
                      <a:rPr lang="es-CO" b="1" i="1" smtClean="0">
                        <a:solidFill>
                          <a:srgbClr val="FF0000"/>
                        </a:solidFill>
                        <a:latin typeface="Cambria Math" panose="02040503050406030204" pitchFamily="18" charset="0"/>
                        <a:ea typeface="Verdana" panose="020B0604030504040204" pitchFamily="34" charset="0"/>
                      </a:rPr>
                      <m:t>𝒚</m:t>
                    </m:r>
                    <m:r>
                      <a:rPr lang="es-CO" b="1" i="1" smtClean="0">
                        <a:solidFill>
                          <a:srgbClr val="FF0000"/>
                        </a:solidFill>
                        <a:latin typeface="Cambria Math" panose="02040503050406030204" pitchFamily="18" charset="0"/>
                        <a:ea typeface="Verdana" panose="020B0604030504040204" pitchFamily="34" charset="0"/>
                      </a:rPr>
                      <m:t>    </m:t>
                    </m:r>
                    <m:f>
                      <m:fPr>
                        <m:ctrlPr>
                          <a:rPr lang="es-CO" b="1" i="1" smtClean="0">
                            <a:solidFill>
                              <a:srgbClr val="0070C0"/>
                            </a:solidFill>
                            <a:latin typeface="Cambria Math" panose="02040503050406030204" pitchFamily="18" charset="0"/>
                            <a:ea typeface="Verdana" panose="020B0604030504040204" pitchFamily="34" charset="0"/>
                          </a:rPr>
                        </m:ctrlPr>
                      </m:fPr>
                      <m:num>
                        <m:r>
                          <a:rPr lang="es-CO" b="1" i="1" smtClean="0">
                            <a:solidFill>
                              <a:srgbClr val="0070C0"/>
                            </a:solidFill>
                            <a:latin typeface="Cambria Math" panose="02040503050406030204" pitchFamily="18" charset="0"/>
                            <a:ea typeface="Verdana" panose="020B0604030504040204" pitchFamily="34" charset="0"/>
                          </a:rPr>
                          <m:t>−</m:t>
                        </m:r>
                        <m:r>
                          <a:rPr lang="es-CO" b="1" i="1" smtClean="0">
                            <a:solidFill>
                              <a:srgbClr val="0070C0"/>
                            </a:solidFill>
                            <a:latin typeface="Cambria Math" panose="02040503050406030204" pitchFamily="18" charset="0"/>
                            <a:ea typeface="Verdana" panose="020B0604030504040204" pitchFamily="34" charset="0"/>
                          </a:rPr>
                          <m:t>𝟏</m:t>
                        </m:r>
                      </m:num>
                      <m:den>
                        <m:r>
                          <a:rPr lang="es-CO" b="1" i="1" smtClean="0">
                            <a:solidFill>
                              <a:srgbClr val="0070C0"/>
                            </a:solidFill>
                            <a:latin typeface="Cambria Math" panose="02040503050406030204" pitchFamily="18" charset="0"/>
                            <a:ea typeface="Verdana" panose="020B0604030504040204" pitchFamily="34" charset="0"/>
                          </a:rPr>
                          <m:t>𝟐</m:t>
                        </m:r>
                      </m:den>
                    </m:f>
                    <m:rad>
                      <m:radPr>
                        <m:degHide m:val="on"/>
                        <m:ctrlPr>
                          <a:rPr lang="es-ES" b="1" i="1">
                            <a:solidFill>
                              <a:srgbClr val="FF0000"/>
                            </a:solidFill>
                            <a:latin typeface="Cambria Math" panose="02040503050406030204" pitchFamily="18" charset="0"/>
                            <a:ea typeface="Verdana" panose="020B0604030504040204" pitchFamily="34" charset="0"/>
                          </a:rPr>
                        </m:ctrlPr>
                      </m:radPr>
                      <m:deg/>
                      <m:e>
                        <m:r>
                          <a:rPr lang="es-CO" b="1" i="1">
                            <a:solidFill>
                              <a:srgbClr val="FF0000"/>
                            </a:solidFill>
                            <a:latin typeface="Cambria Math" panose="02040503050406030204" pitchFamily="18" charset="0"/>
                            <a:ea typeface="Verdana" panose="020B0604030504040204" pitchFamily="34" charset="0"/>
                          </a:rPr>
                          <m:t>𝒙</m:t>
                        </m:r>
                        <m:r>
                          <a:rPr lang="es-CO" b="1" i="1">
                            <a:solidFill>
                              <a:srgbClr val="FF0000"/>
                            </a:solidFill>
                            <a:latin typeface="Cambria Math" panose="02040503050406030204" pitchFamily="18" charset="0"/>
                            <a:ea typeface="Verdana" panose="020B0604030504040204" pitchFamily="34" charset="0"/>
                          </a:rPr>
                          <m:t>−</m:t>
                        </m:r>
                        <m:r>
                          <a:rPr lang="es-CO" b="1" i="1">
                            <a:solidFill>
                              <a:srgbClr val="FF0000"/>
                            </a:solidFill>
                            <a:latin typeface="Cambria Math" panose="02040503050406030204" pitchFamily="18" charset="0"/>
                            <a:ea typeface="Verdana" panose="020B0604030504040204" pitchFamily="34" charset="0"/>
                          </a:rPr>
                          <m:t>𝟐</m:t>
                        </m:r>
                      </m:e>
                    </m:rad>
                  </m:oMath>
                </a14:m>
                <a:r>
                  <a:rPr lang="es-ES" b="1" dirty="0" smtClean="0">
                    <a:solidFill>
                      <a:schemeClr val="accent1"/>
                    </a:solidFill>
                    <a:ea typeface="Verdana" panose="020B0604030504040204" pitchFamily="34" charset="0"/>
                  </a:rPr>
                  <a:t>     </a:t>
                </a:r>
                <a:r>
                  <a:rPr lang="es-ES" b="1" dirty="0">
                    <a:solidFill>
                      <a:srgbClr val="FF0000"/>
                    </a:solidFill>
                    <a:ea typeface="Verdana" panose="020B0604030504040204" pitchFamily="34" charset="0"/>
                  </a:rPr>
                  <a:t>son términos </a:t>
                </a:r>
                <a:r>
                  <a:rPr lang="es-ES" b="1" dirty="0" smtClean="0">
                    <a:solidFill>
                      <a:srgbClr val="FF0000"/>
                    </a:solidFill>
                    <a:ea typeface="Verdana" panose="020B0604030504040204" pitchFamily="34" charset="0"/>
                  </a:rPr>
                  <a:t>semejantes</a:t>
                </a:r>
                <a:r>
                  <a:rPr lang="es-ES" b="1" dirty="0" smtClean="0">
                    <a:solidFill>
                      <a:schemeClr val="accent1"/>
                    </a:solidFill>
                    <a:ea typeface="Verdana" panose="020B0604030504040204" pitchFamily="34" charset="0"/>
                  </a:rPr>
                  <a:t>  </a:t>
                </a:r>
              </a:p>
              <a:p>
                <a:endParaRPr lang="es-ES" b="1" dirty="0" smtClean="0">
                  <a:solidFill>
                    <a:schemeClr val="accent1"/>
                  </a:solidFill>
                  <a:ea typeface="Verdana" panose="020B0604030504040204" pitchFamily="34" charset="0"/>
                </a:endParaRPr>
              </a:p>
              <a:p>
                <a:pPr marL="285750" indent="-285750">
                  <a:buFont typeface="Wingdings" panose="05000000000000000000" pitchFamily="2" charset="2"/>
                  <a:buChar char="Ø"/>
                </a:pPr>
                <a:r>
                  <a:rPr lang="es-ES" b="1" dirty="0">
                    <a:solidFill>
                      <a:schemeClr val="accent1"/>
                    </a:solidFill>
                    <a:ea typeface="Verdana" panose="020B0604030504040204" pitchFamily="34" charset="0"/>
                  </a:rPr>
                  <a:t> </a:t>
                </a:r>
                <a:r>
                  <a:rPr lang="es-ES" b="1" dirty="0" smtClean="0">
                    <a:solidFill>
                      <a:schemeClr val="accent1"/>
                    </a:solidFill>
                    <a:ea typeface="Verdana" panose="020B0604030504040204" pitchFamily="34" charset="0"/>
                  </a:rPr>
                  <a:t>  </a:t>
                </a:r>
                <a:r>
                  <a:rPr lang="es-ES" b="1" dirty="0" smtClean="0">
                    <a:ea typeface="Verdana" panose="020B0604030504040204" pitchFamily="34" charset="0"/>
                  </a:rPr>
                  <a:t>3</a:t>
                </a:r>
                <a14:m>
                  <m:oMath xmlns:m="http://schemas.openxmlformats.org/officeDocument/2006/math">
                    <m:r>
                      <a:rPr lang="es-CO" b="1" i="1" smtClean="0">
                        <a:solidFill>
                          <a:schemeClr val="accent6">
                            <a:lumMod val="75000"/>
                          </a:schemeClr>
                        </a:solidFill>
                        <a:latin typeface="Cambria Math" panose="02040503050406030204" pitchFamily="18" charset="0"/>
                        <a:ea typeface="Verdana" panose="020B0604030504040204" pitchFamily="34" charset="0"/>
                      </a:rPr>
                      <m:t>𝒙</m:t>
                    </m:r>
                    <m:rad>
                      <m:radPr>
                        <m:degHide m:val="on"/>
                        <m:ctrlPr>
                          <a:rPr lang="es-CO" b="1" i="1" smtClean="0">
                            <a:solidFill>
                              <a:schemeClr val="accent6">
                                <a:lumMod val="75000"/>
                              </a:schemeClr>
                            </a:solidFill>
                            <a:latin typeface="Cambria Math" panose="02040503050406030204" pitchFamily="18" charset="0"/>
                            <a:ea typeface="Verdana" panose="020B0604030504040204" pitchFamily="34" charset="0"/>
                          </a:rPr>
                        </m:ctrlPr>
                      </m:radPr>
                      <m:deg/>
                      <m:e>
                        <m:r>
                          <a:rPr lang="es-CO" b="1" i="1" smtClean="0">
                            <a:solidFill>
                              <a:schemeClr val="accent6">
                                <a:lumMod val="75000"/>
                              </a:schemeClr>
                            </a:solidFill>
                            <a:latin typeface="Cambria Math" panose="02040503050406030204" pitchFamily="18" charset="0"/>
                            <a:ea typeface="Verdana" panose="020B0604030504040204" pitchFamily="34" charset="0"/>
                          </a:rPr>
                          <m:t>𝒚𝒛</m:t>
                        </m:r>
                      </m:e>
                    </m:rad>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𝒚</m:t>
                    </m:r>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tx1"/>
                        </a:solidFill>
                        <a:latin typeface="Cambria Math" panose="02040503050406030204" pitchFamily="18" charset="0"/>
                        <a:ea typeface="Verdana" panose="020B0604030504040204" pitchFamily="34" charset="0"/>
                      </a:rPr>
                      <m:t>𝟒</m:t>
                    </m:r>
                    <m:r>
                      <a:rPr lang="es-CO" b="1" i="1" smtClean="0">
                        <a:solidFill>
                          <a:schemeClr val="accent6">
                            <a:lumMod val="75000"/>
                          </a:schemeClr>
                        </a:solidFill>
                        <a:latin typeface="Cambria Math" panose="02040503050406030204" pitchFamily="18" charset="0"/>
                        <a:ea typeface="Verdana" panose="020B0604030504040204" pitchFamily="34" charset="0"/>
                      </a:rPr>
                      <m:t>𝒙𝒚</m:t>
                    </m:r>
                    <m:rad>
                      <m:radPr>
                        <m:degHide m:val="on"/>
                        <m:ctrlPr>
                          <a:rPr lang="es-CO" b="1" i="1" smtClean="0">
                            <a:solidFill>
                              <a:schemeClr val="accent6">
                                <a:lumMod val="75000"/>
                              </a:schemeClr>
                            </a:solidFill>
                            <a:latin typeface="Cambria Math" panose="02040503050406030204" pitchFamily="18" charset="0"/>
                            <a:ea typeface="Verdana" panose="020B0604030504040204" pitchFamily="34" charset="0"/>
                          </a:rPr>
                        </m:ctrlPr>
                      </m:radPr>
                      <m:deg/>
                      <m:e>
                        <m:r>
                          <a:rPr lang="es-CO" b="1" i="1" smtClean="0">
                            <a:solidFill>
                              <a:schemeClr val="accent6">
                                <a:lumMod val="75000"/>
                              </a:schemeClr>
                            </a:solidFill>
                            <a:latin typeface="Cambria Math" panose="02040503050406030204" pitchFamily="18" charset="0"/>
                            <a:ea typeface="Verdana" panose="020B0604030504040204" pitchFamily="34" charset="0"/>
                          </a:rPr>
                          <m:t>𝒛</m:t>
                        </m:r>
                      </m:e>
                    </m:rad>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6">
                            <a:lumMod val="75000"/>
                          </a:schemeClr>
                        </a:solidFill>
                        <a:latin typeface="Cambria Math" panose="02040503050406030204" pitchFamily="18" charset="0"/>
                        <a:ea typeface="Verdana" panose="020B0604030504040204" pitchFamily="34" charset="0"/>
                      </a:rPr>
                      <m:t>𝑵𝑶</m:t>
                    </m:r>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𝒔𝒐𝒏</m:t>
                    </m:r>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𝒕</m:t>
                    </m:r>
                    <m:r>
                      <a:rPr lang="es-CO" b="1" i="1" smtClean="0">
                        <a:solidFill>
                          <a:schemeClr val="accent1"/>
                        </a:solidFill>
                        <a:latin typeface="Cambria Math" panose="02040503050406030204" pitchFamily="18" charset="0"/>
                        <a:ea typeface="Verdana" panose="020B0604030504040204" pitchFamily="34" charset="0"/>
                      </a:rPr>
                      <m:t>é</m:t>
                    </m:r>
                    <m:r>
                      <a:rPr lang="es-CO" b="1" i="1" smtClean="0">
                        <a:solidFill>
                          <a:schemeClr val="accent1"/>
                        </a:solidFill>
                        <a:latin typeface="Cambria Math" panose="02040503050406030204" pitchFamily="18" charset="0"/>
                        <a:ea typeface="Verdana" panose="020B0604030504040204" pitchFamily="34" charset="0"/>
                      </a:rPr>
                      <m:t>𝒓𝒎𝒊𝒏𝒐𝒔</m:t>
                    </m:r>
                    <m:r>
                      <a:rPr lang="es-CO" b="1" i="1" smtClean="0">
                        <a:solidFill>
                          <a:schemeClr val="accent1"/>
                        </a:solidFill>
                        <a:latin typeface="Cambria Math" panose="02040503050406030204" pitchFamily="18" charset="0"/>
                        <a:ea typeface="Verdana" panose="020B0604030504040204" pitchFamily="34" charset="0"/>
                      </a:rPr>
                      <m:t> </m:t>
                    </m:r>
                    <m:r>
                      <a:rPr lang="es-CO" b="1" i="1" smtClean="0">
                        <a:solidFill>
                          <a:schemeClr val="accent1"/>
                        </a:solidFill>
                        <a:latin typeface="Cambria Math" panose="02040503050406030204" pitchFamily="18" charset="0"/>
                        <a:ea typeface="Verdana" panose="020B0604030504040204" pitchFamily="34" charset="0"/>
                      </a:rPr>
                      <m:t>𝒔𝒆𝒎𝒆𝒋𝒂𝒏𝒕𝒆𝒔</m:t>
                    </m:r>
                    <m:r>
                      <a:rPr lang="es-CO" b="1" i="1" smtClean="0">
                        <a:solidFill>
                          <a:schemeClr val="accent1"/>
                        </a:solidFill>
                        <a:latin typeface="Cambria Math" panose="02040503050406030204" pitchFamily="18" charset="0"/>
                        <a:ea typeface="Verdana" panose="020B0604030504040204" pitchFamily="34" charset="0"/>
                      </a:rPr>
                      <m:t>    </m:t>
                    </m:r>
                  </m:oMath>
                </a14:m>
                <a:endParaRPr lang="es-CO" b="1" i="1" dirty="0" smtClean="0">
                  <a:solidFill>
                    <a:schemeClr val="accent1"/>
                  </a:solidFill>
                  <a:latin typeface="Cambria Math" panose="02040503050406030204" pitchFamily="18" charset="0"/>
                  <a:ea typeface="Verdana" panose="020B0604030504040204" pitchFamily="34" charset="0"/>
                </a:endParaRPr>
              </a:p>
              <a:p>
                <a:pPr marL="285750" indent="-285750">
                  <a:buFont typeface="Wingdings" panose="05000000000000000000" pitchFamily="2" charset="2"/>
                  <a:buChar char="Ø"/>
                </a:pPr>
                <a:endParaRPr lang="es-CO" b="1" i="1" dirty="0" smtClean="0">
                  <a:solidFill>
                    <a:schemeClr val="accent1"/>
                  </a:solidFill>
                  <a:latin typeface="Cambria Math" panose="02040503050406030204" pitchFamily="18" charset="0"/>
                  <a:ea typeface="Verdana" panose="020B0604030504040204" pitchFamily="34" charset="0"/>
                </a:endParaRPr>
              </a:p>
              <a:p>
                <a:endParaRPr lang="es-ES" b="1" dirty="0" smtClean="0">
                  <a:solidFill>
                    <a:schemeClr val="accent1"/>
                  </a:solidFill>
                  <a:ea typeface="Verdana" panose="020B0604030504040204" pitchFamily="34"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949567" y="658335"/>
                <a:ext cx="7553571" cy="4208332"/>
              </a:xfrm>
              <a:prstGeom prst="rect">
                <a:avLst/>
              </a:prstGeom>
              <a:blipFill rotWithShape="0">
                <a:blip r:embed="rId2"/>
                <a:stretch>
                  <a:fillRect l="-1291" t="-1159"/>
                </a:stretch>
              </a:blipFill>
            </p:spPr>
            <p:txBody>
              <a:bodyPr/>
              <a:lstStyle/>
              <a:p>
                <a:r>
                  <a:rPr lang="es-CO">
                    <a:noFill/>
                  </a:rPr>
                  <a:t> </a:t>
                </a:r>
              </a:p>
            </p:txBody>
          </p:sp>
        </mc:Fallback>
      </mc:AlternateContent>
    </p:spTree>
    <p:extLst>
      <p:ext uri="{BB962C8B-B14F-4D97-AF65-F5344CB8AC3E}">
        <p14:creationId xmlns:p14="http://schemas.microsoft.com/office/powerpoint/2010/main" val="4225455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p:cNvSpPr/>
              <p:nvPr/>
            </p:nvSpPr>
            <p:spPr>
              <a:xfrm>
                <a:off x="832337" y="517659"/>
                <a:ext cx="7553571" cy="7621895"/>
              </a:xfrm>
              <a:prstGeom prst="rect">
                <a:avLst/>
              </a:prstGeom>
            </p:spPr>
            <p:txBody>
              <a:bodyPr wrap="square">
                <a:spAutoFit/>
              </a:bodyPr>
              <a:lstStyle/>
              <a:p>
                <a:r>
                  <a:rPr lang="es-ES" sz="2400" b="1" dirty="0" smtClean="0">
                    <a:solidFill>
                      <a:srgbClr val="0070C0"/>
                    </a:solidFill>
                    <a:ea typeface="Verdana" panose="020B0604030504040204" pitchFamily="34" charset="0"/>
                  </a:rPr>
                  <a:t>VALOR NUMÉRICO:</a:t>
                </a:r>
              </a:p>
              <a:p>
                <a:endParaRPr lang="es-ES" b="1" dirty="0" smtClean="0">
                  <a:solidFill>
                    <a:srgbClr val="0070C0"/>
                  </a:solidFill>
                  <a:ea typeface="Verdana" panose="020B0604030504040204" pitchFamily="34" charset="0"/>
                </a:endParaRPr>
              </a:p>
              <a:p>
                <a:r>
                  <a:rPr lang="es-ES" dirty="0" smtClean="0">
                    <a:ea typeface="Verdana" panose="020B0604030504040204" pitchFamily="34" charset="0"/>
                  </a:rPr>
                  <a:t>El valor numérico de una expresión algebraica es el resultado que se obtiene cuando se cambian las variables por números dados.</a:t>
                </a:r>
              </a:p>
              <a:p>
                <a:endParaRPr lang="es-ES" b="1" dirty="0" smtClean="0">
                  <a:ea typeface="Verdana" panose="020B0604030504040204" pitchFamily="34" charset="0"/>
                </a:endParaRPr>
              </a:p>
              <a:p>
                <a:r>
                  <a:rPr lang="es-ES" b="1" dirty="0" smtClean="0">
                    <a:solidFill>
                      <a:srgbClr val="00B050"/>
                    </a:solidFill>
                    <a:ea typeface="Verdana" panose="020B0604030504040204" pitchFamily="34" charset="0"/>
                  </a:rPr>
                  <a:t>EJEMPLOS:</a:t>
                </a:r>
              </a:p>
              <a:p>
                <a:pPr marL="342900" indent="-342900">
                  <a:buAutoNum type="arabicPeriod"/>
                </a:pPr>
                <a:r>
                  <a:rPr lang="es-ES" dirty="0" smtClean="0">
                    <a:ea typeface="Verdana" panose="020B0604030504040204" pitchFamily="34" charset="0"/>
                  </a:rPr>
                  <a:t>Calcule el valor numérico de las siguientes expresiones algebraicas:</a:t>
                </a:r>
              </a:p>
              <a:p>
                <a:endParaRPr lang="es-ES" dirty="0">
                  <a:ea typeface="Verdana" panose="020B0604030504040204" pitchFamily="34" charset="0"/>
                </a:endParaRPr>
              </a:p>
              <a:p>
                <a:pPr marL="285750" indent="-285750">
                  <a:buFont typeface="Wingdings" panose="05000000000000000000" pitchFamily="2" charset="2"/>
                  <a:buChar char="Ø"/>
                </a:pPr>
                <a14:m>
                  <m:oMath xmlns:m="http://schemas.openxmlformats.org/officeDocument/2006/math">
                    <m:r>
                      <a:rPr lang="es-CO" b="0" i="1" smtClean="0">
                        <a:latin typeface="Cambria Math" panose="02040503050406030204" pitchFamily="18" charset="0"/>
                        <a:ea typeface="Verdana" panose="020B0604030504040204" pitchFamily="34" charset="0"/>
                      </a:rPr>
                      <m:t>3</m:t>
                    </m:r>
                    <m:sSup>
                      <m:sSupPr>
                        <m:ctrlPr>
                          <a:rPr lang="es-CO" i="1" smtClean="0">
                            <a:latin typeface="Cambria Math" panose="02040503050406030204" pitchFamily="18" charset="0"/>
                            <a:ea typeface="Verdana" panose="020B0604030504040204" pitchFamily="34" charset="0"/>
                          </a:rPr>
                        </m:ctrlPr>
                      </m:sSupPr>
                      <m:e>
                        <m:r>
                          <a:rPr lang="es-CO" b="0" i="1" smtClean="0">
                            <a:latin typeface="Cambria Math" panose="02040503050406030204" pitchFamily="18" charset="0"/>
                            <a:ea typeface="Verdana" panose="020B0604030504040204" pitchFamily="34" charset="0"/>
                          </a:rPr>
                          <m:t>𝑥</m:t>
                        </m:r>
                      </m:e>
                      <m:sup>
                        <m:r>
                          <a:rPr lang="es-CO" b="0" i="1" smtClean="0">
                            <a:latin typeface="Cambria Math" panose="02040503050406030204" pitchFamily="18" charset="0"/>
                            <a:ea typeface="Verdana" panose="020B0604030504040204" pitchFamily="34" charset="0"/>
                          </a:rPr>
                          <m:t>2</m:t>
                        </m:r>
                      </m:sup>
                    </m:sSup>
                    <m:r>
                      <a:rPr lang="es-CO" b="0" i="1" smtClean="0">
                        <a:latin typeface="Cambria Math" panose="02040503050406030204" pitchFamily="18" charset="0"/>
                        <a:ea typeface="Verdana" panose="020B0604030504040204" pitchFamily="34" charset="0"/>
                      </a:rPr>
                      <m:t>𝑦</m:t>
                    </m:r>
                    <m:sSup>
                      <m:sSupPr>
                        <m:ctrlPr>
                          <a:rPr lang="es-CO" i="1" smtClean="0">
                            <a:latin typeface="Cambria Math" panose="02040503050406030204" pitchFamily="18" charset="0"/>
                            <a:ea typeface="Verdana" panose="020B0604030504040204" pitchFamily="34" charset="0"/>
                          </a:rPr>
                        </m:ctrlPr>
                      </m:sSupPr>
                      <m:e>
                        <m:r>
                          <a:rPr lang="es-CO" b="0" i="1" smtClean="0">
                            <a:latin typeface="Cambria Math" panose="02040503050406030204" pitchFamily="18" charset="0"/>
                            <a:ea typeface="Verdana" panose="020B0604030504040204" pitchFamily="34" charset="0"/>
                          </a:rPr>
                          <m:t>𝑧</m:t>
                        </m:r>
                      </m:e>
                      <m:sup>
                        <m:r>
                          <a:rPr lang="es-CO" b="0" i="1" smtClean="0">
                            <a:latin typeface="Cambria Math" panose="02040503050406030204" pitchFamily="18" charset="0"/>
                            <a:ea typeface="Verdana" panose="020B0604030504040204" pitchFamily="34" charset="0"/>
                          </a:rPr>
                          <m:t>3</m:t>
                        </m:r>
                      </m:sup>
                    </m:sSup>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𝑠𝑖</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𝑥</m:t>
                    </m:r>
                    <m:r>
                      <a:rPr lang="es-CO" b="0" i="1" smtClean="0">
                        <a:latin typeface="Cambria Math" panose="02040503050406030204" pitchFamily="18" charset="0"/>
                        <a:ea typeface="Verdana" panose="020B0604030504040204" pitchFamily="34" charset="0"/>
                      </a:rPr>
                      <m:t>=2,  </m:t>
                    </m:r>
                    <m:r>
                      <a:rPr lang="es-CO" b="0" i="1" smtClean="0">
                        <a:latin typeface="Cambria Math" panose="02040503050406030204" pitchFamily="18" charset="0"/>
                        <a:ea typeface="Verdana" panose="020B0604030504040204" pitchFamily="34" charset="0"/>
                      </a:rPr>
                      <m:t>𝑦</m:t>
                    </m:r>
                    <m:r>
                      <a:rPr lang="es-CO" b="0" i="1" smtClean="0">
                        <a:latin typeface="Cambria Math" panose="02040503050406030204" pitchFamily="18" charset="0"/>
                        <a:ea typeface="Verdana" panose="020B0604030504040204" pitchFamily="34" charset="0"/>
                      </a:rPr>
                      <m:t>=3,   </m:t>
                    </m:r>
                    <m:r>
                      <a:rPr lang="es-CO" b="0" i="1" smtClean="0">
                        <a:latin typeface="Cambria Math" panose="02040503050406030204" pitchFamily="18" charset="0"/>
                        <a:ea typeface="Verdana" panose="020B0604030504040204" pitchFamily="34" charset="0"/>
                      </a:rPr>
                      <m:t>𝑧</m:t>
                    </m:r>
                    <m:r>
                      <a:rPr lang="es-CO" b="0" i="1" smtClean="0">
                        <a:latin typeface="Cambria Math" panose="02040503050406030204" pitchFamily="18" charset="0"/>
                        <a:ea typeface="Verdana" panose="020B0604030504040204" pitchFamily="34" charset="0"/>
                      </a:rPr>
                      <m:t>=−1</m:t>
                    </m:r>
                  </m:oMath>
                </a14:m>
                <a:endParaRPr lang="es-ES" dirty="0" smtClean="0">
                  <a:ea typeface="Verdana" panose="020B0604030504040204" pitchFamily="34" charset="0"/>
                </a:endParaRPr>
              </a:p>
              <a:p>
                <a:r>
                  <a:rPr lang="es-ES" dirty="0" smtClean="0">
                    <a:ea typeface="Verdana" panose="020B0604030504040204" pitchFamily="34" charset="0"/>
                  </a:rPr>
                  <a:t>Reemplazando:</a:t>
                </a:r>
                <a:endParaRPr lang="es-ES" dirty="0">
                  <a:ea typeface="Verdana" panose="020B0604030504040204" pitchFamily="34" charset="0"/>
                </a:endParaRPr>
              </a:p>
              <a:p>
                <a:r>
                  <a:rPr lang="es-ES" dirty="0" smtClean="0">
                    <a:ea typeface="Verdana" panose="020B0604030504040204" pitchFamily="34" charset="0"/>
                  </a:rPr>
                  <a:t>      </a:t>
                </a:r>
                <a14:m>
                  <m:oMath xmlns:m="http://schemas.openxmlformats.org/officeDocument/2006/math">
                    <m:r>
                      <a:rPr lang="es-CO" i="1">
                        <a:latin typeface="Cambria Math" panose="02040503050406030204" pitchFamily="18" charset="0"/>
                        <a:ea typeface="Verdana" panose="020B0604030504040204" pitchFamily="34" charset="0"/>
                      </a:rPr>
                      <m:t>3</m:t>
                    </m:r>
                    <m:sSup>
                      <m:sSupPr>
                        <m:ctrlPr>
                          <a:rPr lang="es-CO" i="1">
                            <a:latin typeface="Cambria Math" panose="02040503050406030204" pitchFamily="18" charset="0"/>
                            <a:ea typeface="Verdana" panose="020B0604030504040204" pitchFamily="34" charset="0"/>
                          </a:rPr>
                        </m:ctrlPr>
                      </m:sSupPr>
                      <m:e>
                        <m:d>
                          <m:dPr>
                            <m:ctrlPr>
                              <a:rPr lang="es-CO" b="0" i="1" smtClean="0">
                                <a:latin typeface="Cambria Math" panose="02040503050406030204" pitchFamily="18" charset="0"/>
                                <a:ea typeface="Verdana" panose="020B0604030504040204" pitchFamily="34" charset="0"/>
                              </a:rPr>
                            </m:ctrlPr>
                          </m:dPr>
                          <m:e>
                            <m:r>
                              <a:rPr lang="es-CO" b="0" i="1" smtClean="0">
                                <a:latin typeface="Cambria Math" panose="02040503050406030204" pitchFamily="18" charset="0"/>
                                <a:ea typeface="Verdana" panose="020B0604030504040204" pitchFamily="34" charset="0"/>
                              </a:rPr>
                              <m:t>2</m:t>
                            </m:r>
                          </m:e>
                        </m:d>
                      </m:e>
                      <m:sup>
                        <m:r>
                          <a:rPr lang="es-CO" i="1">
                            <a:latin typeface="Cambria Math" panose="02040503050406030204" pitchFamily="18" charset="0"/>
                            <a:ea typeface="Verdana" panose="020B0604030504040204" pitchFamily="34" charset="0"/>
                          </a:rPr>
                          <m:t>2</m:t>
                        </m:r>
                      </m:sup>
                    </m:sSup>
                    <m:d>
                      <m:dPr>
                        <m:ctrlPr>
                          <a:rPr lang="es-CO" b="0" i="1" smtClean="0">
                            <a:latin typeface="Cambria Math" panose="02040503050406030204" pitchFamily="18" charset="0"/>
                            <a:ea typeface="Verdana" panose="020B0604030504040204" pitchFamily="34" charset="0"/>
                          </a:rPr>
                        </m:ctrlPr>
                      </m:dPr>
                      <m:e>
                        <m:r>
                          <a:rPr lang="es-CO" b="0" i="1" smtClean="0">
                            <a:latin typeface="Cambria Math" panose="02040503050406030204" pitchFamily="18" charset="0"/>
                            <a:ea typeface="Verdana" panose="020B0604030504040204" pitchFamily="34" charset="0"/>
                          </a:rPr>
                          <m:t>3</m:t>
                        </m:r>
                      </m:e>
                    </m:d>
                    <m:sSup>
                      <m:sSupPr>
                        <m:ctrlPr>
                          <a:rPr lang="es-CO" i="1">
                            <a:latin typeface="Cambria Math" panose="02040503050406030204" pitchFamily="18" charset="0"/>
                            <a:ea typeface="Verdana" panose="020B0604030504040204" pitchFamily="34" charset="0"/>
                          </a:rPr>
                        </m:ctrlPr>
                      </m:sSupPr>
                      <m:e>
                        <m:d>
                          <m:dPr>
                            <m:ctrlPr>
                              <a:rPr lang="es-CO" b="0" i="1" smtClean="0">
                                <a:latin typeface="Cambria Math" panose="02040503050406030204" pitchFamily="18" charset="0"/>
                                <a:ea typeface="Verdana" panose="020B0604030504040204" pitchFamily="34" charset="0"/>
                              </a:rPr>
                            </m:ctrlPr>
                          </m:dPr>
                          <m:e>
                            <m:r>
                              <a:rPr lang="es-CO" b="0" i="1" smtClean="0">
                                <a:latin typeface="Cambria Math" panose="02040503050406030204" pitchFamily="18" charset="0"/>
                                <a:ea typeface="Verdana" panose="020B0604030504040204" pitchFamily="34" charset="0"/>
                              </a:rPr>
                              <m:t>−1</m:t>
                            </m:r>
                          </m:e>
                        </m:d>
                      </m:e>
                      <m:sup>
                        <m:r>
                          <a:rPr lang="es-CO" i="1">
                            <a:latin typeface="Cambria Math" panose="02040503050406030204" pitchFamily="18" charset="0"/>
                            <a:ea typeface="Verdana" panose="020B0604030504040204" pitchFamily="34" charset="0"/>
                          </a:rPr>
                          <m:t>3</m:t>
                        </m:r>
                      </m:sup>
                    </m:sSup>
                    <m:r>
                      <a:rPr lang="es-CO" b="0" i="1" smtClean="0">
                        <a:latin typeface="Cambria Math" panose="02040503050406030204" pitchFamily="18" charset="0"/>
                        <a:ea typeface="Verdana" panose="020B0604030504040204" pitchFamily="34" charset="0"/>
                      </a:rPr>
                      <m:t>=3</m:t>
                    </m:r>
                    <m:r>
                      <a:rPr lang="es-CO" b="0" i="1" smtClean="0">
                        <a:latin typeface="Cambria Math" panose="02040503050406030204" pitchFamily="18" charset="0"/>
                        <a:ea typeface="Cambria Math" panose="02040503050406030204" pitchFamily="18" charset="0"/>
                      </a:rPr>
                      <m:t>∙4∙3∙</m:t>
                    </m:r>
                    <m:d>
                      <m:dPr>
                        <m:ctrlPr>
                          <a:rPr lang="es-CO" b="0" i="1" smtClean="0">
                            <a:latin typeface="Cambria Math" panose="02040503050406030204" pitchFamily="18" charset="0"/>
                            <a:ea typeface="Cambria Math" panose="02040503050406030204" pitchFamily="18" charset="0"/>
                          </a:rPr>
                        </m:ctrlPr>
                      </m:dPr>
                      <m:e>
                        <m:r>
                          <a:rPr lang="es-CO" b="0" i="1" smtClean="0">
                            <a:latin typeface="Cambria Math" panose="02040503050406030204" pitchFamily="18" charset="0"/>
                            <a:ea typeface="Cambria Math" panose="02040503050406030204" pitchFamily="18" charset="0"/>
                          </a:rPr>
                          <m:t>−1</m:t>
                        </m:r>
                      </m:e>
                    </m:d>
                    <m:r>
                      <a:rPr lang="es-CO" b="0" i="1" smtClean="0">
                        <a:latin typeface="Cambria Math" panose="02040503050406030204" pitchFamily="18" charset="0"/>
                        <a:ea typeface="Cambria Math" panose="02040503050406030204" pitchFamily="18" charset="0"/>
                      </a:rPr>
                      <m:t>=−36</m:t>
                    </m:r>
                  </m:oMath>
                </a14:m>
                <a:endParaRPr lang="es-ES" dirty="0" smtClean="0">
                  <a:ea typeface="Verdana" panose="020B0604030504040204" pitchFamily="34" charset="0"/>
                </a:endParaRPr>
              </a:p>
              <a:p>
                <a:endParaRPr lang="es-ES" dirty="0">
                  <a:ea typeface="Verdana" panose="020B0604030504040204" pitchFamily="34" charset="0"/>
                </a:endParaRPr>
              </a:p>
              <a:p>
                <a:r>
                  <a:rPr lang="es-ES" dirty="0" smtClean="0">
                    <a:ea typeface="Verdana" panose="020B0604030504040204" pitchFamily="34" charset="0"/>
                  </a:rPr>
                  <a:t>2. </a:t>
                </a:r>
                <a:r>
                  <a:rPr lang="es-ES" b="1" dirty="0" smtClean="0">
                    <a:ea typeface="Verdana" panose="020B0604030504040204" pitchFamily="34" charset="0"/>
                  </a:rPr>
                  <a:t>Ejercicio aplicado a Física. Resistencia Eléctrica:  </a:t>
                </a:r>
                <a:r>
                  <a:rPr lang="es-ES" dirty="0" smtClean="0">
                    <a:ea typeface="Verdana" panose="020B0604030504040204" pitchFamily="34" charset="0"/>
                  </a:rPr>
                  <a:t>(Tomado del </a:t>
                </a:r>
                <a:r>
                  <a:rPr lang="es-ES" dirty="0" err="1" smtClean="0">
                    <a:ea typeface="Verdana" panose="020B0604030504040204" pitchFamily="34" charset="0"/>
                  </a:rPr>
                  <a:t>precálculo</a:t>
                </a:r>
                <a:r>
                  <a:rPr lang="es-ES" dirty="0" smtClean="0">
                    <a:ea typeface="Verdana" panose="020B0604030504040204" pitchFamily="34" charset="0"/>
                  </a:rPr>
                  <a:t> de Stewart) Si dos resistores eléctricos con resistencias </a:t>
                </a:r>
                <a14:m>
                  <m:oMath xmlns:m="http://schemas.openxmlformats.org/officeDocument/2006/math">
                    <m:sSub>
                      <m:sSubPr>
                        <m:ctrlPr>
                          <a:rPr lang="es-ES" i="1" smtClean="0">
                            <a:latin typeface="Cambria Math" panose="02040503050406030204" pitchFamily="18" charset="0"/>
                            <a:ea typeface="Verdana" panose="020B0604030504040204" pitchFamily="34" charset="0"/>
                          </a:rPr>
                        </m:ctrlPr>
                      </m:sSubPr>
                      <m:e>
                        <m:r>
                          <a:rPr lang="es-CO" b="0" i="1" smtClean="0">
                            <a:latin typeface="Cambria Math" panose="02040503050406030204" pitchFamily="18" charset="0"/>
                            <a:ea typeface="Verdana" panose="020B0604030504040204" pitchFamily="34" charset="0"/>
                          </a:rPr>
                          <m:t>𝑅</m:t>
                        </m:r>
                      </m:e>
                      <m:sub>
                        <m:r>
                          <a:rPr lang="es-CO" b="0" i="1" smtClean="0">
                            <a:latin typeface="Cambria Math" panose="02040503050406030204" pitchFamily="18" charset="0"/>
                            <a:ea typeface="Verdana" panose="020B0604030504040204" pitchFamily="34" charset="0"/>
                          </a:rPr>
                          <m:t>1</m:t>
                        </m:r>
                      </m:sub>
                    </m:sSub>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𝑦</m:t>
                    </m:r>
                    <m:r>
                      <a:rPr lang="es-CO" b="0" i="1" smtClean="0">
                        <a:latin typeface="Cambria Math" panose="02040503050406030204" pitchFamily="18" charset="0"/>
                        <a:ea typeface="Verdana" panose="020B0604030504040204" pitchFamily="34" charset="0"/>
                      </a:rPr>
                      <m:t> </m:t>
                    </m:r>
                    <m:sSub>
                      <m:sSubPr>
                        <m:ctrlPr>
                          <a:rPr lang="es-CO" b="0" i="1" smtClean="0">
                            <a:latin typeface="Cambria Math" panose="02040503050406030204" pitchFamily="18" charset="0"/>
                            <a:ea typeface="Verdana" panose="020B0604030504040204" pitchFamily="34" charset="0"/>
                          </a:rPr>
                        </m:ctrlPr>
                      </m:sSubPr>
                      <m:e>
                        <m:r>
                          <a:rPr lang="es-CO" b="0" i="1" smtClean="0">
                            <a:latin typeface="Cambria Math" panose="02040503050406030204" pitchFamily="18" charset="0"/>
                            <a:ea typeface="Verdana" panose="020B0604030504040204" pitchFamily="34" charset="0"/>
                          </a:rPr>
                          <m:t>𝑅</m:t>
                        </m:r>
                      </m:e>
                      <m:sub>
                        <m:r>
                          <a:rPr lang="es-CO" b="0" i="1" smtClean="0">
                            <a:latin typeface="Cambria Math" panose="02040503050406030204" pitchFamily="18" charset="0"/>
                            <a:ea typeface="Verdana" panose="020B0604030504040204" pitchFamily="34" charset="0"/>
                          </a:rPr>
                          <m:t>2</m:t>
                        </m:r>
                      </m:sub>
                    </m:sSub>
                    <m:r>
                      <a:rPr lang="es-CO" b="0" i="1"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se</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conectan</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en</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paralelo</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entonces</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la</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resistencia</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total</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R</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est</m:t>
                    </m:r>
                    <m:r>
                      <a:rPr lang="es-CO" b="0" i="0" smtClean="0">
                        <a:latin typeface="Cambria Math" panose="02040503050406030204" pitchFamily="18" charset="0"/>
                        <a:ea typeface="Verdana" panose="020B0604030504040204" pitchFamily="34" charset="0"/>
                      </a:rPr>
                      <m:t>á </m:t>
                    </m:r>
                    <m:r>
                      <m:rPr>
                        <m:sty m:val="p"/>
                      </m:rPr>
                      <a:rPr lang="es-CO" b="0" i="0" smtClean="0">
                        <a:latin typeface="Cambria Math" panose="02040503050406030204" pitchFamily="18" charset="0"/>
                        <a:ea typeface="Verdana" panose="020B0604030504040204" pitchFamily="34" charset="0"/>
                      </a:rPr>
                      <m:t>dada</m:t>
                    </m:r>
                    <m:r>
                      <a:rPr lang="es-CO" b="0" i="0" smtClean="0">
                        <a:latin typeface="Cambria Math" panose="02040503050406030204" pitchFamily="18" charset="0"/>
                        <a:ea typeface="Verdana" panose="020B0604030504040204" pitchFamily="34" charset="0"/>
                      </a:rPr>
                      <m:t> </m:t>
                    </m:r>
                    <m:r>
                      <m:rPr>
                        <m:sty m:val="p"/>
                      </m:rPr>
                      <a:rPr lang="es-CO" b="0" i="0" smtClean="0">
                        <a:latin typeface="Cambria Math" panose="02040503050406030204" pitchFamily="18" charset="0"/>
                        <a:ea typeface="Verdana" panose="020B0604030504040204" pitchFamily="34" charset="0"/>
                      </a:rPr>
                      <m:t>por</m:t>
                    </m:r>
                    <m:r>
                      <a:rPr lang="es-CO" b="0" i="0" smtClean="0">
                        <a:latin typeface="Cambria Math" panose="02040503050406030204" pitchFamily="18" charset="0"/>
                        <a:ea typeface="Verdana" panose="020B0604030504040204" pitchFamily="34" charset="0"/>
                      </a:rPr>
                      <m:t> </m:t>
                    </m:r>
                  </m:oMath>
                </a14:m>
                <a:endParaRPr lang="es-CO" b="0" dirty="0" smtClean="0">
                  <a:ea typeface="Verdana" panose="020B0604030504040204" pitchFamily="34" charset="0"/>
                </a:endParaRPr>
              </a:p>
              <a:p>
                <a:pPr/>
                <a14:m>
                  <m:oMathPara xmlns:m="http://schemas.openxmlformats.org/officeDocument/2006/math">
                    <m:oMathParaPr>
                      <m:jc m:val="center"/>
                    </m:oMathParaPr>
                    <m:oMath xmlns:m="http://schemas.openxmlformats.org/officeDocument/2006/math">
                      <m:r>
                        <a:rPr lang="es-CO" b="0" i="1" smtClean="0">
                          <a:latin typeface="Cambria Math" panose="02040503050406030204" pitchFamily="18" charset="0"/>
                          <a:ea typeface="Verdana" panose="020B0604030504040204" pitchFamily="34" charset="0"/>
                        </a:rPr>
                        <m:t>𝑅</m:t>
                      </m:r>
                      <m:r>
                        <a:rPr lang="es-CO" b="0" i="1" smtClean="0">
                          <a:latin typeface="Cambria Math" panose="02040503050406030204" pitchFamily="18" charset="0"/>
                          <a:ea typeface="Verdana" panose="020B0604030504040204" pitchFamily="34" charset="0"/>
                        </a:rPr>
                        <m:t>=</m:t>
                      </m:r>
                      <m:f>
                        <m:fPr>
                          <m:ctrlPr>
                            <a:rPr lang="es-CO" b="0" i="1" smtClean="0">
                              <a:latin typeface="Cambria Math" panose="02040503050406030204" pitchFamily="18" charset="0"/>
                              <a:ea typeface="Verdana" panose="020B0604030504040204" pitchFamily="34" charset="0"/>
                            </a:rPr>
                          </m:ctrlPr>
                        </m:fPr>
                        <m:num>
                          <m:r>
                            <a:rPr lang="es-CO" b="0" i="1" smtClean="0">
                              <a:latin typeface="Cambria Math" panose="02040503050406030204" pitchFamily="18" charset="0"/>
                              <a:ea typeface="Verdana" panose="020B0604030504040204" pitchFamily="34" charset="0"/>
                            </a:rPr>
                            <m:t>1</m:t>
                          </m:r>
                        </m:num>
                        <m:den>
                          <m:f>
                            <m:fPr>
                              <m:ctrlPr>
                                <a:rPr lang="es-CO" b="0" i="1" smtClean="0">
                                  <a:latin typeface="Cambria Math" panose="02040503050406030204" pitchFamily="18" charset="0"/>
                                  <a:ea typeface="Verdana" panose="020B0604030504040204" pitchFamily="34" charset="0"/>
                                </a:rPr>
                              </m:ctrlPr>
                            </m:fPr>
                            <m:num>
                              <m:r>
                                <a:rPr lang="es-CO" b="0" i="1" smtClean="0">
                                  <a:latin typeface="Cambria Math" panose="02040503050406030204" pitchFamily="18" charset="0"/>
                                  <a:ea typeface="Verdana" panose="020B0604030504040204" pitchFamily="34" charset="0"/>
                                </a:rPr>
                                <m:t>1</m:t>
                              </m:r>
                            </m:num>
                            <m:den>
                              <m:sSub>
                                <m:sSubPr>
                                  <m:ctrlPr>
                                    <a:rPr lang="es-CO" b="0" i="1" smtClean="0">
                                      <a:latin typeface="Cambria Math" panose="02040503050406030204" pitchFamily="18" charset="0"/>
                                      <a:ea typeface="Verdana" panose="020B0604030504040204" pitchFamily="34" charset="0"/>
                                    </a:rPr>
                                  </m:ctrlPr>
                                </m:sSubPr>
                                <m:e>
                                  <m:r>
                                    <a:rPr lang="es-CO" b="0" i="1" smtClean="0">
                                      <a:latin typeface="Cambria Math" panose="02040503050406030204" pitchFamily="18" charset="0"/>
                                      <a:ea typeface="Verdana" panose="020B0604030504040204" pitchFamily="34" charset="0"/>
                                    </a:rPr>
                                    <m:t>𝑅</m:t>
                                  </m:r>
                                </m:e>
                                <m:sub>
                                  <m:r>
                                    <a:rPr lang="es-CO" b="0" i="1" smtClean="0">
                                      <a:latin typeface="Cambria Math" panose="02040503050406030204" pitchFamily="18" charset="0"/>
                                      <a:ea typeface="Verdana" panose="020B0604030504040204" pitchFamily="34" charset="0"/>
                                    </a:rPr>
                                    <m:t>1</m:t>
                                  </m:r>
                                </m:sub>
                              </m:sSub>
                            </m:den>
                          </m:f>
                          <m:r>
                            <a:rPr lang="es-CO" b="0" i="1" smtClean="0">
                              <a:latin typeface="Cambria Math" panose="02040503050406030204" pitchFamily="18" charset="0"/>
                              <a:ea typeface="Verdana" panose="020B0604030504040204" pitchFamily="34" charset="0"/>
                            </a:rPr>
                            <m:t>+</m:t>
                          </m:r>
                          <m:f>
                            <m:fPr>
                              <m:ctrlPr>
                                <a:rPr lang="es-CO" b="0" i="1" smtClean="0">
                                  <a:latin typeface="Cambria Math" panose="02040503050406030204" pitchFamily="18" charset="0"/>
                                  <a:ea typeface="Verdana" panose="020B0604030504040204" pitchFamily="34" charset="0"/>
                                </a:rPr>
                              </m:ctrlPr>
                            </m:fPr>
                            <m:num>
                              <m:r>
                                <a:rPr lang="es-CO" b="0" i="1" smtClean="0">
                                  <a:latin typeface="Cambria Math" panose="02040503050406030204" pitchFamily="18" charset="0"/>
                                  <a:ea typeface="Verdana" panose="020B0604030504040204" pitchFamily="34" charset="0"/>
                                </a:rPr>
                                <m:t>1</m:t>
                              </m:r>
                            </m:num>
                            <m:den>
                              <m:sSub>
                                <m:sSubPr>
                                  <m:ctrlPr>
                                    <a:rPr lang="es-CO" b="0" i="1" smtClean="0">
                                      <a:latin typeface="Cambria Math" panose="02040503050406030204" pitchFamily="18" charset="0"/>
                                      <a:ea typeface="Verdana" panose="020B0604030504040204" pitchFamily="34" charset="0"/>
                                    </a:rPr>
                                  </m:ctrlPr>
                                </m:sSubPr>
                                <m:e>
                                  <m:r>
                                    <a:rPr lang="es-CO" b="0" i="1" smtClean="0">
                                      <a:latin typeface="Cambria Math" panose="02040503050406030204" pitchFamily="18" charset="0"/>
                                      <a:ea typeface="Verdana" panose="020B0604030504040204" pitchFamily="34" charset="0"/>
                                    </a:rPr>
                                    <m:t>𝑅</m:t>
                                  </m:r>
                                </m:e>
                                <m:sub>
                                  <m:r>
                                    <a:rPr lang="es-CO" b="0" i="1" smtClean="0">
                                      <a:latin typeface="Cambria Math" panose="02040503050406030204" pitchFamily="18" charset="0"/>
                                      <a:ea typeface="Verdana" panose="020B0604030504040204" pitchFamily="34" charset="0"/>
                                    </a:rPr>
                                    <m:t>2</m:t>
                                  </m:r>
                                </m:sub>
                              </m:sSub>
                            </m:den>
                          </m:f>
                        </m:den>
                      </m:f>
                    </m:oMath>
                  </m:oMathPara>
                </a14:m>
                <a:endParaRPr lang="es-ES" dirty="0" smtClean="0">
                  <a:ea typeface="Verdana" panose="020B0604030504040204" pitchFamily="34" charset="0"/>
                </a:endParaRPr>
              </a:p>
              <a:p>
                <a:endParaRPr lang="es-ES" dirty="0" smtClean="0">
                  <a:ea typeface="Verdana" panose="020B0604030504040204" pitchFamily="34" charset="0"/>
                </a:endParaRPr>
              </a:p>
              <a:p>
                <a:r>
                  <a:rPr lang="es-ES" dirty="0" smtClean="0">
                    <a:ea typeface="Verdana" panose="020B0604030504040204" pitchFamily="34" charset="0"/>
                  </a:rPr>
                  <a:t>Si </a:t>
                </a:r>
                <a14:m>
                  <m:oMath xmlns:m="http://schemas.openxmlformats.org/officeDocument/2006/math">
                    <m:sSub>
                      <m:sSubPr>
                        <m:ctrlPr>
                          <a:rPr lang="es-ES" i="1">
                            <a:latin typeface="Cambria Math" panose="02040503050406030204" pitchFamily="18" charset="0"/>
                            <a:ea typeface="Verdana" panose="020B0604030504040204" pitchFamily="34" charset="0"/>
                          </a:rPr>
                        </m:ctrlPr>
                      </m:sSubPr>
                      <m:e>
                        <m:r>
                          <a:rPr lang="es-CO" i="1">
                            <a:latin typeface="Cambria Math" panose="02040503050406030204" pitchFamily="18" charset="0"/>
                            <a:ea typeface="Verdana" panose="020B0604030504040204" pitchFamily="34" charset="0"/>
                          </a:rPr>
                          <m:t>𝑅</m:t>
                        </m:r>
                      </m:e>
                      <m:sub>
                        <m:r>
                          <a:rPr lang="es-CO" i="1">
                            <a:latin typeface="Cambria Math" panose="02040503050406030204" pitchFamily="18" charset="0"/>
                            <a:ea typeface="Verdana" panose="020B0604030504040204" pitchFamily="34" charset="0"/>
                          </a:rPr>
                          <m:t>1</m:t>
                        </m:r>
                      </m:sub>
                    </m:sSub>
                    <m:r>
                      <a:rPr lang="es-CO" b="0" i="1" smtClean="0">
                        <a:latin typeface="Cambria Math" panose="02040503050406030204" pitchFamily="18" charset="0"/>
                        <a:ea typeface="Verdana" panose="020B0604030504040204" pitchFamily="34" charset="0"/>
                      </a:rPr>
                      <m:t>=10</m:t>
                    </m:r>
                    <m:r>
                      <a:rPr lang="el-GR" b="0" i="1" smtClean="0">
                        <a:latin typeface="Cambria Math" panose="02040503050406030204" pitchFamily="18" charset="0"/>
                        <a:ea typeface="Verdana" panose="020B0604030504040204" pitchFamily="34" charset="0"/>
                      </a:rPr>
                      <m:t>Ω</m:t>
                    </m:r>
                    <m:r>
                      <a:rPr lang="es-CO" b="0" i="1" smtClean="0">
                        <a:latin typeface="Cambria Math" panose="02040503050406030204" pitchFamily="18" charset="0"/>
                        <a:ea typeface="Verdana" panose="020B0604030504040204" pitchFamily="34" charset="0"/>
                      </a:rPr>
                      <m:t>  </m:t>
                    </m:r>
                    <m:r>
                      <a:rPr lang="es-CO" i="1">
                        <a:latin typeface="Cambria Math" panose="02040503050406030204" pitchFamily="18" charset="0"/>
                        <a:ea typeface="Verdana" panose="020B0604030504040204" pitchFamily="34" charset="0"/>
                      </a:rPr>
                      <m:t>𝑦</m:t>
                    </m:r>
                    <m:r>
                      <a:rPr lang="es-CO" i="1">
                        <a:latin typeface="Cambria Math" panose="02040503050406030204" pitchFamily="18" charset="0"/>
                        <a:ea typeface="Verdana" panose="020B0604030504040204" pitchFamily="34" charset="0"/>
                      </a:rPr>
                      <m:t> </m:t>
                    </m:r>
                    <m:sSub>
                      <m:sSubPr>
                        <m:ctrlPr>
                          <a:rPr lang="es-CO" i="1">
                            <a:latin typeface="Cambria Math" panose="02040503050406030204" pitchFamily="18" charset="0"/>
                            <a:ea typeface="Verdana" panose="020B0604030504040204" pitchFamily="34" charset="0"/>
                          </a:rPr>
                        </m:ctrlPr>
                      </m:sSubPr>
                      <m:e>
                        <m:r>
                          <a:rPr lang="es-CO" i="1">
                            <a:latin typeface="Cambria Math" panose="02040503050406030204" pitchFamily="18" charset="0"/>
                            <a:ea typeface="Verdana" panose="020B0604030504040204" pitchFamily="34" charset="0"/>
                          </a:rPr>
                          <m:t>𝑅</m:t>
                        </m:r>
                      </m:e>
                      <m:sub>
                        <m:r>
                          <a:rPr lang="es-CO" i="1">
                            <a:latin typeface="Cambria Math" panose="02040503050406030204" pitchFamily="18" charset="0"/>
                            <a:ea typeface="Verdana" panose="020B0604030504040204" pitchFamily="34" charset="0"/>
                          </a:rPr>
                          <m:t>2</m:t>
                        </m:r>
                      </m:sub>
                    </m:sSub>
                    <m:r>
                      <a:rPr lang="es-CO" b="0" i="1" smtClean="0">
                        <a:latin typeface="Cambria Math" panose="02040503050406030204" pitchFamily="18" charset="0"/>
                        <a:ea typeface="Verdana" panose="020B0604030504040204" pitchFamily="34" charset="0"/>
                      </a:rPr>
                      <m:t>=20</m:t>
                    </m:r>
                    <m:r>
                      <a:rPr lang="el-GR" b="0" i="1" smtClean="0">
                        <a:latin typeface="Cambria Math" panose="02040503050406030204" pitchFamily="18" charset="0"/>
                        <a:ea typeface="Verdana" panose="020B0604030504040204" pitchFamily="34" charset="0"/>
                      </a:rPr>
                      <m:t>Ω</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𝑐𝑢</m:t>
                    </m:r>
                    <m:r>
                      <a:rPr lang="es-CO" b="0" i="1" smtClean="0">
                        <a:latin typeface="Cambria Math" panose="02040503050406030204" pitchFamily="18" charset="0"/>
                        <a:ea typeface="Verdana" panose="020B0604030504040204" pitchFamily="34" charset="0"/>
                      </a:rPr>
                      <m:t>á</m:t>
                    </m:r>
                    <m:r>
                      <a:rPr lang="es-CO" b="0" i="1" smtClean="0">
                        <a:latin typeface="Cambria Math" panose="02040503050406030204" pitchFamily="18" charset="0"/>
                        <a:ea typeface="Verdana" panose="020B0604030504040204" pitchFamily="34" charset="0"/>
                      </a:rPr>
                      <m:t>𝑙</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𝑒𝑠</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𝑙𝑎</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𝑟𝑒𝑠𝑖𝑠𝑡𝑒𝑛𝑐𝑖𝑎</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𝑅</m:t>
                    </m:r>
                    <m:r>
                      <a:rPr lang="es-CO" b="0" i="1" smtClean="0">
                        <a:latin typeface="Cambria Math" panose="02040503050406030204" pitchFamily="18" charset="0"/>
                        <a:ea typeface="Verdana" panose="020B0604030504040204" pitchFamily="34" charset="0"/>
                      </a:rPr>
                      <m:t> </m:t>
                    </m:r>
                    <m:r>
                      <a:rPr lang="es-CO" b="0" i="1" smtClean="0">
                        <a:latin typeface="Cambria Math" panose="02040503050406030204" pitchFamily="18" charset="0"/>
                        <a:ea typeface="Verdana" panose="020B0604030504040204" pitchFamily="34" charset="0"/>
                      </a:rPr>
                      <m:t>𝑡𝑜𝑡𝑎𝑙</m:t>
                    </m:r>
                    <m:r>
                      <a:rPr lang="es-CO" b="0" i="1" smtClean="0">
                        <a:latin typeface="Cambria Math" panose="02040503050406030204" pitchFamily="18" charset="0"/>
                        <a:ea typeface="Verdana" panose="020B0604030504040204" pitchFamily="34" charset="0"/>
                      </a:rPr>
                      <m:t>?</m:t>
                    </m:r>
                  </m:oMath>
                </a14:m>
                <a:endParaRPr lang="es-ES" dirty="0" smtClean="0">
                  <a:ea typeface="Verdana" panose="020B0604030504040204" pitchFamily="34" charset="0"/>
                </a:endParaRPr>
              </a:p>
              <a:p>
                <a:endParaRPr lang="es-ES" dirty="0" smtClean="0">
                  <a:ea typeface="Verdana" panose="020B0604030504040204" pitchFamily="34" charset="0"/>
                </a:endParaRPr>
              </a:p>
              <a:p>
                <a:endParaRPr lang="es-ES" dirty="0">
                  <a:ea typeface="Verdana" panose="020B0604030504040204" pitchFamily="34" charset="0"/>
                </a:endParaRPr>
              </a:p>
              <a:p>
                <a:endParaRPr lang="es-ES" dirty="0" smtClean="0">
                  <a:ea typeface="Verdana" panose="020B0604030504040204" pitchFamily="34" charset="0"/>
                </a:endParaRPr>
              </a:p>
              <a:p>
                <a:endParaRPr lang="es-ES" dirty="0">
                  <a:ea typeface="Verdana" panose="020B0604030504040204" pitchFamily="34" charset="0"/>
                </a:endParaRPr>
              </a:p>
              <a:p>
                <a:endParaRPr lang="es-ES" dirty="0" smtClean="0">
                  <a:ea typeface="Verdana" panose="020B0604030504040204" pitchFamily="34" charset="0"/>
                </a:endParaRPr>
              </a:p>
              <a:p>
                <a:endParaRPr lang="es-ES" dirty="0" smtClean="0">
                  <a:ea typeface="Verdana" panose="020B0604030504040204" pitchFamily="34" charset="0"/>
                </a:endParaRPr>
              </a:p>
              <a:p>
                <a:endParaRPr lang="es-ES" dirty="0" smtClean="0">
                  <a:ea typeface="Verdana" panose="020B0604030504040204" pitchFamily="34"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832337" y="517659"/>
                <a:ext cx="7553571" cy="7621895"/>
              </a:xfrm>
              <a:prstGeom prst="rect">
                <a:avLst/>
              </a:prstGeom>
              <a:blipFill>
                <a:blip r:embed="rId2"/>
                <a:stretch>
                  <a:fillRect l="-1291" t="-640" r="-484"/>
                </a:stretch>
              </a:blipFill>
            </p:spPr>
            <p:txBody>
              <a:bodyPr/>
              <a:lstStyle/>
              <a:p>
                <a:r>
                  <a:rPr lang="es-CO">
                    <a:noFill/>
                  </a:rPr>
                  <a:t> </a:t>
                </a:r>
              </a:p>
            </p:txBody>
          </p:sp>
        </mc:Fallback>
      </mc:AlternateContent>
      <p:pic>
        <p:nvPicPr>
          <p:cNvPr id="2" name="Imagen 1"/>
          <p:cNvPicPr>
            <a:picLocks noChangeAspect="1"/>
          </p:cNvPicPr>
          <p:nvPr/>
        </p:nvPicPr>
        <p:blipFill>
          <a:blip r:embed="rId3"/>
          <a:stretch>
            <a:fillRect/>
          </a:stretch>
        </p:blipFill>
        <p:spPr>
          <a:xfrm>
            <a:off x="1841971" y="4823325"/>
            <a:ext cx="1646568" cy="887656"/>
          </a:xfrm>
          <a:prstGeom prst="rect">
            <a:avLst/>
          </a:prstGeom>
        </p:spPr>
      </p:pic>
    </p:spTree>
    <p:extLst>
      <p:ext uri="{BB962C8B-B14F-4D97-AF65-F5344CB8AC3E}">
        <p14:creationId xmlns:p14="http://schemas.microsoft.com/office/powerpoint/2010/main" val="1205928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p:cNvSpPr/>
              <p:nvPr/>
            </p:nvSpPr>
            <p:spPr>
              <a:xfrm>
                <a:off x="832337" y="517659"/>
                <a:ext cx="7553571" cy="3669851"/>
              </a:xfrm>
              <a:prstGeom prst="rect">
                <a:avLst/>
              </a:prstGeom>
            </p:spPr>
            <p:txBody>
              <a:bodyPr wrap="square">
                <a:spAutoFit/>
              </a:bodyPr>
              <a:lstStyle/>
              <a:p>
                <a:r>
                  <a:rPr lang="es-ES" dirty="0" smtClean="0">
                    <a:solidFill>
                      <a:srgbClr val="FF0000"/>
                    </a:solidFill>
                    <a:ea typeface="Verdana" panose="020B0604030504040204" pitchFamily="34" charset="0"/>
                  </a:rPr>
                  <a:t>SOLUCIÓN:</a:t>
                </a:r>
              </a:p>
              <a:p>
                <a:endParaRPr lang="es-ES" dirty="0" smtClean="0">
                  <a:solidFill>
                    <a:srgbClr val="FF0000"/>
                  </a:solidFill>
                  <a:ea typeface="Verdana" panose="020B0604030504040204" pitchFamily="34" charset="0"/>
                </a:endParaRPr>
              </a:p>
              <a:p>
                <a:r>
                  <a:rPr lang="es-ES" dirty="0" smtClean="0">
                    <a:solidFill>
                      <a:srgbClr val="FF0000"/>
                    </a:solidFill>
                    <a:ea typeface="Verdana" panose="020B0604030504040204" pitchFamily="34" charset="0"/>
                  </a:rPr>
                  <a:t>Si </a:t>
                </a:r>
                <a14:m>
                  <m:oMath xmlns:m="http://schemas.openxmlformats.org/officeDocument/2006/math">
                    <m:sSub>
                      <m:sSubPr>
                        <m:ctrlPr>
                          <a:rPr lang="es-ES" i="1">
                            <a:solidFill>
                              <a:srgbClr val="FF0000"/>
                            </a:solidFill>
                            <a:latin typeface="Cambria Math" panose="02040503050406030204" pitchFamily="18" charset="0"/>
                            <a:ea typeface="Verdana" panose="020B0604030504040204" pitchFamily="34" charset="0"/>
                          </a:rPr>
                        </m:ctrlPr>
                      </m:sSubPr>
                      <m:e>
                        <m:r>
                          <a:rPr lang="es-CO" i="1">
                            <a:solidFill>
                              <a:srgbClr val="FF0000"/>
                            </a:solidFill>
                            <a:latin typeface="Cambria Math" panose="02040503050406030204" pitchFamily="18" charset="0"/>
                            <a:ea typeface="Verdana" panose="020B0604030504040204" pitchFamily="34" charset="0"/>
                          </a:rPr>
                          <m:t>𝑅</m:t>
                        </m:r>
                      </m:e>
                      <m:sub>
                        <m:r>
                          <a:rPr lang="es-CO" i="1">
                            <a:solidFill>
                              <a:srgbClr val="FF0000"/>
                            </a:solidFill>
                            <a:latin typeface="Cambria Math" panose="02040503050406030204" pitchFamily="18" charset="0"/>
                            <a:ea typeface="Verdana" panose="020B0604030504040204" pitchFamily="34" charset="0"/>
                          </a:rPr>
                          <m:t>1</m:t>
                        </m:r>
                      </m:sub>
                    </m:sSub>
                    <m:r>
                      <a:rPr lang="es-CO" b="0" i="1" smtClean="0">
                        <a:solidFill>
                          <a:srgbClr val="FF0000"/>
                        </a:solidFill>
                        <a:latin typeface="Cambria Math" panose="02040503050406030204" pitchFamily="18" charset="0"/>
                        <a:ea typeface="Verdana" panose="020B0604030504040204" pitchFamily="34" charset="0"/>
                      </a:rPr>
                      <m:t>=10 </m:t>
                    </m:r>
                    <m:r>
                      <a:rPr lang="es-CO" b="0" i="1" smtClean="0">
                        <a:solidFill>
                          <a:srgbClr val="FF0000"/>
                        </a:solidFill>
                        <a:latin typeface="Cambria Math" panose="02040503050406030204" pitchFamily="18" charset="0"/>
                        <a:ea typeface="Verdana" panose="020B0604030504040204" pitchFamily="34" charset="0"/>
                      </a:rPr>
                      <m:t>𝑜h𝑚𝑠</m:t>
                    </m:r>
                    <m:r>
                      <a:rPr lang="es-CO" b="0" i="1" smtClean="0">
                        <a:solidFill>
                          <a:srgbClr val="FF0000"/>
                        </a:solidFill>
                        <a:latin typeface="Cambria Math" panose="02040503050406030204" pitchFamily="18" charset="0"/>
                        <a:ea typeface="Verdana" panose="020B0604030504040204" pitchFamily="34" charset="0"/>
                      </a:rPr>
                      <m:t>  </m:t>
                    </m:r>
                    <m:r>
                      <a:rPr lang="es-CO" i="1">
                        <a:solidFill>
                          <a:srgbClr val="FF0000"/>
                        </a:solidFill>
                        <a:latin typeface="Cambria Math" panose="02040503050406030204" pitchFamily="18" charset="0"/>
                        <a:ea typeface="Verdana" panose="020B0604030504040204" pitchFamily="34" charset="0"/>
                      </a:rPr>
                      <m:t>𝑦</m:t>
                    </m:r>
                    <m:r>
                      <a:rPr lang="es-CO" i="1">
                        <a:solidFill>
                          <a:srgbClr val="FF0000"/>
                        </a:solidFill>
                        <a:latin typeface="Cambria Math" panose="02040503050406030204" pitchFamily="18" charset="0"/>
                        <a:ea typeface="Verdana" panose="020B0604030504040204" pitchFamily="34" charset="0"/>
                      </a:rPr>
                      <m:t> </m:t>
                    </m:r>
                    <m:sSub>
                      <m:sSubPr>
                        <m:ctrlPr>
                          <a:rPr lang="es-CO" i="1">
                            <a:solidFill>
                              <a:srgbClr val="FF0000"/>
                            </a:solidFill>
                            <a:latin typeface="Cambria Math" panose="02040503050406030204" pitchFamily="18" charset="0"/>
                            <a:ea typeface="Verdana" panose="020B0604030504040204" pitchFamily="34" charset="0"/>
                          </a:rPr>
                        </m:ctrlPr>
                      </m:sSubPr>
                      <m:e>
                        <m:r>
                          <a:rPr lang="es-CO" i="1">
                            <a:solidFill>
                              <a:srgbClr val="FF0000"/>
                            </a:solidFill>
                            <a:latin typeface="Cambria Math" panose="02040503050406030204" pitchFamily="18" charset="0"/>
                            <a:ea typeface="Verdana" panose="020B0604030504040204" pitchFamily="34" charset="0"/>
                          </a:rPr>
                          <m:t>𝑅</m:t>
                        </m:r>
                      </m:e>
                      <m:sub>
                        <m:r>
                          <a:rPr lang="es-CO" i="1">
                            <a:solidFill>
                              <a:srgbClr val="FF0000"/>
                            </a:solidFill>
                            <a:latin typeface="Cambria Math" panose="02040503050406030204" pitchFamily="18" charset="0"/>
                            <a:ea typeface="Verdana" panose="020B0604030504040204" pitchFamily="34" charset="0"/>
                          </a:rPr>
                          <m:t>2</m:t>
                        </m:r>
                      </m:sub>
                    </m:sSub>
                    <m:r>
                      <a:rPr lang="es-CO" b="0" i="1" smtClean="0">
                        <a:solidFill>
                          <a:srgbClr val="FF0000"/>
                        </a:solidFill>
                        <a:latin typeface="Cambria Math" panose="02040503050406030204" pitchFamily="18" charset="0"/>
                        <a:ea typeface="Verdana" panose="020B0604030504040204" pitchFamily="34" charset="0"/>
                      </a:rPr>
                      <m:t>=20</m:t>
                    </m:r>
                    <m:r>
                      <a:rPr lang="es-CO" b="0" i="1" smtClean="0">
                        <a:solidFill>
                          <a:srgbClr val="FF0000"/>
                        </a:solidFill>
                        <a:latin typeface="Cambria Math" panose="02040503050406030204" pitchFamily="18" charset="0"/>
                        <a:ea typeface="Verdana" panose="020B0604030504040204" pitchFamily="34" charset="0"/>
                      </a:rPr>
                      <m:t>𝑜h𝑚𝑠</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𝑐𝑢</m:t>
                    </m:r>
                    <m:r>
                      <a:rPr lang="es-CO" b="0" i="1" smtClean="0">
                        <a:solidFill>
                          <a:srgbClr val="FF0000"/>
                        </a:solidFill>
                        <a:latin typeface="Cambria Math" panose="02040503050406030204" pitchFamily="18" charset="0"/>
                        <a:ea typeface="Verdana" panose="020B0604030504040204" pitchFamily="34" charset="0"/>
                      </a:rPr>
                      <m:t>á</m:t>
                    </m:r>
                    <m:r>
                      <a:rPr lang="es-CO" b="0" i="1" smtClean="0">
                        <a:solidFill>
                          <a:srgbClr val="FF0000"/>
                        </a:solidFill>
                        <a:latin typeface="Cambria Math" panose="02040503050406030204" pitchFamily="18" charset="0"/>
                        <a:ea typeface="Verdana" panose="020B0604030504040204" pitchFamily="34" charset="0"/>
                      </a:rPr>
                      <m:t>𝑙</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𝑒𝑠</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𝑙𝑎</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𝑟𝑒𝑠𝑖𝑠𝑡𝑒𝑛𝑐𝑖𝑎</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𝑅</m:t>
                    </m:r>
                    <m:r>
                      <a:rPr lang="es-CO" b="0" i="1" smtClean="0">
                        <a:solidFill>
                          <a:srgbClr val="FF0000"/>
                        </a:solidFill>
                        <a:latin typeface="Cambria Math" panose="02040503050406030204" pitchFamily="18" charset="0"/>
                        <a:ea typeface="Verdana" panose="020B0604030504040204" pitchFamily="34" charset="0"/>
                      </a:rPr>
                      <m:t> </m:t>
                    </m:r>
                    <m:r>
                      <a:rPr lang="es-CO" b="0" i="1" smtClean="0">
                        <a:solidFill>
                          <a:srgbClr val="FF0000"/>
                        </a:solidFill>
                        <a:latin typeface="Cambria Math" panose="02040503050406030204" pitchFamily="18" charset="0"/>
                        <a:ea typeface="Verdana" panose="020B0604030504040204" pitchFamily="34" charset="0"/>
                      </a:rPr>
                      <m:t>𝑡𝑜𝑡𝑎𝑙</m:t>
                    </m:r>
                    <m:r>
                      <a:rPr lang="es-CO" b="0" i="1" smtClean="0">
                        <a:solidFill>
                          <a:srgbClr val="FF0000"/>
                        </a:solidFill>
                        <a:latin typeface="Cambria Math" panose="02040503050406030204" pitchFamily="18" charset="0"/>
                        <a:ea typeface="Verdana" panose="020B0604030504040204" pitchFamily="34" charset="0"/>
                      </a:rPr>
                      <m:t>?</m:t>
                    </m:r>
                  </m:oMath>
                </a14:m>
                <a:endParaRPr lang="es-ES" dirty="0" smtClean="0">
                  <a:solidFill>
                    <a:srgbClr val="FF0000"/>
                  </a:solidFill>
                  <a:ea typeface="Verdana" panose="020B0604030504040204" pitchFamily="34" charset="0"/>
                </a:endParaRPr>
              </a:p>
              <a:p>
                <a:endParaRPr lang="es-ES" dirty="0" smtClean="0">
                  <a:solidFill>
                    <a:srgbClr val="FF0000"/>
                  </a:solidFill>
                  <a:ea typeface="Verdana" panose="020B0604030504040204" pitchFamily="34" charset="0"/>
                </a:endParaRPr>
              </a:p>
              <a:p>
                <a:endParaRPr lang="es-ES" dirty="0">
                  <a:solidFill>
                    <a:srgbClr val="FF0000"/>
                  </a:solidFill>
                  <a:ea typeface="Verdana" panose="020B0604030504040204" pitchFamily="34" charset="0"/>
                </a:endParaRPr>
              </a:p>
              <a:p>
                <a:r>
                  <a:rPr lang="es-ES" dirty="0" smtClean="0">
                    <a:solidFill>
                      <a:srgbClr val="FF0000"/>
                    </a:solidFill>
                    <a:ea typeface="Verdana" panose="020B0604030504040204" pitchFamily="34" charset="0"/>
                  </a:rPr>
                  <a:t>Solución:   </a:t>
                </a:r>
              </a:p>
              <a:p>
                <a:endParaRPr lang="es-ES" dirty="0" smtClean="0">
                  <a:solidFill>
                    <a:srgbClr val="FF0000"/>
                  </a:solidFill>
                  <a:ea typeface="Verdana" panose="020B0604030504040204" pitchFamily="34" charset="0"/>
                </a:endParaRPr>
              </a:p>
              <a:p>
                <a14:m>
                  <m:oMath xmlns:m="http://schemas.openxmlformats.org/officeDocument/2006/math">
                    <m:r>
                      <a:rPr lang="es-CO" i="1">
                        <a:solidFill>
                          <a:srgbClr val="FF0000"/>
                        </a:solidFill>
                        <a:latin typeface="Cambria Math" panose="02040503050406030204" pitchFamily="18" charset="0"/>
                        <a:ea typeface="Verdana" panose="020B0604030504040204" pitchFamily="34" charset="0"/>
                      </a:rPr>
                      <m:t>𝑅</m:t>
                    </m:r>
                    <m:r>
                      <a:rPr lang="es-CO" i="1">
                        <a:solidFill>
                          <a:srgbClr val="FF0000"/>
                        </a:solidFill>
                        <a:latin typeface="Cambria Math" panose="02040503050406030204" pitchFamily="18" charset="0"/>
                        <a:ea typeface="Verdana" panose="020B0604030504040204" pitchFamily="34" charset="0"/>
                      </a:rPr>
                      <m:t>=</m:t>
                    </m:r>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r>
                              <a:rPr lang="es-ES" b="0" i="1" smtClean="0">
                                <a:solidFill>
                                  <a:srgbClr val="FF0000"/>
                                </a:solidFill>
                                <a:latin typeface="Cambria Math" panose="02040503050406030204" pitchFamily="18" charset="0"/>
                                <a:ea typeface="Verdana" panose="020B0604030504040204" pitchFamily="34" charset="0"/>
                              </a:rPr>
                              <m:t>10</m:t>
                            </m:r>
                          </m:den>
                        </m:f>
                        <m:r>
                          <a:rPr lang="es-CO" i="1">
                            <a:solidFill>
                              <a:srgbClr val="FF0000"/>
                            </a:solidFill>
                            <a:latin typeface="Cambria Math" panose="02040503050406030204" pitchFamily="18" charset="0"/>
                            <a:ea typeface="Verdana" panose="020B0604030504040204" pitchFamily="34" charset="0"/>
                          </a:rPr>
                          <m:t>+</m:t>
                        </m:r>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r>
                              <a:rPr lang="es-ES" b="0" i="1" smtClean="0">
                                <a:solidFill>
                                  <a:srgbClr val="FF0000"/>
                                </a:solidFill>
                                <a:latin typeface="Cambria Math" panose="02040503050406030204" pitchFamily="18" charset="0"/>
                                <a:ea typeface="Verdana" panose="020B0604030504040204" pitchFamily="34" charset="0"/>
                              </a:rPr>
                              <m:t>20</m:t>
                            </m:r>
                          </m:den>
                        </m:f>
                      </m:den>
                    </m:f>
                    <m:r>
                      <a:rPr lang="es-ES" b="0" i="1" smtClean="0">
                        <a:solidFill>
                          <a:srgbClr val="FF0000"/>
                        </a:solidFill>
                        <a:latin typeface="Cambria Math" panose="02040503050406030204" pitchFamily="18" charset="0"/>
                        <a:ea typeface="Verdana" panose="020B0604030504040204" pitchFamily="34" charset="0"/>
                      </a:rPr>
                      <m:t>=</m:t>
                    </m:r>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sSub>
                              <m:sSubPr>
                                <m:ctrlPr>
                                  <a:rPr lang="es-CO" i="1">
                                    <a:solidFill>
                                      <a:srgbClr val="FF0000"/>
                                    </a:solidFill>
                                    <a:latin typeface="Cambria Math" panose="02040503050406030204" pitchFamily="18" charset="0"/>
                                    <a:ea typeface="Verdana" panose="020B0604030504040204" pitchFamily="34" charset="0"/>
                                  </a:rPr>
                                </m:ctrlPr>
                              </m:sSubPr>
                              <m:e>
                                <m:r>
                                  <a:rPr lang="es-CO" i="1">
                                    <a:solidFill>
                                      <a:srgbClr val="FF0000"/>
                                    </a:solidFill>
                                    <a:latin typeface="Cambria Math" panose="02040503050406030204" pitchFamily="18" charset="0"/>
                                    <a:ea typeface="Verdana" panose="020B0604030504040204" pitchFamily="34" charset="0"/>
                                  </a:rPr>
                                  <m:t>𝑅</m:t>
                                </m:r>
                              </m:e>
                              <m:sub>
                                <m:r>
                                  <a:rPr lang="es-CO" i="1">
                                    <a:solidFill>
                                      <a:srgbClr val="FF0000"/>
                                    </a:solidFill>
                                    <a:latin typeface="Cambria Math" panose="02040503050406030204" pitchFamily="18" charset="0"/>
                                    <a:ea typeface="Verdana" panose="020B0604030504040204" pitchFamily="34" charset="0"/>
                                  </a:rPr>
                                  <m:t>1</m:t>
                                </m:r>
                              </m:sub>
                            </m:sSub>
                          </m:den>
                        </m:f>
                        <m:r>
                          <a:rPr lang="es-CO" i="1">
                            <a:solidFill>
                              <a:srgbClr val="FF0000"/>
                            </a:solidFill>
                            <a:latin typeface="Cambria Math" panose="02040503050406030204" pitchFamily="18" charset="0"/>
                            <a:ea typeface="Verdana" panose="020B0604030504040204" pitchFamily="34" charset="0"/>
                          </a:rPr>
                          <m:t>+</m:t>
                        </m:r>
                        <m:f>
                          <m:fPr>
                            <m:ctrlPr>
                              <a:rPr lang="es-CO" i="1">
                                <a:solidFill>
                                  <a:srgbClr val="FF0000"/>
                                </a:solidFill>
                                <a:latin typeface="Cambria Math" panose="02040503050406030204" pitchFamily="18" charset="0"/>
                                <a:ea typeface="Verdana" panose="020B0604030504040204" pitchFamily="34" charset="0"/>
                              </a:rPr>
                            </m:ctrlPr>
                          </m:fPr>
                          <m:num>
                            <m:r>
                              <a:rPr lang="es-CO" i="1">
                                <a:solidFill>
                                  <a:srgbClr val="FF0000"/>
                                </a:solidFill>
                                <a:latin typeface="Cambria Math" panose="02040503050406030204" pitchFamily="18" charset="0"/>
                                <a:ea typeface="Verdana" panose="020B0604030504040204" pitchFamily="34" charset="0"/>
                              </a:rPr>
                              <m:t>1</m:t>
                            </m:r>
                          </m:num>
                          <m:den>
                            <m:sSub>
                              <m:sSubPr>
                                <m:ctrlPr>
                                  <a:rPr lang="es-CO" i="1">
                                    <a:solidFill>
                                      <a:srgbClr val="FF0000"/>
                                    </a:solidFill>
                                    <a:latin typeface="Cambria Math" panose="02040503050406030204" pitchFamily="18" charset="0"/>
                                    <a:ea typeface="Verdana" panose="020B0604030504040204" pitchFamily="34" charset="0"/>
                                  </a:rPr>
                                </m:ctrlPr>
                              </m:sSubPr>
                              <m:e>
                                <m:r>
                                  <a:rPr lang="es-CO" i="1">
                                    <a:solidFill>
                                      <a:srgbClr val="FF0000"/>
                                    </a:solidFill>
                                    <a:latin typeface="Cambria Math" panose="02040503050406030204" pitchFamily="18" charset="0"/>
                                    <a:ea typeface="Verdana" panose="020B0604030504040204" pitchFamily="34" charset="0"/>
                                  </a:rPr>
                                  <m:t>𝑅</m:t>
                                </m:r>
                              </m:e>
                              <m:sub>
                                <m:r>
                                  <a:rPr lang="es-CO" i="1">
                                    <a:solidFill>
                                      <a:srgbClr val="FF0000"/>
                                    </a:solidFill>
                                    <a:latin typeface="Cambria Math" panose="02040503050406030204" pitchFamily="18" charset="0"/>
                                    <a:ea typeface="Verdana" panose="020B0604030504040204" pitchFamily="34" charset="0"/>
                                  </a:rPr>
                                  <m:t>2</m:t>
                                </m:r>
                              </m:sub>
                            </m:sSub>
                          </m:den>
                        </m:f>
                      </m:den>
                    </m:f>
                    <m:r>
                      <a:rPr lang="es-CO" b="0" i="1" smtClean="0">
                        <a:solidFill>
                          <a:srgbClr val="FF0000"/>
                        </a:solidFill>
                        <a:latin typeface="Cambria Math" panose="02040503050406030204" pitchFamily="18" charset="0"/>
                        <a:ea typeface="Verdana" panose="020B0604030504040204" pitchFamily="34" charset="0"/>
                      </a:rPr>
                      <m:t>=</m:t>
                    </m:r>
                    <m:f>
                      <m:fPr>
                        <m:ctrlPr>
                          <a:rPr lang="es-ES" b="0" i="1" smtClean="0">
                            <a:solidFill>
                              <a:srgbClr val="FF0000"/>
                            </a:solidFill>
                            <a:latin typeface="Cambria Math" panose="02040503050406030204" pitchFamily="18" charset="0"/>
                            <a:ea typeface="Verdana" panose="020B0604030504040204" pitchFamily="34" charset="0"/>
                          </a:rPr>
                        </m:ctrlPr>
                      </m:fPr>
                      <m:num>
                        <m:r>
                          <a:rPr lang="es-ES" b="0" i="1" smtClean="0">
                            <a:solidFill>
                              <a:srgbClr val="FF0000"/>
                            </a:solidFill>
                            <a:latin typeface="Cambria Math" panose="02040503050406030204" pitchFamily="18" charset="0"/>
                            <a:ea typeface="Verdana" panose="020B0604030504040204" pitchFamily="34" charset="0"/>
                          </a:rPr>
                          <m:t>1</m:t>
                        </m:r>
                      </m:num>
                      <m:den>
                        <m:r>
                          <a:rPr lang="es-CO" b="0" i="1" smtClean="0">
                            <a:solidFill>
                              <a:srgbClr val="FF0000"/>
                            </a:solidFill>
                            <a:latin typeface="Cambria Math" panose="02040503050406030204" pitchFamily="18" charset="0"/>
                            <a:ea typeface="Verdana" panose="020B0604030504040204" pitchFamily="34" charset="0"/>
                          </a:rPr>
                          <m:t>0,15</m:t>
                        </m:r>
                      </m:den>
                    </m:f>
                    <m:r>
                      <a:rPr lang="es-ES" b="0" i="1" smtClean="0">
                        <a:solidFill>
                          <a:srgbClr val="FF0000"/>
                        </a:solidFill>
                        <a:latin typeface="Cambria Math" panose="02040503050406030204" pitchFamily="18" charset="0"/>
                        <a:ea typeface="Verdana" panose="020B0604030504040204" pitchFamily="34" charset="0"/>
                      </a:rPr>
                      <m:t>=</m:t>
                    </m:r>
                    <m:f>
                      <m:fPr>
                        <m:ctrlPr>
                          <a:rPr lang="es-ES" b="0" i="1" smtClean="0">
                            <a:solidFill>
                              <a:srgbClr val="FF0000"/>
                            </a:solidFill>
                            <a:latin typeface="Cambria Math" panose="02040503050406030204" pitchFamily="18" charset="0"/>
                            <a:ea typeface="Verdana" panose="020B0604030504040204" pitchFamily="34" charset="0"/>
                          </a:rPr>
                        </m:ctrlPr>
                      </m:fPr>
                      <m:num>
                        <m:r>
                          <a:rPr lang="es-CO" b="0" i="1" smtClean="0">
                            <a:solidFill>
                              <a:srgbClr val="FF0000"/>
                            </a:solidFill>
                            <a:latin typeface="Cambria Math" panose="02040503050406030204" pitchFamily="18" charset="0"/>
                            <a:ea typeface="Verdana" panose="020B0604030504040204" pitchFamily="34" charset="0"/>
                          </a:rPr>
                          <m:t>100</m:t>
                        </m:r>
                      </m:num>
                      <m:den>
                        <m:r>
                          <a:rPr lang="es-CO" b="0" i="1" smtClean="0">
                            <a:solidFill>
                              <a:srgbClr val="FF0000"/>
                            </a:solidFill>
                            <a:latin typeface="Cambria Math" panose="02040503050406030204" pitchFamily="18" charset="0"/>
                            <a:ea typeface="Verdana" panose="020B0604030504040204" pitchFamily="34" charset="0"/>
                          </a:rPr>
                          <m:t>15</m:t>
                        </m:r>
                      </m:den>
                    </m:f>
                  </m:oMath>
                </a14:m>
                <a:r>
                  <a:rPr lang="el-GR" b="0" dirty="0" smtClean="0">
                    <a:solidFill>
                      <a:srgbClr val="FF0000"/>
                    </a:solidFill>
                    <a:ea typeface="Verdana" panose="020B0604030504040204" pitchFamily="34" charset="0"/>
                  </a:rPr>
                  <a:t>Ω</a:t>
                </a:r>
                <a:r>
                  <a:rPr lang="es-CO" b="0" dirty="0" smtClean="0">
                    <a:solidFill>
                      <a:srgbClr val="FF0000"/>
                    </a:solidFill>
                    <a:ea typeface="Verdana" panose="020B0604030504040204" pitchFamily="34" charset="0"/>
                  </a:rPr>
                  <a:t>=</a:t>
                </a:r>
                <a14:m>
                  <m:oMath xmlns:m="http://schemas.openxmlformats.org/officeDocument/2006/math">
                    <m:f>
                      <m:fPr>
                        <m:ctrlPr>
                          <a:rPr lang="es-ES" i="1">
                            <a:solidFill>
                              <a:srgbClr val="FF0000"/>
                            </a:solidFill>
                            <a:latin typeface="Cambria Math" panose="02040503050406030204" pitchFamily="18" charset="0"/>
                            <a:ea typeface="Verdana" panose="020B0604030504040204" pitchFamily="34" charset="0"/>
                          </a:rPr>
                        </m:ctrlPr>
                      </m:fPr>
                      <m:num>
                        <m:r>
                          <a:rPr lang="es-CO" b="0" i="1" smtClean="0">
                            <a:solidFill>
                              <a:srgbClr val="FF0000"/>
                            </a:solidFill>
                            <a:latin typeface="Cambria Math" panose="02040503050406030204" pitchFamily="18" charset="0"/>
                            <a:ea typeface="Verdana" panose="020B0604030504040204" pitchFamily="34" charset="0"/>
                          </a:rPr>
                          <m:t>20</m:t>
                        </m:r>
                      </m:num>
                      <m:den>
                        <m:r>
                          <a:rPr lang="es-CO" b="0" i="1" smtClean="0">
                            <a:solidFill>
                              <a:srgbClr val="FF0000"/>
                            </a:solidFill>
                            <a:latin typeface="Cambria Math" panose="02040503050406030204" pitchFamily="18" charset="0"/>
                            <a:ea typeface="Verdana" panose="020B0604030504040204" pitchFamily="34" charset="0"/>
                          </a:rPr>
                          <m:t>3</m:t>
                        </m:r>
                      </m:den>
                    </m:f>
                  </m:oMath>
                </a14:m>
                <a:r>
                  <a:rPr lang="el-GR" dirty="0">
                    <a:solidFill>
                      <a:srgbClr val="FF0000"/>
                    </a:solidFill>
                    <a:ea typeface="Verdana" panose="020B0604030504040204" pitchFamily="34" charset="0"/>
                  </a:rPr>
                  <a:t>Ω</a:t>
                </a:r>
                <a:endParaRPr lang="es-ES" dirty="0">
                  <a:solidFill>
                    <a:srgbClr val="FF0000"/>
                  </a:solidFill>
                  <a:ea typeface="Verdana" panose="020B0604030504040204" pitchFamily="34" charset="0"/>
                </a:endParaRPr>
              </a:p>
              <a:p>
                <a:endParaRPr lang="es-ES" b="0" dirty="0" smtClean="0">
                  <a:solidFill>
                    <a:srgbClr val="FF0000"/>
                  </a:solidFill>
                  <a:ea typeface="Verdana" panose="020B0604030504040204" pitchFamily="34" charset="0"/>
                </a:endParaRPr>
              </a:p>
              <a:p>
                <a:endParaRPr lang="es-ES" dirty="0" smtClean="0">
                  <a:solidFill>
                    <a:srgbClr val="FF0000"/>
                  </a:solidFill>
                  <a:ea typeface="Verdana" panose="020B0604030504040204" pitchFamily="34" charset="0"/>
                </a:endParaRPr>
              </a:p>
              <a:p>
                <a:endParaRPr lang="es-ES" dirty="0" smtClean="0">
                  <a:solidFill>
                    <a:srgbClr val="FF0000"/>
                  </a:solidFill>
                  <a:ea typeface="Verdana" panose="020B0604030504040204" pitchFamily="34" charset="0"/>
                </a:endParaRPr>
              </a:p>
              <a:p>
                <a:endParaRPr lang="es-ES" dirty="0" smtClean="0">
                  <a:solidFill>
                    <a:srgbClr val="FF0000"/>
                  </a:solidFill>
                  <a:ea typeface="Verdana" panose="020B0604030504040204" pitchFamily="34"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832337" y="517659"/>
                <a:ext cx="7553571" cy="3669851"/>
              </a:xfrm>
              <a:prstGeom prst="rect">
                <a:avLst/>
              </a:prstGeom>
              <a:blipFill rotWithShape="0">
                <a:blip r:embed="rId2"/>
                <a:stretch>
                  <a:fillRect l="-726" t="-997"/>
                </a:stretch>
              </a:blipFill>
            </p:spPr>
            <p:txBody>
              <a:bodyPr/>
              <a:lstStyle/>
              <a:p>
                <a:r>
                  <a:rPr lang="es-CO">
                    <a:noFill/>
                  </a:rPr>
                  <a:t> </a:t>
                </a:r>
              </a:p>
            </p:txBody>
          </p:sp>
        </mc:Fallback>
      </mc:AlternateContent>
      <p:pic>
        <p:nvPicPr>
          <p:cNvPr id="2" name="Imagen 1"/>
          <p:cNvPicPr>
            <a:picLocks noChangeAspect="1"/>
          </p:cNvPicPr>
          <p:nvPr/>
        </p:nvPicPr>
        <p:blipFill>
          <a:blip r:embed="rId3"/>
          <a:stretch>
            <a:fillRect/>
          </a:stretch>
        </p:blipFill>
        <p:spPr>
          <a:xfrm>
            <a:off x="1819598" y="3872634"/>
            <a:ext cx="1646568" cy="887656"/>
          </a:xfrm>
          <a:prstGeom prst="rect">
            <a:avLst/>
          </a:prstGeom>
        </p:spPr>
      </p:pic>
      <p:pic>
        <p:nvPicPr>
          <p:cNvPr id="3" name="Imagen 2"/>
          <p:cNvPicPr>
            <a:picLocks noChangeAspect="1"/>
          </p:cNvPicPr>
          <p:nvPr/>
        </p:nvPicPr>
        <p:blipFill>
          <a:blip r:embed="rId4"/>
          <a:stretch>
            <a:fillRect/>
          </a:stretch>
        </p:blipFill>
        <p:spPr>
          <a:xfrm>
            <a:off x="4755678" y="4150690"/>
            <a:ext cx="2219325" cy="609600"/>
          </a:xfrm>
          <a:prstGeom prst="rect">
            <a:avLst/>
          </a:prstGeom>
        </p:spPr>
      </p:pic>
      <mc:AlternateContent xmlns:mc="http://schemas.openxmlformats.org/markup-compatibility/2006" xmlns:a14="http://schemas.microsoft.com/office/drawing/2010/main">
        <mc:Choice Requires="a14">
          <p:sp>
            <p:nvSpPr>
              <p:cNvPr id="5" name="Rectángulo 4"/>
              <p:cNvSpPr/>
              <p:nvPr/>
            </p:nvSpPr>
            <p:spPr>
              <a:xfrm>
                <a:off x="5552415" y="4531304"/>
                <a:ext cx="1247777"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b="0" i="1" smtClean="0">
                          <a:solidFill>
                            <a:srgbClr val="FF0000"/>
                          </a:solidFill>
                          <a:latin typeface="Cambria Math" panose="02040503050406030204" pitchFamily="18" charset="0"/>
                          <a:ea typeface="Verdana" panose="020B0604030504040204" pitchFamily="34" charset="0"/>
                        </a:rPr>
                        <m:t>𝑅</m:t>
                      </m:r>
                      <m:r>
                        <a:rPr lang="es-CO" b="0" i="1" smtClean="0">
                          <a:solidFill>
                            <a:srgbClr val="FF0000"/>
                          </a:solidFill>
                          <a:latin typeface="Cambria Math" panose="02040503050406030204" pitchFamily="18" charset="0"/>
                          <a:ea typeface="Verdana" panose="020B0604030504040204" pitchFamily="34" charset="0"/>
                        </a:rPr>
                        <m:t>=</m:t>
                      </m:r>
                      <m:f>
                        <m:fPr>
                          <m:ctrlPr>
                            <a:rPr lang="es-ES" i="1" smtClean="0">
                              <a:solidFill>
                                <a:srgbClr val="FF0000"/>
                              </a:solidFill>
                              <a:latin typeface="Cambria Math" panose="02040503050406030204" pitchFamily="18" charset="0"/>
                              <a:ea typeface="Verdana" panose="020B0604030504040204" pitchFamily="34" charset="0"/>
                            </a:rPr>
                          </m:ctrlPr>
                        </m:fPr>
                        <m:num>
                          <m:r>
                            <a:rPr lang="es-CO" b="0" i="1" smtClean="0">
                              <a:solidFill>
                                <a:srgbClr val="FF0000"/>
                              </a:solidFill>
                              <a:latin typeface="Cambria Math" panose="02040503050406030204" pitchFamily="18" charset="0"/>
                              <a:ea typeface="Verdana" panose="020B0604030504040204" pitchFamily="34" charset="0"/>
                            </a:rPr>
                            <m:t>20</m:t>
                          </m:r>
                        </m:num>
                        <m:den>
                          <m:r>
                            <a:rPr lang="es-ES" i="1">
                              <a:solidFill>
                                <a:srgbClr val="FF0000"/>
                              </a:solidFill>
                              <a:latin typeface="Cambria Math" panose="02040503050406030204" pitchFamily="18" charset="0"/>
                              <a:ea typeface="Verdana" panose="020B0604030504040204" pitchFamily="34" charset="0"/>
                            </a:rPr>
                            <m:t>3</m:t>
                          </m:r>
                        </m:den>
                      </m:f>
                      <m:r>
                        <a:rPr lang="es-CO" b="0" i="1" smtClean="0">
                          <a:solidFill>
                            <a:srgbClr val="FF0000"/>
                          </a:solidFill>
                          <a:latin typeface="Cambria Math" panose="02040503050406030204" pitchFamily="18" charset="0"/>
                          <a:ea typeface="Verdana" panose="020B0604030504040204" pitchFamily="34" charset="0"/>
                        </a:rPr>
                        <m:t>  </m:t>
                      </m:r>
                      <m:r>
                        <a:rPr lang="el-GR" b="0" i="1" smtClean="0">
                          <a:solidFill>
                            <a:srgbClr val="FF0000"/>
                          </a:solidFill>
                          <a:latin typeface="Cambria Math" panose="02040503050406030204" pitchFamily="18" charset="0"/>
                          <a:ea typeface="Verdana" panose="020B0604030504040204" pitchFamily="34" charset="0"/>
                        </a:rPr>
                        <m:t>Ω</m:t>
                      </m:r>
                    </m:oMath>
                  </m:oMathPara>
                </a14:m>
                <a:endParaRPr lang="es-CO" dirty="0">
                  <a:solidFill>
                    <a:srgbClr val="FF0000"/>
                  </a:solidFill>
                </a:endParaRPr>
              </a:p>
            </p:txBody>
          </p:sp>
        </mc:Choice>
        <mc:Fallback xmlns="">
          <p:sp>
            <p:nvSpPr>
              <p:cNvPr id="5" name="Rectángulo 4"/>
              <p:cNvSpPr>
                <a:spLocks noRot="1" noChangeAspect="1" noMove="1" noResize="1" noEditPoints="1" noAdjustHandles="1" noChangeArrowheads="1" noChangeShapeType="1" noTextEdit="1"/>
              </p:cNvSpPr>
              <p:nvPr/>
            </p:nvSpPr>
            <p:spPr>
              <a:xfrm>
                <a:off x="5552415" y="4531304"/>
                <a:ext cx="1247777" cy="612732"/>
              </a:xfrm>
              <a:prstGeom prst="rect">
                <a:avLst/>
              </a:prstGeom>
              <a:blipFill rotWithShape="0">
                <a:blip r:embed="rId5"/>
                <a:stretch>
                  <a:fillRect/>
                </a:stretch>
              </a:blipFill>
            </p:spPr>
            <p:txBody>
              <a:bodyPr/>
              <a:lstStyle/>
              <a:p>
                <a:r>
                  <a:rPr lang="es-CO">
                    <a:noFill/>
                  </a:rPr>
                  <a:t> </a:t>
                </a:r>
              </a:p>
            </p:txBody>
          </p:sp>
        </mc:Fallback>
      </mc:AlternateContent>
    </p:spTree>
    <p:extLst>
      <p:ext uri="{BB962C8B-B14F-4D97-AF65-F5344CB8AC3E}">
        <p14:creationId xmlns:p14="http://schemas.microsoft.com/office/powerpoint/2010/main" val="608585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solidFill>
                  <a:srgbClr val="00B050"/>
                </a:solidFill>
              </a:rPr>
              <a:t>Actividad Interactiva</a:t>
            </a:r>
            <a:endParaRPr lang="es-CO" dirty="0">
              <a:solidFill>
                <a:srgbClr val="00B050"/>
              </a:solidFill>
            </a:endParaRPr>
          </a:p>
        </p:txBody>
      </p:sp>
      <p:sp>
        <p:nvSpPr>
          <p:cNvPr id="3" name="Marcador de contenido 2"/>
          <p:cNvSpPr>
            <a:spLocks noGrp="1"/>
          </p:cNvSpPr>
          <p:nvPr>
            <p:ph idx="1"/>
          </p:nvPr>
        </p:nvSpPr>
        <p:spPr/>
        <p:txBody>
          <a:bodyPr/>
          <a:lstStyle/>
          <a:p>
            <a:r>
              <a:rPr lang="es-CO" dirty="0" smtClean="0"/>
              <a:t>En el siguiente enlace encuentra más ejercicios de expresiones algebraicas y valor numérico</a:t>
            </a:r>
          </a:p>
          <a:p>
            <a:endParaRPr lang="es-CO" dirty="0"/>
          </a:p>
          <a:p>
            <a:endParaRPr lang="es-CO" dirty="0" smtClean="0"/>
          </a:p>
          <a:p>
            <a:endParaRPr lang="es-CO" dirty="0"/>
          </a:p>
          <a:p>
            <a:endParaRPr lang="es-CO" dirty="0" smtClean="0"/>
          </a:p>
          <a:p>
            <a:endParaRPr lang="es-CO" dirty="0"/>
          </a:p>
          <a:p>
            <a:endParaRPr lang="es-CO" dirty="0" smtClean="0"/>
          </a:p>
          <a:p>
            <a:endParaRPr lang="es-CO" dirty="0"/>
          </a:p>
          <a:p>
            <a:endParaRPr lang="es-CO" dirty="0" smtClean="0"/>
          </a:p>
          <a:p>
            <a:pPr marL="0" indent="0" algn="ctr">
              <a:buNone/>
            </a:pPr>
            <a:r>
              <a:rPr lang="es-CO" dirty="0">
                <a:hlinkClick r:id="rId2"/>
              </a:rPr>
              <a:t>https://</a:t>
            </a:r>
            <a:r>
              <a:rPr lang="es-CO" dirty="0" smtClean="0">
                <a:hlinkClick r:id="rId2"/>
              </a:rPr>
              <a:t>www.vitutor.com/ab/p/a_1e.html</a:t>
            </a:r>
            <a:r>
              <a:rPr lang="es-CO" dirty="0" smtClean="0"/>
              <a:t> </a:t>
            </a:r>
          </a:p>
          <a:p>
            <a:endParaRPr lang="es-CO" dirty="0"/>
          </a:p>
          <a:p>
            <a:pPr marL="0" indent="0">
              <a:buNone/>
            </a:pPr>
            <a:endParaRPr lang="es-CO" dirty="0"/>
          </a:p>
        </p:txBody>
      </p:sp>
      <p:pic>
        <p:nvPicPr>
          <p:cNvPr id="4" name="Imagen 3"/>
          <p:cNvPicPr>
            <a:picLocks noChangeAspect="1"/>
          </p:cNvPicPr>
          <p:nvPr/>
        </p:nvPicPr>
        <p:blipFill>
          <a:blip r:embed="rId3"/>
          <a:stretch>
            <a:fillRect/>
          </a:stretch>
        </p:blipFill>
        <p:spPr>
          <a:xfrm>
            <a:off x="2150075" y="2494086"/>
            <a:ext cx="4744995" cy="2743748"/>
          </a:xfrm>
          <a:prstGeom prst="rect">
            <a:avLst/>
          </a:prstGeom>
        </p:spPr>
      </p:pic>
    </p:spTree>
    <p:extLst>
      <p:ext uri="{BB962C8B-B14F-4D97-AF65-F5344CB8AC3E}">
        <p14:creationId xmlns:p14="http://schemas.microsoft.com/office/powerpoint/2010/main" val="8277450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447504"/>
            <a:ext cx="7886700" cy="763457"/>
          </a:xfrm>
        </p:spPr>
        <p:txBody>
          <a:bodyPr/>
          <a:lstStyle/>
          <a:p>
            <a:r>
              <a:rPr lang="es-CO" b="1" dirty="0" smtClean="0">
                <a:solidFill>
                  <a:srgbClr val="00B0F0"/>
                </a:solidFill>
              </a:rPr>
              <a:t>POLINOMIOS.</a:t>
            </a:r>
            <a:endParaRPr lang="es-CO" b="1"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70985" y="1309816"/>
                <a:ext cx="7886700" cy="4351338"/>
              </a:xfrm>
            </p:spPr>
            <p:txBody>
              <a:bodyPr>
                <a:normAutofit fontScale="92500" lnSpcReduction="10000"/>
              </a:bodyPr>
              <a:lstStyle/>
              <a:p>
                <a:r>
                  <a:rPr lang="es-CO" dirty="0" smtClean="0"/>
                  <a:t>Definición: Un polinomio en una variable </a:t>
                </a:r>
                <a14:m>
                  <m:oMath xmlns:m="http://schemas.openxmlformats.org/officeDocument/2006/math">
                    <m:r>
                      <a:rPr lang="es-CO" b="0" i="1" smtClean="0">
                        <a:latin typeface="Cambria Math" panose="02040503050406030204" pitchFamily="18" charset="0"/>
                      </a:rPr>
                      <m:t>𝑥</m:t>
                    </m:r>
                  </m:oMath>
                </a14:m>
                <a:r>
                  <a:rPr lang="es-CO" dirty="0" smtClean="0"/>
                  <a:t> es una expresión de la forma </a:t>
                </a:r>
              </a:p>
              <a:p>
                <a:pPr marL="0" indent="0">
                  <a:buNone/>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𝑝</m:t>
                      </m:r>
                      <m:d>
                        <m:dPr>
                          <m:ctrlPr>
                            <a:rPr lang="es-CO" b="0" i="1" smtClean="0">
                              <a:latin typeface="Cambria Math" panose="02040503050406030204" pitchFamily="18" charset="0"/>
                            </a:rPr>
                          </m:ctrlPr>
                        </m:dPr>
                        <m:e>
                          <m:r>
                            <a:rPr lang="es-CO" b="0" i="1" smtClean="0">
                              <a:latin typeface="Cambria Math" panose="02040503050406030204" pitchFamily="18" charset="0"/>
                            </a:rPr>
                            <m:t>𝑥</m:t>
                          </m:r>
                        </m:e>
                      </m:d>
                      <m:r>
                        <a:rPr lang="es-CO" b="0" i="1" smtClean="0">
                          <a:latin typeface="Cambria Math" panose="02040503050406030204" pitchFamily="18" charset="0"/>
                        </a:rPr>
                        <m:t>=</m:t>
                      </m:r>
                      <m:sSub>
                        <m:sSubPr>
                          <m:ctrlPr>
                            <a:rPr lang="es-CO" b="0" i="1" smtClean="0">
                              <a:solidFill>
                                <a:srgbClr val="00B0F0"/>
                              </a:solidFill>
                              <a:latin typeface="Cambria Math" panose="02040503050406030204" pitchFamily="18" charset="0"/>
                            </a:rPr>
                          </m:ctrlPr>
                        </m:sSubPr>
                        <m:e>
                          <m:r>
                            <a:rPr lang="es-CO" b="0" i="1" smtClean="0">
                              <a:solidFill>
                                <a:srgbClr val="00B0F0"/>
                              </a:solidFill>
                              <a:latin typeface="Cambria Math" panose="02040503050406030204" pitchFamily="18" charset="0"/>
                            </a:rPr>
                            <m:t>𝑎</m:t>
                          </m:r>
                        </m:e>
                        <m:sub>
                          <m:r>
                            <a:rPr lang="es-CO" b="0" i="1" smtClean="0">
                              <a:solidFill>
                                <a:srgbClr val="00B0F0"/>
                              </a:solidFill>
                              <a:latin typeface="Cambria Math" panose="02040503050406030204" pitchFamily="18" charset="0"/>
                            </a:rPr>
                            <m:t>𝑛</m:t>
                          </m:r>
                        </m:sub>
                      </m:sSub>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𝑥</m:t>
                          </m:r>
                        </m:e>
                        <m:sup>
                          <m:r>
                            <a:rPr lang="es-CO" b="0" i="1" smtClean="0">
                              <a:solidFill>
                                <a:srgbClr val="00B0F0"/>
                              </a:solidFill>
                              <a:latin typeface="Cambria Math" panose="02040503050406030204" pitchFamily="18" charset="0"/>
                            </a:rPr>
                            <m:t>𝑛</m:t>
                          </m:r>
                        </m:sup>
                      </m:sSup>
                      <m:r>
                        <a:rPr lang="es-CO" b="0" i="1" smtClean="0">
                          <a:latin typeface="Cambria Math" panose="02040503050406030204" pitchFamily="18" charset="0"/>
                        </a:rPr>
                        <m:t>+</m:t>
                      </m:r>
                      <m:sSub>
                        <m:sSubPr>
                          <m:ctrlPr>
                            <a:rPr lang="es-CO" b="0" i="1" smtClean="0">
                              <a:latin typeface="Cambria Math" panose="02040503050406030204" pitchFamily="18" charset="0"/>
                            </a:rPr>
                          </m:ctrlPr>
                        </m:sSubPr>
                        <m:e>
                          <m:r>
                            <a:rPr lang="es-CO" b="0" i="1" smtClean="0">
                              <a:latin typeface="Cambria Math" panose="02040503050406030204" pitchFamily="18" charset="0"/>
                            </a:rPr>
                            <m:t>𝑎</m:t>
                          </m:r>
                        </m:e>
                        <m:sub>
                          <m:r>
                            <a:rPr lang="es-CO" b="0" i="1" smtClean="0">
                              <a:latin typeface="Cambria Math" panose="02040503050406030204" pitchFamily="18" charset="0"/>
                            </a:rPr>
                            <m:t>𝑛</m:t>
                          </m:r>
                          <m:r>
                            <a:rPr lang="es-CO" b="0" i="1" smtClean="0">
                              <a:latin typeface="Cambria Math" panose="02040503050406030204" pitchFamily="18" charset="0"/>
                            </a:rPr>
                            <m:t>−1</m:t>
                          </m:r>
                        </m:sub>
                      </m:sSub>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𝑛</m:t>
                          </m:r>
                          <m:r>
                            <a:rPr lang="es-CO" b="0" i="1" smtClean="0">
                              <a:latin typeface="Cambria Math" panose="02040503050406030204" pitchFamily="18" charset="0"/>
                            </a:rPr>
                            <m:t>−1</m:t>
                          </m:r>
                        </m:sup>
                      </m:sSup>
                      <m:r>
                        <a:rPr lang="es-CO" b="0" i="1" smtClean="0">
                          <a:latin typeface="Cambria Math" panose="02040503050406030204" pitchFamily="18" charset="0"/>
                        </a:rPr>
                        <m:t>+…+</m:t>
                      </m:r>
                      <m:sSub>
                        <m:sSubPr>
                          <m:ctrlPr>
                            <a:rPr lang="es-CO" b="0" i="1" smtClean="0">
                              <a:latin typeface="Cambria Math" panose="02040503050406030204" pitchFamily="18" charset="0"/>
                            </a:rPr>
                          </m:ctrlPr>
                        </m:sSubPr>
                        <m:e>
                          <m:r>
                            <a:rPr lang="es-CO" b="0" i="1" smtClean="0">
                              <a:latin typeface="Cambria Math" panose="02040503050406030204" pitchFamily="18" charset="0"/>
                            </a:rPr>
                            <m:t>𝑎</m:t>
                          </m:r>
                        </m:e>
                        <m:sub>
                          <m:r>
                            <a:rPr lang="es-CO" b="0" i="1" smtClean="0">
                              <a:latin typeface="Cambria Math" panose="02040503050406030204" pitchFamily="18" charset="0"/>
                            </a:rPr>
                            <m:t>1</m:t>
                          </m:r>
                        </m:sub>
                      </m:sSub>
                      <m:r>
                        <a:rPr lang="es-CO" b="0" i="1" smtClean="0">
                          <a:latin typeface="Cambria Math" panose="02040503050406030204" pitchFamily="18" charset="0"/>
                        </a:rPr>
                        <m:t>𝑥</m:t>
                      </m:r>
                      <m:r>
                        <a:rPr lang="es-CO" b="0" i="1" smtClean="0">
                          <a:latin typeface="Cambria Math" panose="02040503050406030204" pitchFamily="18" charset="0"/>
                        </a:rPr>
                        <m:t>+</m:t>
                      </m:r>
                      <m:sSub>
                        <m:sSubPr>
                          <m:ctrlPr>
                            <a:rPr lang="es-CO" b="0" i="1" smtClean="0">
                              <a:latin typeface="Cambria Math" panose="02040503050406030204" pitchFamily="18" charset="0"/>
                            </a:rPr>
                          </m:ctrlPr>
                        </m:sSubPr>
                        <m:e>
                          <m:r>
                            <a:rPr lang="es-CO" b="0" i="1" smtClean="0">
                              <a:latin typeface="Cambria Math" panose="02040503050406030204" pitchFamily="18" charset="0"/>
                            </a:rPr>
                            <m:t>𝑎</m:t>
                          </m:r>
                        </m:e>
                        <m:sub>
                          <m:r>
                            <a:rPr lang="es-CO" b="0" i="1" smtClean="0">
                              <a:latin typeface="Cambria Math" panose="02040503050406030204" pitchFamily="18" charset="0"/>
                            </a:rPr>
                            <m:t>0</m:t>
                          </m:r>
                        </m:sub>
                      </m:sSub>
                      <m:r>
                        <a:rPr lang="es-CO" b="0" i="1" smtClean="0">
                          <a:latin typeface="Cambria Math" panose="02040503050406030204" pitchFamily="18" charset="0"/>
                        </a:rPr>
                        <m:t>, </m:t>
                      </m:r>
                    </m:oMath>
                  </m:oMathPara>
                </a14:m>
                <a:endParaRPr lang="es-CO" dirty="0" smtClean="0"/>
              </a:p>
              <a:p>
                <a:pPr marL="0" indent="0">
                  <a:buNone/>
                </a:pPr>
                <a:r>
                  <a:rPr lang="es-CO" dirty="0" smtClean="0"/>
                  <a:t>donde </a:t>
                </a:r>
                <a14:m>
                  <m:oMath xmlns:m="http://schemas.openxmlformats.org/officeDocument/2006/math">
                    <m:sSub>
                      <m:sSubPr>
                        <m:ctrlPr>
                          <a:rPr lang="es-CO" i="1" smtClean="0">
                            <a:latin typeface="Cambria Math" panose="02040503050406030204" pitchFamily="18" charset="0"/>
                          </a:rPr>
                        </m:ctrlPr>
                      </m:sSubPr>
                      <m:e>
                        <m:r>
                          <a:rPr lang="es-CO" b="0" i="1" smtClean="0">
                            <a:latin typeface="Cambria Math" panose="02040503050406030204" pitchFamily="18" charset="0"/>
                          </a:rPr>
                          <m:t>𝑎</m:t>
                        </m:r>
                      </m:e>
                      <m:sub>
                        <m:r>
                          <a:rPr lang="es-CO" b="0" i="1" smtClean="0">
                            <a:latin typeface="Cambria Math" panose="02040503050406030204" pitchFamily="18" charset="0"/>
                          </a:rPr>
                          <m:t>𝑖</m:t>
                        </m:r>
                      </m:sub>
                    </m:sSub>
                    <m:r>
                      <a:rPr lang="es-CO" i="1" smtClean="0">
                        <a:latin typeface="Cambria Math" panose="02040503050406030204" pitchFamily="18" charset="0"/>
                        <a:ea typeface="Cambria Math" panose="02040503050406030204" pitchFamily="18" charset="0"/>
                      </a:rPr>
                      <m:t>∈</m:t>
                    </m:r>
                    <m:r>
                      <a:rPr lang="es-CO" i="1" smtClean="0">
                        <a:latin typeface="Cambria Math" panose="02040503050406030204" pitchFamily="18" charset="0"/>
                        <a:ea typeface="Cambria Math" panose="02040503050406030204" pitchFamily="18" charset="0"/>
                      </a:rPr>
                      <m:t>ℝ</m:t>
                    </m:r>
                  </m:oMath>
                </a14:m>
                <a:r>
                  <a:rPr lang="es-CO" dirty="0" smtClean="0"/>
                  <a:t>, y si </a:t>
                </a:r>
                <a14:m>
                  <m:oMath xmlns:m="http://schemas.openxmlformats.org/officeDocument/2006/math">
                    <m:sSub>
                      <m:sSubPr>
                        <m:ctrlPr>
                          <a:rPr lang="es-CO" i="1" smtClean="0">
                            <a:latin typeface="Cambria Math" panose="02040503050406030204" pitchFamily="18" charset="0"/>
                          </a:rPr>
                        </m:ctrlPr>
                      </m:sSubPr>
                      <m:e>
                        <m:r>
                          <a:rPr lang="es-CO" b="0" i="1" smtClean="0">
                            <a:latin typeface="Cambria Math" panose="02040503050406030204" pitchFamily="18" charset="0"/>
                          </a:rPr>
                          <m:t>𝑎</m:t>
                        </m:r>
                      </m:e>
                      <m:sub>
                        <m:r>
                          <a:rPr lang="es-CO" b="0" i="1" smtClean="0">
                            <a:latin typeface="Cambria Math" panose="02040503050406030204" pitchFamily="18" charset="0"/>
                          </a:rPr>
                          <m:t>𝑛</m:t>
                        </m:r>
                      </m:sub>
                    </m:sSub>
                    <m:r>
                      <a:rPr lang="es-CO"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0</m:t>
                    </m:r>
                  </m:oMath>
                </a14:m>
                <a:r>
                  <a:rPr lang="es-CO" dirty="0" smtClean="0"/>
                  <a:t> entonces se dice que el polinomio es de </a:t>
                </a:r>
                <a:r>
                  <a:rPr lang="es-CO" dirty="0" smtClean="0">
                    <a:solidFill>
                      <a:srgbClr val="00B0F0"/>
                    </a:solidFill>
                  </a:rPr>
                  <a:t>grado n.</a:t>
                </a:r>
              </a:p>
              <a:p>
                <a:pPr marL="0" indent="0">
                  <a:buNone/>
                </a:pPr>
                <a:r>
                  <a:rPr lang="es-CO" dirty="0" smtClean="0"/>
                  <a:t>Dependiendo del número de términos que tenga el polinomio, ellos reciben diferentes nombres:</a:t>
                </a:r>
                <a:endParaRPr lang="es-CO" dirty="0"/>
              </a:p>
              <a:p>
                <a:pPr marL="0" indent="0">
                  <a:buNone/>
                </a:pPr>
                <a:r>
                  <a:rPr lang="es-CO" dirty="0" smtClean="0"/>
                  <a:t>A los polinomios de un solo términos se les llaman </a:t>
                </a:r>
                <a:r>
                  <a:rPr lang="es-CO" dirty="0" smtClean="0">
                    <a:solidFill>
                      <a:srgbClr val="00B0F0"/>
                    </a:solidFill>
                  </a:rPr>
                  <a:t>monomios.</a:t>
                </a:r>
              </a:p>
              <a:p>
                <a:pPr marL="0" indent="0">
                  <a:buNone/>
                </a:pPr>
                <a:r>
                  <a:rPr lang="es-CO" dirty="0" smtClean="0">
                    <a:solidFill>
                      <a:srgbClr val="00B0F0"/>
                    </a:solidFill>
                  </a:rPr>
                  <a:t>Por ejemplo: </a:t>
                </a:r>
                <a14:m>
                  <m:oMath xmlns:m="http://schemas.openxmlformats.org/officeDocument/2006/math">
                    <m:r>
                      <a:rPr lang="es-CO" b="0" i="0" smtClean="0">
                        <a:solidFill>
                          <a:srgbClr val="00B0F0"/>
                        </a:solidFill>
                        <a:latin typeface="Cambria Math" panose="02040503050406030204" pitchFamily="18" charset="0"/>
                      </a:rPr>
                      <m:t>    </m:t>
                    </m:r>
                    <m:r>
                      <a:rPr lang="es-CO" b="0" i="1" smtClean="0">
                        <a:solidFill>
                          <a:srgbClr val="00B0F0"/>
                        </a:solidFill>
                        <a:latin typeface="Cambria Math" panose="02040503050406030204" pitchFamily="18" charset="0"/>
                      </a:rPr>
                      <m:t>3</m:t>
                    </m:r>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𝑥</m:t>
                        </m:r>
                      </m:e>
                      <m:sup>
                        <m:r>
                          <a:rPr lang="es-CO" b="0" i="1" smtClean="0">
                            <a:solidFill>
                              <a:srgbClr val="00B0F0"/>
                            </a:solidFill>
                            <a:latin typeface="Cambria Math" panose="02040503050406030204" pitchFamily="18" charset="0"/>
                          </a:rPr>
                          <m:t>2</m:t>
                        </m:r>
                      </m:sup>
                    </m:sSup>
                    <m:r>
                      <a:rPr lang="es-CO" b="0" i="1" smtClean="0">
                        <a:solidFill>
                          <a:srgbClr val="00B0F0"/>
                        </a:solidFill>
                        <a:latin typeface="Cambria Math" panose="02040503050406030204" pitchFamily="18" charset="0"/>
                      </a:rPr>
                      <m:t>;      </m:t>
                    </m:r>
                    <m:f>
                      <m:fPr>
                        <m:ctrlPr>
                          <a:rPr lang="es-CO" b="0" i="1" smtClean="0">
                            <a:solidFill>
                              <a:srgbClr val="00B0F0"/>
                            </a:solidFill>
                            <a:latin typeface="Cambria Math" panose="02040503050406030204" pitchFamily="18" charset="0"/>
                          </a:rPr>
                        </m:ctrlPr>
                      </m:fPr>
                      <m:num>
                        <m:r>
                          <a:rPr lang="es-CO" b="0" i="1" smtClean="0">
                            <a:solidFill>
                              <a:srgbClr val="00B0F0"/>
                            </a:solidFill>
                            <a:latin typeface="Cambria Math" panose="02040503050406030204" pitchFamily="18" charset="0"/>
                          </a:rPr>
                          <m:t>5</m:t>
                        </m:r>
                      </m:num>
                      <m:den>
                        <m:r>
                          <a:rPr lang="es-CO" b="0" i="1" smtClean="0">
                            <a:solidFill>
                              <a:srgbClr val="00B0F0"/>
                            </a:solidFill>
                            <a:latin typeface="Cambria Math" panose="02040503050406030204" pitchFamily="18" charset="0"/>
                          </a:rPr>
                          <m:t>3</m:t>
                        </m:r>
                      </m:den>
                    </m:f>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𝑥</m:t>
                        </m:r>
                      </m:e>
                      <m:sup>
                        <m:r>
                          <a:rPr lang="es-CO" b="0" i="1" smtClean="0">
                            <a:solidFill>
                              <a:srgbClr val="00B0F0"/>
                            </a:solidFill>
                            <a:latin typeface="Cambria Math" panose="02040503050406030204" pitchFamily="18" charset="0"/>
                          </a:rPr>
                          <m:t>5</m:t>
                        </m:r>
                      </m:sup>
                    </m:sSup>
                    <m:r>
                      <a:rPr lang="es-CO" b="0" i="1" smtClean="0">
                        <a:solidFill>
                          <a:srgbClr val="00B0F0"/>
                        </a:solidFill>
                        <a:latin typeface="Cambria Math" panose="02040503050406030204" pitchFamily="18" charset="0"/>
                      </a:rPr>
                      <m:t>;        </m:t>
                    </m:r>
                    <m:f>
                      <m:fPr>
                        <m:ctrlPr>
                          <a:rPr lang="es-CO" b="0" i="1" smtClean="0">
                            <a:solidFill>
                              <a:srgbClr val="00B0F0"/>
                            </a:solidFill>
                            <a:latin typeface="Cambria Math" panose="02040503050406030204" pitchFamily="18" charset="0"/>
                          </a:rPr>
                        </m:ctrlPr>
                      </m:fPr>
                      <m:num>
                        <m:r>
                          <a:rPr lang="es-CO" b="0" i="1" smtClean="0">
                            <a:solidFill>
                              <a:srgbClr val="00B0F0"/>
                            </a:solidFill>
                            <a:latin typeface="Cambria Math" panose="02040503050406030204" pitchFamily="18" charset="0"/>
                          </a:rPr>
                          <m:t>−3</m:t>
                        </m:r>
                      </m:num>
                      <m:den>
                        <m:rad>
                          <m:radPr>
                            <m:degHide m:val="on"/>
                            <m:ctrlPr>
                              <a:rPr lang="es-CO" b="0" i="1" smtClean="0">
                                <a:solidFill>
                                  <a:srgbClr val="00B0F0"/>
                                </a:solidFill>
                                <a:latin typeface="Cambria Math" panose="02040503050406030204" pitchFamily="18" charset="0"/>
                              </a:rPr>
                            </m:ctrlPr>
                          </m:radPr>
                          <m:deg/>
                          <m:e>
                            <m:r>
                              <a:rPr lang="es-CO" b="0" i="1" smtClean="0">
                                <a:solidFill>
                                  <a:srgbClr val="00B0F0"/>
                                </a:solidFill>
                                <a:latin typeface="Cambria Math" panose="02040503050406030204" pitchFamily="18" charset="0"/>
                              </a:rPr>
                              <m:t>2</m:t>
                            </m:r>
                          </m:e>
                        </m:rad>
                      </m:den>
                    </m:f>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𝑥</m:t>
                        </m:r>
                      </m:e>
                      <m:sup>
                        <m:r>
                          <a:rPr lang="es-CO" b="0" i="1" smtClean="0">
                            <a:solidFill>
                              <a:srgbClr val="00B0F0"/>
                            </a:solidFill>
                            <a:latin typeface="Cambria Math" panose="02040503050406030204" pitchFamily="18" charset="0"/>
                          </a:rPr>
                          <m:t>20</m:t>
                        </m:r>
                      </m:sup>
                    </m:sSup>
                    <m:r>
                      <a:rPr lang="es-CO" b="0" i="1" smtClean="0">
                        <a:solidFill>
                          <a:srgbClr val="00B0F0"/>
                        </a:solidFill>
                        <a:latin typeface="Cambria Math" panose="02040503050406030204" pitchFamily="18" charset="0"/>
                      </a:rPr>
                      <m:t>    </m:t>
                    </m:r>
                    <m:r>
                      <a:rPr lang="es-CO" i="1" dirty="0" smtClean="0">
                        <a:solidFill>
                          <a:srgbClr val="00B0F0"/>
                        </a:solidFill>
                        <a:latin typeface="Cambria Math" panose="02040503050406030204" pitchFamily="18" charset="0"/>
                      </a:rPr>
                      <m:t>𝑠𝑜𝑛</m:t>
                    </m:r>
                    <m:r>
                      <a:rPr lang="es-CO" i="1" dirty="0" smtClean="0">
                        <a:solidFill>
                          <a:srgbClr val="00B0F0"/>
                        </a:solidFill>
                        <a:latin typeface="Cambria Math" panose="02040503050406030204" pitchFamily="18" charset="0"/>
                      </a:rPr>
                      <m:t> </m:t>
                    </m:r>
                    <m:r>
                      <a:rPr lang="es-CO" i="1" dirty="0" smtClean="0">
                        <a:solidFill>
                          <a:srgbClr val="00B0F0"/>
                        </a:solidFill>
                        <a:latin typeface="Cambria Math" panose="02040503050406030204" pitchFamily="18" charset="0"/>
                      </a:rPr>
                      <m:t>𝑚𝑜𝑛𝑜𝑚𝑖𝑜𝑠</m:t>
                    </m:r>
                  </m:oMath>
                </a14:m>
                <a:endParaRPr lang="es-CO" i="1" dirty="0" smtClean="0">
                  <a:solidFill>
                    <a:srgbClr val="00B0F0"/>
                  </a:solidFill>
                </a:endParaRPr>
              </a:p>
              <a:p>
                <a:pPr marL="0" indent="0">
                  <a:buNone/>
                </a:pPr>
                <a:r>
                  <a:rPr lang="es-CO" dirty="0"/>
                  <a:t>A los polinomios de </a:t>
                </a:r>
                <a:r>
                  <a:rPr lang="es-CO" dirty="0" smtClean="0"/>
                  <a:t>dos términos </a:t>
                </a:r>
                <a:r>
                  <a:rPr lang="es-CO" dirty="0"/>
                  <a:t>se </a:t>
                </a:r>
                <a:r>
                  <a:rPr lang="es-CO" dirty="0" smtClean="0"/>
                  <a:t>les </a:t>
                </a:r>
                <a:r>
                  <a:rPr lang="es-CO" dirty="0"/>
                  <a:t>llaman </a:t>
                </a:r>
                <a:r>
                  <a:rPr lang="es-CO" dirty="0" smtClean="0">
                    <a:solidFill>
                      <a:srgbClr val="FF0000"/>
                    </a:solidFill>
                  </a:rPr>
                  <a:t>binomios</a:t>
                </a:r>
                <a:r>
                  <a:rPr lang="es-CO" dirty="0" smtClean="0">
                    <a:solidFill>
                      <a:srgbClr val="00B0F0"/>
                    </a:solidFill>
                  </a:rPr>
                  <a:t>.</a:t>
                </a:r>
              </a:p>
              <a:p>
                <a:pPr marL="0" indent="0">
                  <a:buNone/>
                </a:pPr>
                <a:r>
                  <a:rPr lang="es-CO" dirty="0" smtClean="0">
                    <a:solidFill>
                      <a:srgbClr val="00B0F0"/>
                    </a:solidFill>
                  </a:rPr>
                  <a:t>Por ejemplo:  </a:t>
                </a:r>
                <a14:m>
                  <m:oMath xmlns:m="http://schemas.openxmlformats.org/officeDocument/2006/math">
                    <m:r>
                      <a:rPr lang="es-CO" b="0" i="1" smtClean="0">
                        <a:solidFill>
                          <a:srgbClr val="FF0000"/>
                        </a:solidFill>
                        <a:latin typeface="Cambria Math" panose="02040503050406030204" pitchFamily="18" charset="0"/>
                      </a:rPr>
                      <m:t>𝑎</m:t>
                    </m:r>
                    <m:r>
                      <a:rPr lang="es-CO"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𝑏</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𝑥</m:t>
                    </m:r>
                    <m:r>
                      <a:rPr lang="es-CO"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𝑥</m:t>
                        </m:r>
                      </m:e>
                      <m:sup>
                        <m:r>
                          <a:rPr lang="es-CO" b="0" i="1" smtClean="0">
                            <a:solidFill>
                              <a:srgbClr val="FF0000"/>
                            </a:solidFill>
                            <a:latin typeface="Cambria Math" panose="02040503050406030204" pitchFamily="18" charset="0"/>
                          </a:rPr>
                          <m:t>4</m:t>
                        </m:r>
                      </m:sup>
                    </m:sSup>
                    <m:r>
                      <a:rPr lang="es-CO" b="0" i="1" smtClean="0">
                        <a:solidFill>
                          <a:srgbClr val="FF0000"/>
                        </a:solidFill>
                        <a:latin typeface="Cambria Math" panose="02040503050406030204" pitchFamily="18" charset="0"/>
                      </a:rPr>
                      <m:t>−</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𝑦</m:t>
                        </m:r>
                      </m:e>
                      <m:sup>
                        <m:r>
                          <a:rPr lang="es-CO" b="0" i="1" smtClean="0">
                            <a:solidFill>
                              <a:srgbClr val="FF0000"/>
                            </a:solidFill>
                            <a:latin typeface="Cambria Math" panose="02040503050406030204" pitchFamily="18" charset="0"/>
                          </a:rPr>
                          <m:t>8</m:t>
                        </m:r>
                      </m:sup>
                    </m:sSup>
                    <m:r>
                      <a:rPr lang="es-CO" b="0" i="1" smtClean="0">
                        <a:solidFill>
                          <a:srgbClr val="00B0F0"/>
                        </a:solidFill>
                        <a:latin typeface="Cambria Math" panose="02040503050406030204" pitchFamily="18" charset="0"/>
                      </a:rPr>
                      <m:t>    </m:t>
                    </m:r>
                    <m:r>
                      <a:rPr lang="es-CO" b="0" i="1" smtClean="0">
                        <a:solidFill>
                          <a:srgbClr val="FF0000"/>
                        </a:solidFill>
                        <a:latin typeface="Cambria Math" panose="02040503050406030204" pitchFamily="18" charset="0"/>
                      </a:rPr>
                      <m:t>𝑠𝑜𝑛</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𝑏𝑖𝑛𝑜𝑚𝑖𝑜𝑠</m:t>
                    </m:r>
                    <m:r>
                      <a:rPr lang="es-CO" b="0" i="1" smtClean="0">
                        <a:solidFill>
                          <a:srgbClr val="FF0000"/>
                        </a:solidFill>
                        <a:latin typeface="Cambria Math" panose="02040503050406030204" pitchFamily="18" charset="0"/>
                      </a:rPr>
                      <m:t>. </m:t>
                    </m:r>
                  </m:oMath>
                </a14:m>
                <a:endParaRPr lang="es-CO" dirty="0" smtClean="0">
                  <a:solidFill>
                    <a:srgbClr val="FF0000"/>
                  </a:solidFill>
                </a:endParaRPr>
              </a:p>
              <a:p>
                <a:pPr marL="0" indent="0">
                  <a:buNone/>
                </a:pPr>
                <a:r>
                  <a:rPr lang="es-CO" dirty="0"/>
                  <a:t>A los polinomios de </a:t>
                </a:r>
                <a:r>
                  <a:rPr lang="es-CO" dirty="0" smtClean="0"/>
                  <a:t>tres términos </a:t>
                </a:r>
                <a:r>
                  <a:rPr lang="es-CO" dirty="0"/>
                  <a:t>se </a:t>
                </a:r>
                <a:r>
                  <a:rPr lang="es-CO" dirty="0" smtClean="0"/>
                  <a:t>les </a:t>
                </a:r>
                <a:r>
                  <a:rPr lang="es-CO" dirty="0"/>
                  <a:t>llaman </a:t>
                </a:r>
                <a:r>
                  <a:rPr lang="es-CO" dirty="0" smtClean="0">
                    <a:solidFill>
                      <a:srgbClr val="00B050"/>
                    </a:solidFill>
                  </a:rPr>
                  <a:t>trinomios.</a:t>
                </a:r>
              </a:p>
              <a:p>
                <a:pPr marL="0" indent="0">
                  <a:buNone/>
                </a:pPr>
                <a:r>
                  <a:rPr lang="es-CO" dirty="0" smtClean="0">
                    <a:solidFill>
                      <a:srgbClr val="00B0F0"/>
                    </a:solidFill>
                  </a:rPr>
                  <a:t>Por ejemplo</a:t>
                </a:r>
                <a:r>
                  <a:rPr lang="es-CO" dirty="0" smtClean="0">
                    <a:solidFill>
                      <a:srgbClr val="00B050"/>
                    </a:solidFill>
                  </a:rPr>
                  <a:t>:  </a:t>
                </a:r>
                <a14:m>
                  <m:oMath xmlns:m="http://schemas.openxmlformats.org/officeDocument/2006/math">
                    <m:sSup>
                      <m:sSupPr>
                        <m:ctrlPr>
                          <a:rPr lang="es-CO"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2</m:t>
                        </m:r>
                      </m:sup>
                    </m:sSup>
                    <m:r>
                      <a:rPr lang="es-CO" b="0" i="1" smtClean="0">
                        <a:solidFill>
                          <a:srgbClr val="00B050"/>
                        </a:solidFill>
                        <a:latin typeface="Cambria Math" panose="02040503050406030204" pitchFamily="18" charset="0"/>
                      </a:rPr>
                      <m:t>+2</m:t>
                    </m:r>
                    <m:r>
                      <a:rPr lang="es-CO" b="0" i="1" smtClean="0">
                        <a:solidFill>
                          <a:srgbClr val="00B050"/>
                        </a:solidFill>
                        <a:latin typeface="Cambria Math" panose="02040503050406030204" pitchFamily="18" charset="0"/>
                      </a:rPr>
                      <m:t>𝑥</m:t>
                    </m:r>
                    <m:r>
                      <a:rPr lang="es-CO" b="0" i="1" smtClean="0">
                        <a:solidFill>
                          <a:srgbClr val="00B050"/>
                        </a:solidFill>
                        <a:latin typeface="Cambria Math" panose="02040503050406030204" pitchFamily="18" charset="0"/>
                      </a:rPr>
                      <m:t>+1;       </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3</m:t>
                        </m:r>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5</m:t>
                        </m:r>
                      </m:sup>
                    </m:sSup>
                    <m:r>
                      <a:rPr lang="es-CO" b="0" i="1" smtClean="0">
                        <a:solidFill>
                          <a:srgbClr val="00B050"/>
                        </a:solidFill>
                        <a:latin typeface="Cambria Math" panose="02040503050406030204" pitchFamily="18" charset="0"/>
                      </a:rPr>
                      <m:t>+4</m:t>
                    </m:r>
                    <m:r>
                      <a:rPr lang="es-CO" b="0" i="1" smtClean="0">
                        <a:solidFill>
                          <a:srgbClr val="00B050"/>
                        </a:solidFill>
                        <a:latin typeface="Cambria Math" panose="02040503050406030204" pitchFamily="18" charset="0"/>
                      </a:rPr>
                      <m:t>𝑥</m:t>
                    </m:r>
                    <m:r>
                      <a:rPr lang="es-CO" b="0" i="1" smtClean="0">
                        <a:solidFill>
                          <a:srgbClr val="00B050"/>
                        </a:solidFill>
                        <a:latin typeface="Cambria Math" panose="02040503050406030204" pitchFamily="18" charset="0"/>
                      </a:rPr>
                      <m:t>−5     </m:t>
                    </m:r>
                    <m:r>
                      <a:rPr lang="es-CO" b="0" i="1" smtClean="0">
                        <a:solidFill>
                          <a:srgbClr val="00B050"/>
                        </a:solidFill>
                        <a:latin typeface="Cambria Math" panose="02040503050406030204" pitchFamily="18" charset="0"/>
                      </a:rPr>
                      <m:t>𝑠𝑜𝑛</m:t>
                    </m:r>
                    <m:r>
                      <a:rPr lang="es-CO" b="0" i="1" smtClean="0">
                        <a:solidFill>
                          <a:srgbClr val="00B050"/>
                        </a:solidFill>
                        <a:latin typeface="Cambria Math" panose="02040503050406030204" pitchFamily="18" charset="0"/>
                      </a:rPr>
                      <m:t> </m:t>
                    </m:r>
                    <m:r>
                      <a:rPr lang="es-CO" b="0" i="1" smtClean="0">
                        <a:solidFill>
                          <a:srgbClr val="00B050"/>
                        </a:solidFill>
                        <a:latin typeface="Cambria Math" panose="02040503050406030204" pitchFamily="18" charset="0"/>
                      </a:rPr>
                      <m:t>𝑡𝑟𝑖𝑛𝑜𝑚𝑖𝑜𝑠</m:t>
                    </m:r>
                  </m:oMath>
                </a14:m>
                <a:endParaRPr lang="es-CO" dirty="0" smtClean="0">
                  <a:solidFill>
                    <a:srgbClr val="00B050"/>
                  </a:solidFill>
                </a:endParaRPr>
              </a:p>
              <a:p>
                <a:pPr marL="0" indent="0">
                  <a:buNone/>
                </a:pPr>
                <a:r>
                  <a:rPr lang="es-CO" dirty="0" smtClean="0">
                    <a:solidFill>
                      <a:srgbClr val="00B0F0"/>
                    </a:solidFill>
                  </a:rPr>
                  <a:t>Polinomios de más de tres términos generalmente se denominan solo polinomios.</a:t>
                </a:r>
                <a:endParaRPr lang="es-CO" dirty="0">
                  <a:solidFill>
                    <a:srgbClr val="00B0F0"/>
                  </a:solidFill>
                </a:endParaRPr>
              </a:p>
              <a:p>
                <a:pPr marL="0" indent="0">
                  <a:buNone/>
                </a:pPr>
                <a:endParaRPr lang="es-CO" dirty="0">
                  <a:solidFill>
                    <a:srgbClr val="00B0F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70985" y="1309816"/>
                <a:ext cx="7886700" cy="4351338"/>
              </a:xfrm>
              <a:blipFill>
                <a:blip r:embed="rId2"/>
                <a:stretch>
                  <a:fillRect l="-773" t="-1821"/>
                </a:stretch>
              </a:blipFill>
            </p:spPr>
            <p:txBody>
              <a:bodyPr/>
              <a:lstStyle/>
              <a:p>
                <a:r>
                  <a:rPr lang="es-CO">
                    <a:noFill/>
                  </a:rPr>
                  <a:t> </a:t>
                </a:r>
              </a:p>
            </p:txBody>
          </p:sp>
        </mc:Fallback>
      </mc:AlternateContent>
    </p:spTree>
    <p:extLst>
      <p:ext uri="{BB962C8B-B14F-4D97-AF65-F5344CB8AC3E}">
        <p14:creationId xmlns:p14="http://schemas.microsoft.com/office/powerpoint/2010/main" val="15759865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412" y="389840"/>
            <a:ext cx="7886700" cy="870550"/>
          </a:xfrm>
        </p:spPr>
        <p:txBody>
          <a:bodyPr/>
          <a:lstStyle/>
          <a:p>
            <a:r>
              <a:rPr lang="es-CO" dirty="0" smtClean="0">
                <a:solidFill>
                  <a:srgbClr val="00B0F0"/>
                </a:solidFill>
              </a:rPr>
              <a:t>Suma y resta de Expresiones algebraicas.</a:t>
            </a:r>
            <a:endParaRPr lang="es-CO"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13320" y="1260390"/>
                <a:ext cx="7886700" cy="5156886"/>
              </a:xfrm>
            </p:spPr>
            <p:txBody>
              <a:bodyPr>
                <a:normAutofit lnSpcReduction="10000"/>
              </a:bodyPr>
              <a:lstStyle/>
              <a:p>
                <a:r>
                  <a:rPr lang="es-CO" dirty="0" smtClean="0"/>
                  <a:t>Para sumar o restar polinomios, y en general expresiones algebraicas  se agrupan términos semejantes.</a:t>
                </a:r>
              </a:p>
              <a:p>
                <a:endParaRPr lang="es-CO" dirty="0"/>
              </a:p>
              <a:p>
                <a:pPr marL="0" indent="0">
                  <a:buNone/>
                </a:pPr>
                <a:r>
                  <a:rPr lang="es-CO" dirty="0" smtClean="0">
                    <a:solidFill>
                      <a:srgbClr val="00B050"/>
                    </a:solidFill>
                  </a:rPr>
                  <a:t>Ejemplo:  </a:t>
                </a:r>
                <a:r>
                  <a:rPr lang="es-CO" dirty="0" smtClean="0"/>
                  <a:t>Efectuar la operación que se indica.</a:t>
                </a:r>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0" smtClean="0">
                            <a:latin typeface="Cambria Math" panose="02040503050406030204" pitchFamily="18" charset="0"/>
                          </a:rPr>
                          <m:t>3</m:t>
                        </m:r>
                        <m:sSup>
                          <m:sSupPr>
                            <m:ctrlPr>
                              <a:rPr lang="es-CO"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m:t>
                        </m:r>
                      </m:e>
                    </m:d>
                    <m:r>
                      <a:rPr lang="es-CO" b="0" i="1" smtClean="0">
                        <a:latin typeface="Cambria Math" panose="02040503050406030204" pitchFamily="18" charset="0"/>
                      </a:rPr>
                      <m:t>+</m:t>
                    </m:r>
                    <m:d>
                      <m:dPr>
                        <m:ctrlPr>
                          <a:rPr lang="es-CO" b="0" i="1" smtClean="0">
                            <a:latin typeface="Cambria Math" panose="02040503050406030204" pitchFamily="18" charset="0"/>
                          </a:rPr>
                        </m:ctrlPr>
                      </m:dPr>
                      <m:e>
                        <m:sSup>
                          <m:sSupPr>
                            <m:ctrlPr>
                              <a:rPr lang="es-CO" b="0" i="1" smtClean="0">
                                <a:latin typeface="Cambria Math" panose="02040503050406030204" pitchFamily="18" charset="0"/>
                              </a:rPr>
                            </m:ctrlPr>
                          </m:sSupPr>
                          <m:e>
                            <m:r>
                              <a:rPr lang="es-CO" b="0" i="1" smtClean="0">
                                <a:latin typeface="Cambria Math" panose="02040503050406030204" pitchFamily="18" charset="0"/>
                              </a:rPr>
                              <m:t>−4</m:t>
                            </m:r>
                            <m:r>
                              <a:rPr lang="es-CO" b="0" i="1" smtClean="0">
                                <a:latin typeface="Cambria Math" panose="02040503050406030204" pitchFamily="18" charset="0"/>
                              </a:rPr>
                              <m:t>𝑥</m:t>
                            </m:r>
                          </m:e>
                          <m:sup>
                            <m:r>
                              <a:rPr lang="es-CO" b="0" i="1" smtClean="0">
                                <a:latin typeface="Cambria Math" panose="02040503050406030204" pitchFamily="18" charset="0"/>
                              </a:rPr>
                              <m:t>3</m:t>
                            </m:r>
                          </m:sup>
                        </m:sSup>
                        <m:r>
                          <a:rPr lang="es-CO" b="0" i="1" smtClean="0">
                            <a:latin typeface="Cambria Math" panose="02040503050406030204" pitchFamily="18" charset="0"/>
                          </a:rPr>
                          <m:t>+2</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−3</m:t>
                        </m:r>
                        <m:r>
                          <a:rPr lang="es-CO" b="0" i="1" smtClean="0">
                            <a:latin typeface="Cambria Math" panose="02040503050406030204" pitchFamily="18" charset="0"/>
                          </a:rPr>
                          <m:t>𝑥</m:t>
                        </m:r>
                        <m:r>
                          <a:rPr lang="es-CO" b="0" i="1" smtClean="0">
                            <a:latin typeface="Cambria Math" panose="02040503050406030204" pitchFamily="18" charset="0"/>
                          </a:rPr>
                          <m:t>+5</m:t>
                        </m:r>
                      </m:e>
                    </m:d>
                  </m:oMath>
                </a14:m>
                <a:endParaRPr lang="es-CO" b="0" i="1" dirty="0" smtClean="0">
                  <a:latin typeface="Cambria Math" panose="02040503050406030204" pitchFamily="18" charset="0"/>
                </a:endParaRPr>
              </a:p>
              <a:p>
                <a:pPr marL="0" indent="0">
                  <a:buNone/>
                </a:pPr>
                <a:r>
                  <a:rPr lang="es-CO" dirty="0" smtClean="0">
                    <a:solidFill>
                      <a:srgbClr val="92D050"/>
                    </a:solidFill>
                  </a:rPr>
                  <a:t>        </a:t>
                </a:r>
                <a14:m>
                  <m:oMath xmlns:m="http://schemas.openxmlformats.org/officeDocument/2006/math">
                    <m:sSup>
                      <m:sSupPr>
                        <m:ctrlPr>
                          <a:rPr lang="es-CO" i="1" smtClean="0">
                            <a:solidFill>
                              <a:srgbClr val="92D050"/>
                            </a:solidFill>
                            <a:latin typeface="Cambria Math" panose="02040503050406030204" pitchFamily="18" charset="0"/>
                          </a:rPr>
                        </m:ctrlPr>
                      </m:sSupPr>
                      <m:e>
                        <m:r>
                          <a:rPr lang="es-CO" b="0" i="1" smtClean="0">
                            <a:solidFill>
                              <a:schemeClr val="tx1"/>
                            </a:solidFill>
                            <a:latin typeface="Cambria Math" panose="02040503050406030204" pitchFamily="18" charset="0"/>
                          </a:rPr>
                          <m:t>=</m:t>
                        </m:r>
                        <m:r>
                          <a:rPr lang="es-CO" i="1">
                            <a:solidFill>
                              <a:srgbClr val="92D050"/>
                            </a:solidFill>
                            <a:latin typeface="Cambria Math" panose="02040503050406030204" pitchFamily="18" charset="0"/>
                          </a:rPr>
                          <m:t>−4</m:t>
                        </m:r>
                        <m:r>
                          <a:rPr lang="es-CO" i="1">
                            <a:solidFill>
                              <a:srgbClr val="92D050"/>
                            </a:solidFill>
                            <a:latin typeface="Cambria Math" panose="02040503050406030204" pitchFamily="18" charset="0"/>
                          </a:rPr>
                          <m:t>𝑥</m:t>
                        </m:r>
                      </m:e>
                      <m:sup>
                        <m:r>
                          <a:rPr lang="es-CO" i="1">
                            <a:solidFill>
                              <a:srgbClr val="92D050"/>
                            </a:solidFill>
                            <a:latin typeface="Cambria Math" panose="02040503050406030204" pitchFamily="18" charset="0"/>
                          </a:rPr>
                          <m:t>3</m:t>
                        </m:r>
                      </m:sup>
                    </m:sSup>
                  </m:oMath>
                </a14:m>
                <a:r>
                  <a:rPr lang="es-CO" dirty="0" smtClean="0"/>
                  <a:t>+(</a:t>
                </a:r>
                <a14:m>
                  <m:oMath xmlns:m="http://schemas.openxmlformats.org/officeDocument/2006/math">
                    <m:r>
                      <a:rPr lang="es-CO" smtClean="0">
                        <a:solidFill>
                          <a:srgbClr val="00B050"/>
                        </a:solidFill>
                        <a:latin typeface="Cambria Math" panose="02040503050406030204" pitchFamily="18" charset="0"/>
                      </a:rPr>
                      <m:t>3</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oMath>
                </a14:m>
                <a:r>
                  <a:rPr lang="es-CO" dirty="0" smtClean="0">
                    <a:solidFill>
                      <a:srgbClr val="00B050"/>
                    </a:solidFill>
                  </a:rPr>
                  <a:t>+</a:t>
                </a:r>
                <a14:m>
                  <m:oMath xmlns:m="http://schemas.openxmlformats.org/officeDocument/2006/math">
                    <m:r>
                      <a:rPr lang="es-CO" i="1">
                        <a:solidFill>
                          <a:srgbClr val="00B050"/>
                        </a:solidFill>
                        <a:latin typeface="Cambria Math" panose="02040503050406030204" pitchFamily="18" charset="0"/>
                      </a:rPr>
                      <m:t>2</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oMath>
                </a14:m>
                <a:r>
                  <a:rPr lang="es-CO" dirty="0" smtClean="0"/>
                  <a:t>)+(</a:t>
                </a:r>
                <a14:m>
                  <m:oMath xmlns:m="http://schemas.openxmlformats.org/officeDocument/2006/math">
                    <m:r>
                      <a:rPr lang="es-CO" i="1" smtClean="0">
                        <a:solidFill>
                          <a:srgbClr val="7030A0"/>
                        </a:solidFill>
                        <a:latin typeface="Cambria Math" panose="02040503050406030204" pitchFamily="18" charset="0"/>
                      </a:rPr>
                      <m:t>2</m:t>
                    </m:r>
                    <m:r>
                      <a:rPr lang="es-CO" i="1" smtClean="0">
                        <a:solidFill>
                          <a:srgbClr val="7030A0"/>
                        </a:solidFill>
                        <a:latin typeface="Cambria Math" panose="02040503050406030204" pitchFamily="18" charset="0"/>
                      </a:rPr>
                      <m:t>𝑥</m:t>
                    </m:r>
                    <m:r>
                      <a:rPr lang="es-CO" i="1" smtClean="0">
                        <a:solidFill>
                          <a:srgbClr val="7030A0"/>
                        </a:solidFill>
                        <a:latin typeface="Cambria Math" panose="02040503050406030204" pitchFamily="18" charset="0"/>
                      </a:rPr>
                      <m:t>−3</m:t>
                    </m:r>
                    <m:r>
                      <a:rPr lang="es-CO" i="1" smtClean="0">
                        <a:solidFill>
                          <a:srgbClr val="7030A0"/>
                        </a:solidFill>
                        <a:latin typeface="Cambria Math" panose="02040503050406030204" pitchFamily="18" charset="0"/>
                      </a:rPr>
                      <m:t>𝑥</m:t>
                    </m:r>
                  </m:oMath>
                </a14:m>
                <a:r>
                  <a:rPr lang="es-CO" dirty="0" smtClean="0"/>
                  <a:t>)+(</a:t>
                </a:r>
                <a14:m>
                  <m:oMath xmlns:m="http://schemas.openxmlformats.org/officeDocument/2006/math">
                    <m:r>
                      <a:rPr lang="es-CO" i="1" smtClean="0">
                        <a:solidFill>
                          <a:srgbClr val="FF0000"/>
                        </a:solidFill>
                        <a:latin typeface="Cambria Math" panose="02040503050406030204" pitchFamily="18" charset="0"/>
                      </a:rPr>
                      <m:t>−3</m:t>
                    </m:r>
                  </m:oMath>
                </a14:m>
                <a:r>
                  <a:rPr lang="es-CO" dirty="0">
                    <a:solidFill>
                      <a:srgbClr val="FF0000"/>
                    </a:solidFill>
                  </a:rPr>
                  <a:t> </a:t>
                </a:r>
                <a14:m>
                  <m:oMath xmlns:m="http://schemas.openxmlformats.org/officeDocument/2006/math">
                    <m:r>
                      <a:rPr lang="es-CO" i="1">
                        <a:solidFill>
                          <a:srgbClr val="FF0000"/>
                        </a:solidFill>
                        <a:latin typeface="Cambria Math" panose="02040503050406030204" pitchFamily="18" charset="0"/>
                      </a:rPr>
                      <m:t>+5</m:t>
                    </m:r>
                  </m:oMath>
                </a14:m>
                <a:r>
                  <a:rPr lang="es-CO" dirty="0" smtClean="0"/>
                  <a:t>) </a:t>
                </a:r>
              </a:p>
              <a:p>
                <a:pPr marL="0" indent="0">
                  <a:buNone/>
                </a:pPr>
                <a:r>
                  <a:rPr lang="es-CO" dirty="0">
                    <a:solidFill>
                      <a:srgbClr val="92D050"/>
                    </a:solidFill>
                  </a:rPr>
                  <a:t> </a:t>
                </a:r>
                <a:r>
                  <a:rPr lang="es-CO" dirty="0" smtClean="0">
                    <a:solidFill>
                      <a:srgbClr val="92D050"/>
                    </a:solidFill>
                  </a:rPr>
                  <a:t>       </a:t>
                </a:r>
                <a14:m>
                  <m:oMath xmlns:m="http://schemas.openxmlformats.org/officeDocument/2006/math">
                    <m:sSup>
                      <m:sSupPr>
                        <m:ctrlPr>
                          <a:rPr lang="es-CO" i="1">
                            <a:solidFill>
                              <a:srgbClr val="92D050"/>
                            </a:solidFill>
                            <a:latin typeface="Cambria Math" panose="02040503050406030204" pitchFamily="18" charset="0"/>
                          </a:rPr>
                        </m:ctrlPr>
                      </m:sSupPr>
                      <m:e>
                        <m:r>
                          <a:rPr lang="es-CO" b="0" i="1" smtClean="0">
                            <a:solidFill>
                              <a:schemeClr val="tx1"/>
                            </a:solidFill>
                            <a:latin typeface="Cambria Math" panose="02040503050406030204" pitchFamily="18" charset="0"/>
                          </a:rPr>
                          <m:t>= </m:t>
                        </m:r>
                        <m:r>
                          <a:rPr lang="es-CO" i="1">
                            <a:solidFill>
                              <a:srgbClr val="92D050"/>
                            </a:solidFill>
                            <a:latin typeface="Cambria Math" panose="02040503050406030204" pitchFamily="18" charset="0"/>
                          </a:rPr>
                          <m:t>−4</m:t>
                        </m:r>
                        <m:r>
                          <a:rPr lang="es-CO" i="1">
                            <a:solidFill>
                              <a:srgbClr val="92D050"/>
                            </a:solidFill>
                            <a:latin typeface="Cambria Math" panose="02040503050406030204" pitchFamily="18" charset="0"/>
                          </a:rPr>
                          <m:t>𝑥</m:t>
                        </m:r>
                      </m:e>
                      <m:sup>
                        <m:r>
                          <a:rPr lang="es-CO" i="1">
                            <a:solidFill>
                              <a:srgbClr val="92D050"/>
                            </a:solidFill>
                            <a:latin typeface="Cambria Math" panose="02040503050406030204" pitchFamily="18" charset="0"/>
                          </a:rPr>
                          <m:t>3</m:t>
                        </m:r>
                      </m:sup>
                    </m:sSup>
                  </m:oMath>
                </a14:m>
                <a:r>
                  <a:rPr lang="es-CO" dirty="0" smtClean="0"/>
                  <a:t>+</a:t>
                </a:r>
                <a14:m>
                  <m:oMath xmlns:m="http://schemas.openxmlformats.org/officeDocument/2006/math">
                    <m:r>
                      <a:rPr lang="es-CO" i="1" dirty="0" smtClean="0">
                        <a:solidFill>
                          <a:srgbClr val="00B050"/>
                        </a:solidFill>
                        <a:latin typeface="Cambria Math" panose="02040503050406030204" pitchFamily="18" charset="0"/>
                      </a:rPr>
                      <m:t>5</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oMath>
                </a14:m>
                <a:r>
                  <a:rPr lang="es-CO" dirty="0">
                    <a:solidFill>
                      <a:srgbClr val="7030A0"/>
                    </a:solidFill>
                  </a:rPr>
                  <a:t> </a:t>
                </a:r>
                <a14:m>
                  <m:oMath xmlns:m="http://schemas.openxmlformats.org/officeDocument/2006/math">
                    <m:r>
                      <a:rPr lang="es-CO" i="1" smtClean="0">
                        <a:solidFill>
                          <a:srgbClr val="7030A0"/>
                        </a:solidFill>
                        <a:latin typeface="Cambria Math" panose="02040503050406030204" pitchFamily="18" charset="0"/>
                        <a:ea typeface="Cambria Math" panose="02040503050406030204" pitchFamily="18" charset="0"/>
                      </a:rPr>
                      <m:t>−</m:t>
                    </m:r>
                    <m:r>
                      <a:rPr lang="es-CO" i="1">
                        <a:solidFill>
                          <a:srgbClr val="7030A0"/>
                        </a:solidFill>
                        <a:latin typeface="Cambria Math" panose="02040503050406030204" pitchFamily="18" charset="0"/>
                      </a:rPr>
                      <m:t>𝑥</m:t>
                    </m:r>
                  </m:oMath>
                </a14:m>
                <a:r>
                  <a:rPr lang="es-CO" dirty="0" smtClean="0"/>
                  <a:t>+</a:t>
                </a:r>
                <a:r>
                  <a:rPr lang="es-CO" dirty="0">
                    <a:solidFill>
                      <a:srgbClr val="FF0000"/>
                    </a:solidFill>
                  </a:rPr>
                  <a:t> </a:t>
                </a:r>
                <a14:m>
                  <m:oMath xmlns:m="http://schemas.openxmlformats.org/officeDocument/2006/math">
                    <m:r>
                      <a:rPr lang="es-CO" b="0" i="1" smtClean="0">
                        <a:solidFill>
                          <a:srgbClr val="FF0000"/>
                        </a:solidFill>
                        <a:latin typeface="Cambria Math" panose="02040503050406030204" pitchFamily="18" charset="0"/>
                      </a:rPr>
                      <m:t>2</m:t>
                    </m:r>
                  </m:oMath>
                </a14:m>
                <a:endParaRPr lang="es-CO" b="0" i="1" dirty="0" smtClean="0">
                  <a:solidFill>
                    <a:srgbClr val="FF0000"/>
                  </a:solidFill>
                  <a:latin typeface="Cambria Math" panose="02040503050406030204" pitchFamily="18" charset="0"/>
                </a:endParaRPr>
              </a:p>
              <a:p>
                <a:pPr marL="0" indent="0">
                  <a:buNone/>
                </a:pPr>
                <a:r>
                  <a:rPr lang="es-CO" dirty="0" smtClean="0"/>
                  <a:t>2. </a:t>
                </a:r>
                <a14:m>
                  <m:oMath xmlns:m="http://schemas.openxmlformats.org/officeDocument/2006/math">
                    <m:d>
                      <m:dPr>
                        <m:ctrlPr>
                          <a:rPr lang="es-CO" i="1">
                            <a:latin typeface="Cambria Math" panose="02040503050406030204" pitchFamily="18" charset="0"/>
                          </a:rPr>
                        </m:ctrlPr>
                      </m:dPr>
                      <m:e>
                        <m:r>
                          <a:rPr lang="es-CO">
                            <a:latin typeface="Cambria Math" panose="02040503050406030204" pitchFamily="18" charset="0"/>
                          </a:rPr>
                          <m:t>3</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2</m:t>
                            </m:r>
                          </m:sup>
                        </m:sSup>
                        <m:r>
                          <a:rPr lang="es-CO" i="1">
                            <a:latin typeface="Cambria Math" panose="02040503050406030204" pitchFamily="18" charset="0"/>
                          </a:rPr>
                          <m:t>+2</m:t>
                        </m:r>
                        <m:r>
                          <a:rPr lang="es-CO" i="1">
                            <a:latin typeface="Cambria Math" panose="02040503050406030204" pitchFamily="18" charset="0"/>
                          </a:rPr>
                          <m:t>𝑥</m:t>
                        </m:r>
                        <m:r>
                          <a:rPr lang="es-CO" i="1">
                            <a:latin typeface="Cambria Math" panose="02040503050406030204" pitchFamily="18" charset="0"/>
                          </a:rPr>
                          <m:t>−3</m:t>
                        </m:r>
                      </m:e>
                    </m:d>
                    <m:r>
                      <a:rPr lang="es-CO" b="0" i="1" smtClean="0">
                        <a:solidFill>
                          <a:srgbClr val="FF0000"/>
                        </a:solidFill>
                        <a:latin typeface="Cambria Math" panose="02040503050406030204" pitchFamily="18" charset="0"/>
                      </a:rPr>
                      <m:t>−</m:t>
                    </m:r>
                    <m:d>
                      <m:dPr>
                        <m:ctrlPr>
                          <a:rPr lang="es-CO" i="1">
                            <a:latin typeface="Cambria Math" panose="02040503050406030204" pitchFamily="18" charset="0"/>
                          </a:rPr>
                        </m:ctrlPr>
                      </m:dPr>
                      <m:e>
                        <m:sSup>
                          <m:sSupPr>
                            <m:ctrlPr>
                              <a:rPr lang="es-CO" i="1">
                                <a:latin typeface="Cambria Math" panose="02040503050406030204" pitchFamily="18" charset="0"/>
                              </a:rPr>
                            </m:ctrlPr>
                          </m:sSupPr>
                          <m:e>
                            <m:r>
                              <a:rPr lang="es-CO" i="1">
                                <a:latin typeface="Cambria Math" panose="02040503050406030204" pitchFamily="18" charset="0"/>
                              </a:rPr>
                              <m:t>−4</m:t>
                            </m:r>
                            <m:r>
                              <a:rPr lang="es-CO" i="1">
                                <a:latin typeface="Cambria Math" panose="02040503050406030204" pitchFamily="18" charset="0"/>
                              </a:rPr>
                              <m:t>𝑥</m:t>
                            </m:r>
                          </m:e>
                          <m:sup>
                            <m:r>
                              <a:rPr lang="es-CO" i="1">
                                <a:latin typeface="Cambria Math" panose="02040503050406030204" pitchFamily="18" charset="0"/>
                              </a:rPr>
                              <m:t>3</m:t>
                            </m:r>
                          </m:sup>
                        </m:sSup>
                        <m:r>
                          <a:rPr lang="es-CO" i="1">
                            <a:latin typeface="Cambria Math" panose="02040503050406030204" pitchFamily="18" charset="0"/>
                          </a:rPr>
                          <m:t>+2</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2</m:t>
                            </m:r>
                          </m:sup>
                        </m:sSup>
                        <m:r>
                          <a:rPr lang="es-CO" i="1">
                            <a:latin typeface="Cambria Math" panose="02040503050406030204" pitchFamily="18" charset="0"/>
                          </a:rPr>
                          <m:t>−3</m:t>
                        </m:r>
                        <m:r>
                          <a:rPr lang="es-CO" i="1">
                            <a:latin typeface="Cambria Math" panose="02040503050406030204" pitchFamily="18" charset="0"/>
                          </a:rPr>
                          <m:t>𝑥</m:t>
                        </m:r>
                        <m:r>
                          <a:rPr lang="es-CO" i="1">
                            <a:latin typeface="Cambria Math" panose="02040503050406030204" pitchFamily="18" charset="0"/>
                          </a:rPr>
                          <m:t>+5</m:t>
                        </m:r>
                      </m:e>
                    </m:d>
                  </m:oMath>
                </a14:m>
                <a:endParaRPr lang="es-CO" i="1" dirty="0">
                  <a:latin typeface="Cambria Math" panose="02040503050406030204" pitchFamily="18" charset="0"/>
                </a:endParaRPr>
              </a:p>
              <a:p>
                <a:pPr marL="0" indent="0">
                  <a:buNone/>
                </a:pPr>
                <a:r>
                  <a:rPr lang="es-CO" dirty="0">
                    <a:solidFill>
                      <a:srgbClr val="92D050"/>
                    </a:solidFill>
                  </a:rPr>
                  <a:t>      </a:t>
                </a:r>
                <a:r>
                  <a:rPr lang="es-CO" dirty="0" smtClean="0">
                    <a:solidFill>
                      <a:srgbClr val="92D050"/>
                    </a:solidFill>
                  </a:rPr>
                  <a:t>=  </a:t>
                </a:r>
                <a14:m>
                  <m:oMath xmlns:m="http://schemas.openxmlformats.org/officeDocument/2006/math">
                    <m:sSup>
                      <m:sSupPr>
                        <m:ctrlPr>
                          <a:rPr lang="es-CO" i="1">
                            <a:solidFill>
                              <a:srgbClr val="92D050"/>
                            </a:solidFill>
                            <a:latin typeface="Cambria Math" panose="02040503050406030204" pitchFamily="18" charset="0"/>
                          </a:rPr>
                        </m:ctrlPr>
                      </m:sSupPr>
                      <m:e>
                        <m:r>
                          <a:rPr lang="es-CO" b="0" i="1" smtClean="0">
                            <a:solidFill>
                              <a:srgbClr val="FF0000"/>
                            </a:solidFill>
                            <a:latin typeface="Cambria Math" panose="02040503050406030204" pitchFamily="18" charset="0"/>
                          </a:rPr>
                          <m:t>−</m:t>
                        </m:r>
                        <m:r>
                          <a:rPr lang="es-CO" b="0" i="1" smtClean="0">
                            <a:solidFill>
                              <a:srgbClr val="92D050"/>
                            </a:solidFill>
                            <a:latin typeface="Cambria Math" panose="02040503050406030204" pitchFamily="18" charset="0"/>
                          </a:rPr>
                          <m:t>(</m:t>
                        </m:r>
                        <m:r>
                          <a:rPr lang="es-CO" i="1">
                            <a:solidFill>
                              <a:srgbClr val="92D050"/>
                            </a:solidFill>
                            <a:latin typeface="Cambria Math" panose="02040503050406030204" pitchFamily="18" charset="0"/>
                          </a:rPr>
                          <m:t>−4</m:t>
                        </m:r>
                        <m:r>
                          <a:rPr lang="es-CO" i="1">
                            <a:solidFill>
                              <a:srgbClr val="92D050"/>
                            </a:solidFill>
                            <a:latin typeface="Cambria Math" panose="02040503050406030204" pitchFamily="18" charset="0"/>
                          </a:rPr>
                          <m:t>𝑥</m:t>
                        </m:r>
                      </m:e>
                      <m:sup>
                        <m:r>
                          <a:rPr lang="es-CO" i="1">
                            <a:solidFill>
                              <a:srgbClr val="92D050"/>
                            </a:solidFill>
                            <a:latin typeface="Cambria Math" panose="02040503050406030204" pitchFamily="18" charset="0"/>
                          </a:rPr>
                          <m:t>3</m:t>
                        </m:r>
                      </m:sup>
                    </m:sSup>
                    <m:r>
                      <a:rPr lang="es-CO" b="0" i="1" smtClean="0">
                        <a:solidFill>
                          <a:srgbClr val="92D050"/>
                        </a:solidFill>
                        <a:latin typeface="Cambria Math" panose="02040503050406030204" pitchFamily="18" charset="0"/>
                      </a:rPr>
                      <m:t>)</m:t>
                    </m:r>
                  </m:oMath>
                </a14:m>
                <a:r>
                  <a:rPr lang="es-CO" dirty="0" smtClean="0"/>
                  <a:t>+(</a:t>
                </a:r>
                <a14:m>
                  <m:oMath xmlns:m="http://schemas.openxmlformats.org/officeDocument/2006/math">
                    <m:r>
                      <a:rPr lang="es-CO">
                        <a:solidFill>
                          <a:srgbClr val="00B050"/>
                        </a:solidFill>
                        <a:latin typeface="Cambria Math" panose="02040503050406030204" pitchFamily="18" charset="0"/>
                      </a:rPr>
                      <m:t>3</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r>
                      <a:rPr lang="es-CO" b="0" i="0" smtClean="0">
                        <a:solidFill>
                          <a:srgbClr val="FF0000"/>
                        </a:solidFill>
                        <a:latin typeface="Cambria Math" panose="02040503050406030204" pitchFamily="18" charset="0"/>
                      </a:rPr>
                      <m:t>−</m:t>
                    </m:r>
                    <m:r>
                      <a:rPr lang="es-CO" i="1">
                        <a:solidFill>
                          <a:srgbClr val="00B050"/>
                        </a:solidFill>
                        <a:latin typeface="Cambria Math" panose="02040503050406030204" pitchFamily="18" charset="0"/>
                      </a:rPr>
                      <m:t>2</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oMath>
                </a14:m>
                <a:r>
                  <a:rPr lang="es-CO" dirty="0"/>
                  <a:t>)+(</a:t>
                </a:r>
                <a14:m>
                  <m:oMath xmlns:m="http://schemas.openxmlformats.org/officeDocument/2006/math">
                    <m:r>
                      <a:rPr lang="es-CO" i="1">
                        <a:solidFill>
                          <a:srgbClr val="7030A0"/>
                        </a:solidFill>
                        <a:latin typeface="Cambria Math" panose="02040503050406030204" pitchFamily="18" charset="0"/>
                      </a:rPr>
                      <m:t>2</m:t>
                    </m:r>
                    <m:r>
                      <a:rPr lang="es-CO" i="1">
                        <a:solidFill>
                          <a:srgbClr val="7030A0"/>
                        </a:solidFill>
                        <a:latin typeface="Cambria Math" panose="02040503050406030204" pitchFamily="18" charset="0"/>
                      </a:rPr>
                      <m:t>𝑥</m:t>
                    </m:r>
                    <m:r>
                      <a:rPr lang="es-CO" b="0" i="1" smtClean="0">
                        <a:solidFill>
                          <a:srgbClr val="FF0000"/>
                        </a:solidFill>
                        <a:latin typeface="Cambria Math" panose="02040503050406030204" pitchFamily="18" charset="0"/>
                      </a:rPr>
                      <m:t>+</m:t>
                    </m:r>
                    <m:r>
                      <a:rPr lang="es-CO" i="1">
                        <a:solidFill>
                          <a:srgbClr val="7030A0"/>
                        </a:solidFill>
                        <a:latin typeface="Cambria Math" panose="02040503050406030204" pitchFamily="18" charset="0"/>
                      </a:rPr>
                      <m:t>3</m:t>
                    </m:r>
                    <m:r>
                      <a:rPr lang="es-CO" i="1">
                        <a:solidFill>
                          <a:srgbClr val="7030A0"/>
                        </a:solidFill>
                        <a:latin typeface="Cambria Math" panose="02040503050406030204" pitchFamily="18" charset="0"/>
                      </a:rPr>
                      <m:t>𝑥</m:t>
                    </m:r>
                  </m:oMath>
                </a14:m>
                <a:r>
                  <a:rPr lang="es-CO" dirty="0"/>
                  <a:t>)+(</a:t>
                </a:r>
                <a14:m>
                  <m:oMath xmlns:m="http://schemas.openxmlformats.org/officeDocument/2006/math">
                    <m:r>
                      <a:rPr lang="es-CO" i="1" dirty="0" smtClean="0">
                        <a:solidFill>
                          <a:srgbClr val="FF0000"/>
                        </a:solidFill>
                        <a:latin typeface="Cambria Math" panose="02040503050406030204" pitchFamily="18" charset="0"/>
                      </a:rPr>
                      <m:t>−</m:t>
                    </m:r>
                    <m:r>
                      <a:rPr lang="es-CO" i="1">
                        <a:solidFill>
                          <a:srgbClr val="FF0000"/>
                        </a:solidFill>
                        <a:latin typeface="Cambria Math" panose="02040503050406030204" pitchFamily="18" charset="0"/>
                      </a:rPr>
                      <m:t>3</m:t>
                    </m:r>
                  </m:oMath>
                </a14:m>
                <a:r>
                  <a:rPr lang="es-CO" dirty="0">
                    <a:solidFill>
                      <a:srgbClr val="FF0000"/>
                    </a:solidFill>
                  </a:rPr>
                  <a:t> </a:t>
                </a:r>
                <a14:m>
                  <m:oMath xmlns:m="http://schemas.openxmlformats.org/officeDocument/2006/math">
                    <m:r>
                      <a:rPr lang="es-CO" b="0" i="1" dirty="0" smtClean="0">
                        <a:solidFill>
                          <a:srgbClr val="FF0000"/>
                        </a:solidFill>
                        <a:latin typeface="Cambria Math" panose="02040503050406030204" pitchFamily="18" charset="0"/>
                      </a:rPr>
                      <m:t>−</m:t>
                    </m:r>
                    <m:r>
                      <a:rPr lang="es-CO" i="1">
                        <a:solidFill>
                          <a:srgbClr val="FF0000"/>
                        </a:solidFill>
                        <a:latin typeface="Cambria Math" panose="02040503050406030204" pitchFamily="18" charset="0"/>
                      </a:rPr>
                      <m:t>5</m:t>
                    </m:r>
                  </m:oMath>
                </a14:m>
                <a:r>
                  <a:rPr lang="es-CO" dirty="0" smtClean="0"/>
                  <a:t>)</a:t>
                </a:r>
                <a:endParaRPr lang="es-CO" dirty="0"/>
              </a:p>
              <a:p>
                <a:pPr marL="0" indent="0">
                  <a:buNone/>
                </a:pPr>
                <a:r>
                  <a:rPr lang="es-CO" dirty="0">
                    <a:solidFill>
                      <a:srgbClr val="92D050"/>
                    </a:solidFill>
                  </a:rPr>
                  <a:t>        </a:t>
                </a:r>
                <a14:m>
                  <m:oMath xmlns:m="http://schemas.openxmlformats.org/officeDocument/2006/math">
                    <m:sSup>
                      <m:sSupPr>
                        <m:ctrlPr>
                          <a:rPr lang="es-CO" i="1">
                            <a:solidFill>
                              <a:srgbClr val="92D050"/>
                            </a:solidFill>
                            <a:latin typeface="Cambria Math" panose="02040503050406030204" pitchFamily="18" charset="0"/>
                          </a:rPr>
                        </m:ctrlPr>
                      </m:sSupPr>
                      <m:e>
                        <m:r>
                          <a:rPr lang="es-CO" b="0" i="1" smtClean="0">
                            <a:solidFill>
                              <a:srgbClr val="92D050"/>
                            </a:solidFill>
                            <a:latin typeface="Cambria Math" panose="02040503050406030204" pitchFamily="18" charset="0"/>
                          </a:rPr>
                          <m:t>=</m:t>
                        </m:r>
                        <m:r>
                          <a:rPr lang="es-CO" i="1">
                            <a:solidFill>
                              <a:srgbClr val="92D050"/>
                            </a:solidFill>
                            <a:latin typeface="Cambria Math" panose="02040503050406030204" pitchFamily="18" charset="0"/>
                          </a:rPr>
                          <m:t>4</m:t>
                        </m:r>
                        <m:r>
                          <a:rPr lang="es-CO" i="1">
                            <a:solidFill>
                              <a:srgbClr val="92D050"/>
                            </a:solidFill>
                            <a:latin typeface="Cambria Math" panose="02040503050406030204" pitchFamily="18" charset="0"/>
                          </a:rPr>
                          <m:t>𝑥</m:t>
                        </m:r>
                      </m:e>
                      <m:sup>
                        <m:r>
                          <a:rPr lang="es-CO" i="1">
                            <a:solidFill>
                              <a:srgbClr val="92D050"/>
                            </a:solidFill>
                            <a:latin typeface="Cambria Math" panose="02040503050406030204" pitchFamily="18" charset="0"/>
                          </a:rPr>
                          <m:t>3</m:t>
                        </m:r>
                      </m:sup>
                    </m:sSup>
                  </m:oMath>
                </a14:m>
                <a:r>
                  <a:rPr lang="es-CO" dirty="0" smtClean="0"/>
                  <a:t>+</a:t>
                </a:r>
                <a14:m>
                  <m:oMath xmlns:m="http://schemas.openxmlformats.org/officeDocument/2006/math">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2</m:t>
                        </m:r>
                      </m:sup>
                    </m:sSup>
                  </m:oMath>
                </a14:m>
                <a:r>
                  <a:rPr lang="es-CO" dirty="0">
                    <a:solidFill>
                      <a:srgbClr val="7030A0"/>
                    </a:solidFill>
                  </a:rPr>
                  <a:t> </a:t>
                </a:r>
                <a:r>
                  <a:rPr lang="es-CO" dirty="0" smtClean="0">
                    <a:solidFill>
                      <a:srgbClr val="7030A0"/>
                    </a:solidFill>
                  </a:rPr>
                  <a:t>+5</a:t>
                </a:r>
                <a14:m>
                  <m:oMath xmlns:m="http://schemas.openxmlformats.org/officeDocument/2006/math">
                    <m:r>
                      <a:rPr lang="es-CO" i="1">
                        <a:solidFill>
                          <a:srgbClr val="7030A0"/>
                        </a:solidFill>
                        <a:latin typeface="Cambria Math" panose="02040503050406030204" pitchFamily="18" charset="0"/>
                      </a:rPr>
                      <m:t>𝑥</m:t>
                    </m:r>
                    <m:r>
                      <a:rPr lang="es-CO" b="0" i="0" smtClean="0">
                        <a:solidFill>
                          <a:srgbClr val="7030A0"/>
                        </a:solidFill>
                        <a:latin typeface="Cambria Math" panose="02040503050406030204" pitchFamily="18" charset="0"/>
                      </a:rPr>
                      <m:t>−</m:t>
                    </m:r>
                  </m:oMath>
                </a14:m>
                <a:r>
                  <a:rPr lang="es-CO" dirty="0">
                    <a:solidFill>
                      <a:srgbClr val="FF0000"/>
                    </a:solidFill>
                  </a:rPr>
                  <a:t> </a:t>
                </a:r>
                <a14:m>
                  <m:oMath xmlns:m="http://schemas.openxmlformats.org/officeDocument/2006/math">
                    <m:r>
                      <a:rPr lang="es-CO" b="0" i="1" smtClean="0">
                        <a:solidFill>
                          <a:srgbClr val="FF0000"/>
                        </a:solidFill>
                        <a:latin typeface="Cambria Math" panose="02040503050406030204" pitchFamily="18" charset="0"/>
                      </a:rPr>
                      <m:t>8</m:t>
                    </m:r>
                  </m:oMath>
                </a14:m>
                <a:endParaRPr lang="es-CO" dirty="0"/>
              </a:p>
              <a:p>
                <a:pPr marL="0" indent="0">
                  <a:buNone/>
                </a:pPr>
                <a:r>
                  <a:rPr lang="es-CO" dirty="0" smtClean="0"/>
                  <a:t>3.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   </m:t>
                        </m:r>
                        <m:r>
                          <a:rPr lang="es-CO" b="0" i="1" smtClean="0">
                            <a:latin typeface="Cambria Math" panose="02040503050406030204" pitchFamily="18" charset="0"/>
                          </a:rPr>
                          <m:t>𝑎</m:t>
                        </m:r>
                      </m:e>
                      <m:sup>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3</m:t>
                            </m:r>
                          </m:den>
                        </m:f>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sup>
                    </m:sSup>
                    <m:r>
                      <a:rPr lang="es-CO" b="0" i="1" smtClean="0">
                        <a:latin typeface="Cambria Math" panose="02040503050406030204" pitchFamily="18" charset="0"/>
                      </a:rPr>
                      <m:t>−</m:t>
                    </m:r>
                    <m:r>
                      <a:rPr lang="es-CO" b="0" i="1" smtClean="0">
                        <a:latin typeface="Cambria Math" panose="02040503050406030204" pitchFamily="18" charset="0"/>
                      </a:rPr>
                      <m:t>𝑏</m:t>
                    </m:r>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sup>
                    </m:sSup>
                    <m:r>
                      <a:rPr lang="es-CO" b="0" i="1" smtClean="0">
                        <a:latin typeface="Cambria Math" panose="02040503050406030204" pitchFamily="18" charset="0"/>
                      </a:rPr>
                      <m:t>+3</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3</m:t>
                        </m:r>
                      </m:sup>
                    </m:sSup>
                    <m:r>
                      <a:rPr lang="es-CO" b="0" i="1" smtClean="0">
                        <a:latin typeface="Cambria Math" panose="02040503050406030204" pitchFamily="18" charset="0"/>
                      </a:rPr>
                      <m:t>−4</m:t>
                    </m:r>
                    <m:r>
                      <a:rPr lang="es-CO" b="0" i="1" smtClean="0">
                        <a:latin typeface="Cambria Math" panose="02040503050406030204" pitchFamily="18" charset="0"/>
                      </a:rPr>
                      <m:t>𝑏</m:t>
                    </m:r>
                    <m:r>
                      <a:rPr lang="es-CO" b="0" i="1" smtClean="0">
                        <a:latin typeface="Cambria Math" panose="02040503050406030204" pitchFamily="18" charset="0"/>
                      </a:rPr>
                      <m:t>+2</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3</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𝑎</m:t>
                        </m:r>
                      </m:e>
                      <m:sup>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3</m:t>
                            </m:r>
                          </m:den>
                        </m:f>
                      </m:sup>
                    </m:sSup>
                  </m:oMath>
                </a14:m>
                <a:endParaRPr lang="es-CO" b="0" dirty="0" smtClean="0"/>
              </a:p>
              <a:p>
                <a:pPr marL="0" indent="0">
                  <a:buNone/>
                </a:pPr>
                <a:r>
                  <a:rPr lang="es-CO" b="0" dirty="0" smtClean="0"/>
                  <a:t>       =</a:t>
                </a:r>
                <a14:m>
                  <m:oMath xmlns:m="http://schemas.openxmlformats.org/officeDocument/2006/math">
                    <m:r>
                      <a:rPr lang="es-CO" b="0" i="0" smtClean="0">
                        <a:latin typeface="Cambria Math" panose="02040503050406030204" pitchFamily="18" charset="0"/>
                      </a:rPr>
                      <m:t>(</m:t>
                    </m:r>
                    <m:r>
                      <a:rPr lang="es-CO" i="1" smtClean="0">
                        <a:solidFill>
                          <a:srgbClr val="92D050"/>
                        </a:solidFill>
                        <a:latin typeface="Cambria Math" panose="02040503050406030204" pitchFamily="18" charset="0"/>
                      </a:rPr>
                      <m:t>3</m:t>
                    </m:r>
                    <m:sSup>
                      <m:sSupPr>
                        <m:ctrlPr>
                          <a:rPr lang="es-CO" i="1">
                            <a:solidFill>
                              <a:srgbClr val="92D050"/>
                            </a:solidFill>
                            <a:latin typeface="Cambria Math" panose="02040503050406030204" pitchFamily="18" charset="0"/>
                          </a:rPr>
                        </m:ctrlPr>
                      </m:sSupPr>
                      <m:e>
                        <m:r>
                          <a:rPr lang="es-CO" i="1">
                            <a:solidFill>
                              <a:srgbClr val="92D050"/>
                            </a:solidFill>
                            <a:latin typeface="Cambria Math" panose="02040503050406030204" pitchFamily="18" charset="0"/>
                          </a:rPr>
                          <m:t>𝑎</m:t>
                        </m:r>
                      </m:e>
                      <m:sup>
                        <m:r>
                          <a:rPr lang="es-CO" i="1">
                            <a:solidFill>
                              <a:srgbClr val="92D050"/>
                            </a:solidFill>
                            <a:latin typeface="Cambria Math" panose="02040503050406030204" pitchFamily="18" charset="0"/>
                          </a:rPr>
                          <m:t>3</m:t>
                        </m:r>
                      </m:sup>
                    </m:sSup>
                  </m:oMath>
                </a14:m>
                <a:r>
                  <a:rPr lang="es-CO" b="0" dirty="0" smtClean="0">
                    <a:solidFill>
                      <a:srgbClr val="92D050"/>
                    </a:solidFill>
                  </a:rPr>
                  <a:t>+</a:t>
                </a:r>
                <a14:m>
                  <m:oMath xmlns:m="http://schemas.openxmlformats.org/officeDocument/2006/math">
                    <m:r>
                      <a:rPr lang="es-CO" i="1">
                        <a:solidFill>
                          <a:srgbClr val="92D050"/>
                        </a:solidFill>
                        <a:latin typeface="Cambria Math" panose="02040503050406030204" pitchFamily="18" charset="0"/>
                      </a:rPr>
                      <m:t>2</m:t>
                    </m:r>
                    <m:sSup>
                      <m:sSupPr>
                        <m:ctrlPr>
                          <a:rPr lang="es-CO" i="1">
                            <a:solidFill>
                              <a:srgbClr val="92D050"/>
                            </a:solidFill>
                            <a:latin typeface="Cambria Math" panose="02040503050406030204" pitchFamily="18" charset="0"/>
                          </a:rPr>
                        </m:ctrlPr>
                      </m:sSupPr>
                      <m:e>
                        <m:r>
                          <a:rPr lang="es-CO" i="1">
                            <a:solidFill>
                              <a:srgbClr val="92D050"/>
                            </a:solidFill>
                            <a:latin typeface="Cambria Math" panose="02040503050406030204" pitchFamily="18" charset="0"/>
                          </a:rPr>
                          <m:t>𝑎</m:t>
                        </m:r>
                      </m:e>
                      <m:sup>
                        <m:r>
                          <a:rPr lang="es-CO" i="1">
                            <a:solidFill>
                              <a:srgbClr val="92D050"/>
                            </a:solidFill>
                            <a:latin typeface="Cambria Math" panose="02040503050406030204" pitchFamily="18" charset="0"/>
                          </a:rPr>
                          <m:t>3</m:t>
                        </m:r>
                      </m:sup>
                    </m:sSup>
                    <m:r>
                      <a:rPr lang="es-CO" b="0" i="1" smtClean="0">
                        <a:latin typeface="Cambria Math" panose="02040503050406030204" pitchFamily="18" charset="0"/>
                      </a:rPr>
                      <m:t>)+(</m:t>
                    </m:r>
                    <m:sSup>
                      <m:sSupPr>
                        <m:ctrlPr>
                          <a:rPr lang="es-CO" i="1" smtClean="0">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   </m:t>
                        </m:r>
                        <m:r>
                          <a:rPr lang="es-CO" i="1">
                            <a:solidFill>
                              <a:srgbClr val="00B050"/>
                            </a:solidFill>
                            <a:latin typeface="Cambria Math" panose="02040503050406030204" pitchFamily="18" charset="0"/>
                          </a:rPr>
                          <m:t>𝑎</m:t>
                        </m:r>
                      </m:e>
                      <m:sup>
                        <m:f>
                          <m:fPr>
                            <m:ctrlPr>
                              <a:rPr lang="es-CO" i="1">
                                <a:solidFill>
                                  <a:srgbClr val="00B050"/>
                                </a:solidFill>
                                <a:latin typeface="Cambria Math" panose="02040503050406030204" pitchFamily="18" charset="0"/>
                              </a:rPr>
                            </m:ctrlPr>
                          </m:fPr>
                          <m:num>
                            <m:r>
                              <a:rPr lang="es-CO" i="1">
                                <a:solidFill>
                                  <a:srgbClr val="00B050"/>
                                </a:solidFill>
                                <a:latin typeface="Cambria Math" panose="02040503050406030204" pitchFamily="18" charset="0"/>
                              </a:rPr>
                              <m:t>1</m:t>
                            </m:r>
                          </m:num>
                          <m:den>
                            <m:r>
                              <a:rPr lang="es-CO" i="1">
                                <a:solidFill>
                                  <a:srgbClr val="00B050"/>
                                </a:solidFill>
                                <a:latin typeface="Cambria Math" panose="02040503050406030204" pitchFamily="18" charset="0"/>
                              </a:rPr>
                              <m:t>3</m:t>
                            </m:r>
                          </m:den>
                        </m:f>
                      </m:sup>
                    </m:sSup>
                    <m:r>
                      <a:rPr lang="es-CO" b="0" i="1" smtClean="0">
                        <a:solidFill>
                          <a:srgbClr val="00B050"/>
                        </a:solidFill>
                        <a:latin typeface="Cambria Math" panose="02040503050406030204" pitchFamily="18" charset="0"/>
                      </a:rPr>
                      <m:t>+</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𝑎</m:t>
                        </m:r>
                      </m:e>
                      <m:sup>
                        <m:f>
                          <m:fPr>
                            <m:ctrlPr>
                              <a:rPr lang="es-CO" i="1">
                                <a:solidFill>
                                  <a:srgbClr val="00B050"/>
                                </a:solidFill>
                                <a:latin typeface="Cambria Math" panose="02040503050406030204" pitchFamily="18" charset="0"/>
                              </a:rPr>
                            </m:ctrlPr>
                          </m:fPr>
                          <m:num>
                            <m:r>
                              <a:rPr lang="es-CO" i="1">
                                <a:solidFill>
                                  <a:srgbClr val="00B050"/>
                                </a:solidFill>
                                <a:latin typeface="Cambria Math" panose="02040503050406030204" pitchFamily="18" charset="0"/>
                              </a:rPr>
                              <m:t>1</m:t>
                            </m:r>
                          </m:num>
                          <m:den>
                            <m:r>
                              <a:rPr lang="es-CO" i="1">
                                <a:solidFill>
                                  <a:srgbClr val="00B050"/>
                                </a:solidFill>
                                <a:latin typeface="Cambria Math" panose="02040503050406030204" pitchFamily="18" charset="0"/>
                              </a:rPr>
                              <m:t>3</m:t>
                            </m:r>
                          </m:den>
                        </m:f>
                      </m:sup>
                    </m:sSup>
                    <m:r>
                      <a:rPr lang="es-CO" b="0" i="1" smtClean="0">
                        <a:latin typeface="Cambria Math" panose="02040503050406030204" pitchFamily="18" charset="0"/>
                      </a:rPr>
                      <m:t>)</m:t>
                    </m:r>
                  </m:oMath>
                </a14:m>
                <a:r>
                  <a:rPr lang="es-CO" b="0" dirty="0" smtClean="0"/>
                  <a:t>+(</a:t>
                </a:r>
                <a14:m>
                  <m:oMath xmlns:m="http://schemas.openxmlformats.org/officeDocument/2006/math">
                    <m:r>
                      <a:rPr lang="es-CO" i="1" smtClean="0">
                        <a:solidFill>
                          <a:srgbClr val="7030A0"/>
                        </a:solidFill>
                        <a:latin typeface="Cambria Math" panose="02040503050406030204" pitchFamily="18" charset="0"/>
                      </a:rPr>
                      <m:t>−</m:t>
                    </m:r>
                    <m:r>
                      <a:rPr lang="es-CO" i="1" smtClean="0">
                        <a:solidFill>
                          <a:srgbClr val="7030A0"/>
                        </a:solidFill>
                        <a:latin typeface="Cambria Math" panose="02040503050406030204" pitchFamily="18" charset="0"/>
                      </a:rPr>
                      <m:t>𝑏</m:t>
                    </m:r>
                    <m:r>
                      <a:rPr lang="es-CO" i="1" smtClean="0">
                        <a:solidFill>
                          <a:srgbClr val="7030A0"/>
                        </a:solidFill>
                        <a:latin typeface="Cambria Math" panose="02040503050406030204" pitchFamily="18" charset="0"/>
                      </a:rPr>
                      <m:t>−4</m:t>
                    </m:r>
                    <m:r>
                      <a:rPr lang="es-CO" i="1" smtClean="0">
                        <a:solidFill>
                          <a:srgbClr val="7030A0"/>
                        </a:solidFill>
                        <a:latin typeface="Cambria Math" panose="02040503050406030204" pitchFamily="18" charset="0"/>
                      </a:rPr>
                      <m:t>𝑏</m:t>
                    </m:r>
                  </m:oMath>
                </a14:m>
                <a:r>
                  <a:rPr lang="es-CO" b="0" dirty="0" smtClean="0"/>
                  <a:t>)+(</a:t>
                </a:r>
                <a14:m>
                  <m:oMath xmlns:m="http://schemas.openxmlformats.org/officeDocument/2006/math">
                    <m:sSup>
                      <m:sSupPr>
                        <m:ctrlPr>
                          <a:rPr lang="es-CO" i="1" smtClean="0">
                            <a:solidFill>
                              <a:srgbClr val="FF0000"/>
                            </a:solidFill>
                            <a:latin typeface="Cambria Math" panose="02040503050406030204" pitchFamily="18" charset="0"/>
                          </a:rPr>
                        </m:ctrlPr>
                      </m:sSupPr>
                      <m:e>
                        <m:r>
                          <a:rPr lang="es-CO" i="1">
                            <a:solidFill>
                              <a:srgbClr val="FF0000"/>
                            </a:solidFill>
                            <a:latin typeface="Cambria Math" panose="02040503050406030204" pitchFamily="18" charset="0"/>
                          </a:rPr>
                          <m:t>𝑏</m:t>
                        </m:r>
                      </m:e>
                      <m:sup>
                        <m:f>
                          <m:fPr>
                            <m:ctrlPr>
                              <a:rPr lang="es-CO" i="1">
                                <a:solidFill>
                                  <a:srgbClr val="FF0000"/>
                                </a:solidFill>
                                <a:latin typeface="Cambria Math" panose="02040503050406030204" pitchFamily="18" charset="0"/>
                              </a:rPr>
                            </m:ctrlPr>
                          </m:fPr>
                          <m:num>
                            <m:r>
                              <a:rPr lang="es-CO" i="1">
                                <a:solidFill>
                                  <a:srgbClr val="FF0000"/>
                                </a:solidFill>
                                <a:latin typeface="Cambria Math" panose="02040503050406030204" pitchFamily="18" charset="0"/>
                              </a:rPr>
                              <m:t>1</m:t>
                            </m:r>
                          </m:num>
                          <m:den>
                            <m:r>
                              <a:rPr lang="es-CO" i="1">
                                <a:solidFill>
                                  <a:srgbClr val="FF0000"/>
                                </a:solidFill>
                                <a:latin typeface="Cambria Math" panose="02040503050406030204" pitchFamily="18" charset="0"/>
                              </a:rPr>
                              <m:t>2</m:t>
                            </m:r>
                          </m:den>
                        </m:f>
                      </m:sup>
                    </m:sSup>
                  </m:oMath>
                </a14:m>
                <a:r>
                  <a:rPr lang="es-CO" b="0" dirty="0" smtClean="0">
                    <a:solidFill>
                      <a:srgbClr val="FF0000"/>
                    </a:solidFill>
                  </a:rPr>
                  <a:t>+</a:t>
                </a:r>
                <a14:m>
                  <m:oMath xmlns:m="http://schemas.openxmlformats.org/officeDocument/2006/math">
                    <m:sSup>
                      <m:sSupPr>
                        <m:ctrlPr>
                          <a:rPr lang="es-CO" i="1">
                            <a:solidFill>
                              <a:srgbClr val="FF0000"/>
                            </a:solidFill>
                            <a:latin typeface="Cambria Math" panose="02040503050406030204" pitchFamily="18" charset="0"/>
                          </a:rPr>
                        </m:ctrlPr>
                      </m:sSupPr>
                      <m:e>
                        <m:r>
                          <a:rPr lang="es-CO" i="1">
                            <a:solidFill>
                              <a:srgbClr val="FF0000"/>
                            </a:solidFill>
                            <a:latin typeface="Cambria Math" panose="02040503050406030204" pitchFamily="18" charset="0"/>
                          </a:rPr>
                          <m:t>𝑏</m:t>
                        </m:r>
                      </m:e>
                      <m:sup>
                        <m:f>
                          <m:fPr>
                            <m:ctrlPr>
                              <a:rPr lang="es-CO" i="1">
                                <a:solidFill>
                                  <a:srgbClr val="FF0000"/>
                                </a:solidFill>
                                <a:latin typeface="Cambria Math" panose="02040503050406030204" pitchFamily="18" charset="0"/>
                              </a:rPr>
                            </m:ctrlPr>
                          </m:fPr>
                          <m:num>
                            <m:r>
                              <a:rPr lang="es-CO" i="1">
                                <a:solidFill>
                                  <a:srgbClr val="FF0000"/>
                                </a:solidFill>
                                <a:latin typeface="Cambria Math" panose="02040503050406030204" pitchFamily="18" charset="0"/>
                              </a:rPr>
                              <m:t>1</m:t>
                            </m:r>
                          </m:num>
                          <m:den>
                            <m:r>
                              <a:rPr lang="es-CO" i="1">
                                <a:solidFill>
                                  <a:srgbClr val="FF0000"/>
                                </a:solidFill>
                                <a:latin typeface="Cambria Math" panose="02040503050406030204" pitchFamily="18" charset="0"/>
                              </a:rPr>
                              <m:t>2</m:t>
                            </m:r>
                          </m:den>
                        </m:f>
                      </m:sup>
                    </m:sSup>
                  </m:oMath>
                </a14:m>
                <a:r>
                  <a:rPr lang="es-CO" b="0" dirty="0" smtClean="0"/>
                  <a:t>)</a:t>
                </a:r>
              </a:p>
              <a:p>
                <a:pPr marL="0" indent="0">
                  <a:buNone/>
                </a:pPr>
                <a:r>
                  <a:rPr lang="es-CO" dirty="0"/>
                  <a:t> </a:t>
                </a:r>
                <a:r>
                  <a:rPr lang="es-CO" dirty="0" smtClean="0"/>
                  <a:t>      =</a:t>
                </a:r>
                <a14:m>
                  <m:oMath xmlns:m="http://schemas.openxmlformats.org/officeDocument/2006/math">
                    <m:r>
                      <a:rPr lang="es-CO" i="1" smtClean="0">
                        <a:solidFill>
                          <a:srgbClr val="92D050"/>
                        </a:solidFill>
                        <a:latin typeface="Cambria Math" panose="02040503050406030204" pitchFamily="18" charset="0"/>
                      </a:rPr>
                      <m:t>5</m:t>
                    </m:r>
                    <m:sSup>
                      <m:sSupPr>
                        <m:ctrlPr>
                          <a:rPr lang="es-CO" i="1">
                            <a:solidFill>
                              <a:srgbClr val="92D050"/>
                            </a:solidFill>
                            <a:latin typeface="Cambria Math" panose="02040503050406030204" pitchFamily="18" charset="0"/>
                          </a:rPr>
                        </m:ctrlPr>
                      </m:sSupPr>
                      <m:e>
                        <m:r>
                          <a:rPr lang="es-CO" i="1">
                            <a:solidFill>
                              <a:srgbClr val="92D050"/>
                            </a:solidFill>
                            <a:latin typeface="Cambria Math" panose="02040503050406030204" pitchFamily="18" charset="0"/>
                          </a:rPr>
                          <m:t>𝑎</m:t>
                        </m:r>
                      </m:e>
                      <m:sup>
                        <m:r>
                          <a:rPr lang="es-CO" i="1">
                            <a:solidFill>
                              <a:srgbClr val="92D050"/>
                            </a:solidFill>
                            <a:latin typeface="Cambria Math" panose="02040503050406030204" pitchFamily="18" charset="0"/>
                          </a:rPr>
                          <m:t>3</m:t>
                        </m:r>
                      </m:sup>
                    </m:sSup>
                    <m:r>
                      <a:rPr lang="es-CO" b="0" i="1" smtClean="0">
                        <a:solidFill>
                          <a:srgbClr val="92D050"/>
                        </a:solidFill>
                        <a:latin typeface="Cambria Math" panose="02040503050406030204" pitchFamily="18" charset="0"/>
                      </a:rPr>
                      <m:t>+</m:t>
                    </m:r>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   </m:t>
                        </m:r>
                        <m:r>
                          <a:rPr lang="es-CO" b="0" i="1" smtClean="0">
                            <a:solidFill>
                              <a:srgbClr val="00B050"/>
                            </a:solidFill>
                            <a:latin typeface="Cambria Math" panose="02040503050406030204" pitchFamily="18" charset="0"/>
                          </a:rPr>
                          <m:t>2</m:t>
                        </m:r>
                        <m:r>
                          <a:rPr lang="es-CO" i="1">
                            <a:solidFill>
                              <a:srgbClr val="00B050"/>
                            </a:solidFill>
                            <a:latin typeface="Cambria Math" panose="02040503050406030204" pitchFamily="18" charset="0"/>
                          </a:rPr>
                          <m:t>𝑎</m:t>
                        </m:r>
                      </m:e>
                      <m:sup>
                        <m:f>
                          <m:fPr>
                            <m:ctrlPr>
                              <a:rPr lang="es-CO" i="1">
                                <a:solidFill>
                                  <a:srgbClr val="00B050"/>
                                </a:solidFill>
                                <a:latin typeface="Cambria Math" panose="02040503050406030204" pitchFamily="18" charset="0"/>
                              </a:rPr>
                            </m:ctrlPr>
                          </m:fPr>
                          <m:num>
                            <m:r>
                              <a:rPr lang="es-CO" i="1">
                                <a:solidFill>
                                  <a:srgbClr val="00B050"/>
                                </a:solidFill>
                                <a:latin typeface="Cambria Math" panose="02040503050406030204" pitchFamily="18" charset="0"/>
                              </a:rPr>
                              <m:t>1</m:t>
                            </m:r>
                          </m:num>
                          <m:den>
                            <m:r>
                              <a:rPr lang="es-CO" i="1">
                                <a:solidFill>
                                  <a:srgbClr val="00B050"/>
                                </a:solidFill>
                                <a:latin typeface="Cambria Math" panose="02040503050406030204" pitchFamily="18" charset="0"/>
                              </a:rPr>
                              <m:t>3</m:t>
                            </m:r>
                          </m:den>
                        </m:f>
                      </m:sup>
                    </m:sSup>
                  </m:oMath>
                </a14:m>
                <a:r>
                  <a:rPr lang="es-CO" dirty="0">
                    <a:solidFill>
                      <a:srgbClr val="7030A0"/>
                    </a:solidFill>
                  </a:rPr>
                  <a:t> </a:t>
                </a:r>
                <a14:m>
                  <m:oMath xmlns:m="http://schemas.openxmlformats.org/officeDocument/2006/math">
                    <m:r>
                      <a:rPr lang="es-CO" i="1">
                        <a:solidFill>
                          <a:srgbClr val="7030A0"/>
                        </a:solidFill>
                        <a:latin typeface="Cambria Math" panose="02040503050406030204" pitchFamily="18" charset="0"/>
                      </a:rPr>
                      <m:t>−</m:t>
                    </m:r>
                    <m:r>
                      <a:rPr lang="es-CO" b="0" i="1" smtClean="0">
                        <a:solidFill>
                          <a:srgbClr val="7030A0"/>
                        </a:solidFill>
                        <a:latin typeface="Cambria Math" panose="02040503050406030204" pitchFamily="18" charset="0"/>
                      </a:rPr>
                      <m:t>5</m:t>
                    </m:r>
                    <m:r>
                      <a:rPr lang="es-CO" i="1">
                        <a:solidFill>
                          <a:srgbClr val="7030A0"/>
                        </a:solidFill>
                        <a:latin typeface="Cambria Math" panose="02040503050406030204" pitchFamily="18" charset="0"/>
                      </a:rPr>
                      <m:t>𝑏</m:t>
                    </m:r>
                  </m:oMath>
                </a14:m>
                <a:r>
                  <a:rPr lang="es-CO" b="0" dirty="0" smtClean="0"/>
                  <a:t>+</a:t>
                </a:r>
                <a14:m>
                  <m:oMath xmlns:m="http://schemas.openxmlformats.org/officeDocument/2006/math">
                    <m:sSup>
                      <m:sSupPr>
                        <m:ctrlPr>
                          <a:rPr lang="es-CO" i="1">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2</m:t>
                        </m:r>
                        <m:r>
                          <a:rPr lang="es-CO" i="1">
                            <a:solidFill>
                              <a:srgbClr val="FF0000"/>
                            </a:solidFill>
                            <a:latin typeface="Cambria Math" panose="02040503050406030204" pitchFamily="18" charset="0"/>
                          </a:rPr>
                          <m:t>𝑏</m:t>
                        </m:r>
                      </m:e>
                      <m:sup>
                        <m:f>
                          <m:fPr>
                            <m:ctrlPr>
                              <a:rPr lang="es-CO" i="1">
                                <a:solidFill>
                                  <a:srgbClr val="FF0000"/>
                                </a:solidFill>
                                <a:latin typeface="Cambria Math" panose="02040503050406030204" pitchFamily="18" charset="0"/>
                              </a:rPr>
                            </m:ctrlPr>
                          </m:fPr>
                          <m:num>
                            <m:r>
                              <a:rPr lang="es-CO" i="1">
                                <a:solidFill>
                                  <a:srgbClr val="FF0000"/>
                                </a:solidFill>
                                <a:latin typeface="Cambria Math" panose="02040503050406030204" pitchFamily="18" charset="0"/>
                              </a:rPr>
                              <m:t>1</m:t>
                            </m:r>
                          </m:num>
                          <m:den>
                            <m:r>
                              <a:rPr lang="es-CO" i="1">
                                <a:solidFill>
                                  <a:srgbClr val="FF0000"/>
                                </a:solidFill>
                                <a:latin typeface="Cambria Math" panose="02040503050406030204" pitchFamily="18" charset="0"/>
                              </a:rPr>
                              <m:t>2</m:t>
                            </m:r>
                          </m:den>
                        </m:f>
                      </m:sup>
                    </m:sSup>
                  </m:oMath>
                </a14:m>
                <a:endParaRPr lang="es-CO" b="0" dirty="0" smtClean="0"/>
              </a:p>
              <a:p>
                <a:pPr marL="0" indent="0">
                  <a:buNone/>
                </a:pPr>
                <a:endParaRPr lang="es-CO" dirty="0" smtClean="0"/>
              </a:p>
              <a:p>
                <a:pPr marL="0" indent="0">
                  <a:buNone/>
                </a:pPr>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13320" y="1260390"/>
                <a:ext cx="7886700" cy="5156886"/>
              </a:xfrm>
              <a:blipFill rotWithShape="0">
                <a:blip r:embed="rId2"/>
                <a:stretch>
                  <a:fillRect l="-927" t="-1773" r="-1236"/>
                </a:stretch>
              </a:blipFill>
            </p:spPr>
            <p:txBody>
              <a:bodyPr/>
              <a:lstStyle/>
              <a:p>
                <a:r>
                  <a:rPr lang="es-CO">
                    <a:noFill/>
                  </a:rPr>
                  <a:t> </a:t>
                </a:r>
              </a:p>
            </p:txBody>
          </p:sp>
        </mc:Fallback>
      </mc:AlternateContent>
    </p:spTree>
    <p:extLst>
      <p:ext uri="{BB962C8B-B14F-4D97-AF65-F5344CB8AC3E}">
        <p14:creationId xmlns:p14="http://schemas.microsoft.com/office/powerpoint/2010/main" val="1163175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796409"/>
          </a:xfrm>
        </p:spPr>
        <p:txBody>
          <a:bodyPr/>
          <a:lstStyle/>
          <a:p>
            <a:r>
              <a:rPr lang="es-CO" dirty="0" smtClean="0">
                <a:solidFill>
                  <a:srgbClr val="00B0F0"/>
                </a:solidFill>
              </a:rPr>
              <a:t>Multiplicación de expresiones algebraicas</a:t>
            </a:r>
            <a:endParaRPr lang="es-CO"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06228" y="1375719"/>
                <a:ext cx="7886700" cy="5015428"/>
              </a:xfrm>
            </p:spPr>
            <p:txBody>
              <a:bodyPr/>
              <a:lstStyle/>
              <a:p>
                <a:r>
                  <a:rPr lang="es-CO" dirty="0" smtClean="0"/>
                  <a:t>Para multiplicar expresiones algebraicas se utiliza la propiedad distributiva y las leyes de la potenciación. </a:t>
                </a:r>
              </a:p>
              <a:p>
                <a:endParaRPr lang="es-CO" dirty="0"/>
              </a:p>
              <a:p>
                <a:pPr marL="0" indent="0">
                  <a:buNone/>
                </a:pPr>
                <a:r>
                  <a:rPr lang="es-CO" b="1" dirty="0" smtClean="0">
                    <a:solidFill>
                      <a:srgbClr val="00B050"/>
                    </a:solidFill>
                  </a:rPr>
                  <a:t>Ejemplos: </a:t>
                </a:r>
              </a:p>
              <a:p>
                <a:pPr marL="457200" indent="-457200">
                  <a:buAutoNum type="arabicPeriod"/>
                </a:pP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(3</m:t>
                        </m:r>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m:t>
                    </m:r>
                    <m:d>
                      <m:dPr>
                        <m:ctrlPr>
                          <a:rPr lang="es-CO" b="0" i="1" smtClean="0">
                            <a:latin typeface="Cambria Math" panose="02040503050406030204" pitchFamily="18" charset="0"/>
                          </a:rPr>
                        </m:ctrlPr>
                      </m:dPr>
                      <m:e>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r>
                              <a:rPr lang="es-CO" b="0" i="1" smtClean="0">
                                <a:latin typeface="Cambria Math" panose="02040503050406030204" pitchFamily="18" charset="0"/>
                              </a:rPr>
                              <m:t>𝑥</m:t>
                            </m:r>
                          </m:e>
                          <m:sup>
                            <m:r>
                              <a:rPr lang="es-CO" b="0" i="1" smtClean="0">
                                <a:latin typeface="Cambria Math" panose="02040503050406030204" pitchFamily="18" charset="0"/>
                              </a:rPr>
                              <m:t>3</m:t>
                            </m:r>
                          </m:sup>
                        </m:sSup>
                      </m:e>
                    </m:d>
                    <m:r>
                      <a:rPr lang="es-CO" b="0" i="1" smtClean="0">
                        <a:latin typeface="Cambria Math" panose="02040503050406030204" pitchFamily="18" charset="0"/>
                      </a:rPr>
                      <m:t>=6</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5</m:t>
                        </m:r>
                      </m:sup>
                    </m:sSup>
                  </m:oMath>
                </a14:m>
                <a:endParaRPr lang="es-CO" b="0" dirty="0" smtClean="0"/>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3</m:t>
                        </m:r>
                        <m:r>
                          <a:rPr lang="es-CO" b="0" i="1" smtClean="0">
                            <a:latin typeface="Cambria Math" panose="02040503050406030204" pitchFamily="18" charset="0"/>
                          </a:rPr>
                          <m:t>𝑥</m:t>
                        </m:r>
                        <m:r>
                          <a:rPr lang="es-CO" b="0" i="1" smtClean="0">
                            <a:latin typeface="Cambria Math" panose="02040503050406030204" pitchFamily="18" charset="0"/>
                          </a:rPr>
                          <m:t>+5</m:t>
                        </m:r>
                      </m:e>
                    </m:d>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−1</m:t>
                        </m:r>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6</m:t>
                        </m:r>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−3</m:t>
                    </m:r>
                    <m:r>
                      <a:rPr lang="es-CO" b="0" i="1" smtClean="0">
                        <a:latin typeface="Cambria Math" panose="02040503050406030204" pitchFamily="18" charset="0"/>
                      </a:rPr>
                      <m:t>𝑥</m:t>
                    </m:r>
                    <m:r>
                      <a:rPr lang="es-CO" b="0" i="1" smtClean="0">
                        <a:latin typeface="Cambria Math" panose="02040503050406030204" pitchFamily="18" charset="0"/>
                      </a:rPr>
                      <m:t>+10</m:t>
                    </m:r>
                    <m:r>
                      <a:rPr lang="es-CO" b="0" i="1" smtClean="0">
                        <a:latin typeface="Cambria Math" panose="02040503050406030204" pitchFamily="18" charset="0"/>
                      </a:rPr>
                      <m:t>𝑥</m:t>
                    </m:r>
                    <m:r>
                      <a:rPr lang="es-CO" b="0" i="1" smtClean="0">
                        <a:latin typeface="Cambria Math" panose="02040503050406030204" pitchFamily="18" charset="0"/>
                      </a:rPr>
                      <m:t>−5=</m:t>
                    </m:r>
                    <m:sSup>
                      <m:sSupPr>
                        <m:ctrlPr>
                          <a:rPr lang="es-CO" i="1">
                            <a:latin typeface="Cambria Math" panose="02040503050406030204" pitchFamily="18" charset="0"/>
                          </a:rPr>
                        </m:ctrlPr>
                      </m:sSupPr>
                      <m:e>
                        <m:r>
                          <a:rPr lang="es-CO" i="1">
                            <a:latin typeface="Cambria Math" panose="02040503050406030204" pitchFamily="18" charset="0"/>
                          </a:rPr>
                          <m:t>6</m:t>
                        </m:r>
                        <m:r>
                          <a:rPr lang="es-CO" i="1">
                            <a:latin typeface="Cambria Math" panose="02040503050406030204" pitchFamily="18" charset="0"/>
                          </a:rPr>
                          <m:t>𝑥</m:t>
                        </m:r>
                      </m:e>
                      <m:sup>
                        <m:r>
                          <a:rPr lang="es-CO" i="1">
                            <a:latin typeface="Cambria Math" panose="02040503050406030204" pitchFamily="18" charset="0"/>
                          </a:rPr>
                          <m:t>2</m:t>
                        </m:r>
                      </m:sup>
                    </m:sSup>
                    <m:r>
                      <a:rPr lang="es-CO" b="0" i="1" smtClean="0">
                        <a:latin typeface="Cambria Math" panose="02040503050406030204" pitchFamily="18" charset="0"/>
                      </a:rPr>
                      <m:t>+7</m:t>
                    </m:r>
                    <m:r>
                      <a:rPr lang="es-CO" i="1">
                        <a:latin typeface="Cambria Math" panose="02040503050406030204" pitchFamily="18" charset="0"/>
                      </a:rPr>
                      <m:t>𝑥</m:t>
                    </m:r>
                    <m:r>
                      <a:rPr lang="es-CO" i="1">
                        <a:latin typeface="Cambria Math" panose="02040503050406030204" pitchFamily="18" charset="0"/>
                      </a:rPr>
                      <m:t>−5</m:t>
                    </m:r>
                  </m:oMath>
                </a14:m>
                <a:endParaRPr lang="es-CO" dirty="0" smtClean="0"/>
              </a:p>
              <a:p>
                <a:pPr marL="457200" indent="-457200">
                  <a:buFont typeface="Arial" panose="020B0604020202020204" pitchFamily="34" charset="0"/>
                  <a:buAutoNum type="arabicPeriod"/>
                </a:pP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4</m:t>
                        </m:r>
                        <m:r>
                          <a:rPr lang="es-CO" b="0" i="1" smtClean="0">
                            <a:latin typeface="Cambria Math" panose="02040503050406030204" pitchFamily="18" charset="0"/>
                          </a:rPr>
                          <m:t>𝑝</m:t>
                        </m:r>
                      </m:e>
                      <m:sup>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sup>
                    </m:sSup>
                    <m:d>
                      <m:dPr>
                        <m:ctrlPr>
                          <a:rPr lang="es-CO" b="0" i="1" smtClean="0">
                            <a:latin typeface="Cambria Math" panose="02040503050406030204" pitchFamily="18" charset="0"/>
                          </a:rPr>
                        </m:ctrlPr>
                      </m:dPr>
                      <m:e>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r>
                              <a:rPr lang="es-CO" b="0" i="1" smtClean="0">
                                <a:latin typeface="Cambria Math" panose="02040503050406030204" pitchFamily="18" charset="0"/>
                              </a:rPr>
                              <m:t>𝑝</m:t>
                            </m:r>
                          </m:e>
                          <m:sup>
                            <m:f>
                              <m:fPr>
                                <m:ctrlPr>
                                  <a:rPr lang="es-CO" b="0" i="1" smtClean="0">
                                    <a:latin typeface="Cambria Math" panose="02040503050406030204" pitchFamily="18" charset="0"/>
                                  </a:rPr>
                                </m:ctrlPr>
                              </m:fPr>
                              <m:num>
                                <m:r>
                                  <a:rPr lang="es-CO" b="0" i="1" smtClean="0">
                                    <a:latin typeface="Cambria Math" panose="02040503050406030204" pitchFamily="18" charset="0"/>
                                  </a:rPr>
                                  <m:t>2</m:t>
                                </m:r>
                              </m:num>
                              <m:den>
                                <m:r>
                                  <a:rPr lang="es-CO" b="0" i="1" smtClean="0">
                                    <a:latin typeface="Cambria Math" panose="02040503050406030204" pitchFamily="18" charset="0"/>
                                  </a:rPr>
                                  <m:t>3</m:t>
                                </m:r>
                              </m:den>
                            </m:f>
                          </m:sup>
                        </m:sSup>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8</m:t>
                        </m:r>
                        <m:r>
                          <a:rPr lang="es-CO" b="0" i="1" smtClean="0">
                            <a:latin typeface="Cambria Math" panose="02040503050406030204" pitchFamily="18" charset="0"/>
                          </a:rPr>
                          <m:t>𝑝</m:t>
                        </m:r>
                      </m:e>
                      <m:sup>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2</m:t>
                            </m:r>
                          </m:num>
                          <m:den>
                            <m:r>
                              <a:rPr lang="es-CO" b="0" i="1" smtClean="0">
                                <a:latin typeface="Cambria Math" panose="02040503050406030204" pitchFamily="18" charset="0"/>
                              </a:rPr>
                              <m:t>3</m:t>
                            </m:r>
                          </m:den>
                        </m:f>
                      </m:sup>
                    </m:sSup>
                    <m:r>
                      <a:rPr lang="es-CO" b="0" i="1" smtClean="0">
                        <a:latin typeface="Cambria Math" panose="02040503050406030204" pitchFamily="18" charset="0"/>
                      </a:rPr>
                      <m:t>=</m:t>
                    </m:r>
                    <m:sSup>
                      <m:sSupPr>
                        <m:ctrlPr>
                          <a:rPr lang="es-CO" i="1">
                            <a:latin typeface="Cambria Math" panose="02040503050406030204" pitchFamily="18" charset="0"/>
                          </a:rPr>
                        </m:ctrlPr>
                      </m:sSupPr>
                      <m:e>
                        <m:r>
                          <a:rPr lang="es-CO" i="1">
                            <a:latin typeface="Cambria Math" panose="02040503050406030204" pitchFamily="18" charset="0"/>
                          </a:rPr>
                          <m:t>8</m:t>
                        </m:r>
                        <m:r>
                          <a:rPr lang="es-CO" i="1">
                            <a:latin typeface="Cambria Math" panose="02040503050406030204" pitchFamily="18" charset="0"/>
                          </a:rPr>
                          <m:t>𝑝</m:t>
                        </m:r>
                      </m:e>
                      <m:sup>
                        <m:f>
                          <m:fPr>
                            <m:ctrlPr>
                              <a:rPr lang="es-CO" i="1">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6</m:t>
                            </m:r>
                          </m:den>
                        </m:f>
                      </m:sup>
                    </m:sSup>
                  </m:oMath>
                </a14:m>
                <a:endParaRPr lang="es-CO" dirty="0" smtClean="0"/>
              </a:p>
              <a:p>
                <a:pPr marL="457200" indent="-457200">
                  <a:buFont typeface="Arial" panose="020B0604020202020204" pitchFamily="34" charset="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+4</m:t>
                        </m:r>
                      </m:e>
                    </m:d>
                    <m:d>
                      <m:dPr>
                        <m:ctrlPr>
                          <a:rPr lang="es-CO" b="0" i="1" smtClean="0">
                            <a:latin typeface="Cambria Math" panose="02040503050406030204" pitchFamily="18" charset="0"/>
                          </a:rPr>
                        </m:ctrlPr>
                      </m:dPr>
                      <m:e>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latin typeface="Cambria Math" panose="02040503050406030204" pitchFamily="18" charset="0"/>
                          </a:rPr>
                          <m:t>−1</m:t>
                        </m:r>
                      </m:e>
                    </m:d>
                    <m:r>
                      <a:rPr lang="es-CO" b="0" i="1" smtClean="0">
                        <a:latin typeface="Cambria Math" panose="02040503050406030204" pitchFamily="18" charset="0"/>
                      </a:rPr>
                      <m:t>=2</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3</m:t>
                        </m:r>
                      </m:sup>
                    </m:sSup>
                    <m:r>
                      <a:rPr lang="es-CO" b="0" i="1" smtClean="0">
                        <a:latin typeface="Cambria Math" panose="02040503050406030204" pitchFamily="18" charset="0"/>
                      </a:rPr>
                      <m:t>+16</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+4</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+32</m:t>
                    </m:r>
                    <m:r>
                      <a:rPr lang="es-CO" b="0" i="1" smtClean="0">
                        <a:latin typeface="Cambria Math" panose="02040503050406030204" pitchFamily="18" charset="0"/>
                      </a:rPr>
                      <m:t>𝑥</m:t>
                    </m:r>
                    <m:r>
                      <a:rPr lang="es-CO" b="0" i="1" smtClean="0">
                        <a:latin typeface="Cambria Math" panose="02040503050406030204" pitchFamily="18" charset="0"/>
                      </a:rPr>
                      <m:t>−4</m:t>
                    </m:r>
                  </m:oMath>
                </a14:m>
                <a:endParaRPr lang="es-CO" b="0" dirty="0" smtClean="0"/>
              </a:p>
              <a:p>
                <a:pPr marL="0" indent="0">
                  <a:buNone/>
                </a:pPr>
                <a:r>
                  <a:rPr lang="es-CO" dirty="0"/>
                  <a:t> </a:t>
                </a:r>
                <a:r>
                  <a:rPr lang="es-CO" dirty="0" smtClean="0"/>
                  <a:t>         =</a:t>
                </a:r>
                <a14:m>
                  <m:oMath xmlns:m="http://schemas.openxmlformats.org/officeDocument/2006/math">
                    <m:r>
                      <a:rPr lang="es-CO" i="1">
                        <a:latin typeface="Cambria Math" panose="02040503050406030204" pitchFamily="18" charset="0"/>
                      </a:rPr>
                      <m:t>2</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3</m:t>
                        </m:r>
                      </m:sup>
                    </m:sSup>
                    <m:r>
                      <a:rPr lang="es-CO" i="1">
                        <a:latin typeface="Cambria Math" panose="02040503050406030204" pitchFamily="18" charset="0"/>
                      </a:rPr>
                      <m:t>+</m:t>
                    </m:r>
                    <m:r>
                      <a:rPr lang="es-CO" b="0" i="1" smtClean="0">
                        <a:latin typeface="Cambria Math" panose="02040503050406030204" pitchFamily="18" charset="0"/>
                      </a:rPr>
                      <m:t>20</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2</m:t>
                        </m:r>
                      </m:sup>
                    </m:sSup>
                    <m:r>
                      <a:rPr lang="es-CO" b="0" i="1" smtClean="0">
                        <a:latin typeface="Cambria Math" panose="02040503050406030204" pitchFamily="18" charset="0"/>
                      </a:rPr>
                      <m:t>+</m:t>
                    </m:r>
                    <m:r>
                      <a:rPr lang="es-CO" i="1">
                        <a:latin typeface="Cambria Math" panose="02040503050406030204" pitchFamily="18" charset="0"/>
                      </a:rPr>
                      <m:t>3</m:t>
                    </m:r>
                    <m:r>
                      <a:rPr lang="es-CO" b="0" i="1" smtClean="0">
                        <a:latin typeface="Cambria Math" panose="02040503050406030204" pitchFamily="18" charset="0"/>
                      </a:rPr>
                      <m:t>0</m:t>
                    </m:r>
                    <m:r>
                      <a:rPr lang="es-CO" i="1">
                        <a:latin typeface="Cambria Math" panose="02040503050406030204" pitchFamily="18" charset="0"/>
                      </a:rPr>
                      <m:t>𝑥</m:t>
                    </m:r>
                    <m:r>
                      <a:rPr lang="es-CO" i="1">
                        <a:latin typeface="Cambria Math" panose="02040503050406030204" pitchFamily="18" charset="0"/>
                      </a:rPr>
                      <m:t>−4</m:t>
                    </m:r>
                  </m:oMath>
                </a14:m>
                <a:endParaRPr lang="es-CO" dirty="0" smtClean="0"/>
              </a:p>
              <a:p>
                <a:pPr marL="0" indent="0">
                  <a:buNone/>
                </a:pPr>
                <a:r>
                  <a:rPr lang="es-CO" dirty="0" smtClean="0"/>
                  <a:t>5. </a:t>
                </a:r>
                <a14:m>
                  <m:oMath xmlns:m="http://schemas.openxmlformats.org/officeDocument/2006/math">
                    <m:sSup>
                      <m:sSupPr>
                        <m:ctrlPr>
                          <a:rPr lang="es-CO" sz="2400" i="1" smtClean="0">
                            <a:latin typeface="Cambria Math" panose="02040503050406030204" pitchFamily="18" charset="0"/>
                          </a:rPr>
                        </m:ctrlPr>
                      </m:sSupPr>
                      <m:e>
                        <m:r>
                          <a:rPr lang="es-CO" sz="2400" b="0" i="1" smtClean="0">
                            <a:latin typeface="Cambria Math" panose="02040503050406030204" pitchFamily="18" charset="0"/>
                          </a:rPr>
                          <m:t>𝑥</m:t>
                        </m:r>
                      </m:e>
                      <m:sup>
                        <m:f>
                          <m:fPr>
                            <m:ctrlPr>
                              <a:rPr lang="es-CO" sz="2400" i="1" smtClean="0">
                                <a:latin typeface="Cambria Math" panose="02040503050406030204" pitchFamily="18" charset="0"/>
                              </a:rPr>
                            </m:ctrlPr>
                          </m:fPr>
                          <m:num>
                            <m:r>
                              <a:rPr lang="es-CO" sz="2400" b="0" i="1" smtClean="0">
                                <a:latin typeface="Cambria Math" panose="02040503050406030204" pitchFamily="18" charset="0"/>
                              </a:rPr>
                              <m:t>3</m:t>
                            </m:r>
                          </m:num>
                          <m:den>
                            <m:r>
                              <a:rPr lang="es-CO" sz="2400" b="0" i="1" smtClean="0">
                                <a:latin typeface="Cambria Math" panose="02040503050406030204" pitchFamily="18" charset="0"/>
                              </a:rPr>
                              <m:t>2</m:t>
                            </m:r>
                          </m:den>
                        </m:f>
                      </m:sup>
                    </m:sSup>
                    <m:d>
                      <m:dPr>
                        <m:ctrlPr>
                          <a:rPr lang="es-CO" sz="2400" b="0" i="1" smtClean="0">
                            <a:latin typeface="Cambria Math" panose="02040503050406030204" pitchFamily="18" charset="0"/>
                          </a:rPr>
                        </m:ctrlPr>
                      </m:dPr>
                      <m:e>
                        <m:rad>
                          <m:radPr>
                            <m:degHide m:val="on"/>
                            <m:ctrlPr>
                              <a:rPr lang="es-CO" sz="2400" b="0" i="1" smtClean="0">
                                <a:latin typeface="Cambria Math" panose="02040503050406030204" pitchFamily="18" charset="0"/>
                              </a:rPr>
                            </m:ctrlPr>
                          </m:radPr>
                          <m:deg/>
                          <m:e>
                            <m:r>
                              <a:rPr lang="es-CO" sz="2400" b="0" i="1" smtClean="0">
                                <a:latin typeface="Cambria Math" panose="02040503050406030204" pitchFamily="18" charset="0"/>
                              </a:rPr>
                              <m:t>𝑥</m:t>
                            </m:r>
                          </m:e>
                        </m:rad>
                        <m:r>
                          <a:rPr lang="es-CO" sz="2400" b="0" i="1" smtClean="0">
                            <a:latin typeface="Cambria Math" panose="02040503050406030204" pitchFamily="18" charset="0"/>
                          </a:rPr>
                          <m:t>−</m:t>
                        </m:r>
                        <m:f>
                          <m:fPr>
                            <m:ctrlPr>
                              <a:rPr lang="es-CO" sz="2400" b="0" i="1" smtClean="0">
                                <a:latin typeface="Cambria Math" panose="02040503050406030204" pitchFamily="18" charset="0"/>
                              </a:rPr>
                            </m:ctrlPr>
                          </m:fPr>
                          <m:num>
                            <m:r>
                              <a:rPr lang="es-CO" sz="2400" b="0" i="1" smtClean="0">
                                <a:latin typeface="Cambria Math" panose="02040503050406030204" pitchFamily="18" charset="0"/>
                              </a:rPr>
                              <m:t>1</m:t>
                            </m:r>
                          </m:num>
                          <m:den>
                            <m:rad>
                              <m:radPr>
                                <m:degHide m:val="on"/>
                                <m:ctrlPr>
                                  <a:rPr lang="es-CO" sz="2400" b="0" i="1" smtClean="0">
                                    <a:latin typeface="Cambria Math" panose="02040503050406030204" pitchFamily="18" charset="0"/>
                                  </a:rPr>
                                </m:ctrlPr>
                              </m:radPr>
                              <m:deg/>
                              <m:e>
                                <m:r>
                                  <a:rPr lang="es-CO" sz="2400" b="0" i="1" smtClean="0">
                                    <a:latin typeface="Cambria Math" panose="02040503050406030204" pitchFamily="18" charset="0"/>
                                  </a:rPr>
                                  <m:t>𝑥</m:t>
                                </m:r>
                              </m:e>
                            </m:rad>
                          </m:den>
                        </m:f>
                      </m:e>
                    </m:d>
                    <m:r>
                      <a:rPr lang="es-CO" sz="2400" b="0" i="1" smtClean="0">
                        <a:latin typeface="Cambria Math" panose="02040503050406030204" pitchFamily="18" charset="0"/>
                      </a:rPr>
                      <m:t>=</m:t>
                    </m:r>
                    <m:sSup>
                      <m:sSupPr>
                        <m:ctrlPr>
                          <a:rPr lang="es-CO" sz="2400" b="0" i="1" smtClean="0">
                            <a:latin typeface="Cambria Math" panose="02040503050406030204" pitchFamily="18" charset="0"/>
                          </a:rPr>
                        </m:ctrlPr>
                      </m:sSupPr>
                      <m:e>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f>
                              <m:fPr>
                                <m:ctrlPr>
                                  <a:rPr lang="es-CO" sz="2400" b="0" i="1" smtClean="0">
                                    <a:latin typeface="Cambria Math" panose="02040503050406030204" pitchFamily="18" charset="0"/>
                                  </a:rPr>
                                </m:ctrlPr>
                              </m:fPr>
                              <m:num>
                                <m:r>
                                  <a:rPr lang="es-CO" sz="2400" b="0" i="1" smtClean="0">
                                    <a:latin typeface="Cambria Math" panose="02040503050406030204" pitchFamily="18" charset="0"/>
                                  </a:rPr>
                                  <m:t>3</m:t>
                                </m:r>
                              </m:num>
                              <m:den>
                                <m:r>
                                  <a:rPr lang="es-CO" sz="2400" b="0" i="1" smtClean="0">
                                    <a:latin typeface="Cambria Math" panose="02040503050406030204" pitchFamily="18" charset="0"/>
                                  </a:rPr>
                                  <m:t>2</m:t>
                                </m:r>
                              </m:den>
                            </m:f>
                            <m:r>
                              <a:rPr lang="es-CO" sz="2400" b="0" i="1" smtClean="0">
                                <a:latin typeface="Cambria Math" panose="02040503050406030204" pitchFamily="18" charset="0"/>
                              </a:rPr>
                              <m:t>+</m:t>
                            </m:r>
                            <m:f>
                              <m:fPr>
                                <m:ctrlPr>
                                  <a:rPr lang="es-CO" sz="2400" b="0" i="1" smtClean="0">
                                    <a:latin typeface="Cambria Math" panose="02040503050406030204" pitchFamily="18" charset="0"/>
                                  </a:rPr>
                                </m:ctrlPr>
                              </m:fPr>
                              <m:num>
                                <m:r>
                                  <a:rPr lang="es-CO" sz="2400" b="0" i="1" smtClean="0">
                                    <a:latin typeface="Cambria Math" panose="02040503050406030204" pitchFamily="18" charset="0"/>
                                  </a:rPr>
                                  <m:t>1</m:t>
                                </m:r>
                              </m:num>
                              <m:den>
                                <m:r>
                                  <a:rPr lang="es-CO" sz="2400" b="0" i="1" smtClean="0">
                                    <a:latin typeface="Cambria Math" panose="02040503050406030204" pitchFamily="18" charset="0"/>
                                  </a:rPr>
                                  <m:t>2</m:t>
                                </m:r>
                              </m:den>
                            </m:f>
                          </m:sup>
                        </m:sSup>
                        <m:r>
                          <a:rPr lang="es-CO" sz="2400" b="0" i="1" smtClean="0">
                            <a:latin typeface="Cambria Math" panose="02040503050406030204" pitchFamily="18" charset="0"/>
                          </a:rPr>
                          <m:t>−</m:t>
                        </m:r>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f>
                              <m:fPr>
                                <m:ctrlPr>
                                  <a:rPr lang="es-CO" sz="2400" b="0" i="1" smtClean="0">
                                    <a:latin typeface="Cambria Math" panose="02040503050406030204" pitchFamily="18" charset="0"/>
                                  </a:rPr>
                                </m:ctrlPr>
                              </m:fPr>
                              <m:num>
                                <m:r>
                                  <a:rPr lang="es-CO" sz="2400" b="0" i="1" smtClean="0">
                                    <a:latin typeface="Cambria Math" panose="02040503050406030204" pitchFamily="18" charset="0"/>
                                  </a:rPr>
                                  <m:t>3</m:t>
                                </m:r>
                              </m:num>
                              <m:den>
                                <m:r>
                                  <a:rPr lang="es-CO" sz="2400" b="0" i="1" smtClean="0">
                                    <a:latin typeface="Cambria Math" panose="02040503050406030204" pitchFamily="18" charset="0"/>
                                  </a:rPr>
                                  <m:t>2</m:t>
                                </m:r>
                              </m:den>
                            </m:f>
                            <m:r>
                              <a:rPr lang="es-CO" sz="2400" b="0" i="1" smtClean="0">
                                <a:latin typeface="Cambria Math" panose="02040503050406030204" pitchFamily="18" charset="0"/>
                              </a:rPr>
                              <m:t>−</m:t>
                            </m:r>
                            <m:f>
                              <m:fPr>
                                <m:ctrlPr>
                                  <a:rPr lang="es-CO" sz="2400" b="0" i="1" smtClean="0">
                                    <a:latin typeface="Cambria Math" panose="02040503050406030204" pitchFamily="18" charset="0"/>
                                  </a:rPr>
                                </m:ctrlPr>
                              </m:fPr>
                              <m:num>
                                <m:r>
                                  <a:rPr lang="es-CO" sz="2400" b="0" i="1" smtClean="0">
                                    <a:latin typeface="Cambria Math" panose="02040503050406030204" pitchFamily="18" charset="0"/>
                                  </a:rPr>
                                  <m:t>1</m:t>
                                </m:r>
                              </m:num>
                              <m:den>
                                <m:r>
                                  <a:rPr lang="es-CO" sz="2400" b="0" i="1" smtClean="0">
                                    <a:latin typeface="Cambria Math" panose="02040503050406030204" pitchFamily="18" charset="0"/>
                                  </a:rPr>
                                  <m:t>2</m:t>
                                </m:r>
                              </m:den>
                            </m:f>
                          </m:sup>
                        </m:sSup>
                        <m:r>
                          <a:rPr lang="es-CO" sz="2400" b="0" i="1" smtClean="0">
                            <a:latin typeface="Cambria Math" panose="02040503050406030204" pitchFamily="18" charset="0"/>
                          </a:rPr>
                          <m:t>=</m:t>
                        </m:r>
                        <m:r>
                          <a:rPr lang="es-CO" sz="2400" b="0" i="1" smtClean="0">
                            <a:latin typeface="Cambria Math" panose="02040503050406030204" pitchFamily="18" charset="0"/>
                          </a:rPr>
                          <m:t>𝑥</m:t>
                        </m:r>
                      </m:e>
                      <m:sup>
                        <m:r>
                          <a:rPr lang="es-CO" sz="2400" b="0" i="1" smtClean="0">
                            <a:latin typeface="Cambria Math" panose="02040503050406030204" pitchFamily="18" charset="0"/>
                          </a:rPr>
                          <m:t>2</m:t>
                        </m:r>
                      </m:sup>
                    </m:sSup>
                    <m:r>
                      <a:rPr lang="es-CO" sz="2400" b="0" i="1" smtClean="0">
                        <a:latin typeface="Cambria Math" panose="02040503050406030204" pitchFamily="18" charset="0"/>
                      </a:rPr>
                      <m:t>−</m:t>
                    </m:r>
                    <m:r>
                      <a:rPr lang="es-CO" sz="2400" b="0" i="1" smtClean="0">
                        <a:latin typeface="Cambria Math" panose="02040503050406030204" pitchFamily="18" charset="0"/>
                      </a:rPr>
                      <m:t>𝑥</m:t>
                    </m:r>
                  </m:oMath>
                </a14:m>
                <a:endParaRPr lang="es-CO" dirty="0"/>
              </a:p>
              <a:p>
                <a:pPr marL="457200" indent="-457200">
                  <a:buAutoNum type="arabicPeriod"/>
                </a:pPr>
                <a:endParaRPr lang="es-CO" dirty="0" smtClean="0"/>
              </a:p>
              <a:p>
                <a:pPr marL="0" indent="0">
                  <a:buNone/>
                </a:pPr>
                <a:endParaRPr lang="es-CO" b="1" dirty="0">
                  <a:solidFill>
                    <a:srgbClr val="00B05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06228" y="1375719"/>
                <a:ext cx="7886700" cy="5015428"/>
              </a:xfrm>
              <a:blipFill rotWithShape="0">
                <a:blip r:embed="rId2"/>
                <a:stretch>
                  <a:fillRect l="-928" t="-1460"/>
                </a:stretch>
              </a:blipFill>
            </p:spPr>
            <p:txBody>
              <a:bodyPr/>
              <a:lstStyle/>
              <a:p>
                <a:r>
                  <a:rPr lang="es-CO">
                    <a:noFill/>
                  </a:rPr>
                  <a:t> </a:t>
                </a:r>
              </a:p>
            </p:txBody>
          </p:sp>
        </mc:Fallback>
      </mc:AlternateContent>
      <p:sp>
        <p:nvSpPr>
          <p:cNvPr id="4" name="Rectangle 2"/>
          <p:cNvSpPr>
            <a:spLocks noChangeArrowheads="1"/>
          </p:cNvSpPr>
          <p:nvPr/>
        </p:nvSpPr>
        <p:spPr bwMode="auto">
          <a:xfrm>
            <a:off x="-222422" y="2141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2815120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solidFill>
                  <a:srgbClr val="00B050"/>
                </a:solidFill>
              </a:rPr>
              <a:t>Actividad Interactiva</a:t>
            </a:r>
            <a:endParaRPr lang="es-CO" dirty="0">
              <a:solidFill>
                <a:srgbClr val="00B050"/>
              </a:solidFill>
            </a:endParaRPr>
          </a:p>
        </p:txBody>
      </p:sp>
      <p:sp>
        <p:nvSpPr>
          <p:cNvPr id="5" name="Marcador de contenido 4"/>
          <p:cNvSpPr>
            <a:spLocks noGrp="1"/>
          </p:cNvSpPr>
          <p:nvPr>
            <p:ph idx="1"/>
          </p:nvPr>
        </p:nvSpPr>
        <p:spPr>
          <a:xfrm>
            <a:off x="628650" y="1309816"/>
            <a:ext cx="7886700" cy="4867147"/>
          </a:xfrm>
        </p:spPr>
        <p:txBody>
          <a:bodyPr/>
          <a:lstStyle/>
          <a:p>
            <a:r>
              <a:rPr lang="es-CO" dirty="0" smtClean="0"/>
              <a:t>En el siguiente enlace encuentra ejercicios interactivos sobre el tema de operaciones entre expresiones algebraicas.</a:t>
            </a:r>
          </a:p>
          <a:p>
            <a:endParaRPr lang="es-CO" dirty="0"/>
          </a:p>
          <a:p>
            <a:endParaRPr lang="es-CO" dirty="0" smtClean="0"/>
          </a:p>
          <a:p>
            <a:endParaRPr lang="es-CO" dirty="0"/>
          </a:p>
          <a:p>
            <a:endParaRPr lang="es-CO" dirty="0" smtClean="0"/>
          </a:p>
          <a:p>
            <a:endParaRPr lang="es-CO" dirty="0"/>
          </a:p>
          <a:p>
            <a:endParaRPr lang="es-CO" dirty="0" smtClean="0"/>
          </a:p>
          <a:p>
            <a:endParaRPr lang="es-CO" dirty="0"/>
          </a:p>
          <a:p>
            <a:endParaRPr lang="es-CO" dirty="0" smtClean="0"/>
          </a:p>
          <a:p>
            <a:pPr marL="0" indent="0" algn="ctr">
              <a:buNone/>
            </a:pPr>
            <a:r>
              <a:rPr lang="es-CO" dirty="0" smtClean="0">
                <a:solidFill>
                  <a:srgbClr val="00B0F0"/>
                </a:solidFill>
                <a:hlinkClick r:id="rId2"/>
              </a:rPr>
              <a:t> https</a:t>
            </a:r>
            <a:r>
              <a:rPr lang="es-CO" dirty="0">
                <a:solidFill>
                  <a:srgbClr val="00B0F0"/>
                </a:solidFill>
                <a:hlinkClick r:id="rId2"/>
              </a:rPr>
              <a:t>://</a:t>
            </a:r>
            <a:r>
              <a:rPr lang="es-CO" dirty="0" smtClean="0">
                <a:solidFill>
                  <a:srgbClr val="00B0F0"/>
                </a:solidFill>
                <a:hlinkClick r:id="rId2"/>
              </a:rPr>
              <a:t>www.vitutor.com/ab/p/a_3e.html</a:t>
            </a:r>
            <a:r>
              <a:rPr lang="es-CO" dirty="0" smtClean="0">
                <a:solidFill>
                  <a:srgbClr val="00B0F0"/>
                </a:solidFill>
              </a:rPr>
              <a:t> </a:t>
            </a:r>
            <a:endParaRPr lang="es-CO" dirty="0">
              <a:solidFill>
                <a:srgbClr val="00B0F0"/>
              </a:solidFill>
            </a:endParaRPr>
          </a:p>
          <a:p>
            <a:endParaRPr lang="es-CO" dirty="0" smtClean="0"/>
          </a:p>
          <a:p>
            <a:endParaRPr lang="es-CO" dirty="0"/>
          </a:p>
          <a:p>
            <a:endParaRPr lang="es-CO" dirty="0"/>
          </a:p>
        </p:txBody>
      </p:sp>
      <p:pic>
        <p:nvPicPr>
          <p:cNvPr id="7" name="Imagen 6"/>
          <p:cNvPicPr>
            <a:picLocks noChangeAspect="1"/>
          </p:cNvPicPr>
          <p:nvPr/>
        </p:nvPicPr>
        <p:blipFill>
          <a:blip r:embed="rId3"/>
          <a:stretch>
            <a:fillRect/>
          </a:stretch>
        </p:blipFill>
        <p:spPr>
          <a:xfrm>
            <a:off x="1771135" y="2105360"/>
            <a:ext cx="5280453" cy="2895502"/>
          </a:xfrm>
          <a:prstGeom prst="rect">
            <a:avLst/>
          </a:prstGeom>
        </p:spPr>
      </p:pic>
    </p:spTree>
    <p:extLst>
      <p:ext uri="{BB962C8B-B14F-4D97-AF65-F5344CB8AC3E}">
        <p14:creationId xmlns:p14="http://schemas.microsoft.com/office/powerpoint/2010/main" val="2448348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285750" indent="-285750">
              <a:buFont typeface="Arial" panose="020B0604020202020204" pitchFamily="34" charset="0"/>
              <a:buChar char="•"/>
            </a:pPr>
            <a:r>
              <a:rPr lang="es-CO" sz="1400" dirty="0" smtClean="0"/>
              <a:t>Competencia General:  </a:t>
            </a:r>
          </a:p>
          <a:p>
            <a:r>
              <a:rPr lang="es-CO" sz="1400" dirty="0" smtClean="0"/>
              <a:t>Resuelve situaciones </a:t>
            </a:r>
            <a:r>
              <a:rPr lang="es-CO" sz="1400" dirty="0" err="1" smtClean="0"/>
              <a:t>problémicas</a:t>
            </a:r>
            <a:r>
              <a:rPr lang="es-CO" sz="1400" dirty="0" smtClean="0"/>
              <a:t> mediante el uso de las expresiones algebraicas. </a:t>
            </a:r>
            <a:endParaRPr lang="es-CO" sz="1400" dirty="0"/>
          </a:p>
          <a:p>
            <a:r>
              <a:rPr lang="es-CO" sz="1400" dirty="0" smtClean="0"/>
              <a:t>Resultados de aprendizaje:</a:t>
            </a:r>
          </a:p>
          <a:p>
            <a:pPr marL="285750" indent="-285750">
              <a:buFont typeface="Arial" panose="020B0604020202020204" pitchFamily="34" charset="0"/>
              <a:buChar char="•"/>
            </a:pPr>
            <a:r>
              <a:rPr lang="es-CO" sz="1400" dirty="0" smtClean="0"/>
              <a:t>Usa expresiones algebraicas para transcribir situaciones del lenguaje cotidiano al lenguaje matemático.</a:t>
            </a:r>
            <a:endParaRPr lang="es-CO" sz="1400" dirty="0"/>
          </a:p>
          <a:p>
            <a:pPr marL="285750" indent="-285750">
              <a:buFont typeface="Arial" panose="020B0604020202020204" pitchFamily="34" charset="0"/>
              <a:buChar char="•"/>
            </a:pPr>
            <a:r>
              <a:rPr lang="es-CO" sz="1400" dirty="0" smtClean="0"/>
              <a:t>Realiza </a:t>
            </a:r>
            <a:r>
              <a:rPr lang="es-CO" sz="1400" dirty="0"/>
              <a:t>y </a:t>
            </a:r>
            <a:r>
              <a:rPr lang="es-CO" sz="1400" dirty="0" smtClean="0"/>
              <a:t>simplifica correctamente operaciones de suma, resta, multiplicación y división de expresiones </a:t>
            </a:r>
            <a:r>
              <a:rPr lang="es-CO" sz="1400" dirty="0"/>
              <a:t>algebraicas.</a:t>
            </a:r>
          </a:p>
          <a:p>
            <a:pPr marL="285750" indent="-285750">
              <a:buFont typeface="Arial" panose="020B0604020202020204" pitchFamily="34" charset="0"/>
              <a:buChar char="•"/>
            </a:pPr>
            <a:r>
              <a:rPr lang="es-CO" sz="1400" dirty="0" smtClean="0"/>
              <a:t>Modela y soluciona </a:t>
            </a:r>
            <a:r>
              <a:rPr lang="es-CO" sz="1400" dirty="0"/>
              <a:t>situaciones </a:t>
            </a:r>
            <a:r>
              <a:rPr lang="es-CO" sz="1400" dirty="0" err="1"/>
              <a:t>problémicas</a:t>
            </a:r>
            <a:r>
              <a:rPr lang="es-CO" sz="1400" dirty="0"/>
              <a:t> </a:t>
            </a:r>
            <a:r>
              <a:rPr lang="es-CO" sz="1400" dirty="0" smtClean="0"/>
              <a:t>mediante el uso de expresiones </a:t>
            </a:r>
            <a:r>
              <a:rPr lang="es-CO" sz="1400" dirty="0"/>
              <a:t>algebraicas.</a:t>
            </a:r>
          </a:p>
          <a:p>
            <a:endParaRPr lang="es-CO" dirty="0"/>
          </a:p>
        </p:txBody>
      </p:sp>
    </p:spTree>
    <p:extLst>
      <p:ext uri="{BB962C8B-B14F-4D97-AF65-F5344CB8AC3E}">
        <p14:creationId xmlns:p14="http://schemas.microsoft.com/office/powerpoint/2010/main" val="2458028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61166"/>
          </a:xfrm>
        </p:spPr>
        <p:txBody>
          <a:bodyPr/>
          <a:lstStyle/>
          <a:p>
            <a:r>
              <a:rPr lang="es-CO" dirty="0" smtClean="0">
                <a:solidFill>
                  <a:srgbClr val="00B0F0"/>
                </a:solidFill>
              </a:rPr>
              <a:t>Ejercicios de aplicación en Geometría: áreas</a:t>
            </a:r>
            <a:endParaRPr lang="es-CO"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82558" y="1057216"/>
                <a:ext cx="7886700" cy="5073093"/>
              </a:xfrm>
            </p:spPr>
            <p:txBody>
              <a:bodyPr>
                <a:normAutofit lnSpcReduction="10000"/>
              </a:bodyPr>
              <a:lstStyle/>
              <a:p>
                <a:pPr marL="457200" indent="-457200">
                  <a:buAutoNum type="arabicPeriod"/>
                </a:pPr>
                <a:r>
                  <a:rPr lang="es-CO" dirty="0" smtClean="0"/>
                  <a:t>Exprese algebraicamente el área del dibujo.</a:t>
                </a:r>
              </a:p>
              <a:p>
                <a:pPr marL="0" indent="0">
                  <a:buNone/>
                </a:pPr>
                <a:endParaRPr lang="es-CO" dirty="0" smtClean="0"/>
              </a:p>
              <a:p>
                <a:pPr marL="0" indent="0">
                  <a:buNone/>
                </a:pPr>
                <a:endParaRPr lang="es-CO" dirty="0"/>
              </a:p>
              <a:p>
                <a:endParaRPr lang="es-CO" dirty="0" smtClean="0"/>
              </a:p>
              <a:p>
                <a:pPr marL="0" indent="0">
                  <a:buNone/>
                </a:pPr>
                <a:endParaRPr lang="es-CO" dirty="0"/>
              </a:p>
              <a:p>
                <a:endParaRPr lang="es-CO" dirty="0" smtClean="0"/>
              </a:p>
              <a:p>
                <a:endParaRPr lang="es-CO" dirty="0" smtClean="0"/>
              </a:p>
              <a:p>
                <a:r>
                  <a:rPr lang="es-CO" i="1" dirty="0" smtClean="0">
                    <a:solidFill>
                      <a:srgbClr val="7030A0"/>
                    </a:solidFill>
                  </a:rPr>
                  <a:t>Solución </a:t>
                </a:r>
              </a:p>
              <a:p>
                <a:endParaRPr lang="es-CO" dirty="0"/>
              </a:p>
              <a:p>
                <a:endParaRPr lang="es-CO" dirty="0"/>
              </a:p>
              <a:p>
                <a:r>
                  <a:rPr lang="es-CO" b="0" i="1" dirty="0" smtClean="0">
                    <a:solidFill>
                      <a:srgbClr val="7030A0"/>
                    </a:solidFill>
                    <a:latin typeface="Cambria Math" panose="02040503050406030204" pitchFamily="18" charset="0"/>
                  </a:rPr>
                  <a:t>                                     </a:t>
                </a:r>
                <a:r>
                  <a:rPr lang="es-CO" b="0" dirty="0" smtClean="0">
                    <a:solidFill>
                      <a:srgbClr val="7030A0"/>
                    </a:solidFill>
                    <a:latin typeface="Cambria Math" panose="02040503050406030204" pitchFamily="18" charset="0"/>
                  </a:rPr>
                  <a:t>+              +                    +              = </a:t>
                </a:r>
              </a:p>
              <a:p>
                <a:pPr marL="0" indent="0">
                  <a:buNone/>
                </a:pPr>
                <a:endParaRPr lang="es-CO" b="0" dirty="0" smtClean="0">
                  <a:solidFill>
                    <a:srgbClr val="7030A0"/>
                  </a:solidFill>
                  <a:latin typeface="Cambria Math" panose="02040503050406030204" pitchFamily="18" charset="0"/>
                </a:endParaRPr>
              </a:p>
              <a:p>
                <a:pPr marL="0" indent="0">
                  <a:buNone/>
                </a:pPr>
                <a:endParaRPr lang="es-CO" b="0" i="1" dirty="0" smtClean="0">
                  <a:solidFill>
                    <a:srgbClr val="7030A0"/>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CO" b="0" i="1" smtClean="0">
                          <a:solidFill>
                            <a:srgbClr val="7030A0"/>
                          </a:solidFill>
                          <a:latin typeface="Cambria Math" panose="02040503050406030204" pitchFamily="18" charset="0"/>
                        </a:rPr>
                        <m:t>     </m:t>
                      </m:r>
                      <m:r>
                        <a:rPr lang="es-CO" b="0" i="1" smtClean="0">
                          <a:solidFill>
                            <a:srgbClr val="7030A0"/>
                          </a:solidFill>
                          <a:latin typeface="Cambria Math" panose="02040503050406030204" pitchFamily="18" charset="0"/>
                        </a:rPr>
                        <m:t>𝐴</m:t>
                      </m:r>
                      <m:r>
                        <a:rPr lang="es-CO" b="0" i="1" smtClean="0">
                          <a:solidFill>
                            <a:srgbClr val="7030A0"/>
                          </a:solidFill>
                          <a:latin typeface="Cambria Math" panose="02040503050406030204" pitchFamily="18" charset="0"/>
                        </a:rPr>
                        <m:t>=</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            </m:t>
                          </m:r>
                          <m:r>
                            <a:rPr lang="es-CO" b="0" i="1" smtClean="0">
                              <a:solidFill>
                                <a:srgbClr val="7030A0"/>
                              </a:solidFill>
                              <a:latin typeface="Cambria Math" panose="02040503050406030204" pitchFamily="18" charset="0"/>
                            </a:rPr>
                            <m:t>𝑎</m:t>
                          </m:r>
                        </m:e>
                        <m:sup>
                          <m:r>
                            <a:rPr lang="es-CO" b="0" i="1" smtClean="0">
                              <a:solidFill>
                                <a:srgbClr val="7030A0"/>
                              </a:solidFill>
                              <a:latin typeface="Cambria Math" panose="02040503050406030204" pitchFamily="18" charset="0"/>
                            </a:rPr>
                            <m:t>2</m:t>
                          </m:r>
                        </m:sup>
                      </m:sSup>
                      <m:r>
                        <a:rPr lang="es-CO" b="0" i="1" smtClean="0">
                          <a:solidFill>
                            <a:srgbClr val="7030A0"/>
                          </a:solidFill>
                          <a:latin typeface="Cambria Math" panose="02040503050406030204" pitchFamily="18" charset="0"/>
                        </a:rPr>
                        <m:t>    +           </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𝑏</m:t>
                          </m:r>
                        </m:e>
                        <m:sup>
                          <m:r>
                            <a:rPr lang="es-CO" b="0" i="1" smtClean="0">
                              <a:solidFill>
                                <a:srgbClr val="7030A0"/>
                              </a:solidFill>
                              <a:latin typeface="Cambria Math" panose="02040503050406030204" pitchFamily="18" charset="0"/>
                            </a:rPr>
                            <m:t>2</m:t>
                          </m:r>
                        </m:sup>
                      </m:sSup>
                      <m:r>
                        <a:rPr lang="es-CO" b="0" i="1" smtClean="0">
                          <a:solidFill>
                            <a:srgbClr val="7030A0"/>
                          </a:solidFill>
                          <a:latin typeface="Cambria Math" panose="02040503050406030204" pitchFamily="18" charset="0"/>
                        </a:rPr>
                        <m:t>       +            2</m:t>
                      </m:r>
                      <m:r>
                        <a:rPr lang="es-CO" b="0" i="1" smtClean="0">
                          <a:solidFill>
                            <a:srgbClr val="7030A0"/>
                          </a:solidFill>
                          <a:latin typeface="Cambria Math" panose="02040503050406030204" pitchFamily="18" charset="0"/>
                        </a:rPr>
                        <m:t>𝑎𝑏</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              </m:t>
                          </m:r>
                          <m:r>
                            <a:rPr lang="es-CO" i="1">
                              <a:solidFill>
                                <a:srgbClr val="7030A0"/>
                              </a:solidFill>
                              <a:latin typeface="Cambria Math" panose="02040503050406030204" pitchFamily="18" charset="0"/>
                            </a:rPr>
                            <m:t>=</m:t>
                          </m:r>
                          <m:r>
                            <a:rPr lang="es-CO" b="0" i="1" smtClean="0">
                              <a:solidFill>
                                <a:srgbClr val="7030A0"/>
                              </a:solidFill>
                              <a:latin typeface="Cambria Math" panose="02040503050406030204" pitchFamily="18" charset="0"/>
                            </a:rPr>
                            <m:t>         </m:t>
                          </m:r>
                          <m:r>
                            <a:rPr lang="es-CO" i="1">
                              <a:solidFill>
                                <a:srgbClr val="7030A0"/>
                              </a:solidFill>
                              <a:latin typeface="Cambria Math" panose="02040503050406030204" pitchFamily="18" charset="0"/>
                            </a:rPr>
                            <m:t>(</m:t>
                          </m:r>
                          <m:r>
                            <a:rPr lang="es-CO" i="1">
                              <a:solidFill>
                                <a:srgbClr val="7030A0"/>
                              </a:solidFill>
                              <a:latin typeface="Cambria Math" panose="02040503050406030204" pitchFamily="18" charset="0"/>
                            </a:rPr>
                            <m:t>𝑎</m:t>
                          </m:r>
                          <m:r>
                            <a:rPr lang="es-CO" i="1">
                              <a:solidFill>
                                <a:srgbClr val="7030A0"/>
                              </a:solidFill>
                              <a:latin typeface="Cambria Math" panose="02040503050406030204" pitchFamily="18" charset="0"/>
                            </a:rPr>
                            <m:t>+</m:t>
                          </m:r>
                          <m:r>
                            <a:rPr lang="es-CO" i="1">
                              <a:solidFill>
                                <a:srgbClr val="7030A0"/>
                              </a:solidFill>
                              <a:latin typeface="Cambria Math" panose="02040503050406030204" pitchFamily="18" charset="0"/>
                            </a:rPr>
                            <m:t>𝑏</m:t>
                          </m:r>
                          <m:r>
                            <a:rPr lang="es-CO" i="1">
                              <a:solidFill>
                                <a:srgbClr val="7030A0"/>
                              </a:solidFill>
                              <a:latin typeface="Cambria Math" panose="02040503050406030204" pitchFamily="18" charset="0"/>
                            </a:rPr>
                            <m:t>)</m:t>
                          </m:r>
                        </m:e>
                        <m:sup>
                          <m:r>
                            <a:rPr lang="es-CO" b="0" i="1" smtClean="0">
                              <a:solidFill>
                                <a:srgbClr val="7030A0"/>
                              </a:solidFill>
                              <a:latin typeface="Cambria Math" panose="02040503050406030204" pitchFamily="18" charset="0"/>
                            </a:rPr>
                            <m:t>2</m:t>
                          </m:r>
                        </m:sup>
                      </m:sSup>
                    </m:oMath>
                  </m:oMathPara>
                </a14:m>
                <a:endParaRPr lang="es-CO" dirty="0" smtClean="0">
                  <a:solidFill>
                    <a:srgbClr val="7030A0"/>
                  </a:solidFill>
                </a:endParaRPr>
              </a:p>
              <a:p>
                <a:pPr marL="0" indent="0">
                  <a:buNone/>
                </a:pPr>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82558" y="1057216"/>
                <a:ext cx="7886700" cy="5073093"/>
              </a:xfrm>
              <a:blipFill rotWithShape="0">
                <a:blip r:embed="rId2"/>
                <a:stretch>
                  <a:fillRect l="-1005" t="-1921"/>
                </a:stretch>
              </a:blipFill>
            </p:spPr>
            <p:txBody>
              <a:bodyPr/>
              <a:lstStyle/>
              <a:p>
                <a:r>
                  <a:rPr lang="es-CO">
                    <a:noFill/>
                  </a:rPr>
                  <a:t> </a:t>
                </a:r>
              </a:p>
            </p:txBody>
          </p:sp>
        </mc:Fallback>
      </mc:AlternateContent>
      <p:sp>
        <p:nvSpPr>
          <p:cNvPr id="6" name="Rectángulo 5"/>
          <p:cNvSpPr/>
          <p:nvPr/>
        </p:nvSpPr>
        <p:spPr>
          <a:xfrm>
            <a:off x="3809148" y="2229958"/>
            <a:ext cx="991502" cy="999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p:cNvSpPr/>
          <p:nvPr/>
        </p:nvSpPr>
        <p:spPr>
          <a:xfrm>
            <a:off x="4800649" y="2229958"/>
            <a:ext cx="584887" cy="99944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ctángulo 7"/>
          <p:cNvSpPr/>
          <p:nvPr/>
        </p:nvSpPr>
        <p:spPr>
          <a:xfrm>
            <a:off x="3807721" y="1680685"/>
            <a:ext cx="991502" cy="54927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p:nvSpPr>
        <p:spPr>
          <a:xfrm>
            <a:off x="4800650" y="1680685"/>
            <a:ext cx="584887" cy="54927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1"/>
          <p:cNvSpPr/>
          <p:nvPr/>
        </p:nvSpPr>
        <p:spPr>
          <a:xfrm>
            <a:off x="1887974" y="4271648"/>
            <a:ext cx="991502" cy="999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ángulo 12"/>
          <p:cNvSpPr/>
          <p:nvPr/>
        </p:nvSpPr>
        <p:spPr>
          <a:xfrm>
            <a:off x="3356112" y="4546284"/>
            <a:ext cx="584887" cy="54927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Rectángulo 13"/>
          <p:cNvSpPr/>
          <p:nvPr/>
        </p:nvSpPr>
        <p:spPr>
          <a:xfrm>
            <a:off x="4394035" y="4496731"/>
            <a:ext cx="991502" cy="54927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Rectángulo 14"/>
          <p:cNvSpPr/>
          <p:nvPr/>
        </p:nvSpPr>
        <p:spPr>
          <a:xfrm>
            <a:off x="5634221" y="4271647"/>
            <a:ext cx="584887" cy="99944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 </a:t>
            </a:r>
            <a:endParaRPr lang="es-CO" dirty="0"/>
          </a:p>
        </p:txBody>
      </p:sp>
      <p:sp>
        <p:nvSpPr>
          <p:cNvPr id="16" name="Rectángulo 15"/>
          <p:cNvSpPr/>
          <p:nvPr/>
        </p:nvSpPr>
        <p:spPr>
          <a:xfrm>
            <a:off x="6892869" y="4143036"/>
            <a:ext cx="991502" cy="999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Rectángulo 16"/>
          <p:cNvSpPr/>
          <p:nvPr/>
        </p:nvSpPr>
        <p:spPr>
          <a:xfrm>
            <a:off x="7884371" y="4137128"/>
            <a:ext cx="584887" cy="99944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Rectángulo 17"/>
          <p:cNvSpPr/>
          <p:nvPr/>
        </p:nvSpPr>
        <p:spPr>
          <a:xfrm>
            <a:off x="6892869" y="3593763"/>
            <a:ext cx="991502" cy="54927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ectángulo 18"/>
          <p:cNvSpPr/>
          <p:nvPr/>
        </p:nvSpPr>
        <p:spPr>
          <a:xfrm>
            <a:off x="7884371" y="3593763"/>
            <a:ext cx="584887" cy="54927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5" name="Conector recto de flecha 4"/>
          <p:cNvCxnSpPr/>
          <p:nvPr/>
        </p:nvCxnSpPr>
        <p:spPr>
          <a:xfrm flipV="1">
            <a:off x="3807721" y="3337330"/>
            <a:ext cx="991502" cy="933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V="1">
            <a:off x="3680086" y="2310963"/>
            <a:ext cx="0" cy="9298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CuadroTexto 25"/>
              <p:cNvSpPr txBox="1"/>
              <p:nvPr/>
            </p:nvSpPr>
            <p:spPr>
              <a:xfrm>
                <a:off x="3352222" y="2614304"/>
                <a:ext cx="28177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𝑎</m:t>
                      </m:r>
                    </m:oMath>
                  </m:oMathPara>
                </a14:m>
                <a:endParaRPr lang="es-CO" dirty="0"/>
              </a:p>
            </p:txBody>
          </p:sp>
        </mc:Choice>
        <mc:Fallback xmlns="">
          <p:sp>
            <p:nvSpPr>
              <p:cNvPr id="26" name="CuadroTexto 25"/>
              <p:cNvSpPr txBox="1">
                <a:spLocks noRot="1" noChangeAspect="1" noMove="1" noResize="1" noEditPoints="1" noAdjustHandles="1" noChangeArrowheads="1" noChangeShapeType="1" noTextEdit="1"/>
              </p:cNvSpPr>
              <p:nvPr/>
            </p:nvSpPr>
            <p:spPr>
              <a:xfrm>
                <a:off x="3352222" y="2614304"/>
                <a:ext cx="281772" cy="369332"/>
              </a:xfrm>
              <a:prstGeom prst="rect">
                <a:avLst/>
              </a:prstGeom>
              <a:blipFill>
                <a:blip r:embed="rId3"/>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7" name="CuadroTexto 26"/>
              <p:cNvSpPr txBox="1"/>
              <p:nvPr/>
            </p:nvSpPr>
            <p:spPr>
              <a:xfrm>
                <a:off x="4205097" y="3337330"/>
                <a:ext cx="28177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𝑎</m:t>
                      </m:r>
                    </m:oMath>
                  </m:oMathPara>
                </a14:m>
                <a:endParaRPr lang="es-CO" dirty="0"/>
              </a:p>
            </p:txBody>
          </p:sp>
        </mc:Choice>
        <mc:Fallback xmlns="">
          <p:sp>
            <p:nvSpPr>
              <p:cNvPr id="27" name="CuadroTexto 26"/>
              <p:cNvSpPr txBox="1">
                <a:spLocks noRot="1" noChangeAspect="1" noMove="1" noResize="1" noEditPoints="1" noAdjustHandles="1" noChangeArrowheads="1" noChangeShapeType="1" noTextEdit="1"/>
              </p:cNvSpPr>
              <p:nvPr/>
            </p:nvSpPr>
            <p:spPr>
              <a:xfrm>
                <a:off x="4205097" y="3337330"/>
                <a:ext cx="281772" cy="369332"/>
              </a:xfrm>
              <a:prstGeom prst="rect">
                <a:avLst/>
              </a:prstGeom>
              <a:blipFill>
                <a:blip r:embed="rId4"/>
                <a:stretch>
                  <a:fillRect/>
                </a:stretch>
              </a:blipFill>
            </p:spPr>
            <p:txBody>
              <a:bodyPr/>
              <a:lstStyle/>
              <a:p>
                <a:r>
                  <a:rPr lang="es-CO">
                    <a:noFill/>
                  </a:rPr>
                  <a:t> </a:t>
                </a:r>
              </a:p>
            </p:txBody>
          </p:sp>
        </mc:Fallback>
      </mc:AlternateContent>
      <p:cxnSp>
        <p:nvCxnSpPr>
          <p:cNvPr id="28" name="Conector recto de flecha 27"/>
          <p:cNvCxnSpPr/>
          <p:nvPr/>
        </p:nvCxnSpPr>
        <p:spPr>
          <a:xfrm>
            <a:off x="4799223" y="1604612"/>
            <a:ext cx="586313" cy="1744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CuadroTexto 29"/>
              <p:cNvSpPr txBox="1"/>
              <p:nvPr/>
            </p:nvSpPr>
            <p:spPr>
              <a:xfrm>
                <a:off x="4951493" y="1282038"/>
                <a:ext cx="28177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𝑏</m:t>
                      </m:r>
                    </m:oMath>
                  </m:oMathPara>
                </a14:m>
                <a:endParaRPr lang="es-CO" dirty="0"/>
              </a:p>
            </p:txBody>
          </p:sp>
        </mc:Choice>
        <mc:Fallback xmlns="">
          <p:sp>
            <p:nvSpPr>
              <p:cNvPr id="30" name="CuadroTexto 29"/>
              <p:cNvSpPr txBox="1">
                <a:spLocks noRot="1" noChangeAspect="1" noMove="1" noResize="1" noEditPoints="1" noAdjustHandles="1" noChangeArrowheads="1" noChangeShapeType="1" noTextEdit="1"/>
              </p:cNvSpPr>
              <p:nvPr/>
            </p:nvSpPr>
            <p:spPr>
              <a:xfrm>
                <a:off x="4951493" y="1282038"/>
                <a:ext cx="281772" cy="369332"/>
              </a:xfrm>
              <a:prstGeom prst="rect">
                <a:avLst/>
              </a:prstGeom>
              <a:blipFill>
                <a:blip r:embed="rId5"/>
                <a:stretch>
                  <a:fillRect r="-6522"/>
                </a:stretch>
              </a:blipFill>
            </p:spPr>
            <p:txBody>
              <a:bodyPr/>
              <a:lstStyle/>
              <a:p>
                <a:r>
                  <a:rPr lang="es-CO">
                    <a:noFill/>
                  </a:rPr>
                  <a:t> </a:t>
                </a:r>
              </a:p>
            </p:txBody>
          </p:sp>
        </mc:Fallback>
      </mc:AlternateContent>
      <p:cxnSp>
        <p:nvCxnSpPr>
          <p:cNvPr id="31" name="Conector recto de flecha 30"/>
          <p:cNvCxnSpPr/>
          <p:nvPr/>
        </p:nvCxnSpPr>
        <p:spPr>
          <a:xfrm flipH="1" flipV="1">
            <a:off x="5493335" y="1684408"/>
            <a:ext cx="2396" cy="5455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CuadroTexto 32"/>
              <p:cNvSpPr txBox="1"/>
              <p:nvPr/>
            </p:nvSpPr>
            <p:spPr>
              <a:xfrm>
                <a:off x="5493335" y="1777813"/>
                <a:ext cx="28177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𝑏</m:t>
                      </m:r>
                    </m:oMath>
                  </m:oMathPara>
                </a14:m>
                <a:endParaRPr lang="es-CO"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5493335" y="1777813"/>
                <a:ext cx="281772" cy="369332"/>
              </a:xfrm>
              <a:prstGeom prst="rect">
                <a:avLst/>
              </a:prstGeom>
              <a:blipFill>
                <a:blip r:embed="rId6"/>
                <a:stretch>
                  <a:fillRect r="-6522"/>
                </a:stretch>
              </a:blipFill>
            </p:spPr>
            <p:txBody>
              <a:bodyPr/>
              <a:lstStyle/>
              <a:p>
                <a:r>
                  <a:rPr lang="es-CO">
                    <a:noFill/>
                  </a:rPr>
                  <a:t> </a:t>
                </a:r>
              </a:p>
            </p:txBody>
          </p:sp>
        </mc:Fallback>
      </mc:AlternateContent>
    </p:spTree>
    <p:extLst>
      <p:ext uri="{BB962C8B-B14F-4D97-AF65-F5344CB8AC3E}">
        <p14:creationId xmlns:p14="http://schemas.microsoft.com/office/powerpoint/2010/main" val="4168963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61166"/>
          </a:xfrm>
        </p:spPr>
        <p:txBody>
          <a:bodyPr/>
          <a:lstStyle/>
          <a:p>
            <a:r>
              <a:rPr lang="es-CO" dirty="0" smtClean="0">
                <a:solidFill>
                  <a:srgbClr val="00B0F0"/>
                </a:solidFill>
              </a:rPr>
              <a:t>Ejercicios de aplicación en Geometría: áreas</a:t>
            </a:r>
            <a:endParaRPr lang="es-CO"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28650" y="1103870"/>
                <a:ext cx="7886700" cy="5073093"/>
              </a:xfrm>
            </p:spPr>
            <p:txBody>
              <a:bodyPr>
                <a:normAutofit/>
              </a:bodyPr>
              <a:lstStyle/>
              <a:p>
                <a:pPr marL="0" indent="0">
                  <a:buNone/>
                </a:pPr>
                <a:r>
                  <a:rPr lang="es-CO" dirty="0" smtClean="0"/>
                  <a:t>1.  Exprese algebraicamente el área del dibujo.</a:t>
                </a:r>
              </a:p>
              <a:p>
                <a:endParaRPr lang="es-CO" dirty="0"/>
              </a:p>
              <a:p>
                <a:endParaRPr lang="es-CO" dirty="0" smtClean="0"/>
              </a:p>
              <a:p>
                <a:endParaRPr lang="es-CO" dirty="0"/>
              </a:p>
              <a:p>
                <a:endParaRPr lang="es-CO" dirty="0" smtClean="0"/>
              </a:p>
              <a:p>
                <a:endParaRPr lang="es-CO" dirty="0"/>
              </a:p>
              <a:p>
                <a:pPr marL="0" indent="0">
                  <a:buNone/>
                </a:pPr>
                <a:r>
                  <a:rPr lang="es-CO" dirty="0" smtClean="0"/>
                  <a:t> </a:t>
                </a:r>
              </a:p>
              <a:p>
                <a:pPr marL="0" indent="0">
                  <a:buNone/>
                </a:pPr>
                <a:endParaRPr lang="es-CO" dirty="0" smtClean="0"/>
              </a:p>
              <a:p>
                <a:pPr marL="0" indent="0">
                  <a:buNone/>
                </a:pPr>
                <a:r>
                  <a:rPr lang="es-CO" dirty="0" smtClean="0">
                    <a:solidFill>
                      <a:srgbClr val="7030A0"/>
                    </a:solidFill>
                  </a:rPr>
                  <a:t>Solución: </a:t>
                </a:r>
                <a14:m>
                  <m:oMath xmlns:m="http://schemas.openxmlformats.org/officeDocument/2006/math">
                    <m:r>
                      <a:rPr lang="es-CO" sz="2800" b="0" i="0" smtClean="0">
                        <a:solidFill>
                          <a:srgbClr val="7030A0"/>
                        </a:solidFill>
                        <a:latin typeface="Cambria Math" panose="02040503050406030204" pitchFamily="18" charset="0"/>
                      </a:rPr>
                      <m:t>     </m:t>
                    </m:r>
                    <m:r>
                      <m:rPr>
                        <m:sty m:val="p"/>
                      </m:rPr>
                      <a:rPr lang="es-CO" sz="2800" b="0" i="0" smtClean="0">
                        <a:solidFill>
                          <a:srgbClr val="7030A0"/>
                        </a:solidFill>
                        <a:latin typeface="Cambria Math" panose="02040503050406030204" pitchFamily="18" charset="0"/>
                      </a:rPr>
                      <m:t>A</m:t>
                    </m:r>
                    <m:r>
                      <a:rPr lang="es-CO" sz="2800" b="0" i="0" smtClean="0">
                        <a:solidFill>
                          <a:srgbClr val="7030A0"/>
                        </a:solidFill>
                        <a:latin typeface="Cambria Math" panose="02040503050406030204" pitchFamily="18" charset="0"/>
                      </a:rPr>
                      <m:t>=</m:t>
                    </m:r>
                    <m:r>
                      <a:rPr lang="es-CO" sz="2800" b="0" i="1" smtClean="0">
                        <a:solidFill>
                          <a:srgbClr val="7030A0"/>
                        </a:solidFill>
                        <a:latin typeface="Cambria Math" panose="02040503050406030204" pitchFamily="18" charset="0"/>
                      </a:rPr>
                      <m:t>𝑎𝑏</m:t>
                    </m:r>
                    <m:r>
                      <a:rPr lang="es-CO" sz="2800" b="0" i="1" smtClean="0">
                        <a:solidFill>
                          <a:srgbClr val="7030A0"/>
                        </a:solidFill>
                        <a:latin typeface="Cambria Math" panose="02040503050406030204" pitchFamily="18" charset="0"/>
                      </a:rPr>
                      <m:t>+</m:t>
                    </m:r>
                    <m:r>
                      <a:rPr lang="es-CO" sz="2800" b="0" i="1" smtClean="0">
                        <a:solidFill>
                          <a:srgbClr val="7030A0"/>
                        </a:solidFill>
                        <a:latin typeface="Cambria Math" panose="02040503050406030204" pitchFamily="18" charset="0"/>
                      </a:rPr>
                      <m:t>𝑏𝑐</m:t>
                    </m:r>
                    <m:r>
                      <a:rPr lang="es-CO" sz="2800" b="0" i="1" smtClean="0">
                        <a:solidFill>
                          <a:srgbClr val="7030A0"/>
                        </a:solidFill>
                        <a:latin typeface="Cambria Math" panose="02040503050406030204" pitchFamily="18" charset="0"/>
                      </a:rPr>
                      <m:t>+</m:t>
                    </m:r>
                    <m:f>
                      <m:fPr>
                        <m:ctrlPr>
                          <a:rPr lang="es-CO" sz="2800" b="0" i="1" smtClean="0">
                            <a:solidFill>
                              <a:srgbClr val="7030A0"/>
                            </a:solidFill>
                            <a:latin typeface="Cambria Math" panose="02040503050406030204" pitchFamily="18" charset="0"/>
                          </a:rPr>
                        </m:ctrlPr>
                      </m:fPr>
                      <m:num>
                        <m:r>
                          <a:rPr lang="es-CO" sz="2800" i="1">
                            <a:solidFill>
                              <a:srgbClr val="7030A0"/>
                            </a:solidFill>
                            <a:latin typeface="Cambria Math" panose="02040503050406030204" pitchFamily="18" charset="0"/>
                          </a:rPr>
                          <m:t>𝑎h</m:t>
                        </m:r>
                        <m:r>
                          <m:rPr>
                            <m:nor/>
                          </m:rPr>
                          <a:rPr lang="es-CO" sz="2800" dirty="0">
                            <a:solidFill>
                              <a:srgbClr val="7030A0"/>
                            </a:solidFill>
                          </a:rPr>
                          <m:t> </m:t>
                        </m:r>
                      </m:num>
                      <m:den>
                        <m:r>
                          <a:rPr lang="es-CO" sz="2800" b="0" i="1" smtClean="0">
                            <a:solidFill>
                              <a:srgbClr val="7030A0"/>
                            </a:solidFill>
                            <a:latin typeface="Cambria Math" panose="02040503050406030204" pitchFamily="18" charset="0"/>
                          </a:rPr>
                          <m:t>2</m:t>
                        </m:r>
                      </m:den>
                    </m:f>
                  </m:oMath>
                </a14:m>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28650" y="1103870"/>
                <a:ext cx="7886700" cy="5073093"/>
              </a:xfrm>
              <a:blipFill rotWithShape="0">
                <a:blip r:embed="rId2"/>
                <a:stretch>
                  <a:fillRect l="-927" t="-1322"/>
                </a:stretch>
              </a:blipFill>
            </p:spPr>
            <p:txBody>
              <a:bodyPr/>
              <a:lstStyle/>
              <a:p>
                <a:r>
                  <a:rPr lang="es-CO">
                    <a:noFill/>
                  </a:rPr>
                  <a:t> </a:t>
                </a:r>
              </a:p>
            </p:txBody>
          </p:sp>
        </mc:Fallback>
      </mc:AlternateContent>
      <p:sp>
        <p:nvSpPr>
          <p:cNvPr id="12" name="Rectángulo 11"/>
          <p:cNvSpPr/>
          <p:nvPr/>
        </p:nvSpPr>
        <p:spPr>
          <a:xfrm>
            <a:off x="3009127" y="2380735"/>
            <a:ext cx="1935892" cy="1112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4" name="Conector recto de flecha 13"/>
          <p:cNvCxnSpPr/>
          <p:nvPr/>
        </p:nvCxnSpPr>
        <p:spPr>
          <a:xfrm>
            <a:off x="2891481" y="2388973"/>
            <a:ext cx="16476" cy="11203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3009127" y="3640416"/>
            <a:ext cx="19358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riángulo isósceles 16"/>
          <p:cNvSpPr/>
          <p:nvPr/>
        </p:nvSpPr>
        <p:spPr>
          <a:xfrm>
            <a:off x="3009128" y="1473866"/>
            <a:ext cx="1935892" cy="906869"/>
          </a:xfrm>
          <a:prstGeom prst="triangle">
            <a:avLst>
              <a:gd name="adj" fmla="val 4818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8" name="Conector recto de flecha 17"/>
          <p:cNvCxnSpPr>
            <a:stCxn id="17" idx="0"/>
            <a:endCxn id="17" idx="3"/>
          </p:cNvCxnSpPr>
          <p:nvPr/>
        </p:nvCxnSpPr>
        <p:spPr>
          <a:xfrm>
            <a:off x="3941918" y="1473866"/>
            <a:ext cx="0" cy="9068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Rectángulo 21"/>
          <p:cNvSpPr/>
          <p:nvPr/>
        </p:nvSpPr>
        <p:spPr>
          <a:xfrm>
            <a:off x="4945019" y="2380735"/>
            <a:ext cx="903846" cy="111210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CO"/>
          </a:p>
        </p:txBody>
      </p:sp>
      <mc:AlternateContent xmlns:mc="http://schemas.openxmlformats.org/markup-compatibility/2006" xmlns:a14="http://schemas.microsoft.com/office/drawing/2010/main">
        <mc:Choice Requires="a14">
          <p:sp>
            <p:nvSpPr>
              <p:cNvPr id="23" name="CuadroTexto 22"/>
              <p:cNvSpPr txBox="1"/>
              <p:nvPr/>
            </p:nvSpPr>
            <p:spPr>
              <a:xfrm>
                <a:off x="3861797" y="1752951"/>
                <a:ext cx="2305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h</m:t>
                      </m:r>
                    </m:oMath>
                  </m:oMathPara>
                </a14:m>
                <a:endParaRPr lang="es-CO" dirty="0"/>
              </a:p>
            </p:txBody>
          </p:sp>
        </mc:Choice>
        <mc:Fallback xmlns="">
          <p:sp>
            <p:nvSpPr>
              <p:cNvPr id="23" name="CuadroTexto 22"/>
              <p:cNvSpPr txBox="1">
                <a:spLocks noRot="1" noChangeAspect="1" noMove="1" noResize="1" noEditPoints="1" noAdjustHandles="1" noChangeArrowheads="1" noChangeShapeType="1" noTextEdit="1"/>
              </p:cNvSpPr>
              <p:nvPr/>
            </p:nvSpPr>
            <p:spPr>
              <a:xfrm>
                <a:off x="3861797" y="1752951"/>
                <a:ext cx="230551" cy="369332"/>
              </a:xfrm>
              <a:prstGeom prst="rect">
                <a:avLst/>
              </a:prstGeom>
              <a:blipFill rotWithShape="0">
                <a:blip r:embed="rId3"/>
                <a:stretch>
                  <a:fillRect r="-3157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4" name="CuadroTexto 23"/>
              <p:cNvSpPr txBox="1"/>
              <p:nvPr/>
            </p:nvSpPr>
            <p:spPr>
              <a:xfrm>
                <a:off x="3826642" y="3640062"/>
                <a:ext cx="2305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𝑎</m:t>
                      </m:r>
                    </m:oMath>
                  </m:oMathPara>
                </a14:m>
                <a:endParaRPr lang="es-CO" dirty="0"/>
              </a:p>
            </p:txBody>
          </p:sp>
        </mc:Choice>
        <mc:Fallback xmlns="">
          <p:sp>
            <p:nvSpPr>
              <p:cNvPr id="24" name="CuadroTexto 23"/>
              <p:cNvSpPr txBox="1">
                <a:spLocks noRot="1" noChangeAspect="1" noMove="1" noResize="1" noEditPoints="1" noAdjustHandles="1" noChangeArrowheads="1" noChangeShapeType="1" noTextEdit="1"/>
              </p:cNvSpPr>
              <p:nvPr/>
            </p:nvSpPr>
            <p:spPr>
              <a:xfrm>
                <a:off x="3826642" y="3640062"/>
                <a:ext cx="230551" cy="369332"/>
              </a:xfrm>
              <a:prstGeom prst="rect">
                <a:avLst/>
              </a:prstGeom>
              <a:blipFill rotWithShape="0">
                <a:blip r:embed="rId4"/>
                <a:stretch>
                  <a:fillRect r="-21053"/>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5" name="CuadroTexto 24"/>
              <p:cNvSpPr txBox="1"/>
              <p:nvPr/>
            </p:nvSpPr>
            <p:spPr>
              <a:xfrm>
                <a:off x="2592126" y="2752123"/>
                <a:ext cx="2305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𝑏</m:t>
                      </m:r>
                    </m:oMath>
                  </m:oMathPara>
                </a14:m>
                <a:endParaRPr lang="es-CO" dirty="0"/>
              </a:p>
            </p:txBody>
          </p:sp>
        </mc:Choice>
        <mc:Fallback xmlns="">
          <p:sp>
            <p:nvSpPr>
              <p:cNvPr id="25" name="CuadroTexto 24"/>
              <p:cNvSpPr txBox="1">
                <a:spLocks noRot="1" noChangeAspect="1" noMove="1" noResize="1" noEditPoints="1" noAdjustHandles="1" noChangeArrowheads="1" noChangeShapeType="1" noTextEdit="1"/>
              </p:cNvSpPr>
              <p:nvPr/>
            </p:nvSpPr>
            <p:spPr>
              <a:xfrm>
                <a:off x="2592126" y="2752123"/>
                <a:ext cx="230551" cy="369332"/>
              </a:xfrm>
              <a:prstGeom prst="rect">
                <a:avLst/>
              </a:prstGeom>
              <a:blipFill rotWithShape="0">
                <a:blip r:embed="rId5"/>
                <a:stretch>
                  <a:fillRect r="-28947"/>
                </a:stretch>
              </a:blipFill>
            </p:spPr>
            <p:txBody>
              <a:bodyPr/>
              <a:lstStyle/>
              <a:p>
                <a:r>
                  <a:rPr lang="es-CO">
                    <a:noFill/>
                  </a:rPr>
                  <a:t> </a:t>
                </a:r>
              </a:p>
            </p:txBody>
          </p:sp>
        </mc:Fallback>
      </mc:AlternateContent>
      <p:cxnSp>
        <p:nvCxnSpPr>
          <p:cNvPr id="26" name="Conector recto de flecha 25"/>
          <p:cNvCxnSpPr/>
          <p:nvPr/>
        </p:nvCxnSpPr>
        <p:spPr>
          <a:xfrm>
            <a:off x="4945019" y="3635235"/>
            <a:ext cx="903846" cy="482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CuadroTexto 27"/>
              <p:cNvSpPr txBox="1"/>
              <p:nvPr/>
            </p:nvSpPr>
            <p:spPr>
              <a:xfrm>
                <a:off x="5281666" y="3635235"/>
                <a:ext cx="2305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𝑐</m:t>
                      </m:r>
                    </m:oMath>
                  </m:oMathPara>
                </a14:m>
                <a:endParaRPr lang="es-CO" dirty="0"/>
              </a:p>
            </p:txBody>
          </p:sp>
        </mc:Choice>
        <mc:Fallback xmlns="">
          <p:sp>
            <p:nvSpPr>
              <p:cNvPr id="28" name="CuadroTexto 27"/>
              <p:cNvSpPr txBox="1">
                <a:spLocks noRot="1" noChangeAspect="1" noMove="1" noResize="1" noEditPoints="1" noAdjustHandles="1" noChangeArrowheads="1" noChangeShapeType="1" noTextEdit="1"/>
              </p:cNvSpPr>
              <p:nvPr/>
            </p:nvSpPr>
            <p:spPr>
              <a:xfrm>
                <a:off x="5281666" y="3635235"/>
                <a:ext cx="230551" cy="369332"/>
              </a:xfrm>
              <a:prstGeom prst="rect">
                <a:avLst/>
              </a:prstGeom>
              <a:blipFill rotWithShape="0">
                <a:blip r:embed="rId6"/>
                <a:stretch>
                  <a:fillRect r="-10526"/>
                </a:stretch>
              </a:blipFill>
            </p:spPr>
            <p:txBody>
              <a:bodyPr/>
              <a:lstStyle/>
              <a:p>
                <a:r>
                  <a:rPr lang="es-CO">
                    <a:noFill/>
                  </a:rPr>
                  <a:t> </a:t>
                </a:r>
              </a:p>
            </p:txBody>
          </p:sp>
        </mc:Fallback>
      </mc:AlternateContent>
    </p:spTree>
    <p:extLst>
      <p:ext uri="{BB962C8B-B14F-4D97-AF65-F5344CB8AC3E}">
        <p14:creationId xmlns:p14="http://schemas.microsoft.com/office/powerpoint/2010/main" val="36222814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61166"/>
          </a:xfrm>
        </p:spPr>
        <p:txBody>
          <a:bodyPr/>
          <a:lstStyle/>
          <a:p>
            <a:r>
              <a:rPr lang="es-CO" b="1" dirty="0" smtClean="0">
                <a:solidFill>
                  <a:srgbClr val="00B0F0"/>
                </a:solidFill>
              </a:rPr>
              <a:t>Productos Notables</a:t>
            </a:r>
            <a:endParaRPr lang="es-CO" b="1" dirty="0">
              <a:solidFill>
                <a:srgbClr val="00B0F0"/>
              </a:solidFill>
            </a:endParaRPr>
          </a:p>
        </p:txBody>
      </p:sp>
      <p:sp>
        <p:nvSpPr>
          <p:cNvPr id="3" name="Marcador de contenido 2"/>
          <p:cNvSpPr>
            <a:spLocks noGrp="1"/>
          </p:cNvSpPr>
          <p:nvPr>
            <p:ph idx="1"/>
          </p:nvPr>
        </p:nvSpPr>
        <p:spPr>
          <a:xfrm>
            <a:off x="628650" y="1326293"/>
            <a:ext cx="7886700" cy="4850670"/>
          </a:xfrm>
        </p:spPr>
        <p:txBody>
          <a:bodyPr/>
          <a:lstStyle/>
          <a:p>
            <a:r>
              <a:rPr lang="es-CO" dirty="0" smtClean="0"/>
              <a:t>Hay algunos productos entre polinomios que son muy utilizados y al simplificarlos conducen a fórmulas que nos ayudan a realizar cálculos más rápidamente. Algunos de ellos son los siguientes y se pueden ver también como casos de factorización.</a:t>
            </a:r>
          </a:p>
          <a:p>
            <a:endParaRPr lang="es-CO" dirty="0"/>
          </a:p>
        </p:txBody>
      </p:sp>
      <mc:AlternateContent xmlns:mc="http://schemas.openxmlformats.org/markup-compatibility/2006" xmlns:a14="http://schemas.microsoft.com/office/drawing/2010/main">
        <mc:Choice Requires="a14">
          <p:graphicFrame>
            <p:nvGraphicFramePr>
              <p:cNvPr id="4" name="Tabla 3"/>
              <p:cNvGraphicFramePr>
                <a:graphicFrameLocks noGrp="1"/>
              </p:cNvGraphicFramePr>
              <p:nvPr>
                <p:extLst>
                  <p:ext uri="{D42A27DB-BD31-4B8C-83A1-F6EECF244321}">
                    <p14:modId xmlns:p14="http://schemas.microsoft.com/office/powerpoint/2010/main" val="1852175948"/>
                  </p:ext>
                </p:extLst>
              </p:nvPr>
            </p:nvGraphicFramePr>
            <p:xfrm>
              <a:off x="1531815" y="2542060"/>
              <a:ext cx="6096000" cy="3931920"/>
            </p:xfrm>
            <a:graphic>
              <a:graphicData uri="http://schemas.openxmlformats.org/drawingml/2006/table">
                <a:tbl>
                  <a:tblPr firstRow="1" bandRow="1">
                    <a:tableStyleId>{5C22544A-7EE6-4342-B048-85BDC9FD1C3A}</a:tableStyleId>
                  </a:tblPr>
                  <a:tblGrid>
                    <a:gridCol w="2444318">
                      <a:extLst>
                        <a:ext uri="{9D8B030D-6E8A-4147-A177-3AD203B41FA5}">
                          <a16:colId xmlns:a16="http://schemas.microsoft.com/office/drawing/2014/main" xmlns="" val="20000"/>
                        </a:ext>
                      </a:extLst>
                    </a:gridCol>
                    <a:gridCol w="1760359">
                      <a:extLst>
                        <a:ext uri="{9D8B030D-6E8A-4147-A177-3AD203B41FA5}">
                          <a16:colId xmlns:a16="http://schemas.microsoft.com/office/drawing/2014/main" xmlns="" val="20001"/>
                        </a:ext>
                      </a:extLst>
                    </a:gridCol>
                    <a:gridCol w="1891323">
                      <a:extLst>
                        <a:ext uri="{9D8B030D-6E8A-4147-A177-3AD203B41FA5}">
                          <a16:colId xmlns:a16="http://schemas.microsoft.com/office/drawing/2014/main" xmlns="" val="20002"/>
                        </a:ext>
                      </a:extLst>
                    </a:gridCol>
                  </a:tblGrid>
                  <a:tr h="3082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CO" dirty="0" smtClean="0"/>
                            <a:t>FÓRMULA</a:t>
                          </a:r>
                        </a:p>
                        <a:p>
                          <a:endParaRPr lang="es-CO" dirty="0"/>
                        </a:p>
                      </a:txBody>
                      <a:tcPr/>
                    </a:tc>
                    <a:tc>
                      <a:txBody>
                        <a:bodyPr/>
                        <a:lstStyle/>
                        <a:p>
                          <a:pPr algn="ctr"/>
                          <a:r>
                            <a:rPr lang="es-CO" dirty="0" smtClean="0"/>
                            <a:t>          PRODUCTO</a:t>
                          </a:r>
                          <a:r>
                            <a:rPr lang="es-CO" baseline="0" dirty="0" smtClean="0"/>
                            <a:t> NOTABLE</a:t>
                          </a:r>
                          <a:r>
                            <a:rPr lang="es-CO" dirty="0" smtClean="0"/>
                            <a:t>     </a:t>
                          </a:r>
                          <a:endParaRPr lang="es-CO" dirty="0"/>
                        </a:p>
                      </a:txBody>
                      <a:tcPr/>
                    </a:tc>
                    <a:tc>
                      <a:txBody>
                        <a:bodyPr/>
                        <a:lstStyle/>
                        <a:p>
                          <a:pPr algn="ctr"/>
                          <a:r>
                            <a:rPr lang="es-CO" dirty="0" smtClean="0"/>
                            <a:t>CASO</a:t>
                          </a:r>
                          <a:r>
                            <a:rPr lang="es-CO" baseline="0" dirty="0" smtClean="0"/>
                            <a:t> DE FACTORIZACIÓN</a:t>
                          </a:r>
                          <a:endParaRPr lang="es-CO" dirty="0"/>
                        </a:p>
                      </a:txBody>
                      <a:tcPr/>
                    </a:tc>
                    <a:extLst>
                      <a:ext uri="{0D108BD9-81ED-4DB2-BD59-A6C34878D82A}">
                        <a16:rowId xmlns:a16="http://schemas.microsoft.com/office/drawing/2014/main" xmlns="" val="10000"/>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m:t>
                                    </m:r>
                                    <m:r>
                                      <a:rPr lang="es-CO" b="0" i="1" smtClean="0">
                                        <a:latin typeface="Cambria Math" panose="02040503050406030204" pitchFamily="18" charset="0"/>
                                      </a:rPr>
                                      <m:t>𝑎</m:t>
                                    </m:r>
                                    <m:r>
                                      <a:rPr lang="es-CO" b="0"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𝑏</m:t>
                                    </m:r>
                                    <m:r>
                                      <a:rPr lang="es-CO" b="0" i="1" smtClean="0">
                                        <a:latin typeface="Cambria Math" panose="02040503050406030204" pitchFamily="18" charset="0"/>
                                      </a:rPr>
                                      <m:t>)</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2</m:t>
                                </m:r>
                                <m:r>
                                  <a:rPr lang="es-CO" b="0" i="1" smtClean="0">
                                    <a:latin typeface="Cambria Math" panose="02040503050406030204" pitchFamily="18" charset="0"/>
                                  </a:rPr>
                                  <m:t>𝑎𝑏</m:t>
                                </m:r>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oMath>
                            </m:oMathPara>
                          </a14:m>
                          <a:endParaRPr lang="es-CO" dirty="0"/>
                        </a:p>
                      </a:txBody>
                      <a:tcPr/>
                    </a:tc>
                    <a:tc>
                      <a:txBody>
                        <a:bodyPr/>
                        <a:lstStyle/>
                        <a:p>
                          <a:r>
                            <a:rPr lang="es-CO" dirty="0" smtClean="0"/>
                            <a:t>Cuadrado de un binomio. </a:t>
                          </a:r>
                          <a:endParaRPr lang="es-CO" dirty="0"/>
                        </a:p>
                      </a:txBody>
                      <a:tcPr/>
                    </a:tc>
                    <a:tc>
                      <a:txBody>
                        <a:bodyPr/>
                        <a:lstStyle/>
                        <a:p>
                          <a:r>
                            <a:rPr lang="es-CO" dirty="0" smtClean="0"/>
                            <a:t>Trinomio cuadrado perfecto</a:t>
                          </a:r>
                          <a:endParaRPr lang="es-CO" dirty="0"/>
                        </a:p>
                      </a:txBody>
                      <a:tcPr/>
                    </a:tc>
                    <a:extLst>
                      <a:ext uri="{0D108BD9-81ED-4DB2-BD59-A6C34878D82A}">
                        <a16:rowId xmlns:a16="http://schemas.microsoft.com/office/drawing/2014/main" xmlns="" val="10001"/>
                      </a:ext>
                    </a:extLst>
                  </a:tr>
                  <a:tr h="370840">
                    <a:tc>
                      <a:txBody>
                        <a:bodyPr/>
                        <a:lstStyle/>
                        <a:p>
                          <a:pPr/>
                          <a14:m>
                            <m:oMathPara xmlns:m="http://schemas.openxmlformats.org/officeDocument/2006/math">
                              <m:oMathParaPr>
                                <m:jc m:val="centerGroup"/>
                              </m:oMathParaPr>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e>
                                </m:d>
                                <m:d>
                                  <m:dPr>
                                    <m:ctrlPr>
                                      <a:rPr lang="es-CO" b="0" i="1" smtClean="0">
                                        <a:latin typeface="Cambria Math" panose="02040503050406030204" pitchFamily="18" charset="0"/>
                                      </a:rPr>
                                    </m:ctrlPr>
                                  </m:dPr>
                                  <m:e>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e>
                                </m:d>
                                <m:r>
                                  <a:rPr lang="es-CO" b="0" i="0"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oMath>
                            </m:oMathPara>
                          </a14:m>
                          <a:endParaRPr lang="es-CO" dirty="0"/>
                        </a:p>
                      </a:txBody>
                      <a:tcPr/>
                    </a:tc>
                    <a:tc>
                      <a:txBody>
                        <a:bodyPr/>
                        <a:lstStyle/>
                        <a:p>
                          <a:r>
                            <a:rPr lang="es-CO" dirty="0" smtClean="0"/>
                            <a:t>Producto de una suma de dos monomios por su diferencia.</a:t>
                          </a:r>
                          <a:endParaRPr lang="es-CO" dirty="0"/>
                        </a:p>
                      </a:txBody>
                      <a:tcPr/>
                    </a:tc>
                    <a:tc>
                      <a:txBody>
                        <a:bodyPr/>
                        <a:lstStyle/>
                        <a:p>
                          <a:r>
                            <a:rPr lang="es-CO" dirty="0" smtClean="0"/>
                            <a:t>Diferencia</a:t>
                          </a:r>
                          <a:r>
                            <a:rPr lang="es-CO" baseline="0" dirty="0" smtClean="0"/>
                            <a:t> de cuadrados</a:t>
                          </a:r>
                          <a:endParaRPr lang="es-CO" dirty="0"/>
                        </a:p>
                      </a:txBody>
                      <a:tcPr/>
                    </a:tc>
                    <a:extLst>
                      <a:ext uri="{0D108BD9-81ED-4DB2-BD59-A6C34878D82A}">
                        <a16:rowId xmlns:a16="http://schemas.microsoft.com/office/drawing/2014/main" xmlns="" val="10002"/>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s-CO" sz="1200" i="1" smtClean="0">
                                        <a:latin typeface="Cambria Math" panose="02040503050406030204" pitchFamily="18" charset="0"/>
                                      </a:rPr>
                                    </m:ctrlPr>
                                  </m:sSupPr>
                                  <m:e>
                                    <m:r>
                                      <a:rPr lang="es-CO" sz="1200" b="0" i="1" smtClean="0">
                                        <a:latin typeface="Cambria Math" panose="02040503050406030204" pitchFamily="18" charset="0"/>
                                      </a:rPr>
                                      <m:t>(</m:t>
                                    </m:r>
                                    <m:r>
                                      <a:rPr lang="es-CO" sz="1200" b="0" i="1" smtClean="0">
                                        <a:latin typeface="Cambria Math" panose="02040503050406030204" pitchFamily="18" charset="0"/>
                                      </a:rPr>
                                      <m:t>𝑎</m:t>
                                    </m:r>
                                    <m:r>
                                      <a:rPr lang="es-CO" sz="1200" b="0" i="1" smtClean="0">
                                        <a:latin typeface="Cambria Math" panose="02040503050406030204" pitchFamily="18" charset="0"/>
                                      </a:rPr>
                                      <m:t>+</m:t>
                                    </m:r>
                                    <m:r>
                                      <a:rPr lang="es-CO" sz="1200" b="0" i="1" smtClean="0">
                                        <a:latin typeface="Cambria Math" panose="02040503050406030204" pitchFamily="18" charset="0"/>
                                      </a:rPr>
                                      <m:t>𝑏</m:t>
                                    </m:r>
                                    <m:r>
                                      <a:rPr lang="es-CO" sz="1200" b="0" i="1" smtClean="0">
                                        <a:latin typeface="Cambria Math" panose="02040503050406030204" pitchFamily="18" charset="0"/>
                                      </a:rPr>
                                      <m:t>)</m:t>
                                    </m:r>
                                  </m:e>
                                  <m:sup>
                                    <m:r>
                                      <a:rPr lang="es-CO" sz="1200" b="0" i="1" smtClean="0">
                                        <a:latin typeface="Cambria Math" panose="02040503050406030204" pitchFamily="18" charset="0"/>
                                      </a:rPr>
                                      <m:t>3</m:t>
                                    </m:r>
                                  </m:sup>
                                </m:sSup>
                                <m:r>
                                  <a:rPr lang="es-CO" sz="1200" b="0" i="1" smtClean="0">
                                    <a:latin typeface="Cambria Math" panose="02040503050406030204" pitchFamily="18" charset="0"/>
                                  </a:rPr>
                                  <m:t>=</m:t>
                                </m:r>
                                <m:sSup>
                                  <m:sSupPr>
                                    <m:ctrlPr>
                                      <a:rPr lang="es-CO" sz="1200" b="0" i="1" smtClean="0">
                                        <a:latin typeface="Cambria Math" panose="02040503050406030204" pitchFamily="18" charset="0"/>
                                      </a:rPr>
                                    </m:ctrlPr>
                                  </m:sSupPr>
                                  <m:e>
                                    <m:r>
                                      <a:rPr lang="es-CO" sz="1200" b="0" i="1" smtClean="0">
                                        <a:latin typeface="Cambria Math" panose="02040503050406030204" pitchFamily="18" charset="0"/>
                                      </a:rPr>
                                      <m:t>𝑎</m:t>
                                    </m:r>
                                  </m:e>
                                  <m:sup>
                                    <m:r>
                                      <a:rPr lang="es-CO" sz="1200" b="0" i="1" smtClean="0">
                                        <a:latin typeface="Cambria Math" panose="02040503050406030204" pitchFamily="18" charset="0"/>
                                      </a:rPr>
                                      <m:t>3</m:t>
                                    </m:r>
                                  </m:sup>
                                </m:sSup>
                                <m:r>
                                  <a:rPr lang="es-CO" sz="1200" b="0" i="1" smtClean="0">
                                    <a:latin typeface="Cambria Math" panose="02040503050406030204" pitchFamily="18" charset="0"/>
                                  </a:rPr>
                                  <m:t>+3</m:t>
                                </m:r>
                                <m:sSup>
                                  <m:sSupPr>
                                    <m:ctrlPr>
                                      <a:rPr lang="es-CO" sz="1200" b="0" i="1" smtClean="0">
                                        <a:latin typeface="Cambria Math" panose="02040503050406030204" pitchFamily="18" charset="0"/>
                                      </a:rPr>
                                    </m:ctrlPr>
                                  </m:sSupPr>
                                  <m:e>
                                    <m:r>
                                      <a:rPr lang="es-CO" sz="1200" b="0" i="1" smtClean="0">
                                        <a:latin typeface="Cambria Math" panose="02040503050406030204" pitchFamily="18" charset="0"/>
                                      </a:rPr>
                                      <m:t>𝑎</m:t>
                                    </m:r>
                                  </m:e>
                                  <m:sup>
                                    <m:r>
                                      <a:rPr lang="es-CO" sz="1200" b="0" i="1" smtClean="0">
                                        <a:latin typeface="Cambria Math" panose="02040503050406030204" pitchFamily="18" charset="0"/>
                                      </a:rPr>
                                      <m:t>2</m:t>
                                    </m:r>
                                  </m:sup>
                                </m:sSup>
                                <m:r>
                                  <a:rPr lang="es-CO" sz="1200" b="0" i="1" smtClean="0">
                                    <a:latin typeface="Cambria Math" panose="02040503050406030204" pitchFamily="18" charset="0"/>
                                  </a:rPr>
                                  <m:t>𝑏</m:t>
                                </m:r>
                                <m:r>
                                  <a:rPr lang="es-CO" sz="1200" b="0" i="1" smtClean="0">
                                    <a:latin typeface="Cambria Math" panose="02040503050406030204" pitchFamily="18" charset="0"/>
                                  </a:rPr>
                                  <m:t>+3</m:t>
                                </m:r>
                                <m:r>
                                  <a:rPr lang="es-CO" sz="1200" b="0" i="1" smtClean="0">
                                    <a:latin typeface="Cambria Math" panose="02040503050406030204" pitchFamily="18" charset="0"/>
                                  </a:rPr>
                                  <m:t>𝑎</m:t>
                                </m:r>
                                <m:sSup>
                                  <m:sSupPr>
                                    <m:ctrlPr>
                                      <a:rPr lang="es-CO" sz="1200" b="0" i="1" smtClean="0">
                                        <a:latin typeface="Cambria Math" panose="02040503050406030204" pitchFamily="18" charset="0"/>
                                      </a:rPr>
                                    </m:ctrlPr>
                                  </m:sSupPr>
                                  <m:e>
                                    <m:r>
                                      <a:rPr lang="es-CO" sz="1200" b="0" i="1" smtClean="0">
                                        <a:latin typeface="Cambria Math" panose="02040503050406030204" pitchFamily="18" charset="0"/>
                                      </a:rPr>
                                      <m:t>𝑏</m:t>
                                    </m:r>
                                  </m:e>
                                  <m:sup>
                                    <m:r>
                                      <a:rPr lang="es-CO" sz="1200" b="0" i="1" smtClean="0">
                                        <a:latin typeface="Cambria Math" panose="02040503050406030204" pitchFamily="18" charset="0"/>
                                      </a:rPr>
                                      <m:t>2</m:t>
                                    </m:r>
                                  </m:sup>
                                </m:sSup>
                                <m:r>
                                  <a:rPr lang="es-CO" sz="1200" b="0" i="1" smtClean="0">
                                    <a:latin typeface="Cambria Math" panose="02040503050406030204" pitchFamily="18" charset="0"/>
                                  </a:rPr>
                                  <m:t>+</m:t>
                                </m:r>
                                <m:sSup>
                                  <m:sSupPr>
                                    <m:ctrlPr>
                                      <a:rPr lang="es-CO" sz="1200" b="0" i="1" smtClean="0">
                                        <a:latin typeface="Cambria Math" panose="02040503050406030204" pitchFamily="18" charset="0"/>
                                      </a:rPr>
                                    </m:ctrlPr>
                                  </m:sSupPr>
                                  <m:e>
                                    <m:r>
                                      <a:rPr lang="es-CO" sz="1200" b="0" i="1" smtClean="0">
                                        <a:latin typeface="Cambria Math" panose="02040503050406030204" pitchFamily="18" charset="0"/>
                                      </a:rPr>
                                      <m:t>𝑏</m:t>
                                    </m:r>
                                  </m:e>
                                  <m:sup>
                                    <m:r>
                                      <a:rPr lang="es-CO" sz="1200" b="0" i="1" smtClean="0">
                                        <a:latin typeface="Cambria Math" panose="02040503050406030204" pitchFamily="18" charset="0"/>
                                      </a:rPr>
                                      <m:t>3</m:t>
                                    </m:r>
                                  </m:sup>
                                </m:sSup>
                              </m:oMath>
                            </m:oMathPara>
                          </a14:m>
                          <a:endParaRPr lang="es-CO" dirty="0"/>
                        </a:p>
                      </a:txBody>
                      <a:tcPr/>
                    </a:tc>
                    <a:tc>
                      <a:txBody>
                        <a:bodyPr/>
                        <a:lstStyle/>
                        <a:p>
                          <a:r>
                            <a:rPr lang="es-CO" dirty="0" smtClean="0"/>
                            <a:t>Cubo de un binomio</a:t>
                          </a:r>
                          <a:endParaRPr lang="es-CO"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CO" dirty="0" smtClean="0"/>
                            <a:t>Cubo de un binomio</a:t>
                          </a:r>
                        </a:p>
                        <a:p>
                          <a:endParaRPr lang="es-CO" dirty="0"/>
                        </a:p>
                      </a:txBody>
                      <a:tcPr/>
                    </a:tc>
                    <a:extLst>
                      <a:ext uri="{0D108BD9-81ED-4DB2-BD59-A6C34878D82A}">
                        <a16:rowId xmlns:a16="http://schemas.microsoft.com/office/drawing/2014/main" xmlns="" val="10003"/>
                      </a:ext>
                    </a:extLst>
                  </a:tr>
                  <a:tr h="370840">
                    <a:tc>
                      <a:txBody>
                        <a:bodyPr/>
                        <a:lstStyle/>
                        <a:p>
                          <a:pPr/>
                          <a14:m>
                            <m:oMathPara xmlns:m="http://schemas.openxmlformats.org/officeDocument/2006/math">
                              <m:oMathParaPr>
                                <m:jc m:val="centerGroup"/>
                              </m:oMathParaPr>
                              <m:oMath xmlns:m="http://schemas.openxmlformats.org/officeDocument/2006/math">
                                <m:d>
                                  <m:dPr>
                                    <m:ctrlPr>
                                      <a:rPr lang="es-CO" i="1" dirty="0" smtClean="0">
                                        <a:latin typeface="Cambria Math" panose="02040503050406030204" pitchFamily="18" charset="0"/>
                                      </a:rPr>
                                    </m:ctrlPr>
                                  </m:dPr>
                                  <m:e>
                                    <m:r>
                                      <a:rPr lang="es-CO" i="1" dirty="0" err="1" smtClean="0">
                                        <a:latin typeface="Cambria Math" panose="02040503050406030204" pitchFamily="18" charset="0"/>
                                      </a:rPr>
                                      <m:t>𝑥</m:t>
                                    </m:r>
                                    <m:r>
                                      <a:rPr lang="es-CO" i="1" dirty="0" err="1" smtClean="0">
                                        <a:latin typeface="Cambria Math" panose="02040503050406030204" pitchFamily="18" charset="0"/>
                                      </a:rPr>
                                      <m:t>+</m:t>
                                    </m:r>
                                    <m:r>
                                      <a:rPr lang="es-CO" i="1" dirty="0" err="1" smtClean="0">
                                        <a:latin typeface="Cambria Math" panose="02040503050406030204" pitchFamily="18" charset="0"/>
                                      </a:rPr>
                                      <m:t>𝑎</m:t>
                                    </m:r>
                                  </m:e>
                                </m:d>
                                <m:d>
                                  <m:dPr>
                                    <m:ctrlPr>
                                      <a:rPr lang="es-CO" i="1" dirty="0" smtClean="0">
                                        <a:latin typeface="Cambria Math" panose="02040503050406030204" pitchFamily="18" charset="0"/>
                                      </a:rPr>
                                    </m:ctrlPr>
                                  </m:dPr>
                                  <m:e>
                                    <m:r>
                                      <a:rPr lang="es-CO" i="1" dirty="0" err="1" smtClean="0">
                                        <a:latin typeface="Cambria Math" panose="02040503050406030204" pitchFamily="18" charset="0"/>
                                      </a:rPr>
                                      <m:t>𝑥</m:t>
                                    </m:r>
                                    <m:r>
                                      <a:rPr lang="es-CO" i="1" dirty="0" err="1" smtClean="0">
                                        <a:latin typeface="Cambria Math" panose="02040503050406030204" pitchFamily="18" charset="0"/>
                                      </a:rPr>
                                      <m:t>+</m:t>
                                    </m:r>
                                    <m:r>
                                      <a:rPr lang="es-CO" i="1" dirty="0" err="1" smtClean="0">
                                        <a:latin typeface="Cambria Math" panose="02040503050406030204" pitchFamily="18" charset="0"/>
                                      </a:rPr>
                                      <m:t>𝑏</m:t>
                                    </m:r>
                                  </m:e>
                                </m:d>
                                <m:r>
                                  <a:rPr lang="es-CO" b="0" i="1" dirty="0" smtClean="0">
                                    <a:latin typeface="Cambria Math" panose="02040503050406030204" pitchFamily="18" charset="0"/>
                                  </a:rPr>
                                  <m:t>=</m:t>
                                </m:r>
                                <m:sSup>
                                  <m:sSupPr>
                                    <m:ctrlPr>
                                      <a:rPr lang="es-CO" b="0" i="1" dirty="0" smtClean="0">
                                        <a:latin typeface="Cambria Math" panose="02040503050406030204" pitchFamily="18" charset="0"/>
                                      </a:rPr>
                                    </m:ctrlPr>
                                  </m:sSupPr>
                                  <m:e>
                                    <m:r>
                                      <a:rPr lang="es-CO" b="0" i="1" dirty="0" smtClean="0">
                                        <a:latin typeface="Cambria Math" panose="02040503050406030204" pitchFamily="18" charset="0"/>
                                      </a:rPr>
                                      <m:t>𝑥</m:t>
                                    </m:r>
                                  </m:e>
                                  <m:sup>
                                    <m:r>
                                      <a:rPr lang="es-CO" b="0" i="1" dirty="0" smtClean="0">
                                        <a:latin typeface="Cambria Math" panose="02040503050406030204" pitchFamily="18" charset="0"/>
                                      </a:rPr>
                                      <m:t>2</m:t>
                                    </m:r>
                                  </m:sup>
                                </m:sSup>
                                <m:r>
                                  <a:rPr lang="es-CO" b="0" i="1" dirty="0" smtClean="0">
                                    <a:latin typeface="Cambria Math" panose="02040503050406030204" pitchFamily="18" charset="0"/>
                                  </a:rPr>
                                  <m:t>+</m:t>
                                </m:r>
                                <m:d>
                                  <m:dPr>
                                    <m:ctrlPr>
                                      <a:rPr lang="es-CO" b="0" i="1" dirty="0" smtClean="0">
                                        <a:latin typeface="Cambria Math" panose="02040503050406030204" pitchFamily="18" charset="0"/>
                                      </a:rPr>
                                    </m:ctrlPr>
                                  </m:dPr>
                                  <m:e>
                                    <m:r>
                                      <a:rPr lang="es-CO" b="0" i="1" dirty="0" smtClean="0">
                                        <a:latin typeface="Cambria Math" panose="02040503050406030204" pitchFamily="18" charset="0"/>
                                      </a:rPr>
                                      <m:t>𝑎</m:t>
                                    </m:r>
                                    <m:r>
                                      <a:rPr lang="es-CO" b="0" i="1" dirty="0" smtClean="0">
                                        <a:latin typeface="Cambria Math" panose="02040503050406030204" pitchFamily="18" charset="0"/>
                                      </a:rPr>
                                      <m:t>+</m:t>
                                    </m:r>
                                    <m:r>
                                      <a:rPr lang="es-CO" b="0" i="1" dirty="0" smtClean="0">
                                        <a:latin typeface="Cambria Math" panose="02040503050406030204" pitchFamily="18" charset="0"/>
                                      </a:rPr>
                                      <m:t>𝑏</m:t>
                                    </m:r>
                                  </m:e>
                                </m:d>
                                <m:r>
                                  <a:rPr lang="es-CO" b="0" i="1" dirty="0" smtClean="0">
                                    <a:latin typeface="Cambria Math" panose="02040503050406030204" pitchFamily="18" charset="0"/>
                                  </a:rPr>
                                  <m:t>𝑥</m:t>
                                </m:r>
                                <m:r>
                                  <a:rPr lang="es-CO" b="0" i="1" dirty="0" smtClean="0">
                                    <a:latin typeface="Cambria Math" panose="02040503050406030204" pitchFamily="18" charset="0"/>
                                  </a:rPr>
                                  <m:t>+</m:t>
                                </m:r>
                                <m:r>
                                  <a:rPr lang="es-CO" b="0" i="1" dirty="0" smtClean="0">
                                    <a:latin typeface="Cambria Math" panose="02040503050406030204" pitchFamily="18" charset="0"/>
                                  </a:rPr>
                                  <m:t>𝑎𝑏</m:t>
                                </m:r>
                              </m:oMath>
                            </m:oMathPara>
                          </a14:m>
                          <a:endParaRPr lang="es-CO" dirty="0"/>
                        </a:p>
                      </a:txBody>
                      <a:tcPr/>
                    </a:tc>
                    <a:tc>
                      <a:txBody>
                        <a:bodyPr/>
                        <a:lstStyle/>
                        <a:p>
                          <a:r>
                            <a:rPr lang="es-CO" dirty="0" smtClean="0"/>
                            <a:t>Producto de dos binomios con un término común</a:t>
                          </a:r>
                          <a:endParaRPr lang="es-CO" dirty="0"/>
                        </a:p>
                      </a:txBody>
                      <a:tcPr/>
                    </a:tc>
                    <a:tc>
                      <a:txBody>
                        <a:bodyPr/>
                        <a:lstStyle/>
                        <a:p>
                          <a:r>
                            <a:rPr lang="es-CO" dirty="0" smtClean="0"/>
                            <a:t>Trinomio</a:t>
                          </a:r>
                          <a:r>
                            <a:rPr lang="es-CO" baseline="0" dirty="0" smtClean="0"/>
                            <a:t> de la forma </a:t>
                          </a:r>
                          <a14:m>
                            <m:oMath xmlns:m="http://schemas.openxmlformats.org/officeDocument/2006/math">
                              <m:sSup>
                                <m:sSupPr>
                                  <m:ctrlPr>
                                    <a:rPr lang="es-CO" b="0" i="1" baseline="0" smtClean="0">
                                      <a:latin typeface="Cambria Math" panose="02040503050406030204" pitchFamily="18" charset="0"/>
                                    </a:rPr>
                                  </m:ctrlPr>
                                </m:sSupPr>
                                <m:e>
                                  <m:r>
                                    <a:rPr lang="es-CO" b="0" i="1" baseline="0" smtClean="0">
                                      <a:latin typeface="Cambria Math" panose="02040503050406030204" pitchFamily="18" charset="0"/>
                                    </a:rPr>
                                    <m:t>𝑥</m:t>
                                  </m:r>
                                </m:e>
                                <m:sup>
                                  <m:r>
                                    <a:rPr lang="es-CO" b="0" i="1" baseline="0" smtClean="0">
                                      <a:latin typeface="Cambria Math" panose="02040503050406030204" pitchFamily="18" charset="0"/>
                                    </a:rPr>
                                    <m:t>2</m:t>
                                  </m:r>
                                </m:sup>
                              </m:sSup>
                              <m:r>
                                <a:rPr lang="es-CO" b="0" i="1" baseline="0" smtClean="0">
                                  <a:latin typeface="Cambria Math" panose="02040503050406030204" pitchFamily="18" charset="0"/>
                                </a:rPr>
                                <m:t>+</m:t>
                              </m:r>
                              <m:d>
                                <m:dPr>
                                  <m:ctrlPr>
                                    <a:rPr lang="es-CO" b="0" i="1" baseline="0" smtClean="0">
                                      <a:latin typeface="Cambria Math" panose="02040503050406030204" pitchFamily="18" charset="0"/>
                                    </a:rPr>
                                  </m:ctrlPr>
                                </m:dPr>
                                <m:e>
                                  <m:r>
                                    <a:rPr lang="es-CO" b="0" i="1" baseline="0" smtClean="0">
                                      <a:latin typeface="Cambria Math" panose="02040503050406030204" pitchFamily="18" charset="0"/>
                                    </a:rPr>
                                    <m:t>𝑎</m:t>
                                  </m:r>
                                  <m:r>
                                    <a:rPr lang="es-CO" b="0" i="1" baseline="0" smtClean="0">
                                      <a:latin typeface="Cambria Math" panose="02040503050406030204" pitchFamily="18" charset="0"/>
                                    </a:rPr>
                                    <m:t>+</m:t>
                                  </m:r>
                                  <m:r>
                                    <a:rPr lang="es-CO" b="0" i="1" baseline="0" smtClean="0">
                                      <a:latin typeface="Cambria Math" panose="02040503050406030204" pitchFamily="18" charset="0"/>
                                    </a:rPr>
                                    <m:t>𝑏</m:t>
                                  </m:r>
                                </m:e>
                              </m:d>
                              <m:r>
                                <a:rPr lang="es-CO" b="0" i="1" baseline="0" smtClean="0">
                                  <a:latin typeface="Cambria Math" panose="02040503050406030204" pitchFamily="18" charset="0"/>
                                </a:rPr>
                                <m:t>𝑥</m:t>
                              </m:r>
                              <m:r>
                                <a:rPr lang="es-CO" b="0" i="1" baseline="0" smtClean="0">
                                  <a:latin typeface="Cambria Math" panose="02040503050406030204" pitchFamily="18" charset="0"/>
                                </a:rPr>
                                <m:t>+</m:t>
                              </m:r>
                              <m:r>
                                <a:rPr lang="es-CO" b="0" i="1" baseline="0" smtClean="0">
                                  <a:latin typeface="Cambria Math" panose="02040503050406030204" pitchFamily="18" charset="0"/>
                                </a:rPr>
                                <m:t>𝑎</m:t>
                              </m:r>
                              <m:r>
                                <a:rPr lang="es-CO" b="0" i="1" baseline="0" smtClean="0">
                                  <a:latin typeface="Cambria Math" panose="02040503050406030204" pitchFamily="18" charset="0"/>
                                  <a:ea typeface="Cambria Math" panose="02040503050406030204" pitchFamily="18" charset="0"/>
                                </a:rPr>
                                <m:t>∙</m:t>
                              </m:r>
                              <m:r>
                                <a:rPr lang="es-CO" b="0" i="1" baseline="0" smtClean="0">
                                  <a:latin typeface="Cambria Math" panose="02040503050406030204" pitchFamily="18" charset="0"/>
                                  <a:ea typeface="Cambria Math" panose="02040503050406030204" pitchFamily="18" charset="0"/>
                                </a:rPr>
                                <m:t>𝑏</m:t>
                              </m:r>
                            </m:oMath>
                          </a14:m>
                          <a:endParaRPr lang="es-CO" dirty="0"/>
                        </a:p>
                      </a:txBody>
                      <a:tcPr/>
                    </a:tc>
                    <a:extLst>
                      <a:ext uri="{0D108BD9-81ED-4DB2-BD59-A6C34878D82A}">
                        <a16:rowId xmlns:a16="http://schemas.microsoft.com/office/drawing/2014/main" xmlns="" val="10004"/>
                      </a:ext>
                    </a:extLst>
                  </a:tr>
                  <a:tr h="370840">
                    <a:tc>
                      <a:txBody>
                        <a:bodyPr/>
                        <a:lstStyle/>
                        <a:p>
                          <a:pPr/>
                          <a14:m>
                            <m:oMathPara xmlns:m="http://schemas.openxmlformats.org/officeDocument/2006/math">
                              <m:oMathParaPr>
                                <m:jc m:val="centerGroup"/>
                              </m:oMathParaPr>
                              <m:oMath xmlns:m="http://schemas.openxmlformats.org/officeDocument/2006/math">
                                <m:r>
                                  <a:rPr lang="es-CO" sz="1200" b="0" i="1" kern="1200" dirty="0" smtClean="0">
                                    <a:solidFill>
                                      <a:schemeClr val="dk1"/>
                                    </a:solidFill>
                                    <a:effectLst/>
                                    <a:latin typeface="Cambria Math" panose="02040503050406030204" pitchFamily="18" charset="0"/>
                                    <a:ea typeface="+mn-ea"/>
                                    <a:cs typeface="+mn-cs"/>
                                  </a:rPr>
                                  <m:t>(</m:t>
                                </m:r>
                                <m:r>
                                  <a:rPr lang="es-CO" sz="1200" b="0" i="1" kern="1200" dirty="0" smtClean="0">
                                    <a:solidFill>
                                      <a:schemeClr val="dk1"/>
                                    </a:solidFill>
                                    <a:effectLst/>
                                    <a:latin typeface="Cambria Math" panose="02040503050406030204" pitchFamily="18" charset="0"/>
                                    <a:ea typeface="+mn-ea"/>
                                    <a:cs typeface="+mn-cs"/>
                                  </a:rPr>
                                  <m:t>𝑎</m:t>
                                </m:r>
                                <m:r>
                                  <a:rPr lang="es-CO" sz="1200" b="0" i="1" kern="1200" dirty="0" smtClean="0">
                                    <a:solidFill>
                                      <a:schemeClr val="dk1"/>
                                    </a:solidFill>
                                    <a:effectLst/>
                                    <a:latin typeface="Cambria Math" panose="02040503050406030204" pitchFamily="18" charset="0"/>
                                    <a:ea typeface="+mn-ea"/>
                                    <a:cs typeface="+mn-cs"/>
                                  </a:rPr>
                                  <m:t>−</m:t>
                                </m:r>
                                <m:r>
                                  <a:rPr lang="es-CO" sz="1200" b="0" i="1" kern="1200" dirty="0" smtClean="0">
                                    <a:solidFill>
                                      <a:schemeClr val="dk1"/>
                                    </a:solidFill>
                                    <a:effectLst/>
                                    <a:latin typeface="Cambria Math" panose="02040503050406030204" pitchFamily="18" charset="0"/>
                                    <a:ea typeface="+mn-ea"/>
                                    <a:cs typeface="+mn-cs"/>
                                  </a:rPr>
                                  <m:t>𝑏</m:t>
                                </m:r>
                                <m:r>
                                  <a:rPr lang="es-CO" sz="1200" b="0" i="1" kern="1200" dirty="0" smtClean="0">
                                    <a:solidFill>
                                      <a:schemeClr val="dk1"/>
                                    </a:solidFill>
                                    <a:effectLst/>
                                    <a:latin typeface="Cambria Math" panose="02040503050406030204" pitchFamily="18" charset="0"/>
                                    <a:ea typeface="+mn-ea"/>
                                    <a:cs typeface="+mn-cs"/>
                                  </a:rPr>
                                  <m:t>)(</m:t>
                                </m:r>
                                <m:sSup>
                                  <m:sSupPr>
                                    <m:ctrlPr>
                                      <a:rPr lang="es-CO" sz="1200" b="0" i="1" dirty="0" smtClean="0">
                                        <a:latin typeface="Cambria Math" panose="02040503050406030204" pitchFamily="18" charset="0"/>
                                      </a:rPr>
                                    </m:ctrlPr>
                                  </m:sSupPr>
                                  <m:e>
                                    <m:r>
                                      <a:rPr lang="es-CO" sz="1200" b="0" i="1" dirty="0" smtClean="0">
                                        <a:latin typeface="Cambria Math" panose="02040503050406030204" pitchFamily="18" charset="0"/>
                                      </a:rPr>
                                      <m:t>𝑎</m:t>
                                    </m:r>
                                  </m:e>
                                  <m:sup>
                                    <m:r>
                                      <a:rPr lang="es-CO" sz="1200" b="0" i="1" dirty="0" smtClean="0">
                                        <a:latin typeface="Cambria Math" panose="02040503050406030204" pitchFamily="18" charset="0"/>
                                      </a:rPr>
                                      <m:t>2</m:t>
                                    </m:r>
                                  </m:sup>
                                </m:sSup>
                                <m:r>
                                  <a:rPr lang="es-CO" sz="1200" b="0" i="1" dirty="0" smtClean="0">
                                    <a:latin typeface="Cambria Math" panose="02040503050406030204" pitchFamily="18" charset="0"/>
                                  </a:rPr>
                                  <m:t>+</m:t>
                                </m:r>
                                <m:r>
                                  <a:rPr lang="es-CO" sz="1200" b="0" i="1" dirty="0" smtClean="0">
                                    <a:latin typeface="Cambria Math" panose="02040503050406030204" pitchFamily="18" charset="0"/>
                                  </a:rPr>
                                  <m:t>𝑎𝑏</m:t>
                                </m:r>
                                <m:r>
                                  <a:rPr lang="es-CO" sz="1200" b="0" i="1" dirty="0" smtClean="0">
                                    <a:latin typeface="Cambria Math" panose="02040503050406030204" pitchFamily="18" charset="0"/>
                                  </a:rPr>
                                  <m:t>+</m:t>
                                </m:r>
                                <m:sSup>
                                  <m:sSupPr>
                                    <m:ctrlPr>
                                      <a:rPr lang="es-CO" sz="1200" b="0" i="1" dirty="0" smtClean="0">
                                        <a:latin typeface="Cambria Math" panose="02040503050406030204" pitchFamily="18" charset="0"/>
                                      </a:rPr>
                                    </m:ctrlPr>
                                  </m:sSupPr>
                                  <m:e>
                                    <m:r>
                                      <a:rPr lang="es-CO" sz="1200" b="0" i="1" dirty="0" smtClean="0">
                                        <a:latin typeface="Cambria Math" panose="02040503050406030204" pitchFamily="18" charset="0"/>
                                      </a:rPr>
                                      <m:t>𝑏</m:t>
                                    </m:r>
                                  </m:e>
                                  <m:sup>
                                    <m:r>
                                      <a:rPr lang="es-CO" sz="1200" b="0" i="1" dirty="0" smtClean="0">
                                        <a:latin typeface="Cambria Math" panose="02040503050406030204" pitchFamily="18" charset="0"/>
                                      </a:rPr>
                                      <m:t>2</m:t>
                                    </m:r>
                                  </m:sup>
                                </m:sSup>
                                <m:r>
                                  <a:rPr lang="es-CO" sz="1200" b="0" i="1" kern="1200" dirty="0" smtClean="0">
                                    <a:solidFill>
                                      <a:schemeClr val="dk1"/>
                                    </a:solidFill>
                                    <a:effectLst/>
                                    <a:latin typeface="Cambria Math" panose="02040503050406030204" pitchFamily="18" charset="0"/>
                                    <a:ea typeface="+mn-ea"/>
                                    <a:cs typeface="+mn-cs"/>
                                  </a:rPr>
                                  <m:t>)=</m:t>
                                </m:r>
                                <m:sSup>
                                  <m:sSupPr>
                                    <m:ctrlPr>
                                      <a:rPr lang="es-CO" sz="1200" b="0" i="1" kern="1200" dirty="0" smtClean="0">
                                        <a:solidFill>
                                          <a:schemeClr val="dk1"/>
                                        </a:solidFill>
                                        <a:effectLst/>
                                        <a:latin typeface="Cambria Math" panose="02040503050406030204" pitchFamily="18" charset="0"/>
                                        <a:ea typeface="+mn-ea"/>
                                        <a:cs typeface="+mn-cs"/>
                                      </a:rPr>
                                    </m:ctrlPr>
                                  </m:sSupPr>
                                  <m:e>
                                    <m:r>
                                      <a:rPr lang="es-CO" sz="1200" b="0" i="1" kern="1200" dirty="0" smtClean="0">
                                        <a:solidFill>
                                          <a:schemeClr val="dk1"/>
                                        </a:solidFill>
                                        <a:effectLst/>
                                        <a:latin typeface="Cambria Math" panose="02040503050406030204" pitchFamily="18" charset="0"/>
                                        <a:ea typeface="+mn-ea"/>
                                        <a:cs typeface="+mn-cs"/>
                                      </a:rPr>
                                      <m:t>𝑎</m:t>
                                    </m:r>
                                  </m:e>
                                  <m:sup>
                                    <m:r>
                                      <a:rPr lang="es-CO" sz="1200" b="0" i="1" kern="1200" dirty="0" smtClean="0">
                                        <a:solidFill>
                                          <a:schemeClr val="dk1"/>
                                        </a:solidFill>
                                        <a:effectLst/>
                                        <a:latin typeface="Cambria Math" panose="02040503050406030204" pitchFamily="18" charset="0"/>
                                        <a:ea typeface="+mn-ea"/>
                                        <a:cs typeface="+mn-cs"/>
                                      </a:rPr>
                                      <m:t>3</m:t>
                                    </m:r>
                                  </m:sup>
                                </m:sSup>
                                <m:r>
                                  <a:rPr lang="es-CO" sz="1200" b="0" i="1" kern="1200" dirty="0" smtClean="0">
                                    <a:solidFill>
                                      <a:schemeClr val="dk1"/>
                                    </a:solidFill>
                                    <a:effectLst/>
                                    <a:latin typeface="Cambria Math" panose="02040503050406030204" pitchFamily="18" charset="0"/>
                                    <a:ea typeface="+mn-ea"/>
                                    <a:cs typeface="+mn-cs"/>
                                  </a:rPr>
                                  <m:t> − </m:t>
                                </m:r>
                                <m:sSup>
                                  <m:sSupPr>
                                    <m:ctrlPr>
                                      <a:rPr lang="es-CO" sz="1200" b="0" i="1" kern="1200" dirty="0" smtClean="0">
                                        <a:solidFill>
                                          <a:schemeClr val="dk1"/>
                                        </a:solidFill>
                                        <a:effectLst/>
                                        <a:latin typeface="Cambria Math" panose="02040503050406030204" pitchFamily="18" charset="0"/>
                                        <a:ea typeface="+mn-ea"/>
                                        <a:cs typeface="+mn-cs"/>
                                      </a:rPr>
                                    </m:ctrlPr>
                                  </m:sSupPr>
                                  <m:e>
                                    <m:r>
                                      <a:rPr lang="es-CO" sz="1200" b="0" i="1" kern="1200" dirty="0" smtClean="0">
                                        <a:solidFill>
                                          <a:schemeClr val="dk1"/>
                                        </a:solidFill>
                                        <a:effectLst/>
                                        <a:latin typeface="Cambria Math" panose="02040503050406030204" pitchFamily="18" charset="0"/>
                                        <a:ea typeface="+mn-ea"/>
                                        <a:cs typeface="+mn-cs"/>
                                      </a:rPr>
                                      <m:t>𝑏</m:t>
                                    </m:r>
                                  </m:e>
                                  <m:sup>
                                    <m:r>
                                      <a:rPr lang="es-CO" sz="1200" b="0" i="1" kern="1200" dirty="0" smtClean="0">
                                        <a:solidFill>
                                          <a:schemeClr val="dk1"/>
                                        </a:solidFill>
                                        <a:effectLst/>
                                        <a:latin typeface="Cambria Math" panose="02040503050406030204" pitchFamily="18" charset="0"/>
                                        <a:ea typeface="+mn-ea"/>
                                        <a:cs typeface="+mn-cs"/>
                                      </a:rPr>
                                      <m:t>3</m:t>
                                    </m:r>
                                  </m:sup>
                                </m:sSup>
                              </m:oMath>
                            </m:oMathPara>
                          </a14:m>
                          <a:endParaRPr lang="es-CO" sz="1200" b="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dirty="0" smtClean="0"/>
                            <a:t>Diferencia</a:t>
                          </a:r>
                          <a:r>
                            <a:rPr lang="es-CO" baseline="0" dirty="0" smtClean="0"/>
                            <a:t> de cubos</a:t>
                          </a:r>
                          <a:endParaRPr lang="es-CO" dirty="0" smtClean="0"/>
                        </a:p>
                        <a:p>
                          <a:endParaRPr lang="es-CO" dirty="0"/>
                        </a:p>
                      </a:txBody>
                      <a:tcPr/>
                    </a:tc>
                    <a:tc>
                      <a:txBody>
                        <a:bodyPr/>
                        <a:lstStyle/>
                        <a:p>
                          <a:r>
                            <a:rPr lang="es-CO" dirty="0" smtClean="0"/>
                            <a:t>Diferencia</a:t>
                          </a:r>
                          <a:r>
                            <a:rPr lang="es-CO" baseline="0" dirty="0" smtClean="0"/>
                            <a:t> de cubos</a:t>
                          </a:r>
                          <a:endParaRPr lang="es-CO" dirty="0"/>
                        </a:p>
                      </a:txBody>
                      <a:tcPr/>
                    </a:tc>
                    <a:extLst>
                      <a:ext uri="{0D108BD9-81ED-4DB2-BD59-A6C34878D82A}">
                        <a16:rowId xmlns:a16="http://schemas.microsoft.com/office/drawing/2014/main" xmlns="" val="10005"/>
                      </a:ext>
                    </a:extLst>
                  </a:tr>
                  <a:tr h="370840">
                    <a:tc>
                      <a:txBody>
                        <a:bodyPr/>
                        <a:lstStyle/>
                        <a:p>
                          <a:pPr/>
                          <a14:m>
                            <m:oMathPara xmlns:m="http://schemas.openxmlformats.org/officeDocument/2006/math">
                              <m:oMathParaPr>
                                <m:jc m:val="centerGroup"/>
                              </m:oMathParaPr>
                              <m:oMath xmlns:m="http://schemas.openxmlformats.org/officeDocument/2006/math">
                                <m:d>
                                  <m:dPr>
                                    <m:ctrlPr>
                                      <a:rPr lang="es-CO" sz="1200" b="0" i="1" kern="1200" dirty="0" smtClean="0">
                                        <a:solidFill>
                                          <a:schemeClr val="dk1"/>
                                        </a:solidFill>
                                        <a:effectLst/>
                                        <a:latin typeface="Cambria Math" panose="02040503050406030204" pitchFamily="18" charset="0"/>
                                        <a:ea typeface="+mn-ea"/>
                                        <a:cs typeface="+mn-cs"/>
                                      </a:rPr>
                                    </m:ctrlPr>
                                  </m:dPr>
                                  <m:e>
                                    <m:r>
                                      <a:rPr lang="es-CO" sz="1200" b="0" i="1" kern="1200" dirty="0" smtClean="0">
                                        <a:solidFill>
                                          <a:schemeClr val="dk1"/>
                                        </a:solidFill>
                                        <a:effectLst/>
                                        <a:latin typeface="Cambria Math" panose="02040503050406030204" pitchFamily="18" charset="0"/>
                                        <a:ea typeface="+mn-ea"/>
                                        <a:cs typeface="+mn-cs"/>
                                      </a:rPr>
                                      <m:t>𝑎</m:t>
                                    </m:r>
                                    <m:r>
                                      <a:rPr lang="es-CO" sz="1200" b="0" i="1" kern="1200" dirty="0" smtClean="0">
                                        <a:solidFill>
                                          <a:schemeClr val="dk1"/>
                                        </a:solidFill>
                                        <a:effectLst/>
                                        <a:latin typeface="Cambria Math" panose="02040503050406030204" pitchFamily="18" charset="0"/>
                                        <a:ea typeface="+mn-ea"/>
                                        <a:cs typeface="+mn-cs"/>
                                      </a:rPr>
                                      <m:t>+</m:t>
                                    </m:r>
                                    <m:r>
                                      <a:rPr lang="es-CO" sz="1200" b="0" i="1" kern="1200" dirty="0" smtClean="0">
                                        <a:solidFill>
                                          <a:schemeClr val="dk1"/>
                                        </a:solidFill>
                                        <a:effectLst/>
                                        <a:latin typeface="Cambria Math" panose="02040503050406030204" pitchFamily="18" charset="0"/>
                                        <a:ea typeface="+mn-ea"/>
                                        <a:cs typeface="+mn-cs"/>
                                      </a:rPr>
                                      <m:t>𝑏</m:t>
                                    </m:r>
                                  </m:e>
                                </m:d>
                                <m:d>
                                  <m:dPr>
                                    <m:ctrlPr>
                                      <a:rPr lang="es-CO" sz="1200" b="0" i="1" kern="1200" dirty="0" smtClean="0">
                                        <a:solidFill>
                                          <a:schemeClr val="dk1"/>
                                        </a:solidFill>
                                        <a:effectLst/>
                                        <a:latin typeface="Cambria Math" panose="02040503050406030204" pitchFamily="18" charset="0"/>
                                        <a:ea typeface="+mn-ea"/>
                                        <a:cs typeface="+mn-cs"/>
                                      </a:rPr>
                                    </m:ctrlPr>
                                  </m:dPr>
                                  <m:e>
                                    <m:sSup>
                                      <m:sSupPr>
                                        <m:ctrlPr>
                                          <a:rPr lang="es-CO" sz="1200" b="0" i="1" dirty="0" smtClean="0">
                                            <a:latin typeface="Cambria Math" panose="02040503050406030204" pitchFamily="18" charset="0"/>
                                          </a:rPr>
                                        </m:ctrlPr>
                                      </m:sSupPr>
                                      <m:e>
                                        <m:r>
                                          <a:rPr lang="es-CO" sz="1200" b="0" i="1" dirty="0" smtClean="0">
                                            <a:latin typeface="Cambria Math" panose="02040503050406030204" pitchFamily="18" charset="0"/>
                                          </a:rPr>
                                          <m:t>𝑎</m:t>
                                        </m:r>
                                      </m:e>
                                      <m:sup>
                                        <m:r>
                                          <a:rPr lang="es-CO" sz="1200" b="0" i="1" dirty="0" smtClean="0">
                                            <a:latin typeface="Cambria Math" panose="02040503050406030204" pitchFamily="18" charset="0"/>
                                          </a:rPr>
                                          <m:t>2</m:t>
                                        </m:r>
                                      </m:sup>
                                    </m:sSup>
                                    <m:r>
                                      <a:rPr lang="es-CO" sz="1200" b="0" i="1" dirty="0" smtClean="0">
                                        <a:latin typeface="Cambria Math" panose="02040503050406030204" pitchFamily="18" charset="0"/>
                                      </a:rPr>
                                      <m:t>−</m:t>
                                    </m:r>
                                    <m:r>
                                      <a:rPr lang="es-CO" sz="1200" b="0" i="1" dirty="0" smtClean="0">
                                        <a:latin typeface="Cambria Math" panose="02040503050406030204" pitchFamily="18" charset="0"/>
                                      </a:rPr>
                                      <m:t>𝑎𝑏</m:t>
                                    </m:r>
                                    <m:r>
                                      <a:rPr lang="es-CO" sz="1200" b="0" i="1" dirty="0" smtClean="0">
                                        <a:latin typeface="Cambria Math" panose="02040503050406030204" pitchFamily="18" charset="0"/>
                                      </a:rPr>
                                      <m:t>+</m:t>
                                    </m:r>
                                    <m:sSup>
                                      <m:sSupPr>
                                        <m:ctrlPr>
                                          <a:rPr lang="es-CO" sz="1200" b="0" i="1" dirty="0" smtClean="0">
                                            <a:latin typeface="Cambria Math" panose="02040503050406030204" pitchFamily="18" charset="0"/>
                                          </a:rPr>
                                        </m:ctrlPr>
                                      </m:sSupPr>
                                      <m:e>
                                        <m:r>
                                          <a:rPr lang="es-CO" sz="1200" b="0" i="1" dirty="0" smtClean="0">
                                            <a:latin typeface="Cambria Math" panose="02040503050406030204" pitchFamily="18" charset="0"/>
                                          </a:rPr>
                                          <m:t>𝑏</m:t>
                                        </m:r>
                                      </m:e>
                                      <m:sup>
                                        <m:r>
                                          <a:rPr lang="es-CO" sz="1200" b="0" i="1" dirty="0" smtClean="0">
                                            <a:latin typeface="Cambria Math" panose="02040503050406030204" pitchFamily="18" charset="0"/>
                                          </a:rPr>
                                          <m:t>2</m:t>
                                        </m:r>
                                      </m:sup>
                                    </m:sSup>
                                  </m:e>
                                </m:d>
                                <m:r>
                                  <a:rPr lang="es-CO" sz="1200" b="0" i="1" kern="1200" dirty="0" smtClean="0">
                                    <a:solidFill>
                                      <a:schemeClr val="dk1"/>
                                    </a:solidFill>
                                    <a:effectLst/>
                                    <a:latin typeface="Cambria Math" panose="02040503050406030204" pitchFamily="18" charset="0"/>
                                    <a:ea typeface="+mn-ea"/>
                                    <a:cs typeface="+mn-cs"/>
                                  </a:rPr>
                                  <m:t>=</m:t>
                                </m:r>
                                <m:sSup>
                                  <m:sSupPr>
                                    <m:ctrlPr>
                                      <a:rPr lang="es-CO" sz="1200" b="0" i="1" kern="1200" dirty="0" smtClean="0">
                                        <a:solidFill>
                                          <a:schemeClr val="dk1"/>
                                        </a:solidFill>
                                        <a:effectLst/>
                                        <a:latin typeface="Cambria Math" panose="02040503050406030204" pitchFamily="18" charset="0"/>
                                        <a:ea typeface="+mn-ea"/>
                                        <a:cs typeface="+mn-cs"/>
                                      </a:rPr>
                                    </m:ctrlPr>
                                  </m:sSupPr>
                                  <m:e>
                                    <m:r>
                                      <a:rPr lang="es-CO" sz="1200" b="0" i="1" kern="1200" dirty="0" smtClean="0">
                                        <a:solidFill>
                                          <a:schemeClr val="dk1"/>
                                        </a:solidFill>
                                        <a:effectLst/>
                                        <a:latin typeface="Cambria Math" panose="02040503050406030204" pitchFamily="18" charset="0"/>
                                        <a:ea typeface="+mn-ea"/>
                                        <a:cs typeface="+mn-cs"/>
                                      </a:rPr>
                                      <m:t>𝑎</m:t>
                                    </m:r>
                                  </m:e>
                                  <m:sup>
                                    <m:r>
                                      <a:rPr lang="es-CO" sz="1200" b="0" i="1" kern="1200" dirty="0" smtClean="0">
                                        <a:solidFill>
                                          <a:schemeClr val="dk1"/>
                                        </a:solidFill>
                                        <a:effectLst/>
                                        <a:latin typeface="Cambria Math" panose="02040503050406030204" pitchFamily="18" charset="0"/>
                                        <a:ea typeface="+mn-ea"/>
                                        <a:cs typeface="+mn-cs"/>
                                      </a:rPr>
                                      <m:t>3</m:t>
                                    </m:r>
                                  </m:sup>
                                </m:sSup>
                                <m:r>
                                  <a:rPr lang="es-CO" sz="1200" b="0" i="1" kern="1200" dirty="0" smtClean="0">
                                    <a:solidFill>
                                      <a:schemeClr val="dk1"/>
                                    </a:solidFill>
                                    <a:effectLst/>
                                    <a:latin typeface="Cambria Math" panose="02040503050406030204" pitchFamily="18" charset="0"/>
                                    <a:ea typeface="+mn-ea"/>
                                    <a:cs typeface="+mn-cs"/>
                                  </a:rPr>
                                  <m:t>+ </m:t>
                                </m:r>
                                <m:sSup>
                                  <m:sSupPr>
                                    <m:ctrlPr>
                                      <a:rPr lang="es-CO" sz="1200" b="0" i="1" kern="1200" dirty="0" smtClean="0">
                                        <a:solidFill>
                                          <a:schemeClr val="dk1"/>
                                        </a:solidFill>
                                        <a:effectLst/>
                                        <a:latin typeface="Cambria Math" panose="02040503050406030204" pitchFamily="18" charset="0"/>
                                        <a:ea typeface="+mn-ea"/>
                                        <a:cs typeface="+mn-cs"/>
                                      </a:rPr>
                                    </m:ctrlPr>
                                  </m:sSupPr>
                                  <m:e>
                                    <m:r>
                                      <a:rPr lang="es-CO" sz="1200" b="0" i="1" kern="1200" dirty="0" smtClean="0">
                                        <a:solidFill>
                                          <a:schemeClr val="dk1"/>
                                        </a:solidFill>
                                        <a:effectLst/>
                                        <a:latin typeface="Cambria Math" panose="02040503050406030204" pitchFamily="18" charset="0"/>
                                        <a:ea typeface="+mn-ea"/>
                                        <a:cs typeface="+mn-cs"/>
                                      </a:rPr>
                                      <m:t>𝑏</m:t>
                                    </m:r>
                                  </m:e>
                                  <m:sup>
                                    <m:r>
                                      <a:rPr lang="es-CO" sz="1200" b="0" i="1" kern="1200" dirty="0" smtClean="0">
                                        <a:solidFill>
                                          <a:schemeClr val="dk1"/>
                                        </a:solidFill>
                                        <a:effectLst/>
                                        <a:latin typeface="Cambria Math" panose="02040503050406030204" pitchFamily="18" charset="0"/>
                                        <a:ea typeface="+mn-ea"/>
                                        <a:cs typeface="+mn-cs"/>
                                      </a:rPr>
                                      <m:t>3</m:t>
                                    </m:r>
                                  </m:sup>
                                </m:sSup>
                              </m:oMath>
                            </m:oMathPara>
                          </a14:m>
                          <a:endParaRPr lang="es-CO" sz="1200" b="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dirty="0" smtClean="0"/>
                            <a:t>Suma de cubos</a:t>
                          </a:r>
                        </a:p>
                        <a:p>
                          <a:endParaRPr lang="es-CO" dirty="0"/>
                        </a:p>
                      </a:txBody>
                      <a:tcPr/>
                    </a:tc>
                    <a:tc>
                      <a:txBody>
                        <a:bodyPr/>
                        <a:lstStyle/>
                        <a:p>
                          <a:r>
                            <a:rPr lang="es-CO" dirty="0" smtClean="0"/>
                            <a:t>Suma de cubos</a:t>
                          </a:r>
                          <a:endParaRPr lang="es-CO" dirty="0"/>
                        </a:p>
                      </a:txBody>
                      <a:tcPr/>
                    </a:tc>
                    <a:extLst>
                      <a:ext uri="{0D108BD9-81ED-4DB2-BD59-A6C34878D82A}">
                        <a16:rowId xmlns:a16="http://schemas.microsoft.com/office/drawing/2014/main" xmlns="" val="10006"/>
                      </a:ext>
                    </a:extLst>
                  </a:tr>
                </a:tbl>
              </a:graphicData>
            </a:graphic>
          </p:graphicFrame>
        </mc:Choice>
        <mc:Fallback xmlns="">
          <p:graphicFrame>
            <p:nvGraphicFramePr>
              <p:cNvPr id="4" name="Tabla 3"/>
              <p:cNvGraphicFramePr>
                <a:graphicFrameLocks noGrp="1"/>
              </p:cNvGraphicFramePr>
              <p:nvPr>
                <p:extLst>
                  <p:ext uri="{D42A27DB-BD31-4B8C-83A1-F6EECF244321}">
                    <p14:modId xmlns:p14="http://schemas.microsoft.com/office/powerpoint/2010/main" val="1852175948"/>
                  </p:ext>
                </p:extLst>
              </p:nvPr>
            </p:nvGraphicFramePr>
            <p:xfrm>
              <a:off x="1531815" y="2542060"/>
              <a:ext cx="6096000" cy="3931920"/>
            </p:xfrm>
            <a:graphic>
              <a:graphicData uri="http://schemas.openxmlformats.org/drawingml/2006/table">
                <a:tbl>
                  <a:tblPr firstRow="1" bandRow="1">
                    <a:tableStyleId>{5C22544A-7EE6-4342-B048-85BDC9FD1C3A}</a:tableStyleId>
                  </a:tblPr>
                  <a:tblGrid>
                    <a:gridCol w="2444318">
                      <a:extLst>
                        <a:ext uri="{9D8B030D-6E8A-4147-A177-3AD203B41FA5}">
                          <a16:colId xmlns:a16="http://schemas.microsoft.com/office/drawing/2014/main" val="20000"/>
                        </a:ext>
                      </a:extLst>
                    </a:gridCol>
                    <a:gridCol w="1760359">
                      <a:extLst>
                        <a:ext uri="{9D8B030D-6E8A-4147-A177-3AD203B41FA5}">
                          <a16:colId xmlns:a16="http://schemas.microsoft.com/office/drawing/2014/main" val="20001"/>
                        </a:ext>
                      </a:extLst>
                    </a:gridCol>
                    <a:gridCol w="1891323">
                      <a:extLst>
                        <a:ext uri="{9D8B030D-6E8A-4147-A177-3AD203B41FA5}">
                          <a16:colId xmlns:a16="http://schemas.microsoft.com/office/drawing/2014/main" val="20002"/>
                        </a:ext>
                      </a:extLst>
                    </a:gridCol>
                  </a:tblGrid>
                  <a:tr h="50292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CO" dirty="0" smtClean="0"/>
                            <a:t>FÓRMULA</a:t>
                          </a:r>
                        </a:p>
                        <a:p>
                          <a:endParaRPr lang="es-CO" dirty="0"/>
                        </a:p>
                      </a:txBody>
                      <a:tcPr/>
                    </a:tc>
                    <a:tc>
                      <a:txBody>
                        <a:bodyPr/>
                        <a:lstStyle/>
                        <a:p>
                          <a:pPr algn="ctr"/>
                          <a:r>
                            <a:rPr lang="es-CO" dirty="0" smtClean="0"/>
                            <a:t>          PRODUCTO</a:t>
                          </a:r>
                          <a:r>
                            <a:rPr lang="es-CO" baseline="0" dirty="0" smtClean="0"/>
                            <a:t> NOTABLE</a:t>
                          </a:r>
                          <a:r>
                            <a:rPr lang="es-CO" dirty="0" smtClean="0"/>
                            <a:t>     </a:t>
                          </a:r>
                          <a:endParaRPr lang="es-CO" dirty="0"/>
                        </a:p>
                      </a:txBody>
                      <a:tcPr/>
                    </a:tc>
                    <a:tc>
                      <a:txBody>
                        <a:bodyPr/>
                        <a:lstStyle/>
                        <a:p>
                          <a:pPr algn="ctr"/>
                          <a:r>
                            <a:rPr lang="es-CO" dirty="0" smtClean="0"/>
                            <a:t>CASO</a:t>
                          </a:r>
                          <a:r>
                            <a:rPr lang="es-CO" baseline="0" dirty="0" smtClean="0"/>
                            <a:t> DE FACTORIZACIÓN</a:t>
                          </a:r>
                          <a:endParaRPr lang="es-CO" dirty="0"/>
                        </a:p>
                      </a:txBody>
                      <a:tcPr/>
                    </a:tc>
                    <a:extLst>
                      <a:ext uri="{0D108BD9-81ED-4DB2-BD59-A6C34878D82A}">
                        <a16:rowId xmlns:a16="http://schemas.microsoft.com/office/drawing/2014/main" val="10000"/>
                      </a:ext>
                    </a:extLst>
                  </a:tr>
                  <a:tr h="502920">
                    <a:tc>
                      <a:txBody>
                        <a:bodyPr/>
                        <a:lstStyle/>
                        <a:p>
                          <a:endParaRPr lang="es-CO"/>
                        </a:p>
                      </a:txBody>
                      <a:tcPr>
                        <a:blipFill>
                          <a:blip r:embed="rId2"/>
                          <a:stretch>
                            <a:fillRect l="-249" t="-103659" r="-150623" b="-589024"/>
                          </a:stretch>
                        </a:blipFill>
                      </a:tcPr>
                    </a:tc>
                    <a:tc>
                      <a:txBody>
                        <a:bodyPr/>
                        <a:lstStyle/>
                        <a:p>
                          <a:r>
                            <a:rPr lang="es-CO" dirty="0" smtClean="0"/>
                            <a:t>Cuadrado de un binomio. </a:t>
                          </a:r>
                          <a:endParaRPr lang="es-CO" dirty="0"/>
                        </a:p>
                      </a:txBody>
                      <a:tcPr/>
                    </a:tc>
                    <a:tc>
                      <a:txBody>
                        <a:bodyPr/>
                        <a:lstStyle/>
                        <a:p>
                          <a:r>
                            <a:rPr lang="es-CO" dirty="0" smtClean="0"/>
                            <a:t>Trinomio cuadrado perfecto</a:t>
                          </a:r>
                          <a:endParaRPr lang="es-CO" dirty="0"/>
                        </a:p>
                      </a:txBody>
                      <a:tcPr/>
                    </a:tc>
                    <a:extLst>
                      <a:ext uri="{0D108BD9-81ED-4DB2-BD59-A6C34878D82A}">
                        <a16:rowId xmlns:a16="http://schemas.microsoft.com/office/drawing/2014/main" val="10001"/>
                      </a:ext>
                    </a:extLst>
                  </a:tr>
                  <a:tr h="708660">
                    <a:tc>
                      <a:txBody>
                        <a:bodyPr/>
                        <a:lstStyle/>
                        <a:p>
                          <a:endParaRPr lang="es-CO"/>
                        </a:p>
                      </a:txBody>
                      <a:tcPr>
                        <a:blipFill>
                          <a:blip r:embed="rId2"/>
                          <a:stretch>
                            <a:fillRect l="-249" t="-142735" r="-150623" b="-312821"/>
                          </a:stretch>
                        </a:blipFill>
                      </a:tcPr>
                    </a:tc>
                    <a:tc>
                      <a:txBody>
                        <a:bodyPr/>
                        <a:lstStyle/>
                        <a:p>
                          <a:r>
                            <a:rPr lang="es-CO" dirty="0" smtClean="0"/>
                            <a:t>Producto de una suma de dos monomios por su diferencia.</a:t>
                          </a:r>
                          <a:endParaRPr lang="es-CO" dirty="0"/>
                        </a:p>
                      </a:txBody>
                      <a:tcPr/>
                    </a:tc>
                    <a:tc>
                      <a:txBody>
                        <a:bodyPr/>
                        <a:lstStyle/>
                        <a:p>
                          <a:r>
                            <a:rPr lang="es-CO" dirty="0" smtClean="0"/>
                            <a:t>Diferencia</a:t>
                          </a:r>
                          <a:r>
                            <a:rPr lang="es-CO" baseline="0" dirty="0" smtClean="0"/>
                            <a:t> de cuadrados</a:t>
                          </a:r>
                          <a:endParaRPr lang="es-CO" dirty="0"/>
                        </a:p>
                      </a:txBody>
                      <a:tcPr/>
                    </a:tc>
                    <a:extLst>
                      <a:ext uri="{0D108BD9-81ED-4DB2-BD59-A6C34878D82A}">
                        <a16:rowId xmlns:a16="http://schemas.microsoft.com/office/drawing/2014/main" val="10002"/>
                      </a:ext>
                    </a:extLst>
                  </a:tr>
                  <a:tr h="502920">
                    <a:tc>
                      <a:txBody>
                        <a:bodyPr/>
                        <a:lstStyle/>
                        <a:p>
                          <a:endParaRPr lang="es-CO"/>
                        </a:p>
                      </a:txBody>
                      <a:tcPr>
                        <a:blipFill>
                          <a:blip r:embed="rId2"/>
                          <a:stretch>
                            <a:fillRect l="-249" t="-346341" r="-150623" b="-346341"/>
                          </a:stretch>
                        </a:blipFill>
                      </a:tcPr>
                    </a:tc>
                    <a:tc>
                      <a:txBody>
                        <a:bodyPr/>
                        <a:lstStyle/>
                        <a:p>
                          <a:r>
                            <a:rPr lang="es-CO" dirty="0" smtClean="0"/>
                            <a:t>Cubo de un binomio</a:t>
                          </a:r>
                          <a:endParaRPr lang="es-CO"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CO" dirty="0" smtClean="0"/>
                            <a:t>Cubo de un binomio</a:t>
                          </a:r>
                        </a:p>
                        <a:p>
                          <a:endParaRPr lang="es-CO" dirty="0"/>
                        </a:p>
                      </a:txBody>
                      <a:tcPr/>
                    </a:tc>
                    <a:extLst>
                      <a:ext uri="{0D108BD9-81ED-4DB2-BD59-A6C34878D82A}">
                        <a16:rowId xmlns:a16="http://schemas.microsoft.com/office/drawing/2014/main" val="10003"/>
                      </a:ext>
                    </a:extLst>
                  </a:tr>
                  <a:tr h="708660">
                    <a:tc>
                      <a:txBody>
                        <a:bodyPr/>
                        <a:lstStyle/>
                        <a:p>
                          <a:endParaRPr lang="es-CO"/>
                        </a:p>
                      </a:txBody>
                      <a:tcPr>
                        <a:blipFill>
                          <a:blip r:embed="rId2"/>
                          <a:stretch>
                            <a:fillRect l="-249" t="-312821" r="-150623" b="-142735"/>
                          </a:stretch>
                        </a:blipFill>
                      </a:tcPr>
                    </a:tc>
                    <a:tc>
                      <a:txBody>
                        <a:bodyPr/>
                        <a:lstStyle/>
                        <a:p>
                          <a:r>
                            <a:rPr lang="es-CO" dirty="0" smtClean="0"/>
                            <a:t>Producto de dos binomios con un término común</a:t>
                          </a:r>
                          <a:endParaRPr lang="es-CO" dirty="0"/>
                        </a:p>
                      </a:txBody>
                      <a:tcPr/>
                    </a:tc>
                    <a:tc>
                      <a:txBody>
                        <a:bodyPr/>
                        <a:lstStyle/>
                        <a:p>
                          <a:endParaRPr lang="es-CO"/>
                        </a:p>
                      </a:txBody>
                      <a:tcPr>
                        <a:blipFill>
                          <a:blip r:embed="rId2"/>
                          <a:stretch>
                            <a:fillRect l="-222186" t="-312821" r="-1286" b="-142735"/>
                          </a:stretch>
                        </a:blipFill>
                      </a:tcPr>
                    </a:tc>
                    <a:extLst>
                      <a:ext uri="{0D108BD9-81ED-4DB2-BD59-A6C34878D82A}">
                        <a16:rowId xmlns:a16="http://schemas.microsoft.com/office/drawing/2014/main" val="10004"/>
                      </a:ext>
                    </a:extLst>
                  </a:tr>
                  <a:tr h="502920">
                    <a:tc>
                      <a:txBody>
                        <a:bodyPr/>
                        <a:lstStyle/>
                        <a:p>
                          <a:endParaRPr lang="es-CO"/>
                        </a:p>
                      </a:txBody>
                      <a:tcPr>
                        <a:blipFill>
                          <a:blip r:embed="rId2"/>
                          <a:stretch>
                            <a:fillRect l="-249" t="-589024" r="-150623" b="-103659"/>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dirty="0" smtClean="0"/>
                            <a:t>Diferencia</a:t>
                          </a:r>
                          <a:r>
                            <a:rPr lang="es-CO" baseline="0" dirty="0" smtClean="0"/>
                            <a:t> de cubos</a:t>
                          </a:r>
                          <a:endParaRPr lang="es-CO" dirty="0" smtClean="0"/>
                        </a:p>
                        <a:p>
                          <a:endParaRPr lang="es-CO" dirty="0"/>
                        </a:p>
                      </a:txBody>
                      <a:tcPr/>
                    </a:tc>
                    <a:tc>
                      <a:txBody>
                        <a:bodyPr/>
                        <a:lstStyle/>
                        <a:p>
                          <a:r>
                            <a:rPr lang="es-CO" dirty="0" smtClean="0"/>
                            <a:t>Diferencia</a:t>
                          </a:r>
                          <a:r>
                            <a:rPr lang="es-CO" baseline="0" dirty="0" smtClean="0"/>
                            <a:t> de cubos</a:t>
                          </a:r>
                          <a:endParaRPr lang="es-CO" dirty="0"/>
                        </a:p>
                      </a:txBody>
                      <a:tcPr/>
                    </a:tc>
                    <a:extLst>
                      <a:ext uri="{0D108BD9-81ED-4DB2-BD59-A6C34878D82A}">
                        <a16:rowId xmlns:a16="http://schemas.microsoft.com/office/drawing/2014/main" val="10005"/>
                      </a:ext>
                    </a:extLst>
                  </a:tr>
                  <a:tr h="502920">
                    <a:tc>
                      <a:txBody>
                        <a:bodyPr/>
                        <a:lstStyle/>
                        <a:p>
                          <a:endParaRPr lang="es-CO"/>
                        </a:p>
                      </a:txBody>
                      <a:tcPr>
                        <a:blipFill>
                          <a:blip r:embed="rId2"/>
                          <a:stretch>
                            <a:fillRect l="-249" t="-680723" r="-150623" b="-2410"/>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dirty="0" smtClean="0"/>
                            <a:t>Suma de cubos</a:t>
                          </a:r>
                        </a:p>
                        <a:p>
                          <a:endParaRPr lang="es-CO" dirty="0"/>
                        </a:p>
                      </a:txBody>
                      <a:tcPr/>
                    </a:tc>
                    <a:tc>
                      <a:txBody>
                        <a:bodyPr/>
                        <a:lstStyle/>
                        <a:p>
                          <a:r>
                            <a:rPr lang="es-CO" dirty="0" smtClean="0"/>
                            <a:t>Suma de cubos</a:t>
                          </a:r>
                          <a:endParaRPr lang="es-CO" dirty="0"/>
                        </a:p>
                      </a:txBody>
                      <a:tcPr/>
                    </a:tc>
                    <a:extLst>
                      <a:ext uri="{0D108BD9-81ED-4DB2-BD59-A6C34878D82A}">
                        <a16:rowId xmlns:a16="http://schemas.microsoft.com/office/drawing/2014/main" val="10006"/>
                      </a:ext>
                    </a:extLst>
                  </a:tr>
                </a:tbl>
              </a:graphicData>
            </a:graphic>
          </p:graphicFrame>
        </mc:Fallback>
      </mc:AlternateContent>
    </p:spTree>
    <p:extLst>
      <p:ext uri="{BB962C8B-B14F-4D97-AF65-F5344CB8AC3E}">
        <p14:creationId xmlns:p14="http://schemas.microsoft.com/office/powerpoint/2010/main" val="5639183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838443"/>
          </a:xfrm>
        </p:spPr>
        <p:txBody>
          <a:bodyPr/>
          <a:lstStyle/>
          <a:p>
            <a:r>
              <a:rPr lang="es-CO" dirty="0" smtClean="0">
                <a:solidFill>
                  <a:srgbClr val="00B050"/>
                </a:solidFill>
              </a:rPr>
              <a:t>Ejercicios Resueltos.</a:t>
            </a:r>
            <a:endParaRPr lang="es-CO" dirty="0">
              <a:solidFill>
                <a:srgbClr val="00B05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28650" y="1203569"/>
                <a:ext cx="7886700" cy="4973394"/>
              </a:xfrm>
            </p:spPr>
            <p:txBody>
              <a:bodyPr/>
              <a:lstStyle/>
              <a:p>
                <a:pPr marL="0" indent="0">
                  <a:buNone/>
                </a:pPr>
                <a:r>
                  <a:rPr lang="es-CO" dirty="0" smtClean="0"/>
                  <a:t>Resolver las siguientes multiplicaciones utilizando las fórmulas de productos notables.</a:t>
                </a:r>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−2</m:t>
                        </m:r>
                      </m:e>
                    </m:d>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+2</m:t>
                        </m:r>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oMath>
                </a14:m>
                <a:endParaRPr lang="es-CO" dirty="0" smtClean="0"/>
              </a:p>
              <a:p>
                <a:pPr marL="457200" indent="-457200">
                  <a:buAutoNum type="arabicPeriod"/>
                </a:pPr>
                <a14:m>
                  <m:oMath xmlns:m="http://schemas.openxmlformats.org/officeDocument/2006/math">
                    <m:sSup>
                      <m:sSupPr>
                        <m:ctrlPr>
                          <a:rPr lang="es-CO" b="0" i="1" smtClean="0">
                            <a:latin typeface="Cambria Math" panose="02040503050406030204" pitchFamily="18" charset="0"/>
                          </a:rPr>
                        </m:ctrlPr>
                      </m:sSupPr>
                      <m:e>
                        <m:r>
                          <a:rPr lang="es-CO" i="1">
                            <a:latin typeface="Cambria Math" panose="02040503050406030204" pitchFamily="18" charset="0"/>
                          </a:rPr>
                          <m:t>(2</m:t>
                        </m:r>
                        <m:r>
                          <a:rPr lang="es-CO" i="1">
                            <a:latin typeface="Cambria Math" panose="02040503050406030204" pitchFamily="18" charset="0"/>
                          </a:rPr>
                          <m:t>𝑥</m:t>
                        </m:r>
                        <m:r>
                          <a:rPr lang="es-CO" i="1">
                            <a:latin typeface="Cambria Math" panose="02040503050406030204" pitchFamily="18" charset="0"/>
                          </a:rPr>
                          <m:t>+1)</m:t>
                        </m:r>
                      </m:e>
                      <m:sup>
                        <m:r>
                          <a:rPr lang="es-CO" b="0" i="1" smtClean="0">
                            <a:latin typeface="Cambria Math" panose="02040503050406030204" pitchFamily="18" charset="0"/>
                          </a:rPr>
                          <m:t>2</m:t>
                        </m:r>
                      </m:sup>
                    </m:sSup>
                    <m:r>
                      <a:rPr lang="es-CO" b="0" i="1" smtClean="0">
                        <a:latin typeface="Cambria Math" panose="02040503050406030204" pitchFamily="18" charset="0"/>
                      </a:rPr>
                      <m:t>=4</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+4</m:t>
                    </m:r>
                    <m:r>
                      <a:rPr lang="es-CO" b="0" i="1" smtClean="0">
                        <a:latin typeface="Cambria Math" panose="02040503050406030204" pitchFamily="18" charset="0"/>
                      </a:rPr>
                      <m:t>𝑥</m:t>
                    </m:r>
                    <m:r>
                      <a:rPr lang="es-CO" b="0" i="1" smtClean="0">
                        <a:latin typeface="Cambria Math" panose="02040503050406030204" pitchFamily="18" charset="0"/>
                      </a:rPr>
                      <m:t>+1</m:t>
                    </m:r>
                  </m:oMath>
                </a14:m>
                <a:endParaRPr lang="es-CO" dirty="0" smtClean="0"/>
              </a:p>
              <a:p>
                <a:pPr marL="457200" indent="-457200">
                  <a:buAutoNum type="arabicPeriod"/>
                </a:pPr>
                <a14:m>
                  <m:oMath xmlns:m="http://schemas.openxmlformats.org/officeDocument/2006/math">
                    <m:sSup>
                      <m:sSupPr>
                        <m:ctrlPr>
                          <a:rPr lang="es-CO" b="0" i="1" smtClean="0">
                            <a:latin typeface="Cambria Math" panose="02040503050406030204" pitchFamily="18" charset="0"/>
                          </a:rPr>
                        </m:ctrlPr>
                      </m:sSupPr>
                      <m:e>
                        <m:r>
                          <a:rPr lang="es-CO" i="1">
                            <a:latin typeface="Cambria Math" panose="02040503050406030204" pitchFamily="18" charset="0"/>
                          </a:rPr>
                          <m:t>(</m:t>
                        </m:r>
                        <m:r>
                          <a:rPr lang="es-CO" i="1">
                            <a:latin typeface="Cambria Math" panose="02040503050406030204" pitchFamily="18" charset="0"/>
                          </a:rPr>
                          <m:t>𝑥</m:t>
                        </m:r>
                        <m:r>
                          <a:rPr lang="es-CO" i="1">
                            <a:latin typeface="Cambria Math" panose="02040503050406030204" pitchFamily="18" charset="0"/>
                          </a:rPr>
                          <m:t>+2</m:t>
                        </m:r>
                        <m:r>
                          <a:rPr lang="es-CO" i="1">
                            <a:latin typeface="Cambria Math" panose="02040503050406030204" pitchFamily="18" charset="0"/>
                          </a:rPr>
                          <m:t>𝑦</m:t>
                        </m:r>
                        <m:r>
                          <a:rPr lang="es-CO" i="1">
                            <a:latin typeface="Cambria Math" panose="02040503050406030204" pitchFamily="18" charset="0"/>
                          </a:rPr>
                          <m:t>)</m:t>
                        </m:r>
                      </m:e>
                      <m:sup>
                        <m:r>
                          <a:rPr lang="es-CO" b="0" i="1" smtClean="0">
                            <a:latin typeface="Cambria Math" panose="02040503050406030204" pitchFamily="18" charset="0"/>
                          </a:rPr>
                          <m:t>3</m:t>
                        </m:r>
                        <m:r>
                          <a:rPr lang="es-ES" b="0" i="1" smtClean="0">
                            <a:latin typeface="Cambria Math" panose="02040503050406030204" pitchFamily="18" charset="0"/>
                          </a:rPr>
                          <m:t>               </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3</m:t>
                        </m:r>
                      </m:sup>
                    </m:sSup>
                    <m:r>
                      <a:rPr lang="es-CO" b="0" i="1" smtClean="0">
                        <a:latin typeface="Cambria Math" panose="02040503050406030204" pitchFamily="18" charset="0"/>
                      </a:rPr>
                      <m:t>+3</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𝑦</m:t>
                        </m:r>
                      </m:e>
                    </m:d>
                    <m:r>
                      <a:rPr lang="es-CO" b="0" i="1" smtClean="0">
                        <a:latin typeface="Cambria Math" panose="02040503050406030204" pitchFamily="18" charset="0"/>
                      </a:rPr>
                      <m:t>+3</m:t>
                    </m:r>
                    <m:r>
                      <a:rPr lang="es-CO" b="0" i="1" smtClean="0">
                        <a:latin typeface="Cambria Math" panose="02040503050406030204" pitchFamily="18" charset="0"/>
                      </a:rPr>
                      <m:t>𝑥</m:t>
                    </m:r>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r>
                          <a:rPr lang="es-CO" b="0" i="1" smtClean="0">
                            <a:latin typeface="Cambria Math" panose="02040503050406030204" pitchFamily="18" charset="0"/>
                          </a:rPr>
                          <m:t>𝑦</m:t>
                        </m:r>
                        <m:r>
                          <a:rPr lang="es-CO" b="0" i="1" smtClean="0">
                            <a:latin typeface="Cambria Math" panose="02040503050406030204" pitchFamily="18" charset="0"/>
                          </a:rPr>
                          <m:t>)</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r>
                          <a:rPr lang="es-CO" b="0" i="1" smtClean="0">
                            <a:latin typeface="Cambria Math" panose="02040503050406030204" pitchFamily="18" charset="0"/>
                          </a:rPr>
                          <m:t>𝑦</m:t>
                        </m:r>
                        <m:r>
                          <a:rPr lang="es-CO" b="0" i="1" smtClean="0">
                            <a:latin typeface="Cambria Math" panose="02040503050406030204" pitchFamily="18" charset="0"/>
                          </a:rPr>
                          <m:t>)</m:t>
                        </m:r>
                      </m:e>
                      <m:sup>
                        <m:r>
                          <a:rPr lang="es-CO" b="0" i="1" smtClean="0">
                            <a:latin typeface="Cambria Math" panose="02040503050406030204" pitchFamily="18" charset="0"/>
                          </a:rPr>
                          <m:t>3</m:t>
                        </m:r>
                      </m:sup>
                    </m:sSup>
                    <m:r>
                      <a:rPr lang="es-ES" b="0" i="1" smtClean="0">
                        <a:latin typeface="Cambria Math" panose="02040503050406030204" pitchFamily="18" charset="0"/>
                      </a:rPr>
                      <m:t> </m:t>
                    </m:r>
                  </m:oMath>
                </a14:m>
                <a:endParaRPr lang="es-ES" b="0"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3</m:t>
                          </m:r>
                        </m:sup>
                      </m:sSup>
                      <m:r>
                        <a:rPr lang="es-CO" i="1">
                          <a:latin typeface="Cambria Math" panose="02040503050406030204" pitchFamily="18" charset="0"/>
                        </a:rPr>
                        <m:t>+</m:t>
                      </m:r>
                      <m:r>
                        <a:rPr lang="es-CO" b="0" i="1" smtClean="0">
                          <a:latin typeface="Cambria Math" panose="02040503050406030204" pitchFamily="18" charset="0"/>
                        </a:rPr>
                        <m:t>6</m:t>
                      </m:r>
                      <m:sSup>
                        <m:sSupPr>
                          <m:ctrlPr>
                            <a:rPr lang="es-CO" i="1" smtClean="0">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2</m:t>
                          </m:r>
                        </m:sup>
                      </m:sSup>
                      <m:r>
                        <a:rPr lang="es-CO" b="0" i="1" smtClean="0">
                          <a:latin typeface="Cambria Math" panose="02040503050406030204" pitchFamily="18" charset="0"/>
                        </a:rPr>
                        <m:t>𝑦</m:t>
                      </m:r>
                      <m:r>
                        <a:rPr lang="es-CO" i="1">
                          <a:latin typeface="Cambria Math" panose="02040503050406030204" pitchFamily="18" charset="0"/>
                        </a:rPr>
                        <m:t>+</m:t>
                      </m:r>
                      <m:r>
                        <a:rPr lang="es-CO" b="0" i="1" smtClean="0">
                          <a:latin typeface="Cambria Math" panose="02040503050406030204" pitchFamily="18" charset="0"/>
                        </a:rPr>
                        <m:t>12</m:t>
                      </m:r>
                      <m:r>
                        <a:rPr lang="es-CO" i="1">
                          <a:latin typeface="Cambria Math" panose="02040503050406030204" pitchFamily="18" charset="0"/>
                        </a:rPr>
                        <m:t>𝑥</m:t>
                      </m:r>
                      <m:sSup>
                        <m:sSupPr>
                          <m:ctrlPr>
                            <a:rPr lang="es-CO"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r>
                        <a:rPr lang="es-CO" i="1">
                          <a:latin typeface="Cambria Math" panose="02040503050406030204" pitchFamily="18" charset="0"/>
                        </a:rPr>
                        <m:t>+</m:t>
                      </m:r>
                      <m:r>
                        <a:rPr lang="es-CO" b="0" i="1" smtClean="0">
                          <a:latin typeface="Cambria Math" panose="02040503050406030204" pitchFamily="18" charset="0"/>
                        </a:rPr>
                        <m:t>8</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3</m:t>
                          </m:r>
                        </m:sup>
                      </m:sSup>
                    </m:oMath>
                  </m:oMathPara>
                </a14:m>
                <a:endParaRPr lang="es-CO" dirty="0" smtClean="0"/>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m:t>
                        </m:r>
                        <m:r>
                          <a:rPr lang="es-CO" b="0" i="1" smtClean="0">
                            <a:latin typeface="Cambria Math" panose="02040503050406030204" pitchFamily="18" charset="0"/>
                          </a:rPr>
                          <m:t>𝑦</m:t>
                        </m:r>
                      </m:e>
                    </m:d>
                    <m:d>
                      <m:dPr>
                        <m:ctrlPr>
                          <a:rPr lang="es-CO" b="0" i="1" smtClean="0">
                            <a:latin typeface="Cambria Math" panose="02040503050406030204" pitchFamily="18" charset="0"/>
                          </a:rPr>
                        </m:ctrlPr>
                      </m:dPr>
                      <m:e>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m:t>
                        </m:r>
                        <m:r>
                          <a:rPr lang="es-CO" b="0" i="1" smtClean="0">
                            <a:latin typeface="Cambria Math" panose="02040503050406030204" pitchFamily="18" charset="0"/>
                          </a:rPr>
                          <m:t>𝑥𝑦</m:t>
                        </m:r>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3</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3</m:t>
                        </m:r>
                      </m:sup>
                    </m:sSup>
                  </m:oMath>
                </a14:m>
                <a:endParaRPr lang="es-CO" dirty="0" smtClean="0"/>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+2</m:t>
                        </m:r>
                      </m:e>
                    </m:d>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−3</m:t>
                        </m:r>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m:t>
                    </m:r>
                    <m:r>
                      <a:rPr lang="es-CO" b="0" i="1" smtClean="0">
                        <a:latin typeface="Cambria Math" panose="02040503050406030204" pitchFamily="18" charset="0"/>
                      </a:rPr>
                      <m:t>𝑥</m:t>
                    </m:r>
                    <m:r>
                      <a:rPr lang="es-CO" b="0" i="1" smtClean="0">
                        <a:latin typeface="Cambria Math" panose="02040503050406030204" pitchFamily="18" charset="0"/>
                      </a:rPr>
                      <m:t>−6</m:t>
                    </m:r>
                  </m:oMath>
                </a14:m>
                <a:endParaRPr lang="es-CO" dirty="0" smtClean="0"/>
              </a:p>
              <a:p>
                <a:pPr marL="457200" indent="-457200">
                  <a:buAutoNum type="arabicPeriod"/>
                </a:pPr>
                <a14:m>
                  <m:oMath xmlns:m="http://schemas.openxmlformats.org/officeDocument/2006/math">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𝑦</m:t>
                        </m:r>
                      </m:e>
                    </m:d>
                    <m:d>
                      <m:dPr>
                        <m:ctrlPr>
                          <a:rPr lang="es-CO" b="0" i="1" smtClean="0">
                            <a:latin typeface="Cambria Math" panose="02040503050406030204" pitchFamily="18" charset="0"/>
                          </a:rPr>
                        </m:ctrlPr>
                      </m:dPr>
                      <m:e>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𝑦</m:t>
                        </m:r>
                      </m:e>
                    </m:d>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−4</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oMath>
                </a14:m>
                <a:endParaRPr lang="es-CO" dirty="0" smtClean="0"/>
              </a:p>
              <a:p>
                <a:pPr marL="457200" indent="-457200">
                  <a:buAutoNum type="arabicPeriod"/>
                </a:pPr>
                <a:endParaRPr lang="es-CO" dirty="0" smtClean="0"/>
              </a:p>
              <a:p>
                <a:pPr marL="0" indent="0">
                  <a:buNone/>
                </a:pPr>
                <a:endParaRPr lang="es-CO" dirty="0" smtClean="0"/>
              </a:p>
              <a:p>
                <a:pPr marL="457200" indent="-457200">
                  <a:buAutoNum type="arabicPeriod"/>
                </a:pPr>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28650" y="1203569"/>
                <a:ext cx="7886700" cy="4973394"/>
              </a:xfrm>
              <a:blipFill rotWithShape="0">
                <a:blip r:embed="rId2"/>
                <a:stretch>
                  <a:fillRect l="-927" t="-1348"/>
                </a:stretch>
              </a:blipFill>
            </p:spPr>
            <p:txBody>
              <a:bodyPr/>
              <a:lstStyle/>
              <a:p>
                <a:r>
                  <a:rPr lang="es-CO">
                    <a:noFill/>
                  </a:rPr>
                  <a:t> </a:t>
                </a:r>
              </a:p>
            </p:txBody>
          </p:sp>
        </mc:Fallback>
      </mc:AlternateContent>
    </p:spTree>
    <p:extLst>
      <p:ext uri="{BB962C8B-B14F-4D97-AF65-F5344CB8AC3E}">
        <p14:creationId xmlns:p14="http://schemas.microsoft.com/office/powerpoint/2010/main" val="33171216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072905"/>
          </a:xfrm>
        </p:spPr>
        <p:txBody>
          <a:bodyPr/>
          <a:lstStyle/>
          <a:p>
            <a:r>
              <a:rPr lang="es-CO" dirty="0" smtClean="0">
                <a:solidFill>
                  <a:srgbClr val="00B050"/>
                </a:solidFill>
              </a:rPr>
              <a:t>ACTIVIDAD INTERACTIVA</a:t>
            </a:r>
            <a:endParaRPr lang="es-CO" dirty="0">
              <a:solidFill>
                <a:srgbClr val="00B050"/>
              </a:solidFill>
            </a:endParaRPr>
          </a:p>
        </p:txBody>
      </p:sp>
      <p:sp>
        <p:nvSpPr>
          <p:cNvPr id="3" name="Marcador de contenido 2"/>
          <p:cNvSpPr>
            <a:spLocks noGrp="1"/>
          </p:cNvSpPr>
          <p:nvPr>
            <p:ph idx="1"/>
          </p:nvPr>
        </p:nvSpPr>
        <p:spPr>
          <a:xfrm>
            <a:off x="628650" y="3743569"/>
            <a:ext cx="7886700" cy="2433394"/>
          </a:xfrm>
        </p:spPr>
        <p:txBody>
          <a:bodyPr>
            <a:normAutofit/>
          </a:bodyPr>
          <a:lstStyle/>
          <a:p>
            <a:endParaRPr lang="es-CO" dirty="0" smtClean="0"/>
          </a:p>
          <a:p>
            <a:endParaRPr lang="es-CO" dirty="0"/>
          </a:p>
          <a:p>
            <a:endParaRPr lang="es-CO" dirty="0" smtClean="0"/>
          </a:p>
          <a:p>
            <a:endParaRPr lang="es-CO" dirty="0"/>
          </a:p>
          <a:p>
            <a:endParaRPr lang="es-CO" dirty="0" smtClean="0"/>
          </a:p>
        </p:txBody>
      </p:sp>
      <p:graphicFrame>
        <p:nvGraphicFramePr>
          <p:cNvPr id="4" name="Tabla 3"/>
          <p:cNvGraphicFramePr>
            <a:graphicFrameLocks noGrp="1"/>
          </p:cNvGraphicFramePr>
          <p:nvPr>
            <p:extLst>
              <p:ext uri="{D42A27DB-BD31-4B8C-83A1-F6EECF244321}">
                <p14:modId xmlns:p14="http://schemas.microsoft.com/office/powerpoint/2010/main" val="2535590124"/>
              </p:ext>
            </p:extLst>
          </p:nvPr>
        </p:nvGraphicFramePr>
        <p:xfrm>
          <a:off x="869218" y="1970582"/>
          <a:ext cx="7749442" cy="4000500"/>
        </p:xfrm>
        <a:graphic>
          <a:graphicData uri="http://schemas.openxmlformats.org/drawingml/2006/table">
            <a:tbl>
              <a:tblPr firstRow="1" bandRow="1">
                <a:tableStyleId>{5C22544A-7EE6-4342-B048-85BDC9FD1C3A}</a:tableStyleId>
              </a:tblPr>
              <a:tblGrid>
                <a:gridCol w="3874721">
                  <a:extLst>
                    <a:ext uri="{9D8B030D-6E8A-4147-A177-3AD203B41FA5}">
                      <a16:colId xmlns:a16="http://schemas.microsoft.com/office/drawing/2014/main" xmlns="" val="20000"/>
                    </a:ext>
                  </a:extLst>
                </a:gridCol>
                <a:gridCol w="3874721">
                  <a:extLst>
                    <a:ext uri="{9D8B030D-6E8A-4147-A177-3AD203B41FA5}">
                      <a16:colId xmlns:a16="http://schemas.microsoft.com/office/drawing/2014/main" xmlns="" val="20001"/>
                    </a:ext>
                  </a:extLst>
                </a:gridCol>
              </a:tblGrid>
              <a:tr h="3918154">
                <a:tc>
                  <a:txBody>
                    <a:bodyPr/>
                    <a:lstStyle/>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r>
                        <a:rPr lang="es-CO" dirty="0" smtClean="0">
                          <a:hlinkClick r:id="rId2"/>
                        </a:rPr>
                        <a:t>https://es.educaplay.com/es/recursoseducativos/4041257/productos_notables.htm</a:t>
                      </a:r>
                      <a:r>
                        <a:rPr lang="es-CO" dirty="0" smtClean="0"/>
                        <a:t> </a:t>
                      </a:r>
                    </a:p>
                    <a:p>
                      <a:endParaRPr lang="es-CO" dirty="0"/>
                    </a:p>
                  </a:txBody>
                  <a:tcPr>
                    <a:solidFill>
                      <a:schemeClr val="bg1"/>
                    </a:solidFill>
                  </a:tcPr>
                </a:tc>
                <a:tc>
                  <a:txBody>
                    <a:bodyPr/>
                    <a:lstStyle/>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dirty="0" smtClean="0"/>
                    </a:p>
                    <a:p>
                      <a:r>
                        <a:rPr lang="es-CO" dirty="0" smtClean="0">
                          <a:hlinkClick r:id="rId3"/>
                        </a:rPr>
                        <a:t>https://www.vitutor.com/ab/p/a_9e.html</a:t>
                      </a:r>
                      <a:r>
                        <a:rPr lang="es-CO" dirty="0" smtClean="0"/>
                        <a:t> </a:t>
                      </a:r>
                    </a:p>
                    <a:p>
                      <a:endParaRPr lang="es-CO" dirty="0"/>
                    </a:p>
                  </a:txBody>
                  <a:tcPr>
                    <a:solidFill>
                      <a:schemeClr val="bg1"/>
                    </a:solidFill>
                  </a:tcPr>
                </a:tc>
                <a:extLst>
                  <a:ext uri="{0D108BD9-81ED-4DB2-BD59-A6C34878D82A}">
                    <a16:rowId xmlns:a16="http://schemas.microsoft.com/office/drawing/2014/main" xmlns="" val="10000"/>
                  </a:ext>
                </a:extLst>
              </a:tr>
            </a:tbl>
          </a:graphicData>
        </a:graphic>
      </p:graphicFrame>
      <p:pic>
        <p:nvPicPr>
          <p:cNvPr id="5" name="Imagen 4"/>
          <p:cNvPicPr>
            <a:picLocks noChangeAspect="1"/>
          </p:cNvPicPr>
          <p:nvPr/>
        </p:nvPicPr>
        <p:blipFill>
          <a:blip r:embed="rId4"/>
          <a:stretch>
            <a:fillRect/>
          </a:stretch>
        </p:blipFill>
        <p:spPr>
          <a:xfrm>
            <a:off x="5335700" y="2289900"/>
            <a:ext cx="3179650" cy="2907338"/>
          </a:xfrm>
          <a:prstGeom prst="rect">
            <a:avLst/>
          </a:prstGeom>
        </p:spPr>
      </p:pic>
      <p:pic>
        <p:nvPicPr>
          <p:cNvPr id="6" name="Imagen 5"/>
          <p:cNvPicPr>
            <a:picLocks noChangeAspect="1"/>
          </p:cNvPicPr>
          <p:nvPr/>
        </p:nvPicPr>
        <p:blipFill>
          <a:blip r:embed="rId5"/>
          <a:stretch>
            <a:fillRect/>
          </a:stretch>
        </p:blipFill>
        <p:spPr>
          <a:xfrm>
            <a:off x="962173" y="2330525"/>
            <a:ext cx="3781766" cy="2440450"/>
          </a:xfrm>
          <a:prstGeom prst="rect">
            <a:avLst/>
          </a:prstGeom>
        </p:spPr>
      </p:pic>
      <p:sp>
        <p:nvSpPr>
          <p:cNvPr id="7" name="CuadroTexto 6"/>
          <p:cNvSpPr txBox="1"/>
          <p:nvPr/>
        </p:nvSpPr>
        <p:spPr>
          <a:xfrm>
            <a:off x="869218" y="1547446"/>
            <a:ext cx="5633915" cy="369332"/>
          </a:xfrm>
          <a:prstGeom prst="rect">
            <a:avLst/>
          </a:prstGeom>
          <a:noFill/>
        </p:spPr>
        <p:txBody>
          <a:bodyPr wrap="none" rtlCol="0">
            <a:spAutoFit/>
          </a:bodyPr>
          <a:lstStyle/>
          <a:p>
            <a:r>
              <a:rPr lang="es-CO" dirty="0" smtClean="0"/>
              <a:t>En los siguientes enlaces encontrará ejercicios de práctica.</a:t>
            </a:r>
            <a:endParaRPr lang="es-CO" dirty="0"/>
          </a:p>
        </p:txBody>
      </p:sp>
    </p:spTree>
    <p:extLst>
      <p:ext uri="{BB962C8B-B14F-4D97-AF65-F5344CB8AC3E}">
        <p14:creationId xmlns:p14="http://schemas.microsoft.com/office/powerpoint/2010/main" val="3083753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072905"/>
          </a:xfrm>
        </p:spPr>
        <p:txBody>
          <a:bodyPr/>
          <a:lstStyle/>
          <a:p>
            <a:r>
              <a:rPr lang="es-CO" dirty="0" smtClean="0">
                <a:solidFill>
                  <a:srgbClr val="00B050"/>
                </a:solidFill>
              </a:rPr>
              <a:t>ACTIVIDAD INTERACTIVA</a:t>
            </a:r>
            <a:endParaRPr lang="es-CO" dirty="0">
              <a:solidFill>
                <a:srgbClr val="00B050"/>
              </a:solidFill>
            </a:endParaRPr>
          </a:p>
        </p:txBody>
      </p:sp>
      <p:sp>
        <p:nvSpPr>
          <p:cNvPr id="3" name="Marcador de contenido 2"/>
          <p:cNvSpPr>
            <a:spLocks noGrp="1"/>
          </p:cNvSpPr>
          <p:nvPr>
            <p:ph idx="1"/>
          </p:nvPr>
        </p:nvSpPr>
        <p:spPr>
          <a:xfrm>
            <a:off x="628650" y="3743569"/>
            <a:ext cx="7886700" cy="2433394"/>
          </a:xfrm>
        </p:spPr>
        <p:txBody>
          <a:bodyPr>
            <a:normAutofit/>
          </a:bodyPr>
          <a:lstStyle/>
          <a:p>
            <a:endParaRPr lang="es-CO" dirty="0" smtClean="0"/>
          </a:p>
          <a:p>
            <a:endParaRPr lang="es-CO" dirty="0"/>
          </a:p>
          <a:p>
            <a:endParaRPr lang="es-CO" dirty="0" smtClean="0"/>
          </a:p>
          <a:p>
            <a:endParaRPr lang="es-CO" dirty="0"/>
          </a:p>
          <a:p>
            <a:endParaRPr lang="es-CO" dirty="0" smtClean="0"/>
          </a:p>
        </p:txBody>
      </p:sp>
      <p:graphicFrame>
        <p:nvGraphicFramePr>
          <p:cNvPr id="4" name="Tabla 3"/>
          <p:cNvGraphicFramePr>
            <a:graphicFrameLocks noGrp="1"/>
          </p:cNvGraphicFramePr>
          <p:nvPr>
            <p:extLst>
              <p:ext uri="{D42A27DB-BD31-4B8C-83A1-F6EECF244321}">
                <p14:modId xmlns:p14="http://schemas.microsoft.com/office/powerpoint/2010/main" val="2628239529"/>
              </p:ext>
            </p:extLst>
          </p:nvPr>
        </p:nvGraphicFramePr>
        <p:xfrm>
          <a:off x="869218" y="1970582"/>
          <a:ext cx="7749442" cy="3918154"/>
        </p:xfrm>
        <a:graphic>
          <a:graphicData uri="http://schemas.openxmlformats.org/drawingml/2006/table">
            <a:tbl>
              <a:tblPr firstRow="1" bandRow="1">
                <a:tableStyleId>{5C22544A-7EE6-4342-B048-85BDC9FD1C3A}</a:tableStyleId>
              </a:tblPr>
              <a:tblGrid>
                <a:gridCol w="7541162">
                  <a:extLst>
                    <a:ext uri="{9D8B030D-6E8A-4147-A177-3AD203B41FA5}">
                      <a16:colId xmlns:a16="http://schemas.microsoft.com/office/drawing/2014/main" xmlns="" val="20000"/>
                    </a:ext>
                  </a:extLst>
                </a:gridCol>
                <a:gridCol w="208280">
                  <a:extLst>
                    <a:ext uri="{9D8B030D-6E8A-4147-A177-3AD203B41FA5}">
                      <a16:colId xmlns:a16="http://schemas.microsoft.com/office/drawing/2014/main" xmlns="" val="20001"/>
                    </a:ext>
                  </a:extLst>
                </a:gridCol>
              </a:tblGrid>
              <a:tr h="3918154">
                <a:tc>
                  <a:txBody>
                    <a:bodyPr/>
                    <a:lstStyle/>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endParaRPr lang="es-CO" dirty="0" smtClean="0">
                        <a:solidFill>
                          <a:schemeClr val="tx1"/>
                        </a:solidFill>
                      </a:endParaRPr>
                    </a:p>
                    <a:p>
                      <a:r>
                        <a:rPr lang="es-CO" dirty="0" smtClean="0">
                          <a:solidFill>
                            <a:schemeClr val="tx1"/>
                          </a:solidFill>
                          <a:hlinkClick r:id="rId2"/>
                        </a:rPr>
                        <a:t>https://www.stewartmath.com/dp_fops_samples/dp1.html</a:t>
                      </a:r>
                      <a:r>
                        <a:rPr lang="es-CO" dirty="0" smtClean="0">
                          <a:solidFill>
                            <a:schemeClr val="tx1"/>
                          </a:solidFill>
                        </a:rPr>
                        <a:t> </a:t>
                      </a:r>
                      <a:endParaRPr lang="es-CO" dirty="0">
                        <a:solidFill>
                          <a:schemeClr val="tx1"/>
                        </a:solidFill>
                      </a:endParaRPr>
                    </a:p>
                  </a:txBody>
                  <a:tcPr>
                    <a:solidFill>
                      <a:schemeClr val="bg1"/>
                    </a:solidFill>
                  </a:tcPr>
                </a:tc>
                <a:tc>
                  <a:txBody>
                    <a:bodyPr/>
                    <a:lstStyle/>
                    <a:p>
                      <a:endParaRPr lang="es-CO" dirty="0"/>
                    </a:p>
                  </a:txBody>
                  <a:tcPr>
                    <a:solidFill>
                      <a:schemeClr val="bg1"/>
                    </a:solidFill>
                  </a:tcPr>
                </a:tc>
                <a:extLst>
                  <a:ext uri="{0D108BD9-81ED-4DB2-BD59-A6C34878D82A}">
                    <a16:rowId xmlns:a16="http://schemas.microsoft.com/office/drawing/2014/main" xmlns="" val="10000"/>
                  </a:ext>
                </a:extLst>
              </a:tr>
            </a:tbl>
          </a:graphicData>
        </a:graphic>
      </p:graphicFrame>
      <p:sp>
        <p:nvSpPr>
          <p:cNvPr id="7" name="CuadroTexto 6"/>
          <p:cNvSpPr txBox="1"/>
          <p:nvPr/>
        </p:nvSpPr>
        <p:spPr>
          <a:xfrm>
            <a:off x="869218" y="1547446"/>
            <a:ext cx="7792711" cy="646331"/>
          </a:xfrm>
          <a:prstGeom prst="rect">
            <a:avLst/>
          </a:prstGeom>
          <a:noFill/>
        </p:spPr>
        <p:txBody>
          <a:bodyPr wrap="none" rtlCol="0">
            <a:spAutoFit/>
          </a:bodyPr>
          <a:lstStyle/>
          <a:p>
            <a:r>
              <a:rPr lang="es-CO" dirty="0" smtClean="0"/>
              <a:t>En el siguiente enlace que ofrece el texto pre cálculo de Stewart puede encontrar </a:t>
            </a:r>
          </a:p>
          <a:p>
            <a:r>
              <a:rPr lang="es-CO" dirty="0" smtClean="0"/>
              <a:t>algunas visualizaciones de fórmulas de productos notables.</a:t>
            </a:r>
            <a:endParaRPr lang="es-CO" dirty="0"/>
          </a:p>
        </p:txBody>
      </p:sp>
      <p:pic>
        <p:nvPicPr>
          <p:cNvPr id="8" name="Imagen 7"/>
          <p:cNvPicPr>
            <a:picLocks noChangeAspect="1"/>
          </p:cNvPicPr>
          <p:nvPr/>
        </p:nvPicPr>
        <p:blipFill>
          <a:blip r:embed="rId3"/>
          <a:stretch>
            <a:fillRect/>
          </a:stretch>
        </p:blipFill>
        <p:spPr>
          <a:xfrm>
            <a:off x="1589902" y="2193777"/>
            <a:ext cx="3892549" cy="3008749"/>
          </a:xfrm>
          <a:prstGeom prst="rect">
            <a:avLst/>
          </a:prstGeom>
        </p:spPr>
      </p:pic>
    </p:spTree>
    <p:extLst>
      <p:ext uri="{BB962C8B-B14F-4D97-AF65-F5344CB8AC3E}">
        <p14:creationId xmlns:p14="http://schemas.microsoft.com/office/powerpoint/2010/main" val="2556283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00966"/>
          </a:xfrm>
        </p:spPr>
        <p:txBody>
          <a:bodyPr/>
          <a:lstStyle/>
          <a:p>
            <a:r>
              <a:rPr lang="es-CO" b="1" dirty="0" smtClean="0">
                <a:solidFill>
                  <a:srgbClr val="00B0F0"/>
                </a:solidFill>
              </a:rPr>
              <a:t>División de polinomios</a:t>
            </a:r>
            <a:endParaRPr lang="es-CO" b="1"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28650" y="1266093"/>
                <a:ext cx="7886700" cy="4910870"/>
              </a:xfrm>
            </p:spPr>
            <p:txBody>
              <a:bodyPr>
                <a:normAutofit fontScale="85000" lnSpcReduction="20000"/>
              </a:bodyPr>
              <a:lstStyle/>
              <a:p>
                <a:r>
                  <a:rPr lang="es-CO" dirty="0" smtClean="0">
                    <a:solidFill>
                      <a:srgbClr val="FF0000"/>
                    </a:solidFill>
                  </a:rPr>
                  <a:t>División entre dos monomios: </a:t>
                </a:r>
                <a:r>
                  <a:rPr lang="es-CO" dirty="0" smtClean="0"/>
                  <a:t>para dividir dos monomios se hace el cociente entre los signos, luego el cociente entre los coeficientes y después el cociente entre la parte literal aplicando las leyes de los exponentes para la división.</a:t>
                </a:r>
              </a:p>
              <a:p>
                <a:pPr marL="0" indent="0">
                  <a:buNone/>
                </a:pPr>
                <a:endParaRPr lang="es-CO" dirty="0" smtClean="0"/>
              </a:p>
              <a:p>
                <a:pPr marL="0" indent="0">
                  <a:buNone/>
                </a:pPr>
                <a14:m>
                  <m:oMathPara xmlns:m="http://schemas.openxmlformats.org/officeDocument/2006/math">
                    <m:oMathParaPr>
                      <m:jc m:val="centerGroup"/>
                    </m:oMathParaPr>
                    <m:oMath xmlns:m="http://schemas.openxmlformats.org/officeDocument/2006/math">
                      <m:f>
                        <m:fPr>
                          <m:ctrlPr>
                            <a:rPr lang="es-CO" i="1" smtClean="0">
                              <a:solidFill>
                                <a:srgbClr val="FF0000"/>
                              </a:solidFill>
                              <a:latin typeface="Cambria Math" panose="02040503050406030204" pitchFamily="18" charset="0"/>
                            </a:rPr>
                          </m:ctrlPr>
                        </m:fPr>
                        <m:num>
                          <m:r>
                            <a:rPr lang="es-CO" b="0" i="1" smtClean="0">
                              <a:solidFill>
                                <a:srgbClr val="FF0000"/>
                              </a:solidFill>
                              <a:latin typeface="Cambria Math" panose="02040503050406030204" pitchFamily="18" charset="0"/>
                            </a:rPr>
                            <m:t>−</m:t>
                          </m:r>
                          <m:r>
                            <a:rPr lang="es-CO" b="0" i="1" smtClean="0">
                              <a:solidFill>
                                <a:srgbClr val="00B0F0"/>
                              </a:solidFill>
                              <a:latin typeface="Cambria Math" panose="02040503050406030204" pitchFamily="18" charset="0"/>
                            </a:rPr>
                            <m:t>12</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8</m:t>
                              </m:r>
                            </m:sup>
                          </m:sSup>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𝑦</m:t>
                              </m:r>
                            </m:e>
                            <m:sup>
                              <m:r>
                                <a:rPr lang="es-CO" b="0" i="1" smtClean="0">
                                  <a:solidFill>
                                    <a:srgbClr val="FF0000"/>
                                  </a:solidFill>
                                  <a:latin typeface="Cambria Math" panose="02040503050406030204" pitchFamily="18" charset="0"/>
                                </a:rPr>
                                <m:t>2</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𝑧</m:t>
                              </m:r>
                            </m:e>
                            <m:sup>
                              <m:r>
                                <a:rPr lang="es-CO" b="0" i="1" smtClean="0">
                                  <a:solidFill>
                                    <a:srgbClr val="7030A0"/>
                                  </a:solidFill>
                                  <a:latin typeface="Cambria Math" panose="02040503050406030204" pitchFamily="18" charset="0"/>
                                </a:rPr>
                                <m:t>5</m:t>
                              </m:r>
                            </m:sup>
                          </m:sSup>
                        </m:num>
                        <m:den>
                          <m:r>
                            <a:rPr lang="es-CO" b="0" i="1" smtClean="0">
                              <a:solidFill>
                                <a:srgbClr val="00B0F0"/>
                              </a:solidFill>
                              <a:latin typeface="Cambria Math" panose="02040503050406030204" pitchFamily="18" charset="0"/>
                            </a:rPr>
                            <m:t>4</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5</m:t>
                              </m:r>
                            </m:sup>
                          </m:sSup>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𝑦</m:t>
                              </m:r>
                            </m:e>
                            <m:sup>
                              <m:r>
                                <a:rPr lang="es-CO" b="0" i="1" smtClean="0">
                                  <a:solidFill>
                                    <a:srgbClr val="FF0000"/>
                                  </a:solidFill>
                                  <a:latin typeface="Cambria Math" panose="02040503050406030204" pitchFamily="18" charset="0"/>
                                </a:rPr>
                                <m:t>5</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𝑧</m:t>
                              </m:r>
                            </m:e>
                            <m:sup>
                              <m:r>
                                <a:rPr lang="es-CO" b="0" i="1" smtClean="0">
                                  <a:solidFill>
                                    <a:srgbClr val="7030A0"/>
                                  </a:solidFill>
                                  <a:latin typeface="Cambria Math" panose="02040503050406030204" pitchFamily="18" charset="0"/>
                                </a:rPr>
                                <m:t>3</m:t>
                              </m:r>
                            </m:sup>
                          </m:sSup>
                        </m:den>
                      </m:f>
                      <m:r>
                        <a:rPr lang="es-CO" b="0" i="1" smtClean="0">
                          <a:solidFill>
                            <a:srgbClr val="FF0000"/>
                          </a:solidFill>
                          <a:latin typeface="Cambria Math" panose="02040503050406030204" pitchFamily="18" charset="0"/>
                        </a:rPr>
                        <m:t>=</m:t>
                      </m:r>
                      <m:r>
                        <a:rPr lang="es-CO" i="1">
                          <a:solidFill>
                            <a:srgbClr val="FF0000"/>
                          </a:solidFill>
                          <a:latin typeface="Cambria Math" panose="02040503050406030204" pitchFamily="18" charset="0"/>
                        </a:rPr>
                        <m:t>−</m:t>
                      </m:r>
                      <m:f>
                        <m:fPr>
                          <m:ctrlPr>
                            <a:rPr lang="es-CO" i="1" smtClean="0">
                              <a:solidFill>
                                <a:srgbClr val="00B0F0"/>
                              </a:solidFill>
                              <a:latin typeface="Cambria Math" panose="02040503050406030204" pitchFamily="18" charset="0"/>
                            </a:rPr>
                          </m:ctrlPr>
                        </m:fPr>
                        <m:num>
                          <m:r>
                            <a:rPr lang="es-CO" b="0" i="1" smtClean="0">
                              <a:solidFill>
                                <a:srgbClr val="00B0F0"/>
                              </a:solidFill>
                              <a:latin typeface="Cambria Math" panose="02040503050406030204" pitchFamily="18" charset="0"/>
                            </a:rPr>
                            <m:t>12</m:t>
                          </m:r>
                        </m:num>
                        <m:den>
                          <m:r>
                            <a:rPr lang="es-CO" b="0" i="1" smtClean="0">
                              <a:solidFill>
                                <a:srgbClr val="00B0F0"/>
                              </a:solidFill>
                              <a:latin typeface="Cambria Math" panose="02040503050406030204" pitchFamily="18" charset="0"/>
                            </a:rPr>
                            <m:t>4</m:t>
                          </m:r>
                        </m:den>
                      </m:f>
                      <m:sSup>
                        <m:sSupPr>
                          <m:ctrlPr>
                            <a:rPr lang="es-CO" i="1">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8</m:t>
                          </m:r>
                          <m:r>
                            <a:rPr lang="es-CO" b="0" i="1" smtClean="0">
                              <a:solidFill>
                                <a:srgbClr val="00B050"/>
                              </a:solidFill>
                              <a:latin typeface="Cambria Math" panose="02040503050406030204" pitchFamily="18" charset="0"/>
                            </a:rPr>
                            <m:t>−5</m:t>
                          </m:r>
                        </m:sup>
                      </m:sSup>
                      <m:sSup>
                        <m:sSupPr>
                          <m:ctrlPr>
                            <a:rPr lang="es-CO" i="1">
                              <a:solidFill>
                                <a:srgbClr val="FF0000"/>
                              </a:solidFill>
                              <a:latin typeface="Cambria Math" panose="02040503050406030204" pitchFamily="18" charset="0"/>
                            </a:rPr>
                          </m:ctrlPr>
                        </m:sSupPr>
                        <m:e>
                          <m:r>
                            <a:rPr lang="es-CO" i="1">
                              <a:solidFill>
                                <a:srgbClr val="FF0000"/>
                              </a:solidFill>
                              <a:latin typeface="Cambria Math" panose="02040503050406030204" pitchFamily="18" charset="0"/>
                            </a:rPr>
                            <m:t>𝑦</m:t>
                          </m:r>
                        </m:e>
                        <m:sup>
                          <m:r>
                            <a:rPr lang="es-CO" i="1">
                              <a:solidFill>
                                <a:srgbClr val="FF0000"/>
                              </a:solidFill>
                              <a:latin typeface="Cambria Math" panose="02040503050406030204" pitchFamily="18" charset="0"/>
                            </a:rPr>
                            <m:t>2</m:t>
                          </m:r>
                          <m:r>
                            <a:rPr lang="es-CO" b="0" i="1" smtClean="0">
                              <a:solidFill>
                                <a:srgbClr val="FF0000"/>
                              </a:solidFill>
                              <a:latin typeface="Cambria Math" panose="02040503050406030204" pitchFamily="18" charset="0"/>
                            </a:rPr>
                            <m:t>−5</m:t>
                          </m:r>
                        </m:sup>
                      </m:sSup>
                      <m:sSup>
                        <m:sSupPr>
                          <m:ctrlPr>
                            <a:rPr lang="es-CO" i="1">
                              <a:solidFill>
                                <a:srgbClr val="7030A0"/>
                              </a:solidFill>
                              <a:latin typeface="Cambria Math" panose="02040503050406030204" pitchFamily="18" charset="0"/>
                            </a:rPr>
                          </m:ctrlPr>
                        </m:sSupPr>
                        <m:e>
                          <m:r>
                            <a:rPr lang="es-CO" i="1">
                              <a:solidFill>
                                <a:srgbClr val="7030A0"/>
                              </a:solidFill>
                              <a:latin typeface="Cambria Math" panose="02040503050406030204" pitchFamily="18" charset="0"/>
                            </a:rPr>
                            <m:t>𝑧</m:t>
                          </m:r>
                        </m:e>
                        <m:sup>
                          <m:r>
                            <a:rPr lang="es-CO" i="1">
                              <a:solidFill>
                                <a:srgbClr val="7030A0"/>
                              </a:solidFill>
                              <a:latin typeface="Cambria Math" panose="02040503050406030204" pitchFamily="18" charset="0"/>
                            </a:rPr>
                            <m:t>5</m:t>
                          </m:r>
                          <m:r>
                            <a:rPr lang="es-CO" b="0" i="1" smtClean="0">
                              <a:solidFill>
                                <a:srgbClr val="7030A0"/>
                              </a:solidFill>
                              <a:latin typeface="Cambria Math" panose="02040503050406030204" pitchFamily="18" charset="0"/>
                            </a:rPr>
                            <m:t>−3</m:t>
                          </m:r>
                        </m:sup>
                      </m:sSup>
                      <m:r>
                        <a:rPr lang="es-CO" b="0" i="1" smtClean="0">
                          <a:solidFill>
                            <a:srgbClr val="7030A0"/>
                          </a:solidFill>
                          <a:latin typeface="Cambria Math" panose="02040503050406030204" pitchFamily="18" charset="0"/>
                        </a:rPr>
                        <m:t>=</m:t>
                      </m:r>
                      <m:f>
                        <m:fPr>
                          <m:ctrlPr>
                            <a:rPr lang="es-CO" b="0" i="1" smtClean="0">
                              <a:solidFill>
                                <a:srgbClr val="FF0000"/>
                              </a:solidFill>
                              <a:latin typeface="Cambria Math" panose="02040503050406030204" pitchFamily="18" charset="0"/>
                            </a:rPr>
                          </m:ctrlPr>
                        </m:fPr>
                        <m:num>
                          <m:r>
                            <a:rPr lang="es-CO" i="1">
                              <a:solidFill>
                                <a:srgbClr val="FF0000"/>
                              </a:solidFill>
                              <a:latin typeface="Cambria Math" panose="02040503050406030204" pitchFamily="18" charset="0"/>
                            </a:rPr>
                            <m:t>−</m:t>
                          </m:r>
                          <m:r>
                            <a:rPr lang="es-CO" b="0" i="1" smtClean="0">
                              <a:solidFill>
                                <a:srgbClr val="00B0F0"/>
                              </a:solidFill>
                              <a:latin typeface="Cambria Math" panose="02040503050406030204" pitchFamily="18" charset="0"/>
                            </a:rPr>
                            <m:t>3</m:t>
                          </m:r>
                          <m:sSup>
                            <m:sSupPr>
                              <m:ctrlPr>
                                <a:rPr lang="es-CO" i="1" smtClean="0">
                                  <a:solidFill>
                                    <a:srgbClr val="00B050"/>
                                  </a:solidFill>
                                  <a:latin typeface="Cambria Math" panose="02040503050406030204" pitchFamily="18" charset="0"/>
                                </a:rPr>
                              </m:ctrlPr>
                            </m:sSupPr>
                            <m:e>
                              <m:r>
                                <a:rPr lang="es-CO" i="1">
                                  <a:solidFill>
                                    <a:srgbClr val="00B050"/>
                                  </a:solidFill>
                                  <a:latin typeface="Cambria Math" panose="02040503050406030204" pitchFamily="18" charset="0"/>
                                </a:rPr>
                                <m:t>𝑥</m:t>
                              </m:r>
                            </m:e>
                            <m:sup>
                              <m:r>
                                <a:rPr lang="es-CO" i="1">
                                  <a:solidFill>
                                    <a:srgbClr val="00B050"/>
                                  </a:solidFill>
                                  <a:latin typeface="Cambria Math" panose="02040503050406030204" pitchFamily="18" charset="0"/>
                                </a:rPr>
                                <m:t>3</m:t>
                              </m:r>
                            </m:sup>
                          </m:sSup>
                          <m:sSup>
                            <m:sSupPr>
                              <m:ctrlPr>
                                <a:rPr lang="es-CO" i="1" smtClean="0">
                                  <a:solidFill>
                                    <a:srgbClr val="7030A0"/>
                                  </a:solidFill>
                                  <a:latin typeface="Cambria Math" panose="02040503050406030204" pitchFamily="18" charset="0"/>
                                </a:rPr>
                              </m:ctrlPr>
                            </m:sSupPr>
                            <m:e>
                              <m:r>
                                <a:rPr lang="es-CO" i="1">
                                  <a:solidFill>
                                    <a:srgbClr val="7030A0"/>
                                  </a:solidFill>
                                  <a:latin typeface="Cambria Math" panose="02040503050406030204" pitchFamily="18" charset="0"/>
                                </a:rPr>
                                <m:t>𝑧</m:t>
                              </m:r>
                            </m:e>
                            <m:sup>
                              <m:r>
                                <a:rPr lang="es-CO" i="1">
                                  <a:solidFill>
                                    <a:srgbClr val="7030A0"/>
                                  </a:solidFill>
                                  <a:latin typeface="Cambria Math" panose="02040503050406030204" pitchFamily="18" charset="0"/>
                                </a:rPr>
                                <m:t>2</m:t>
                              </m:r>
                            </m:sup>
                          </m:sSup>
                        </m:num>
                        <m:den>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𝑦</m:t>
                              </m:r>
                            </m:e>
                            <m:sup>
                              <m:r>
                                <a:rPr lang="es-CO" b="0" i="1" smtClean="0">
                                  <a:solidFill>
                                    <a:srgbClr val="FF0000"/>
                                  </a:solidFill>
                                  <a:latin typeface="Cambria Math" panose="02040503050406030204" pitchFamily="18" charset="0"/>
                                </a:rPr>
                                <m:t>3</m:t>
                              </m:r>
                            </m:sup>
                          </m:sSup>
                        </m:den>
                      </m:f>
                    </m:oMath>
                  </m:oMathPara>
                </a14:m>
                <a:endParaRPr lang="es-CO" dirty="0" smtClean="0">
                  <a:solidFill>
                    <a:srgbClr val="FF0000"/>
                  </a:solidFill>
                </a:endParaRPr>
              </a:p>
              <a:p>
                <a:pPr marL="0" indent="0">
                  <a:buNone/>
                </a:pPr>
                <a:endParaRPr lang="es-CO" dirty="0" smtClean="0">
                  <a:solidFill>
                    <a:srgbClr val="FF0000"/>
                  </a:solidFill>
                </a:endParaRPr>
              </a:p>
              <a:p>
                <a:r>
                  <a:rPr lang="es-CO" dirty="0" smtClean="0">
                    <a:solidFill>
                      <a:srgbClr val="FF0000"/>
                    </a:solidFill>
                  </a:rPr>
                  <a:t>División de un polinomio entre un monomio: </a:t>
                </a:r>
                <a:r>
                  <a:rPr lang="es-CO" dirty="0" smtClean="0"/>
                  <a:t>se divide cada término del polinomio entre el monomio.</a:t>
                </a:r>
              </a:p>
              <a:p>
                <a:pPr marL="0" indent="0">
                  <a:buNone/>
                </a:pPr>
                <a14:m>
                  <m:oMathPara xmlns:m="http://schemas.openxmlformats.org/officeDocument/2006/math">
                    <m:oMathParaPr>
                      <m:jc m:val="centerGroup"/>
                    </m:oMathParaPr>
                    <m:oMath xmlns:m="http://schemas.openxmlformats.org/officeDocument/2006/math">
                      <m:f>
                        <m:fPr>
                          <m:ctrlPr>
                            <a:rPr lang="es-CO" i="1" smtClean="0">
                              <a:solidFill>
                                <a:srgbClr val="FF0000"/>
                              </a:solidFill>
                              <a:latin typeface="Cambria Math" panose="02040503050406030204" pitchFamily="18" charset="0"/>
                            </a:rPr>
                          </m:ctrlPr>
                        </m:fPr>
                        <m:num>
                          <m:r>
                            <a:rPr lang="es-CO" b="0" i="1" smtClean="0">
                              <a:solidFill>
                                <a:srgbClr val="FF0000"/>
                              </a:solidFill>
                              <a:latin typeface="Cambria Math" panose="02040503050406030204" pitchFamily="18" charset="0"/>
                            </a:rPr>
                            <m:t>3</m:t>
                          </m:r>
                        </m:num>
                        <m:den>
                          <m:r>
                            <a:rPr lang="es-CO" b="0" i="1" smtClean="0">
                              <a:solidFill>
                                <a:srgbClr val="FF0000"/>
                              </a:solidFill>
                              <a:latin typeface="Cambria Math" panose="02040503050406030204" pitchFamily="18" charset="0"/>
                            </a:rPr>
                            <m:t>2</m:t>
                          </m:r>
                        </m:den>
                      </m:f>
                      <m:sSup>
                        <m:sSupPr>
                          <m:ctrlPr>
                            <a:rPr lang="es-CO"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𝑥</m:t>
                          </m:r>
                        </m:e>
                        <m:sup>
                          <m:r>
                            <a:rPr lang="es-CO" b="0" i="1" smtClean="0">
                              <a:solidFill>
                                <a:srgbClr val="FF0000"/>
                              </a:solidFill>
                              <a:latin typeface="Cambria Math" panose="02040503050406030204" pitchFamily="18" charset="0"/>
                            </a:rPr>
                            <m:t>2</m:t>
                          </m:r>
                        </m:sup>
                      </m:sSup>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+5</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𝑥𝑦</m:t>
                          </m:r>
                        </m:e>
                        <m:sup>
                          <m:r>
                            <a:rPr lang="es-CO" b="0" i="1" smtClean="0">
                              <a:solidFill>
                                <a:srgbClr val="7030A0"/>
                              </a:solidFill>
                              <a:latin typeface="Cambria Math" panose="02040503050406030204" pitchFamily="18" charset="0"/>
                            </a:rPr>
                            <m:t>3</m:t>
                          </m:r>
                        </m:sup>
                      </m:sSup>
                      <m:r>
                        <a:rPr lang="es-CO" b="0" i="1" smtClean="0">
                          <a:solidFill>
                            <a:srgbClr val="FF0000"/>
                          </a:solidFill>
                          <a:latin typeface="Cambria Math" panose="02040503050406030204" pitchFamily="18" charset="0"/>
                        </a:rPr>
                        <m:t>+</m:t>
                      </m:r>
                      <m:r>
                        <a:rPr lang="es-CO" b="0" i="1" smtClean="0">
                          <a:solidFill>
                            <a:srgbClr val="00B0F0"/>
                          </a:solidFill>
                          <a:latin typeface="Cambria Math" panose="02040503050406030204" pitchFamily="18" charset="0"/>
                        </a:rPr>
                        <m:t>20</m:t>
                      </m:r>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𝑦</m:t>
                          </m:r>
                        </m:e>
                        <m:sup>
                          <m:r>
                            <a:rPr lang="es-CO" b="0" i="1" smtClean="0">
                              <a:solidFill>
                                <a:srgbClr val="00B0F0"/>
                              </a:solidFill>
                              <a:latin typeface="Cambria Math" panose="02040503050406030204" pitchFamily="18" charset="0"/>
                            </a:rPr>
                            <m:t>4</m:t>
                          </m:r>
                        </m:sup>
                      </m:sSup>
                      <m:r>
                        <a:rPr lang="es-CO" b="0" i="1" smtClean="0">
                          <a:solidFill>
                            <a:srgbClr val="FF0000"/>
                          </a:solidFill>
                          <a:latin typeface="Cambria Math" panose="02040503050406030204" pitchFamily="18" charset="0"/>
                          <a:ea typeface="Cambria Math" panose="02040503050406030204" pitchFamily="18" charset="0"/>
                        </a:rPr>
                        <m:t>÷</m:t>
                      </m:r>
                      <m:f>
                        <m:fPr>
                          <m:ctrlPr>
                            <a:rPr lang="es-CO" b="0" i="1" smtClean="0">
                              <a:solidFill>
                                <a:srgbClr val="FF0000"/>
                              </a:solidFill>
                              <a:latin typeface="Cambria Math" panose="02040503050406030204" pitchFamily="18" charset="0"/>
                              <a:ea typeface="Cambria Math" panose="02040503050406030204" pitchFamily="18" charset="0"/>
                            </a:rPr>
                          </m:ctrlPr>
                        </m:fPr>
                        <m:num>
                          <m:r>
                            <a:rPr lang="es-CO" b="0" i="1" smtClean="0">
                              <a:solidFill>
                                <a:srgbClr val="FF0000"/>
                              </a:solidFill>
                              <a:latin typeface="Cambria Math" panose="02040503050406030204" pitchFamily="18" charset="0"/>
                              <a:ea typeface="Cambria Math" panose="02040503050406030204" pitchFamily="18" charset="0"/>
                            </a:rPr>
                            <m:t>1</m:t>
                          </m:r>
                        </m:num>
                        <m:den>
                          <m:r>
                            <a:rPr lang="es-CO" b="0" i="1" smtClean="0">
                              <a:solidFill>
                                <a:srgbClr val="FF0000"/>
                              </a:solidFill>
                              <a:latin typeface="Cambria Math" panose="02040503050406030204" pitchFamily="18" charset="0"/>
                              <a:ea typeface="Cambria Math" panose="02040503050406030204" pitchFamily="18" charset="0"/>
                            </a:rPr>
                            <m:t>4</m:t>
                          </m:r>
                        </m:den>
                      </m:f>
                      <m:r>
                        <a:rPr lang="es-CO" b="0" i="1" smtClean="0">
                          <a:solidFill>
                            <a:srgbClr val="FF0000"/>
                          </a:solidFill>
                          <a:latin typeface="Cambria Math" panose="02040503050406030204" pitchFamily="18" charset="0"/>
                          <a:ea typeface="Cambria Math" panose="02040503050406030204" pitchFamily="18" charset="0"/>
                        </a:rPr>
                        <m:t>𝑥</m:t>
                      </m:r>
                      <m:sSup>
                        <m:sSupPr>
                          <m:ctrlPr>
                            <a:rPr lang="es-CO" b="0" i="1" smtClean="0">
                              <a:solidFill>
                                <a:srgbClr val="FF0000"/>
                              </a:solidFill>
                              <a:latin typeface="Cambria Math" panose="02040503050406030204" pitchFamily="18" charset="0"/>
                              <a:ea typeface="Cambria Math" panose="02040503050406030204" pitchFamily="18" charset="0"/>
                            </a:rPr>
                          </m:ctrlPr>
                        </m:sSupPr>
                        <m:e>
                          <m:r>
                            <a:rPr lang="es-CO" b="0" i="1" smtClean="0">
                              <a:solidFill>
                                <a:srgbClr val="FF0000"/>
                              </a:solidFill>
                              <a:latin typeface="Cambria Math" panose="02040503050406030204" pitchFamily="18" charset="0"/>
                              <a:ea typeface="Cambria Math" panose="02040503050406030204" pitchFamily="18" charset="0"/>
                            </a:rPr>
                            <m:t>𝑦</m:t>
                          </m:r>
                        </m:e>
                        <m:sup>
                          <m:r>
                            <a:rPr lang="es-CO" b="0" i="1" smtClean="0">
                              <a:solidFill>
                                <a:srgbClr val="FF0000"/>
                              </a:solidFill>
                              <a:latin typeface="Cambria Math" panose="02040503050406030204" pitchFamily="18" charset="0"/>
                              <a:ea typeface="Cambria Math" panose="02040503050406030204" pitchFamily="18" charset="0"/>
                            </a:rPr>
                            <m:t>2</m:t>
                          </m:r>
                        </m:sup>
                      </m:sSup>
                    </m:oMath>
                  </m:oMathPara>
                </a14:m>
                <a:endParaRPr lang="es-CO" b="0" i="1" dirty="0" smtClean="0">
                  <a:solidFill>
                    <a:srgbClr val="FF0000"/>
                  </a:solidFill>
                  <a:latin typeface="Cambria Math" panose="02040503050406030204" pitchFamily="18" charset="0"/>
                  <a:ea typeface="Cambria Math" panose="02040503050406030204" pitchFamily="18" charset="0"/>
                </a:endParaRPr>
              </a:p>
              <a:p>
                <a:pPr marL="0" indent="0">
                  <a:buNone/>
                </a:pPr>
                <a:endParaRPr lang="es-CO" b="0" i="1" dirty="0" smtClean="0">
                  <a:solidFill>
                    <a:srgbClr val="FF0000"/>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CO" i="1">
                          <a:solidFill>
                            <a:srgbClr val="FF0000"/>
                          </a:solidFill>
                          <a:latin typeface="Cambria Math" panose="02040503050406030204" pitchFamily="18" charset="0"/>
                          <a:ea typeface="Cambria Math" panose="02040503050406030204" pitchFamily="18" charset="0"/>
                        </a:rPr>
                        <m:t>=</m:t>
                      </m:r>
                      <m:f>
                        <m:fPr>
                          <m:ctrlPr>
                            <a:rPr lang="es-CO" i="1">
                              <a:solidFill>
                                <a:srgbClr val="FF0000"/>
                              </a:solidFill>
                              <a:latin typeface="Cambria Math" panose="02040503050406030204" pitchFamily="18" charset="0"/>
                              <a:ea typeface="Cambria Math" panose="02040503050406030204" pitchFamily="18" charset="0"/>
                            </a:rPr>
                          </m:ctrlPr>
                        </m:fPr>
                        <m:num>
                          <m:f>
                            <m:fPr>
                              <m:ctrlPr>
                                <a:rPr lang="es-CO" i="1">
                                  <a:solidFill>
                                    <a:srgbClr val="FF0000"/>
                                  </a:solidFill>
                                  <a:latin typeface="Cambria Math" panose="02040503050406030204" pitchFamily="18" charset="0"/>
                                </a:rPr>
                              </m:ctrlPr>
                            </m:fPr>
                            <m:num>
                              <m:r>
                                <a:rPr lang="es-CO" i="1">
                                  <a:solidFill>
                                    <a:srgbClr val="FF0000"/>
                                  </a:solidFill>
                                  <a:latin typeface="Cambria Math" panose="02040503050406030204" pitchFamily="18" charset="0"/>
                                </a:rPr>
                                <m:t>3</m:t>
                              </m:r>
                            </m:num>
                            <m:den>
                              <m:r>
                                <a:rPr lang="es-CO" i="1">
                                  <a:solidFill>
                                    <a:srgbClr val="FF0000"/>
                                  </a:solidFill>
                                  <a:latin typeface="Cambria Math" panose="02040503050406030204" pitchFamily="18" charset="0"/>
                                </a:rPr>
                                <m:t>2</m:t>
                              </m:r>
                            </m:den>
                          </m:f>
                          <m:sSup>
                            <m:sSupPr>
                              <m:ctrlPr>
                                <a:rPr lang="es-CO" i="1">
                                  <a:solidFill>
                                    <a:srgbClr val="FF0000"/>
                                  </a:solidFill>
                                  <a:latin typeface="Cambria Math" panose="02040503050406030204" pitchFamily="18" charset="0"/>
                                </a:rPr>
                              </m:ctrlPr>
                            </m:sSupPr>
                            <m:e>
                              <m:r>
                                <a:rPr lang="es-CO" i="1">
                                  <a:solidFill>
                                    <a:srgbClr val="FF0000"/>
                                  </a:solidFill>
                                  <a:latin typeface="Cambria Math" panose="02040503050406030204" pitchFamily="18" charset="0"/>
                                </a:rPr>
                                <m:t>𝑥</m:t>
                              </m:r>
                            </m:e>
                            <m:sup>
                              <m:r>
                                <a:rPr lang="es-CO" i="1">
                                  <a:solidFill>
                                    <a:srgbClr val="FF0000"/>
                                  </a:solidFill>
                                  <a:latin typeface="Cambria Math" panose="02040503050406030204" pitchFamily="18" charset="0"/>
                                </a:rPr>
                                <m:t>2</m:t>
                              </m:r>
                            </m:sup>
                          </m:sSup>
                          <m:r>
                            <a:rPr lang="es-CO" i="1">
                              <a:solidFill>
                                <a:srgbClr val="FF0000"/>
                              </a:solidFill>
                              <a:latin typeface="Cambria Math" panose="02040503050406030204" pitchFamily="18" charset="0"/>
                            </a:rPr>
                            <m:t>𝑦</m:t>
                          </m:r>
                        </m:num>
                        <m:den>
                          <m:f>
                            <m:fPr>
                              <m:ctrlPr>
                                <a:rPr lang="es-CO" i="1">
                                  <a:solidFill>
                                    <a:srgbClr val="FF0000"/>
                                  </a:solidFill>
                                  <a:latin typeface="Cambria Math" panose="02040503050406030204" pitchFamily="18" charset="0"/>
                                  <a:ea typeface="Cambria Math" panose="02040503050406030204" pitchFamily="18" charset="0"/>
                                </a:rPr>
                              </m:ctrlPr>
                            </m:fPr>
                            <m:num>
                              <m:r>
                                <a:rPr lang="es-CO" i="1">
                                  <a:solidFill>
                                    <a:srgbClr val="FF0000"/>
                                  </a:solidFill>
                                  <a:latin typeface="Cambria Math" panose="02040503050406030204" pitchFamily="18" charset="0"/>
                                  <a:ea typeface="Cambria Math" panose="02040503050406030204" pitchFamily="18" charset="0"/>
                                </a:rPr>
                                <m:t>1</m:t>
                              </m:r>
                            </m:num>
                            <m:den>
                              <m:r>
                                <a:rPr lang="es-CO" i="1">
                                  <a:solidFill>
                                    <a:srgbClr val="FF0000"/>
                                  </a:solidFill>
                                  <a:latin typeface="Cambria Math" panose="02040503050406030204" pitchFamily="18" charset="0"/>
                                  <a:ea typeface="Cambria Math" panose="02040503050406030204" pitchFamily="18" charset="0"/>
                                </a:rPr>
                                <m:t>4</m:t>
                              </m:r>
                            </m:den>
                          </m:f>
                          <m:r>
                            <a:rPr lang="es-CO" i="1">
                              <a:solidFill>
                                <a:srgbClr val="FF0000"/>
                              </a:solidFill>
                              <a:latin typeface="Cambria Math" panose="02040503050406030204" pitchFamily="18" charset="0"/>
                              <a:ea typeface="Cambria Math" panose="02040503050406030204" pitchFamily="18" charset="0"/>
                            </a:rPr>
                            <m:t>𝑥</m:t>
                          </m:r>
                          <m:sSup>
                            <m:sSupPr>
                              <m:ctrlPr>
                                <a:rPr lang="es-CO" i="1">
                                  <a:solidFill>
                                    <a:srgbClr val="FF0000"/>
                                  </a:solidFill>
                                  <a:latin typeface="Cambria Math" panose="02040503050406030204" pitchFamily="18" charset="0"/>
                                  <a:ea typeface="Cambria Math" panose="02040503050406030204" pitchFamily="18" charset="0"/>
                                </a:rPr>
                              </m:ctrlPr>
                            </m:sSupPr>
                            <m:e>
                              <m:r>
                                <a:rPr lang="es-CO" i="1">
                                  <a:solidFill>
                                    <a:srgbClr val="FF0000"/>
                                  </a:solidFill>
                                  <a:latin typeface="Cambria Math" panose="02040503050406030204" pitchFamily="18" charset="0"/>
                                  <a:ea typeface="Cambria Math" panose="02040503050406030204" pitchFamily="18" charset="0"/>
                                </a:rPr>
                                <m:t>𝑦</m:t>
                              </m:r>
                            </m:e>
                            <m:sup>
                              <m:r>
                                <a:rPr lang="es-CO" i="1">
                                  <a:solidFill>
                                    <a:srgbClr val="FF0000"/>
                                  </a:solidFill>
                                  <a:latin typeface="Cambria Math" panose="02040503050406030204" pitchFamily="18" charset="0"/>
                                  <a:ea typeface="Cambria Math" panose="02040503050406030204" pitchFamily="18" charset="0"/>
                                </a:rPr>
                                <m:t>2</m:t>
                              </m:r>
                            </m:sup>
                          </m:sSup>
                        </m:den>
                      </m:f>
                      <m:r>
                        <a:rPr lang="es-CO" i="1">
                          <a:solidFill>
                            <a:srgbClr val="FF0000"/>
                          </a:solidFill>
                          <a:latin typeface="Cambria Math" panose="02040503050406030204" pitchFamily="18" charset="0"/>
                          <a:ea typeface="Cambria Math" panose="02040503050406030204" pitchFamily="18" charset="0"/>
                        </a:rPr>
                        <m:t>+</m:t>
                      </m:r>
                      <m:f>
                        <m:fPr>
                          <m:ctrlPr>
                            <a:rPr lang="es-CO" i="1" smtClean="0">
                              <a:solidFill>
                                <a:srgbClr val="FF0000"/>
                              </a:solidFill>
                              <a:latin typeface="Cambria Math" panose="02040503050406030204" pitchFamily="18" charset="0"/>
                              <a:ea typeface="Cambria Math" panose="02040503050406030204" pitchFamily="18" charset="0"/>
                            </a:rPr>
                          </m:ctrlPr>
                        </m:fPr>
                        <m:num>
                          <m:r>
                            <a:rPr lang="es-CO" i="1">
                              <a:solidFill>
                                <a:srgbClr val="FF0000"/>
                              </a:solidFill>
                              <a:latin typeface="Cambria Math" panose="02040503050406030204" pitchFamily="18" charset="0"/>
                            </a:rPr>
                            <m:t>5</m:t>
                          </m:r>
                          <m:sSup>
                            <m:sSupPr>
                              <m:ctrlPr>
                                <a:rPr lang="es-CO" i="1">
                                  <a:solidFill>
                                    <a:srgbClr val="7030A0"/>
                                  </a:solidFill>
                                  <a:latin typeface="Cambria Math" panose="02040503050406030204" pitchFamily="18" charset="0"/>
                                </a:rPr>
                              </m:ctrlPr>
                            </m:sSupPr>
                            <m:e>
                              <m:r>
                                <a:rPr lang="es-CO" i="1">
                                  <a:solidFill>
                                    <a:srgbClr val="7030A0"/>
                                  </a:solidFill>
                                  <a:latin typeface="Cambria Math" panose="02040503050406030204" pitchFamily="18" charset="0"/>
                                </a:rPr>
                                <m:t>𝑥𝑦</m:t>
                              </m:r>
                            </m:e>
                            <m:sup>
                              <m:r>
                                <a:rPr lang="es-CO" i="1">
                                  <a:solidFill>
                                    <a:srgbClr val="7030A0"/>
                                  </a:solidFill>
                                  <a:latin typeface="Cambria Math" panose="02040503050406030204" pitchFamily="18" charset="0"/>
                                </a:rPr>
                                <m:t>3</m:t>
                              </m:r>
                            </m:sup>
                          </m:sSup>
                        </m:num>
                        <m:den>
                          <m:f>
                            <m:fPr>
                              <m:ctrlPr>
                                <a:rPr lang="es-CO" i="1">
                                  <a:solidFill>
                                    <a:srgbClr val="FF0000"/>
                                  </a:solidFill>
                                  <a:latin typeface="Cambria Math" panose="02040503050406030204" pitchFamily="18" charset="0"/>
                                  <a:ea typeface="Cambria Math" panose="02040503050406030204" pitchFamily="18" charset="0"/>
                                </a:rPr>
                              </m:ctrlPr>
                            </m:fPr>
                            <m:num>
                              <m:r>
                                <a:rPr lang="es-CO" i="1">
                                  <a:solidFill>
                                    <a:srgbClr val="FF0000"/>
                                  </a:solidFill>
                                  <a:latin typeface="Cambria Math" panose="02040503050406030204" pitchFamily="18" charset="0"/>
                                  <a:ea typeface="Cambria Math" panose="02040503050406030204" pitchFamily="18" charset="0"/>
                                </a:rPr>
                                <m:t>1</m:t>
                              </m:r>
                            </m:num>
                            <m:den>
                              <m:r>
                                <a:rPr lang="es-CO" i="1">
                                  <a:solidFill>
                                    <a:srgbClr val="FF0000"/>
                                  </a:solidFill>
                                  <a:latin typeface="Cambria Math" panose="02040503050406030204" pitchFamily="18" charset="0"/>
                                  <a:ea typeface="Cambria Math" panose="02040503050406030204" pitchFamily="18" charset="0"/>
                                </a:rPr>
                                <m:t>4</m:t>
                              </m:r>
                            </m:den>
                          </m:f>
                          <m:r>
                            <a:rPr lang="es-CO" i="1">
                              <a:solidFill>
                                <a:srgbClr val="FF0000"/>
                              </a:solidFill>
                              <a:latin typeface="Cambria Math" panose="02040503050406030204" pitchFamily="18" charset="0"/>
                              <a:ea typeface="Cambria Math" panose="02040503050406030204" pitchFamily="18" charset="0"/>
                            </a:rPr>
                            <m:t>𝑥</m:t>
                          </m:r>
                          <m:sSup>
                            <m:sSupPr>
                              <m:ctrlPr>
                                <a:rPr lang="es-CO" i="1">
                                  <a:solidFill>
                                    <a:srgbClr val="FF0000"/>
                                  </a:solidFill>
                                  <a:latin typeface="Cambria Math" panose="02040503050406030204" pitchFamily="18" charset="0"/>
                                  <a:ea typeface="Cambria Math" panose="02040503050406030204" pitchFamily="18" charset="0"/>
                                </a:rPr>
                              </m:ctrlPr>
                            </m:sSupPr>
                            <m:e>
                              <m:r>
                                <a:rPr lang="es-CO" i="1">
                                  <a:solidFill>
                                    <a:srgbClr val="FF0000"/>
                                  </a:solidFill>
                                  <a:latin typeface="Cambria Math" panose="02040503050406030204" pitchFamily="18" charset="0"/>
                                  <a:ea typeface="Cambria Math" panose="02040503050406030204" pitchFamily="18" charset="0"/>
                                </a:rPr>
                                <m:t>𝑦</m:t>
                              </m:r>
                            </m:e>
                            <m:sup>
                              <m:r>
                                <a:rPr lang="es-CO" i="1">
                                  <a:solidFill>
                                    <a:srgbClr val="FF0000"/>
                                  </a:solidFill>
                                  <a:latin typeface="Cambria Math" panose="02040503050406030204" pitchFamily="18" charset="0"/>
                                  <a:ea typeface="Cambria Math" panose="02040503050406030204" pitchFamily="18" charset="0"/>
                                </a:rPr>
                                <m:t>2</m:t>
                              </m:r>
                            </m:sup>
                          </m:sSup>
                        </m:den>
                      </m:f>
                      <m:r>
                        <a:rPr lang="es-CO" i="1">
                          <a:solidFill>
                            <a:srgbClr val="FF0000"/>
                          </a:solidFill>
                          <a:latin typeface="Cambria Math" panose="02040503050406030204" pitchFamily="18" charset="0"/>
                          <a:ea typeface="Cambria Math" panose="02040503050406030204" pitchFamily="18" charset="0"/>
                        </a:rPr>
                        <m:t>+</m:t>
                      </m:r>
                      <m:f>
                        <m:fPr>
                          <m:ctrlPr>
                            <a:rPr lang="es-CO" i="1">
                              <a:solidFill>
                                <a:srgbClr val="00B0F0"/>
                              </a:solidFill>
                              <a:latin typeface="Cambria Math" panose="02040503050406030204" pitchFamily="18" charset="0"/>
                              <a:ea typeface="Cambria Math" panose="02040503050406030204" pitchFamily="18" charset="0"/>
                            </a:rPr>
                          </m:ctrlPr>
                        </m:fPr>
                        <m:num>
                          <m:r>
                            <a:rPr lang="es-CO" i="1">
                              <a:solidFill>
                                <a:srgbClr val="00B0F0"/>
                              </a:solidFill>
                              <a:latin typeface="Cambria Math" panose="02040503050406030204" pitchFamily="18" charset="0"/>
                            </a:rPr>
                            <m:t>20</m:t>
                          </m:r>
                          <m:sSup>
                            <m:sSupPr>
                              <m:ctrlPr>
                                <a:rPr lang="es-CO" i="1">
                                  <a:solidFill>
                                    <a:srgbClr val="00B0F0"/>
                                  </a:solidFill>
                                  <a:latin typeface="Cambria Math" panose="02040503050406030204" pitchFamily="18" charset="0"/>
                                </a:rPr>
                              </m:ctrlPr>
                            </m:sSupPr>
                            <m:e>
                              <m:r>
                                <a:rPr lang="es-CO" i="1">
                                  <a:solidFill>
                                    <a:srgbClr val="00B0F0"/>
                                  </a:solidFill>
                                  <a:latin typeface="Cambria Math" panose="02040503050406030204" pitchFamily="18" charset="0"/>
                                </a:rPr>
                                <m:t>𝑦</m:t>
                              </m:r>
                            </m:e>
                            <m:sup>
                              <m:r>
                                <a:rPr lang="es-CO" i="1">
                                  <a:solidFill>
                                    <a:srgbClr val="00B0F0"/>
                                  </a:solidFill>
                                  <a:latin typeface="Cambria Math" panose="02040503050406030204" pitchFamily="18" charset="0"/>
                                </a:rPr>
                                <m:t>4</m:t>
                              </m:r>
                            </m:sup>
                          </m:sSup>
                        </m:num>
                        <m:den>
                          <m:f>
                            <m:fPr>
                              <m:ctrlPr>
                                <a:rPr lang="es-CO" i="1">
                                  <a:solidFill>
                                    <a:srgbClr val="FF0000"/>
                                  </a:solidFill>
                                  <a:latin typeface="Cambria Math" panose="02040503050406030204" pitchFamily="18" charset="0"/>
                                  <a:ea typeface="Cambria Math" panose="02040503050406030204" pitchFamily="18" charset="0"/>
                                </a:rPr>
                              </m:ctrlPr>
                            </m:fPr>
                            <m:num>
                              <m:r>
                                <a:rPr lang="es-CO" i="1">
                                  <a:solidFill>
                                    <a:srgbClr val="FF0000"/>
                                  </a:solidFill>
                                  <a:latin typeface="Cambria Math" panose="02040503050406030204" pitchFamily="18" charset="0"/>
                                  <a:ea typeface="Cambria Math" panose="02040503050406030204" pitchFamily="18" charset="0"/>
                                </a:rPr>
                                <m:t>1</m:t>
                              </m:r>
                            </m:num>
                            <m:den>
                              <m:r>
                                <a:rPr lang="es-CO" i="1">
                                  <a:solidFill>
                                    <a:srgbClr val="FF0000"/>
                                  </a:solidFill>
                                  <a:latin typeface="Cambria Math" panose="02040503050406030204" pitchFamily="18" charset="0"/>
                                  <a:ea typeface="Cambria Math" panose="02040503050406030204" pitchFamily="18" charset="0"/>
                                </a:rPr>
                                <m:t>4</m:t>
                              </m:r>
                            </m:den>
                          </m:f>
                          <m:r>
                            <a:rPr lang="es-CO" i="1">
                              <a:solidFill>
                                <a:srgbClr val="FF0000"/>
                              </a:solidFill>
                              <a:latin typeface="Cambria Math" panose="02040503050406030204" pitchFamily="18" charset="0"/>
                              <a:ea typeface="Cambria Math" panose="02040503050406030204" pitchFamily="18" charset="0"/>
                            </a:rPr>
                            <m:t>𝑥</m:t>
                          </m:r>
                          <m:sSup>
                            <m:sSupPr>
                              <m:ctrlPr>
                                <a:rPr lang="es-CO" i="1">
                                  <a:solidFill>
                                    <a:srgbClr val="FF0000"/>
                                  </a:solidFill>
                                  <a:latin typeface="Cambria Math" panose="02040503050406030204" pitchFamily="18" charset="0"/>
                                  <a:ea typeface="Cambria Math" panose="02040503050406030204" pitchFamily="18" charset="0"/>
                                </a:rPr>
                              </m:ctrlPr>
                            </m:sSupPr>
                            <m:e>
                              <m:r>
                                <a:rPr lang="es-CO" i="1">
                                  <a:solidFill>
                                    <a:srgbClr val="FF0000"/>
                                  </a:solidFill>
                                  <a:latin typeface="Cambria Math" panose="02040503050406030204" pitchFamily="18" charset="0"/>
                                  <a:ea typeface="Cambria Math" panose="02040503050406030204" pitchFamily="18" charset="0"/>
                                </a:rPr>
                                <m:t>𝑦</m:t>
                              </m:r>
                            </m:e>
                            <m:sup>
                              <m:r>
                                <a:rPr lang="es-CO" i="1">
                                  <a:solidFill>
                                    <a:srgbClr val="FF0000"/>
                                  </a:solidFill>
                                  <a:latin typeface="Cambria Math" panose="02040503050406030204" pitchFamily="18" charset="0"/>
                                  <a:ea typeface="Cambria Math" panose="02040503050406030204" pitchFamily="18" charset="0"/>
                                </a:rPr>
                                <m:t>2</m:t>
                              </m:r>
                            </m:sup>
                          </m:sSup>
                        </m:den>
                      </m:f>
                    </m:oMath>
                  </m:oMathPara>
                </a14:m>
                <a:endParaRPr lang="es-CO" b="0" i="1" dirty="0" smtClean="0">
                  <a:solidFill>
                    <a:srgbClr val="FF0000"/>
                  </a:solidFill>
                  <a:latin typeface="Cambria Math" panose="02040503050406030204" pitchFamily="18" charset="0"/>
                  <a:ea typeface="Cambria Math" panose="02040503050406030204" pitchFamily="18" charset="0"/>
                </a:endParaRPr>
              </a:p>
              <a:p>
                <a:pPr marL="0" indent="0">
                  <a:buNone/>
                </a:pPr>
                <a:endParaRPr lang="es-CO" b="0" i="1" dirty="0" smtClean="0">
                  <a:solidFill>
                    <a:srgbClr val="FF0000"/>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CO" b="0" i="1" smtClean="0">
                          <a:solidFill>
                            <a:srgbClr val="FF0000"/>
                          </a:solidFill>
                          <a:latin typeface="Cambria Math" panose="02040503050406030204" pitchFamily="18" charset="0"/>
                          <a:ea typeface="Cambria Math" panose="02040503050406030204" pitchFamily="18" charset="0"/>
                        </a:rPr>
                        <m:t>=</m:t>
                      </m:r>
                      <m:f>
                        <m:fPr>
                          <m:ctrlPr>
                            <a:rPr lang="es-CO" b="0" i="1" smtClean="0">
                              <a:solidFill>
                                <a:srgbClr val="FF0000"/>
                              </a:solidFill>
                              <a:latin typeface="Cambria Math" panose="02040503050406030204" pitchFamily="18" charset="0"/>
                              <a:ea typeface="Cambria Math" panose="02040503050406030204" pitchFamily="18" charset="0"/>
                            </a:rPr>
                          </m:ctrlPr>
                        </m:fPr>
                        <m:num>
                          <m:r>
                            <a:rPr lang="es-CO" i="1">
                              <a:solidFill>
                                <a:srgbClr val="FF0000"/>
                              </a:solidFill>
                              <a:latin typeface="Cambria Math" panose="02040503050406030204" pitchFamily="18" charset="0"/>
                              <a:ea typeface="Cambria Math" panose="02040503050406030204" pitchFamily="18" charset="0"/>
                            </a:rPr>
                            <m:t>6</m:t>
                          </m:r>
                          <m:r>
                            <a:rPr lang="es-CO" i="1">
                              <a:solidFill>
                                <a:srgbClr val="FF0000"/>
                              </a:solidFill>
                              <a:latin typeface="Cambria Math" panose="02040503050406030204" pitchFamily="18" charset="0"/>
                              <a:ea typeface="Cambria Math" panose="02040503050406030204" pitchFamily="18" charset="0"/>
                            </a:rPr>
                            <m:t>𝑥</m:t>
                          </m:r>
                          <m:r>
                            <m:rPr>
                              <m:nor/>
                            </m:rPr>
                            <a:rPr lang="es-CO" dirty="0">
                              <a:solidFill>
                                <a:srgbClr val="FF0000"/>
                              </a:solidFill>
                            </a:rPr>
                            <m:t> </m:t>
                          </m:r>
                        </m:num>
                        <m:den>
                          <m:r>
                            <a:rPr lang="es-CO" b="0" i="1" smtClean="0">
                              <a:solidFill>
                                <a:srgbClr val="FF0000"/>
                              </a:solidFill>
                              <a:latin typeface="Cambria Math" panose="02040503050406030204" pitchFamily="18" charset="0"/>
                              <a:ea typeface="Cambria Math" panose="02040503050406030204" pitchFamily="18" charset="0"/>
                            </a:rPr>
                            <m:t>𝑦</m:t>
                          </m:r>
                        </m:den>
                      </m:f>
                      <m:r>
                        <a:rPr lang="es-CO" b="0" i="1" smtClean="0">
                          <a:solidFill>
                            <a:srgbClr val="FF0000"/>
                          </a:solidFill>
                          <a:latin typeface="Cambria Math" panose="02040503050406030204" pitchFamily="18" charset="0"/>
                          <a:ea typeface="Cambria Math" panose="02040503050406030204" pitchFamily="18" charset="0"/>
                        </a:rPr>
                        <m:t>+</m:t>
                      </m:r>
                      <m:r>
                        <a:rPr lang="es-CO" b="0" i="1" smtClean="0">
                          <a:solidFill>
                            <a:srgbClr val="7030A0"/>
                          </a:solidFill>
                          <a:latin typeface="Cambria Math" panose="02040503050406030204" pitchFamily="18" charset="0"/>
                          <a:ea typeface="Cambria Math" panose="02040503050406030204" pitchFamily="18" charset="0"/>
                        </a:rPr>
                        <m:t>20</m:t>
                      </m:r>
                      <m:r>
                        <a:rPr lang="es-CO" b="0" i="1" smtClean="0">
                          <a:solidFill>
                            <a:srgbClr val="7030A0"/>
                          </a:solidFill>
                          <a:latin typeface="Cambria Math" panose="02040503050406030204" pitchFamily="18" charset="0"/>
                          <a:ea typeface="Cambria Math" panose="02040503050406030204" pitchFamily="18" charset="0"/>
                        </a:rPr>
                        <m:t>𝑦</m:t>
                      </m:r>
                      <m:r>
                        <a:rPr lang="es-CO" b="0" i="1" smtClean="0">
                          <a:solidFill>
                            <a:srgbClr val="FF0000"/>
                          </a:solidFill>
                          <a:latin typeface="Cambria Math" panose="02040503050406030204" pitchFamily="18" charset="0"/>
                          <a:ea typeface="Cambria Math" panose="02040503050406030204" pitchFamily="18" charset="0"/>
                        </a:rPr>
                        <m:t>+</m:t>
                      </m:r>
                      <m:f>
                        <m:fPr>
                          <m:ctrlPr>
                            <a:rPr lang="es-CO" b="0" i="1" smtClean="0">
                              <a:solidFill>
                                <a:srgbClr val="00B0F0"/>
                              </a:solidFill>
                              <a:latin typeface="Cambria Math" panose="02040503050406030204" pitchFamily="18" charset="0"/>
                              <a:ea typeface="Cambria Math" panose="02040503050406030204" pitchFamily="18" charset="0"/>
                            </a:rPr>
                          </m:ctrlPr>
                        </m:fPr>
                        <m:num>
                          <m:r>
                            <a:rPr lang="es-CO" i="1">
                              <a:solidFill>
                                <a:srgbClr val="00B0F0"/>
                              </a:solidFill>
                              <a:latin typeface="Cambria Math" panose="02040503050406030204" pitchFamily="18" charset="0"/>
                              <a:ea typeface="Cambria Math" panose="02040503050406030204" pitchFamily="18" charset="0"/>
                            </a:rPr>
                            <m:t>80</m:t>
                          </m:r>
                          <m:sSup>
                            <m:sSupPr>
                              <m:ctrlPr>
                                <a:rPr lang="es-CO" i="1">
                                  <a:solidFill>
                                    <a:srgbClr val="00B0F0"/>
                                  </a:solidFill>
                                  <a:latin typeface="Cambria Math" panose="02040503050406030204" pitchFamily="18" charset="0"/>
                                  <a:ea typeface="Cambria Math" panose="02040503050406030204" pitchFamily="18" charset="0"/>
                                </a:rPr>
                              </m:ctrlPr>
                            </m:sSupPr>
                            <m:e>
                              <m:r>
                                <a:rPr lang="es-CO" i="1">
                                  <a:solidFill>
                                    <a:srgbClr val="00B0F0"/>
                                  </a:solidFill>
                                  <a:latin typeface="Cambria Math" panose="02040503050406030204" pitchFamily="18" charset="0"/>
                                  <a:ea typeface="Cambria Math" panose="02040503050406030204" pitchFamily="18" charset="0"/>
                                </a:rPr>
                                <m:t>𝑦</m:t>
                              </m:r>
                            </m:e>
                            <m:sup>
                              <m:r>
                                <a:rPr lang="es-CO" i="1">
                                  <a:solidFill>
                                    <a:srgbClr val="00B0F0"/>
                                  </a:solidFill>
                                  <a:latin typeface="Cambria Math" panose="02040503050406030204" pitchFamily="18" charset="0"/>
                                  <a:ea typeface="Cambria Math" panose="02040503050406030204" pitchFamily="18" charset="0"/>
                                </a:rPr>
                                <m:t>2</m:t>
                              </m:r>
                            </m:sup>
                          </m:sSup>
                        </m:num>
                        <m:den>
                          <m:r>
                            <a:rPr lang="es-CO" b="0" i="1" smtClean="0">
                              <a:solidFill>
                                <a:srgbClr val="00B0F0"/>
                              </a:solidFill>
                              <a:latin typeface="Cambria Math" panose="02040503050406030204" pitchFamily="18" charset="0"/>
                              <a:ea typeface="Cambria Math" panose="02040503050406030204" pitchFamily="18" charset="0"/>
                            </a:rPr>
                            <m:t>𝑥</m:t>
                          </m:r>
                        </m:den>
                      </m:f>
                    </m:oMath>
                  </m:oMathPara>
                </a14:m>
                <a:endParaRPr lang="es-CO" dirty="0">
                  <a:solidFill>
                    <a:srgbClr val="FF000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28650" y="1266093"/>
                <a:ext cx="7886700" cy="4910870"/>
              </a:xfrm>
              <a:blipFill>
                <a:blip r:embed="rId2"/>
                <a:stretch>
                  <a:fillRect l="-464" t="-2112"/>
                </a:stretch>
              </a:blipFill>
            </p:spPr>
            <p:txBody>
              <a:bodyPr/>
              <a:lstStyle/>
              <a:p>
                <a:r>
                  <a:rPr lang="es-CO">
                    <a:noFill/>
                  </a:rPr>
                  <a:t> </a:t>
                </a:r>
              </a:p>
            </p:txBody>
          </p:sp>
        </mc:Fallback>
      </mc:AlternateContent>
    </p:spTree>
    <p:extLst>
      <p:ext uri="{BB962C8B-B14F-4D97-AF65-F5344CB8AC3E}">
        <p14:creationId xmlns:p14="http://schemas.microsoft.com/office/powerpoint/2010/main" val="12942529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00966"/>
          </a:xfrm>
        </p:spPr>
        <p:txBody>
          <a:bodyPr/>
          <a:lstStyle/>
          <a:p>
            <a:r>
              <a:rPr lang="es-CO" b="1" dirty="0" smtClean="0">
                <a:solidFill>
                  <a:srgbClr val="00B0F0"/>
                </a:solidFill>
              </a:rPr>
              <a:t>División de polinomios</a:t>
            </a:r>
            <a:endParaRPr lang="es-CO" b="1"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28650" y="969107"/>
                <a:ext cx="7886700" cy="5439507"/>
              </a:xfrm>
            </p:spPr>
            <p:txBody>
              <a:bodyPr/>
              <a:lstStyle/>
              <a:p>
                <a:r>
                  <a:rPr lang="es-CO" sz="2800" dirty="0" smtClean="0">
                    <a:solidFill>
                      <a:srgbClr val="FF0000"/>
                    </a:solidFill>
                  </a:rPr>
                  <a:t>División entre dos polinomios:</a:t>
                </a:r>
              </a:p>
              <a:p>
                <a:pPr marL="0" indent="0">
                  <a:buNone/>
                </a:pPr>
                <a:r>
                  <a:rPr lang="es-CO" sz="2400" dirty="0" smtClean="0"/>
                  <a:t>Dividir  </a:t>
                </a:r>
                <a14:m>
                  <m:oMath xmlns:m="http://schemas.openxmlformats.org/officeDocument/2006/math">
                    <m:r>
                      <a:rPr lang="es-CO" sz="2400" b="0" i="1" smtClean="0">
                        <a:latin typeface="Cambria Math" panose="02040503050406030204" pitchFamily="18" charset="0"/>
                      </a:rPr>
                      <m:t>20</m:t>
                    </m:r>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r>
                          <a:rPr lang="es-CO" sz="2400" b="0" i="1" smtClean="0">
                            <a:latin typeface="Cambria Math" panose="02040503050406030204" pitchFamily="18" charset="0"/>
                          </a:rPr>
                          <m:t>4</m:t>
                        </m:r>
                      </m:sup>
                    </m:sSup>
                    <m:r>
                      <a:rPr lang="es-CO" sz="2400" b="0" i="1" smtClean="0">
                        <a:latin typeface="Cambria Math" panose="02040503050406030204" pitchFamily="18" charset="0"/>
                      </a:rPr>
                      <m:t>+2</m:t>
                    </m:r>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r>
                          <a:rPr lang="es-CO" sz="2400" b="0" i="1" smtClean="0">
                            <a:latin typeface="Cambria Math" panose="02040503050406030204" pitchFamily="18" charset="0"/>
                          </a:rPr>
                          <m:t>3</m:t>
                        </m:r>
                      </m:sup>
                    </m:sSup>
                    <m:r>
                      <a:rPr lang="es-CO" sz="2400" b="0" i="1" smtClean="0">
                        <a:latin typeface="Cambria Math" panose="02040503050406030204" pitchFamily="18" charset="0"/>
                      </a:rPr>
                      <m:t>−4</m:t>
                    </m:r>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r>
                          <a:rPr lang="es-CO" sz="2400" b="0" i="1" smtClean="0">
                            <a:latin typeface="Cambria Math" panose="02040503050406030204" pitchFamily="18" charset="0"/>
                          </a:rPr>
                          <m:t>2</m:t>
                        </m:r>
                      </m:sup>
                    </m:sSup>
                    <m:r>
                      <a:rPr lang="es-CO" sz="2400" b="0" i="1" smtClean="0">
                        <a:latin typeface="Cambria Math" panose="02040503050406030204" pitchFamily="18" charset="0"/>
                      </a:rPr>
                      <m:t>+10</m:t>
                    </m:r>
                  </m:oMath>
                </a14:m>
                <a:r>
                  <a:rPr lang="es-CO" sz="2400" dirty="0" smtClean="0"/>
                  <a:t>   entre </a:t>
                </a:r>
                <a14:m>
                  <m:oMath xmlns:m="http://schemas.openxmlformats.org/officeDocument/2006/math">
                    <m:r>
                      <a:rPr lang="es-CO" sz="2400" b="0" i="1" smtClean="0">
                        <a:latin typeface="Cambria Math" panose="02040503050406030204" pitchFamily="18" charset="0"/>
                      </a:rPr>
                      <m:t>2</m:t>
                    </m:r>
                    <m:sSup>
                      <m:sSupPr>
                        <m:ctrlPr>
                          <a:rPr lang="es-CO" sz="2400" b="0" i="1" smtClean="0">
                            <a:latin typeface="Cambria Math" panose="02040503050406030204" pitchFamily="18" charset="0"/>
                          </a:rPr>
                        </m:ctrlPr>
                      </m:sSupPr>
                      <m:e>
                        <m:r>
                          <a:rPr lang="es-CO" sz="2400" b="0" i="1" smtClean="0">
                            <a:latin typeface="Cambria Math" panose="02040503050406030204" pitchFamily="18" charset="0"/>
                          </a:rPr>
                          <m:t>𝑥</m:t>
                        </m:r>
                      </m:e>
                      <m:sup>
                        <m:r>
                          <a:rPr lang="es-CO" sz="2400" b="0" i="1" smtClean="0">
                            <a:latin typeface="Cambria Math" panose="02040503050406030204" pitchFamily="18" charset="0"/>
                          </a:rPr>
                          <m:t>2</m:t>
                        </m:r>
                      </m:sup>
                    </m:sSup>
                    <m:r>
                      <a:rPr lang="es-CO" sz="2400" b="0" i="1" smtClean="0">
                        <a:latin typeface="Cambria Math" panose="02040503050406030204" pitchFamily="18" charset="0"/>
                      </a:rPr>
                      <m:t>+1</m:t>
                    </m:r>
                  </m:oMath>
                </a14:m>
                <a:endParaRPr lang="es-CO" sz="2400" dirty="0" smtClean="0"/>
              </a:p>
              <a:p>
                <a:pPr marL="0" indent="0">
                  <a:buNone/>
                </a:pPr>
                <a:r>
                  <a:rPr lang="es-CO" dirty="0" smtClean="0"/>
                  <a:t>Para dividir dos polinomios primero se deben ordenar los polinomios con respecto al exponente. </a:t>
                </a:r>
              </a:p>
              <a:p>
                <a:pPr marL="0" indent="0">
                  <a:buNone/>
                </a:pPr>
                <a:r>
                  <a:rPr lang="es-CO" dirty="0" smtClean="0"/>
                  <a:t>Luego se divide el primer término del </a:t>
                </a:r>
                <a:r>
                  <a:rPr lang="es-CO" dirty="0" smtClean="0">
                    <a:solidFill>
                      <a:srgbClr val="FF0000"/>
                    </a:solidFill>
                  </a:rPr>
                  <a:t>dividendo</a:t>
                </a:r>
                <a:r>
                  <a:rPr lang="es-CO" dirty="0" smtClean="0"/>
                  <a:t> entre el primer término del </a:t>
                </a:r>
                <a:r>
                  <a:rPr lang="es-CO" dirty="0" smtClean="0">
                    <a:solidFill>
                      <a:srgbClr val="00B0F0"/>
                    </a:solidFill>
                  </a:rPr>
                  <a:t>divisor</a:t>
                </a:r>
                <a:r>
                  <a:rPr lang="es-CO" dirty="0" smtClean="0"/>
                  <a:t>, este resultado es el primer término del </a:t>
                </a:r>
                <a:r>
                  <a:rPr lang="es-CO" dirty="0" smtClean="0">
                    <a:solidFill>
                      <a:srgbClr val="7030A0"/>
                    </a:solidFill>
                  </a:rPr>
                  <a:t>cociente</a:t>
                </a:r>
              </a:p>
              <a:p>
                <a:pPr marL="0" indent="0">
                  <a:buNone/>
                </a:pPr>
                <a14:m>
                  <m:oMathPara xmlns:m="http://schemas.openxmlformats.org/officeDocument/2006/math">
                    <m:oMathParaPr>
                      <m:jc m:val="centerGroup"/>
                    </m:oMathParaPr>
                    <m:oMath xmlns:m="http://schemas.openxmlformats.org/officeDocument/2006/math">
                      <m:r>
                        <a:rPr lang="es-CO" sz="2000" b="0" i="1" smtClean="0">
                          <a:latin typeface="Cambria Math" panose="02040503050406030204" pitchFamily="18" charset="0"/>
                        </a:rPr>
                        <m:t>                     </m:t>
                      </m:r>
                    </m:oMath>
                  </m:oMathPara>
                </a14:m>
                <a:endParaRPr lang="es-CO" sz="2000" b="0" i="1" dirty="0" smtClean="0">
                  <a:latin typeface="Cambria Math" panose="02040503050406030204" pitchFamily="18" charset="0"/>
                </a:endParaRPr>
              </a:p>
              <a:p>
                <a:pPr marL="0" indent="0">
                  <a:buNone/>
                </a:pPr>
                <a:r>
                  <a:rPr lang="es-CO" sz="2000" dirty="0" smtClean="0"/>
                  <a:t>                             </a:t>
                </a:r>
                <a14:m>
                  <m:oMath xmlns:m="http://schemas.openxmlformats.org/officeDocument/2006/math">
                    <m:r>
                      <a:rPr lang="es-CO" sz="2000" i="1" smtClean="0">
                        <a:solidFill>
                          <a:srgbClr val="FF0000"/>
                        </a:solidFill>
                        <a:latin typeface="Cambria Math" panose="02040503050406030204" pitchFamily="18" charset="0"/>
                      </a:rPr>
                      <m:t>20</m:t>
                    </m:r>
                    <m:sSup>
                      <m:sSupPr>
                        <m:ctrlPr>
                          <a:rPr lang="es-CO" sz="2000" i="1" smtClean="0">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4</m:t>
                        </m:r>
                      </m:sup>
                    </m:sSup>
                    <m:r>
                      <a:rPr lang="es-CO" sz="2000" i="1" smtClean="0">
                        <a:latin typeface="Cambria Math" panose="02040503050406030204" pitchFamily="18" charset="0"/>
                      </a:rPr>
                      <m:t>+2</m:t>
                    </m:r>
                    <m:sSup>
                      <m:sSupPr>
                        <m:ctrlPr>
                          <a:rPr lang="es-CO" sz="2000" i="1" smtClean="0">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3</m:t>
                        </m:r>
                      </m:sup>
                    </m:sSup>
                    <m:r>
                      <a:rPr lang="es-CO" sz="2000" i="1" smtClean="0">
                        <a:latin typeface="Cambria Math" panose="02040503050406030204" pitchFamily="18" charset="0"/>
                      </a:rPr>
                      <m:t>−4</m:t>
                    </m:r>
                    <m:sSup>
                      <m:sSupPr>
                        <m:ctrlPr>
                          <a:rPr lang="es-CO" sz="2000" i="1" smtClean="0">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r>
                      <a:rPr lang="es-CO" sz="2000" i="1" smtClean="0">
                        <a:latin typeface="Cambria Math" panose="02040503050406030204" pitchFamily="18" charset="0"/>
                      </a:rPr>
                      <m:t>+10</m:t>
                    </m:r>
                  </m:oMath>
                </a14:m>
                <a:r>
                  <a:rPr lang="es-CO" sz="2000" dirty="0" smtClean="0"/>
                  <a:t> </a:t>
                </a:r>
                <a14:m>
                  <m:oMath xmlns:m="http://schemas.openxmlformats.org/officeDocument/2006/math">
                    <m:r>
                      <a:rPr lang="es-CO" sz="2000" i="1" smtClean="0">
                        <a:solidFill>
                          <a:srgbClr val="00B0F0"/>
                        </a:solidFill>
                        <a:latin typeface="Cambria Math" panose="02040503050406030204" pitchFamily="18" charset="0"/>
                      </a:rPr>
                      <m:t>2</m:t>
                    </m:r>
                    <m:sSup>
                      <m:sSupPr>
                        <m:ctrlPr>
                          <a:rPr lang="es-CO" sz="2000" i="1" smtClean="0">
                            <a:solidFill>
                              <a:srgbClr val="00B0F0"/>
                            </a:solidFill>
                            <a:latin typeface="Cambria Math" panose="02040503050406030204" pitchFamily="18" charset="0"/>
                          </a:rPr>
                        </m:ctrlPr>
                      </m:sSupPr>
                      <m:e>
                        <m:r>
                          <a:rPr lang="es-CO" sz="2000" i="1">
                            <a:solidFill>
                              <a:srgbClr val="00B0F0"/>
                            </a:solidFill>
                            <a:latin typeface="Cambria Math" panose="02040503050406030204" pitchFamily="18" charset="0"/>
                          </a:rPr>
                          <m:t>𝑥</m:t>
                        </m:r>
                      </m:e>
                      <m:sup>
                        <m:r>
                          <a:rPr lang="es-CO" sz="2000" i="1">
                            <a:solidFill>
                              <a:srgbClr val="00B0F0"/>
                            </a:solidFill>
                            <a:latin typeface="Cambria Math" panose="02040503050406030204" pitchFamily="18" charset="0"/>
                          </a:rPr>
                          <m:t>2</m:t>
                        </m:r>
                      </m:sup>
                    </m:sSup>
                    <m:r>
                      <a:rPr lang="es-CO" sz="2000" i="1" smtClean="0">
                        <a:latin typeface="Cambria Math" panose="02040503050406030204" pitchFamily="18" charset="0"/>
                      </a:rPr>
                      <m:t>+1</m:t>
                    </m:r>
                  </m:oMath>
                </a14:m>
                <a:endParaRPr lang="es-CO" sz="2000" dirty="0"/>
              </a:p>
              <a:p>
                <a:pPr marL="0" indent="0">
                  <a:buNone/>
                </a:pPr>
                <a:r>
                  <a:rPr lang="es-CO" dirty="0" smtClean="0"/>
                  <a:t>                                                                       </a:t>
                </a:r>
                <a14:m>
                  <m:oMath xmlns:m="http://schemas.openxmlformats.org/officeDocument/2006/math">
                    <m:r>
                      <a:rPr lang="es-CO" b="0" i="1" smtClean="0">
                        <a:solidFill>
                          <a:srgbClr val="7030A0"/>
                        </a:solidFill>
                        <a:latin typeface="Cambria Math" panose="02040503050406030204" pitchFamily="18" charset="0"/>
                      </a:rPr>
                      <m:t>10</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m:t>
                        </m:r>
                      </m:e>
                      <m:sup>
                        <m:r>
                          <a:rPr lang="es-CO" b="0" i="1" smtClean="0">
                            <a:solidFill>
                              <a:srgbClr val="7030A0"/>
                            </a:solidFill>
                            <a:latin typeface="Cambria Math" panose="02040503050406030204" pitchFamily="18" charset="0"/>
                          </a:rPr>
                          <m:t>2</m:t>
                        </m:r>
                      </m:sup>
                    </m:sSup>
                  </m:oMath>
                </a14:m>
                <a:endParaRPr lang="es-CO" dirty="0" smtClean="0"/>
              </a:p>
              <a:p>
                <a:pPr marL="0" indent="0">
                  <a:buNone/>
                </a:pPr>
                <a:r>
                  <a:rPr lang="es-CO" dirty="0" smtClean="0"/>
                  <a:t>Ese término del cociente se multiplica por cada término del divisor y el resultado obtenido se resta del dividendo.</a:t>
                </a:r>
              </a:p>
              <a:p>
                <a:pPr marL="0" indent="0">
                  <a:buNone/>
                </a:pPr>
                <a14:m>
                  <m:oMath xmlns:m="http://schemas.openxmlformats.org/officeDocument/2006/math">
                    <m:r>
                      <a:rPr lang="es-CO" sz="2000" b="0" i="1" smtClean="0">
                        <a:solidFill>
                          <a:srgbClr val="FF0000"/>
                        </a:solidFill>
                        <a:latin typeface="Cambria Math" panose="02040503050406030204" pitchFamily="18" charset="0"/>
                      </a:rPr>
                      <m:t>                              </m:t>
                    </m:r>
                    <m:r>
                      <a:rPr lang="es-CO" sz="2000" i="1">
                        <a:solidFill>
                          <a:srgbClr val="FF0000"/>
                        </a:solidFill>
                        <a:latin typeface="Cambria Math" panose="02040503050406030204" pitchFamily="18" charset="0"/>
                      </a:rPr>
                      <m:t>20</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4</m:t>
                        </m:r>
                      </m:sup>
                    </m:sSup>
                    <m:r>
                      <a:rPr lang="es-CO" sz="2000" i="1">
                        <a:latin typeface="Cambria Math" panose="02040503050406030204" pitchFamily="18" charset="0"/>
                      </a:rPr>
                      <m:t>+2</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3</m:t>
                        </m:r>
                      </m:sup>
                    </m:sSup>
                    <m:r>
                      <a:rPr lang="es-CO" sz="2000" i="1">
                        <a:latin typeface="Cambria Math" panose="02040503050406030204" pitchFamily="18" charset="0"/>
                      </a:rPr>
                      <m:t>−4</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r>
                      <a:rPr lang="es-CO" sz="2000" i="1">
                        <a:latin typeface="Cambria Math" panose="02040503050406030204" pitchFamily="18" charset="0"/>
                      </a:rPr>
                      <m:t>+10</m:t>
                    </m:r>
                  </m:oMath>
                </a14:m>
                <a:r>
                  <a:rPr lang="es-CO" sz="2000" dirty="0"/>
                  <a:t> </a:t>
                </a:r>
                <a14:m>
                  <m:oMath xmlns:m="http://schemas.openxmlformats.org/officeDocument/2006/math">
                    <m:r>
                      <a:rPr lang="es-CO" sz="2000" i="1">
                        <a:solidFill>
                          <a:srgbClr val="00B0F0"/>
                        </a:solidFill>
                        <a:latin typeface="Cambria Math" panose="02040503050406030204" pitchFamily="18" charset="0"/>
                      </a:rPr>
                      <m:t>2</m:t>
                    </m:r>
                    <m:sSup>
                      <m:sSupPr>
                        <m:ctrlPr>
                          <a:rPr lang="es-CO" sz="2000" i="1">
                            <a:solidFill>
                              <a:srgbClr val="00B0F0"/>
                            </a:solidFill>
                            <a:latin typeface="Cambria Math" panose="02040503050406030204" pitchFamily="18" charset="0"/>
                          </a:rPr>
                        </m:ctrlPr>
                      </m:sSupPr>
                      <m:e>
                        <m:r>
                          <a:rPr lang="es-CO" sz="2000" i="1">
                            <a:solidFill>
                              <a:srgbClr val="00B0F0"/>
                            </a:solidFill>
                            <a:latin typeface="Cambria Math" panose="02040503050406030204" pitchFamily="18" charset="0"/>
                          </a:rPr>
                          <m:t>𝑥</m:t>
                        </m:r>
                      </m:e>
                      <m:sup>
                        <m:r>
                          <a:rPr lang="es-CO" sz="2000" i="1">
                            <a:solidFill>
                              <a:srgbClr val="00B0F0"/>
                            </a:solidFill>
                            <a:latin typeface="Cambria Math" panose="02040503050406030204" pitchFamily="18" charset="0"/>
                          </a:rPr>
                          <m:t>2</m:t>
                        </m:r>
                      </m:sup>
                    </m:sSup>
                    <m:r>
                      <a:rPr lang="es-CO" sz="2000" i="1">
                        <a:latin typeface="Cambria Math" panose="02040503050406030204" pitchFamily="18" charset="0"/>
                      </a:rPr>
                      <m:t>+1</m:t>
                    </m:r>
                  </m:oMath>
                </a14:m>
                <a:endParaRPr lang="es-CO" sz="2000" dirty="0"/>
              </a:p>
              <a:p>
                <a:pPr marL="0" indent="0">
                  <a:buNone/>
                </a:pPr>
                <a:r>
                  <a:rPr lang="es-CO" dirty="0"/>
                  <a:t>          </a:t>
                </a:r>
                <a:r>
                  <a:rPr lang="es-CO" dirty="0" smtClean="0"/>
                  <a:t>                -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20</m:t>
                        </m:r>
                        <m:r>
                          <a:rPr lang="es-CO" b="0" i="1" smtClean="0">
                            <a:latin typeface="Cambria Math" panose="02040503050406030204" pitchFamily="18" charset="0"/>
                          </a:rPr>
                          <m:t>𝑥</m:t>
                        </m:r>
                      </m:e>
                      <m:sup>
                        <m:r>
                          <a:rPr lang="es-CO" b="0" i="1" smtClean="0">
                            <a:latin typeface="Cambria Math" panose="02040503050406030204" pitchFamily="18" charset="0"/>
                          </a:rPr>
                          <m:t>4</m:t>
                        </m:r>
                      </m:sup>
                    </m:sSup>
                    <m:r>
                      <a:rPr lang="es-CO" b="0" i="1" smtClean="0">
                        <a:latin typeface="Cambria Math" panose="02040503050406030204" pitchFamily="18" charset="0"/>
                      </a:rPr>
                      <m:t>         −10</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oMath>
                </a14:m>
                <a:r>
                  <a:rPr lang="es-CO" dirty="0" smtClean="0"/>
                  <a:t>         </a:t>
                </a:r>
                <a14:m>
                  <m:oMath xmlns:m="http://schemas.openxmlformats.org/officeDocument/2006/math">
                    <m:r>
                      <a:rPr lang="es-CO" i="1">
                        <a:solidFill>
                          <a:srgbClr val="7030A0"/>
                        </a:solidFill>
                        <a:latin typeface="Cambria Math" panose="02040503050406030204" pitchFamily="18" charset="0"/>
                      </a:rPr>
                      <m:t>10</m:t>
                    </m:r>
                    <m:sSup>
                      <m:sSupPr>
                        <m:ctrlPr>
                          <a:rPr lang="es-CO" i="1">
                            <a:solidFill>
                              <a:srgbClr val="7030A0"/>
                            </a:solidFill>
                            <a:latin typeface="Cambria Math" panose="02040503050406030204" pitchFamily="18" charset="0"/>
                          </a:rPr>
                        </m:ctrlPr>
                      </m:sSupPr>
                      <m:e>
                        <m:r>
                          <a:rPr lang="es-CO" i="1">
                            <a:solidFill>
                              <a:srgbClr val="7030A0"/>
                            </a:solidFill>
                            <a:latin typeface="Cambria Math" panose="02040503050406030204" pitchFamily="18" charset="0"/>
                          </a:rPr>
                          <m:t>𝑥</m:t>
                        </m:r>
                      </m:e>
                      <m:sup>
                        <m:r>
                          <a:rPr lang="es-CO" i="1">
                            <a:solidFill>
                              <a:srgbClr val="7030A0"/>
                            </a:solidFill>
                            <a:latin typeface="Cambria Math" panose="02040503050406030204" pitchFamily="18" charset="0"/>
                          </a:rPr>
                          <m:t>2</m:t>
                        </m:r>
                      </m:sup>
                    </m:sSup>
                  </m:oMath>
                </a14:m>
                <a:endParaRPr lang="es-CO" dirty="0" smtClean="0"/>
              </a:p>
              <a:p>
                <a:pPr marL="0" indent="0">
                  <a:buNone/>
                </a:pPr>
                <a:r>
                  <a:rPr lang="es-CO" dirty="0"/>
                  <a:t> </a:t>
                </a:r>
                <a:r>
                  <a:rPr lang="es-CO" dirty="0" smtClean="0"/>
                  <a:t>                                       </a:t>
                </a:r>
                <a14:m>
                  <m:oMath xmlns:m="http://schemas.openxmlformats.org/officeDocument/2006/math">
                    <m:r>
                      <a:rPr lang="es-CO" sz="2000" b="0" i="0" smtClean="0">
                        <a:latin typeface="Cambria Math" panose="02040503050406030204" pitchFamily="18" charset="0"/>
                      </a:rPr>
                      <m:t>  </m:t>
                    </m:r>
                    <m:r>
                      <a:rPr lang="es-CO" sz="2000" i="1" smtClean="0">
                        <a:latin typeface="Cambria Math" panose="02040503050406030204" pitchFamily="18" charset="0"/>
                      </a:rPr>
                      <m:t>2</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3</m:t>
                        </m:r>
                      </m:sup>
                    </m:sSup>
                    <m:r>
                      <a:rPr lang="es-CO" sz="2000" i="1">
                        <a:latin typeface="Cambria Math" panose="02040503050406030204" pitchFamily="18" charset="0"/>
                      </a:rPr>
                      <m:t>−</m:t>
                    </m:r>
                    <m:r>
                      <a:rPr lang="es-CO" sz="2000" b="0" i="1" smtClean="0">
                        <a:latin typeface="Cambria Math" panose="02040503050406030204" pitchFamily="18" charset="0"/>
                      </a:rPr>
                      <m:t>1</m:t>
                    </m:r>
                    <m:r>
                      <a:rPr lang="es-CO" sz="2000" i="1">
                        <a:latin typeface="Cambria Math" panose="02040503050406030204" pitchFamily="18" charset="0"/>
                      </a:rPr>
                      <m:t>4</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r>
                      <a:rPr lang="es-CO" sz="2000" i="1">
                        <a:latin typeface="Cambria Math" panose="02040503050406030204" pitchFamily="18" charset="0"/>
                      </a:rPr>
                      <m:t>+10</m:t>
                    </m:r>
                  </m:oMath>
                </a14:m>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28650" y="969107"/>
                <a:ext cx="7886700" cy="5439507"/>
              </a:xfrm>
              <a:blipFill rotWithShape="0">
                <a:blip r:embed="rId2"/>
                <a:stretch>
                  <a:fillRect l="-1391" t="-1906" r="-850"/>
                </a:stretch>
              </a:blipFill>
            </p:spPr>
            <p:txBody>
              <a:bodyPr/>
              <a:lstStyle/>
              <a:p>
                <a:r>
                  <a:rPr lang="es-CO">
                    <a:noFill/>
                  </a:rPr>
                  <a:t> </a:t>
                </a:r>
              </a:p>
            </p:txBody>
          </p:sp>
        </mc:Fallback>
      </mc:AlternateContent>
      <p:cxnSp>
        <p:nvCxnSpPr>
          <p:cNvPr id="10" name="Conector recto 9"/>
          <p:cNvCxnSpPr/>
          <p:nvPr/>
        </p:nvCxnSpPr>
        <p:spPr>
          <a:xfrm flipH="1">
            <a:off x="4986213" y="3519733"/>
            <a:ext cx="1" cy="30137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2" name="Conector recto 11"/>
          <p:cNvCxnSpPr/>
          <p:nvPr/>
        </p:nvCxnSpPr>
        <p:spPr>
          <a:xfrm>
            <a:off x="4986213" y="3807677"/>
            <a:ext cx="1203569" cy="13434"/>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Conector recto 17"/>
          <p:cNvCxnSpPr/>
          <p:nvPr/>
        </p:nvCxnSpPr>
        <p:spPr>
          <a:xfrm flipH="1">
            <a:off x="4978398" y="4969486"/>
            <a:ext cx="1" cy="30137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9" name="Conector recto 18"/>
          <p:cNvCxnSpPr/>
          <p:nvPr/>
        </p:nvCxnSpPr>
        <p:spPr>
          <a:xfrm>
            <a:off x="4978398" y="5265857"/>
            <a:ext cx="1203569" cy="13434"/>
          </a:xfrm>
          <a:prstGeom prst="line">
            <a:avLst/>
          </a:prstGeom>
        </p:spPr>
        <p:style>
          <a:lnRef idx="3">
            <a:schemeClr val="accent1"/>
          </a:lnRef>
          <a:fillRef idx="0">
            <a:schemeClr val="accent1"/>
          </a:fillRef>
          <a:effectRef idx="2">
            <a:schemeClr val="accent1"/>
          </a:effectRef>
          <a:fontRef idx="minor">
            <a:schemeClr val="tx1"/>
          </a:fontRef>
        </p:style>
      </p:cxnSp>
      <p:cxnSp>
        <p:nvCxnSpPr>
          <p:cNvPr id="21" name="Conector recto 20"/>
          <p:cNvCxnSpPr/>
          <p:nvPr/>
        </p:nvCxnSpPr>
        <p:spPr>
          <a:xfrm>
            <a:off x="2360247" y="5642708"/>
            <a:ext cx="2477477" cy="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64973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00966"/>
          </a:xfrm>
        </p:spPr>
        <p:txBody>
          <a:bodyPr/>
          <a:lstStyle/>
          <a:p>
            <a:r>
              <a:rPr lang="es-CO" b="1" dirty="0" smtClean="0">
                <a:solidFill>
                  <a:srgbClr val="00B0F0"/>
                </a:solidFill>
              </a:rPr>
              <a:t>División de polinomios</a:t>
            </a:r>
            <a:endParaRPr lang="es-CO" b="1" dirty="0">
              <a:solidFill>
                <a:srgbClr val="00B0F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28650" y="969107"/>
                <a:ext cx="7886700" cy="6041293"/>
              </a:xfrm>
            </p:spPr>
            <p:txBody>
              <a:bodyPr>
                <a:normAutofit/>
              </a:bodyPr>
              <a:lstStyle/>
              <a:p>
                <a:r>
                  <a:rPr lang="es-CO" sz="2800" dirty="0" smtClean="0">
                    <a:solidFill>
                      <a:srgbClr val="FF0000"/>
                    </a:solidFill>
                  </a:rPr>
                  <a:t>División entre dos polinomios:</a:t>
                </a:r>
                <a:endParaRPr lang="es-CO" dirty="0" smtClean="0"/>
              </a:p>
              <a:p>
                <a:pPr marL="0" indent="0">
                  <a:buNone/>
                </a:pPr>
                <a:r>
                  <a:rPr lang="es-CO" dirty="0" smtClean="0"/>
                  <a:t>Ese término del cociente se multiplica por cada término del divisor y el resultado obtenido se resta del dividendo.</a:t>
                </a:r>
              </a:p>
              <a:p>
                <a:pPr marL="0" indent="0">
                  <a:buNone/>
                </a:pPr>
                <a14:m>
                  <m:oMath xmlns:m="http://schemas.openxmlformats.org/officeDocument/2006/math">
                    <m:r>
                      <a:rPr lang="es-CO" sz="2000" b="0" i="1" smtClean="0">
                        <a:solidFill>
                          <a:srgbClr val="FF0000"/>
                        </a:solidFill>
                        <a:latin typeface="Cambria Math" panose="02040503050406030204" pitchFamily="18" charset="0"/>
                      </a:rPr>
                      <m:t>                              </m:t>
                    </m:r>
                    <m:r>
                      <a:rPr lang="es-CO" sz="2000" i="1">
                        <a:solidFill>
                          <a:srgbClr val="FF0000"/>
                        </a:solidFill>
                        <a:latin typeface="Cambria Math" panose="02040503050406030204" pitchFamily="18" charset="0"/>
                      </a:rPr>
                      <m:t>20</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4</m:t>
                        </m:r>
                      </m:sup>
                    </m:sSup>
                    <m:r>
                      <a:rPr lang="es-CO" sz="2000" i="1">
                        <a:latin typeface="Cambria Math" panose="02040503050406030204" pitchFamily="18" charset="0"/>
                      </a:rPr>
                      <m:t>+2</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3</m:t>
                        </m:r>
                      </m:sup>
                    </m:sSup>
                    <m:r>
                      <a:rPr lang="es-CO" sz="2000" i="1">
                        <a:latin typeface="Cambria Math" panose="02040503050406030204" pitchFamily="18" charset="0"/>
                      </a:rPr>
                      <m:t>−4</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r>
                      <a:rPr lang="es-CO" sz="2000" i="1">
                        <a:latin typeface="Cambria Math" panose="02040503050406030204" pitchFamily="18" charset="0"/>
                      </a:rPr>
                      <m:t>+10</m:t>
                    </m:r>
                    <m:r>
                      <a:rPr lang="es-CO" sz="2000" b="0" i="1" smtClean="0">
                        <a:latin typeface="Cambria Math" panose="02040503050406030204" pitchFamily="18" charset="0"/>
                      </a:rPr>
                      <m:t>       </m:t>
                    </m:r>
                  </m:oMath>
                </a14:m>
                <a:r>
                  <a:rPr lang="es-CO" sz="2000" dirty="0"/>
                  <a:t> </a:t>
                </a:r>
                <a14:m>
                  <m:oMath xmlns:m="http://schemas.openxmlformats.org/officeDocument/2006/math">
                    <m:r>
                      <a:rPr lang="es-CO" sz="2000" i="1">
                        <a:solidFill>
                          <a:srgbClr val="00B0F0"/>
                        </a:solidFill>
                        <a:latin typeface="Cambria Math" panose="02040503050406030204" pitchFamily="18" charset="0"/>
                      </a:rPr>
                      <m:t>2</m:t>
                    </m:r>
                    <m:sSup>
                      <m:sSupPr>
                        <m:ctrlPr>
                          <a:rPr lang="es-CO" sz="2000" i="1">
                            <a:solidFill>
                              <a:srgbClr val="00B0F0"/>
                            </a:solidFill>
                            <a:latin typeface="Cambria Math" panose="02040503050406030204" pitchFamily="18" charset="0"/>
                          </a:rPr>
                        </m:ctrlPr>
                      </m:sSupPr>
                      <m:e>
                        <m:r>
                          <a:rPr lang="es-CO" sz="2000" i="1">
                            <a:solidFill>
                              <a:srgbClr val="00B0F0"/>
                            </a:solidFill>
                            <a:latin typeface="Cambria Math" panose="02040503050406030204" pitchFamily="18" charset="0"/>
                          </a:rPr>
                          <m:t>𝑥</m:t>
                        </m:r>
                      </m:e>
                      <m:sup>
                        <m:r>
                          <a:rPr lang="es-CO" sz="2000" i="1">
                            <a:solidFill>
                              <a:srgbClr val="00B0F0"/>
                            </a:solidFill>
                            <a:latin typeface="Cambria Math" panose="02040503050406030204" pitchFamily="18" charset="0"/>
                          </a:rPr>
                          <m:t>2</m:t>
                        </m:r>
                      </m:sup>
                    </m:sSup>
                    <m:r>
                      <a:rPr lang="es-CO" sz="2000" i="1">
                        <a:latin typeface="Cambria Math" panose="02040503050406030204" pitchFamily="18" charset="0"/>
                      </a:rPr>
                      <m:t>+1</m:t>
                    </m:r>
                  </m:oMath>
                </a14:m>
                <a:endParaRPr lang="es-CO" sz="2000" dirty="0"/>
              </a:p>
              <a:p>
                <a:pPr marL="0" indent="0">
                  <a:buNone/>
                </a:pPr>
                <a:r>
                  <a:rPr lang="es-CO" dirty="0"/>
                  <a:t>          </a:t>
                </a:r>
                <a:r>
                  <a:rPr lang="es-CO" dirty="0" smtClean="0"/>
                  <a:t>                -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20</m:t>
                        </m:r>
                        <m:r>
                          <a:rPr lang="es-CO" b="0" i="1" smtClean="0">
                            <a:latin typeface="Cambria Math" panose="02040503050406030204" pitchFamily="18" charset="0"/>
                          </a:rPr>
                          <m:t>𝑥</m:t>
                        </m:r>
                      </m:e>
                      <m:sup>
                        <m:r>
                          <a:rPr lang="es-CO" b="0" i="1" smtClean="0">
                            <a:latin typeface="Cambria Math" panose="02040503050406030204" pitchFamily="18" charset="0"/>
                          </a:rPr>
                          <m:t>4</m:t>
                        </m:r>
                      </m:sup>
                    </m:sSup>
                    <m:r>
                      <a:rPr lang="es-CO" b="0" i="1" smtClean="0">
                        <a:latin typeface="Cambria Math" panose="02040503050406030204" pitchFamily="18" charset="0"/>
                      </a:rPr>
                      <m:t>         −10</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oMath>
                </a14:m>
                <a:r>
                  <a:rPr lang="es-CO" dirty="0" smtClean="0"/>
                  <a:t>         </a:t>
                </a:r>
                <a14:m>
                  <m:oMath xmlns:m="http://schemas.openxmlformats.org/officeDocument/2006/math">
                    <m:r>
                      <a:rPr lang="es-CO" b="0" i="0" smtClean="0">
                        <a:solidFill>
                          <a:srgbClr val="7030A0"/>
                        </a:solidFill>
                        <a:latin typeface="Cambria Math" panose="02040503050406030204" pitchFamily="18" charset="0"/>
                      </a:rPr>
                      <m:t>    </m:t>
                    </m:r>
                    <m:r>
                      <a:rPr lang="es-CO" i="1">
                        <a:solidFill>
                          <a:srgbClr val="7030A0"/>
                        </a:solidFill>
                        <a:latin typeface="Cambria Math" panose="02040503050406030204" pitchFamily="18" charset="0"/>
                      </a:rPr>
                      <m:t>10</m:t>
                    </m:r>
                    <m:sSup>
                      <m:sSupPr>
                        <m:ctrlPr>
                          <a:rPr lang="es-CO" i="1">
                            <a:solidFill>
                              <a:srgbClr val="7030A0"/>
                            </a:solidFill>
                            <a:latin typeface="Cambria Math" panose="02040503050406030204" pitchFamily="18" charset="0"/>
                          </a:rPr>
                        </m:ctrlPr>
                      </m:sSupPr>
                      <m:e>
                        <m:r>
                          <a:rPr lang="es-CO" i="1">
                            <a:solidFill>
                              <a:srgbClr val="7030A0"/>
                            </a:solidFill>
                            <a:latin typeface="Cambria Math" panose="02040503050406030204" pitchFamily="18" charset="0"/>
                          </a:rPr>
                          <m:t>𝑥</m:t>
                        </m:r>
                      </m:e>
                      <m:sup>
                        <m:r>
                          <a:rPr lang="es-CO" i="1">
                            <a:solidFill>
                              <a:srgbClr val="7030A0"/>
                            </a:solidFill>
                            <a:latin typeface="Cambria Math" panose="02040503050406030204" pitchFamily="18" charset="0"/>
                          </a:rPr>
                          <m:t>2</m:t>
                        </m:r>
                      </m:sup>
                    </m:sSup>
                  </m:oMath>
                </a14:m>
                <a:endParaRPr lang="es-CO" dirty="0" smtClean="0"/>
              </a:p>
              <a:p>
                <a:pPr marL="0" indent="0">
                  <a:buNone/>
                </a:pPr>
                <a:r>
                  <a:rPr lang="es-CO" dirty="0"/>
                  <a:t> </a:t>
                </a:r>
                <a:r>
                  <a:rPr lang="es-CO" dirty="0" smtClean="0"/>
                  <a:t>                                       </a:t>
                </a:r>
                <a14:m>
                  <m:oMath xmlns:m="http://schemas.openxmlformats.org/officeDocument/2006/math">
                    <m:r>
                      <a:rPr lang="es-CO" sz="2000" b="0" i="0" smtClean="0">
                        <a:latin typeface="Cambria Math" panose="02040503050406030204" pitchFamily="18" charset="0"/>
                      </a:rPr>
                      <m:t>  </m:t>
                    </m:r>
                    <m:r>
                      <a:rPr lang="es-CO" sz="2000" i="1" smtClean="0">
                        <a:solidFill>
                          <a:srgbClr val="FF0000"/>
                        </a:solidFill>
                        <a:latin typeface="Cambria Math" panose="02040503050406030204" pitchFamily="18" charset="0"/>
                      </a:rPr>
                      <m:t>2</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3</m:t>
                        </m:r>
                      </m:sup>
                    </m:sSup>
                    <m:r>
                      <a:rPr lang="es-CO" sz="2000" i="1">
                        <a:solidFill>
                          <a:srgbClr val="FF0000"/>
                        </a:solidFill>
                        <a:latin typeface="Cambria Math" panose="02040503050406030204" pitchFamily="18" charset="0"/>
                      </a:rPr>
                      <m:t>−</m:t>
                    </m:r>
                    <m:r>
                      <a:rPr lang="es-CO" sz="2000" b="0" i="1" smtClean="0">
                        <a:solidFill>
                          <a:srgbClr val="FF0000"/>
                        </a:solidFill>
                        <a:latin typeface="Cambria Math" panose="02040503050406030204" pitchFamily="18" charset="0"/>
                      </a:rPr>
                      <m:t>1</m:t>
                    </m:r>
                    <m:r>
                      <a:rPr lang="es-CO" sz="2000" i="1">
                        <a:solidFill>
                          <a:srgbClr val="FF0000"/>
                        </a:solidFill>
                        <a:latin typeface="Cambria Math" panose="02040503050406030204" pitchFamily="18" charset="0"/>
                      </a:rPr>
                      <m:t>4</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2</m:t>
                        </m:r>
                      </m:sup>
                    </m:sSup>
                    <m:r>
                      <a:rPr lang="es-CO" sz="2000" i="1">
                        <a:solidFill>
                          <a:srgbClr val="FF0000"/>
                        </a:solidFill>
                        <a:latin typeface="Cambria Math" panose="02040503050406030204" pitchFamily="18" charset="0"/>
                      </a:rPr>
                      <m:t>+10</m:t>
                    </m:r>
                  </m:oMath>
                </a14:m>
                <a:endParaRPr lang="es-CO" dirty="0" smtClean="0">
                  <a:solidFill>
                    <a:srgbClr val="FF0000"/>
                  </a:solidFill>
                </a:endParaRPr>
              </a:p>
              <a:p>
                <a:pPr marL="0" indent="0">
                  <a:buNone/>
                </a:pPr>
                <a:r>
                  <a:rPr lang="es-CO" dirty="0" smtClean="0"/>
                  <a:t>La diferencia obtenida se toma ahora como el nuevo </a:t>
                </a:r>
                <a:r>
                  <a:rPr lang="es-CO" dirty="0" smtClean="0">
                    <a:solidFill>
                      <a:srgbClr val="FF0000"/>
                    </a:solidFill>
                  </a:rPr>
                  <a:t>dividendo </a:t>
                </a:r>
                <a:r>
                  <a:rPr lang="es-CO" dirty="0" smtClean="0"/>
                  <a:t>y se hace el mismo procedimiento anterior hasta que el grado del dividendo sea estrictamente menor que el grado del divisor.</a:t>
                </a:r>
              </a:p>
              <a:p>
                <a:pPr marL="0" indent="0">
                  <a:buNone/>
                </a:pPr>
                <a:r>
                  <a:rPr lang="es-CO" sz="2000" dirty="0" smtClean="0">
                    <a:solidFill>
                      <a:srgbClr val="FF0000"/>
                    </a:solidFill>
                  </a:rPr>
                  <a:t>                   </a:t>
                </a:r>
                <a14:m>
                  <m:oMath xmlns:m="http://schemas.openxmlformats.org/officeDocument/2006/math">
                    <m:r>
                      <a:rPr lang="es-CO" sz="2000" i="1">
                        <a:solidFill>
                          <a:srgbClr val="FF0000"/>
                        </a:solidFill>
                        <a:latin typeface="Cambria Math" panose="02040503050406030204" pitchFamily="18" charset="0"/>
                      </a:rPr>
                      <m:t> </m:t>
                    </m:r>
                    <m:r>
                      <a:rPr lang="es-CO" sz="2000" b="0" i="1" smtClean="0">
                        <a:solidFill>
                          <a:srgbClr val="FF0000"/>
                        </a:solidFill>
                        <a:latin typeface="Cambria Math" panose="02040503050406030204" pitchFamily="18" charset="0"/>
                      </a:rPr>
                      <m:t>        </m:t>
                    </m:r>
                    <m:r>
                      <a:rPr lang="es-CO" sz="2000" i="1">
                        <a:solidFill>
                          <a:srgbClr val="FF0000"/>
                        </a:solidFill>
                        <a:latin typeface="Cambria Math" panose="02040503050406030204" pitchFamily="18" charset="0"/>
                      </a:rPr>
                      <m:t>20</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4</m:t>
                        </m:r>
                      </m:sup>
                    </m:sSup>
                    <m:r>
                      <a:rPr lang="es-CO" sz="2000" i="1">
                        <a:latin typeface="Cambria Math" panose="02040503050406030204" pitchFamily="18" charset="0"/>
                      </a:rPr>
                      <m:t>+2</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3</m:t>
                        </m:r>
                      </m:sup>
                    </m:sSup>
                    <m:r>
                      <a:rPr lang="es-CO" sz="2000" i="1">
                        <a:latin typeface="Cambria Math" panose="02040503050406030204" pitchFamily="18" charset="0"/>
                      </a:rPr>
                      <m:t>−4</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r>
                      <a:rPr lang="es-CO" sz="2000" i="1">
                        <a:latin typeface="Cambria Math" panose="02040503050406030204" pitchFamily="18" charset="0"/>
                      </a:rPr>
                      <m:t>+</m:t>
                    </m:r>
                    <m:r>
                      <a:rPr lang="es-CO" sz="2000" b="0" i="1" smtClean="0">
                        <a:latin typeface="Cambria Math" panose="02040503050406030204" pitchFamily="18" charset="0"/>
                      </a:rPr>
                      <m:t>   </m:t>
                    </m:r>
                    <m:r>
                      <a:rPr lang="es-CO" sz="2000" i="1">
                        <a:latin typeface="Cambria Math" panose="02040503050406030204" pitchFamily="18" charset="0"/>
                      </a:rPr>
                      <m:t>10       </m:t>
                    </m:r>
                  </m:oMath>
                </a14:m>
                <a:r>
                  <a:rPr lang="es-CO" sz="2000" dirty="0"/>
                  <a:t> </a:t>
                </a:r>
                <a14:m>
                  <m:oMath xmlns:m="http://schemas.openxmlformats.org/officeDocument/2006/math">
                    <m:r>
                      <a:rPr lang="es-CO" sz="2000" i="1">
                        <a:solidFill>
                          <a:srgbClr val="00B0F0"/>
                        </a:solidFill>
                        <a:latin typeface="Cambria Math" panose="02040503050406030204" pitchFamily="18" charset="0"/>
                      </a:rPr>
                      <m:t>2</m:t>
                    </m:r>
                    <m:sSup>
                      <m:sSupPr>
                        <m:ctrlPr>
                          <a:rPr lang="es-CO" sz="2000" i="1">
                            <a:solidFill>
                              <a:srgbClr val="00B0F0"/>
                            </a:solidFill>
                            <a:latin typeface="Cambria Math" panose="02040503050406030204" pitchFamily="18" charset="0"/>
                          </a:rPr>
                        </m:ctrlPr>
                      </m:sSupPr>
                      <m:e>
                        <m:r>
                          <a:rPr lang="es-CO" sz="2000" i="1">
                            <a:solidFill>
                              <a:srgbClr val="00B0F0"/>
                            </a:solidFill>
                            <a:latin typeface="Cambria Math" panose="02040503050406030204" pitchFamily="18" charset="0"/>
                          </a:rPr>
                          <m:t>𝑥</m:t>
                        </m:r>
                      </m:e>
                      <m:sup>
                        <m:r>
                          <a:rPr lang="es-CO" sz="2000" i="1">
                            <a:solidFill>
                              <a:srgbClr val="00B0F0"/>
                            </a:solidFill>
                            <a:latin typeface="Cambria Math" panose="02040503050406030204" pitchFamily="18" charset="0"/>
                          </a:rPr>
                          <m:t>2</m:t>
                        </m:r>
                      </m:sup>
                    </m:sSup>
                    <m:r>
                      <a:rPr lang="es-CO" sz="2000" i="1">
                        <a:latin typeface="Cambria Math" panose="02040503050406030204" pitchFamily="18" charset="0"/>
                      </a:rPr>
                      <m:t>+1</m:t>
                    </m:r>
                  </m:oMath>
                </a14:m>
                <a:endParaRPr lang="es-CO" sz="2000" dirty="0"/>
              </a:p>
              <a:p>
                <a:pPr marL="0" indent="0">
                  <a:buNone/>
                </a:pPr>
                <a:r>
                  <a:rPr lang="es-CO" sz="2000" dirty="0"/>
                  <a:t>                          - </a:t>
                </a:r>
                <a14:m>
                  <m:oMath xmlns:m="http://schemas.openxmlformats.org/officeDocument/2006/math">
                    <m:sSup>
                      <m:sSupPr>
                        <m:ctrlPr>
                          <a:rPr lang="es-CO" sz="2000" i="1">
                            <a:latin typeface="Cambria Math" panose="02040503050406030204" pitchFamily="18" charset="0"/>
                          </a:rPr>
                        </m:ctrlPr>
                      </m:sSupPr>
                      <m:e>
                        <m:r>
                          <a:rPr lang="es-CO" sz="2000" i="1">
                            <a:latin typeface="Cambria Math" panose="02040503050406030204" pitchFamily="18" charset="0"/>
                          </a:rPr>
                          <m:t>20</m:t>
                        </m:r>
                        <m:r>
                          <a:rPr lang="es-CO" sz="2000" i="1">
                            <a:latin typeface="Cambria Math" panose="02040503050406030204" pitchFamily="18" charset="0"/>
                          </a:rPr>
                          <m:t>𝑥</m:t>
                        </m:r>
                      </m:e>
                      <m:sup>
                        <m:r>
                          <a:rPr lang="es-CO" sz="2000" i="1">
                            <a:latin typeface="Cambria Math" panose="02040503050406030204" pitchFamily="18" charset="0"/>
                          </a:rPr>
                          <m:t>4</m:t>
                        </m:r>
                      </m:sup>
                    </m:sSup>
                    <m:r>
                      <a:rPr lang="es-CO" sz="2000" i="1">
                        <a:latin typeface="Cambria Math" panose="02040503050406030204" pitchFamily="18" charset="0"/>
                      </a:rPr>
                      <m:t>         −10</m:t>
                    </m:r>
                    <m:sSup>
                      <m:sSupPr>
                        <m:ctrlPr>
                          <a:rPr lang="es-CO" sz="2000" i="1">
                            <a:latin typeface="Cambria Math" panose="02040503050406030204" pitchFamily="18" charset="0"/>
                          </a:rPr>
                        </m:ctrlPr>
                      </m:sSupPr>
                      <m:e>
                        <m:r>
                          <a:rPr lang="es-CO" sz="2000" i="1">
                            <a:latin typeface="Cambria Math" panose="02040503050406030204" pitchFamily="18" charset="0"/>
                          </a:rPr>
                          <m:t>𝑥</m:t>
                        </m:r>
                      </m:e>
                      <m:sup>
                        <m:r>
                          <a:rPr lang="es-CO" sz="2000" i="1">
                            <a:latin typeface="Cambria Math" panose="02040503050406030204" pitchFamily="18" charset="0"/>
                          </a:rPr>
                          <m:t>2</m:t>
                        </m:r>
                      </m:sup>
                    </m:sSup>
                  </m:oMath>
                </a14:m>
                <a:r>
                  <a:rPr lang="es-CO" sz="2000" dirty="0"/>
                  <a:t>         </a:t>
                </a:r>
                <a14:m>
                  <m:oMath xmlns:m="http://schemas.openxmlformats.org/officeDocument/2006/math">
                    <m:r>
                      <a:rPr lang="es-CO" sz="2000">
                        <a:solidFill>
                          <a:srgbClr val="7030A0"/>
                        </a:solidFill>
                        <a:latin typeface="Cambria Math" panose="02040503050406030204" pitchFamily="18" charset="0"/>
                      </a:rPr>
                      <m:t>   </m:t>
                    </m:r>
                    <m:r>
                      <a:rPr lang="es-CO" sz="2000" b="0" i="0">
                        <a:solidFill>
                          <a:srgbClr val="7030A0"/>
                        </a:solidFill>
                        <a:latin typeface="Cambria Math" panose="02040503050406030204" pitchFamily="18" charset="0"/>
                      </a:rPr>
                      <m:t>      </m:t>
                    </m:r>
                    <m:r>
                      <a:rPr lang="es-CO" sz="2000">
                        <a:solidFill>
                          <a:srgbClr val="7030A0"/>
                        </a:solidFill>
                        <a:latin typeface="Cambria Math" panose="02040503050406030204" pitchFamily="18" charset="0"/>
                      </a:rPr>
                      <m:t> </m:t>
                    </m:r>
                    <m:r>
                      <a:rPr lang="es-CO" sz="2000" i="1">
                        <a:solidFill>
                          <a:srgbClr val="7030A0"/>
                        </a:solidFill>
                        <a:latin typeface="Cambria Math" panose="02040503050406030204" pitchFamily="18" charset="0"/>
                      </a:rPr>
                      <m:t>10</m:t>
                    </m:r>
                    <m:sSup>
                      <m:sSupPr>
                        <m:ctrlPr>
                          <a:rPr lang="es-CO" sz="2000" i="1">
                            <a:solidFill>
                              <a:srgbClr val="7030A0"/>
                            </a:solidFill>
                            <a:latin typeface="Cambria Math" panose="02040503050406030204" pitchFamily="18" charset="0"/>
                          </a:rPr>
                        </m:ctrlPr>
                      </m:sSupPr>
                      <m:e>
                        <m:r>
                          <a:rPr lang="es-CO" sz="2000" i="1">
                            <a:solidFill>
                              <a:srgbClr val="7030A0"/>
                            </a:solidFill>
                            <a:latin typeface="Cambria Math" panose="02040503050406030204" pitchFamily="18" charset="0"/>
                          </a:rPr>
                          <m:t>𝑥</m:t>
                        </m:r>
                      </m:e>
                      <m:sup>
                        <m:r>
                          <a:rPr lang="es-CO" sz="2000" i="1">
                            <a:solidFill>
                              <a:srgbClr val="7030A0"/>
                            </a:solidFill>
                            <a:latin typeface="Cambria Math" panose="02040503050406030204" pitchFamily="18" charset="0"/>
                          </a:rPr>
                          <m:t>2</m:t>
                        </m:r>
                      </m:sup>
                    </m:sSup>
                    <m:r>
                      <a:rPr lang="es-CO" sz="2000" b="0" i="1" smtClean="0">
                        <a:solidFill>
                          <a:srgbClr val="7030A0"/>
                        </a:solidFill>
                        <a:latin typeface="Cambria Math" panose="02040503050406030204" pitchFamily="18" charset="0"/>
                      </a:rPr>
                      <m:t>+</m:t>
                    </m:r>
                    <m:r>
                      <a:rPr lang="es-CO" sz="2000" b="0" i="1" smtClean="0">
                        <a:solidFill>
                          <a:srgbClr val="7030A0"/>
                        </a:solidFill>
                        <a:latin typeface="Cambria Math" panose="02040503050406030204" pitchFamily="18" charset="0"/>
                      </a:rPr>
                      <m:t>𝑥</m:t>
                    </m:r>
                    <m:r>
                      <a:rPr lang="es-CO" sz="2000" b="0" i="0" smtClean="0">
                        <a:solidFill>
                          <a:srgbClr val="7030A0"/>
                        </a:solidFill>
                        <a:latin typeface="Cambria Math" panose="02040503050406030204" pitchFamily="18" charset="0"/>
                      </a:rPr>
                      <m:t>−7</m:t>
                    </m:r>
                  </m:oMath>
                </a14:m>
                <a:endParaRPr lang="es-CO" sz="2000" dirty="0"/>
              </a:p>
              <a:p>
                <a:pPr marL="0" indent="0">
                  <a:buNone/>
                </a:pPr>
                <a:r>
                  <a:rPr lang="es-CO" sz="2000" dirty="0"/>
                  <a:t>                                        </a:t>
                </a:r>
                <a14:m>
                  <m:oMath xmlns:m="http://schemas.openxmlformats.org/officeDocument/2006/math">
                    <m:r>
                      <a:rPr lang="es-CO" sz="2000">
                        <a:latin typeface="Cambria Math" panose="02040503050406030204" pitchFamily="18" charset="0"/>
                      </a:rPr>
                      <m:t>  </m:t>
                    </m:r>
                    <m:r>
                      <a:rPr lang="es-CO" sz="2000" i="1">
                        <a:solidFill>
                          <a:srgbClr val="FF0000"/>
                        </a:solidFill>
                        <a:latin typeface="Cambria Math" panose="02040503050406030204" pitchFamily="18" charset="0"/>
                      </a:rPr>
                      <m:t>2</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3</m:t>
                        </m:r>
                      </m:sup>
                    </m:sSup>
                    <m:r>
                      <a:rPr lang="es-CO" sz="2000" i="1">
                        <a:solidFill>
                          <a:srgbClr val="FF0000"/>
                        </a:solidFill>
                        <a:latin typeface="Cambria Math" panose="02040503050406030204" pitchFamily="18" charset="0"/>
                      </a:rPr>
                      <m:t>−14</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2</m:t>
                        </m:r>
                      </m:sup>
                    </m:sSup>
                    <m:r>
                      <a:rPr lang="es-CO" sz="2000" i="1">
                        <a:solidFill>
                          <a:srgbClr val="FF0000"/>
                        </a:solidFill>
                        <a:latin typeface="Cambria Math" panose="02040503050406030204" pitchFamily="18" charset="0"/>
                      </a:rPr>
                      <m:t>+</m:t>
                    </m:r>
                    <m:r>
                      <a:rPr lang="es-CO" sz="2000" b="0" i="1" smtClean="0">
                        <a:solidFill>
                          <a:srgbClr val="FF0000"/>
                        </a:solidFill>
                        <a:latin typeface="Cambria Math" panose="02040503050406030204" pitchFamily="18" charset="0"/>
                      </a:rPr>
                      <m:t>   </m:t>
                    </m:r>
                    <m:r>
                      <a:rPr lang="es-CO" sz="2000" i="1">
                        <a:solidFill>
                          <a:srgbClr val="FF0000"/>
                        </a:solidFill>
                        <a:latin typeface="Cambria Math" panose="02040503050406030204" pitchFamily="18" charset="0"/>
                      </a:rPr>
                      <m:t>10</m:t>
                    </m:r>
                  </m:oMath>
                </a14:m>
                <a:endParaRPr lang="es-CO" sz="2000" dirty="0" smtClean="0">
                  <a:solidFill>
                    <a:srgbClr val="FF0000"/>
                  </a:solidFill>
                </a:endParaRPr>
              </a:p>
              <a:p>
                <a:pPr marL="0" indent="0">
                  <a:buNone/>
                </a:pPr>
                <a:r>
                  <a:rPr lang="es-CO" sz="2000" dirty="0">
                    <a:solidFill>
                      <a:srgbClr val="FF0000"/>
                    </a:solidFill>
                  </a:rPr>
                  <a:t> </a:t>
                </a:r>
                <a:r>
                  <a:rPr lang="es-CO" sz="2000" dirty="0" smtClean="0">
                    <a:solidFill>
                      <a:srgbClr val="FF0000"/>
                    </a:solidFill>
                  </a:rPr>
                  <a:t>                                         </a:t>
                </a:r>
                <a14:m>
                  <m:oMath xmlns:m="http://schemas.openxmlformats.org/officeDocument/2006/math">
                    <m:r>
                      <a:rPr lang="es-CO" sz="2000" b="0" i="1" smtClean="0">
                        <a:solidFill>
                          <a:srgbClr val="FF0000"/>
                        </a:solidFill>
                        <a:latin typeface="Cambria Math" panose="02040503050406030204" pitchFamily="18" charset="0"/>
                      </a:rPr>
                      <m:t>−2</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3</m:t>
                        </m:r>
                      </m:sup>
                    </m:sSup>
                    <m:r>
                      <a:rPr lang="es-CO" sz="2000" b="0" i="1" smtClean="0">
                        <a:solidFill>
                          <a:srgbClr val="FF0000"/>
                        </a:solidFill>
                        <a:latin typeface="Cambria Math" panose="02040503050406030204" pitchFamily="18" charset="0"/>
                      </a:rPr>
                      <m:t>           −</m:t>
                    </m:r>
                    <m:r>
                      <a:rPr lang="es-CO" sz="2000" b="0" i="1" smtClean="0">
                        <a:solidFill>
                          <a:srgbClr val="FF0000"/>
                        </a:solidFill>
                        <a:latin typeface="Cambria Math" panose="02040503050406030204" pitchFamily="18" charset="0"/>
                      </a:rPr>
                      <m:t>𝑥</m:t>
                    </m:r>
                    <m:r>
                      <a:rPr lang="es-CO" sz="2000" b="0" i="1" smtClean="0">
                        <a:solidFill>
                          <a:srgbClr val="FF0000"/>
                        </a:solidFill>
                        <a:latin typeface="Cambria Math" panose="02040503050406030204" pitchFamily="18" charset="0"/>
                      </a:rPr>
                      <m:t>     </m:t>
                    </m:r>
                  </m:oMath>
                </a14:m>
                <a:endParaRPr lang="es-CO" sz="2000" b="0" i="1" dirty="0" smtClean="0">
                  <a:solidFill>
                    <a:srgbClr val="FF0000"/>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CO" sz="2000" i="1">
                          <a:solidFill>
                            <a:srgbClr val="FF0000"/>
                          </a:solidFill>
                          <a:latin typeface="Cambria Math" panose="02040503050406030204" pitchFamily="18" charset="0"/>
                        </a:rPr>
                        <m:t>−14</m:t>
                      </m:r>
                      <m:sSup>
                        <m:sSupPr>
                          <m:ctrlPr>
                            <a:rPr lang="es-CO" sz="2000" i="1">
                              <a:solidFill>
                                <a:srgbClr val="FF0000"/>
                              </a:solidFill>
                              <a:latin typeface="Cambria Math" panose="02040503050406030204" pitchFamily="18" charset="0"/>
                            </a:rPr>
                          </m:ctrlPr>
                        </m:sSupPr>
                        <m:e>
                          <m:r>
                            <a:rPr lang="es-CO" sz="2000" i="1">
                              <a:solidFill>
                                <a:srgbClr val="FF0000"/>
                              </a:solidFill>
                              <a:latin typeface="Cambria Math" panose="02040503050406030204" pitchFamily="18" charset="0"/>
                            </a:rPr>
                            <m:t>𝑥</m:t>
                          </m:r>
                        </m:e>
                        <m:sup>
                          <m:r>
                            <a:rPr lang="es-CO" sz="2000" i="1">
                              <a:solidFill>
                                <a:srgbClr val="FF0000"/>
                              </a:solidFill>
                              <a:latin typeface="Cambria Math" panose="02040503050406030204" pitchFamily="18" charset="0"/>
                            </a:rPr>
                            <m:t>2</m:t>
                          </m:r>
                        </m:sup>
                      </m:sSup>
                      <m:r>
                        <a:rPr lang="es-CO" sz="2000" b="0" i="1" smtClean="0">
                          <a:solidFill>
                            <a:srgbClr val="FF0000"/>
                          </a:solidFill>
                          <a:latin typeface="Cambria Math" panose="02040503050406030204" pitchFamily="18" charset="0"/>
                        </a:rPr>
                        <m:t>−</m:t>
                      </m:r>
                      <m:r>
                        <a:rPr lang="es-CO" sz="2000" b="0" i="1" smtClean="0">
                          <a:solidFill>
                            <a:srgbClr val="FF0000"/>
                          </a:solidFill>
                          <a:latin typeface="Cambria Math" panose="02040503050406030204" pitchFamily="18" charset="0"/>
                        </a:rPr>
                        <m:t>𝑥</m:t>
                      </m:r>
                      <m:r>
                        <a:rPr lang="es-CO" sz="2000" b="0" i="1" smtClean="0">
                          <a:solidFill>
                            <a:srgbClr val="FF0000"/>
                          </a:solidFill>
                          <a:latin typeface="Cambria Math" panose="02040503050406030204" pitchFamily="18" charset="0"/>
                        </a:rPr>
                        <m:t>+10</m:t>
                      </m:r>
                    </m:oMath>
                  </m:oMathPara>
                </a14:m>
                <a:endParaRPr lang="es-CO" sz="2000" dirty="0">
                  <a:solidFill>
                    <a:srgbClr val="FF0000"/>
                  </a:solidFill>
                </a:endParaRPr>
              </a:p>
              <a:p>
                <a:pPr marL="0" indent="0">
                  <a:buNone/>
                </a:pPr>
                <a:r>
                  <a:rPr lang="es-CO" sz="2000" dirty="0" smtClean="0">
                    <a:solidFill>
                      <a:srgbClr val="FF0000"/>
                    </a:solidFill>
                  </a:rPr>
                  <a:t>                                                        </a:t>
                </a:r>
                <a14:m>
                  <m:oMath xmlns:m="http://schemas.openxmlformats.org/officeDocument/2006/math">
                    <m:r>
                      <a:rPr lang="es-CO" sz="2000" b="0" i="1" smtClean="0">
                        <a:solidFill>
                          <a:srgbClr val="FF0000"/>
                        </a:solidFill>
                        <a:latin typeface="Cambria Math" panose="02040503050406030204" pitchFamily="18" charset="0"/>
                      </a:rPr>
                      <m:t>14</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2</m:t>
                        </m:r>
                      </m:sup>
                    </m:sSup>
                    <m:r>
                      <a:rPr lang="es-CO" sz="2000" b="0" i="1" smtClean="0">
                        <a:solidFill>
                          <a:srgbClr val="FF0000"/>
                        </a:solidFill>
                        <a:latin typeface="Cambria Math" panose="02040503050406030204" pitchFamily="18" charset="0"/>
                      </a:rPr>
                      <m:t>         +7</m:t>
                    </m:r>
                  </m:oMath>
                </a14:m>
                <a:endParaRPr lang="es-CO" sz="2000" dirty="0" smtClean="0">
                  <a:solidFill>
                    <a:srgbClr val="FF0000"/>
                  </a:solidFill>
                </a:endParaRPr>
              </a:p>
              <a:p>
                <a:pPr marL="0" indent="0">
                  <a:buNone/>
                </a:pPr>
                <a:r>
                  <a:rPr lang="es-CO" sz="2000" dirty="0" smtClean="0">
                    <a:solidFill>
                      <a:srgbClr val="FF0000"/>
                    </a:solidFill>
                  </a:rPr>
                  <a:t>                              </a:t>
                </a:r>
                <a14:m>
                  <m:oMath xmlns:m="http://schemas.openxmlformats.org/officeDocument/2006/math">
                    <m:r>
                      <a:rPr lang="es-CO" sz="2000" b="0" i="1" smtClean="0">
                        <a:solidFill>
                          <a:srgbClr val="FF0000"/>
                        </a:solidFill>
                        <a:latin typeface="Cambria Math" panose="02040503050406030204" pitchFamily="18" charset="0"/>
                      </a:rPr>
                      <m:t>                                      −</m:t>
                    </m:r>
                    <m:r>
                      <a:rPr lang="es-CO" sz="2000" b="0" i="1" smtClean="0">
                        <a:solidFill>
                          <a:srgbClr val="FF0000"/>
                        </a:solidFill>
                        <a:latin typeface="Cambria Math" panose="02040503050406030204" pitchFamily="18" charset="0"/>
                      </a:rPr>
                      <m:t>𝑥</m:t>
                    </m:r>
                    <m:r>
                      <a:rPr lang="es-CO" sz="2000" b="0" i="1" smtClean="0">
                        <a:solidFill>
                          <a:srgbClr val="FF0000"/>
                        </a:solidFill>
                        <a:latin typeface="Cambria Math" panose="02040503050406030204" pitchFamily="18" charset="0"/>
                      </a:rPr>
                      <m:t>+17        </m:t>
                    </m:r>
                  </m:oMath>
                </a14:m>
                <a:endParaRPr lang="es-CO" sz="2000" dirty="0">
                  <a:solidFill>
                    <a:srgbClr val="FF000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28650" y="969107"/>
                <a:ext cx="7886700" cy="6041293"/>
              </a:xfrm>
              <a:blipFill rotWithShape="0">
                <a:blip r:embed="rId2"/>
                <a:stretch>
                  <a:fillRect l="-1391" t="-1715" r="-850"/>
                </a:stretch>
              </a:blipFill>
            </p:spPr>
            <p:txBody>
              <a:bodyPr/>
              <a:lstStyle/>
              <a:p>
                <a:r>
                  <a:rPr lang="es-CO">
                    <a:noFill/>
                  </a:rPr>
                  <a:t> </a:t>
                </a:r>
              </a:p>
            </p:txBody>
          </p:sp>
        </mc:Fallback>
      </mc:AlternateContent>
      <p:cxnSp>
        <p:nvCxnSpPr>
          <p:cNvPr id="10" name="Conector recto 9"/>
          <p:cNvCxnSpPr/>
          <p:nvPr/>
        </p:nvCxnSpPr>
        <p:spPr>
          <a:xfrm flipH="1">
            <a:off x="5134706" y="2121211"/>
            <a:ext cx="1" cy="30137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2" name="Conector recto 11"/>
          <p:cNvCxnSpPr/>
          <p:nvPr/>
        </p:nvCxnSpPr>
        <p:spPr>
          <a:xfrm>
            <a:off x="5134706" y="2422589"/>
            <a:ext cx="1203569" cy="13434"/>
          </a:xfrm>
          <a:prstGeom prst="line">
            <a:avLst/>
          </a:prstGeom>
        </p:spPr>
        <p:style>
          <a:lnRef idx="3">
            <a:schemeClr val="accent1"/>
          </a:lnRef>
          <a:fillRef idx="0">
            <a:schemeClr val="accent1"/>
          </a:fillRef>
          <a:effectRef idx="2">
            <a:schemeClr val="accent1"/>
          </a:effectRef>
          <a:fontRef idx="minor">
            <a:schemeClr val="tx1"/>
          </a:fontRef>
        </p:style>
      </p:cxnSp>
      <p:cxnSp>
        <p:nvCxnSpPr>
          <p:cNvPr id="21" name="Conector recto 20"/>
          <p:cNvCxnSpPr/>
          <p:nvPr/>
        </p:nvCxnSpPr>
        <p:spPr>
          <a:xfrm>
            <a:off x="2399324" y="2797908"/>
            <a:ext cx="2477477"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Conector recto 8"/>
          <p:cNvCxnSpPr/>
          <p:nvPr/>
        </p:nvCxnSpPr>
        <p:spPr>
          <a:xfrm flipH="1">
            <a:off x="5134705" y="4240187"/>
            <a:ext cx="1" cy="30137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1" name="Conector recto 10"/>
          <p:cNvCxnSpPr/>
          <p:nvPr/>
        </p:nvCxnSpPr>
        <p:spPr>
          <a:xfrm>
            <a:off x="5134706" y="4541565"/>
            <a:ext cx="1203569" cy="13434"/>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Conector recto 12"/>
          <p:cNvCxnSpPr/>
          <p:nvPr/>
        </p:nvCxnSpPr>
        <p:spPr>
          <a:xfrm>
            <a:off x="2375878" y="4943231"/>
            <a:ext cx="2477477"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Conector recto 4"/>
          <p:cNvCxnSpPr/>
          <p:nvPr/>
        </p:nvCxnSpPr>
        <p:spPr>
          <a:xfrm flipV="1">
            <a:off x="2461846" y="5689600"/>
            <a:ext cx="2743200" cy="7815"/>
          </a:xfrm>
          <a:prstGeom prst="line">
            <a:avLst/>
          </a:prstGeom>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2414588" y="5697415"/>
            <a:ext cx="1322478" cy="276999"/>
          </a:xfrm>
          <a:prstGeom prst="rect">
            <a:avLst/>
          </a:prstGeom>
          <a:noFill/>
        </p:spPr>
        <p:txBody>
          <a:bodyPr wrap="none" lIns="0" tIns="0" rIns="0" bIns="0" rtlCol="0">
            <a:spAutoFit/>
          </a:bodyPr>
          <a:lstStyle/>
          <a:p>
            <a:r>
              <a:rPr lang="es-CO" dirty="0" smtClean="0"/>
              <a:t>                         </a:t>
            </a:r>
            <a:endParaRPr lang="es-CO" dirty="0"/>
          </a:p>
        </p:txBody>
      </p:sp>
      <p:cxnSp>
        <p:nvCxnSpPr>
          <p:cNvPr id="8" name="Conector recto 7"/>
          <p:cNvCxnSpPr/>
          <p:nvPr/>
        </p:nvCxnSpPr>
        <p:spPr>
          <a:xfrm>
            <a:off x="2641600" y="6346092"/>
            <a:ext cx="2891692" cy="781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72710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00966"/>
          </a:xfrm>
        </p:spPr>
        <p:txBody>
          <a:bodyPr/>
          <a:lstStyle/>
          <a:p>
            <a:r>
              <a:rPr lang="es-CO" b="1" dirty="0" smtClean="0">
                <a:solidFill>
                  <a:srgbClr val="00B0F0"/>
                </a:solidFill>
              </a:rPr>
              <a:t>División sintética.</a:t>
            </a:r>
            <a:endParaRPr lang="es-CO" b="1" dirty="0">
              <a:solidFill>
                <a:srgbClr val="00B0F0"/>
              </a:solidFill>
            </a:endParaRPr>
          </a:p>
        </p:txBody>
      </p:sp>
      <p:sp>
        <p:nvSpPr>
          <p:cNvPr id="3" name="Marcador de contenido 2"/>
          <p:cNvSpPr>
            <a:spLocks noGrp="1"/>
          </p:cNvSpPr>
          <p:nvPr>
            <p:ph idx="1"/>
          </p:nvPr>
        </p:nvSpPr>
        <p:spPr>
          <a:xfrm>
            <a:off x="706804" y="969108"/>
            <a:ext cx="8140211" cy="3595077"/>
          </a:xfrm>
        </p:spPr>
        <p:txBody>
          <a:bodyPr>
            <a:normAutofit/>
          </a:bodyPr>
          <a:lstStyle/>
          <a:p>
            <a:pPr algn="just"/>
            <a:r>
              <a:rPr lang="es-CO" sz="2000" dirty="0" smtClean="0">
                <a:solidFill>
                  <a:srgbClr val="FF0000"/>
                </a:solidFill>
              </a:rPr>
              <a:t>La división sintética es una técnica para dividir más rápidamente polinomios pero solo en el caso en que el divisor es un polinomio lineal (es decir de grado 1). </a:t>
            </a:r>
          </a:p>
          <a:p>
            <a:pPr algn="just"/>
            <a:r>
              <a:rPr lang="es-CO" sz="2000" dirty="0" smtClean="0">
                <a:solidFill>
                  <a:srgbClr val="FF0000"/>
                </a:solidFill>
              </a:rPr>
              <a:t>Para más información puede ver el siguiente video sobre el tema:</a:t>
            </a:r>
            <a:endParaRPr lang="es-CO" sz="2000" dirty="0">
              <a:solidFill>
                <a:srgbClr val="FF0000"/>
              </a:solidFill>
            </a:endParaRPr>
          </a:p>
        </p:txBody>
      </p:sp>
      <p:pic>
        <p:nvPicPr>
          <p:cNvPr id="4" name="Imagen 3"/>
          <p:cNvPicPr>
            <a:picLocks noChangeAspect="1"/>
          </p:cNvPicPr>
          <p:nvPr/>
        </p:nvPicPr>
        <p:blipFill>
          <a:blip r:embed="rId2"/>
          <a:stretch>
            <a:fillRect/>
          </a:stretch>
        </p:blipFill>
        <p:spPr>
          <a:xfrm>
            <a:off x="1924294" y="2341690"/>
            <a:ext cx="5633183" cy="3161279"/>
          </a:xfrm>
          <a:prstGeom prst="rect">
            <a:avLst/>
          </a:prstGeom>
        </p:spPr>
      </p:pic>
      <p:sp>
        <p:nvSpPr>
          <p:cNvPr id="7" name="Rectángulo 6"/>
          <p:cNvSpPr/>
          <p:nvPr/>
        </p:nvSpPr>
        <p:spPr>
          <a:xfrm>
            <a:off x="1924294" y="5778696"/>
            <a:ext cx="5844198" cy="369332"/>
          </a:xfrm>
          <a:prstGeom prst="rect">
            <a:avLst/>
          </a:prstGeom>
        </p:spPr>
        <p:txBody>
          <a:bodyPr wrap="square">
            <a:spAutoFit/>
          </a:bodyPr>
          <a:lstStyle/>
          <a:p>
            <a:r>
              <a:rPr lang="es-CO" dirty="0">
                <a:hlinkClick r:id="rId3"/>
              </a:rPr>
              <a:t>https://</a:t>
            </a:r>
            <a:r>
              <a:rPr lang="es-CO" dirty="0" smtClean="0">
                <a:hlinkClick r:id="rId3"/>
              </a:rPr>
              <a:t>www.youtube.com/watch?v=JSLoUggC19Y&amp;t=11s</a:t>
            </a:r>
            <a:r>
              <a:rPr lang="es-CO" dirty="0" smtClean="0"/>
              <a:t> </a:t>
            </a:r>
            <a:endParaRPr lang="es-CO" dirty="0"/>
          </a:p>
        </p:txBody>
      </p:sp>
    </p:spTree>
    <p:extLst>
      <p:ext uri="{BB962C8B-B14F-4D97-AF65-F5344CB8AC3E}">
        <p14:creationId xmlns:p14="http://schemas.microsoft.com/office/powerpoint/2010/main" val="3616221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1600" dirty="0"/>
              <a:t>En este objeto virtual se </a:t>
            </a:r>
            <a:r>
              <a:rPr lang="es-CO" sz="1600" dirty="0" smtClean="0"/>
              <a:t>desarrolla el tema de expresiones algebraicas y sus operaciones,  y se proponen </a:t>
            </a:r>
            <a:r>
              <a:rPr lang="es-CO" sz="1600" dirty="0"/>
              <a:t>diferentes actividades interactivas para </a:t>
            </a:r>
            <a:r>
              <a:rPr lang="es-CO" sz="1600" dirty="0" smtClean="0"/>
              <a:t>que los </a:t>
            </a:r>
            <a:r>
              <a:rPr lang="es-CO" sz="1600" dirty="0"/>
              <a:t>estudiantes </a:t>
            </a:r>
            <a:r>
              <a:rPr lang="es-CO" sz="1600" dirty="0" smtClean="0"/>
              <a:t>refuercen los temas a medida que los van estudiando, lo que les permitirá la conceptualización </a:t>
            </a:r>
            <a:r>
              <a:rPr lang="es-CO" sz="1600" dirty="0"/>
              <a:t>de </a:t>
            </a:r>
            <a:r>
              <a:rPr lang="es-CO" sz="1600" dirty="0" smtClean="0"/>
              <a:t>las expresiones algebraicas y sus operaciones para que posteriormente </a:t>
            </a:r>
            <a:r>
              <a:rPr lang="es-CO" sz="1600" dirty="0"/>
              <a:t>puedan </a:t>
            </a:r>
            <a:r>
              <a:rPr lang="es-CO" sz="1600" dirty="0" smtClean="0"/>
              <a:t>aplicar estos conocimientos </a:t>
            </a:r>
            <a:r>
              <a:rPr lang="es-CO" sz="1600" dirty="0"/>
              <a:t>efectivamente en sus </a:t>
            </a:r>
            <a:r>
              <a:rPr lang="es-CO" sz="1600" dirty="0" smtClean="0"/>
              <a:t>cursos </a:t>
            </a:r>
            <a:r>
              <a:rPr lang="es-CO" sz="1600" dirty="0"/>
              <a:t>de matemáticas, física y química</a:t>
            </a:r>
            <a:r>
              <a:rPr lang="es-CO" sz="2000" dirty="0"/>
              <a:t>.</a:t>
            </a:r>
            <a:endParaRPr lang="es-ES" sz="2000" dirty="0"/>
          </a:p>
        </p:txBody>
      </p:sp>
    </p:spTree>
    <p:extLst>
      <p:ext uri="{BB962C8B-B14F-4D97-AF65-F5344CB8AC3E}">
        <p14:creationId xmlns:p14="http://schemas.microsoft.com/office/powerpoint/2010/main" val="2237872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838443"/>
          </a:xfrm>
        </p:spPr>
        <p:txBody>
          <a:bodyPr/>
          <a:lstStyle/>
          <a:p>
            <a:r>
              <a:rPr lang="es-CO" dirty="0" smtClean="0">
                <a:solidFill>
                  <a:srgbClr val="00B050"/>
                </a:solidFill>
              </a:rPr>
              <a:t>ACTIVIDAD INTERACTIVA</a:t>
            </a:r>
            <a:endParaRPr lang="es-CO" dirty="0">
              <a:solidFill>
                <a:srgbClr val="00B050"/>
              </a:solidFill>
            </a:endParaRPr>
          </a:p>
        </p:txBody>
      </p:sp>
      <p:sp>
        <p:nvSpPr>
          <p:cNvPr id="3" name="Marcador de contenido 2"/>
          <p:cNvSpPr>
            <a:spLocks noGrp="1"/>
          </p:cNvSpPr>
          <p:nvPr>
            <p:ph idx="1"/>
          </p:nvPr>
        </p:nvSpPr>
        <p:spPr>
          <a:xfrm>
            <a:off x="683358" y="1294179"/>
            <a:ext cx="7886700" cy="4351338"/>
          </a:xfrm>
        </p:spPr>
        <p:txBody>
          <a:bodyPr>
            <a:normAutofit fontScale="92500" lnSpcReduction="10000"/>
          </a:bodyPr>
          <a:lstStyle/>
          <a:p>
            <a:pPr marL="0" indent="0">
              <a:buNone/>
            </a:pPr>
            <a:r>
              <a:rPr lang="es-CO" dirty="0" smtClean="0"/>
              <a:t>PRACTICA.</a:t>
            </a:r>
          </a:p>
          <a:p>
            <a:pPr marL="0" indent="0">
              <a:buNone/>
            </a:pPr>
            <a:endParaRPr lang="es-CO" dirty="0" smtClean="0"/>
          </a:p>
          <a:p>
            <a:pPr marL="0" indent="0">
              <a:buNone/>
            </a:pPr>
            <a:endParaRPr lang="es-CO" dirty="0"/>
          </a:p>
          <a:p>
            <a:pPr marL="0" indent="0">
              <a:buNone/>
            </a:pPr>
            <a:endParaRPr lang="es-CO" dirty="0"/>
          </a:p>
          <a:p>
            <a:pPr marL="0" indent="0">
              <a:buNone/>
            </a:pPr>
            <a:endParaRPr lang="es-CO" dirty="0" smtClean="0"/>
          </a:p>
          <a:p>
            <a:pPr marL="0" indent="0">
              <a:buNone/>
            </a:pPr>
            <a:endParaRPr lang="es-CO" dirty="0"/>
          </a:p>
          <a:p>
            <a:pPr marL="0" indent="0">
              <a:buNone/>
            </a:pPr>
            <a:endParaRPr lang="es-CO" dirty="0" smtClean="0"/>
          </a:p>
          <a:p>
            <a:pPr marL="0" indent="0">
              <a:buNone/>
            </a:pPr>
            <a:endParaRPr lang="es-CO" dirty="0"/>
          </a:p>
          <a:p>
            <a:pPr marL="0" indent="0">
              <a:buNone/>
            </a:pPr>
            <a:endParaRPr lang="es-CO" dirty="0" smtClean="0"/>
          </a:p>
          <a:p>
            <a:pPr marL="0" indent="0">
              <a:buNone/>
            </a:pPr>
            <a:endParaRPr lang="es-CO" dirty="0"/>
          </a:p>
          <a:p>
            <a:pPr marL="0" indent="0">
              <a:buNone/>
            </a:pPr>
            <a:endParaRPr lang="es-CO" dirty="0" smtClean="0"/>
          </a:p>
          <a:p>
            <a:pPr marL="0" indent="0">
              <a:buNone/>
            </a:pPr>
            <a:endParaRPr lang="es-CO" dirty="0" smtClean="0">
              <a:hlinkClick r:id="rId2"/>
            </a:endParaRPr>
          </a:p>
          <a:p>
            <a:pPr marL="0" indent="0">
              <a:buNone/>
            </a:pPr>
            <a:r>
              <a:rPr lang="es-CO" dirty="0" smtClean="0">
                <a:hlinkClick r:id="rId2"/>
              </a:rPr>
              <a:t>https</a:t>
            </a:r>
            <a:r>
              <a:rPr lang="es-CO" dirty="0">
                <a:hlinkClick r:id="rId2"/>
              </a:rPr>
              <a:t>://</a:t>
            </a:r>
            <a:r>
              <a:rPr lang="es-CO" dirty="0" smtClean="0">
                <a:hlinkClick r:id="rId2"/>
              </a:rPr>
              <a:t>www.vitutor.com/ab/p/a_7.html</a:t>
            </a:r>
            <a:r>
              <a:rPr lang="es-CO" dirty="0" smtClean="0"/>
              <a:t> </a:t>
            </a:r>
            <a:endParaRPr lang="es-CO" dirty="0"/>
          </a:p>
        </p:txBody>
      </p:sp>
      <p:pic>
        <p:nvPicPr>
          <p:cNvPr id="4" name="Imagen 3"/>
          <p:cNvPicPr>
            <a:picLocks noChangeAspect="1"/>
          </p:cNvPicPr>
          <p:nvPr/>
        </p:nvPicPr>
        <p:blipFill>
          <a:blip r:embed="rId3"/>
          <a:stretch>
            <a:fillRect/>
          </a:stretch>
        </p:blipFill>
        <p:spPr>
          <a:xfrm>
            <a:off x="1154253" y="1860061"/>
            <a:ext cx="5590424" cy="3378448"/>
          </a:xfrm>
          <a:prstGeom prst="rect">
            <a:avLst/>
          </a:prstGeom>
        </p:spPr>
      </p:pic>
    </p:spTree>
    <p:extLst>
      <p:ext uri="{BB962C8B-B14F-4D97-AF65-F5344CB8AC3E}">
        <p14:creationId xmlns:p14="http://schemas.microsoft.com/office/powerpoint/2010/main" val="1206080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430" y="-143412"/>
            <a:ext cx="7886700" cy="1325563"/>
          </a:xfrm>
        </p:spPr>
        <p:txBody>
          <a:bodyPr/>
          <a:lstStyle/>
          <a:p>
            <a:r>
              <a:rPr lang="es-CO" dirty="0">
                <a:solidFill>
                  <a:srgbClr val="00B0F0"/>
                </a:solidFill>
              </a:rPr>
              <a:t>Algunos errores algebraicos.</a:t>
            </a:r>
            <a:endParaRPr lang="es-CO" dirty="0"/>
          </a:p>
        </p:txBody>
      </p:sp>
      <p:sp>
        <p:nvSpPr>
          <p:cNvPr id="3" name="Marcador de contenido 2"/>
          <p:cNvSpPr>
            <a:spLocks noGrp="1"/>
          </p:cNvSpPr>
          <p:nvPr>
            <p:ph idx="1"/>
          </p:nvPr>
        </p:nvSpPr>
        <p:spPr>
          <a:xfrm>
            <a:off x="584208" y="861665"/>
            <a:ext cx="7886700" cy="1038873"/>
          </a:xfrm>
        </p:spPr>
        <p:txBody>
          <a:bodyPr/>
          <a:lstStyle/>
          <a:p>
            <a:r>
              <a:rPr lang="es-CO" dirty="0" smtClean="0"/>
              <a:t>Hay errores algebraicos que son muy comúnmente cometidos por los estudiantes, se colocan aquí algunos de ellos para que sean muy tenidos en cuenta.</a:t>
            </a:r>
          </a:p>
          <a:p>
            <a:pPr marL="0" indent="0">
              <a:buNone/>
            </a:pPr>
            <a:endParaRPr lang="es-CO" dirty="0"/>
          </a:p>
        </p:txBody>
      </p:sp>
      <mc:AlternateContent xmlns:mc="http://schemas.openxmlformats.org/markup-compatibility/2006" xmlns:a14="http://schemas.microsoft.com/office/drawing/2010/main">
        <mc:Choice Requires="a14">
          <p:graphicFrame>
            <p:nvGraphicFramePr>
              <p:cNvPr id="4" name="Tabla 3"/>
              <p:cNvGraphicFramePr>
                <a:graphicFrameLocks noGrp="1"/>
              </p:cNvGraphicFramePr>
              <p:nvPr>
                <p:extLst>
                  <p:ext uri="{D42A27DB-BD31-4B8C-83A1-F6EECF244321}">
                    <p14:modId xmlns:p14="http://schemas.microsoft.com/office/powerpoint/2010/main" val="3530891627"/>
                  </p:ext>
                </p:extLst>
              </p:nvPr>
            </p:nvGraphicFramePr>
            <p:xfrm>
              <a:off x="776652" y="1889371"/>
              <a:ext cx="7501812" cy="3250884"/>
            </p:xfrm>
            <a:graphic>
              <a:graphicData uri="http://schemas.openxmlformats.org/drawingml/2006/table">
                <a:tbl>
                  <a:tblPr firstRow="1" bandRow="1">
                    <a:tableStyleId>{5C22544A-7EE6-4342-B048-85BDC9FD1C3A}</a:tableStyleId>
                  </a:tblPr>
                  <a:tblGrid>
                    <a:gridCol w="1879281">
                      <a:extLst>
                        <a:ext uri="{9D8B030D-6E8A-4147-A177-3AD203B41FA5}">
                          <a16:colId xmlns:a16="http://schemas.microsoft.com/office/drawing/2014/main" xmlns="" val="2507176322"/>
                        </a:ext>
                      </a:extLst>
                    </a:gridCol>
                    <a:gridCol w="1731666">
                      <a:extLst>
                        <a:ext uri="{9D8B030D-6E8A-4147-A177-3AD203B41FA5}">
                          <a16:colId xmlns:a16="http://schemas.microsoft.com/office/drawing/2014/main" xmlns="" val="3694322741"/>
                        </a:ext>
                      </a:extLst>
                    </a:gridCol>
                    <a:gridCol w="2015412">
                      <a:extLst>
                        <a:ext uri="{9D8B030D-6E8A-4147-A177-3AD203B41FA5}">
                          <a16:colId xmlns:a16="http://schemas.microsoft.com/office/drawing/2014/main" xmlns="" val="3412692121"/>
                        </a:ext>
                      </a:extLst>
                    </a:gridCol>
                    <a:gridCol w="1875453">
                      <a:extLst>
                        <a:ext uri="{9D8B030D-6E8A-4147-A177-3AD203B41FA5}">
                          <a16:colId xmlns:a16="http://schemas.microsoft.com/office/drawing/2014/main" xmlns="" val="1696211501"/>
                        </a:ext>
                      </a:extLst>
                    </a:gridCol>
                  </a:tblGrid>
                  <a:tr h="370840">
                    <a:tc gridSpan="2">
                      <a:txBody>
                        <a:bodyPr/>
                        <a:lstStyle/>
                        <a:p>
                          <a:r>
                            <a:rPr lang="es-CO" sz="2000" dirty="0" smtClean="0">
                              <a:solidFill>
                                <a:srgbClr val="FF0000"/>
                              </a:solidFill>
                            </a:rPr>
                            <a:t>           NO</a:t>
                          </a:r>
                          <a:r>
                            <a:rPr lang="es-CO" sz="2000" baseline="0" dirty="0" smtClean="0">
                              <a:solidFill>
                                <a:srgbClr val="FF0000"/>
                              </a:solidFill>
                            </a:rPr>
                            <a:t> SE TIENE QUE:</a:t>
                          </a:r>
                          <a:endParaRPr lang="es-CO" sz="2000" dirty="0">
                            <a:solidFill>
                              <a:srgbClr val="FF0000"/>
                            </a:solidFill>
                          </a:endParaRPr>
                        </a:p>
                      </a:txBody>
                      <a:tcPr/>
                    </a:tc>
                    <a:tc hMerge="1">
                      <a:txBody>
                        <a:bodyPr/>
                        <a:lstStyle/>
                        <a:p>
                          <a:endParaRPr lang="es-CO" dirty="0"/>
                        </a:p>
                      </a:txBody>
                      <a:tcPr/>
                    </a:tc>
                    <a:tc gridSpan="2">
                      <a:txBody>
                        <a:bodyPr/>
                        <a:lstStyle/>
                        <a:p>
                          <a:pPr algn="ctr"/>
                          <a:r>
                            <a:rPr lang="es-CO" sz="2000" dirty="0" smtClean="0">
                              <a:solidFill>
                                <a:srgbClr val="FF0000"/>
                              </a:solidFill>
                            </a:rPr>
                            <a:t>FORMA</a:t>
                          </a:r>
                          <a:r>
                            <a:rPr lang="es-CO" sz="2000" baseline="0" dirty="0" smtClean="0">
                              <a:solidFill>
                                <a:srgbClr val="FF0000"/>
                              </a:solidFill>
                            </a:rPr>
                            <a:t> CORRECTA</a:t>
                          </a:r>
                          <a:endParaRPr lang="es-CO" sz="2000" dirty="0">
                            <a:solidFill>
                              <a:srgbClr val="FF0000"/>
                            </a:solidFill>
                          </a:endParaRPr>
                        </a:p>
                      </a:txBody>
                      <a:tcPr/>
                    </a:tc>
                    <a:tc hMerge="1">
                      <a:txBody>
                        <a:bodyPr/>
                        <a:lstStyle/>
                        <a:p>
                          <a:endParaRPr lang="es-CO" dirty="0"/>
                        </a:p>
                      </a:txBody>
                      <a:tcPr/>
                    </a:tc>
                    <a:extLst>
                      <a:ext uri="{0D108BD9-81ED-4DB2-BD59-A6C34878D82A}">
                        <a16:rowId xmlns:a16="http://schemas.microsoft.com/office/drawing/2014/main" xmlns="" val="2401070672"/>
                      </a:ext>
                    </a:extLst>
                  </a:tr>
                  <a:tr h="370840">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𝑎</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𝑏</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den>
                                </m:f>
                              </m:oMath>
                            </m:oMathPara>
                          </a14:m>
                          <a:endParaRPr lang="es-CO" dirty="0"/>
                        </a:p>
                      </a:txBody>
                      <a:tcPr/>
                    </a:tc>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3 </m:t>
                                    </m:r>
                                  </m:den>
                                </m:f>
                                <m:r>
                                  <a:rPr lang="es-CO" b="0" i="1" smtClean="0">
                                    <a:latin typeface="Cambria Math" panose="02040503050406030204" pitchFamily="18" charset="0"/>
                                  </a:rPr>
                                  <m:t>= </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5</m:t>
                                    </m:r>
                                  </m:den>
                                </m:f>
                              </m:oMath>
                            </m:oMathPara>
                          </a14:m>
                          <a:endParaRPr lang="es-CO" dirty="0"/>
                        </a:p>
                      </a:txBody>
                      <a:tcPr/>
                    </a:tc>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𝑎</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𝑏</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num>
                                  <m:den>
                                    <m:r>
                                      <a:rPr lang="es-CO" b="0" i="1" smtClean="0">
                                        <a:latin typeface="Cambria Math" panose="02040503050406030204" pitchFamily="18" charset="0"/>
                                      </a:rPr>
                                      <m:t>𝑎𝑏</m:t>
                                    </m:r>
                                  </m:den>
                                </m:f>
                              </m:oMath>
                            </m:oMathPara>
                          </a14:m>
                          <a:endParaRPr lang="es-CO" dirty="0"/>
                        </a:p>
                      </a:txBody>
                      <a:tcPr/>
                    </a:tc>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2</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3 </m:t>
                                    </m:r>
                                  </m:den>
                                </m:f>
                                <m:r>
                                  <a:rPr lang="es-CO" b="0" i="1" smtClean="0">
                                    <a:latin typeface="Cambria Math" panose="02040503050406030204" pitchFamily="18" charset="0"/>
                                  </a:rPr>
                                  <m:t>= </m:t>
                                </m:r>
                                <m:f>
                                  <m:fPr>
                                    <m:ctrlPr>
                                      <a:rPr lang="es-CO" b="0" i="1" smtClean="0">
                                        <a:latin typeface="Cambria Math" panose="02040503050406030204" pitchFamily="18" charset="0"/>
                                      </a:rPr>
                                    </m:ctrlPr>
                                  </m:fPr>
                                  <m:num>
                                    <m:r>
                                      <a:rPr lang="es-CO" b="0" i="1" smtClean="0">
                                        <a:latin typeface="Cambria Math" panose="02040503050406030204" pitchFamily="18" charset="0"/>
                                      </a:rPr>
                                      <m:t>5</m:t>
                                    </m:r>
                                  </m:num>
                                  <m:den>
                                    <m:r>
                                      <a:rPr lang="es-CO" b="0" i="1" smtClean="0">
                                        <a:latin typeface="Cambria Math" panose="02040503050406030204" pitchFamily="18" charset="0"/>
                                      </a:rPr>
                                      <m:t>6</m:t>
                                    </m:r>
                                  </m:den>
                                </m:f>
                              </m:oMath>
                            </m:oMathPara>
                          </a14:m>
                          <a:endParaRPr lang="es-CO" dirty="0"/>
                        </a:p>
                      </a:txBody>
                      <a:tcPr/>
                    </a:tc>
                    <a:extLst>
                      <a:ext uri="{0D108BD9-81ED-4DB2-BD59-A6C34878D82A}">
                        <a16:rowId xmlns:a16="http://schemas.microsoft.com/office/drawing/2014/main" xmlns="" val="3588219400"/>
                      </a:ext>
                    </a:extLst>
                  </a:tr>
                  <a:tr h="370840">
                    <a:tc>
                      <a:txBody>
                        <a:bodyPr/>
                        <a:lstStyle/>
                        <a:p>
                          <a14:m>
                            <m:oMath xmlns:m="http://schemas.openxmlformats.org/officeDocument/2006/math">
                              <m:sSup>
                                <m:sSupPr>
                                  <m:ctrlPr>
                                    <a:rPr lang="es-CO" b="0" i="1" smtClean="0">
                                      <a:latin typeface="Cambria Math" panose="02040503050406030204" pitchFamily="18" charset="0"/>
                                    </a:rPr>
                                  </m:ctrlPr>
                                </m:sSupPr>
                                <m:e>
                                  <m:r>
                                    <a:rPr lang="es-CO" b="0" i="1" smtClean="0">
                                      <a:latin typeface="Cambria Math" panose="02040503050406030204" pitchFamily="18" charset="0"/>
                                    </a:rPr>
                                    <m:t>(</m:t>
                                  </m:r>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r>
                                    <a:rPr lang="es-CO" b="0" i="1" smtClean="0">
                                      <a:latin typeface="Cambria Math" panose="02040503050406030204" pitchFamily="18" charset="0"/>
                                    </a:rPr>
                                    <m:t>)</m:t>
                                  </m:r>
                                </m:e>
                                <m:sup>
                                  <m:r>
                                    <a:rPr lang="es-CO" b="0" i="1" smtClean="0">
                                      <a:latin typeface="Cambria Math" panose="02040503050406030204" pitchFamily="18" charset="0"/>
                                    </a:rPr>
                                    <m:t>2</m:t>
                                  </m:r>
                                </m:sup>
                              </m:sSup>
                            </m:oMath>
                          </a14:m>
                          <a:r>
                            <a:rPr lang="es-CO" dirty="0" smtClean="0"/>
                            <a:t>=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oMath>
                          </a14:m>
                          <a:endParaRPr lang="es-CO"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b="0" i="1" smtClean="0">
                                        <a:latin typeface="Cambria Math" panose="02040503050406030204" pitchFamily="18" charset="0"/>
                                      </a:rPr>
                                    </m:ctrlPr>
                                  </m:sSupPr>
                                  <m:e>
                                    <m:r>
                                      <a:rPr lang="es-CO" b="0" i="1" smtClean="0">
                                        <a:latin typeface="Cambria Math" panose="02040503050406030204" pitchFamily="18" charset="0"/>
                                      </a:rPr>
                                      <m:t>(1+2)</m:t>
                                    </m:r>
                                  </m:e>
                                  <m:sup>
                                    <m:r>
                                      <a:rPr lang="es-CO" b="0" i="1" smtClean="0">
                                        <a:latin typeface="Cambria Math" panose="02040503050406030204" pitchFamily="18" charset="0"/>
                                      </a:rPr>
                                      <m:t>2</m:t>
                                    </m:r>
                                  </m:sup>
                                </m:sSup>
                                <m:r>
                                  <m:rPr>
                                    <m:nor/>
                                  </m:rPr>
                                  <a:rPr lang="es-CO" dirty="0" smtClean="0"/>
                                  <m:t>= </m:t>
                                </m:r>
                                <m:sSup>
                                  <m:sSupPr>
                                    <m:ctrlPr>
                                      <a:rPr lang="es-CO" i="1" smtClean="0">
                                        <a:latin typeface="Cambria Math" panose="02040503050406030204" pitchFamily="18" charset="0"/>
                                      </a:rPr>
                                    </m:ctrlPr>
                                  </m:sSupPr>
                                  <m:e>
                                    <m:r>
                                      <a:rPr lang="es-CO" b="0" i="1" smtClean="0">
                                        <a:latin typeface="Cambria Math" panose="02040503050406030204" pitchFamily="18" charset="0"/>
                                      </a:rPr>
                                      <m:t>1</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e>
                                  <m:sup>
                                    <m:r>
                                      <a:rPr lang="es-CO" b="0" i="1" smtClean="0">
                                        <a:latin typeface="Cambria Math" panose="02040503050406030204" pitchFamily="18" charset="0"/>
                                      </a:rPr>
                                      <m:t>2</m:t>
                                    </m:r>
                                  </m:sup>
                                </m:sSup>
                              </m:oMath>
                            </m:oMathPara>
                          </a14:m>
                          <a:endParaRPr lang="es-CO" b="0" dirty="0" smtClean="0"/>
                        </a:p>
                        <a:p>
                          <a:pPr/>
                          <a14:m>
                            <m:oMathPara xmlns:m="http://schemas.openxmlformats.org/officeDocument/2006/math">
                              <m:oMathParaPr>
                                <m:jc m:val="centerGroup"/>
                              </m:oMathParaPr>
                              <m:oMath xmlns:m="http://schemas.openxmlformats.org/officeDocument/2006/math">
                                <m:sSup>
                                  <m:sSupPr>
                                    <m:ctrlPr>
                                      <a:rPr lang="es-CO" b="0" i="1" smtClean="0">
                                        <a:latin typeface="Cambria Math" panose="02040503050406030204" pitchFamily="18" charset="0"/>
                                      </a:rPr>
                                    </m:ctrlPr>
                                  </m:sSupPr>
                                  <m:e>
                                    <m:r>
                                      <a:rPr lang="es-CO" b="0" i="1" smtClean="0">
                                        <a:latin typeface="Cambria Math" panose="02040503050406030204" pitchFamily="18" charset="0"/>
                                      </a:rPr>
                                      <m:t>(3)</m:t>
                                    </m:r>
                                  </m:e>
                                  <m:sup>
                                    <m:r>
                                      <a:rPr lang="es-CO" b="0" i="1" smtClean="0">
                                        <a:latin typeface="Cambria Math" panose="02040503050406030204" pitchFamily="18" charset="0"/>
                                      </a:rPr>
                                      <m:t>2</m:t>
                                    </m:r>
                                  </m:sup>
                                </m:sSup>
                                <m:r>
                                  <m:rPr>
                                    <m:nor/>
                                  </m:rPr>
                                  <a:rPr lang="es-CO" dirty="0" smtClean="0"/>
                                  <m:t>= </m:t>
                                </m:r>
                                <m:r>
                                  <a:rPr lang="es-CO" b="0" i="1" dirty="0" smtClean="0">
                                    <a:latin typeface="Cambria Math" panose="02040503050406030204" pitchFamily="18" charset="0"/>
                                  </a:rPr>
                                  <m:t>1</m:t>
                                </m:r>
                                <m:r>
                                  <a:rPr lang="es-CO" b="0" i="1" smtClean="0">
                                    <a:latin typeface="Cambria Math" panose="02040503050406030204" pitchFamily="18" charset="0"/>
                                  </a:rPr>
                                  <m:t>+4</m:t>
                                </m:r>
                              </m:oMath>
                            </m:oMathPara>
                          </a14:m>
                          <a:endParaRPr lang="es-CO" b="0" dirty="0" smtClean="0"/>
                        </a:p>
                        <a:p>
                          <a:r>
                            <a:rPr lang="es-CO" dirty="0" smtClean="0"/>
                            <a:t>               9</a:t>
                          </a:r>
                          <a14:m>
                            <m:oMath xmlns:m="http://schemas.openxmlformats.org/officeDocument/2006/math">
                              <m:r>
                                <m:rPr>
                                  <m:nor/>
                                </m:rPr>
                                <a:rPr lang="es-CO" dirty="0" smtClean="0"/>
                                <m:t>= </m:t>
                              </m:r>
                              <m:r>
                                <a:rPr lang="es-CO" i="1" smtClean="0">
                                  <a:latin typeface="Cambria Math" panose="02040503050406030204" pitchFamily="18" charset="0"/>
                                </a:rPr>
                                <m:t>5</m:t>
                              </m:r>
                            </m:oMath>
                          </a14:m>
                          <a:endParaRPr lang="es-CO" dirty="0"/>
                        </a:p>
                      </a:txBody>
                      <a:tcPr/>
                    </a:tc>
                    <a:tc>
                      <a:txBody>
                        <a:bodyPr/>
                        <a:lstStyle/>
                        <a:p>
                          <a14:m>
                            <m:oMath xmlns:m="http://schemas.openxmlformats.org/officeDocument/2006/math">
                              <m:sSup>
                                <m:sSupPr>
                                  <m:ctrlPr>
                                    <a:rPr lang="es-CO" b="0" i="1" smtClean="0">
                                      <a:latin typeface="Cambria Math" panose="02040503050406030204" pitchFamily="18" charset="0"/>
                                    </a:rPr>
                                  </m:ctrlPr>
                                </m:sSupPr>
                                <m:e>
                                  <m:r>
                                    <a:rPr lang="es-CO" b="0" i="1" smtClean="0">
                                      <a:latin typeface="Cambria Math" panose="02040503050406030204" pitchFamily="18" charset="0"/>
                                    </a:rPr>
                                    <m:t>(</m:t>
                                  </m:r>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r>
                                    <a:rPr lang="es-CO" b="0" i="1" smtClean="0">
                                      <a:latin typeface="Cambria Math" panose="02040503050406030204" pitchFamily="18" charset="0"/>
                                    </a:rPr>
                                    <m:t>)</m:t>
                                  </m:r>
                                </m:e>
                                <m:sup>
                                  <m:r>
                                    <a:rPr lang="es-CO" b="0" i="1" smtClean="0">
                                      <a:latin typeface="Cambria Math" panose="02040503050406030204" pitchFamily="18" charset="0"/>
                                    </a:rPr>
                                    <m:t>2</m:t>
                                  </m:r>
                                </m:sup>
                              </m:sSup>
                            </m:oMath>
                          </a14:m>
                          <a:r>
                            <a:rPr lang="es-CO" dirty="0" smtClean="0"/>
                            <a:t>= </a:t>
                          </a:r>
                          <a14:m>
                            <m:oMath xmlns:m="http://schemas.openxmlformats.org/officeDocument/2006/math">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+2</m:t>
                              </m:r>
                              <m:r>
                                <a:rPr lang="es-CO" b="0" i="1" smtClean="0">
                                  <a:latin typeface="Cambria Math" panose="02040503050406030204" pitchFamily="18" charset="0"/>
                                </a:rPr>
                                <m:t>𝑎𝑏</m:t>
                              </m:r>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oMath>
                          </a14:m>
                          <a:endParaRPr lang="es-CO"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100" b="0" i="1" smtClean="0">
                                        <a:latin typeface="Cambria Math" panose="02040503050406030204" pitchFamily="18" charset="0"/>
                                      </a:rPr>
                                    </m:ctrlPr>
                                  </m:sSupPr>
                                  <m:e>
                                    <m:r>
                                      <a:rPr lang="es-CO" sz="1100" b="0" i="1" smtClean="0">
                                        <a:latin typeface="Cambria Math" panose="02040503050406030204" pitchFamily="18" charset="0"/>
                                      </a:rPr>
                                      <m:t>(1+2)</m:t>
                                    </m:r>
                                  </m:e>
                                  <m:sup>
                                    <m:r>
                                      <a:rPr lang="es-CO" sz="1100" b="0" i="1" smtClean="0">
                                        <a:latin typeface="Cambria Math" panose="02040503050406030204" pitchFamily="18" charset="0"/>
                                      </a:rPr>
                                      <m:t>2</m:t>
                                    </m:r>
                                  </m:sup>
                                </m:sSup>
                                <m:r>
                                  <m:rPr>
                                    <m:nor/>
                                  </m:rPr>
                                  <a:rPr lang="es-CO" sz="1100" dirty="0" smtClean="0"/>
                                  <m:t>= </m:t>
                                </m:r>
                                <m:sSup>
                                  <m:sSupPr>
                                    <m:ctrlPr>
                                      <a:rPr lang="es-CO" sz="1100" i="1" smtClean="0">
                                        <a:latin typeface="Cambria Math" panose="02040503050406030204" pitchFamily="18" charset="0"/>
                                      </a:rPr>
                                    </m:ctrlPr>
                                  </m:sSupPr>
                                  <m:e>
                                    <m:r>
                                      <a:rPr lang="es-CO" sz="1100" b="0" i="1" smtClean="0">
                                        <a:latin typeface="Cambria Math" panose="02040503050406030204" pitchFamily="18" charset="0"/>
                                      </a:rPr>
                                      <m:t>1</m:t>
                                    </m:r>
                                  </m:e>
                                  <m:sup>
                                    <m:r>
                                      <a:rPr lang="es-CO" sz="1100" b="0" i="1" smtClean="0">
                                        <a:latin typeface="Cambria Math" panose="02040503050406030204" pitchFamily="18" charset="0"/>
                                      </a:rPr>
                                      <m:t>2</m:t>
                                    </m:r>
                                  </m:sup>
                                </m:sSup>
                                <m:r>
                                  <a:rPr lang="es-CO" sz="1100" b="0" i="1" smtClean="0">
                                    <a:latin typeface="Cambria Math" panose="02040503050406030204" pitchFamily="18" charset="0"/>
                                  </a:rPr>
                                  <m:t>+2</m:t>
                                </m:r>
                                <m:d>
                                  <m:dPr>
                                    <m:ctrlPr>
                                      <a:rPr lang="es-CO" sz="1100" b="0" i="1" smtClean="0">
                                        <a:latin typeface="Cambria Math" panose="02040503050406030204" pitchFamily="18" charset="0"/>
                                      </a:rPr>
                                    </m:ctrlPr>
                                  </m:dPr>
                                  <m:e>
                                    <m:r>
                                      <a:rPr lang="es-CO" sz="1100" b="0" i="1" smtClean="0">
                                        <a:latin typeface="Cambria Math" panose="02040503050406030204" pitchFamily="18" charset="0"/>
                                      </a:rPr>
                                      <m:t>1</m:t>
                                    </m:r>
                                  </m:e>
                                </m:d>
                                <m:d>
                                  <m:dPr>
                                    <m:ctrlPr>
                                      <a:rPr lang="es-CO" sz="1100" b="0" i="1" smtClean="0">
                                        <a:latin typeface="Cambria Math" panose="02040503050406030204" pitchFamily="18" charset="0"/>
                                      </a:rPr>
                                    </m:ctrlPr>
                                  </m:dPr>
                                  <m:e>
                                    <m:r>
                                      <a:rPr lang="es-CO" sz="1100" b="0" i="1" smtClean="0">
                                        <a:latin typeface="Cambria Math" panose="02040503050406030204" pitchFamily="18" charset="0"/>
                                      </a:rPr>
                                      <m:t>2</m:t>
                                    </m:r>
                                  </m:e>
                                </m:d>
                                <m:r>
                                  <a:rPr lang="es-CO" sz="1100" b="0" i="1" smtClean="0">
                                    <a:latin typeface="Cambria Math" panose="02040503050406030204" pitchFamily="18" charset="0"/>
                                  </a:rPr>
                                  <m:t>+</m:t>
                                </m:r>
                                <m:sSup>
                                  <m:sSupPr>
                                    <m:ctrlPr>
                                      <a:rPr lang="es-CO" sz="1100" b="0" i="1" smtClean="0">
                                        <a:latin typeface="Cambria Math" panose="02040503050406030204" pitchFamily="18" charset="0"/>
                                      </a:rPr>
                                    </m:ctrlPr>
                                  </m:sSupPr>
                                  <m:e>
                                    <m:r>
                                      <a:rPr lang="es-CO" sz="1100" b="0" i="1" smtClean="0">
                                        <a:latin typeface="Cambria Math" panose="02040503050406030204" pitchFamily="18" charset="0"/>
                                      </a:rPr>
                                      <m:t>2</m:t>
                                    </m:r>
                                  </m:e>
                                  <m:sup>
                                    <m:r>
                                      <a:rPr lang="es-CO" sz="1100" b="0" i="1" smtClean="0">
                                        <a:latin typeface="Cambria Math" panose="02040503050406030204" pitchFamily="18" charset="0"/>
                                      </a:rPr>
                                      <m:t>2</m:t>
                                    </m:r>
                                  </m:sup>
                                </m:sSup>
                              </m:oMath>
                            </m:oMathPara>
                          </a14:m>
                          <a:endParaRPr lang="es-CO" sz="1100" b="0" dirty="0" smtClean="0"/>
                        </a:p>
                        <a:p>
                          <a:pPr algn="ct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9=1+4+4</m:t>
                                </m:r>
                              </m:oMath>
                            </m:oMathPara>
                          </a14:m>
                          <a:endParaRPr lang="es-CO" dirty="0"/>
                        </a:p>
                      </a:txBody>
                      <a:tcPr/>
                    </a:tc>
                    <a:extLst>
                      <a:ext uri="{0D108BD9-81ED-4DB2-BD59-A6C34878D82A}">
                        <a16:rowId xmlns:a16="http://schemas.microsoft.com/office/drawing/2014/main" xmlns="" val="2631108244"/>
                      </a:ext>
                    </a:extLst>
                  </a:tr>
                  <a:tr h="668932">
                    <a:tc>
                      <a:txBody>
                        <a:bodyPr/>
                        <a:lstStyle/>
                        <a:p>
                          <a:r>
                            <a:rPr lang="es-CO" dirty="0" smtClean="0"/>
                            <a:t>             </a:t>
                          </a:r>
                          <a14:m>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num>
                                <m:den>
                                  <m:r>
                                    <a:rPr lang="es-CO" b="0" i="1" smtClean="0">
                                      <a:latin typeface="Cambria Math" panose="02040503050406030204" pitchFamily="18" charset="0"/>
                                    </a:rPr>
                                    <m:t>𝑏</m:t>
                                  </m:r>
                                </m:den>
                              </m:f>
                              <m:r>
                                <a:rPr lang="es-CO" b="0" i="1" smtClean="0">
                                  <a:latin typeface="Cambria Math" panose="02040503050406030204" pitchFamily="18" charset="0"/>
                                </a:rPr>
                                <m:t>=</m:t>
                              </m:r>
                              <m:r>
                                <a:rPr lang="es-CO" b="0" i="1" smtClean="0">
                                  <a:latin typeface="Cambria Math" panose="02040503050406030204" pitchFamily="18" charset="0"/>
                                </a:rPr>
                                <m:t>𝑎</m:t>
                              </m:r>
                            </m:oMath>
                          </a14:m>
                          <a:endParaRPr lang="es-CO" dirty="0"/>
                        </a:p>
                      </a:txBody>
                      <a:tcPr/>
                    </a:tc>
                    <a:tc>
                      <a:txBody>
                        <a:bodyPr/>
                        <a:lstStyle/>
                        <a:p>
                          <a:r>
                            <a:rPr lang="es-CO" sz="1200" dirty="0" smtClean="0"/>
                            <a:t>            </a:t>
                          </a:r>
                          <a14:m>
                            <m:oMath xmlns:m="http://schemas.openxmlformats.org/officeDocument/2006/math">
                              <m:f>
                                <m:fPr>
                                  <m:ctrlPr>
                                    <a:rPr lang="es-CO" sz="1200" i="1" smtClean="0">
                                      <a:latin typeface="Cambria Math" panose="02040503050406030204" pitchFamily="18" charset="0"/>
                                    </a:rPr>
                                  </m:ctrlPr>
                                </m:fPr>
                                <m:num>
                                  <m:r>
                                    <a:rPr lang="es-CO" sz="1200" b="0" i="1" smtClean="0">
                                      <a:latin typeface="Cambria Math" panose="02040503050406030204" pitchFamily="18" charset="0"/>
                                    </a:rPr>
                                    <m:t>12+6</m:t>
                                  </m:r>
                                </m:num>
                                <m:den>
                                  <m:r>
                                    <a:rPr lang="es-CO" sz="1200" b="0" i="1" smtClean="0">
                                      <a:latin typeface="Cambria Math" panose="02040503050406030204" pitchFamily="18" charset="0"/>
                                    </a:rPr>
                                    <m:t>6</m:t>
                                  </m:r>
                                </m:den>
                              </m:f>
                              <m:r>
                                <a:rPr lang="es-CO" sz="1200" b="0" i="1" smtClean="0">
                                  <a:latin typeface="Cambria Math" panose="02040503050406030204" pitchFamily="18" charset="0"/>
                                </a:rPr>
                                <m:t>=12</m:t>
                              </m:r>
                            </m:oMath>
                          </a14:m>
                          <a:endParaRPr lang="es-CO" sz="1200" b="0" dirty="0" smtClean="0"/>
                        </a:p>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CO" sz="1200" b="0" i="1" dirty="0" smtClean="0">
                                        <a:latin typeface="Cambria Math" panose="02040503050406030204" pitchFamily="18" charset="0"/>
                                      </a:rPr>
                                    </m:ctrlPr>
                                  </m:fPr>
                                  <m:num>
                                    <m:r>
                                      <a:rPr lang="es-CO" sz="1200" b="0" i="1" dirty="0" smtClean="0">
                                        <a:latin typeface="Cambria Math" panose="02040503050406030204" pitchFamily="18" charset="0"/>
                                      </a:rPr>
                                      <m:t>18</m:t>
                                    </m:r>
                                  </m:num>
                                  <m:den>
                                    <m:r>
                                      <a:rPr lang="es-CO" sz="1200" b="0" i="1" dirty="0" smtClean="0">
                                        <a:latin typeface="Cambria Math" panose="02040503050406030204" pitchFamily="18" charset="0"/>
                                      </a:rPr>
                                      <m:t>6</m:t>
                                    </m:r>
                                  </m:den>
                                </m:f>
                                <m:r>
                                  <a:rPr lang="es-CO" sz="1200" b="0" i="1" dirty="0" smtClean="0">
                                    <a:latin typeface="Cambria Math" panose="02040503050406030204" pitchFamily="18" charset="0"/>
                                  </a:rPr>
                                  <m:t>=12</m:t>
                                </m:r>
                              </m:oMath>
                            </m:oMathPara>
                          </a14:m>
                          <a:endParaRPr lang="es-CO" sz="1200" b="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es-CO" sz="1200" b="0" dirty="0" smtClean="0"/>
                            <a:t>                 3=12</a:t>
                          </a:r>
                        </a:p>
                        <a:p>
                          <a:endParaRPr lang="es-CO" dirty="0"/>
                        </a:p>
                      </a:txBody>
                      <a:tcPr/>
                    </a:tc>
                    <a:tc>
                      <a:txBody>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CO" b="0" i="1" smtClean="0">
                                        <a:latin typeface="Cambria Math" panose="02040503050406030204" pitchFamily="18" charset="0"/>
                                      </a:rPr>
                                      <m:t>𝑎</m:t>
                                    </m:r>
                                    <m:r>
                                      <a:rPr lang="es-CO" b="0" i="1" smtClean="0">
                                        <a:latin typeface="Cambria Math" panose="02040503050406030204" pitchFamily="18" charset="0"/>
                                      </a:rPr>
                                      <m:t>+</m:t>
                                    </m:r>
                                    <m:r>
                                      <a:rPr lang="es-CO" b="0" i="1" smtClean="0">
                                        <a:latin typeface="Cambria Math" panose="02040503050406030204" pitchFamily="18" charset="0"/>
                                      </a:rPr>
                                      <m:t>𝑏</m:t>
                                    </m:r>
                                  </m:num>
                                  <m:den>
                                    <m:r>
                                      <a:rPr lang="es-CO" b="0" i="1" smtClean="0">
                                        <a:latin typeface="Cambria Math" panose="02040503050406030204" pitchFamily="18" charset="0"/>
                                      </a:rPr>
                                      <m:t>𝑏</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𝑎</m:t>
                                    </m:r>
                                  </m:num>
                                  <m:den>
                                    <m:r>
                                      <a:rPr lang="es-CO" b="0" i="1" smtClean="0">
                                        <a:latin typeface="Cambria Math" panose="02040503050406030204" pitchFamily="18" charset="0"/>
                                      </a:rPr>
                                      <m:t>𝑏</m:t>
                                    </m:r>
                                  </m:den>
                                </m:f>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𝑏</m:t>
                                    </m:r>
                                  </m:num>
                                  <m:den>
                                    <m:r>
                                      <a:rPr lang="es-CO" b="0" i="1" smtClean="0">
                                        <a:latin typeface="Cambria Math" panose="02040503050406030204" pitchFamily="18" charset="0"/>
                                      </a:rPr>
                                      <m:t>𝑏</m:t>
                                    </m:r>
                                  </m:den>
                                </m:f>
                              </m:oMath>
                            </m:oMathPara>
                          </a14:m>
                          <a:endParaRPr lang="es-CO"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CO" sz="1400" i="1" smtClean="0">
                                        <a:latin typeface="Cambria Math" panose="02040503050406030204" pitchFamily="18" charset="0"/>
                                      </a:rPr>
                                    </m:ctrlPr>
                                  </m:fPr>
                                  <m:num>
                                    <m:r>
                                      <a:rPr lang="es-CO" sz="1400" b="0" i="1" smtClean="0">
                                        <a:latin typeface="Cambria Math" panose="02040503050406030204" pitchFamily="18" charset="0"/>
                                      </a:rPr>
                                      <m:t>12+6</m:t>
                                    </m:r>
                                  </m:num>
                                  <m:den>
                                    <m:r>
                                      <a:rPr lang="es-CO" sz="1400" b="0" i="1" smtClean="0">
                                        <a:latin typeface="Cambria Math" panose="02040503050406030204" pitchFamily="18" charset="0"/>
                                      </a:rPr>
                                      <m:t>6</m:t>
                                    </m:r>
                                  </m:den>
                                </m:f>
                                <m:r>
                                  <a:rPr lang="es-CO" sz="1400" b="0" i="1" smtClean="0">
                                    <a:latin typeface="Cambria Math" panose="02040503050406030204" pitchFamily="18" charset="0"/>
                                  </a:rPr>
                                  <m:t>=</m:t>
                                </m:r>
                                <m:f>
                                  <m:fPr>
                                    <m:ctrlPr>
                                      <a:rPr lang="es-CO" sz="1400" b="0" i="1" smtClean="0">
                                        <a:latin typeface="Cambria Math" panose="02040503050406030204" pitchFamily="18" charset="0"/>
                                      </a:rPr>
                                    </m:ctrlPr>
                                  </m:fPr>
                                  <m:num>
                                    <m:r>
                                      <a:rPr lang="es-CO" sz="1400" b="0" i="1" smtClean="0">
                                        <a:latin typeface="Cambria Math" panose="02040503050406030204" pitchFamily="18" charset="0"/>
                                      </a:rPr>
                                      <m:t>12</m:t>
                                    </m:r>
                                  </m:num>
                                  <m:den>
                                    <m:r>
                                      <a:rPr lang="es-CO" sz="1400" b="0" i="1" smtClean="0">
                                        <a:latin typeface="Cambria Math" panose="02040503050406030204" pitchFamily="18" charset="0"/>
                                      </a:rPr>
                                      <m:t>6</m:t>
                                    </m:r>
                                  </m:den>
                                </m:f>
                                <m:r>
                                  <a:rPr lang="es-CO" sz="1400" b="0" i="1" smtClean="0">
                                    <a:latin typeface="Cambria Math" panose="02040503050406030204" pitchFamily="18" charset="0"/>
                                  </a:rPr>
                                  <m:t>+</m:t>
                                </m:r>
                                <m:f>
                                  <m:fPr>
                                    <m:ctrlPr>
                                      <a:rPr lang="es-CO" sz="1400" b="0" i="1" smtClean="0">
                                        <a:latin typeface="Cambria Math" panose="02040503050406030204" pitchFamily="18" charset="0"/>
                                      </a:rPr>
                                    </m:ctrlPr>
                                  </m:fPr>
                                  <m:num>
                                    <m:r>
                                      <a:rPr lang="es-CO" sz="1400" b="0" i="1" smtClean="0">
                                        <a:latin typeface="Cambria Math" panose="02040503050406030204" pitchFamily="18" charset="0"/>
                                      </a:rPr>
                                      <m:t>6</m:t>
                                    </m:r>
                                  </m:num>
                                  <m:den>
                                    <m:r>
                                      <a:rPr lang="es-CO" sz="1400" b="0" i="1" smtClean="0">
                                        <a:latin typeface="Cambria Math" panose="02040503050406030204" pitchFamily="18" charset="0"/>
                                      </a:rPr>
                                      <m:t>6</m:t>
                                    </m:r>
                                  </m:den>
                                </m:f>
                              </m:oMath>
                            </m:oMathPara>
                          </a14:m>
                          <a:endParaRPr lang="es-CO" sz="1400" b="0" dirty="0" smtClean="0"/>
                        </a:p>
                        <a:p>
                          <a:pPr/>
                          <a14:m>
                            <m:oMathPara xmlns:m="http://schemas.openxmlformats.org/officeDocument/2006/math">
                              <m:oMathParaPr>
                                <m:jc m:val="centerGroup"/>
                              </m:oMathParaPr>
                              <m:oMath xmlns:m="http://schemas.openxmlformats.org/officeDocument/2006/math">
                                <m:f>
                                  <m:fPr>
                                    <m:ctrlPr>
                                      <a:rPr lang="es-CO" sz="1200" i="1" smtClean="0">
                                        <a:latin typeface="Cambria Math" panose="02040503050406030204" pitchFamily="18" charset="0"/>
                                      </a:rPr>
                                    </m:ctrlPr>
                                  </m:fPr>
                                  <m:num>
                                    <m:r>
                                      <a:rPr lang="es-CO" sz="1200" b="0" i="1" smtClean="0">
                                        <a:latin typeface="Cambria Math" panose="02040503050406030204" pitchFamily="18" charset="0"/>
                                      </a:rPr>
                                      <m:t>18</m:t>
                                    </m:r>
                                  </m:num>
                                  <m:den>
                                    <m:r>
                                      <a:rPr lang="es-CO" sz="1200" b="0" i="1" smtClean="0">
                                        <a:latin typeface="Cambria Math" panose="02040503050406030204" pitchFamily="18" charset="0"/>
                                      </a:rPr>
                                      <m:t>6</m:t>
                                    </m:r>
                                  </m:den>
                                </m:f>
                                <m:r>
                                  <a:rPr lang="es-CO" sz="1200" b="0" i="1" smtClean="0">
                                    <a:latin typeface="Cambria Math" panose="02040503050406030204" pitchFamily="18" charset="0"/>
                                  </a:rPr>
                                  <m:t>=2+1</m:t>
                                </m:r>
                              </m:oMath>
                            </m:oMathPara>
                          </a14:m>
                          <a:endParaRPr lang="es-CO" dirty="0" smtClean="0"/>
                        </a:p>
                        <a:p>
                          <a:r>
                            <a:rPr lang="es-CO" dirty="0" smtClean="0"/>
                            <a:t>                </a:t>
                          </a:r>
                          <a14:m>
                            <m:oMath xmlns:m="http://schemas.openxmlformats.org/officeDocument/2006/math">
                              <m:r>
                                <a:rPr lang="es-CO" i="1" dirty="0" smtClean="0">
                                  <a:latin typeface="Cambria Math" panose="02040503050406030204" pitchFamily="18" charset="0"/>
                                </a:rPr>
                                <m:t>3=3   </m:t>
                              </m:r>
                            </m:oMath>
                          </a14:m>
                          <a:endParaRPr lang="es-CO" dirty="0"/>
                        </a:p>
                      </a:txBody>
                      <a:tcPr/>
                    </a:tc>
                    <a:extLst>
                      <a:ext uri="{0D108BD9-81ED-4DB2-BD59-A6C34878D82A}">
                        <a16:rowId xmlns:a16="http://schemas.microsoft.com/office/drawing/2014/main" xmlns="" val="3339197486"/>
                      </a:ext>
                    </a:extLst>
                  </a:tr>
                  <a:tr h="370840">
                    <a:tc>
                      <a:txBody>
                        <a:bodyPr/>
                        <a:lstStyle/>
                        <a:p>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e>
                                </m:rad>
                                <m:r>
                                  <a:rPr lang="es-CO" b="0" i="0" smtClean="0">
                                    <a:latin typeface="Cambria Math" panose="02040503050406030204" pitchFamily="18" charset="0"/>
                                  </a:rPr>
                                  <m:t>=</m:t>
                                </m:r>
                                <m:r>
                                  <a:rPr lang="es-CO" b="0" i="1" dirty="0" smtClean="0">
                                    <a:latin typeface="Cambria Math" panose="02040503050406030204" pitchFamily="18" charset="0"/>
                                  </a:rPr>
                                  <m:t>𝑎</m:t>
                                </m:r>
                                <m:r>
                                  <a:rPr lang="es-CO" b="0" i="1" dirty="0" smtClean="0">
                                    <a:latin typeface="Cambria Math" panose="02040503050406030204" pitchFamily="18" charset="0"/>
                                  </a:rPr>
                                  <m:t>+</m:t>
                                </m:r>
                                <m:r>
                                  <a:rPr lang="es-CO" b="0" i="1" dirty="0" smtClean="0">
                                    <a:latin typeface="Cambria Math" panose="02040503050406030204" pitchFamily="18" charset="0"/>
                                  </a:rPr>
                                  <m:t>𝑏</m:t>
                                </m:r>
                              </m:oMath>
                            </m:oMathPara>
                          </a14:m>
                          <a:endParaRPr lang="es-CO"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sSup>
                                      <m:sSupPr>
                                        <m:ctrlPr>
                                          <a:rPr lang="es-CO" i="1" smtClean="0">
                                            <a:latin typeface="Cambria Math" panose="02040503050406030204" pitchFamily="18" charset="0"/>
                                          </a:rPr>
                                        </m:ctrlPr>
                                      </m:sSupPr>
                                      <m:e>
                                        <m:r>
                                          <a:rPr lang="es-CO" b="0" i="1" smtClean="0">
                                            <a:latin typeface="Cambria Math" panose="02040503050406030204" pitchFamily="18" charset="0"/>
                                          </a:rPr>
                                          <m:t>1</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e>
                                      <m:sup>
                                        <m:r>
                                          <a:rPr lang="es-CO" b="0" i="1" smtClean="0">
                                            <a:latin typeface="Cambria Math" panose="02040503050406030204" pitchFamily="18" charset="0"/>
                                          </a:rPr>
                                          <m:t>2</m:t>
                                        </m:r>
                                      </m:sup>
                                    </m:sSup>
                                  </m:e>
                                </m:rad>
                                <m:r>
                                  <a:rPr lang="es-CO" b="0" i="0" smtClean="0">
                                    <a:latin typeface="Cambria Math" panose="02040503050406030204" pitchFamily="18" charset="0"/>
                                  </a:rPr>
                                  <m:t>=</m:t>
                                </m:r>
                                <m:r>
                                  <a:rPr lang="es-CO" b="0" i="1" smtClean="0">
                                    <a:latin typeface="Cambria Math" panose="02040503050406030204" pitchFamily="18" charset="0"/>
                                  </a:rPr>
                                  <m:t>1</m:t>
                                </m:r>
                                <m:r>
                                  <a:rPr lang="es-CO" b="0" i="1" dirty="0" smtClean="0">
                                    <a:latin typeface="Cambria Math" panose="02040503050406030204" pitchFamily="18" charset="0"/>
                                  </a:rPr>
                                  <m:t>+2</m:t>
                                </m:r>
                              </m:oMath>
                            </m:oMathPara>
                          </a14:m>
                          <a:endParaRPr lang="es-CO" b="0" dirty="0" smtClean="0"/>
                        </a:p>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r>
                                      <a:rPr lang="es-CO" i="1" smtClean="0">
                                        <a:latin typeface="Cambria Math" panose="02040503050406030204" pitchFamily="18" charset="0"/>
                                      </a:rPr>
                                      <m:t>5</m:t>
                                    </m:r>
                                  </m:e>
                                </m:rad>
                                <m:r>
                                  <a:rPr lang="es-CO" b="0" i="0" smtClean="0">
                                    <a:latin typeface="Cambria Math" panose="02040503050406030204" pitchFamily="18" charset="0"/>
                                  </a:rPr>
                                  <m:t>=</m:t>
                                </m:r>
                                <m:r>
                                  <a:rPr lang="es-CO" b="0" i="1" smtClean="0">
                                    <a:latin typeface="Cambria Math" panose="02040503050406030204" pitchFamily="18" charset="0"/>
                                  </a:rPr>
                                  <m:t>3</m:t>
                                </m:r>
                              </m:oMath>
                            </m:oMathPara>
                          </a14:m>
                          <a:endParaRPr lang="es-CO"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e>
                                </m:rad>
                                <m:r>
                                  <a:rPr lang="es-CO" b="0" i="0" smtClean="0">
                                    <a:latin typeface="Cambria Math" panose="02040503050406030204" pitchFamily="18" charset="0"/>
                                  </a:rPr>
                                  <m:t>=</m:t>
                                </m:r>
                                <m:rad>
                                  <m:radPr>
                                    <m:degHide m:val="on"/>
                                    <m:ctrlPr>
                                      <a:rPr lang="es-CO" i="1" smtClean="0">
                                        <a:latin typeface="Cambria Math" panose="02040503050406030204" pitchFamily="18" charset="0"/>
                                      </a:rPr>
                                    </m:ctrlPr>
                                  </m:radPr>
                                  <m:deg/>
                                  <m:e>
                                    <m:sSup>
                                      <m:sSupPr>
                                        <m:ctrlPr>
                                          <a:rPr lang="es-CO" i="1" smtClean="0">
                                            <a:latin typeface="Cambria Math" panose="02040503050406030204" pitchFamily="18" charset="0"/>
                                          </a:rPr>
                                        </m:ctrlPr>
                                      </m:sSupPr>
                                      <m:e>
                                        <m:r>
                                          <a:rPr lang="es-CO" b="0" i="1" smtClean="0">
                                            <a:latin typeface="Cambria Math" panose="02040503050406030204" pitchFamily="18" charset="0"/>
                                          </a:rPr>
                                          <m:t>𝑎</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𝑏</m:t>
                                        </m:r>
                                      </m:e>
                                      <m:sup>
                                        <m:r>
                                          <a:rPr lang="es-CO" b="0" i="1" smtClean="0">
                                            <a:latin typeface="Cambria Math" panose="02040503050406030204" pitchFamily="18" charset="0"/>
                                          </a:rPr>
                                          <m:t>2</m:t>
                                        </m:r>
                                      </m:sup>
                                    </m:sSup>
                                  </m:e>
                                </m:rad>
                              </m:oMath>
                            </m:oMathPara>
                          </a14:m>
                          <a:endParaRPr lang="es-CO" dirty="0"/>
                        </a:p>
                        <a:p>
                          <a:endParaRPr lang="es-CO" dirty="0"/>
                        </a:p>
                      </a:txBody>
                      <a:tcPr/>
                    </a:tc>
                    <a:tc>
                      <a:txBody>
                        <a:bodyPr/>
                        <a:lstStyle/>
                        <a:p>
                          <a:pPr/>
                          <a14:m>
                            <m:oMathPara xmlns:m="http://schemas.openxmlformats.org/officeDocument/2006/math">
                              <m:oMathParaPr>
                                <m:jc m:val="centerGroup"/>
                              </m:oMathParaPr>
                              <m:oMath xmlns:m="http://schemas.openxmlformats.org/officeDocument/2006/math">
                                <m:rad>
                                  <m:radPr>
                                    <m:degHide m:val="on"/>
                                    <m:ctrlPr>
                                      <a:rPr lang="es-CO" i="1" smtClean="0">
                                        <a:latin typeface="Cambria Math" panose="02040503050406030204" pitchFamily="18" charset="0"/>
                                      </a:rPr>
                                    </m:ctrlPr>
                                  </m:radPr>
                                  <m:deg/>
                                  <m:e>
                                    <m:sSup>
                                      <m:sSupPr>
                                        <m:ctrlPr>
                                          <a:rPr lang="es-CO" i="1" smtClean="0">
                                            <a:latin typeface="Cambria Math" panose="02040503050406030204" pitchFamily="18" charset="0"/>
                                          </a:rPr>
                                        </m:ctrlPr>
                                      </m:sSupPr>
                                      <m:e>
                                        <m:r>
                                          <a:rPr lang="es-CO" b="0" i="1" smtClean="0">
                                            <a:latin typeface="Cambria Math" panose="02040503050406030204" pitchFamily="18" charset="0"/>
                                          </a:rPr>
                                          <m:t>1</m:t>
                                        </m:r>
                                      </m:e>
                                      <m:sup>
                                        <m:r>
                                          <a:rPr lang="es-CO" b="0" i="1" smtClean="0">
                                            <a:latin typeface="Cambria Math" panose="02040503050406030204" pitchFamily="18" charset="0"/>
                                          </a:rPr>
                                          <m:t>2</m:t>
                                        </m:r>
                                      </m:sup>
                                    </m:sSup>
                                    <m:r>
                                      <a:rPr lang="es-CO" b="0" i="1" smtClean="0">
                                        <a:latin typeface="Cambria Math" panose="02040503050406030204" pitchFamily="18" charset="0"/>
                                      </a:rPr>
                                      <m:t>+</m:t>
                                    </m:r>
                                    <m:sSup>
                                      <m:sSupPr>
                                        <m:ctrlPr>
                                          <a:rPr lang="es-CO" b="0" i="1" smtClean="0">
                                            <a:latin typeface="Cambria Math" panose="02040503050406030204" pitchFamily="18" charset="0"/>
                                          </a:rPr>
                                        </m:ctrlPr>
                                      </m:sSupPr>
                                      <m:e>
                                        <m:r>
                                          <a:rPr lang="es-CO" b="0" i="1" smtClean="0">
                                            <a:latin typeface="Cambria Math" panose="02040503050406030204" pitchFamily="18" charset="0"/>
                                          </a:rPr>
                                          <m:t>2</m:t>
                                        </m:r>
                                      </m:e>
                                      <m:sup>
                                        <m:r>
                                          <a:rPr lang="es-CO" b="0" i="1" smtClean="0">
                                            <a:latin typeface="Cambria Math" panose="02040503050406030204" pitchFamily="18" charset="0"/>
                                          </a:rPr>
                                          <m:t>2</m:t>
                                        </m:r>
                                      </m:sup>
                                    </m:sSup>
                                  </m:e>
                                </m:rad>
                                <m:r>
                                  <a:rPr lang="es-CO" b="0" i="1" smtClean="0">
                                    <a:latin typeface="Cambria Math" panose="02040503050406030204" pitchFamily="18" charset="0"/>
                                  </a:rPr>
                                  <m:t>=</m:t>
                                </m:r>
                                <m:rad>
                                  <m:radPr>
                                    <m:degHide m:val="on"/>
                                    <m:ctrlPr>
                                      <a:rPr lang="es-CO" b="0" i="1" smtClean="0">
                                        <a:latin typeface="Cambria Math" panose="02040503050406030204" pitchFamily="18" charset="0"/>
                                      </a:rPr>
                                    </m:ctrlPr>
                                  </m:radPr>
                                  <m:deg/>
                                  <m:e>
                                    <m:r>
                                      <a:rPr lang="es-CO" b="0" i="1" smtClean="0">
                                        <a:latin typeface="Cambria Math" panose="02040503050406030204" pitchFamily="18" charset="0"/>
                                      </a:rPr>
                                      <m:t>1+4</m:t>
                                    </m:r>
                                  </m:e>
                                </m:rad>
                                <m:r>
                                  <a:rPr lang="es-CO" b="0" i="1" smtClean="0">
                                    <a:latin typeface="Cambria Math" panose="02040503050406030204" pitchFamily="18" charset="0"/>
                                  </a:rPr>
                                  <m:t>=</m:t>
                                </m:r>
                                <m:rad>
                                  <m:radPr>
                                    <m:degHide m:val="on"/>
                                    <m:ctrlPr>
                                      <a:rPr lang="es-CO" b="0" i="1" smtClean="0">
                                        <a:latin typeface="Cambria Math" panose="02040503050406030204" pitchFamily="18" charset="0"/>
                                      </a:rPr>
                                    </m:ctrlPr>
                                  </m:radPr>
                                  <m:deg/>
                                  <m:e>
                                    <m:r>
                                      <a:rPr lang="es-CO" b="0" i="1" smtClean="0">
                                        <a:latin typeface="Cambria Math" panose="02040503050406030204" pitchFamily="18" charset="0"/>
                                      </a:rPr>
                                      <m:t>5</m:t>
                                    </m:r>
                                  </m:e>
                                </m:rad>
                              </m:oMath>
                            </m:oMathPara>
                          </a14:m>
                          <a:endParaRPr lang="es-CO" dirty="0"/>
                        </a:p>
                      </a:txBody>
                      <a:tcPr/>
                    </a:tc>
                    <a:extLst>
                      <a:ext uri="{0D108BD9-81ED-4DB2-BD59-A6C34878D82A}">
                        <a16:rowId xmlns:a16="http://schemas.microsoft.com/office/drawing/2014/main" xmlns="" val="213336679"/>
                      </a:ext>
                    </a:extLst>
                  </a:tr>
                </a:tbl>
              </a:graphicData>
            </a:graphic>
          </p:graphicFrame>
        </mc:Choice>
        <mc:Fallback xmlns="">
          <p:graphicFrame>
            <p:nvGraphicFramePr>
              <p:cNvPr id="4" name="Tabla 3"/>
              <p:cNvGraphicFramePr>
                <a:graphicFrameLocks noGrp="1"/>
              </p:cNvGraphicFramePr>
              <p:nvPr>
                <p:extLst>
                  <p:ext uri="{D42A27DB-BD31-4B8C-83A1-F6EECF244321}">
                    <p14:modId xmlns:p14="http://schemas.microsoft.com/office/powerpoint/2010/main" val="3530891627"/>
                  </p:ext>
                </p:extLst>
              </p:nvPr>
            </p:nvGraphicFramePr>
            <p:xfrm>
              <a:off x="776652" y="1889371"/>
              <a:ext cx="7501812" cy="3250884"/>
            </p:xfrm>
            <a:graphic>
              <a:graphicData uri="http://schemas.openxmlformats.org/drawingml/2006/table">
                <a:tbl>
                  <a:tblPr firstRow="1" bandRow="1">
                    <a:tableStyleId>{5C22544A-7EE6-4342-B048-85BDC9FD1C3A}</a:tableStyleId>
                  </a:tblPr>
                  <a:tblGrid>
                    <a:gridCol w="1879281">
                      <a:extLst>
                        <a:ext uri="{9D8B030D-6E8A-4147-A177-3AD203B41FA5}">
                          <a16:colId xmlns:a16="http://schemas.microsoft.com/office/drawing/2014/main" xmlns:a14="http://schemas.microsoft.com/office/drawing/2010/main" xmlns="" val="2507176322"/>
                        </a:ext>
                      </a:extLst>
                    </a:gridCol>
                    <a:gridCol w="1731666">
                      <a:extLst>
                        <a:ext uri="{9D8B030D-6E8A-4147-A177-3AD203B41FA5}">
                          <a16:colId xmlns:a16="http://schemas.microsoft.com/office/drawing/2014/main" xmlns:a14="http://schemas.microsoft.com/office/drawing/2010/main" xmlns="" val="3694322741"/>
                        </a:ext>
                      </a:extLst>
                    </a:gridCol>
                    <a:gridCol w="2015412">
                      <a:extLst>
                        <a:ext uri="{9D8B030D-6E8A-4147-A177-3AD203B41FA5}">
                          <a16:colId xmlns:a16="http://schemas.microsoft.com/office/drawing/2014/main" xmlns:a14="http://schemas.microsoft.com/office/drawing/2010/main" xmlns="" val="3412692121"/>
                        </a:ext>
                      </a:extLst>
                    </a:gridCol>
                    <a:gridCol w="1875453">
                      <a:extLst>
                        <a:ext uri="{9D8B030D-6E8A-4147-A177-3AD203B41FA5}">
                          <a16:colId xmlns:a16="http://schemas.microsoft.com/office/drawing/2014/main" xmlns:a14="http://schemas.microsoft.com/office/drawing/2010/main" xmlns="" val="1696211501"/>
                        </a:ext>
                      </a:extLst>
                    </a:gridCol>
                  </a:tblGrid>
                  <a:tr h="396240">
                    <a:tc gridSpan="2">
                      <a:txBody>
                        <a:bodyPr/>
                        <a:lstStyle/>
                        <a:p>
                          <a:r>
                            <a:rPr lang="es-CO" sz="2000" dirty="0" smtClean="0">
                              <a:solidFill>
                                <a:srgbClr val="FF0000"/>
                              </a:solidFill>
                            </a:rPr>
                            <a:t>           NO</a:t>
                          </a:r>
                          <a:r>
                            <a:rPr lang="es-CO" sz="2000" baseline="0" dirty="0" smtClean="0">
                              <a:solidFill>
                                <a:srgbClr val="FF0000"/>
                              </a:solidFill>
                            </a:rPr>
                            <a:t> SE TIENE QUE:</a:t>
                          </a:r>
                          <a:endParaRPr lang="es-CO" sz="2000" dirty="0">
                            <a:solidFill>
                              <a:srgbClr val="FF0000"/>
                            </a:solidFill>
                          </a:endParaRPr>
                        </a:p>
                      </a:txBody>
                      <a:tcPr/>
                    </a:tc>
                    <a:tc hMerge="1">
                      <a:txBody>
                        <a:bodyPr/>
                        <a:lstStyle/>
                        <a:p>
                          <a:endParaRPr lang="es-CO" dirty="0"/>
                        </a:p>
                      </a:txBody>
                      <a:tcPr/>
                    </a:tc>
                    <a:tc gridSpan="2">
                      <a:txBody>
                        <a:bodyPr/>
                        <a:lstStyle/>
                        <a:p>
                          <a:pPr algn="ctr"/>
                          <a:r>
                            <a:rPr lang="es-CO" sz="2000" dirty="0" smtClean="0">
                              <a:solidFill>
                                <a:srgbClr val="FF0000"/>
                              </a:solidFill>
                            </a:rPr>
                            <a:t>FORMA</a:t>
                          </a:r>
                          <a:r>
                            <a:rPr lang="es-CO" sz="2000" baseline="0" dirty="0" smtClean="0">
                              <a:solidFill>
                                <a:srgbClr val="FF0000"/>
                              </a:solidFill>
                            </a:rPr>
                            <a:t> CORRECTA</a:t>
                          </a:r>
                          <a:endParaRPr lang="es-CO" sz="2000" dirty="0">
                            <a:solidFill>
                              <a:srgbClr val="FF0000"/>
                            </a:solidFill>
                          </a:endParaRPr>
                        </a:p>
                      </a:txBody>
                      <a:tcPr/>
                    </a:tc>
                    <a:tc hMerge="1">
                      <a:txBody>
                        <a:bodyPr/>
                        <a:lstStyle/>
                        <a:p>
                          <a:endParaRPr lang="es-CO" dirty="0"/>
                        </a:p>
                      </a:txBody>
                      <a:tcPr/>
                    </a:tc>
                    <a:extLst>
                      <a:ext uri="{0D108BD9-81ED-4DB2-BD59-A6C34878D82A}">
                        <a16:rowId xmlns:a16="http://schemas.microsoft.com/office/drawing/2014/main" xmlns:a14="http://schemas.microsoft.com/office/drawing/2010/main" xmlns="" val="2401070672"/>
                      </a:ext>
                    </a:extLst>
                  </a:tr>
                  <a:tr h="482156">
                    <a:tc>
                      <a:txBody>
                        <a:bodyPr/>
                        <a:lstStyle/>
                        <a:p>
                          <a:endParaRPr lang="es-CO"/>
                        </a:p>
                      </a:txBody>
                      <a:tcPr>
                        <a:blipFill rotWithShape="0">
                          <a:blip r:embed="rId2"/>
                          <a:stretch>
                            <a:fillRect l="-324" t="-87500" r="-300000" b="-490000"/>
                          </a:stretch>
                        </a:blipFill>
                      </a:tcPr>
                    </a:tc>
                    <a:tc>
                      <a:txBody>
                        <a:bodyPr/>
                        <a:lstStyle/>
                        <a:p>
                          <a:endParaRPr lang="es-CO"/>
                        </a:p>
                      </a:txBody>
                      <a:tcPr>
                        <a:blipFill rotWithShape="0">
                          <a:blip r:embed="rId2"/>
                          <a:stretch>
                            <a:fillRect l="-109155" t="-87500" r="-226408" b="-490000"/>
                          </a:stretch>
                        </a:blipFill>
                      </a:tcPr>
                    </a:tc>
                    <a:tc>
                      <a:txBody>
                        <a:bodyPr/>
                        <a:lstStyle/>
                        <a:p>
                          <a:endParaRPr lang="es-CO"/>
                        </a:p>
                      </a:txBody>
                      <a:tcPr>
                        <a:blipFill rotWithShape="0">
                          <a:blip r:embed="rId2"/>
                          <a:stretch>
                            <a:fillRect l="-179456" t="-87500" r="-94260" b="-490000"/>
                          </a:stretch>
                        </a:blipFill>
                      </a:tcPr>
                    </a:tc>
                    <a:tc>
                      <a:txBody>
                        <a:bodyPr/>
                        <a:lstStyle/>
                        <a:p>
                          <a:endParaRPr lang="es-CO"/>
                        </a:p>
                      </a:txBody>
                      <a:tcPr>
                        <a:blipFill rotWithShape="0">
                          <a:blip r:embed="rId2"/>
                          <a:stretch>
                            <a:fillRect l="-300325" t="-87500" r="-1299" b="-490000"/>
                          </a:stretch>
                        </a:blipFill>
                      </a:tcPr>
                    </a:tc>
                    <a:extLst>
                      <a:ext uri="{0D108BD9-81ED-4DB2-BD59-A6C34878D82A}">
                        <a16:rowId xmlns:a16="http://schemas.microsoft.com/office/drawing/2014/main" xmlns:a14="http://schemas.microsoft.com/office/drawing/2010/main" xmlns="" val="3588219400"/>
                      </a:ext>
                    </a:extLst>
                  </a:tr>
                  <a:tr h="708660">
                    <a:tc>
                      <a:txBody>
                        <a:bodyPr/>
                        <a:lstStyle/>
                        <a:p>
                          <a:endParaRPr lang="es-CO"/>
                        </a:p>
                      </a:txBody>
                      <a:tcPr>
                        <a:blipFill rotWithShape="0">
                          <a:blip r:embed="rId2"/>
                          <a:stretch>
                            <a:fillRect l="-324" t="-129310" r="-300000" b="-237931"/>
                          </a:stretch>
                        </a:blipFill>
                      </a:tcPr>
                    </a:tc>
                    <a:tc>
                      <a:txBody>
                        <a:bodyPr/>
                        <a:lstStyle/>
                        <a:p>
                          <a:endParaRPr lang="es-CO"/>
                        </a:p>
                      </a:txBody>
                      <a:tcPr>
                        <a:blipFill rotWithShape="0">
                          <a:blip r:embed="rId2"/>
                          <a:stretch>
                            <a:fillRect l="-109155" t="-129310" r="-226408" b="-237931"/>
                          </a:stretch>
                        </a:blipFill>
                      </a:tcPr>
                    </a:tc>
                    <a:tc>
                      <a:txBody>
                        <a:bodyPr/>
                        <a:lstStyle/>
                        <a:p>
                          <a:endParaRPr lang="es-CO"/>
                        </a:p>
                      </a:txBody>
                      <a:tcPr>
                        <a:blipFill rotWithShape="0">
                          <a:blip r:embed="rId2"/>
                          <a:stretch>
                            <a:fillRect l="-179456" t="-129310" r="-94260" b="-237931"/>
                          </a:stretch>
                        </a:blipFill>
                      </a:tcPr>
                    </a:tc>
                    <a:tc>
                      <a:txBody>
                        <a:bodyPr/>
                        <a:lstStyle/>
                        <a:p>
                          <a:endParaRPr lang="es-CO"/>
                        </a:p>
                      </a:txBody>
                      <a:tcPr>
                        <a:blipFill rotWithShape="0">
                          <a:blip r:embed="rId2"/>
                          <a:stretch>
                            <a:fillRect l="-300325" t="-129310" r="-1299" b="-237931"/>
                          </a:stretch>
                        </a:blipFill>
                      </a:tcPr>
                    </a:tc>
                    <a:extLst>
                      <a:ext uri="{0D108BD9-81ED-4DB2-BD59-A6C34878D82A}">
                        <a16:rowId xmlns:a16="http://schemas.microsoft.com/office/drawing/2014/main" xmlns:a14="http://schemas.microsoft.com/office/drawing/2010/main" xmlns="" val="2631108244"/>
                      </a:ext>
                    </a:extLst>
                  </a:tr>
                  <a:tr h="1083374">
                    <a:tc>
                      <a:txBody>
                        <a:bodyPr/>
                        <a:lstStyle/>
                        <a:p>
                          <a:endParaRPr lang="es-CO"/>
                        </a:p>
                      </a:txBody>
                      <a:tcPr>
                        <a:blipFill rotWithShape="0">
                          <a:blip r:embed="rId2"/>
                          <a:stretch>
                            <a:fillRect l="-324" t="-149438" r="-300000" b="-55056"/>
                          </a:stretch>
                        </a:blipFill>
                      </a:tcPr>
                    </a:tc>
                    <a:tc>
                      <a:txBody>
                        <a:bodyPr/>
                        <a:lstStyle/>
                        <a:p>
                          <a:endParaRPr lang="es-CO"/>
                        </a:p>
                      </a:txBody>
                      <a:tcPr>
                        <a:blipFill rotWithShape="0">
                          <a:blip r:embed="rId2"/>
                          <a:stretch>
                            <a:fillRect l="-109155" t="-149438" r="-226408" b="-55056"/>
                          </a:stretch>
                        </a:blipFill>
                      </a:tcPr>
                    </a:tc>
                    <a:tc>
                      <a:txBody>
                        <a:bodyPr/>
                        <a:lstStyle/>
                        <a:p>
                          <a:endParaRPr lang="es-CO"/>
                        </a:p>
                      </a:txBody>
                      <a:tcPr>
                        <a:blipFill rotWithShape="0">
                          <a:blip r:embed="rId2"/>
                          <a:stretch>
                            <a:fillRect l="-179456" t="-149438" r="-94260" b="-55056"/>
                          </a:stretch>
                        </a:blipFill>
                      </a:tcPr>
                    </a:tc>
                    <a:tc>
                      <a:txBody>
                        <a:bodyPr/>
                        <a:lstStyle/>
                        <a:p>
                          <a:endParaRPr lang="es-CO"/>
                        </a:p>
                      </a:txBody>
                      <a:tcPr>
                        <a:blipFill rotWithShape="0">
                          <a:blip r:embed="rId2"/>
                          <a:stretch>
                            <a:fillRect l="-300325" t="-149438" r="-1299" b="-55056"/>
                          </a:stretch>
                        </a:blipFill>
                      </a:tcPr>
                    </a:tc>
                    <a:extLst>
                      <a:ext uri="{0D108BD9-81ED-4DB2-BD59-A6C34878D82A}">
                        <a16:rowId xmlns:a16="http://schemas.microsoft.com/office/drawing/2014/main" xmlns:a14="http://schemas.microsoft.com/office/drawing/2010/main" xmlns="" val="3339197486"/>
                      </a:ext>
                    </a:extLst>
                  </a:tr>
                  <a:tr h="580454">
                    <a:tc>
                      <a:txBody>
                        <a:bodyPr/>
                        <a:lstStyle/>
                        <a:p>
                          <a:endParaRPr lang="es-CO"/>
                        </a:p>
                      </a:txBody>
                      <a:tcPr>
                        <a:blipFill rotWithShape="0">
                          <a:blip r:embed="rId2"/>
                          <a:stretch>
                            <a:fillRect l="-324" t="-462500" r="-300000" b="-2083"/>
                          </a:stretch>
                        </a:blipFill>
                      </a:tcPr>
                    </a:tc>
                    <a:tc>
                      <a:txBody>
                        <a:bodyPr/>
                        <a:lstStyle/>
                        <a:p>
                          <a:endParaRPr lang="es-CO"/>
                        </a:p>
                      </a:txBody>
                      <a:tcPr>
                        <a:blipFill rotWithShape="0">
                          <a:blip r:embed="rId2"/>
                          <a:stretch>
                            <a:fillRect l="-109155" t="-462500" r="-226408" b="-2083"/>
                          </a:stretch>
                        </a:blipFill>
                      </a:tcPr>
                    </a:tc>
                    <a:tc>
                      <a:txBody>
                        <a:bodyPr/>
                        <a:lstStyle/>
                        <a:p>
                          <a:endParaRPr lang="es-CO"/>
                        </a:p>
                      </a:txBody>
                      <a:tcPr>
                        <a:blipFill rotWithShape="0">
                          <a:blip r:embed="rId2"/>
                          <a:stretch>
                            <a:fillRect l="-179456" t="-462500" r="-94260" b="-2083"/>
                          </a:stretch>
                        </a:blipFill>
                      </a:tcPr>
                    </a:tc>
                    <a:tc>
                      <a:txBody>
                        <a:bodyPr/>
                        <a:lstStyle/>
                        <a:p>
                          <a:endParaRPr lang="es-CO"/>
                        </a:p>
                      </a:txBody>
                      <a:tcPr>
                        <a:blipFill rotWithShape="0">
                          <a:blip r:embed="rId2"/>
                          <a:stretch>
                            <a:fillRect l="-300325" t="-462500" r="-1299" b="-2083"/>
                          </a:stretch>
                        </a:blipFill>
                      </a:tcPr>
                    </a:tc>
                    <a:extLst>
                      <a:ext uri="{0D108BD9-81ED-4DB2-BD59-A6C34878D82A}">
                        <a16:rowId xmlns:a16="http://schemas.microsoft.com/office/drawing/2014/main" xmlns:a14="http://schemas.microsoft.com/office/drawing/2010/main" xmlns="" val="213336679"/>
                      </a:ext>
                    </a:extLst>
                  </a:tr>
                </a:tbl>
              </a:graphicData>
            </a:graphic>
          </p:graphicFrame>
        </mc:Fallback>
      </mc:AlternateContent>
      <p:sp>
        <p:nvSpPr>
          <p:cNvPr id="17" name="Multiplicar 16"/>
          <p:cNvSpPr/>
          <p:nvPr/>
        </p:nvSpPr>
        <p:spPr>
          <a:xfrm>
            <a:off x="2703402" y="2303457"/>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Multiplicar 17"/>
          <p:cNvSpPr/>
          <p:nvPr/>
        </p:nvSpPr>
        <p:spPr>
          <a:xfrm>
            <a:off x="867747" y="2262897"/>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Multiplicar 18"/>
          <p:cNvSpPr/>
          <p:nvPr/>
        </p:nvSpPr>
        <p:spPr>
          <a:xfrm>
            <a:off x="843322" y="2970117"/>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Multiplicar 19"/>
          <p:cNvSpPr/>
          <p:nvPr/>
        </p:nvSpPr>
        <p:spPr>
          <a:xfrm>
            <a:off x="867747" y="3574753"/>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Multiplicar 20"/>
          <p:cNvSpPr/>
          <p:nvPr/>
        </p:nvSpPr>
        <p:spPr>
          <a:xfrm>
            <a:off x="2683623" y="2923688"/>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Multiplicar 21"/>
          <p:cNvSpPr/>
          <p:nvPr/>
        </p:nvSpPr>
        <p:spPr>
          <a:xfrm>
            <a:off x="2691198" y="3509913"/>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Multiplicar 22"/>
          <p:cNvSpPr/>
          <p:nvPr/>
        </p:nvSpPr>
        <p:spPr>
          <a:xfrm>
            <a:off x="776652" y="4541192"/>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Multiplicar 23"/>
          <p:cNvSpPr/>
          <p:nvPr/>
        </p:nvSpPr>
        <p:spPr>
          <a:xfrm>
            <a:off x="2624767" y="4541192"/>
            <a:ext cx="304800" cy="48455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7223184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17458" y="2490538"/>
            <a:ext cx="4629150" cy="1338828"/>
          </a:xfrm>
          <a:prstGeom prst="rect">
            <a:avLst/>
          </a:prstGeom>
          <a:noFill/>
        </p:spPr>
        <p:txBody>
          <a:bodyPr wrap="square" rtlCol="0">
            <a:spAutoFit/>
          </a:bodyPr>
          <a:lstStyle/>
          <a:p>
            <a:r>
              <a:rPr lang="es-CO" sz="1350" dirty="0"/>
              <a:t>Para que el estudiante pueda abordar este OVA requiere conocimientos en:</a:t>
            </a:r>
          </a:p>
          <a:p>
            <a:endParaRPr lang="es-CO" sz="1350" dirty="0"/>
          </a:p>
          <a:p>
            <a:pPr marL="214313" indent="-214313">
              <a:buFont typeface="Arial" panose="020B0604020202020204" pitchFamily="34" charset="0"/>
              <a:buChar char="•"/>
            </a:pPr>
            <a:r>
              <a:rPr lang="es-CO" sz="1350" dirty="0"/>
              <a:t>Números reales y operaciones</a:t>
            </a:r>
          </a:p>
          <a:p>
            <a:r>
              <a:rPr lang="es-CO" sz="1350" dirty="0"/>
              <a:t>      Dominio de Operaciones y Propiedades de la Aritmética</a:t>
            </a:r>
          </a:p>
          <a:p>
            <a:r>
              <a:rPr lang="es-CO" sz="1350" dirty="0"/>
              <a:t>      Leyes de los signos, jerarquía de operaciones. </a:t>
            </a:r>
          </a:p>
        </p:txBody>
      </p:sp>
      <p:sp>
        <p:nvSpPr>
          <p:cNvPr id="2" name="Marcador de contenido 1"/>
          <p:cNvSpPr>
            <a:spLocks noGrp="1"/>
          </p:cNvSpPr>
          <p:nvPr>
            <p:ph idx="1"/>
          </p:nvPr>
        </p:nvSpPr>
        <p:spPr/>
        <p:txBody>
          <a:bodyPr/>
          <a:lstStyle/>
          <a:p>
            <a:endParaRPr lang="es-CO" dirty="0"/>
          </a:p>
        </p:txBody>
      </p:sp>
    </p:spTree>
    <p:extLst>
      <p:ext uri="{BB962C8B-B14F-4D97-AF65-F5344CB8AC3E}">
        <p14:creationId xmlns:p14="http://schemas.microsoft.com/office/powerpoint/2010/main" val="6203365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25691" y="2274825"/>
            <a:ext cx="4572000" cy="1546577"/>
          </a:xfrm>
          <a:prstGeom prst="rect">
            <a:avLst/>
          </a:prstGeom>
        </p:spPr>
        <p:txBody>
          <a:bodyPr>
            <a:spAutoFit/>
          </a:bodyPr>
          <a:lstStyle/>
          <a:p>
            <a:pPr marL="214313" indent="-214313">
              <a:buFont typeface="Arial" panose="020B0604020202020204" pitchFamily="34" charset="0"/>
              <a:buChar char="•"/>
            </a:pPr>
            <a:r>
              <a:rPr lang="es-CO" sz="1350" dirty="0"/>
              <a:t>Pasar del lenguaje natural a expresiones algebraicas y viceversa.</a:t>
            </a:r>
          </a:p>
          <a:p>
            <a:pPr marL="214313" indent="-214313">
              <a:buFont typeface="Arial" panose="020B0604020202020204" pitchFamily="34" charset="0"/>
              <a:buChar char="•"/>
            </a:pPr>
            <a:r>
              <a:rPr lang="es-CO" sz="1350" dirty="0"/>
              <a:t>Realizar y simplificar operaciones entre expresiones algebraicas.</a:t>
            </a:r>
          </a:p>
          <a:p>
            <a:pPr marL="214313" indent="-214313">
              <a:buFont typeface="Arial" panose="020B0604020202020204" pitchFamily="34" charset="0"/>
              <a:buChar char="•"/>
            </a:pPr>
            <a:r>
              <a:rPr lang="es-CO" sz="1350" dirty="0"/>
              <a:t>Modelar situaciones </a:t>
            </a:r>
            <a:r>
              <a:rPr lang="es-CO" sz="1350" dirty="0" err="1"/>
              <a:t>problémicas</a:t>
            </a:r>
            <a:r>
              <a:rPr lang="es-CO" sz="1350" dirty="0"/>
              <a:t> con expresiones algebraicas.</a:t>
            </a:r>
          </a:p>
          <a:p>
            <a:endParaRPr lang="es-CO" sz="1350" dirty="0"/>
          </a:p>
        </p:txBody>
      </p:sp>
      <p:sp>
        <p:nvSpPr>
          <p:cNvPr id="6" name="Marcador de contenido 5"/>
          <p:cNvSpPr>
            <a:spLocks noGrp="1"/>
          </p:cNvSpPr>
          <p:nvPr>
            <p:ph idx="1"/>
          </p:nvPr>
        </p:nvSpPr>
        <p:spPr>
          <a:xfrm>
            <a:off x="628650" y="2143126"/>
            <a:ext cx="7886700" cy="777648"/>
          </a:xfrm>
        </p:spPr>
        <p:txBody>
          <a:bodyPr/>
          <a:lstStyle/>
          <a:p>
            <a:endParaRPr lang="es-CO" dirty="0"/>
          </a:p>
        </p:txBody>
      </p:sp>
    </p:spTree>
    <p:extLst>
      <p:ext uri="{BB962C8B-B14F-4D97-AF65-F5344CB8AC3E}">
        <p14:creationId xmlns:p14="http://schemas.microsoft.com/office/powerpoint/2010/main" val="31629126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AFC95AE4-FB49-4E92-BF75-55468956A27E}"/>
              </a:ext>
            </a:extLst>
          </p:cNvPr>
          <p:cNvSpPr>
            <a:spLocks noGrp="1"/>
          </p:cNvSpPr>
          <p:nvPr>
            <p:ph idx="1"/>
          </p:nvPr>
        </p:nvSpPr>
        <p:spPr/>
        <p:txBody>
          <a:bodyPr>
            <a:normAutofit fontScale="85000" lnSpcReduction="20000"/>
          </a:bodyPr>
          <a:lstStyle/>
          <a:p>
            <a:endParaRPr lang="es-CO" dirty="0" smtClean="0"/>
          </a:p>
          <a:p>
            <a:r>
              <a:rPr lang="es-CO" dirty="0" smtClean="0"/>
              <a:t>Cuestionario plataforma Moodle.</a:t>
            </a:r>
          </a:p>
          <a:p>
            <a:endParaRPr lang="es-CO" dirty="0"/>
          </a:p>
          <a:p>
            <a:endParaRPr lang="es-CO" dirty="0" smtClean="0"/>
          </a:p>
          <a:p>
            <a:r>
              <a:rPr lang="es-CO" sz="1600" b="1" dirty="0" smtClean="0"/>
              <a:t>Referencias:</a:t>
            </a:r>
          </a:p>
          <a:p>
            <a:endParaRPr lang="es-CO" dirty="0" smtClean="0"/>
          </a:p>
          <a:p>
            <a:r>
              <a:rPr lang="es-ES" i="1" dirty="0" smtClean="0"/>
              <a:t>.</a:t>
            </a:r>
            <a:r>
              <a:rPr lang="es-ES" dirty="0" smtClean="0"/>
              <a:t> </a:t>
            </a:r>
            <a:endParaRPr lang="es-CO" dirty="0" smtClean="0"/>
          </a:p>
          <a:p>
            <a:pPr algn="l"/>
            <a:r>
              <a:rPr lang="en-US" dirty="0" err="1" smtClean="0"/>
              <a:t>Plataforma</a:t>
            </a:r>
            <a:r>
              <a:rPr lang="en-US" dirty="0" smtClean="0"/>
              <a:t> </a:t>
            </a:r>
            <a:r>
              <a:rPr lang="en-US" dirty="0" err="1"/>
              <a:t>E</a:t>
            </a:r>
            <a:r>
              <a:rPr lang="en-US" dirty="0" err="1" smtClean="0"/>
              <a:t>ducativa</a:t>
            </a:r>
            <a:r>
              <a:rPr lang="en-US" dirty="0" smtClean="0"/>
              <a:t> Universidad de Antioquia (UDEA). </a:t>
            </a:r>
            <a:r>
              <a:rPr lang="en-US" dirty="0" err="1" smtClean="0"/>
              <a:t>Ministerio</a:t>
            </a:r>
            <a:r>
              <a:rPr lang="en-US" dirty="0" smtClean="0"/>
              <a:t> de </a:t>
            </a:r>
            <a:r>
              <a:rPr lang="en-US" dirty="0" err="1" smtClean="0"/>
              <a:t>Educación</a:t>
            </a:r>
            <a:r>
              <a:rPr lang="en-US" dirty="0" smtClean="0"/>
              <a:t>. </a:t>
            </a:r>
            <a:r>
              <a:rPr lang="en-US" i="1" dirty="0" err="1" smtClean="0"/>
              <a:t>Expresiones</a:t>
            </a:r>
            <a:r>
              <a:rPr lang="en-US" i="1" dirty="0" smtClean="0"/>
              <a:t> </a:t>
            </a:r>
            <a:r>
              <a:rPr lang="en-US" i="1" dirty="0" err="1" smtClean="0"/>
              <a:t>Algebraicas</a:t>
            </a:r>
            <a:r>
              <a:rPr lang="en-US" i="1" dirty="0" smtClean="0"/>
              <a:t> . </a:t>
            </a:r>
            <a:r>
              <a:rPr lang="en-US" dirty="0">
                <a:hlinkClick r:id="rId2"/>
              </a:rPr>
              <a:t>URL:http://</a:t>
            </a:r>
            <a:r>
              <a:rPr lang="en-US" dirty="0" smtClean="0">
                <a:hlinkClick r:id="rId2"/>
              </a:rPr>
              <a:t>aprendeenlinea.udea.edu.co/lms/men_udea/pluginfile.php/25325/mod_resource/content/0/EXPRESIONES_ALGEBRAICAS.pdf</a:t>
            </a:r>
            <a:r>
              <a:rPr lang="en-US" dirty="0" smtClean="0"/>
              <a:t> </a:t>
            </a:r>
          </a:p>
          <a:p>
            <a:pPr algn="l"/>
            <a:r>
              <a:rPr lang="en-US" dirty="0" err="1" smtClean="0"/>
              <a:t>Stamatio</a:t>
            </a:r>
            <a:r>
              <a:rPr lang="en-US" dirty="0" smtClean="0"/>
              <a:t>, Anna Sofia.  </a:t>
            </a:r>
            <a:r>
              <a:rPr lang="en-US" i="1" dirty="0" err="1" smtClean="0"/>
              <a:t>Productos</a:t>
            </a:r>
            <a:r>
              <a:rPr lang="en-US" i="1" dirty="0" smtClean="0"/>
              <a:t> Notables. </a:t>
            </a:r>
            <a:r>
              <a:rPr lang="en-US" dirty="0" smtClean="0"/>
              <a:t>(2018). </a:t>
            </a:r>
            <a:r>
              <a:rPr lang="en-US" dirty="0" err="1"/>
              <a:t>Educaplay</a:t>
            </a:r>
            <a:r>
              <a:rPr lang="en-US" dirty="0"/>
              <a:t>. </a:t>
            </a:r>
            <a:r>
              <a:rPr lang="en-US" dirty="0" smtClean="0">
                <a:hlinkClick r:id="rId2"/>
              </a:rPr>
              <a:t>URL</a:t>
            </a:r>
            <a:r>
              <a:rPr lang="en-US" dirty="0">
                <a:hlinkClick r:id="rId2"/>
              </a:rPr>
              <a:t>:</a:t>
            </a:r>
            <a:r>
              <a:rPr lang="en-US" dirty="0"/>
              <a:t> </a:t>
            </a:r>
            <a:r>
              <a:rPr lang="en-US" dirty="0">
                <a:hlinkClick r:id="rId3"/>
              </a:rPr>
              <a:t>https://</a:t>
            </a:r>
            <a:r>
              <a:rPr lang="en-US" dirty="0" smtClean="0">
                <a:hlinkClick r:id="rId3"/>
              </a:rPr>
              <a:t>www.vitutor.com/ab/p/a_1e.html</a:t>
            </a:r>
            <a:endParaRPr lang="en-US" dirty="0" smtClean="0"/>
          </a:p>
          <a:p>
            <a:pPr algn="l"/>
            <a:r>
              <a:rPr lang="es-ES" dirty="0" smtClean="0"/>
              <a:t>Stewart</a:t>
            </a:r>
            <a:r>
              <a:rPr lang="es-ES" dirty="0"/>
              <a:t>, James, </a:t>
            </a:r>
            <a:r>
              <a:rPr lang="es-ES" dirty="0" err="1"/>
              <a:t>Lothar</a:t>
            </a:r>
            <a:r>
              <a:rPr lang="es-ES" dirty="0"/>
              <a:t>, </a:t>
            </a:r>
            <a:r>
              <a:rPr lang="es-ES" dirty="0" err="1"/>
              <a:t>Redlin</a:t>
            </a:r>
            <a:r>
              <a:rPr lang="es-ES" dirty="0"/>
              <a:t>, &amp; </a:t>
            </a:r>
            <a:r>
              <a:rPr lang="es-ES" dirty="0" err="1"/>
              <a:t>Saleem</a:t>
            </a:r>
            <a:r>
              <a:rPr lang="es-ES" dirty="0"/>
              <a:t>, Watson.  (2012). </a:t>
            </a:r>
            <a:r>
              <a:rPr lang="es-ES" i="1" dirty="0" err="1"/>
              <a:t>Precálculo</a:t>
            </a:r>
            <a:r>
              <a:rPr lang="es-ES" i="1" dirty="0"/>
              <a:t>. Matemáticas para el cálculo</a:t>
            </a:r>
            <a:r>
              <a:rPr lang="es-ES" dirty="0"/>
              <a:t>.  Quinta Edición.   Editorial </a:t>
            </a:r>
            <a:r>
              <a:rPr lang="es-ES" dirty="0" err="1"/>
              <a:t>Cengage</a:t>
            </a:r>
            <a:r>
              <a:rPr lang="es-ES" dirty="0"/>
              <a:t> </a:t>
            </a:r>
            <a:r>
              <a:rPr lang="es-ES" dirty="0" err="1" smtClean="0"/>
              <a:t>Learning</a:t>
            </a:r>
            <a:endParaRPr lang="es-ES" dirty="0" smtClean="0"/>
          </a:p>
          <a:p>
            <a:pPr algn="l"/>
            <a:r>
              <a:rPr lang="en-US" dirty="0" smtClean="0"/>
              <a:t>Stewart. James. </a:t>
            </a:r>
            <a:r>
              <a:rPr lang="en-US" i="1" dirty="0" err="1" smtClean="0"/>
              <a:t>Vizualizing</a:t>
            </a:r>
            <a:r>
              <a:rPr lang="en-US" i="1" dirty="0" smtClean="0"/>
              <a:t> a formula. (2011). URL </a:t>
            </a:r>
            <a:r>
              <a:rPr lang="en-US" i="1" dirty="0">
                <a:hlinkClick r:id="rId4"/>
              </a:rPr>
              <a:t>https://</a:t>
            </a:r>
            <a:r>
              <a:rPr lang="en-US" i="1" dirty="0" smtClean="0">
                <a:hlinkClick r:id="rId4"/>
              </a:rPr>
              <a:t>www.stewartmath.com/dp_fops_samples/dp1.html</a:t>
            </a:r>
            <a:r>
              <a:rPr lang="en-US" i="1" dirty="0" smtClean="0"/>
              <a:t> </a:t>
            </a:r>
            <a:endParaRPr lang="en-US" dirty="0"/>
          </a:p>
          <a:p>
            <a:pPr algn="l"/>
            <a:r>
              <a:rPr lang="en-US" dirty="0" err="1" smtClean="0"/>
              <a:t>Vitutor</a:t>
            </a:r>
            <a:r>
              <a:rPr lang="en-US" dirty="0"/>
              <a:t>. </a:t>
            </a:r>
            <a:r>
              <a:rPr lang="en-US" i="1" dirty="0" err="1"/>
              <a:t>Ejercicios</a:t>
            </a:r>
            <a:r>
              <a:rPr lang="en-US" i="1" dirty="0"/>
              <a:t> </a:t>
            </a:r>
            <a:r>
              <a:rPr lang="en-US" i="1" dirty="0" err="1"/>
              <a:t>Interactivos</a:t>
            </a:r>
            <a:r>
              <a:rPr lang="en-US" i="1" dirty="0"/>
              <a:t> de </a:t>
            </a:r>
            <a:r>
              <a:rPr lang="en-US" i="1" dirty="0" err="1"/>
              <a:t>Identidades</a:t>
            </a:r>
            <a:r>
              <a:rPr lang="en-US" i="1" dirty="0"/>
              <a:t> Notables. </a:t>
            </a:r>
            <a:r>
              <a:rPr lang="en-US" dirty="0">
                <a:hlinkClick r:id="rId5"/>
              </a:rPr>
              <a:t>https://www.vitutor.com/ab/p/a_9e.html</a:t>
            </a:r>
            <a:r>
              <a:rPr lang="en-US" dirty="0"/>
              <a:t> </a:t>
            </a:r>
          </a:p>
          <a:p>
            <a:pPr algn="l"/>
            <a:r>
              <a:rPr lang="en-US" dirty="0" err="1"/>
              <a:t>Vitutor</a:t>
            </a:r>
            <a:r>
              <a:rPr lang="en-US" dirty="0"/>
              <a:t>. </a:t>
            </a:r>
            <a:r>
              <a:rPr lang="en-US" i="1" dirty="0" err="1"/>
              <a:t>Ejercicios</a:t>
            </a:r>
            <a:r>
              <a:rPr lang="en-US" i="1" dirty="0"/>
              <a:t> </a:t>
            </a:r>
            <a:r>
              <a:rPr lang="en-US" i="1" dirty="0" err="1"/>
              <a:t>Interactivos</a:t>
            </a:r>
            <a:r>
              <a:rPr lang="en-US" i="1" dirty="0"/>
              <a:t> </a:t>
            </a:r>
            <a:r>
              <a:rPr lang="en-US" i="1" dirty="0" err="1"/>
              <a:t>Expresiones</a:t>
            </a:r>
            <a:r>
              <a:rPr lang="en-US" i="1" dirty="0"/>
              <a:t> </a:t>
            </a:r>
            <a:r>
              <a:rPr lang="en-US" i="1" dirty="0" err="1"/>
              <a:t>Algebraicas</a:t>
            </a:r>
            <a:r>
              <a:rPr lang="en-US" i="1" dirty="0"/>
              <a:t>. </a:t>
            </a:r>
            <a:r>
              <a:rPr lang="en-US" dirty="0">
                <a:hlinkClick r:id="rId2"/>
              </a:rPr>
              <a:t>URL:</a:t>
            </a:r>
            <a:r>
              <a:rPr lang="en-US" dirty="0"/>
              <a:t> </a:t>
            </a:r>
            <a:r>
              <a:rPr lang="en-US" dirty="0">
                <a:hlinkClick r:id="rId3"/>
              </a:rPr>
              <a:t>https://www.vitutor.com/ab/p/a_1e.html</a:t>
            </a:r>
            <a:r>
              <a:rPr lang="en-US" dirty="0"/>
              <a:t> </a:t>
            </a:r>
          </a:p>
          <a:p>
            <a:pPr algn="l"/>
            <a:r>
              <a:rPr lang="en-US" dirty="0" err="1"/>
              <a:t>Vitutor</a:t>
            </a:r>
            <a:r>
              <a:rPr lang="en-US" dirty="0"/>
              <a:t>. </a:t>
            </a:r>
            <a:r>
              <a:rPr lang="en-US" i="1" dirty="0" err="1"/>
              <a:t>Ejercicios</a:t>
            </a:r>
            <a:r>
              <a:rPr lang="en-US" i="1" dirty="0"/>
              <a:t> </a:t>
            </a:r>
            <a:r>
              <a:rPr lang="en-US" i="1" dirty="0" err="1"/>
              <a:t>Interactivos</a:t>
            </a:r>
            <a:r>
              <a:rPr lang="en-US" i="1" dirty="0"/>
              <a:t> de </a:t>
            </a:r>
            <a:r>
              <a:rPr lang="en-US" i="1" dirty="0" err="1"/>
              <a:t>operaciones</a:t>
            </a:r>
            <a:r>
              <a:rPr lang="en-US" i="1" dirty="0"/>
              <a:t> con </a:t>
            </a:r>
            <a:r>
              <a:rPr lang="en-US" i="1" dirty="0" err="1"/>
              <a:t>monomios</a:t>
            </a:r>
            <a:r>
              <a:rPr lang="en-US" i="1" dirty="0"/>
              <a:t>. </a:t>
            </a:r>
            <a:r>
              <a:rPr lang="en-US" dirty="0">
                <a:hlinkClick r:id="rId2"/>
              </a:rPr>
              <a:t>URL:</a:t>
            </a:r>
            <a:r>
              <a:rPr lang="en-US" dirty="0"/>
              <a:t> </a:t>
            </a:r>
            <a:r>
              <a:rPr lang="en-US" dirty="0">
                <a:hlinkClick r:id="rId6"/>
              </a:rPr>
              <a:t>https://www.vitutor.com/ab/p/a_3e.html</a:t>
            </a:r>
            <a:r>
              <a:rPr lang="en-US" dirty="0"/>
              <a:t> </a:t>
            </a:r>
          </a:p>
          <a:p>
            <a:pPr algn="l"/>
            <a:r>
              <a:rPr lang="en-US" dirty="0" err="1"/>
              <a:t>Vitutor</a:t>
            </a:r>
            <a:r>
              <a:rPr lang="en-US" dirty="0"/>
              <a:t>. </a:t>
            </a:r>
            <a:r>
              <a:rPr lang="en-US" i="1" dirty="0" err="1"/>
              <a:t>Ejercicios</a:t>
            </a:r>
            <a:r>
              <a:rPr lang="en-US" i="1" dirty="0"/>
              <a:t> </a:t>
            </a:r>
            <a:r>
              <a:rPr lang="en-US" i="1" dirty="0" err="1"/>
              <a:t>Interactivos</a:t>
            </a:r>
            <a:r>
              <a:rPr lang="en-US" i="1" dirty="0"/>
              <a:t> de </a:t>
            </a:r>
            <a:r>
              <a:rPr lang="en-US" i="1" dirty="0" err="1"/>
              <a:t>Identidades</a:t>
            </a:r>
            <a:r>
              <a:rPr lang="en-US" i="1" dirty="0"/>
              <a:t> Notables. </a:t>
            </a:r>
            <a:r>
              <a:rPr lang="en-US" dirty="0">
                <a:hlinkClick r:id="rId5"/>
              </a:rPr>
              <a:t>https://www.vitutor.com/ab/p/a_9e.html</a:t>
            </a:r>
            <a:r>
              <a:rPr lang="en-US" dirty="0"/>
              <a:t> </a:t>
            </a:r>
          </a:p>
          <a:p>
            <a:pPr algn="l"/>
            <a:r>
              <a:rPr lang="en-US" dirty="0" err="1"/>
              <a:t>Vitutor</a:t>
            </a:r>
            <a:r>
              <a:rPr lang="en-US" dirty="0"/>
              <a:t>. </a:t>
            </a:r>
            <a:r>
              <a:rPr lang="en-US" i="1" dirty="0" err="1" smtClean="0"/>
              <a:t>División</a:t>
            </a:r>
            <a:r>
              <a:rPr lang="en-US" i="1" dirty="0" smtClean="0"/>
              <a:t> </a:t>
            </a:r>
            <a:r>
              <a:rPr lang="en-US" i="1" dirty="0" err="1" smtClean="0"/>
              <a:t>Sintética</a:t>
            </a:r>
            <a:r>
              <a:rPr lang="en-US" i="1" dirty="0" smtClean="0"/>
              <a:t>. </a:t>
            </a:r>
            <a:r>
              <a:rPr lang="en-US" dirty="0" smtClean="0">
                <a:hlinkClick r:id="rId2"/>
              </a:rPr>
              <a:t>URL:</a:t>
            </a:r>
            <a:r>
              <a:rPr lang="en-US" dirty="0" smtClean="0"/>
              <a:t> </a:t>
            </a:r>
            <a:r>
              <a:rPr lang="es-CO" dirty="0" smtClean="0">
                <a:hlinkClick r:id="rId7"/>
              </a:rPr>
              <a:t>https</a:t>
            </a:r>
            <a:r>
              <a:rPr lang="es-CO" dirty="0">
                <a:hlinkClick r:id="rId7"/>
              </a:rPr>
              <a:t>://www.vitutor.com/ab/p/a_7.html</a:t>
            </a:r>
            <a:r>
              <a:rPr lang="es-CO" dirty="0"/>
              <a:t> </a:t>
            </a:r>
            <a:endParaRPr lang="es-CO" dirty="0" smtClean="0"/>
          </a:p>
          <a:p>
            <a:pPr algn="l"/>
            <a:endParaRPr lang="es-CO" dirty="0"/>
          </a:p>
          <a:p>
            <a:pPr algn="l"/>
            <a:r>
              <a:rPr lang="es-ES" dirty="0"/>
              <a:t>V</a:t>
            </a:r>
            <a:r>
              <a:rPr lang="es-ES" dirty="0" smtClean="0"/>
              <a:t>ideos: </a:t>
            </a:r>
          </a:p>
          <a:p>
            <a:pPr algn="l"/>
            <a:r>
              <a:rPr lang="es-ES" dirty="0" smtClean="0"/>
              <a:t>Instituto de Formación Profesional y Consultoría SC. (2012, Oct , 27). Álgebra Básica</a:t>
            </a:r>
            <a:r>
              <a:rPr lang="es-ES" dirty="0"/>
              <a:t> [Archivo de video]. Recuperado </a:t>
            </a:r>
            <a:r>
              <a:rPr lang="es-ES" dirty="0" smtClean="0"/>
              <a:t>de </a:t>
            </a:r>
            <a:r>
              <a:rPr lang="es-ES" dirty="0">
                <a:latin typeface="Verdana" panose="020B0604030504040204" pitchFamily="34" charset="0"/>
                <a:ea typeface="Verdana" panose="020B0604030504040204" pitchFamily="34" charset="0"/>
                <a:hlinkClick r:id="rId8"/>
              </a:rPr>
              <a:t>https://www.youtube.com/watch?v=6UPqae1sHJ0</a:t>
            </a:r>
            <a:r>
              <a:rPr lang="es-ES" dirty="0">
                <a:latin typeface="Verdana" panose="020B0604030504040204" pitchFamily="34" charset="0"/>
                <a:ea typeface="Verdana" panose="020B0604030504040204" pitchFamily="34" charset="0"/>
              </a:rPr>
              <a:t> </a:t>
            </a:r>
          </a:p>
          <a:p>
            <a:pPr algn="l"/>
            <a:r>
              <a:rPr lang="es-ES" dirty="0" smtClean="0"/>
              <a:t>Rodríguez, Carlos. [Carlos Rodríguez]. (2013, Julio 21). Aparición Algebra.</a:t>
            </a:r>
            <a:r>
              <a:rPr lang="es-ES" dirty="0"/>
              <a:t> [Archivo de video]. Recuperado de </a:t>
            </a:r>
            <a:r>
              <a:rPr lang="es-ES" dirty="0">
                <a:hlinkClick r:id="rId9"/>
              </a:rPr>
              <a:t>https://</a:t>
            </a:r>
            <a:r>
              <a:rPr lang="es-ES" dirty="0" smtClean="0">
                <a:hlinkClick r:id="rId9"/>
              </a:rPr>
              <a:t>www.youtube.com/watch?v=LFKO8kNAm-A</a:t>
            </a:r>
            <a:r>
              <a:rPr lang="es-ES" dirty="0" smtClean="0"/>
              <a:t> </a:t>
            </a:r>
          </a:p>
          <a:p>
            <a:pPr algn="l"/>
            <a:r>
              <a:rPr lang="es-ES" dirty="0" smtClean="0"/>
              <a:t>Tabares, Ricardo. [Ricardo Tabares]. </a:t>
            </a:r>
            <a:r>
              <a:rPr lang="es-ES" dirty="0"/>
              <a:t>(</a:t>
            </a:r>
            <a:r>
              <a:rPr lang="es-ES" dirty="0" smtClean="0"/>
              <a:t>2004, Mayo 12). División Sintética.</a:t>
            </a:r>
            <a:r>
              <a:rPr lang="es-ES" dirty="0"/>
              <a:t> [Archivo de video]. Recuperado de https://www.youtube.com/watch?v=JSLoUggC19Y&amp;t=11s</a:t>
            </a:r>
            <a:endParaRPr lang="es-CO" dirty="0"/>
          </a:p>
          <a:p>
            <a:endParaRPr lang="es-CO" dirty="0"/>
          </a:p>
        </p:txBody>
      </p:sp>
    </p:spTree>
    <p:extLst>
      <p:ext uri="{BB962C8B-B14F-4D97-AF65-F5344CB8AC3E}">
        <p14:creationId xmlns:p14="http://schemas.microsoft.com/office/powerpoint/2010/main" val="36950434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dirty="0"/>
          </a:p>
        </p:txBody>
      </p:sp>
    </p:spTree>
    <p:extLst>
      <p:ext uri="{BB962C8B-B14F-4D97-AF65-F5344CB8AC3E}">
        <p14:creationId xmlns:p14="http://schemas.microsoft.com/office/powerpoint/2010/main" val="619798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ES" sz="1400" dirty="0"/>
              <a:t>El núcleo </a:t>
            </a:r>
            <a:r>
              <a:rPr lang="es-ES" sz="1400" dirty="0" err="1"/>
              <a:t>problémico</a:t>
            </a:r>
            <a:r>
              <a:rPr lang="es-ES" sz="1400" dirty="0"/>
              <a:t> del Departamento de Ciencias Básicas y su articulación con este ambiente virtual de aprendizaje, conduce a que este curso de Nivelación brinde las herramientas para reforzar las competencias </a:t>
            </a:r>
            <a:r>
              <a:rPr lang="es-ES_tradnl" sz="1400" dirty="0"/>
              <a:t>básicas en matemáticas que los estudiantes requieren para abordar la educación Superior.</a:t>
            </a:r>
          </a:p>
          <a:p>
            <a:r>
              <a:rPr lang="es-CO" sz="1400" dirty="0" smtClean="0"/>
              <a:t>De </a:t>
            </a:r>
            <a:r>
              <a:rPr lang="es-CO" sz="1400" dirty="0"/>
              <a:t>acuerdo con lo anterior, se plantean los siguientes núcleos problémicos específicos para cálculo diferencial:</a:t>
            </a:r>
          </a:p>
          <a:p>
            <a:pPr lvl="0"/>
            <a:r>
              <a:rPr lang="es-ES" sz="1400" dirty="0"/>
              <a:t>¿Cómo logra el estudiante el fortalecimiento de sus competencias en álgebra básica?</a:t>
            </a:r>
          </a:p>
          <a:p>
            <a:r>
              <a:rPr lang="es-ES" sz="1400" dirty="0"/>
              <a:t>¿Cómo logra el estudiantes reconocer, diferenciar y operar elementos de los diferentes sistemas numéricos estableciendo relaciones entre ellos?</a:t>
            </a:r>
          </a:p>
          <a:p>
            <a:r>
              <a:rPr lang="es-ES" sz="1400" dirty="0"/>
              <a:t>¿Cómo logra dominio de los conceptos permitiendo abordar la solución de problemas desde diferentes tópicos conceptuales, además del manejo y la representación de datos.?</a:t>
            </a:r>
            <a:endParaRPr lang="es-CO" sz="1400" dirty="0"/>
          </a:p>
          <a:p>
            <a:pPr lvl="0"/>
            <a:r>
              <a:rPr lang="es-ES" sz="1400" dirty="0"/>
              <a:t>¿Cómo refleja el estudiante la significación y asimilación de conceptos propios de álgebra básica a través del uso de herramientas tecnológicas?</a:t>
            </a:r>
            <a:endParaRPr lang="es-CO" sz="1400" dirty="0"/>
          </a:p>
          <a:p>
            <a:pPr lvl="0"/>
            <a:r>
              <a:rPr lang="es-ES" sz="1400" dirty="0"/>
              <a:t>¿Cuáles son las formas de percibir la reflexión del estudiante sobre sí mismo y su crecimiento personal a través de su interacción con el aula virtual?</a:t>
            </a:r>
            <a:endParaRPr lang="es-CO" sz="1400" dirty="0"/>
          </a:p>
          <a:p>
            <a:endParaRPr lang="es-CO" dirty="0"/>
          </a:p>
        </p:txBody>
      </p:sp>
    </p:spTree>
    <p:extLst>
      <p:ext uri="{BB962C8B-B14F-4D97-AF65-F5344CB8AC3E}">
        <p14:creationId xmlns:p14="http://schemas.microsoft.com/office/powerpoint/2010/main" val="3841378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ES" sz="1600" dirty="0" smtClean="0"/>
              <a:t>Este OVA de expresiones algebraicas tiene por finalidad proporcionar a los estudiantes un recurso interactivo para que puedan reforzar competencias básicas en álgebra que se requieren para la educación superior.</a:t>
            </a:r>
          </a:p>
          <a:p>
            <a:endParaRPr lang="es-ES" sz="1600" dirty="0" smtClean="0"/>
          </a:p>
          <a:p>
            <a:r>
              <a:rPr lang="es-ES" sz="1600" dirty="0" smtClean="0"/>
              <a:t>Se incluyen los temas de expresiones algebraicas, polinomios, operaciones de suma, resta, multiplicación, productos notables y  división de expresiones algebraicas.</a:t>
            </a:r>
            <a:endParaRPr lang="es-CO" sz="1600" b="1" dirty="0" smtClean="0">
              <a:solidFill>
                <a:srgbClr val="FFC000"/>
              </a:solidFill>
            </a:endParaRPr>
          </a:p>
          <a:p>
            <a:endParaRPr lang="es-CO" dirty="0"/>
          </a:p>
        </p:txBody>
      </p:sp>
    </p:spTree>
    <p:extLst>
      <p:ext uri="{BB962C8B-B14F-4D97-AF65-F5344CB8AC3E}">
        <p14:creationId xmlns:p14="http://schemas.microsoft.com/office/powerpoint/2010/main" val="468538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lnSpcReduction="10000"/>
          </a:bodyPr>
          <a:lstStyle/>
          <a:p>
            <a:r>
              <a:rPr lang="es-CO" sz="1200" dirty="0"/>
              <a:t>Expresiones Algebraicas</a:t>
            </a:r>
          </a:p>
          <a:p>
            <a:r>
              <a:rPr lang="es-CO" sz="1200" dirty="0"/>
              <a:t>  1.1 </a:t>
            </a:r>
            <a:r>
              <a:rPr lang="es-CO" sz="1200" dirty="0" smtClean="0"/>
              <a:t>Introducción</a:t>
            </a:r>
          </a:p>
          <a:p>
            <a:r>
              <a:rPr lang="es-CO" sz="1200" dirty="0" smtClean="0"/>
              <a:t>  1.2 Definición términos semejantes y valor numérico.</a:t>
            </a:r>
            <a:endParaRPr lang="es-CO" sz="1200" dirty="0"/>
          </a:p>
          <a:p>
            <a:r>
              <a:rPr lang="es-CO" sz="1200" dirty="0"/>
              <a:t>  </a:t>
            </a:r>
            <a:r>
              <a:rPr lang="es-CO" sz="1200" dirty="0" smtClean="0"/>
              <a:t>1.3 </a:t>
            </a:r>
            <a:r>
              <a:rPr lang="es-CO" sz="1200" dirty="0"/>
              <a:t>Polinomios</a:t>
            </a:r>
          </a:p>
          <a:p>
            <a:r>
              <a:rPr lang="es-CO" sz="1200" dirty="0"/>
              <a:t>     </a:t>
            </a:r>
            <a:r>
              <a:rPr lang="es-CO" sz="1200" dirty="0" smtClean="0"/>
              <a:t>1.3.1 </a:t>
            </a:r>
            <a:r>
              <a:rPr lang="es-CO" sz="1200" dirty="0"/>
              <a:t>Definición y clasificación. </a:t>
            </a:r>
          </a:p>
          <a:p>
            <a:r>
              <a:rPr lang="es-CO" sz="1200" dirty="0"/>
              <a:t>     </a:t>
            </a:r>
            <a:r>
              <a:rPr lang="es-CO" sz="1200" dirty="0" smtClean="0"/>
              <a:t>1.3.2 </a:t>
            </a:r>
            <a:r>
              <a:rPr lang="es-CO" sz="1200" dirty="0"/>
              <a:t>Suma y Resta de Polinomios</a:t>
            </a:r>
          </a:p>
          <a:p>
            <a:r>
              <a:rPr lang="es-CO" sz="1200" dirty="0"/>
              <a:t>     </a:t>
            </a:r>
            <a:r>
              <a:rPr lang="es-CO" sz="1200" dirty="0" smtClean="0"/>
              <a:t>1.3.3  </a:t>
            </a:r>
            <a:r>
              <a:rPr lang="es-CO" sz="1200" dirty="0"/>
              <a:t>Multiplicación de Expresiones Algebraicas</a:t>
            </a:r>
          </a:p>
          <a:p>
            <a:r>
              <a:rPr lang="es-CO" sz="1200" dirty="0"/>
              <a:t>             Ejercicios de aplicación en geometría: áreas</a:t>
            </a:r>
          </a:p>
          <a:p>
            <a:r>
              <a:rPr lang="es-CO" sz="1200" dirty="0"/>
              <a:t>     </a:t>
            </a:r>
            <a:r>
              <a:rPr lang="es-CO" sz="1200" dirty="0" smtClean="0"/>
              <a:t>1.3.4 </a:t>
            </a:r>
            <a:r>
              <a:rPr lang="es-CO" sz="1200" dirty="0"/>
              <a:t>Productos Notables</a:t>
            </a:r>
          </a:p>
          <a:p>
            <a:r>
              <a:rPr lang="es-CO" sz="1200" dirty="0"/>
              <a:t>     </a:t>
            </a:r>
            <a:r>
              <a:rPr lang="es-CO" sz="1200" dirty="0" smtClean="0"/>
              <a:t>1.3.5 </a:t>
            </a:r>
            <a:r>
              <a:rPr lang="es-CO" sz="1200" dirty="0"/>
              <a:t>División de </a:t>
            </a:r>
            <a:r>
              <a:rPr lang="es-CO" sz="1200" dirty="0" smtClean="0"/>
              <a:t>Polinomios</a:t>
            </a:r>
          </a:p>
          <a:p>
            <a:r>
              <a:rPr lang="es-CO" sz="1200" dirty="0"/>
              <a:t> </a:t>
            </a:r>
            <a:r>
              <a:rPr lang="es-CO" sz="1200" dirty="0" smtClean="0"/>
              <a:t>            División sintética</a:t>
            </a:r>
          </a:p>
          <a:p>
            <a:r>
              <a:rPr lang="es-CO" sz="1200" dirty="0" smtClean="0"/>
              <a:t> 1.4 Algunos errores algebraicos.</a:t>
            </a:r>
            <a:endParaRPr lang="es-CO" sz="1200" dirty="0"/>
          </a:p>
          <a:p>
            <a:r>
              <a:rPr lang="es-CO" sz="1200" dirty="0"/>
              <a:t>             </a:t>
            </a:r>
            <a:endParaRPr lang="es-CO" sz="1100" dirty="0"/>
          </a:p>
        </p:txBody>
      </p:sp>
    </p:spTree>
    <p:extLst>
      <p:ext uri="{BB962C8B-B14F-4D97-AF65-F5344CB8AC3E}">
        <p14:creationId xmlns:p14="http://schemas.microsoft.com/office/powerpoint/2010/main" val="3073686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xmlns="" id="{C6C9C750-AD3C-4DEC-BCD4-45AB0475D8CD}"/>
              </a:ext>
            </a:extLst>
          </p:cNvPr>
          <p:cNvSpPr>
            <a:spLocks noGrp="1"/>
          </p:cNvSpPr>
          <p:nvPr>
            <p:ph type="title"/>
          </p:nvPr>
        </p:nvSpPr>
        <p:spPr>
          <a:xfrm>
            <a:off x="693310" y="1726497"/>
            <a:ext cx="7886700" cy="1325563"/>
          </a:xfrm>
        </p:spPr>
        <p:txBody>
          <a:bodyPr>
            <a:normAutofit fontScale="90000"/>
          </a:bodyPr>
          <a:lstStyle/>
          <a:p>
            <a:pPr algn="ctr"/>
            <a:r>
              <a:rPr lang="es-ES" sz="6000" b="1" i="1"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EXPRESIONES ALGEBRAICAS</a:t>
            </a:r>
            <a:endParaRPr lang="es-ES" sz="6000" b="1" i="1" dirty="0">
              <a:effectLst>
                <a:outerShdw blurRad="38100" dist="38100" dir="2700000" algn="tl">
                  <a:srgbClr val="000000">
                    <a:alpha val="43137"/>
                  </a:srgbClr>
                </a:outerShdw>
              </a:effectLst>
            </a:endParaRPr>
          </a:p>
        </p:txBody>
      </p:sp>
      <p:pic>
        <p:nvPicPr>
          <p:cNvPr id="1028" name="Picture 4" descr="Scientific thinking. Outline 0f  head filling formulas. Can illustrate topics related to sci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2938" y="3532555"/>
            <a:ext cx="1391687" cy="1453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507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B997C0-1FCD-4F15-8B36-4BCC63579601}"/>
              </a:ext>
            </a:extLst>
          </p:cNvPr>
          <p:cNvSpPr>
            <a:spLocks noGrp="1"/>
          </p:cNvSpPr>
          <p:nvPr>
            <p:ph type="title"/>
          </p:nvPr>
        </p:nvSpPr>
        <p:spPr/>
        <p:txBody>
          <a:bodyPr>
            <a:normAutofit/>
          </a:bodyPr>
          <a:lstStyle/>
          <a:p>
            <a:r>
              <a:rPr lang="es-ES" sz="3200" b="1" dirty="0" smtClean="0">
                <a:solidFill>
                  <a:srgbClr val="FF0000"/>
                </a:solidFill>
                <a:latin typeface="+mn-lt"/>
                <a:ea typeface="Verdana" panose="020B0604030504040204" pitchFamily="34" charset="0"/>
              </a:rPr>
              <a:t>EXPRESIONES ALGEBRAICAS.</a:t>
            </a:r>
            <a:r>
              <a:rPr lang="es-ES" sz="4400" dirty="0">
                <a:solidFill>
                  <a:srgbClr val="FF0000"/>
                </a:solidFill>
                <a:latin typeface="Verdana" panose="020B0604030504040204" pitchFamily="34" charset="0"/>
                <a:ea typeface="Verdana" panose="020B0604030504040204" pitchFamily="34" charset="0"/>
              </a:rPr>
              <a:t/>
            </a:r>
            <a:br>
              <a:rPr lang="es-ES" sz="4400" dirty="0">
                <a:solidFill>
                  <a:srgbClr val="FF0000"/>
                </a:solidFill>
                <a:latin typeface="Verdana" panose="020B0604030504040204" pitchFamily="34" charset="0"/>
                <a:ea typeface="Verdana" panose="020B0604030504040204" pitchFamily="34" charset="0"/>
              </a:rPr>
            </a:br>
            <a:endParaRPr lang="es-ES" sz="4400" dirty="0"/>
          </a:p>
        </p:txBody>
      </p:sp>
      <p:sp>
        <p:nvSpPr>
          <p:cNvPr id="3" name="Marcador de contenido 2">
            <a:extLst>
              <a:ext uri="{FF2B5EF4-FFF2-40B4-BE49-F238E27FC236}">
                <a16:creationId xmlns:a16="http://schemas.microsoft.com/office/drawing/2014/main" xmlns="" id="{0BA5D56B-0073-47A5-822C-B540DBE13336}"/>
              </a:ext>
            </a:extLst>
          </p:cNvPr>
          <p:cNvSpPr>
            <a:spLocks noGrp="1"/>
          </p:cNvSpPr>
          <p:nvPr>
            <p:ph idx="1"/>
          </p:nvPr>
        </p:nvSpPr>
        <p:spPr>
          <a:xfrm>
            <a:off x="417635" y="1144565"/>
            <a:ext cx="7886700" cy="1189832"/>
          </a:xfrm>
        </p:spPr>
        <p:txBody>
          <a:bodyPr>
            <a:normAutofit fontScale="25000" lnSpcReduction="20000"/>
          </a:bodyPr>
          <a:lstStyle/>
          <a:p>
            <a:pPr marL="0" indent="0">
              <a:buNone/>
            </a:pPr>
            <a:r>
              <a:rPr lang="es-ES" sz="8000" b="1" dirty="0" smtClean="0">
                <a:solidFill>
                  <a:srgbClr val="0070C0"/>
                </a:solidFill>
                <a:ea typeface="Verdana" panose="020B0604030504040204" pitchFamily="34" charset="0"/>
              </a:rPr>
              <a:t>INTRODUCCIÓN:  </a:t>
            </a:r>
            <a:r>
              <a:rPr lang="es-CO" sz="5600" dirty="0" smtClean="0"/>
              <a:t>El </a:t>
            </a:r>
            <a:r>
              <a:rPr lang="es-CO" sz="5600" dirty="0"/>
              <a:t>Álgebra es la rama de las Matemáticas que se basa en el empleo de números y letras para representar relaciones </a:t>
            </a:r>
            <a:r>
              <a:rPr lang="es-CO" sz="5600" dirty="0" smtClean="0"/>
              <a:t>aritméticas</a:t>
            </a:r>
            <a:r>
              <a:rPr lang="es-CO" sz="5600" dirty="0"/>
              <a:t> </a:t>
            </a:r>
            <a:r>
              <a:rPr lang="es-CO" sz="5600" dirty="0" smtClean="0"/>
              <a:t>o generalizar propiedades matemáticas. El álgebra nace entonces como necesidad para describir y generalizar propiedades o relaciones matemáticas que con el solo lenguaje de los números (aritmética) no eran posible hacerlo.</a:t>
            </a:r>
            <a:endParaRPr lang="es-ES" sz="4800" b="1" dirty="0">
              <a:solidFill>
                <a:srgbClr val="0070C0"/>
              </a:solidFill>
              <a:ea typeface="Verdana" panose="020B0604030504040204" pitchFamily="34" charset="0"/>
            </a:endParaRPr>
          </a:p>
          <a:p>
            <a:pPr marL="0" indent="0">
              <a:buNone/>
            </a:pPr>
            <a:endParaRPr lang="es-ES" sz="4800" b="1" dirty="0">
              <a:solidFill>
                <a:srgbClr val="0070C0"/>
              </a:solidFill>
              <a:ea typeface="Verdana" panose="020B0604030504040204" pitchFamily="34" charset="0"/>
            </a:endParaRPr>
          </a:p>
          <a:p>
            <a:pPr marL="0" indent="0" algn="ctr">
              <a:buNone/>
            </a:pPr>
            <a:r>
              <a:rPr lang="es-ES" sz="5600" b="1" dirty="0" smtClean="0">
                <a:solidFill>
                  <a:srgbClr val="FFC000"/>
                </a:solidFill>
                <a:ea typeface="Verdana" panose="020B0604030504040204" pitchFamily="34" charset="0"/>
              </a:rPr>
              <a:t>Videos </a:t>
            </a:r>
            <a:r>
              <a:rPr lang="es-ES" sz="5600" b="1" dirty="0">
                <a:solidFill>
                  <a:srgbClr val="FFC000"/>
                </a:solidFill>
                <a:ea typeface="Verdana" panose="020B0604030504040204" pitchFamily="34" charset="0"/>
              </a:rPr>
              <a:t>introductorios </a:t>
            </a:r>
          </a:p>
          <a:p>
            <a:pPr marL="0" indent="0">
              <a:buNone/>
            </a:pPr>
            <a:endParaRPr lang="es-ES"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pPr marL="0" indent="0">
              <a:buNone/>
            </a:pPr>
            <a:endParaRPr lang="es-CO" sz="1800" b="1" dirty="0">
              <a:solidFill>
                <a:srgbClr val="FFC000"/>
              </a:solidFill>
              <a:ea typeface="Verdana" panose="020B0604030504040204" pitchFamily="34" charset="0"/>
            </a:endParaRPr>
          </a:p>
          <a:p>
            <a:r>
              <a:rPr lang="es-CO" sz="1800" dirty="0" smtClean="0">
                <a:ea typeface="Verdana" panose="020B0604030504040204" pitchFamily="34" charset="0"/>
              </a:rPr>
              <a:t>  </a:t>
            </a:r>
            <a:endParaRPr lang="es-CO" sz="1800" dirty="0">
              <a:ea typeface="Verdana" panose="020B0604030504040204" pitchFamily="34" charset="0"/>
            </a:endParaRPr>
          </a:p>
          <a:p>
            <a:endParaRPr lang="es-ES" sz="1800" dirty="0">
              <a:ea typeface="Verdana" panose="020B0604030504040204" pitchFamily="34" charset="0"/>
            </a:endParaRPr>
          </a:p>
          <a:p>
            <a:endParaRPr lang="es-ES" sz="1050" dirty="0">
              <a:solidFill>
                <a:srgbClr val="0070C0"/>
              </a:solidFill>
              <a:ea typeface="Verdana" panose="020B0604030504040204" pitchFamily="34" charset="0"/>
            </a:endParaRPr>
          </a:p>
          <a:p>
            <a:endParaRPr lang="es-ES" dirty="0"/>
          </a:p>
        </p:txBody>
      </p:sp>
      <p:sp>
        <p:nvSpPr>
          <p:cNvPr id="10" name="Rectángulo 9">
            <a:extLst>
              <a:ext uri="{FF2B5EF4-FFF2-40B4-BE49-F238E27FC236}">
                <a16:creationId xmlns:a16="http://schemas.microsoft.com/office/drawing/2014/main" xmlns="" id="{5E99B0FE-DA74-4C55-AF31-A072A63AEBD8}"/>
              </a:ext>
            </a:extLst>
          </p:cNvPr>
          <p:cNvSpPr/>
          <p:nvPr/>
        </p:nvSpPr>
        <p:spPr>
          <a:xfrm>
            <a:off x="267285" y="5568498"/>
            <a:ext cx="4572000" cy="276999"/>
          </a:xfrm>
          <a:prstGeom prst="rect">
            <a:avLst/>
          </a:prstGeom>
        </p:spPr>
        <p:txBody>
          <a:bodyPr>
            <a:spAutoFit/>
          </a:bodyPr>
          <a:lstStyle/>
          <a:p>
            <a:r>
              <a:rPr lang="es-ES" sz="1200" dirty="0">
                <a:latin typeface="Verdana" panose="020B0604030504040204" pitchFamily="34" charset="0"/>
                <a:ea typeface="Verdana" panose="020B0604030504040204" pitchFamily="34" charset="0"/>
                <a:hlinkClick r:id="rId2"/>
              </a:rPr>
              <a:t>https://</a:t>
            </a:r>
            <a:r>
              <a:rPr lang="es-ES" sz="1200" dirty="0" smtClean="0">
                <a:latin typeface="Verdana" panose="020B0604030504040204" pitchFamily="34" charset="0"/>
                <a:ea typeface="Verdana" panose="020B0604030504040204" pitchFamily="34" charset="0"/>
                <a:hlinkClick r:id="rId2"/>
              </a:rPr>
              <a:t>www.youtube.com/watch?v=6UPqae1sHJ0</a:t>
            </a:r>
            <a:r>
              <a:rPr lang="es-ES" sz="1200" dirty="0" smtClean="0">
                <a:latin typeface="Verdana" panose="020B0604030504040204" pitchFamily="34" charset="0"/>
                <a:ea typeface="Verdana" panose="020B0604030504040204" pitchFamily="34" charset="0"/>
              </a:rPr>
              <a:t> </a:t>
            </a:r>
            <a:endParaRPr lang="es-ES" sz="1200" dirty="0">
              <a:latin typeface="Verdana" panose="020B0604030504040204" pitchFamily="34" charset="0"/>
              <a:ea typeface="Verdana" panose="020B0604030504040204" pitchFamily="34" charset="0"/>
            </a:endParaRPr>
          </a:p>
        </p:txBody>
      </p:sp>
      <p:sp>
        <p:nvSpPr>
          <p:cNvPr id="11" name="Rectángulo 10">
            <a:extLst>
              <a:ext uri="{FF2B5EF4-FFF2-40B4-BE49-F238E27FC236}">
                <a16:creationId xmlns:a16="http://schemas.microsoft.com/office/drawing/2014/main" xmlns="" id="{2129C9E5-D8F3-4704-865F-A21B2412566F}"/>
              </a:ext>
            </a:extLst>
          </p:cNvPr>
          <p:cNvSpPr/>
          <p:nvPr/>
        </p:nvSpPr>
        <p:spPr>
          <a:xfrm>
            <a:off x="4684541" y="5398682"/>
            <a:ext cx="4572000" cy="461665"/>
          </a:xfrm>
          <a:prstGeom prst="rect">
            <a:avLst/>
          </a:prstGeom>
        </p:spPr>
        <p:txBody>
          <a:bodyPr>
            <a:spAutoFit/>
          </a:bodyPr>
          <a:lstStyle/>
          <a:p>
            <a:endParaRPr lang="es-ES" sz="1200" dirty="0">
              <a:latin typeface="Verdana" panose="020B0604030504040204" pitchFamily="34" charset="0"/>
              <a:ea typeface="Verdana" panose="020B0604030504040204" pitchFamily="34" charset="0"/>
            </a:endParaRPr>
          </a:p>
          <a:p>
            <a:endParaRPr lang="es-ES" sz="1200" dirty="0">
              <a:latin typeface="Verdana" panose="020B0604030504040204" pitchFamily="34" charset="0"/>
              <a:ea typeface="Verdana" panose="020B0604030504040204" pitchFamily="34" charset="0"/>
            </a:endParaRPr>
          </a:p>
        </p:txBody>
      </p:sp>
      <p:pic>
        <p:nvPicPr>
          <p:cNvPr id="4" name="Imagen 3"/>
          <p:cNvPicPr>
            <a:picLocks noChangeAspect="1"/>
          </p:cNvPicPr>
          <p:nvPr/>
        </p:nvPicPr>
        <p:blipFill>
          <a:blip r:embed="rId3"/>
          <a:stretch>
            <a:fillRect/>
          </a:stretch>
        </p:blipFill>
        <p:spPr>
          <a:xfrm>
            <a:off x="513731" y="2495710"/>
            <a:ext cx="3847254" cy="2864769"/>
          </a:xfrm>
          <a:prstGeom prst="rect">
            <a:avLst/>
          </a:prstGeom>
        </p:spPr>
      </p:pic>
      <p:sp>
        <p:nvSpPr>
          <p:cNvPr id="6" name="Rectángulo 5"/>
          <p:cNvSpPr/>
          <p:nvPr/>
        </p:nvSpPr>
        <p:spPr>
          <a:xfrm>
            <a:off x="4447405" y="5521793"/>
            <a:ext cx="4572000" cy="338554"/>
          </a:xfrm>
          <a:prstGeom prst="rect">
            <a:avLst/>
          </a:prstGeom>
        </p:spPr>
        <p:txBody>
          <a:bodyPr>
            <a:spAutoFit/>
          </a:bodyPr>
          <a:lstStyle/>
          <a:p>
            <a:r>
              <a:rPr lang="es-CO" sz="1600" dirty="0">
                <a:hlinkClick r:id="rId4"/>
              </a:rPr>
              <a:t>https://</a:t>
            </a:r>
            <a:r>
              <a:rPr lang="es-CO" sz="1600" dirty="0" smtClean="0">
                <a:hlinkClick r:id="rId4"/>
              </a:rPr>
              <a:t>www.youtube.com/watch?v=LFKO8kNAm-A</a:t>
            </a:r>
            <a:r>
              <a:rPr lang="es-CO" sz="1600" dirty="0" smtClean="0"/>
              <a:t> </a:t>
            </a:r>
            <a:endParaRPr lang="es-CO" sz="1600" dirty="0"/>
          </a:p>
        </p:txBody>
      </p:sp>
      <p:pic>
        <p:nvPicPr>
          <p:cNvPr id="7" name="Imagen 6"/>
          <p:cNvPicPr>
            <a:picLocks noChangeAspect="1"/>
          </p:cNvPicPr>
          <p:nvPr/>
        </p:nvPicPr>
        <p:blipFill>
          <a:blip r:embed="rId5"/>
          <a:stretch>
            <a:fillRect/>
          </a:stretch>
        </p:blipFill>
        <p:spPr>
          <a:xfrm>
            <a:off x="4768538" y="2513628"/>
            <a:ext cx="3746812" cy="2705822"/>
          </a:xfrm>
          <a:prstGeom prst="rect">
            <a:avLst/>
          </a:prstGeom>
        </p:spPr>
      </p:pic>
    </p:spTree>
    <p:extLst>
      <p:ext uri="{BB962C8B-B14F-4D97-AF65-F5344CB8AC3E}">
        <p14:creationId xmlns:p14="http://schemas.microsoft.com/office/powerpoint/2010/main" val="41594419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B997C0-1FCD-4F15-8B36-4BCC63579601}"/>
              </a:ext>
            </a:extLst>
          </p:cNvPr>
          <p:cNvSpPr>
            <a:spLocks noGrp="1"/>
          </p:cNvSpPr>
          <p:nvPr>
            <p:ph type="title"/>
          </p:nvPr>
        </p:nvSpPr>
        <p:spPr/>
        <p:txBody>
          <a:bodyPr>
            <a:normAutofit/>
          </a:bodyPr>
          <a:lstStyle/>
          <a:p>
            <a:r>
              <a:rPr lang="es-ES" sz="3200" b="1" dirty="0" smtClean="0">
                <a:solidFill>
                  <a:srgbClr val="FF0000"/>
                </a:solidFill>
                <a:latin typeface="+mn-lt"/>
                <a:ea typeface="Verdana" panose="020B0604030504040204" pitchFamily="34" charset="0"/>
              </a:rPr>
              <a:t>EXPRESIONES ALGEBRAICAS.</a:t>
            </a:r>
            <a:r>
              <a:rPr lang="es-ES" sz="4400" dirty="0">
                <a:solidFill>
                  <a:srgbClr val="FF0000"/>
                </a:solidFill>
                <a:latin typeface="Verdana" panose="020B0604030504040204" pitchFamily="34" charset="0"/>
                <a:ea typeface="Verdana" panose="020B0604030504040204" pitchFamily="34" charset="0"/>
              </a:rPr>
              <a:t/>
            </a:r>
            <a:br>
              <a:rPr lang="es-ES" sz="4400" dirty="0">
                <a:solidFill>
                  <a:srgbClr val="FF0000"/>
                </a:solidFill>
                <a:latin typeface="Verdana" panose="020B0604030504040204" pitchFamily="34" charset="0"/>
                <a:ea typeface="Verdana" panose="020B0604030504040204" pitchFamily="34" charset="0"/>
              </a:rPr>
            </a:br>
            <a:endParaRPr lang="es-ES" sz="4400"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xmlns="" id="{0BA5D56B-0073-47A5-822C-B540DBE13336}"/>
                  </a:ext>
                </a:extLst>
              </p:cNvPr>
              <p:cNvSpPr>
                <a:spLocks noGrp="1"/>
              </p:cNvSpPr>
              <p:nvPr>
                <p:ph idx="1"/>
              </p:nvPr>
            </p:nvSpPr>
            <p:spPr>
              <a:xfrm>
                <a:off x="417635" y="1144564"/>
                <a:ext cx="7886700" cy="5584482"/>
              </a:xfrm>
            </p:spPr>
            <p:txBody>
              <a:bodyPr>
                <a:normAutofit fontScale="25000" lnSpcReduction="20000"/>
              </a:bodyPr>
              <a:lstStyle/>
              <a:p>
                <a:pPr marL="0" indent="0">
                  <a:buNone/>
                </a:pPr>
                <a:r>
                  <a:rPr lang="es-ES" sz="7200" b="1" dirty="0" smtClean="0">
                    <a:solidFill>
                      <a:srgbClr val="0070C0"/>
                    </a:solidFill>
                    <a:ea typeface="Verdana" panose="020B0604030504040204" pitchFamily="34" charset="0"/>
                  </a:rPr>
                  <a:t>DEFINICIÓN :  </a:t>
                </a:r>
                <a:r>
                  <a:rPr lang="es-CO" sz="5600" dirty="0" smtClean="0"/>
                  <a:t>Una expresión algebraica es una combinación de números, variables y signos de operación.</a:t>
                </a:r>
              </a:p>
              <a:p>
                <a:pPr marL="0" indent="0">
                  <a:buNone/>
                </a:pPr>
                <a:r>
                  <a:rPr lang="es-CO" sz="5600" dirty="0" smtClean="0">
                    <a:ea typeface="Verdana" panose="020B0604030504040204" pitchFamily="34" charset="0"/>
                  </a:rPr>
                  <a:t>Como ya se había mencionado antes las expresiones algebraicas son utilizadas para representar mediante un leguaje matemático situaciones de la vida cotidiana, o para generalizar propiedades y relaciones matemáticas.</a:t>
                </a:r>
              </a:p>
              <a:p>
                <a:pPr marL="0" indent="0">
                  <a:buNone/>
                </a:pPr>
                <a:r>
                  <a:rPr lang="es-ES" sz="8000" b="1" dirty="0" smtClean="0">
                    <a:solidFill>
                      <a:srgbClr val="00B050"/>
                    </a:solidFill>
                    <a:ea typeface="Verdana" panose="020B0604030504040204" pitchFamily="34" charset="0"/>
                  </a:rPr>
                  <a:t>EJEMPLOS:</a:t>
                </a:r>
              </a:p>
              <a:p>
                <a:pPr marL="0" indent="0">
                  <a:buNone/>
                </a:pPr>
                <a:r>
                  <a:rPr lang="es-CO" sz="5600" dirty="0" smtClean="0">
                    <a:ea typeface="Verdana" panose="020B0604030504040204" pitchFamily="34" charset="0"/>
                  </a:rPr>
                  <a:t>1. TEOREMA DE PITÁGORAS:  En cualquier triángulo rectángulo la suma de los cuadrados de los catetos es igual al cuadrado de la hipotenusa.                                </a:t>
                </a:r>
              </a:p>
              <a:p>
                <a:pPr marL="0" indent="0">
                  <a:buNone/>
                </a:pPr>
                <a14:m>
                  <m:oMathPara xmlns:m="http://schemas.openxmlformats.org/officeDocument/2006/math">
                    <m:oMathParaPr>
                      <m:jc m:val="centerGroup"/>
                    </m:oMathParaPr>
                    <m:oMath xmlns:m="http://schemas.openxmlformats.org/officeDocument/2006/math">
                      <m:r>
                        <a:rPr lang="es-CO" sz="6400" b="1" i="1" smtClean="0">
                          <a:solidFill>
                            <a:srgbClr val="0070C0"/>
                          </a:solidFill>
                          <a:latin typeface="Cambria Math" panose="02040503050406030204" pitchFamily="18" charset="0"/>
                          <a:ea typeface="Verdana" panose="020B0604030504040204" pitchFamily="34" charset="0"/>
                        </a:rPr>
                        <m:t>𝒄</m:t>
                      </m:r>
                    </m:oMath>
                  </m:oMathPara>
                </a14:m>
                <a:endParaRPr lang="es-ES" sz="4800" b="1" dirty="0" smtClean="0">
                  <a:solidFill>
                    <a:srgbClr val="0070C0"/>
                  </a:solidFill>
                  <a:ea typeface="Verdana" panose="020B0604030504040204" pitchFamily="34" charset="0"/>
                </a:endParaRPr>
              </a:p>
              <a:p>
                <a:pPr marL="0" indent="0">
                  <a:buNone/>
                </a:pPr>
                <a:r>
                  <a:rPr lang="es-ES" sz="4800" dirty="0">
                    <a:ea typeface="Verdana" panose="020B0604030504040204" pitchFamily="34" charset="0"/>
                  </a:rPr>
                  <a:t>.</a:t>
                </a:r>
                <a14:m>
                  <m:oMath xmlns:m="http://schemas.openxmlformats.org/officeDocument/2006/math">
                    <m:r>
                      <a:rPr lang="es-ES" sz="7200" i="1" dirty="0" smtClean="0">
                        <a:latin typeface="Cambria Math" panose="02040503050406030204" pitchFamily="18" charset="0"/>
                        <a:ea typeface="Verdana" panose="020B0604030504040204" pitchFamily="34" charset="0"/>
                      </a:rPr>
                      <m:t>                                                    </m:t>
                    </m:r>
                    <m:r>
                      <a:rPr lang="es-ES" sz="7200" i="1" dirty="0" smtClean="0">
                        <a:latin typeface="Cambria Math" panose="02040503050406030204" pitchFamily="18" charset="0"/>
                        <a:ea typeface="Verdana" panose="020B0604030504040204" pitchFamily="34" charset="0"/>
                      </a:rPr>
                      <m:t>𝑏</m:t>
                    </m:r>
                  </m:oMath>
                </a14:m>
                <a:endParaRPr lang="es-ES" sz="7200" dirty="0">
                  <a:ea typeface="Verdana" panose="020B0604030504040204" pitchFamily="34" charset="0"/>
                </a:endParaRPr>
              </a:p>
              <a:p>
                <a:pPr marL="0" indent="0">
                  <a:buNone/>
                </a:pPr>
                <a:endParaRPr lang="es-ES" sz="4800" b="1" dirty="0">
                  <a:solidFill>
                    <a:srgbClr val="0070C0"/>
                  </a:solidFill>
                  <a:ea typeface="Verdana" panose="020B0604030504040204" pitchFamily="34" charset="0"/>
                </a:endParaRPr>
              </a:p>
              <a:p>
                <a:pPr marL="0" indent="0">
                  <a:buNone/>
                </a:pPr>
                <a:r>
                  <a:rPr lang="es-ES" sz="1800" b="1" dirty="0" smtClean="0">
                    <a:solidFill>
                      <a:srgbClr val="FFC000"/>
                    </a:solidFill>
                    <a:ea typeface="Verdana" panose="020B0604030504040204" pitchFamily="34" charset="0"/>
                  </a:rPr>
                  <a:t> </a:t>
                </a:r>
                <a:endParaRPr lang="es-ES" sz="1800" b="1" dirty="0">
                  <a:solidFill>
                    <a:srgbClr val="FFC000"/>
                  </a:solidFill>
                  <a:ea typeface="Verdana" panose="020B0604030504040204" pitchFamily="34" charset="0"/>
                </a:endParaRPr>
              </a:p>
              <a:p>
                <a:pPr marL="0" indent="0">
                  <a:buNone/>
                </a:pPr>
                <a:r>
                  <a:rPr lang="es-CO" sz="7200" dirty="0" smtClean="0">
                    <a:ea typeface="Verdana" panose="020B0604030504040204" pitchFamily="34" charset="0"/>
                  </a:rPr>
                  <a:t>La expresión algebraica que representa este teorema es: </a:t>
                </a:r>
              </a:p>
              <a:p>
                <a:pPr marL="0" indent="0">
                  <a:buNone/>
                </a:pPr>
                <a14:m>
                  <m:oMathPara xmlns:m="http://schemas.openxmlformats.org/officeDocument/2006/math">
                    <m:oMathParaPr>
                      <m:jc m:val="centerGroup"/>
                    </m:oMathParaPr>
                    <m:oMath xmlns:m="http://schemas.openxmlformats.org/officeDocument/2006/math">
                      <m:sSup>
                        <m:sSupPr>
                          <m:ctrlPr>
                            <a:rPr lang="es-CO" sz="7200" i="1" smtClean="0">
                              <a:latin typeface="Cambria Math" panose="02040503050406030204" pitchFamily="18" charset="0"/>
                              <a:ea typeface="Verdana" panose="020B0604030504040204" pitchFamily="34" charset="0"/>
                            </a:rPr>
                          </m:ctrlPr>
                        </m:sSupPr>
                        <m:e>
                          <m:r>
                            <a:rPr lang="es-CO" sz="7200" b="0" i="1" smtClean="0">
                              <a:latin typeface="Cambria Math" panose="02040503050406030204" pitchFamily="18" charset="0"/>
                              <a:ea typeface="Verdana" panose="020B0604030504040204" pitchFamily="34" charset="0"/>
                            </a:rPr>
                            <m:t>𝑎</m:t>
                          </m:r>
                        </m:e>
                        <m:sup>
                          <m:r>
                            <a:rPr lang="es-CO" sz="7200" b="0" i="1" smtClean="0">
                              <a:latin typeface="Cambria Math" panose="02040503050406030204" pitchFamily="18" charset="0"/>
                              <a:ea typeface="Verdana" panose="020B0604030504040204" pitchFamily="34" charset="0"/>
                            </a:rPr>
                            <m:t>2</m:t>
                          </m:r>
                        </m:sup>
                      </m:sSup>
                      <m:r>
                        <a:rPr lang="es-CO" sz="7200" b="0" i="1" smtClean="0">
                          <a:latin typeface="Cambria Math" panose="02040503050406030204" pitchFamily="18" charset="0"/>
                          <a:ea typeface="Verdana" panose="020B0604030504040204" pitchFamily="34" charset="0"/>
                        </a:rPr>
                        <m:t>+</m:t>
                      </m:r>
                      <m:sSup>
                        <m:sSupPr>
                          <m:ctrlPr>
                            <a:rPr lang="es-CO" sz="7200" b="0" i="1" smtClean="0">
                              <a:latin typeface="Cambria Math" panose="02040503050406030204" pitchFamily="18" charset="0"/>
                              <a:ea typeface="Verdana" panose="020B0604030504040204" pitchFamily="34" charset="0"/>
                            </a:rPr>
                          </m:ctrlPr>
                        </m:sSupPr>
                        <m:e>
                          <m:r>
                            <a:rPr lang="es-CO" sz="7200" b="0" i="1" smtClean="0">
                              <a:latin typeface="Cambria Math" panose="02040503050406030204" pitchFamily="18" charset="0"/>
                              <a:ea typeface="Verdana" panose="020B0604030504040204" pitchFamily="34" charset="0"/>
                            </a:rPr>
                            <m:t>𝑏</m:t>
                          </m:r>
                        </m:e>
                        <m:sup>
                          <m:r>
                            <a:rPr lang="es-CO" sz="7200" b="0" i="1" smtClean="0">
                              <a:latin typeface="Cambria Math" panose="02040503050406030204" pitchFamily="18" charset="0"/>
                              <a:ea typeface="Verdana" panose="020B0604030504040204" pitchFamily="34" charset="0"/>
                            </a:rPr>
                            <m:t>2</m:t>
                          </m:r>
                        </m:sup>
                      </m:sSup>
                      <m:r>
                        <a:rPr lang="es-CO" sz="7200" b="0" i="1" smtClean="0">
                          <a:latin typeface="Cambria Math" panose="02040503050406030204" pitchFamily="18" charset="0"/>
                          <a:ea typeface="Verdana" panose="020B0604030504040204" pitchFamily="34" charset="0"/>
                        </a:rPr>
                        <m:t>=</m:t>
                      </m:r>
                      <m:sSup>
                        <m:sSupPr>
                          <m:ctrlPr>
                            <a:rPr lang="es-CO" sz="7200" b="0" i="1" smtClean="0">
                              <a:latin typeface="Cambria Math" panose="02040503050406030204" pitchFamily="18" charset="0"/>
                              <a:ea typeface="Verdana" panose="020B0604030504040204" pitchFamily="34" charset="0"/>
                            </a:rPr>
                          </m:ctrlPr>
                        </m:sSupPr>
                        <m:e>
                          <m:r>
                            <a:rPr lang="es-CO" sz="7200" b="0" i="1" smtClean="0">
                              <a:latin typeface="Cambria Math" panose="02040503050406030204" pitchFamily="18" charset="0"/>
                              <a:ea typeface="Verdana" panose="020B0604030504040204" pitchFamily="34" charset="0"/>
                            </a:rPr>
                            <m:t>𝑐</m:t>
                          </m:r>
                        </m:e>
                        <m:sup>
                          <m:r>
                            <a:rPr lang="es-CO" sz="7200" b="0" i="1" smtClean="0">
                              <a:latin typeface="Cambria Math" panose="02040503050406030204" pitchFamily="18" charset="0"/>
                              <a:ea typeface="Verdana" panose="020B0604030504040204" pitchFamily="34" charset="0"/>
                            </a:rPr>
                            <m:t>2</m:t>
                          </m:r>
                        </m:sup>
                      </m:sSup>
                    </m:oMath>
                  </m:oMathPara>
                </a14:m>
                <a:endParaRPr lang="es-CO" sz="7200" dirty="0">
                  <a:ea typeface="Verdana" panose="020B0604030504040204" pitchFamily="34" charset="0"/>
                </a:endParaRPr>
              </a:p>
              <a:p>
                <a:pPr marL="0" indent="0">
                  <a:buNone/>
                </a:pPr>
                <a:r>
                  <a:rPr lang="es-CO" sz="6400" dirty="0" smtClean="0">
                    <a:ea typeface="Verdana" panose="020B0604030504040204" pitchFamily="34" charset="0"/>
                  </a:rPr>
                  <a:t>2. El área de rectángulo es base por altura.</a:t>
                </a:r>
                <a:endParaRPr lang="es-CO" sz="6400" dirty="0">
                  <a:ea typeface="Verdana" panose="020B0604030504040204" pitchFamily="34" charset="0"/>
                </a:endParaRPr>
              </a:p>
              <a:p>
                <a:pPr marL="0" indent="0">
                  <a:buNone/>
                </a:pPr>
                <a:endParaRPr lang="es-CO" sz="1800" b="1" dirty="0" smtClean="0">
                  <a:solidFill>
                    <a:srgbClr val="FFC000"/>
                  </a:solidFill>
                  <a:ea typeface="Verdana" panose="020B0604030504040204" pitchFamily="34" charset="0"/>
                </a:endParaRPr>
              </a:p>
              <a:p>
                <a:pPr marL="0" indent="0">
                  <a:buNone/>
                </a:pPr>
                <a:r>
                  <a:rPr lang="es-CO" sz="7200" b="1" dirty="0" smtClean="0">
                    <a:solidFill>
                      <a:srgbClr val="FFC000"/>
                    </a:solidFill>
                    <a:ea typeface="Verdana" panose="020B0604030504040204" pitchFamily="34" charset="0"/>
                  </a:rPr>
                  <a:t>         </a:t>
                </a:r>
                <a14:m>
                  <m:oMath xmlns:m="http://schemas.openxmlformats.org/officeDocument/2006/math">
                    <m:r>
                      <a:rPr lang="es-CO" sz="7200" b="1" i="1" dirty="0" smtClean="0">
                        <a:solidFill>
                          <a:srgbClr val="FFC000"/>
                        </a:solidFill>
                        <a:latin typeface="Cambria Math" panose="02040503050406030204" pitchFamily="18" charset="0"/>
                        <a:ea typeface="Verdana" panose="020B0604030504040204" pitchFamily="34" charset="0"/>
                      </a:rPr>
                      <m:t>𝒉</m:t>
                    </m:r>
                    <m:r>
                      <a:rPr lang="es-CO" sz="7200" b="1" i="1" dirty="0" smtClean="0">
                        <a:solidFill>
                          <a:srgbClr val="FFC000"/>
                        </a:solidFill>
                        <a:latin typeface="Cambria Math" panose="02040503050406030204" pitchFamily="18" charset="0"/>
                        <a:ea typeface="Verdana" panose="020B0604030504040204" pitchFamily="34" charset="0"/>
                      </a:rPr>
                      <m:t>                                                     </m:t>
                    </m:r>
                    <m:r>
                      <a:rPr lang="es-CO" sz="7200" b="1" i="1" dirty="0" smtClean="0">
                        <a:solidFill>
                          <a:srgbClr val="FFC000"/>
                        </a:solidFill>
                        <a:latin typeface="Cambria Math" panose="02040503050406030204" pitchFamily="18" charset="0"/>
                        <a:ea typeface="Verdana" panose="020B0604030504040204" pitchFamily="34" charset="0"/>
                      </a:rPr>
                      <m:t>𝑨</m:t>
                    </m:r>
                    <m:r>
                      <a:rPr lang="es-CO" sz="7200" b="1" i="1" dirty="0" smtClean="0">
                        <a:solidFill>
                          <a:srgbClr val="FFC000"/>
                        </a:solidFill>
                        <a:latin typeface="Cambria Math" panose="02040503050406030204" pitchFamily="18" charset="0"/>
                        <a:ea typeface="Verdana" panose="020B0604030504040204" pitchFamily="34" charset="0"/>
                      </a:rPr>
                      <m:t>= </m:t>
                    </m:r>
                    <m:r>
                      <a:rPr lang="es-CO" sz="7200" b="1" i="1" dirty="0" err="1" smtClean="0">
                        <a:solidFill>
                          <a:srgbClr val="FFC000"/>
                        </a:solidFill>
                        <a:latin typeface="Cambria Math" panose="02040503050406030204" pitchFamily="18" charset="0"/>
                        <a:ea typeface="Verdana" panose="020B0604030504040204" pitchFamily="34" charset="0"/>
                      </a:rPr>
                      <m:t>𝒃</m:t>
                    </m:r>
                    <m:r>
                      <a:rPr lang="es-CO" sz="7200" b="1" i="1" dirty="0" err="1" smtClean="0">
                        <a:solidFill>
                          <a:srgbClr val="FFC000"/>
                        </a:solidFill>
                        <a:latin typeface="Cambria Math" panose="02040503050406030204" pitchFamily="18" charset="0"/>
                        <a:ea typeface="Verdana" panose="020B0604030504040204" pitchFamily="34" charset="0"/>
                      </a:rPr>
                      <m:t>.</m:t>
                    </m:r>
                    <m:r>
                      <a:rPr lang="es-CO" sz="7200" b="1" i="1" dirty="0" err="1" smtClean="0">
                        <a:solidFill>
                          <a:srgbClr val="FFC000"/>
                        </a:solidFill>
                        <a:latin typeface="Cambria Math" panose="02040503050406030204" pitchFamily="18" charset="0"/>
                        <a:ea typeface="Verdana" panose="020B0604030504040204" pitchFamily="34" charset="0"/>
                      </a:rPr>
                      <m:t>𝒉</m:t>
                    </m:r>
                  </m:oMath>
                </a14:m>
                <a:endParaRPr lang="es-CO" sz="7200" b="1" dirty="0">
                  <a:solidFill>
                    <a:srgbClr val="FFC000"/>
                  </a:solidFill>
                  <a:ea typeface="Verdana" panose="020B0604030504040204" pitchFamily="34" charset="0"/>
                </a:endParaRPr>
              </a:p>
              <a:p>
                <a:pPr marL="0" indent="0">
                  <a:buNone/>
                </a:pPr>
                <a:endParaRPr lang="es-CO" sz="1800" b="1" dirty="0" smtClean="0">
                  <a:solidFill>
                    <a:srgbClr val="FFC000"/>
                  </a:solidFill>
                  <a:ea typeface="Verdana" panose="020B0604030504040204" pitchFamily="34" charset="0"/>
                </a:endParaRPr>
              </a:p>
              <a:p>
                <a:pPr marL="0" indent="0">
                  <a:buNone/>
                </a:pPr>
                <a:r>
                  <a:rPr lang="es-CO" sz="1800" b="1" dirty="0" smtClean="0">
                    <a:solidFill>
                      <a:srgbClr val="FFC000"/>
                    </a:solidFill>
                    <a:ea typeface="Verdana" panose="020B0604030504040204" pitchFamily="34" charset="0"/>
                  </a:rPr>
                  <a:t>                                                                                                                                </a:t>
                </a:r>
                <a14:m>
                  <m:oMath xmlns:m="http://schemas.openxmlformats.org/officeDocument/2006/math">
                    <m:r>
                      <a:rPr lang="es-ES" sz="8000" i="1" dirty="0">
                        <a:latin typeface="Cambria Math" panose="02040503050406030204" pitchFamily="18" charset="0"/>
                        <a:ea typeface="Verdana" panose="020B0604030504040204" pitchFamily="34" charset="0"/>
                      </a:rPr>
                      <m:t>𝑏</m:t>
                    </m:r>
                  </m:oMath>
                </a14:m>
                <a:endParaRPr lang="es-ES" sz="8000" dirty="0" smtClean="0">
                  <a:ea typeface="Verdana" panose="020B0604030504040204" pitchFamily="34" charset="0"/>
                </a:endParaRPr>
              </a:p>
              <a:p>
                <a:pPr marL="0" indent="0">
                  <a:buNone/>
                </a:pPr>
                <a:r>
                  <a:rPr lang="es-ES" sz="8000" dirty="0">
                    <a:ea typeface="Verdana" panose="020B0604030504040204" pitchFamily="34" charset="0"/>
                  </a:rPr>
                  <a:t>3. También son expresiones algebraicas todas las siguientes:</a:t>
                </a:r>
              </a:p>
              <a:p>
                <a:pPr marL="0" indent="0">
                  <a:buNone/>
                </a:pPr>
                <a14:m>
                  <m:oMathPara xmlns:m="http://schemas.openxmlformats.org/officeDocument/2006/math">
                    <m:oMathParaPr>
                      <m:jc m:val="centerGroup"/>
                    </m:oMathParaPr>
                    <m:oMath xmlns:m="http://schemas.openxmlformats.org/officeDocument/2006/math">
                      <m:r>
                        <a:rPr lang="es-CO" sz="8000" i="1">
                          <a:latin typeface="Cambria Math" panose="02040503050406030204" pitchFamily="18" charset="0"/>
                          <a:ea typeface="Verdana" panose="020B0604030504040204" pitchFamily="34" charset="0"/>
                        </a:rPr>
                        <m:t>20</m:t>
                      </m:r>
                      <m:sSup>
                        <m:sSupPr>
                          <m:ctrlPr>
                            <a:rPr lang="es-CO" sz="8000" i="1">
                              <a:latin typeface="Cambria Math" panose="02040503050406030204" pitchFamily="18" charset="0"/>
                              <a:ea typeface="Verdana" panose="020B0604030504040204" pitchFamily="34" charset="0"/>
                            </a:rPr>
                          </m:ctrlPr>
                        </m:sSupPr>
                        <m:e>
                          <m:r>
                            <a:rPr lang="es-CO" sz="8000" i="1">
                              <a:latin typeface="Cambria Math" panose="02040503050406030204" pitchFamily="18" charset="0"/>
                              <a:ea typeface="Verdana" panose="020B0604030504040204" pitchFamily="34" charset="0"/>
                            </a:rPr>
                            <m:t>𝑥</m:t>
                          </m:r>
                        </m:e>
                        <m:sup>
                          <m:r>
                            <a:rPr lang="es-CO" sz="8000" i="1">
                              <a:latin typeface="Cambria Math" panose="02040503050406030204" pitchFamily="18" charset="0"/>
                              <a:ea typeface="Verdana" panose="020B0604030504040204" pitchFamily="34" charset="0"/>
                            </a:rPr>
                            <m:t>2</m:t>
                          </m:r>
                        </m:sup>
                      </m:sSup>
                      <m:r>
                        <a:rPr lang="es-CO" sz="8000" i="1">
                          <a:latin typeface="Cambria Math" panose="02040503050406030204" pitchFamily="18" charset="0"/>
                          <a:ea typeface="Verdana" panose="020B0604030504040204" pitchFamily="34" charset="0"/>
                        </a:rPr>
                        <m:t>+2</m:t>
                      </m:r>
                      <m:r>
                        <a:rPr lang="es-CO" sz="8000" i="1">
                          <a:latin typeface="Cambria Math" panose="02040503050406030204" pitchFamily="18" charset="0"/>
                          <a:ea typeface="Verdana" panose="020B0604030504040204" pitchFamily="34" charset="0"/>
                        </a:rPr>
                        <m:t>𝑦</m:t>
                      </m:r>
                      <m:sSup>
                        <m:sSupPr>
                          <m:ctrlPr>
                            <a:rPr lang="es-CO" sz="8000" i="1">
                              <a:latin typeface="Cambria Math" panose="02040503050406030204" pitchFamily="18" charset="0"/>
                              <a:ea typeface="Verdana" panose="020B0604030504040204" pitchFamily="34" charset="0"/>
                            </a:rPr>
                          </m:ctrlPr>
                        </m:sSupPr>
                        <m:e>
                          <m:r>
                            <a:rPr lang="es-CO" sz="8000" i="1">
                              <a:latin typeface="Cambria Math" panose="02040503050406030204" pitchFamily="18" charset="0"/>
                              <a:ea typeface="Verdana" panose="020B0604030504040204" pitchFamily="34" charset="0"/>
                            </a:rPr>
                            <m:t>𝑧</m:t>
                          </m:r>
                        </m:e>
                        <m:sup>
                          <m:r>
                            <a:rPr lang="es-CO" sz="8000" i="1">
                              <a:latin typeface="Cambria Math" panose="02040503050406030204" pitchFamily="18" charset="0"/>
                              <a:ea typeface="Verdana" panose="020B0604030504040204" pitchFamily="34" charset="0"/>
                            </a:rPr>
                            <m:t>3</m:t>
                          </m:r>
                        </m:sup>
                      </m:sSup>
                      <m:r>
                        <a:rPr lang="es-CO" sz="8000" i="1">
                          <a:latin typeface="Cambria Math" panose="02040503050406030204" pitchFamily="18" charset="0"/>
                          <a:ea typeface="Verdana" panose="020B0604030504040204" pitchFamily="34" charset="0"/>
                        </a:rPr>
                        <m:t>−4,      </m:t>
                      </m:r>
                      <m:f>
                        <m:fPr>
                          <m:ctrlPr>
                            <a:rPr lang="es-CO" sz="8000" i="1">
                              <a:latin typeface="Cambria Math" panose="02040503050406030204" pitchFamily="18" charset="0"/>
                              <a:ea typeface="Verdana" panose="020B0604030504040204" pitchFamily="34" charset="0"/>
                            </a:rPr>
                          </m:ctrlPr>
                        </m:fPr>
                        <m:num>
                          <m:r>
                            <a:rPr lang="es-CO" sz="8000" i="1">
                              <a:latin typeface="Cambria Math" panose="02040503050406030204" pitchFamily="18" charset="0"/>
                              <a:ea typeface="Verdana" panose="020B0604030504040204" pitchFamily="34" charset="0"/>
                            </a:rPr>
                            <m:t>𝑥</m:t>
                          </m:r>
                          <m:r>
                            <a:rPr lang="es-CO" sz="8000" i="1">
                              <a:latin typeface="Cambria Math" panose="02040503050406030204" pitchFamily="18" charset="0"/>
                              <a:ea typeface="Verdana" panose="020B0604030504040204" pitchFamily="34" charset="0"/>
                            </a:rPr>
                            <m:t>−1</m:t>
                          </m:r>
                        </m:num>
                        <m:den>
                          <m:sSup>
                            <m:sSupPr>
                              <m:ctrlPr>
                                <a:rPr lang="es-CO" sz="8000" i="1">
                                  <a:latin typeface="Cambria Math" panose="02040503050406030204" pitchFamily="18" charset="0"/>
                                  <a:ea typeface="Verdana" panose="020B0604030504040204" pitchFamily="34" charset="0"/>
                                </a:rPr>
                              </m:ctrlPr>
                            </m:sSupPr>
                            <m:e>
                              <m:r>
                                <a:rPr lang="es-CO" sz="8000" i="1">
                                  <a:latin typeface="Cambria Math" panose="02040503050406030204" pitchFamily="18" charset="0"/>
                                  <a:ea typeface="Verdana" panose="020B0604030504040204" pitchFamily="34" charset="0"/>
                                </a:rPr>
                                <m:t>𝑥</m:t>
                              </m:r>
                            </m:e>
                            <m:sup>
                              <m:r>
                                <a:rPr lang="es-CO" sz="8000" i="1">
                                  <a:latin typeface="Cambria Math" panose="02040503050406030204" pitchFamily="18" charset="0"/>
                                  <a:ea typeface="Verdana" panose="020B0604030504040204" pitchFamily="34" charset="0"/>
                                </a:rPr>
                                <m:t>2</m:t>
                              </m:r>
                            </m:sup>
                          </m:sSup>
                          <m:r>
                            <a:rPr lang="es-CO" sz="8000" i="1">
                              <a:latin typeface="Cambria Math" panose="02040503050406030204" pitchFamily="18" charset="0"/>
                              <a:ea typeface="Verdana" panose="020B0604030504040204" pitchFamily="34" charset="0"/>
                            </a:rPr>
                            <m:t>−1</m:t>
                          </m:r>
                        </m:den>
                      </m:f>
                      <m:r>
                        <a:rPr lang="es-CO" sz="8000" i="1">
                          <a:latin typeface="Cambria Math" panose="02040503050406030204" pitchFamily="18" charset="0"/>
                          <a:ea typeface="Verdana" panose="020B0604030504040204" pitchFamily="34" charset="0"/>
                        </a:rPr>
                        <m:t>,             </m:t>
                      </m:r>
                      <m:rad>
                        <m:radPr>
                          <m:ctrlPr>
                            <a:rPr lang="es-CO" sz="8000" i="1">
                              <a:latin typeface="Cambria Math" panose="02040503050406030204" pitchFamily="18" charset="0"/>
                              <a:ea typeface="Verdana" panose="020B0604030504040204" pitchFamily="34" charset="0"/>
                            </a:rPr>
                          </m:ctrlPr>
                        </m:radPr>
                        <m:deg>
                          <m:r>
                            <m:rPr>
                              <m:brk m:alnAt="7"/>
                            </m:rPr>
                            <a:rPr lang="es-CO" sz="8000" i="1">
                              <a:latin typeface="Cambria Math" panose="02040503050406030204" pitchFamily="18" charset="0"/>
                              <a:ea typeface="Verdana" panose="020B0604030504040204" pitchFamily="34" charset="0"/>
                            </a:rPr>
                            <m:t>5</m:t>
                          </m:r>
                        </m:deg>
                        <m:e>
                          <m:r>
                            <a:rPr lang="es-CO" sz="8000" i="1">
                              <a:latin typeface="Cambria Math" panose="02040503050406030204" pitchFamily="18" charset="0"/>
                              <a:ea typeface="Verdana" panose="020B0604030504040204" pitchFamily="34" charset="0"/>
                            </a:rPr>
                            <m:t>3</m:t>
                          </m:r>
                          <m:r>
                            <a:rPr lang="es-CO" sz="8000" i="1">
                              <a:latin typeface="Cambria Math" panose="02040503050406030204" pitchFamily="18" charset="0"/>
                              <a:ea typeface="Verdana" panose="020B0604030504040204" pitchFamily="34" charset="0"/>
                            </a:rPr>
                            <m:t>𝑟</m:t>
                          </m:r>
                          <m:r>
                            <a:rPr lang="es-CO" sz="8000" i="1">
                              <a:latin typeface="Cambria Math" panose="02040503050406030204" pitchFamily="18" charset="0"/>
                              <a:ea typeface="Verdana" panose="020B0604030504040204" pitchFamily="34" charset="0"/>
                            </a:rPr>
                            <m:t>+5</m:t>
                          </m:r>
                          <m:r>
                            <a:rPr lang="es-CO" sz="8000" i="1">
                              <a:latin typeface="Cambria Math" panose="02040503050406030204" pitchFamily="18" charset="0"/>
                              <a:ea typeface="Verdana" panose="020B0604030504040204" pitchFamily="34" charset="0"/>
                            </a:rPr>
                            <m:t>𝑠</m:t>
                          </m:r>
                        </m:e>
                      </m:rad>
                    </m:oMath>
                  </m:oMathPara>
                </a14:m>
                <a:endParaRPr lang="es-ES" sz="8000" dirty="0">
                  <a:ea typeface="Verdana" panose="020B0604030504040204" pitchFamily="34" charset="0"/>
                </a:endParaRPr>
              </a:p>
              <a:p>
                <a:pPr marL="0" indent="0">
                  <a:buNone/>
                </a:pPr>
                <a:r>
                  <a:rPr lang="es-CO" sz="1800" b="1" dirty="0" smtClean="0">
                    <a:solidFill>
                      <a:srgbClr val="FFC000"/>
                    </a:solidFill>
                    <a:ea typeface="Verdana" panose="020B0604030504040204" pitchFamily="34" charset="0"/>
                  </a:rPr>
                  <a:t> </a:t>
                </a:r>
                <a:endParaRPr lang="es-CO" sz="1800" b="1" dirty="0">
                  <a:solidFill>
                    <a:srgbClr val="FFC000"/>
                  </a:solidFill>
                  <a:ea typeface="Verdana" panose="020B0604030504040204" pitchFamily="34" charset="0"/>
                </a:endParaRPr>
              </a:p>
              <a:p>
                <a:r>
                  <a:rPr lang="es-CO" sz="1800" dirty="0" smtClean="0">
                    <a:ea typeface="Verdana" panose="020B0604030504040204" pitchFamily="34" charset="0"/>
                  </a:rPr>
                  <a:t>  </a:t>
                </a:r>
                <a:endParaRPr lang="es-CO" sz="1800" dirty="0">
                  <a:ea typeface="Verdana" panose="020B0604030504040204" pitchFamily="34" charset="0"/>
                </a:endParaRPr>
              </a:p>
              <a:p>
                <a:endParaRPr lang="es-ES" sz="1800" dirty="0">
                  <a:ea typeface="Verdana" panose="020B0604030504040204" pitchFamily="34" charset="0"/>
                </a:endParaRPr>
              </a:p>
              <a:p>
                <a:endParaRPr lang="es-ES" sz="1050" dirty="0">
                  <a:solidFill>
                    <a:srgbClr val="0070C0"/>
                  </a:solidFill>
                  <a:ea typeface="Verdana" panose="020B0604030504040204" pitchFamily="34" charset="0"/>
                </a:endParaRPr>
              </a:p>
              <a:p>
                <a:endParaRPr lang="es-ES" dirty="0"/>
              </a:p>
            </p:txBody>
          </p:sp>
        </mc:Choice>
        <mc:Fallback xmlns="">
          <p:sp>
            <p:nvSpPr>
              <p:cNvPr id="3" name="Marcador de contenido 2">
                <a:extLst>
                  <a:ext uri="{FF2B5EF4-FFF2-40B4-BE49-F238E27FC236}">
                    <a16:creationId xmlns:a16="http://schemas.microsoft.com/office/drawing/2014/main" xmlns="" xmlns:a14="http://schemas.microsoft.com/office/drawing/2010/main" id="{0BA5D56B-0073-47A5-822C-B540DBE13336}"/>
                  </a:ext>
                </a:extLst>
              </p:cNvPr>
              <p:cNvSpPr>
                <a:spLocks noGrp="1" noRot="1" noChangeAspect="1" noMove="1" noResize="1" noEditPoints="1" noAdjustHandles="1" noChangeArrowheads="1" noChangeShapeType="1" noTextEdit="1"/>
              </p:cNvSpPr>
              <p:nvPr>
                <p:ph idx="1"/>
              </p:nvPr>
            </p:nvSpPr>
            <p:spPr>
              <a:xfrm>
                <a:off x="417635" y="1144564"/>
                <a:ext cx="7886700" cy="5584482"/>
              </a:xfrm>
              <a:blipFill rotWithShape="0">
                <a:blip r:embed="rId2"/>
                <a:stretch>
                  <a:fillRect l="-851" t="-1856"/>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xmlns="" id="{2129C9E5-D8F3-4704-865F-A21B2412566F}"/>
              </a:ext>
            </a:extLst>
          </p:cNvPr>
          <p:cNvSpPr/>
          <p:nvPr/>
        </p:nvSpPr>
        <p:spPr>
          <a:xfrm>
            <a:off x="4684541" y="5398682"/>
            <a:ext cx="4572000" cy="461665"/>
          </a:xfrm>
          <a:prstGeom prst="rect">
            <a:avLst/>
          </a:prstGeom>
        </p:spPr>
        <p:txBody>
          <a:bodyPr>
            <a:spAutoFit/>
          </a:bodyPr>
          <a:lstStyle/>
          <a:p>
            <a:endParaRPr lang="es-ES" sz="1200" dirty="0">
              <a:latin typeface="Verdana" panose="020B0604030504040204" pitchFamily="34" charset="0"/>
              <a:ea typeface="Verdana" panose="020B0604030504040204" pitchFamily="34" charset="0"/>
            </a:endParaRPr>
          </a:p>
          <a:p>
            <a:endParaRPr lang="es-ES" sz="1200" dirty="0">
              <a:latin typeface="Verdana" panose="020B0604030504040204" pitchFamily="34" charset="0"/>
              <a:ea typeface="Verdana" panose="020B0604030504040204" pitchFamily="34" charset="0"/>
            </a:endParaRPr>
          </a:p>
        </p:txBody>
      </p:sp>
      <p:sp>
        <p:nvSpPr>
          <p:cNvPr id="8" name="Triángulo rectángulo 7"/>
          <p:cNvSpPr/>
          <p:nvPr/>
        </p:nvSpPr>
        <p:spPr>
          <a:xfrm>
            <a:off x="3486319" y="2741775"/>
            <a:ext cx="1172308" cy="9144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mc:AlternateContent xmlns:mc="http://schemas.openxmlformats.org/markup-compatibility/2006" xmlns:a14="http://schemas.microsoft.com/office/drawing/2010/main">
        <mc:Choice Requires="a14">
          <p:sp>
            <p:nvSpPr>
              <p:cNvPr id="9" name="CuadroTexto 8"/>
              <p:cNvSpPr txBox="1"/>
              <p:nvPr/>
            </p:nvSpPr>
            <p:spPr>
              <a:xfrm>
                <a:off x="3727939" y="3286843"/>
                <a:ext cx="3516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i="1" dirty="0" smtClean="0">
                          <a:latin typeface="Cambria Math" panose="02040503050406030204" pitchFamily="18" charset="0"/>
                        </a:rPr>
                        <m:t>𝑎</m:t>
                      </m:r>
                    </m:oMath>
                  </m:oMathPara>
                </a14:m>
                <a:endParaRPr lang="es-CO" dirty="0"/>
              </a:p>
            </p:txBody>
          </p:sp>
        </mc:Choice>
        <mc:Fallback xmlns="">
          <p:sp>
            <p:nvSpPr>
              <p:cNvPr id="9" name="CuadroTexto 8"/>
              <p:cNvSpPr txBox="1">
                <a:spLocks noRot="1" noChangeAspect="1" noMove="1" noResize="1" noEditPoints="1" noAdjustHandles="1" noChangeArrowheads="1" noChangeShapeType="1" noTextEdit="1"/>
              </p:cNvSpPr>
              <p:nvPr/>
            </p:nvSpPr>
            <p:spPr>
              <a:xfrm>
                <a:off x="3727939" y="3286843"/>
                <a:ext cx="351692" cy="369332"/>
              </a:xfrm>
              <a:prstGeom prst="rect">
                <a:avLst/>
              </a:prstGeom>
              <a:blipFill rotWithShape="0">
                <a:blip r:embed="rId3"/>
                <a:stretch>
                  <a:fillRect/>
                </a:stretch>
              </a:blipFill>
            </p:spPr>
            <p:txBody>
              <a:bodyPr/>
              <a:lstStyle/>
              <a:p>
                <a:r>
                  <a:rPr lang="es-CO">
                    <a:noFill/>
                  </a:rPr>
                  <a:t> </a:t>
                </a:r>
              </a:p>
            </p:txBody>
          </p:sp>
        </mc:Fallback>
      </mc:AlternateContent>
      <p:sp>
        <p:nvSpPr>
          <p:cNvPr id="14" name="Rectángulo 13"/>
          <p:cNvSpPr/>
          <p:nvPr/>
        </p:nvSpPr>
        <p:spPr>
          <a:xfrm>
            <a:off x="1247745" y="4530095"/>
            <a:ext cx="1836615" cy="664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179484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4157</TotalTime>
  <Words>1637</Words>
  <Application>Microsoft Office PowerPoint</Application>
  <PresentationFormat>Carta (216 x 279 mm)</PresentationFormat>
  <Paragraphs>464</Paragraphs>
  <Slides>35</Slides>
  <Notes>0</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35</vt:i4>
      </vt:variant>
    </vt:vector>
  </HeadingPairs>
  <TitlesOfParts>
    <vt:vector size="45" baseType="lpstr">
      <vt:lpstr>Arial</vt:lpstr>
      <vt:lpstr>Calibri</vt:lpstr>
      <vt:lpstr>Calibri Light</vt:lpstr>
      <vt:lpstr>Cambria Math</vt:lpstr>
      <vt:lpstr>Tahoma</vt:lpstr>
      <vt:lpstr>Times New Roman</vt:lpstr>
      <vt:lpstr>Verdana</vt:lpstr>
      <vt:lpstr>Wingdings</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EXPRESIONES ALGEBRAICAS</vt:lpstr>
      <vt:lpstr>EXPRESIONES ALGEBRAICAS. </vt:lpstr>
      <vt:lpstr>EXPRESIONES ALGEBRAICAS. </vt:lpstr>
      <vt:lpstr>DEL LENGUAJE COTIDIANO AL LENGUAJE ALGEBRAICO</vt:lpstr>
      <vt:lpstr>Presentación de PowerPoint</vt:lpstr>
      <vt:lpstr>Presentación de PowerPoint</vt:lpstr>
      <vt:lpstr>Presentación de PowerPoint</vt:lpstr>
      <vt:lpstr>Presentación de PowerPoint</vt:lpstr>
      <vt:lpstr>Actividad Interactiva</vt:lpstr>
      <vt:lpstr>POLINOMIOS.</vt:lpstr>
      <vt:lpstr>Suma y resta de Expresiones algebraicas.</vt:lpstr>
      <vt:lpstr>Multiplicación de expresiones algebraicas</vt:lpstr>
      <vt:lpstr>Actividad Interactiva</vt:lpstr>
      <vt:lpstr>Ejercicios de aplicación en Geometría: áreas</vt:lpstr>
      <vt:lpstr>Ejercicios de aplicación en Geometría: áreas</vt:lpstr>
      <vt:lpstr>Productos Notables</vt:lpstr>
      <vt:lpstr>Ejercicios Resueltos.</vt:lpstr>
      <vt:lpstr>ACTIVIDAD INTERACTIVA</vt:lpstr>
      <vt:lpstr>ACTIVIDAD INTERACTIVA</vt:lpstr>
      <vt:lpstr>División de polinomios</vt:lpstr>
      <vt:lpstr>División de polinomios</vt:lpstr>
      <vt:lpstr>División de polinomios</vt:lpstr>
      <vt:lpstr>División sintética.</vt:lpstr>
      <vt:lpstr>ACTIVIDAD INTERACTIVA</vt:lpstr>
      <vt:lpstr>Algunos errores algebraicos.</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alfredomarin</dc:creator>
  <cp:lastModifiedBy>sain robayo</cp:lastModifiedBy>
  <cp:revision>343</cp:revision>
  <dcterms:created xsi:type="dcterms:W3CDTF">2015-08-21T20:51:22Z</dcterms:created>
  <dcterms:modified xsi:type="dcterms:W3CDTF">2019-04-10T00:16:11Z</dcterms:modified>
</cp:coreProperties>
</file>