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</p:sldMasterIdLst>
  <p:notesMasterIdLst>
    <p:notesMasterId r:id="rId24"/>
  </p:notesMasterIdLst>
  <p:sldIdLst>
    <p:sldId id="313" r:id="rId2"/>
    <p:sldId id="373" r:id="rId3"/>
    <p:sldId id="372" r:id="rId4"/>
    <p:sldId id="403" r:id="rId5"/>
    <p:sldId id="376" r:id="rId6"/>
    <p:sldId id="404" r:id="rId7"/>
    <p:sldId id="379" r:id="rId8"/>
    <p:sldId id="380" r:id="rId9"/>
    <p:sldId id="387" r:id="rId10"/>
    <p:sldId id="384" r:id="rId11"/>
    <p:sldId id="385" r:id="rId12"/>
    <p:sldId id="386" r:id="rId13"/>
    <p:sldId id="388" r:id="rId14"/>
    <p:sldId id="391" r:id="rId15"/>
    <p:sldId id="392" r:id="rId16"/>
    <p:sldId id="393" r:id="rId17"/>
    <p:sldId id="390" r:id="rId18"/>
    <p:sldId id="394" r:id="rId19"/>
    <p:sldId id="395" r:id="rId20"/>
    <p:sldId id="397" r:id="rId21"/>
    <p:sldId id="402" r:id="rId22"/>
    <p:sldId id="405" r:id="rId2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00FF00"/>
    <a:srgbClr val="FF9900"/>
    <a:srgbClr val="FF66FF"/>
    <a:srgbClr val="66FFFF"/>
    <a:srgbClr val="00FFCC"/>
    <a:srgbClr val="B2B2B2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96" autoAdjust="0"/>
    <p:restoredTop sz="96405" autoAdjust="0"/>
  </p:normalViewPr>
  <p:slideViewPr>
    <p:cSldViewPr>
      <p:cViewPr varScale="1">
        <p:scale>
          <a:sx n="75" d="100"/>
          <a:sy n="75" d="100"/>
        </p:scale>
        <p:origin x="1350" y="66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FFBCEC-168B-4CD8-916E-0A73A17C8EE9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9231C7C-E870-4935-AC07-77419AC33995}">
      <dgm:prSet phldrT="[Texto]" custT="1"/>
      <dgm:spPr/>
      <dgm:t>
        <a:bodyPr/>
        <a:lstStyle/>
        <a:p>
          <a:r>
            <a:rPr lang="es-E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Planteamiento del problema </a:t>
          </a:r>
          <a:endParaRPr lang="es-ES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B9EC81-93EF-4EE7-A0F8-4E7BBED9C48E}" type="parTrans" cxnId="{D25FF6C0-EA6C-4648-928C-CA8E7E0A953F}">
      <dgm:prSet/>
      <dgm:spPr/>
      <dgm:t>
        <a:bodyPr/>
        <a:lstStyle/>
        <a:p>
          <a:endParaRPr lang="es-ES"/>
        </a:p>
      </dgm:t>
    </dgm:pt>
    <dgm:pt modelId="{F2C0B95E-1061-4687-8011-09A5E17D90BE}" type="sibTrans" cxnId="{D25FF6C0-EA6C-4648-928C-CA8E7E0A953F}">
      <dgm:prSet/>
      <dgm:spPr/>
      <dgm:t>
        <a:bodyPr/>
        <a:lstStyle/>
        <a:p>
          <a:endParaRPr lang="es-ES"/>
        </a:p>
      </dgm:t>
    </dgm:pt>
    <dgm:pt modelId="{0B5BA6D7-8FD0-4182-B679-EA0F172C4292}">
      <dgm:prSet phldrT="[Texto]" custT="1"/>
      <dgm:spPr/>
      <dgm:t>
        <a:bodyPr/>
        <a:lstStyle/>
        <a:p>
          <a:r>
            <a:rPr lang="es-ES" sz="20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No existe un análisis sobre la situación del problema de los componentes ambientales</a:t>
          </a:r>
          <a:endParaRPr lang="es-ES" sz="20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EE9C49B-C712-46E0-ACD9-C36FADBDE06F}" type="parTrans" cxnId="{B0CC5EBB-CFC5-48BC-AF3C-C435C180D959}">
      <dgm:prSet/>
      <dgm:spPr/>
      <dgm:t>
        <a:bodyPr/>
        <a:lstStyle/>
        <a:p>
          <a:endParaRPr lang="es-ES"/>
        </a:p>
      </dgm:t>
    </dgm:pt>
    <dgm:pt modelId="{FF7B8DA2-19F1-49F8-9F60-05AAE2B85797}" type="sibTrans" cxnId="{B0CC5EBB-CFC5-48BC-AF3C-C435C180D959}">
      <dgm:prSet/>
      <dgm:spPr/>
      <dgm:t>
        <a:bodyPr/>
        <a:lstStyle/>
        <a:p>
          <a:endParaRPr lang="es-ES"/>
        </a:p>
      </dgm:t>
    </dgm:pt>
    <dgm:pt modelId="{1203F13F-7F1F-46C1-8B5E-9F73147B2968}">
      <dgm:prSet custT="1"/>
      <dgm:spPr/>
      <dgm:t>
        <a:bodyPr/>
        <a:lstStyle/>
        <a:p>
          <a:r>
            <a:rPr lang="es-E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Durante el 2019, presentó un incremento en la generación de residuos sólidos, con cifras de 996 kilogramos</a:t>
          </a:r>
          <a:endParaRPr lang="es-ES" sz="2000" dirty="0">
            <a:solidFill>
              <a:schemeClr val="tx1"/>
            </a:solidFill>
          </a:endParaRPr>
        </a:p>
      </dgm:t>
    </dgm:pt>
    <dgm:pt modelId="{130B6802-11A0-4678-AB4A-F6845B1E5012}" type="parTrans" cxnId="{E682A435-2D2F-4AED-AE4A-15312007FA01}">
      <dgm:prSet/>
      <dgm:spPr/>
      <dgm:t>
        <a:bodyPr/>
        <a:lstStyle/>
        <a:p>
          <a:endParaRPr lang="es-ES"/>
        </a:p>
      </dgm:t>
    </dgm:pt>
    <dgm:pt modelId="{B3B5EFD5-2DA4-4672-A2D7-ABACA3E852E5}" type="sibTrans" cxnId="{E682A435-2D2F-4AED-AE4A-15312007FA01}">
      <dgm:prSet/>
      <dgm:spPr/>
      <dgm:t>
        <a:bodyPr/>
        <a:lstStyle/>
        <a:p>
          <a:endParaRPr lang="es-ES"/>
        </a:p>
      </dgm:t>
    </dgm:pt>
    <dgm:pt modelId="{E5B692B5-3E6A-473B-AF93-687A5F4181A5}">
      <dgm:prSet custT="1"/>
      <dgm:spPr/>
      <dgm:t>
        <a:bodyPr/>
        <a:lstStyle/>
        <a:p>
          <a:r>
            <a:rPr lang="es-ES" sz="20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Documentación</a:t>
          </a:r>
          <a:r>
            <a:rPr lang="es-ES" sz="2000" b="0" baseline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parcial de la problemática ambiental</a:t>
          </a:r>
          <a:endParaRPr lang="es-ES" sz="20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5238DF-EBFB-49AF-A7FA-ED8193171AE6}" type="parTrans" cxnId="{7297AB4E-A3FC-4979-AEE1-3B763F5CB151}">
      <dgm:prSet/>
      <dgm:spPr/>
      <dgm:t>
        <a:bodyPr/>
        <a:lstStyle/>
        <a:p>
          <a:endParaRPr lang="es-ES"/>
        </a:p>
      </dgm:t>
    </dgm:pt>
    <dgm:pt modelId="{081E8820-FDC9-4428-BA13-9585CB193BB3}" type="sibTrans" cxnId="{7297AB4E-A3FC-4979-AEE1-3B763F5CB151}">
      <dgm:prSet/>
      <dgm:spPr/>
      <dgm:t>
        <a:bodyPr/>
        <a:lstStyle/>
        <a:p>
          <a:endParaRPr lang="es-ES"/>
        </a:p>
      </dgm:t>
    </dgm:pt>
    <dgm:pt modelId="{29565646-5689-4B71-8942-A7D40A480F96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S" sz="2000" b="1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¿Cómo analizar los componentes ambientales frente a las actividades desarrolladas por la población vulnerable (niños, niñas y adolescentes) y colaboradores de la fundación Faro, ubicada en Armenia, Quindío?</a:t>
          </a:r>
          <a:endParaRPr lang="es-ES" sz="2000" b="1" i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8BB3135-0019-4230-A77F-9F899E004CAB}" type="parTrans" cxnId="{FD59A04C-24D1-4BCC-93ED-9DDB88BE2198}">
      <dgm:prSet/>
      <dgm:spPr/>
      <dgm:t>
        <a:bodyPr/>
        <a:lstStyle/>
        <a:p>
          <a:endParaRPr lang="es-ES"/>
        </a:p>
      </dgm:t>
    </dgm:pt>
    <dgm:pt modelId="{FC39A525-1ED1-481F-B1F4-61309E2549B0}" type="sibTrans" cxnId="{FD59A04C-24D1-4BCC-93ED-9DDB88BE2198}">
      <dgm:prSet/>
      <dgm:spPr/>
      <dgm:t>
        <a:bodyPr/>
        <a:lstStyle/>
        <a:p>
          <a:endParaRPr lang="es-ES"/>
        </a:p>
      </dgm:t>
    </dgm:pt>
    <dgm:pt modelId="{AD75AF7C-C5B5-4EC1-9BD1-DA062879A503}" type="pres">
      <dgm:prSet presAssocID="{7BFFBCEC-168B-4CD8-916E-0A73A17C8EE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5CA50F0-5911-4F36-9A22-82207A2A55E4}" type="pres">
      <dgm:prSet presAssocID="{D9231C7C-E870-4935-AC07-77419AC33995}" presName="node" presStyleLbl="node1" presStyleIdx="0" presStyleCnt="5" custScaleX="123843" custLinFactNeighborX="3358" custLinFactNeighborY="142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B3D9E3C-2768-4787-A828-3F795C4BFEFB}" type="pres">
      <dgm:prSet presAssocID="{F2C0B95E-1061-4687-8011-09A5E17D90BE}" presName="sibTrans" presStyleLbl="sibTrans1D1" presStyleIdx="0" presStyleCnt="4"/>
      <dgm:spPr/>
      <dgm:t>
        <a:bodyPr/>
        <a:lstStyle/>
        <a:p>
          <a:endParaRPr lang="es-ES"/>
        </a:p>
      </dgm:t>
    </dgm:pt>
    <dgm:pt modelId="{2915E21A-13D8-4F62-9F37-2887AE7FBCDE}" type="pres">
      <dgm:prSet presAssocID="{F2C0B95E-1061-4687-8011-09A5E17D90BE}" presName="connectorText" presStyleLbl="sibTrans1D1" presStyleIdx="0" presStyleCnt="4"/>
      <dgm:spPr/>
      <dgm:t>
        <a:bodyPr/>
        <a:lstStyle/>
        <a:p>
          <a:endParaRPr lang="es-ES"/>
        </a:p>
      </dgm:t>
    </dgm:pt>
    <dgm:pt modelId="{70030DD6-045F-4AAB-8F4E-FF6A8A9298E7}" type="pres">
      <dgm:prSet presAssocID="{E5B692B5-3E6A-473B-AF93-687A5F4181A5}" presName="node" presStyleLbl="node1" presStyleIdx="1" presStyleCnt="5" custScaleX="134708" custScaleY="18935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A57F1A2-946A-40E7-A38D-DA5B6B74FB43}" type="pres">
      <dgm:prSet presAssocID="{081E8820-FDC9-4428-BA13-9585CB193BB3}" presName="sibTrans" presStyleLbl="sibTrans1D1" presStyleIdx="1" presStyleCnt="4"/>
      <dgm:spPr/>
      <dgm:t>
        <a:bodyPr/>
        <a:lstStyle/>
        <a:p>
          <a:endParaRPr lang="es-ES"/>
        </a:p>
      </dgm:t>
    </dgm:pt>
    <dgm:pt modelId="{0095E338-4C2C-4A82-9849-E5045D6306CE}" type="pres">
      <dgm:prSet presAssocID="{081E8820-FDC9-4428-BA13-9585CB193BB3}" presName="connectorText" presStyleLbl="sibTrans1D1" presStyleIdx="1" presStyleCnt="4"/>
      <dgm:spPr/>
      <dgm:t>
        <a:bodyPr/>
        <a:lstStyle/>
        <a:p>
          <a:endParaRPr lang="es-ES"/>
        </a:p>
      </dgm:t>
    </dgm:pt>
    <dgm:pt modelId="{48550995-C943-4389-BD97-981E1718C43F}" type="pres">
      <dgm:prSet presAssocID="{1203F13F-7F1F-46C1-8B5E-9F73147B2968}" presName="node" presStyleLbl="node1" presStyleIdx="2" presStyleCnt="5" custScaleX="140666" custScaleY="18227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5995088-AD7C-4756-9BFE-E5569C8D33A7}" type="pres">
      <dgm:prSet presAssocID="{B3B5EFD5-2DA4-4672-A2D7-ABACA3E852E5}" presName="sibTrans" presStyleLbl="sibTrans1D1" presStyleIdx="2" presStyleCnt="4"/>
      <dgm:spPr/>
      <dgm:t>
        <a:bodyPr/>
        <a:lstStyle/>
        <a:p>
          <a:endParaRPr lang="es-ES"/>
        </a:p>
      </dgm:t>
    </dgm:pt>
    <dgm:pt modelId="{542D103E-9E42-407B-A2C2-17911C05821F}" type="pres">
      <dgm:prSet presAssocID="{B3B5EFD5-2DA4-4672-A2D7-ABACA3E852E5}" presName="connectorText" presStyleLbl="sibTrans1D1" presStyleIdx="2" presStyleCnt="4"/>
      <dgm:spPr/>
      <dgm:t>
        <a:bodyPr/>
        <a:lstStyle/>
        <a:p>
          <a:endParaRPr lang="es-ES"/>
        </a:p>
      </dgm:t>
    </dgm:pt>
    <dgm:pt modelId="{2B7A9679-27AF-43FF-8A85-D16564E43B5B}" type="pres">
      <dgm:prSet presAssocID="{0B5BA6D7-8FD0-4182-B679-EA0F172C4292}" presName="node" presStyleLbl="node1" presStyleIdx="3" presStyleCnt="5" custScaleX="136462" custScaleY="1809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A06F8C2-08D4-41C4-BAF3-EBD7A1F9BFBC}" type="pres">
      <dgm:prSet presAssocID="{FF7B8DA2-19F1-49F8-9F60-05AAE2B85797}" presName="sibTrans" presStyleLbl="sibTrans1D1" presStyleIdx="3" presStyleCnt="4"/>
      <dgm:spPr/>
      <dgm:t>
        <a:bodyPr/>
        <a:lstStyle/>
        <a:p>
          <a:endParaRPr lang="es-ES"/>
        </a:p>
      </dgm:t>
    </dgm:pt>
    <dgm:pt modelId="{1FF40F19-44E5-424A-B6E8-9E0F62492173}" type="pres">
      <dgm:prSet presAssocID="{FF7B8DA2-19F1-49F8-9F60-05AAE2B85797}" presName="connectorText" presStyleLbl="sibTrans1D1" presStyleIdx="3" presStyleCnt="4"/>
      <dgm:spPr/>
      <dgm:t>
        <a:bodyPr/>
        <a:lstStyle/>
        <a:p>
          <a:endParaRPr lang="es-ES"/>
        </a:p>
      </dgm:t>
    </dgm:pt>
    <dgm:pt modelId="{626FF931-7982-45E9-BC80-FEBAEC6114A8}" type="pres">
      <dgm:prSet presAssocID="{29565646-5689-4B71-8942-A7D40A480F96}" presName="node" presStyleLbl="node1" presStyleIdx="4" presStyleCnt="5" custScaleX="281054" custScaleY="19472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2E7E1D9-FADD-437C-B0A2-9EC232302407}" type="presOf" srcId="{E5B692B5-3E6A-473B-AF93-687A5F4181A5}" destId="{70030DD6-045F-4AAB-8F4E-FF6A8A9298E7}" srcOrd="0" destOrd="0" presId="urn:microsoft.com/office/officeart/2005/8/layout/bProcess3"/>
    <dgm:cxn modelId="{7BDB029F-96C1-411D-855D-D17E77AF27C5}" type="presOf" srcId="{D9231C7C-E870-4935-AC07-77419AC33995}" destId="{D5CA50F0-5911-4F36-9A22-82207A2A55E4}" srcOrd="0" destOrd="0" presId="urn:microsoft.com/office/officeart/2005/8/layout/bProcess3"/>
    <dgm:cxn modelId="{B730D317-06EB-414E-B043-C41603077E75}" type="presOf" srcId="{7BFFBCEC-168B-4CD8-916E-0A73A17C8EE9}" destId="{AD75AF7C-C5B5-4EC1-9BD1-DA062879A503}" srcOrd="0" destOrd="0" presId="urn:microsoft.com/office/officeart/2005/8/layout/bProcess3"/>
    <dgm:cxn modelId="{89AEC61E-84C8-4800-9660-2A0D541116A8}" type="presOf" srcId="{B3B5EFD5-2DA4-4672-A2D7-ABACA3E852E5}" destId="{D5995088-AD7C-4756-9BFE-E5569C8D33A7}" srcOrd="0" destOrd="0" presId="urn:microsoft.com/office/officeart/2005/8/layout/bProcess3"/>
    <dgm:cxn modelId="{B0CC5EBB-CFC5-48BC-AF3C-C435C180D959}" srcId="{7BFFBCEC-168B-4CD8-916E-0A73A17C8EE9}" destId="{0B5BA6D7-8FD0-4182-B679-EA0F172C4292}" srcOrd="3" destOrd="0" parTransId="{5EE9C49B-C712-46E0-ACD9-C36FADBDE06F}" sibTransId="{FF7B8DA2-19F1-49F8-9F60-05AAE2B85797}"/>
    <dgm:cxn modelId="{281DA093-06A0-4799-80DB-626F41058226}" type="presOf" srcId="{FF7B8DA2-19F1-49F8-9F60-05AAE2B85797}" destId="{2A06F8C2-08D4-41C4-BAF3-EBD7A1F9BFBC}" srcOrd="0" destOrd="0" presId="urn:microsoft.com/office/officeart/2005/8/layout/bProcess3"/>
    <dgm:cxn modelId="{750A9F16-55AB-4F05-85E9-9584EA0202B7}" type="presOf" srcId="{081E8820-FDC9-4428-BA13-9585CB193BB3}" destId="{0095E338-4C2C-4A82-9849-E5045D6306CE}" srcOrd="1" destOrd="0" presId="urn:microsoft.com/office/officeart/2005/8/layout/bProcess3"/>
    <dgm:cxn modelId="{30F2ECCD-C718-483C-9F78-79871344382C}" type="presOf" srcId="{B3B5EFD5-2DA4-4672-A2D7-ABACA3E852E5}" destId="{542D103E-9E42-407B-A2C2-17911C05821F}" srcOrd="1" destOrd="0" presId="urn:microsoft.com/office/officeart/2005/8/layout/bProcess3"/>
    <dgm:cxn modelId="{D198CEF7-8ED9-4138-9DD6-1E36979394F8}" type="presOf" srcId="{F2C0B95E-1061-4687-8011-09A5E17D90BE}" destId="{2915E21A-13D8-4F62-9F37-2887AE7FBCDE}" srcOrd="1" destOrd="0" presId="urn:microsoft.com/office/officeart/2005/8/layout/bProcess3"/>
    <dgm:cxn modelId="{FD59A04C-24D1-4BCC-93ED-9DDB88BE2198}" srcId="{7BFFBCEC-168B-4CD8-916E-0A73A17C8EE9}" destId="{29565646-5689-4B71-8942-A7D40A480F96}" srcOrd="4" destOrd="0" parTransId="{58BB3135-0019-4230-A77F-9F899E004CAB}" sibTransId="{FC39A525-1ED1-481F-B1F4-61309E2549B0}"/>
    <dgm:cxn modelId="{5942F86D-F188-4C7C-85F2-9E98E3EE2D5C}" type="presOf" srcId="{0B5BA6D7-8FD0-4182-B679-EA0F172C4292}" destId="{2B7A9679-27AF-43FF-8A85-D16564E43B5B}" srcOrd="0" destOrd="0" presId="urn:microsoft.com/office/officeart/2005/8/layout/bProcess3"/>
    <dgm:cxn modelId="{7297AB4E-A3FC-4979-AEE1-3B763F5CB151}" srcId="{7BFFBCEC-168B-4CD8-916E-0A73A17C8EE9}" destId="{E5B692B5-3E6A-473B-AF93-687A5F4181A5}" srcOrd="1" destOrd="0" parTransId="{925238DF-EBFB-49AF-A7FA-ED8193171AE6}" sibTransId="{081E8820-FDC9-4428-BA13-9585CB193BB3}"/>
    <dgm:cxn modelId="{04E1556A-4F63-44F5-910D-9B4038BC70A2}" type="presOf" srcId="{29565646-5689-4B71-8942-A7D40A480F96}" destId="{626FF931-7982-45E9-BC80-FEBAEC6114A8}" srcOrd="0" destOrd="0" presId="urn:microsoft.com/office/officeart/2005/8/layout/bProcess3"/>
    <dgm:cxn modelId="{EB858F77-2660-4E0F-A0E4-813D70A1742F}" type="presOf" srcId="{F2C0B95E-1061-4687-8011-09A5E17D90BE}" destId="{2B3D9E3C-2768-4787-A828-3F795C4BFEFB}" srcOrd="0" destOrd="0" presId="urn:microsoft.com/office/officeart/2005/8/layout/bProcess3"/>
    <dgm:cxn modelId="{D25FF6C0-EA6C-4648-928C-CA8E7E0A953F}" srcId="{7BFFBCEC-168B-4CD8-916E-0A73A17C8EE9}" destId="{D9231C7C-E870-4935-AC07-77419AC33995}" srcOrd="0" destOrd="0" parTransId="{ECB9EC81-93EF-4EE7-A0F8-4E7BBED9C48E}" sibTransId="{F2C0B95E-1061-4687-8011-09A5E17D90BE}"/>
    <dgm:cxn modelId="{FEA59A7F-2CB6-4A4B-922A-DFBF0FD78734}" type="presOf" srcId="{1203F13F-7F1F-46C1-8B5E-9F73147B2968}" destId="{48550995-C943-4389-BD97-981E1718C43F}" srcOrd="0" destOrd="0" presId="urn:microsoft.com/office/officeart/2005/8/layout/bProcess3"/>
    <dgm:cxn modelId="{E682A435-2D2F-4AED-AE4A-15312007FA01}" srcId="{7BFFBCEC-168B-4CD8-916E-0A73A17C8EE9}" destId="{1203F13F-7F1F-46C1-8B5E-9F73147B2968}" srcOrd="2" destOrd="0" parTransId="{130B6802-11A0-4678-AB4A-F6845B1E5012}" sibTransId="{B3B5EFD5-2DA4-4672-A2D7-ABACA3E852E5}"/>
    <dgm:cxn modelId="{657DC3B2-EBB6-4733-818A-EC6CBE71B616}" type="presOf" srcId="{081E8820-FDC9-4428-BA13-9585CB193BB3}" destId="{7A57F1A2-946A-40E7-A38D-DA5B6B74FB43}" srcOrd="0" destOrd="0" presId="urn:microsoft.com/office/officeart/2005/8/layout/bProcess3"/>
    <dgm:cxn modelId="{B6E31A26-DD7E-40C0-970C-FF334F6E17E0}" type="presOf" srcId="{FF7B8DA2-19F1-49F8-9F60-05AAE2B85797}" destId="{1FF40F19-44E5-424A-B6E8-9E0F62492173}" srcOrd="1" destOrd="0" presId="urn:microsoft.com/office/officeart/2005/8/layout/bProcess3"/>
    <dgm:cxn modelId="{D848F4B2-6AA1-4D76-B858-F68A44BB03CD}" type="presParOf" srcId="{AD75AF7C-C5B5-4EC1-9BD1-DA062879A503}" destId="{D5CA50F0-5911-4F36-9A22-82207A2A55E4}" srcOrd="0" destOrd="0" presId="urn:microsoft.com/office/officeart/2005/8/layout/bProcess3"/>
    <dgm:cxn modelId="{06BECF77-14EE-4677-A9DC-C082E4AABD92}" type="presParOf" srcId="{AD75AF7C-C5B5-4EC1-9BD1-DA062879A503}" destId="{2B3D9E3C-2768-4787-A828-3F795C4BFEFB}" srcOrd="1" destOrd="0" presId="urn:microsoft.com/office/officeart/2005/8/layout/bProcess3"/>
    <dgm:cxn modelId="{8E941527-51BD-4D47-A6C9-FC6357BD837F}" type="presParOf" srcId="{2B3D9E3C-2768-4787-A828-3F795C4BFEFB}" destId="{2915E21A-13D8-4F62-9F37-2887AE7FBCDE}" srcOrd="0" destOrd="0" presId="urn:microsoft.com/office/officeart/2005/8/layout/bProcess3"/>
    <dgm:cxn modelId="{22DA72CE-D2E1-4664-A467-BAAC97DB192F}" type="presParOf" srcId="{AD75AF7C-C5B5-4EC1-9BD1-DA062879A503}" destId="{70030DD6-045F-4AAB-8F4E-FF6A8A9298E7}" srcOrd="2" destOrd="0" presId="urn:microsoft.com/office/officeart/2005/8/layout/bProcess3"/>
    <dgm:cxn modelId="{D549A99A-7802-45BD-914B-51EEC748000C}" type="presParOf" srcId="{AD75AF7C-C5B5-4EC1-9BD1-DA062879A503}" destId="{7A57F1A2-946A-40E7-A38D-DA5B6B74FB43}" srcOrd="3" destOrd="0" presId="urn:microsoft.com/office/officeart/2005/8/layout/bProcess3"/>
    <dgm:cxn modelId="{53B398F4-DF91-49EB-A1A7-56C3CA731879}" type="presParOf" srcId="{7A57F1A2-946A-40E7-A38D-DA5B6B74FB43}" destId="{0095E338-4C2C-4A82-9849-E5045D6306CE}" srcOrd="0" destOrd="0" presId="urn:microsoft.com/office/officeart/2005/8/layout/bProcess3"/>
    <dgm:cxn modelId="{AF19BEB1-D74B-46C6-928F-219C5CD0D0B7}" type="presParOf" srcId="{AD75AF7C-C5B5-4EC1-9BD1-DA062879A503}" destId="{48550995-C943-4389-BD97-981E1718C43F}" srcOrd="4" destOrd="0" presId="urn:microsoft.com/office/officeart/2005/8/layout/bProcess3"/>
    <dgm:cxn modelId="{54BBADA2-86AA-4A65-88E2-16B54A3E4231}" type="presParOf" srcId="{AD75AF7C-C5B5-4EC1-9BD1-DA062879A503}" destId="{D5995088-AD7C-4756-9BFE-E5569C8D33A7}" srcOrd="5" destOrd="0" presId="urn:microsoft.com/office/officeart/2005/8/layout/bProcess3"/>
    <dgm:cxn modelId="{7E0B0989-0828-4F49-A838-B16F5C3482E9}" type="presParOf" srcId="{D5995088-AD7C-4756-9BFE-E5569C8D33A7}" destId="{542D103E-9E42-407B-A2C2-17911C05821F}" srcOrd="0" destOrd="0" presId="urn:microsoft.com/office/officeart/2005/8/layout/bProcess3"/>
    <dgm:cxn modelId="{3365D5BC-5593-4FD5-8C46-54278184431B}" type="presParOf" srcId="{AD75AF7C-C5B5-4EC1-9BD1-DA062879A503}" destId="{2B7A9679-27AF-43FF-8A85-D16564E43B5B}" srcOrd="6" destOrd="0" presId="urn:microsoft.com/office/officeart/2005/8/layout/bProcess3"/>
    <dgm:cxn modelId="{82961E15-D8A3-4CED-9D28-9E9014EF777F}" type="presParOf" srcId="{AD75AF7C-C5B5-4EC1-9BD1-DA062879A503}" destId="{2A06F8C2-08D4-41C4-BAF3-EBD7A1F9BFBC}" srcOrd="7" destOrd="0" presId="urn:microsoft.com/office/officeart/2005/8/layout/bProcess3"/>
    <dgm:cxn modelId="{ACFAA556-AEED-45E7-900D-578ACB24ED24}" type="presParOf" srcId="{2A06F8C2-08D4-41C4-BAF3-EBD7A1F9BFBC}" destId="{1FF40F19-44E5-424A-B6E8-9E0F62492173}" srcOrd="0" destOrd="0" presId="urn:microsoft.com/office/officeart/2005/8/layout/bProcess3"/>
    <dgm:cxn modelId="{FED3A7E1-04D9-4DFD-876F-03D0F7832D12}" type="presParOf" srcId="{AD75AF7C-C5B5-4EC1-9BD1-DA062879A503}" destId="{626FF931-7982-45E9-BC80-FEBAEC6114A8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3D9E3C-2768-4787-A828-3F795C4BFEFB}">
      <dsp:nvSpPr>
        <dsp:cNvPr id="0" name=""/>
        <dsp:cNvSpPr/>
      </dsp:nvSpPr>
      <dsp:spPr>
        <a:xfrm>
          <a:off x="2426061" y="911935"/>
          <a:ext cx="29974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60069"/>
              </a:moveTo>
              <a:lnTo>
                <a:pt x="166971" y="60069"/>
              </a:lnTo>
              <a:lnTo>
                <a:pt x="166971" y="45720"/>
              </a:lnTo>
              <a:lnTo>
                <a:pt x="299743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567667" y="955719"/>
        <a:ext cx="16532" cy="3871"/>
      </dsp:txXfrm>
    </dsp:sp>
    <dsp:sp modelId="{D5CA50F0-5911-4F36-9A22-82207A2A55E4}">
      <dsp:nvSpPr>
        <dsp:cNvPr id="0" name=""/>
        <dsp:cNvSpPr/>
      </dsp:nvSpPr>
      <dsp:spPr>
        <a:xfrm>
          <a:off x="345039" y="467457"/>
          <a:ext cx="2082821" cy="10090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Planteamiento del problema </a:t>
          </a:r>
          <a:endParaRPr lang="es-ES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5039" y="467457"/>
        <a:ext cx="2082821" cy="1009094"/>
      </dsp:txXfrm>
    </dsp:sp>
    <dsp:sp modelId="{7A57F1A2-946A-40E7-A38D-DA5B6B74FB43}">
      <dsp:nvSpPr>
        <dsp:cNvPr id="0" name=""/>
        <dsp:cNvSpPr/>
      </dsp:nvSpPr>
      <dsp:spPr>
        <a:xfrm>
          <a:off x="5021957" y="911935"/>
          <a:ext cx="35621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6219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190396" y="955719"/>
        <a:ext cx="19340" cy="3871"/>
      </dsp:txXfrm>
    </dsp:sp>
    <dsp:sp modelId="{70030DD6-045F-4AAB-8F4E-FF6A8A9298E7}">
      <dsp:nvSpPr>
        <dsp:cNvPr id="0" name=""/>
        <dsp:cNvSpPr/>
      </dsp:nvSpPr>
      <dsp:spPr>
        <a:xfrm>
          <a:off x="2758205" y="2295"/>
          <a:ext cx="2265551" cy="19107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Documentación</a:t>
          </a:r>
          <a:r>
            <a:rPr lang="es-ES" sz="2000" b="0" kern="1200" baseline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parcial de la problemática ambiental</a:t>
          </a:r>
          <a:endParaRPr lang="es-ES" sz="20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58205" y="2295"/>
        <a:ext cx="2265551" cy="1910720"/>
      </dsp:txXfrm>
    </dsp:sp>
    <dsp:sp modelId="{D5995088-AD7C-4756-9BFE-E5569C8D33A7}">
      <dsp:nvSpPr>
        <dsp:cNvPr id="0" name=""/>
        <dsp:cNvSpPr/>
      </dsp:nvSpPr>
      <dsp:spPr>
        <a:xfrm>
          <a:off x="1436089" y="1875529"/>
          <a:ext cx="5157364" cy="461553"/>
        </a:xfrm>
        <a:custGeom>
          <a:avLst/>
          <a:gdLst/>
          <a:ahLst/>
          <a:cxnLst/>
          <a:rect l="0" t="0" r="0" b="0"/>
          <a:pathLst>
            <a:path>
              <a:moveTo>
                <a:pt x="5157364" y="0"/>
              </a:moveTo>
              <a:lnTo>
                <a:pt x="5157364" y="247876"/>
              </a:lnTo>
              <a:lnTo>
                <a:pt x="0" y="247876"/>
              </a:lnTo>
              <a:lnTo>
                <a:pt x="0" y="461553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3885252" y="2104370"/>
        <a:ext cx="259039" cy="3871"/>
      </dsp:txXfrm>
    </dsp:sp>
    <dsp:sp modelId="{48550995-C943-4389-BD97-981E1718C43F}">
      <dsp:nvSpPr>
        <dsp:cNvPr id="0" name=""/>
        <dsp:cNvSpPr/>
      </dsp:nvSpPr>
      <dsp:spPr>
        <a:xfrm>
          <a:off x="5410576" y="37981"/>
          <a:ext cx="2365754" cy="18393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Durante el 2019, presentó un incremento en la generación de residuos sólidos, con cifras de 996 kilogramos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5410576" y="37981"/>
        <a:ext cx="2365754" cy="1839347"/>
      </dsp:txXfrm>
    </dsp:sp>
    <dsp:sp modelId="{2A06F8C2-08D4-41C4-BAF3-EBD7A1F9BFBC}">
      <dsp:nvSpPr>
        <dsp:cNvPr id="0" name=""/>
        <dsp:cNvSpPr/>
      </dsp:nvSpPr>
      <dsp:spPr>
        <a:xfrm>
          <a:off x="2581815" y="3236590"/>
          <a:ext cx="35621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6219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750254" y="3280374"/>
        <a:ext cx="19340" cy="3871"/>
      </dsp:txXfrm>
    </dsp:sp>
    <dsp:sp modelId="{2B7A9679-27AF-43FF-8A85-D16564E43B5B}">
      <dsp:nvSpPr>
        <dsp:cNvPr id="0" name=""/>
        <dsp:cNvSpPr/>
      </dsp:nvSpPr>
      <dsp:spPr>
        <a:xfrm>
          <a:off x="288564" y="2369483"/>
          <a:ext cx="2295051" cy="18256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No existe un análisis sobre la situación del problema de los componentes ambientales</a:t>
          </a:r>
          <a:endParaRPr lang="es-ES" sz="20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8564" y="2369483"/>
        <a:ext cx="2295051" cy="1825653"/>
      </dsp:txXfrm>
    </dsp:sp>
    <dsp:sp modelId="{626FF931-7982-45E9-BC80-FEBAEC6114A8}">
      <dsp:nvSpPr>
        <dsp:cNvPr id="0" name=""/>
        <dsp:cNvSpPr/>
      </dsp:nvSpPr>
      <dsp:spPr>
        <a:xfrm>
          <a:off x="2970434" y="2299835"/>
          <a:ext cx="4726834" cy="1964949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i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¿Cómo analizar los componentes ambientales frente a las actividades desarrolladas por la población vulnerable (niños, niñas y adolescentes) y colaboradores de la fundación Faro, ubicada en Armenia, Quindío?</a:t>
          </a:r>
          <a:endParaRPr lang="es-ES" sz="2000" b="1" i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70434" y="2299835"/>
        <a:ext cx="4726834" cy="19649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F5C86E-7744-4860-A38B-89D02F97F4EC}" type="datetimeFigureOut">
              <a:rPr lang="es-CO" smtClean="0"/>
              <a:t>17/07/2020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14ACB-9315-42ED-8B56-27D696D887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10618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14ACB-9315-42ED-8B56-27D696D88716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022681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14ACB-9315-42ED-8B56-27D696D88716}" type="slidenum">
              <a:rPr lang="es-CO" smtClean="0"/>
              <a:t>13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70831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14ACB-9315-42ED-8B56-27D696D88716}" type="slidenum">
              <a:rPr lang="es-CO" smtClean="0"/>
              <a:t>14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500439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14ACB-9315-42ED-8B56-27D696D88716}" type="slidenum">
              <a:rPr lang="es-CO" smtClean="0"/>
              <a:t>15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358238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14ACB-9315-42ED-8B56-27D696D88716}" type="slidenum">
              <a:rPr lang="es-CO" smtClean="0"/>
              <a:t>16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37826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14ACB-9315-42ED-8B56-27D696D88716}" type="slidenum">
              <a:rPr lang="es-CO" smtClean="0"/>
              <a:t>17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368452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14ACB-9315-42ED-8B56-27D696D88716}" type="slidenum">
              <a:rPr lang="es-CO" smtClean="0"/>
              <a:t>18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228385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14ACB-9315-42ED-8B56-27D696D88716}" type="slidenum">
              <a:rPr lang="es-CO" smtClean="0"/>
              <a:t>19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65326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14ACB-9315-42ED-8B56-27D696D88716}" type="slidenum">
              <a:rPr lang="es-CO" smtClean="0"/>
              <a:t>20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49741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14ACB-9315-42ED-8B56-27D696D88716}" type="slidenum">
              <a:rPr lang="es-CO" smtClean="0"/>
              <a:t>21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84885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14ACB-9315-42ED-8B56-27D696D88716}" type="slidenum">
              <a:rPr lang="es-CO" smtClean="0"/>
              <a:t>22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40113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14ACB-9315-42ED-8B56-27D696D88716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99318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14ACB-9315-42ED-8B56-27D696D88716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85457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14ACB-9315-42ED-8B56-27D696D88716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907246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14ACB-9315-42ED-8B56-27D696D88716}" type="slidenum">
              <a:rPr lang="es-CO" smtClean="0"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267135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14ACB-9315-42ED-8B56-27D696D88716}" type="slidenum">
              <a:rPr lang="es-CO" smtClean="0"/>
              <a:t>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52647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14ACB-9315-42ED-8B56-27D696D88716}" type="slidenum">
              <a:rPr lang="es-CO" smtClean="0"/>
              <a:t>10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436793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14ACB-9315-42ED-8B56-27D696D88716}" type="slidenum">
              <a:rPr lang="es-CO" smtClean="0"/>
              <a:t>11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427365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14ACB-9315-42ED-8B56-27D696D88716}" type="slidenum">
              <a:rPr lang="es-CO" smtClean="0"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4395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E401A-CE3E-4216-8903-E04502C31BD6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17/07/2020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FE3FD7-53BD-4444-826A-1736D36A32E4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353346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77019-8CEB-437A-81BC-4D995B6F642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17/07/2020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3754F5-4F36-49D7-AC58-4DABBF11A149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959131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9340A-B9DB-45BC-BE9F-6A4441267BB4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17/07/2020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0B0EC-9E38-4167-BC01-29DAB12919F9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92331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544337-1A01-4236-B6B7-FA1F600C4F74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883437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A2DD-8B3B-4512-99AA-0269B91ED70A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17/07/2020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48392-4EA6-4AA2-A60D-F912B426A2C6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771988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200AE-37D4-4AEB-A4A1-DFD06AC6D7FD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17/07/2020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15A57B-F8CB-4974-8D5D-B1C217E5F677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173497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2E76C-BE25-48D6-A5E0-E0BA726C538C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17/07/2020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08547-3B44-471F-BA80-858811869AD6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4030596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567A4-D755-4CAD-B7B7-85EE2CB1DB91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17/07/2020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ECBA8-3113-45BD-BF1E-DF4084ADD804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771996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23ED5-03B1-463F-A292-7AD8E0698657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17/07/2020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FE7E85-A388-47CA-979F-CDF0B9991D69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42693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B4898-B7FF-4931-8547-13F2E0091F0D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17/07/2020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3FFEB-E0D7-4E01-B108-9D2D3A86674A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703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73B13-7BDD-4807-BB47-F97FF9165E60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17/07/2020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D6141-F125-4266-9DA8-ABEFF27AEC9D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555993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BA685-CBAE-4171-823E-A9FEE784742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17/07/2020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161575-7DB5-45A7-8C72-DFFA5D06FD5D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36831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41CF00-F4F9-4393-9D3A-796B6503B14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17/07/2020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7811E07F-B5D8-428D-B101-FD035CA1F7AA}" type="slidenum">
              <a:rPr lang="es-ES" altLang="es-CO" smtClean="0">
                <a:cs typeface="Arial" panose="020B0604020202020204" pitchFamily="34" charset="0"/>
              </a:rPr>
              <a:pPr/>
              <a:t>‹Nº›</a:t>
            </a:fld>
            <a:endParaRPr lang="es-ES" altLang="es-CO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31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hyperlink" Target="daigrama_causa_efec.xlsx" TargetMode="External"/><Relationship Id="rId4" Type="http://schemas.openxmlformats.org/officeDocument/2006/relationships/image" Target="../media/image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hyperlink" Target="Matrices%20evaluaci&#243;n%20de%20impactos%20V2.xlsx" TargetMode="Externa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hyperlink" Target="../programas%20ambientales.docx" TargetMode="External"/><Relationship Id="rId4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oaj.org/article/8df7e0696b674bc79666f676a17b755d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earth.google.com/web/@4.55563402,-%2075.64299979,1483.99401691a,488.98513781d,35y,0.89162769h,12.33595723t,-0r/data=MgYKBAoCCgA" TargetMode="Externa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664" y="-53313"/>
            <a:ext cx="9252520" cy="6911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37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172400" y="6682937"/>
            <a:ext cx="5040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 smtClean="0">
                <a:solidFill>
                  <a:schemeClr val="bg1"/>
                </a:solidFill>
              </a:rPr>
              <a:t>SC4289-1</a:t>
            </a:r>
            <a:endParaRPr lang="es-ES" sz="5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54828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539552" y="416143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METODOLOGÍA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2123728" y="100091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sz="3200" b="1" dirty="0">
                <a:latin typeface="Arial" panose="020B0604020202020204" pitchFamily="34" charset="0"/>
                <a:cs typeface="Arial" panose="020B0604020202020204" pitchFamily="34" charset="0"/>
              </a:rPr>
              <a:t>Fase I: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recopilación de la información 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629816" y="1781863"/>
            <a:ext cx="81906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Elaborar un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análisis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de la información dada por la fundación, con relación a las cifras de generación de residuos y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consumo de energía, mediante los cuales se evidencian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las necesidades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de analizar dicha información.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Revisar la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lista de procesos, las acciones desarrolladas en pro de la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mitigación de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los impactos ambientales con mediciones a través de variables: Cumple, no Cumple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y parcialmente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cumple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Realizar un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reconocimiento de campo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Elaborar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una diagramación de las actividades de causa efecto a las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actividades encontradas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4385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172400" y="6682937"/>
            <a:ext cx="5040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 smtClean="0">
                <a:solidFill>
                  <a:schemeClr val="bg1"/>
                </a:solidFill>
              </a:rPr>
              <a:t>SC4289-1</a:t>
            </a:r>
            <a:endParaRPr lang="es-ES" sz="5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54828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539552" y="416143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METODOLOGÍA 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373832" y="1694864"/>
            <a:ext cx="828092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Fase II: Procesamiento de la Información</a:t>
            </a:r>
          </a:p>
          <a:p>
            <a:pPr algn="just"/>
            <a:endParaRPr lang="es-ES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Se aplicó la metodología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Leopold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Conesa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Fernández.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Se desarrollo la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metodología de diagrama causa –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efecto.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Se usó de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matriz de requisitos legales ambientales, se hace a través de la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revisión bibliográfica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permitiendo saber que normas actuales y vigentes son aplicables al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problema en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cuestión.</a:t>
            </a:r>
            <a:endParaRPr lang="es-E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99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172400" y="6682937"/>
            <a:ext cx="5040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 smtClean="0">
                <a:solidFill>
                  <a:schemeClr val="bg1"/>
                </a:solidFill>
              </a:rPr>
              <a:t>SC4289-1</a:t>
            </a:r>
            <a:endParaRPr lang="es-ES" sz="5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54828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539552" y="416143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9. METODOLOGÍA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503548" y="1419765"/>
            <a:ext cx="81369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>
                <a:latin typeface="Arial" panose="020B0604020202020204" pitchFamily="34" charset="0"/>
                <a:cs typeface="Arial" panose="020B0604020202020204" pitchFamily="34" charset="0"/>
              </a:rPr>
              <a:t>Fase III: Diseño de programas ambientales</a:t>
            </a:r>
          </a:p>
          <a:p>
            <a:pPr algn="ctr"/>
            <a:endParaRPr lang="es-E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Se adaptó un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formato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diseño de programas ambientales con base en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Amezquita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, (2004).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Se Planteó indicadores de gestión al tema ambiental de acuerdo con los lineamientos de la norma técnica ISO 14001, (2015). </a:t>
            </a:r>
            <a:endParaRPr lang="es-E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90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172400" y="6682937"/>
            <a:ext cx="5040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 smtClean="0">
                <a:solidFill>
                  <a:schemeClr val="bg1"/>
                </a:solidFill>
              </a:rPr>
              <a:t>SC4289-1</a:t>
            </a:r>
            <a:endParaRPr lang="es-ES" sz="5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54828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575556" y="332656"/>
            <a:ext cx="7848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RESULTADOS</a:t>
            </a:r>
          </a:p>
          <a:p>
            <a:pPr algn="ctr"/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Fase I: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recopilación de la información </a:t>
            </a:r>
            <a:endParaRPr lang="es-E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dirty="0" smtClean="0">
                <a:cs typeface="Times New Roman" panose="02020603050405020304" pitchFamily="18" charset="0"/>
              </a:rPr>
              <a:t> </a:t>
            </a:r>
            <a:endParaRPr lang="es-ES" dirty="0">
              <a:cs typeface="Times New Roman" panose="02020603050405020304" pitchFamily="18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1829182"/>
            <a:ext cx="4356843" cy="3080573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458990" y="4909755"/>
            <a:ext cx="42299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Figura </a:t>
            </a:r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s-ES" sz="1000" i="1" dirty="0">
                <a:latin typeface="Arial" panose="020B0604020202020204" pitchFamily="34" charset="0"/>
                <a:cs typeface="Arial" panose="020B0604020202020204" pitchFamily="34" charset="0"/>
              </a:rPr>
              <a:t>Generación de residuos sólidos durante en </a:t>
            </a:r>
            <a:r>
              <a:rPr lang="es-E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2019 Fuente </a:t>
            </a:r>
            <a:r>
              <a:rPr lang="es-ES" sz="1000" i="1" dirty="0">
                <a:latin typeface="Arial" panose="020B0604020202020204" pitchFamily="34" charset="0"/>
                <a:cs typeface="Arial" panose="020B0604020202020204" pitchFamily="34" charset="0"/>
              </a:rPr>
              <a:t>de elaboración propia, con datos brindados por la fundación Faro</a:t>
            </a:r>
            <a:r>
              <a:rPr lang="es-ES" sz="1000" i="1" dirty="0"/>
              <a:t>.</a:t>
            </a:r>
            <a:endParaRPr lang="es-ES" sz="1000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0031" y="1988751"/>
            <a:ext cx="4032449" cy="2921003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4688923" y="4980285"/>
            <a:ext cx="680026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Figura </a:t>
            </a:r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s-ES" sz="1000" i="1" dirty="0">
                <a:latin typeface="Arial" panose="020B0604020202020204" pitchFamily="34" charset="0"/>
                <a:cs typeface="Arial" panose="020B0604020202020204" pitchFamily="34" charset="0"/>
              </a:rPr>
              <a:t>Generación de residuos sólidos durante en 2019</a:t>
            </a:r>
            <a:r>
              <a:rPr lang="es-E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s-E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Fuente </a:t>
            </a:r>
            <a:r>
              <a:rPr lang="es-ES" sz="1000" i="1" dirty="0">
                <a:latin typeface="Arial" panose="020B0604020202020204" pitchFamily="34" charset="0"/>
                <a:cs typeface="Arial" panose="020B0604020202020204" pitchFamily="34" charset="0"/>
              </a:rPr>
              <a:t>de elaboración propia, con datos obtenidos por la lista de chequeo</a:t>
            </a:r>
            <a:r>
              <a:rPr lang="es-ES" sz="1200" i="1" dirty="0"/>
              <a:t>.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402729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172400" y="6682937"/>
            <a:ext cx="5040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 smtClean="0">
                <a:solidFill>
                  <a:schemeClr val="bg1"/>
                </a:solidFill>
              </a:rPr>
              <a:t>SC4289-1</a:t>
            </a:r>
            <a:endParaRPr lang="es-ES" sz="5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5482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15516" y="260648"/>
            <a:ext cx="87129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RESULTADOS</a:t>
            </a:r>
          </a:p>
          <a:p>
            <a:pPr algn="ctr"/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Fase I: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recopilación de la información </a:t>
            </a:r>
            <a:endParaRPr lang="es-ES" dirty="0" smtClean="0">
              <a:cs typeface="Times New Roman" panose="02020603050405020304" pitchFamily="18" charset="0"/>
            </a:endParaRPr>
          </a:p>
          <a:p>
            <a:r>
              <a:rPr lang="es-ES" dirty="0" smtClean="0">
                <a:cs typeface="Times New Roman" panose="02020603050405020304" pitchFamily="18" charset="0"/>
              </a:rPr>
              <a:t> </a:t>
            </a:r>
            <a:endParaRPr lang="es-ES" dirty="0">
              <a:cs typeface="Times New Roman" panose="02020603050405020304" pitchFamily="18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524" y="1629868"/>
            <a:ext cx="8568952" cy="376065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950268" y="5390520"/>
            <a:ext cx="72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Figura </a:t>
            </a:r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es-ES" sz="1000" i="1" dirty="0">
                <a:latin typeface="Arial" panose="020B0604020202020204" pitchFamily="34" charset="0"/>
                <a:cs typeface="Arial" panose="020B0604020202020204" pitchFamily="34" charset="0"/>
              </a:rPr>
              <a:t>Desarrollo de huertas caseras</a:t>
            </a:r>
            <a:r>
              <a:rPr lang="es-E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De </a:t>
            </a:r>
            <a:r>
              <a:rPr lang="es-ES" sz="1000" i="1" dirty="0">
                <a:latin typeface="Arial" panose="020B0604020202020204" pitchFamily="34" charset="0"/>
                <a:cs typeface="Arial" panose="020B0604020202020204" pitchFamily="34" charset="0"/>
              </a:rPr>
              <a:t>construcción propia con datos obtenidos de la lista de actividades</a:t>
            </a:r>
            <a:r>
              <a:rPr lang="es-ES" i="1" dirty="0"/>
              <a:t>.</a:t>
            </a:r>
            <a:endParaRPr lang="es-ES" dirty="0"/>
          </a:p>
        </p:txBody>
      </p:sp>
      <p:sp>
        <p:nvSpPr>
          <p:cNvPr id="2" name="Flecha derecha 1">
            <a:hlinkClick r:id="rId5" action="ppaction://hlinkfile"/>
          </p:cNvPr>
          <p:cNvSpPr/>
          <p:nvPr/>
        </p:nvSpPr>
        <p:spPr>
          <a:xfrm>
            <a:off x="3779912" y="6381328"/>
            <a:ext cx="1008112" cy="301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612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172400" y="6682937"/>
            <a:ext cx="5040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 smtClean="0">
                <a:solidFill>
                  <a:schemeClr val="bg1"/>
                </a:solidFill>
              </a:rPr>
              <a:t>SC4289-1</a:t>
            </a:r>
            <a:endParaRPr lang="es-ES" sz="5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54828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192" y="1844824"/>
            <a:ext cx="7992888" cy="381642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47564" y="791683"/>
            <a:ext cx="78488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RESULTADOS</a:t>
            </a:r>
          </a:p>
          <a:p>
            <a:pPr algn="ctr"/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Fase </a:t>
            </a:r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II: Procesamiento de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la información </a:t>
            </a:r>
          </a:p>
          <a:p>
            <a:pPr algn="ctr"/>
            <a:endParaRPr lang="es-E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dirty="0" smtClean="0">
                <a:cs typeface="Times New Roman" panose="02020603050405020304" pitchFamily="18" charset="0"/>
              </a:rPr>
              <a:t> </a:t>
            </a:r>
            <a:endParaRPr lang="es-ES" dirty="0">
              <a:cs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951248" y="5661248"/>
            <a:ext cx="698477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800" b="1" dirty="0">
                <a:latin typeface="Arial" panose="020B0604020202020204" pitchFamily="34" charset="0"/>
                <a:cs typeface="Arial" panose="020B0604020202020204" pitchFamily="34" charset="0"/>
              </a:rPr>
              <a:t>Figura 7</a:t>
            </a:r>
            <a:r>
              <a:rPr lang="es-E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800" i="1" dirty="0">
                <a:latin typeface="Arial" panose="020B0604020202020204" pitchFamily="34" charset="0"/>
                <a:cs typeface="Arial" panose="020B0604020202020204" pitchFamily="34" charset="0"/>
              </a:rPr>
              <a:t>Calificación de Impactos </a:t>
            </a:r>
            <a:r>
              <a:rPr lang="es-E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Ambientales Fuente</a:t>
            </a:r>
            <a:r>
              <a:rPr lang="es-ES" sz="800" i="1" dirty="0">
                <a:latin typeface="Arial" panose="020B0604020202020204" pitchFamily="34" charset="0"/>
                <a:cs typeface="Arial" panose="020B0604020202020204" pitchFamily="34" charset="0"/>
              </a:rPr>
              <a:t>: Construcción propia, con datos Matriz de </a:t>
            </a:r>
            <a:r>
              <a:rPr lang="es-E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Leopold</a:t>
            </a:r>
            <a:r>
              <a:rPr lang="es-ES" sz="800" i="1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Conesa</a:t>
            </a:r>
            <a:r>
              <a:rPr lang="es-ES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800" i="1" dirty="0">
                <a:cs typeface="Times New Roman" panose="02020603050405020304" pitchFamily="18" charset="0"/>
              </a:rPr>
              <a:t>Fernández</a:t>
            </a:r>
            <a:endParaRPr lang="es-ES" sz="800" dirty="0">
              <a:cs typeface="Times New Roman" panose="02020603050405020304" pitchFamily="18" charset="0"/>
            </a:endParaRPr>
          </a:p>
        </p:txBody>
      </p:sp>
      <p:sp>
        <p:nvSpPr>
          <p:cNvPr id="7" name="Flecha derecha 6">
            <a:hlinkClick r:id="rId5" action="ppaction://hlinkfile"/>
          </p:cNvPr>
          <p:cNvSpPr/>
          <p:nvPr/>
        </p:nvSpPr>
        <p:spPr>
          <a:xfrm>
            <a:off x="7380312" y="6021288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840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172400" y="6682937"/>
            <a:ext cx="5040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 smtClean="0">
                <a:solidFill>
                  <a:schemeClr val="bg1"/>
                </a:solidFill>
              </a:rPr>
              <a:t>SC4289-1</a:t>
            </a:r>
            <a:endParaRPr lang="es-ES" sz="5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4" y="-196828"/>
            <a:ext cx="9144000" cy="705482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1871230"/>
            <a:ext cx="6624736" cy="3312368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575556" y="519232"/>
            <a:ext cx="78488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RESULTADOS</a:t>
            </a:r>
          </a:p>
          <a:p>
            <a:pPr algn="ctr"/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Fase </a:t>
            </a:r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II: Procesamiento de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la información </a:t>
            </a:r>
          </a:p>
          <a:p>
            <a:pPr algn="ctr"/>
            <a:endParaRPr lang="es-E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dirty="0" smtClean="0">
                <a:cs typeface="Times New Roman" panose="02020603050405020304" pitchFamily="18" charset="0"/>
              </a:rPr>
              <a:t> </a:t>
            </a:r>
            <a:endParaRPr lang="es-ES" dirty="0"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293416" y="5183598"/>
            <a:ext cx="66234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800" b="1" dirty="0">
                <a:latin typeface="Arial" panose="020B0604020202020204" pitchFamily="34" charset="0"/>
                <a:cs typeface="Arial" panose="020B0604020202020204" pitchFamily="34" charset="0"/>
              </a:rPr>
              <a:t>Figura </a:t>
            </a:r>
            <a:r>
              <a:rPr lang="es-E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8. </a:t>
            </a:r>
            <a:r>
              <a:rPr lang="es-E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Análisis </a:t>
            </a:r>
            <a:r>
              <a:rPr lang="es-ES" sz="800" i="1" dirty="0">
                <a:latin typeface="Arial" panose="020B0604020202020204" pitchFamily="34" charset="0"/>
                <a:cs typeface="Arial" panose="020B0604020202020204" pitchFamily="34" charset="0"/>
              </a:rPr>
              <a:t>del componente ambiental de acuerdo a las </a:t>
            </a:r>
            <a:r>
              <a:rPr lang="es-E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actividades De </a:t>
            </a:r>
            <a:r>
              <a:rPr lang="es-ES" sz="800" i="1" dirty="0">
                <a:latin typeface="Arial" panose="020B0604020202020204" pitchFamily="34" charset="0"/>
                <a:cs typeface="Arial" panose="020B0604020202020204" pitchFamily="34" charset="0"/>
              </a:rPr>
              <a:t>construcción propia con datos Matriz de </a:t>
            </a:r>
            <a:r>
              <a:rPr lang="es-E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Leopold</a:t>
            </a:r>
            <a:r>
              <a:rPr lang="es-ES" sz="800" i="1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Conesa</a:t>
            </a:r>
            <a:r>
              <a:rPr lang="es-ES" sz="800" i="1" dirty="0">
                <a:latin typeface="Arial" panose="020B0604020202020204" pitchFamily="34" charset="0"/>
                <a:cs typeface="Arial" panose="020B0604020202020204" pitchFamily="34" charset="0"/>
              </a:rPr>
              <a:t> Fernández</a:t>
            </a:r>
            <a:endParaRPr lang="es-E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19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172400" y="6682937"/>
            <a:ext cx="5040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 smtClean="0">
                <a:solidFill>
                  <a:schemeClr val="bg1"/>
                </a:solidFill>
              </a:rPr>
              <a:t>SC4289-1</a:t>
            </a:r>
            <a:endParaRPr lang="es-ES" sz="5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54828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323528" y="476672"/>
            <a:ext cx="849694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RESULTADOS</a:t>
            </a:r>
          </a:p>
          <a:p>
            <a:pPr algn="ctr"/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Fase </a:t>
            </a:r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II: Procesamiento de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la información </a:t>
            </a:r>
          </a:p>
          <a:p>
            <a:pPr algn="ctr"/>
            <a:endParaRPr lang="es-E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Componentes Fauna: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25 aves observadas </a:t>
            </a:r>
          </a:p>
          <a:p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Componente Flora: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Mayormente cobertura de pastos </a:t>
            </a:r>
          </a:p>
          <a:p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Componente Suelo: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de tipo humifero con altos niveles de bioorgánica </a:t>
            </a:r>
          </a:p>
          <a:p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Componente Geología:  </a:t>
            </a: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origen volcánica y basáltica; enfatizando que la zona donde se ubica, presenta fallas geológicas, de allí converge la falla de Romerales (Peláez, 2014).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52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172400" y="6682937"/>
            <a:ext cx="5040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 smtClean="0">
                <a:solidFill>
                  <a:schemeClr val="bg1"/>
                </a:solidFill>
              </a:rPr>
              <a:t>SC4289-1</a:t>
            </a:r>
            <a:endParaRPr lang="es-ES" sz="5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5482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67544" y="548680"/>
            <a:ext cx="820891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RESULTADOS</a:t>
            </a:r>
          </a:p>
          <a:p>
            <a:pPr algn="ctr"/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Fase </a:t>
            </a:r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III: Diseño de programas Ambientales</a:t>
            </a:r>
          </a:p>
          <a:p>
            <a:pPr algn="ctr"/>
            <a:endParaRPr lang="es-E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dirty="0">
              <a:cs typeface="Times New Roman" panose="02020603050405020304" pitchFamily="18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596" y="1673583"/>
            <a:ext cx="7272808" cy="3519959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935596" y="5228814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Figura 9.  </a:t>
            </a:r>
            <a:r>
              <a:rPr lang="es-E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800" i="1" dirty="0">
                <a:latin typeface="Arial" panose="020B0604020202020204" pitchFamily="34" charset="0"/>
                <a:cs typeface="Arial" panose="020B0604020202020204" pitchFamily="34" charset="0"/>
              </a:rPr>
              <a:t>construcción </a:t>
            </a:r>
            <a:r>
              <a:rPr lang="es-E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propia</a:t>
            </a:r>
            <a:endParaRPr lang="es-E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24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172400" y="6682937"/>
            <a:ext cx="5040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 smtClean="0">
                <a:solidFill>
                  <a:schemeClr val="bg1"/>
                </a:solidFill>
              </a:rPr>
              <a:t>SC4289-1</a:t>
            </a:r>
            <a:endParaRPr lang="es-ES" sz="5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5482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67544" y="548680"/>
            <a:ext cx="820891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RESULTADOS</a:t>
            </a:r>
          </a:p>
          <a:p>
            <a:pPr algn="ctr"/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Fase </a:t>
            </a:r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III: Diseño de programas Ambientales</a:t>
            </a:r>
          </a:p>
          <a:p>
            <a:pPr algn="ctr"/>
            <a:endParaRPr lang="es-E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dirty="0">
              <a:cs typeface="Times New Roman" panose="02020603050405020304" pitchFamily="18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5" y="1556792"/>
            <a:ext cx="8784976" cy="4104456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115616" y="5677653"/>
            <a:ext cx="583264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Fuente: Construcción propia con datos de </a:t>
            </a:r>
            <a:r>
              <a:rPr lang="es-ES" sz="800" dirty="0" err="1">
                <a:latin typeface="Arial" panose="020B0604020202020204" pitchFamily="34" charset="0"/>
                <a:cs typeface="Arial" panose="020B0604020202020204" pitchFamily="34" charset="0"/>
              </a:rPr>
              <a:t>Amézquita</a:t>
            </a:r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s-ES" sz="800" dirty="0" err="1">
                <a:latin typeface="Arial" panose="020B0604020202020204" pitchFamily="34" charset="0"/>
                <a:cs typeface="Arial" panose="020B0604020202020204" pitchFamily="34" charset="0"/>
              </a:rPr>
              <a:t>Devia</a:t>
            </a:r>
            <a:endParaRPr lang="es-E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lecha derecha 1">
            <a:hlinkClick r:id="rId5" action="ppaction://hlinkfile"/>
          </p:cNvPr>
          <p:cNvSpPr/>
          <p:nvPr/>
        </p:nvSpPr>
        <p:spPr>
          <a:xfrm>
            <a:off x="3644280" y="6467633"/>
            <a:ext cx="936104" cy="3736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113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ntillas ppt 2019 -18 marzo (1)-0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48" y="0"/>
            <a:ext cx="9298007" cy="687453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32503" y="2276872"/>
            <a:ext cx="8748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E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94839" y="2492682"/>
            <a:ext cx="8708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02279" y="1772816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ADMINISTRACIÓN AMBIENTAL Y DE LOS RECURSOS NATURALES</a:t>
            </a:r>
          </a:p>
          <a:p>
            <a:pPr algn="ctr"/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ANÁLISIS DEL COMPONENTE AMBIENTAL DE LAS ACTIVIDADES</a:t>
            </a:r>
          </a:p>
          <a:p>
            <a:pPr algn="ctr"/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DESARROLLADAS EN LA FUNDACIÓN FARO UBICADA EN ARMENIA QUINDÍO.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32503" y="4738410"/>
            <a:ext cx="6120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uan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amilo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ardona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astaño </a:t>
            </a:r>
          </a:p>
          <a:p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CAU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rmenia- Quindío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ractica empresarial</a:t>
            </a: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53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172400" y="6682937"/>
            <a:ext cx="5040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 smtClean="0">
                <a:solidFill>
                  <a:schemeClr val="bg1"/>
                </a:solidFill>
              </a:rPr>
              <a:t>SC4289-1</a:t>
            </a:r>
            <a:endParaRPr lang="es-ES" sz="5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5482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123728" y="162230"/>
            <a:ext cx="784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 CONCLUSIONES</a:t>
            </a:r>
            <a:r>
              <a:rPr lang="es-ES" dirty="0" smtClean="0">
                <a:cs typeface="Times New Roman" panose="02020603050405020304" pitchFamily="18" charset="0"/>
              </a:rPr>
              <a:t> </a:t>
            </a:r>
            <a:endParaRPr lang="es-ES" dirty="0">
              <a:cs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13792" y="872296"/>
            <a:ext cx="8316415" cy="5078313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s-ES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estudio permitió construir una línea base para al sistema de gestión, a través del análisis de los componentes.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es-ES" sz="20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s-ES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 resultados de esta investigación, pueden ser adaptados a los programas ambientales como una solución de impactos al estudio realizado.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en-US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s-ES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diseñaron los programas ambientales, como respuesta y estrategia a los hallazgos encontrados y los componentes alterados.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es-ES" sz="20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s-ES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pudo evidenciar y contrastar que la información dada por la fundación Faro, fue veraz y oportuna para el manejo del consumo de agua, energía y la generación de residuos sólidos.</a:t>
            </a:r>
          </a:p>
          <a:p>
            <a:pPr lvl="0" algn="just">
              <a:spcAft>
                <a:spcPts val="0"/>
              </a:spcAft>
            </a:pPr>
            <a:endParaRPr lang="en-US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spcAft>
                <a:spcPts val="0"/>
              </a:spcAft>
            </a:pPr>
            <a:endParaRPr lang="en-US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51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172400" y="6682937"/>
            <a:ext cx="5040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 smtClean="0">
                <a:solidFill>
                  <a:schemeClr val="bg1"/>
                </a:solidFill>
              </a:rPr>
              <a:t>SC4289-1</a:t>
            </a:r>
            <a:endParaRPr lang="es-ES" sz="5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" y="-196828"/>
            <a:ext cx="9144000" cy="705482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195736" y="188640"/>
            <a:ext cx="784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10. Literatura citada</a:t>
            </a:r>
            <a:endParaRPr lang="es-E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38944" y="591374"/>
            <a:ext cx="8676456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865"/>
              </a:spcAft>
            </a:pPr>
            <a:endParaRPr lang="es-ES" sz="20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>
              <a:spcAft>
                <a:spcPts val="865"/>
              </a:spcAft>
            </a:pPr>
            <a:r>
              <a:rPr lang="es-ES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Amézquita</a:t>
            </a:r>
            <a:r>
              <a:rPr lang="es-E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J. &amp; </a:t>
            </a:r>
            <a:r>
              <a:rPr lang="es-ES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Devia</a:t>
            </a:r>
            <a:r>
              <a:rPr lang="es-E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C. </a:t>
            </a:r>
            <a:r>
              <a:rPr lang="es-ES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Planeación del sistema de gestión ambiental para la empresa flores el rebaño s.a. en el municipio de sopó, con base en los requisitos de la </a:t>
            </a:r>
            <a:r>
              <a:rPr lang="es-ES" sz="20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ntc</a:t>
            </a:r>
            <a:r>
              <a:rPr lang="es-ES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- </a:t>
            </a:r>
            <a:r>
              <a:rPr lang="es-ES" sz="20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iso</a:t>
            </a:r>
            <a:r>
              <a:rPr lang="es-ES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14001:2004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spcAft>
                <a:spcPts val="865"/>
              </a:spcAft>
            </a:pPr>
            <a:r>
              <a:rPr lang="es-ES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Cerón- 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Carvajal. (2019). </a:t>
            </a:r>
            <a:r>
              <a:rPr lang="es-ES" sz="2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Apoyo en el desarrollo del sistema de gestión ambiental de la empresa </a:t>
            </a:r>
            <a:r>
              <a:rPr lang="es-ES" sz="20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Meals</a:t>
            </a:r>
            <a:r>
              <a:rPr lang="es-ES" sz="2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s-ES" sz="20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colombia</a:t>
            </a:r>
            <a:r>
              <a:rPr lang="es-ES" sz="2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20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s.a.s</a:t>
            </a:r>
            <a:r>
              <a:rPr lang="es-ES" sz="2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Armenia, Quindío</a:t>
            </a:r>
            <a:endParaRPr lang="en-US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70510" indent="-270510" algn="just">
              <a:spcAft>
                <a:spcPts val="0"/>
              </a:spcAft>
            </a:pP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Cortés, M., Peña, H. (2014). </a:t>
            </a:r>
            <a:r>
              <a:rPr lang="es-ES" sz="20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la sostenibilidad a la sustentabilidad. Modelo de desarrollo sustentable para su implementación en políticas y proyectos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Esc.adm.neg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No. 78: 40- 55. Bogotá- Colombia</a:t>
            </a:r>
            <a:endParaRPr lang="en-US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70510" indent="-270510" algn="just"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spcAft>
                <a:spcPts val="865"/>
              </a:spcAft>
            </a:pP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Ferrán, A. &amp;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Balestri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A. (2017). Evaluación económica de impactos ambientales: bases teóricas y técnicas de valoración más utilizadas.</a:t>
            </a:r>
            <a:r>
              <a:rPr lang="es-ES" sz="2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Ciencia Veterinaria, 3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(1), 94-112.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Retrieved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from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s-ES" sz="2000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https://doaj.org/article/8df7e0696b674bc79666f676a17b755d</a:t>
            </a:r>
            <a:endParaRPr lang="en-US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spcAft>
                <a:spcPts val="865"/>
              </a:spcAft>
            </a:pP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Hilty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L., Brown, L. (2017). Guía de las aves de Colombia, Ed. V, editorial Panamericana 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58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172400" y="6682937"/>
            <a:ext cx="5040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 smtClean="0">
                <a:solidFill>
                  <a:schemeClr val="bg1"/>
                </a:solidFill>
              </a:rPr>
              <a:t>SC4289-1</a:t>
            </a:r>
            <a:endParaRPr lang="es-ES" sz="5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6744"/>
            <a:ext cx="9144000" cy="705482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267744" y="711631"/>
            <a:ext cx="784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11. Agradecimientos </a:t>
            </a:r>
            <a:endParaRPr lang="es-E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33772" y="1736025"/>
            <a:ext cx="8676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865"/>
              </a:spcAft>
            </a:pPr>
            <a:r>
              <a:rPr lang="es-ES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mi familia, amigos la ingeniera Martha, Flor y a los jurados </a:t>
            </a:r>
            <a:endParaRPr lang="es-ES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/>
          <a:srcRect l="24723" t="27756" r="24531" b="18273"/>
          <a:stretch/>
        </p:blipFill>
        <p:spPr>
          <a:xfrm>
            <a:off x="3682008" y="2348880"/>
            <a:ext cx="2808313" cy="252028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/>
          <a:srcRect l="26203" t="34352" r="25095" b="6484"/>
          <a:stretch/>
        </p:blipFill>
        <p:spPr>
          <a:xfrm>
            <a:off x="237344" y="2348880"/>
            <a:ext cx="3240360" cy="2515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69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ntillas ppt 2019 -18 marzo (1)-0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48" y="0"/>
            <a:ext cx="9298007" cy="685800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790311" y="1656576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Tabla de Contenido</a:t>
            </a:r>
            <a:endParaRPr lang="es-E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62490" y="2060848"/>
            <a:ext cx="8748464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 Planteamiento del problema</a:t>
            </a:r>
          </a:p>
          <a:p>
            <a:pPr algn="just"/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2. Pregunta problema</a:t>
            </a:r>
          </a:p>
          <a:p>
            <a:pPr algn="just"/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3. Justificación </a:t>
            </a:r>
          </a:p>
          <a:p>
            <a:pPr algn="just"/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4. Objetivo general</a:t>
            </a:r>
          </a:p>
          <a:p>
            <a:pPr algn="just"/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4.1 Objetivo especifico  </a:t>
            </a:r>
          </a:p>
          <a:p>
            <a:pPr algn="just"/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5. Marco de Referencia </a:t>
            </a:r>
          </a:p>
          <a:p>
            <a:pPr algn="just"/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6. Marco teórico</a:t>
            </a:r>
          </a:p>
          <a:p>
            <a:pPr algn="just"/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7. Marco conceptual</a:t>
            </a:r>
          </a:p>
          <a:p>
            <a:pPr algn="just"/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Metodología </a:t>
            </a:r>
          </a:p>
          <a:p>
            <a:pPr algn="just"/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Resultados </a:t>
            </a:r>
          </a:p>
          <a:p>
            <a:pPr algn="just"/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10. Conclusiones</a:t>
            </a:r>
          </a:p>
          <a:p>
            <a:pPr algn="just"/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11. Literatura Citada</a:t>
            </a:r>
          </a:p>
          <a:p>
            <a:pPr algn="just"/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12. Agradecimientos </a:t>
            </a:r>
          </a:p>
          <a:p>
            <a:pPr algn="just"/>
            <a:endParaRPr lang="es-E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E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94839" y="2492682"/>
            <a:ext cx="8708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61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172400" y="6682937"/>
            <a:ext cx="5040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 smtClean="0">
                <a:solidFill>
                  <a:schemeClr val="bg1"/>
                </a:solidFill>
              </a:rPr>
              <a:t>SC4289-1</a:t>
            </a:r>
            <a:endParaRPr lang="es-ES" sz="5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7590"/>
            <a:ext cx="9144000" cy="7054828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467544" y="187871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PLANTEAMIENTO DEL PROBLEMA</a:t>
            </a:r>
          </a:p>
        </p:txBody>
      </p:sp>
      <p:graphicFrame>
        <p:nvGraphicFramePr>
          <p:cNvPr id="13" name="Diagrama 12"/>
          <p:cNvGraphicFramePr/>
          <p:nvPr>
            <p:extLst/>
          </p:nvPr>
        </p:nvGraphicFramePr>
        <p:xfrm>
          <a:off x="643508" y="1203534"/>
          <a:ext cx="8064896" cy="4267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9026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172400" y="6682937"/>
            <a:ext cx="5040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 smtClean="0">
                <a:solidFill>
                  <a:schemeClr val="bg1"/>
                </a:solidFill>
              </a:rPr>
              <a:t>SC4289-1</a:t>
            </a:r>
            <a:endParaRPr lang="es-ES" sz="5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54828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555700" y="625379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JUSTIFICACIÓN</a:t>
            </a:r>
            <a:endParaRPr lang="es-E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93936" y="1549150"/>
            <a:ext cx="85561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sistema de gestión de la fundación al final del 2019 detectará que hubo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un incremento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en el consumo del agua, aumento en la generación de residuos sólidos e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incremento en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el uso del recurso energético. En el cual, no se ha establecido estrategias para la prevención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y minimización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de los impactos generados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67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172400" y="6682937"/>
            <a:ext cx="5040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 smtClean="0">
                <a:solidFill>
                  <a:schemeClr val="bg1"/>
                </a:solidFill>
              </a:rPr>
              <a:t>SC4289-1</a:t>
            </a:r>
            <a:endParaRPr lang="es-ES" sz="5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9935"/>
            <a:ext cx="9144000" cy="7054828"/>
          </a:xfrm>
          <a:prstGeom prst="rect">
            <a:avLst/>
          </a:prstGeom>
        </p:spPr>
      </p:pic>
      <p:sp>
        <p:nvSpPr>
          <p:cNvPr id="10" name="Rectángulo redondeado 9"/>
          <p:cNvSpPr/>
          <p:nvPr/>
        </p:nvSpPr>
        <p:spPr>
          <a:xfrm>
            <a:off x="611560" y="332657"/>
            <a:ext cx="8208912" cy="165618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s-E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itchFamily="34" charset="0"/>
              </a:rPr>
              <a:t>4. OBJETIVO GENERAL: </a:t>
            </a:r>
            <a:r>
              <a:rPr lang="es-E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Analizar </a:t>
            </a:r>
            <a:r>
              <a:rPr lang="es-E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componentes Ambientales de las actividades desarrolladas en la Fundación Faro ubicado en Armenia Quindío.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1" name="Elipse 4"/>
          <p:cNvSpPr/>
          <p:nvPr/>
        </p:nvSpPr>
        <p:spPr>
          <a:xfrm>
            <a:off x="323528" y="2420888"/>
            <a:ext cx="3018928" cy="295232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0" vert="horz" wrap="square" lIns="50800" tIns="50800" rIns="50800" bIns="50800" numCol="1" spcCol="1270" anchor="ctr" anchorCtr="0">
            <a:noAutofit/>
          </a:bodyPr>
          <a:lstStyle/>
          <a:p>
            <a:pPr algn="just"/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Estudiar las características de la organización al nivel de los procesos que se llevan a cabo y su relación con los impactos ambientales por parte de funcionarios y población vulnerable.</a:t>
            </a:r>
          </a:p>
        </p:txBody>
      </p:sp>
      <p:sp>
        <p:nvSpPr>
          <p:cNvPr id="12" name="Elipse 4"/>
          <p:cNvSpPr/>
          <p:nvPr/>
        </p:nvSpPr>
        <p:spPr>
          <a:xfrm>
            <a:off x="3665984" y="2420887"/>
            <a:ext cx="2490192" cy="295232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0" vert="horz" wrap="square" lIns="50800" tIns="50800" rIns="50800" bIns="50800" numCol="1" spcCol="1270" anchor="ctr" anchorCtr="0">
            <a:noAutofit/>
          </a:bodyPr>
          <a:lstStyle/>
          <a:p>
            <a:pPr algn="just"/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Realizar la evaluación de los impactos ambientales por medio de la metodología Leopold y Conesa- Fernández, en la fundación Faro.</a:t>
            </a:r>
          </a:p>
        </p:txBody>
      </p:sp>
      <p:sp>
        <p:nvSpPr>
          <p:cNvPr id="13" name="Elipse 4"/>
          <p:cNvSpPr/>
          <p:nvPr/>
        </p:nvSpPr>
        <p:spPr>
          <a:xfrm>
            <a:off x="6479704" y="2420887"/>
            <a:ext cx="2340768" cy="266429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0" vert="horz" wrap="square" lIns="50800" tIns="50800" rIns="50800" bIns="50800" numCol="1" spcCol="1270" anchor="ctr" anchorCtr="0">
            <a:noAutofit/>
          </a:bodyPr>
          <a:lstStyle/>
          <a:p>
            <a:pPr algn="just"/>
            <a:r>
              <a:rPr lang="es-E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Establecer </a:t>
            </a:r>
            <a:r>
              <a:rPr lang="es-E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Programas </a:t>
            </a:r>
            <a:r>
              <a:rPr lang="es-E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ambientales de acuerdo a las actividades desarrolladas en la</a:t>
            </a:r>
          </a:p>
          <a:p>
            <a:pPr algn="just"/>
            <a:r>
              <a:rPr lang="es-E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fundación Faro, ubicada en Armenia, (Quindío).</a:t>
            </a:r>
          </a:p>
        </p:txBody>
      </p:sp>
    </p:spTree>
    <p:extLst>
      <p:ext uri="{BB962C8B-B14F-4D97-AF65-F5344CB8AC3E}">
        <p14:creationId xmlns:p14="http://schemas.microsoft.com/office/powerpoint/2010/main" val="266902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172400" y="6682937"/>
            <a:ext cx="5040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 smtClean="0">
                <a:solidFill>
                  <a:schemeClr val="bg1"/>
                </a:solidFill>
              </a:rPr>
              <a:t>SC4289-1</a:t>
            </a:r>
            <a:endParaRPr lang="es-ES" sz="5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54828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575556" y="521296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 MARCO REFERENCIA</a:t>
            </a:r>
          </a:p>
          <a:p>
            <a:r>
              <a:rPr lang="es-ES" dirty="0" smtClean="0">
                <a:cs typeface="Times New Roman" panose="02020603050405020304" pitchFamily="18" charset="0"/>
              </a:rPr>
              <a:t> </a:t>
            </a:r>
            <a:endParaRPr lang="es-ES" dirty="0">
              <a:cs typeface="Times New Roman" panose="02020603050405020304" pitchFamily="18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636" y="1475403"/>
            <a:ext cx="6552728" cy="3158172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1187624" y="4633575"/>
            <a:ext cx="8408759" cy="409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0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Figura </a:t>
            </a:r>
            <a:r>
              <a:rPr lang="es-E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s-ES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s-E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Ubicación del área de estudio, Tomada. </a:t>
            </a:r>
            <a:r>
              <a:rPr lang="es-CO" sz="1000" i="1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https://earth.google.com/web/@4.55563402,- 75.64299979,1483.99401691a,488.98513781d,35y,0.89162769h,12.33595723t,-0r/data=</a:t>
            </a:r>
            <a:r>
              <a:rPr lang="es-CO" sz="1000" i="1" u="sng" dirty="0" err="1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MgYKBAoCCgA</a:t>
            </a:r>
            <a:r>
              <a:rPr lang="es-CO" sz="10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66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172400" y="6682937"/>
            <a:ext cx="5040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 smtClean="0">
                <a:solidFill>
                  <a:schemeClr val="bg1"/>
                </a:solidFill>
              </a:rPr>
              <a:t>SC4289-1</a:t>
            </a:r>
            <a:endParaRPr lang="es-ES" sz="5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54828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564456" y="548680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 MARCO TEÓRICO</a:t>
            </a:r>
          </a:p>
        </p:txBody>
      </p:sp>
      <p:sp>
        <p:nvSpPr>
          <p:cNvPr id="9" name="Rectángulo 8"/>
          <p:cNvSpPr/>
          <p:nvPr/>
        </p:nvSpPr>
        <p:spPr>
          <a:xfrm>
            <a:off x="564456" y="1556792"/>
            <a:ext cx="813690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Desarrollo sostenible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s-E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El modelo de desarrollo sostenible viene apuntando a la optimización de los recursos 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naturales y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la generación de nuevas estrategias que conduzcan a la prevención y la minimización de 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impactos ambientales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Marí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Farinós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 J. 2015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just"/>
            <a:endParaRPr lang="es-E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Análisis de los componentes </a:t>
            </a: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ambientales</a:t>
            </a:r>
          </a:p>
          <a:p>
            <a:pPr algn="just"/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componentes ambientales, ha sufrido de forma continua el agotamiento progresivo por eventos antrópicos provocados por las actividades económicas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(Ferrán,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Balestri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, 2017).</a:t>
            </a:r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E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58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172400" y="6682937"/>
            <a:ext cx="5040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 smtClean="0">
                <a:solidFill>
                  <a:schemeClr val="bg1"/>
                </a:solidFill>
              </a:rPr>
              <a:t>SC4289-1</a:t>
            </a:r>
            <a:endParaRPr lang="es-ES" sz="5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54828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526480" y="764704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8. METODOLOGÍA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526480" y="2047679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Tipo de la investigación: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Descriptiva de corte transversal</a:t>
            </a:r>
          </a:p>
          <a:p>
            <a:pPr algn="just"/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Recolección de la información: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Reconocimiento de campo y observación directa.</a:t>
            </a:r>
          </a:p>
          <a:p>
            <a:pPr algn="just"/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Procesamiento de la información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: Metodología diagramas Causa- efecto y Metodología de Matriz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Leopold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y Fernández-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Conesa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Análisis de la información: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estadística descriptiva con el software Sigma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Plot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- V14</a:t>
            </a:r>
          </a:p>
        </p:txBody>
      </p:sp>
    </p:spTree>
    <p:extLst>
      <p:ext uri="{BB962C8B-B14F-4D97-AF65-F5344CB8AC3E}">
        <p14:creationId xmlns:p14="http://schemas.microsoft.com/office/powerpoint/2010/main" val="111754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3996</TotalTime>
  <Words>1238</Words>
  <Application>Microsoft Office PowerPoint</Application>
  <PresentationFormat>Presentación en pantalla (4:3)</PresentationFormat>
  <Paragraphs>164</Paragraphs>
  <Slides>22</Slides>
  <Notes>19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Padres Dominicos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ORDEN DE PREDICADORES</dc:title>
  <dc:creator>Convento Santo Domingo</dc:creator>
  <cp:lastModifiedBy>Lenovo</cp:lastModifiedBy>
  <cp:revision>254</cp:revision>
  <dcterms:created xsi:type="dcterms:W3CDTF">2005-05-09T20:50:19Z</dcterms:created>
  <dcterms:modified xsi:type="dcterms:W3CDTF">2020-07-17T21:28:36Z</dcterms:modified>
</cp:coreProperties>
</file>