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CO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showMasterSp="0" type="title">
  <p:cSld name="TITL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2"/>
          <p:cNvSpPr txBox="1"/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" type="subTitle"/>
          </p:nvPr>
        </p:nvSpPr>
        <p:spPr>
          <a:xfrm>
            <a:off x="1100051" y="4455620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3" name="Google Shape;23;p2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  <p:cxnSp>
        <p:nvCxnSpPr>
          <p:cNvPr id="26" name="Google Shape;26;p2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1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1"/>
          <p:cNvSpPr txBox="1"/>
          <p:nvPr>
            <p:ph idx="1" type="body"/>
          </p:nvPr>
        </p:nvSpPr>
        <p:spPr>
          <a:xfrm rot="5400000">
            <a:off x="4114800" y="-1171786"/>
            <a:ext cx="4023360" cy="100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90" name="Google Shape;90;p11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1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1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showMasterSp="0" type="vertTitleAndTx">
  <p:cSld name="VERTICAL_TITLE_AND_VERTICAL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2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2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2"/>
          <p:cNvSpPr txBox="1"/>
          <p:nvPr>
            <p:ph type="title"/>
          </p:nvPr>
        </p:nvSpPr>
        <p:spPr>
          <a:xfrm rot="5400000">
            <a:off x="7160640" y="1979039"/>
            <a:ext cx="5757421" cy="2628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2"/>
          <p:cNvSpPr txBox="1"/>
          <p:nvPr>
            <p:ph idx="1" type="body"/>
          </p:nvPr>
        </p:nvSpPr>
        <p:spPr>
          <a:xfrm rot="5400000">
            <a:off x="1826639" y="-573661"/>
            <a:ext cx="5757422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98" name="Google Shape;98;p12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12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2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" type="body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b="0" sz="2000" cap="none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36" name="Google Shape;36;p4"/>
          <p:cNvSpPr txBox="1"/>
          <p:nvPr>
            <p:ph idx="2" type="body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3" type="body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b="0" sz="2000" cap="none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38" name="Google Shape;38;p4"/>
          <p:cNvSpPr txBox="1"/>
          <p:nvPr>
            <p:ph idx="4" type="body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4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4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5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5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showMasterSp="0" type="secHead">
  <p:cSld name="SECTION_HEADER">
    <p:bg>
      <p:bgPr>
        <a:solidFill>
          <a:schemeClr val="lt1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6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6"/>
          <p:cNvSpPr txBox="1"/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b="0" sz="8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" type="body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2" name="Google Shape;52;p6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6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6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  <p:cxnSp>
        <p:nvCxnSpPr>
          <p:cNvPr id="55" name="Google Shape;55;p6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7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" type="body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59" name="Google Shape;59;p7"/>
          <p:cNvSpPr txBox="1"/>
          <p:nvPr>
            <p:ph idx="2" type="body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60" name="Google Shape;60;p7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7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7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showMasterSp="0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8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8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8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8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showMasterSp="0" type="objTx">
  <p:cSld name="OBJECT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9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9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9"/>
          <p:cNvSpPr txBox="1"/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b="0" sz="36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idx="1" type="body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74" name="Google Shape;74;p9"/>
          <p:cNvSpPr txBox="1"/>
          <p:nvPr>
            <p:ph idx="2" type="body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5" name="Google Shape;75;p9"/>
          <p:cNvSpPr txBox="1"/>
          <p:nvPr>
            <p:ph idx="10" type="dt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9"/>
          <p:cNvSpPr txBox="1"/>
          <p:nvPr>
            <p:ph idx="11" type="ftr"/>
          </p:nvPr>
        </p:nvSpPr>
        <p:spPr>
          <a:xfrm>
            <a:off x="4800600" y="6459785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9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showMasterSp="0" type="picTx">
  <p:cSld name="PICTURE_WITH_CAPTION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0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0"/>
          <p:cNvSpPr txBox="1"/>
          <p:nvPr>
            <p:ph type="title"/>
          </p:nvPr>
        </p:nvSpPr>
        <p:spPr>
          <a:xfrm>
            <a:off x="1097280" y="5074920"/>
            <a:ext cx="10113264" cy="82296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b="0" sz="36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0"/>
          <p:cNvSpPr/>
          <p:nvPr>
            <p:ph idx="2" type="pic"/>
          </p:nvPr>
        </p:nvSpPr>
        <p:spPr>
          <a:xfrm>
            <a:off x="15" y="0"/>
            <a:ext cx="12191985" cy="4915076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457200" spcFirstLastPara="1" rIns="0" wrap="square" tIns="4572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alibri"/>
              <a:buNone/>
              <a:defRPr b="0" i="0" sz="2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  <a:defRPr b="0" i="0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0"/>
          <p:cNvSpPr txBox="1"/>
          <p:nvPr>
            <p:ph idx="1" type="body"/>
          </p:nvPr>
        </p:nvSpPr>
        <p:spPr>
          <a:xfrm>
            <a:off x="1097280" y="5907023"/>
            <a:ext cx="10113264" cy="594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84" name="Google Shape;84;p10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0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0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1"/>
          <p:cNvSpPr/>
          <p:nvPr/>
        </p:nvSpPr>
        <p:spPr>
          <a:xfrm>
            <a:off x="0" y="6334316"/>
            <a:ext cx="12192000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1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b="0" i="0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1"/>
          <p:cNvSpPr txBox="1"/>
          <p:nvPr>
            <p:ph idx="1" type="body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  <p:cxnSp>
        <p:nvCxnSpPr>
          <p:cNvPr id="17" name="Google Shape;17;p1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7.png"/><Relationship Id="rId4" Type="http://schemas.openxmlformats.org/officeDocument/2006/relationships/image" Target="../media/image24.png"/><Relationship Id="rId5" Type="http://schemas.openxmlformats.org/officeDocument/2006/relationships/image" Target="../media/image16.png"/><Relationship Id="rId6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jpg"/><Relationship Id="rId4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Relationship Id="rId4" Type="http://schemas.openxmlformats.org/officeDocument/2006/relationships/image" Target="../media/image25.png"/><Relationship Id="rId5" Type="http://schemas.openxmlformats.org/officeDocument/2006/relationships/image" Target="../media/image21.png"/><Relationship Id="rId6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png"/><Relationship Id="rId4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8.png"/><Relationship Id="rId4" Type="http://schemas.openxmlformats.org/officeDocument/2006/relationships/image" Target="../media/image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6.png"/><Relationship Id="rId4" Type="http://schemas.openxmlformats.org/officeDocument/2006/relationships/image" Target="../media/image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0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2.png"/><Relationship Id="rId4" Type="http://schemas.openxmlformats.org/officeDocument/2006/relationships/image" Target="../media/image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1.png"/><Relationship Id="rId4" Type="http://schemas.openxmlformats.org/officeDocument/2006/relationships/image" Target="../media/image30.jpg"/><Relationship Id="rId5" Type="http://schemas.openxmlformats.org/officeDocument/2006/relationships/image" Target="../media/image23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12.png"/><Relationship Id="rId6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3.png"/><Relationship Id="rId6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276357" y="159917"/>
            <a:ext cx="1745246" cy="163531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3"/>
          <p:cNvSpPr txBox="1"/>
          <p:nvPr>
            <p:ph type="ctrTitle"/>
          </p:nvPr>
        </p:nvSpPr>
        <p:spPr>
          <a:xfrm>
            <a:off x="1915128" y="1371600"/>
            <a:ext cx="8361229" cy="25150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alibri"/>
              <a:buNone/>
            </a:pPr>
            <a:r>
              <a:rPr b="1" lang="es-CO" sz="4800">
                <a:latin typeface="Calibri"/>
                <a:ea typeface="Calibri"/>
                <a:cs typeface="Calibri"/>
                <a:sym typeface="Calibri"/>
              </a:rPr>
              <a:t>DESARROLLO DE EMPAQUE Y REVISION DE MARCA </a:t>
            </a:r>
            <a:br>
              <a:rPr b="1" lang="es-CO" sz="4800">
                <a:latin typeface="Calibri"/>
                <a:ea typeface="Calibri"/>
                <a:cs typeface="Calibri"/>
                <a:sym typeface="Calibri"/>
              </a:rPr>
            </a:br>
            <a:r>
              <a:rPr b="1" lang="es-CO" sz="4800">
                <a:latin typeface="Calibri"/>
                <a:ea typeface="Calibri"/>
                <a:cs typeface="Calibri"/>
                <a:sym typeface="Calibri"/>
              </a:rPr>
              <a:t>MOLINO DORADO</a:t>
            </a:r>
            <a:endParaRPr/>
          </a:p>
        </p:txBody>
      </p:sp>
      <p:sp>
        <p:nvSpPr>
          <p:cNvPr id="107" name="Google Shape;107;p13"/>
          <p:cNvSpPr txBox="1"/>
          <p:nvPr>
            <p:ph idx="1" type="subTitle"/>
          </p:nvPr>
        </p:nvSpPr>
        <p:spPr>
          <a:xfrm>
            <a:off x="3775166" y="4674736"/>
            <a:ext cx="7733211" cy="10862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s-CO"/>
              <a:t>PRESENTADO POR : LEIDY YOHANA PATIÑO LOZADA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2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b="1" lang="es-CO" sz="5400">
                <a:solidFill>
                  <a:schemeClr val="dk1"/>
                </a:solidFill>
              </a:rPr>
              <a:t>MATERIAL </a:t>
            </a:r>
            <a:endParaRPr/>
          </a:p>
        </p:txBody>
      </p:sp>
      <p:sp>
        <p:nvSpPr>
          <p:cNvPr id="181" name="Google Shape;181;p22"/>
          <p:cNvSpPr txBox="1"/>
          <p:nvPr>
            <p:ph idx="2" type="body"/>
          </p:nvPr>
        </p:nvSpPr>
        <p:spPr>
          <a:xfrm>
            <a:off x="901337" y="226495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9144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t/>
            </a:r>
            <a:endParaRPr/>
          </a:p>
          <a:p>
            <a:pPr indent="0" lvl="0" marL="9144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t/>
            </a:r>
            <a:endParaRPr/>
          </a:p>
          <a:p>
            <a:pPr indent="-127000" lvl="0" marL="91440" rtl="0" algn="just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Font typeface="Noto Sans Symbols"/>
              <a:buChar char="❖"/>
            </a:pPr>
            <a:r>
              <a:rPr lang="es-CO"/>
              <a:t> El material que utilizaremos será una bolsa de acetato o polipropileno la cual beneficia nuestro producto ya que la protege y le da una mejor presentación a nuestro producto.</a:t>
            </a:r>
            <a:endParaRPr/>
          </a:p>
        </p:txBody>
      </p:sp>
      <p:sp>
        <p:nvSpPr>
          <p:cNvPr id="182" name="Google Shape;182;p22"/>
          <p:cNvSpPr txBox="1"/>
          <p:nvPr>
            <p:ph idx="3" type="body"/>
          </p:nvPr>
        </p:nvSpPr>
        <p:spPr>
          <a:xfrm>
            <a:off x="6374674" y="1821567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s-CO" sz="2800">
                <a:solidFill>
                  <a:schemeClr val="dk1"/>
                </a:solidFill>
              </a:rPr>
              <a:t>VENTAJAS</a:t>
            </a:r>
            <a:endParaRPr/>
          </a:p>
        </p:txBody>
      </p:sp>
      <p:sp>
        <p:nvSpPr>
          <p:cNvPr id="183" name="Google Shape;183;p22"/>
          <p:cNvSpPr/>
          <p:nvPr/>
        </p:nvSpPr>
        <p:spPr>
          <a:xfrm>
            <a:off x="6727371" y="2573323"/>
            <a:ext cx="1907177" cy="844126"/>
          </a:xfrm>
          <a:prstGeom prst="roundRect">
            <a:avLst>
              <a:gd fmla="val 16667" name="adj"/>
            </a:avLst>
          </a:prstGeom>
          <a:solidFill>
            <a:srgbClr val="00B050"/>
          </a:solidFill>
          <a:ln cap="flat" cmpd="sng" w="15875">
            <a:solidFill>
              <a:srgbClr val="A65F0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O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Transpirabilidad</a:t>
            </a:r>
            <a:endParaRPr/>
          </a:p>
        </p:txBody>
      </p:sp>
      <p:sp>
        <p:nvSpPr>
          <p:cNvPr id="184" name="Google Shape;184;p22"/>
          <p:cNvSpPr/>
          <p:nvPr/>
        </p:nvSpPr>
        <p:spPr>
          <a:xfrm>
            <a:off x="8281852" y="3678766"/>
            <a:ext cx="2246811" cy="679269"/>
          </a:xfrm>
          <a:prstGeom prst="roundRect">
            <a:avLst>
              <a:gd fmla="val 16667" name="adj"/>
            </a:avLst>
          </a:prstGeom>
          <a:solidFill>
            <a:srgbClr val="FFC000"/>
          </a:solidFill>
          <a:ln cap="flat" cmpd="sng" w="15875">
            <a:solidFill>
              <a:srgbClr val="A65F0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O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Natural y tradicional</a:t>
            </a:r>
            <a:endParaRPr/>
          </a:p>
        </p:txBody>
      </p:sp>
      <p:sp>
        <p:nvSpPr>
          <p:cNvPr id="185" name="Google Shape;185;p22"/>
          <p:cNvSpPr/>
          <p:nvPr/>
        </p:nvSpPr>
        <p:spPr>
          <a:xfrm>
            <a:off x="6518366" y="4872445"/>
            <a:ext cx="2325188" cy="770709"/>
          </a:xfrm>
          <a:prstGeom prst="roundRect">
            <a:avLst>
              <a:gd fmla="val 16667" name="adj"/>
            </a:avLst>
          </a:prstGeom>
          <a:solidFill>
            <a:srgbClr val="0070C0"/>
          </a:solidFill>
          <a:ln cap="flat" cmpd="sng" w="15875">
            <a:solidFill>
              <a:srgbClr val="A65F0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O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Permite observar el producto</a:t>
            </a:r>
            <a:endParaRPr/>
          </a:p>
        </p:txBody>
      </p:sp>
      <p:sp>
        <p:nvSpPr>
          <p:cNvPr id="186" name="Google Shape;186;p22"/>
          <p:cNvSpPr/>
          <p:nvPr/>
        </p:nvSpPr>
        <p:spPr>
          <a:xfrm>
            <a:off x="9627326" y="2582334"/>
            <a:ext cx="2155371" cy="683380"/>
          </a:xfrm>
          <a:prstGeom prst="roundRect">
            <a:avLst>
              <a:gd fmla="val 16667" name="adj"/>
            </a:avLst>
          </a:prstGeom>
          <a:solidFill>
            <a:srgbClr val="00B0F0"/>
          </a:solidFill>
          <a:ln cap="flat" cmpd="sng" w="15875">
            <a:solidFill>
              <a:srgbClr val="A65F0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O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Micro perforada</a:t>
            </a:r>
            <a:endParaRPr/>
          </a:p>
        </p:txBody>
      </p:sp>
      <p:sp>
        <p:nvSpPr>
          <p:cNvPr id="187" name="Google Shape;187;p22"/>
          <p:cNvSpPr/>
          <p:nvPr/>
        </p:nvSpPr>
        <p:spPr>
          <a:xfrm>
            <a:off x="9522824" y="4872444"/>
            <a:ext cx="2377440" cy="770709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15875">
            <a:solidFill>
              <a:srgbClr val="A65F0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O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Sellado lateral, transversal o frontal</a:t>
            </a:r>
            <a:endParaRPr/>
          </a:p>
        </p:txBody>
      </p:sp>
      <p:pic>
        <p:nvPicPr>
          <p:cNvPr id="188" name="Google Shape;188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72767" y="48449"/>
            <a:ext cx="2322777" cy="145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3"/>
          <p:cNvSpPr/>
          <p:nvPr/>
        </p:nvSpPr>
        <p:spPr>
          <a:xfrm>
            <a:off x="1097280" y="3077041"/>
            <a:ext cx="4976948" cy="1796318"/>
          </a:xfrm>
          <a:prstGeom prst="roundRect">
            <a:avLst>
              <a:gd fmla="val 16667" name="adj"/>
            </a:avLst>
          </a:prstGeom>
          <a:solidFill>
            <a:srgbClr val="7EA9CA"/>
          </a:solidFill>
          <a:ln cap="flat" cmpd="sng" w="15875">
            <a:solidFill>
              <a:srgbClr val="A65F0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23"/>
          <p:cNvSpPr txBox="1"/>
          <p:nvPr>
            <p:ph idx="1" type="body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b="1" lang="es-CO" sz="3200">
                <a:solidFill>
                  <a:schemeClr val="dk1"/>
                </a:solidFill>
              </a:rPr>
              <a:t>CAPACIDAD Y LLENADO </a:t>
            </a:r>
            <a:endParaRPr/>
          </a:p>
        </p:txBody>
      </p:sp>
      <p:sp>
        <p:nvSpPr>
          <p:cNvPr id="195" name="Google Shape;195;p23"/>
          <p:cNvSpPr txBox="1"/>
          <p:nvPr>
            <p:ph idx="2" type="body"/>
          </p:nvPr>
        </p:nvSpPr>
        <p:spPr>
          <a:xfrm>
            <a:off x="1100824" y="2851267"/>
            <a:ext cx="4937760" cy="2445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9144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12700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Font typeface="Noto Sans Symbols"/>
              <a:buChar char="❖"/>
            </a:pPr>
            <a:r>
              <a:rPr lang="es-CO">
                <a:solidFill>
                  <a:schemeClr val="dk1"/>
                </a:solidFill>
              </a:rPr>
              <a:t>Para mogollas se tendrá un empaque de 300 gramos netos</a:t>
            </a:r>
            <a:endParaRPr/>
          </a:p>
          <a:p>
            <a:pPr indent="-12700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Font typeface="Noto Sans Symbols"/>
              <a:buChar char="❖"/>
            </a:pPr>
            <a:r>
              <a:rPr lang="es-CO">
                <a:solidFill>
                  <a:schemeClr val="dk1"/>
                </a:solidFill>
              </a:rPr>
              <a:t>Las achiras tendrán un empaque de 60 gramos y 110 gramos netos.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96" name="Google Shape;196;p23"/>
          <p:cNvSpPr txBox="1"/>
          <p:nvPr>
            <p:ph idx="3" type="body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b="1" lang="es-CO" sz="3200">
                <a:solidFill>
                  <a:schemeClr val="dk1"/>
                </a:solidFill>
              </a:rPr>
              <a:t>CONSERVACIÓN</a:t>
            </a:r>
            <a:endParaRPr/>
          </a:p>
        </p:txBody>
      </p:sp>
      <p:sp>
        <p:nvSpPr>
          <p:cNvPr id="197" name="Google Shape;197;p23"/>
          <p:cNvSpPr/>
          <p:nvPr/>
        </p:nvSpPr>
        <p:spPr>
          <a:xfrm>
            <a:off x="6253564" y="3065660"/>
            <a:ext cx="4990012" cy="1796317"/>
          </a:xfrm>
          <a:prstGeom prst="roundRect">
            <a:avLst>
              <a:gd fmla="val 16667" name="adj"/>
            </a:avLst>
          </a:prstGeom>
          <a:solidFill>
            <a:srgbClr val="FFC000"/>
          </a:solidFill>
          <a:ln cap="flat" cmpd="sng" w="15875">
            <a:solidFill>
              <a:srgbClr val="A65F0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23"/>
          <p:cNvSpPr txBox="1"/>
          <p:nvPr>
            <p:ph idx="4" type="body"/>
          </p:nvPr>
        </p:nvSpPr>
        <p:spPr>
          <a:xfrm>
            <a:off x="6217920" y="3065660"/>
            <a:ext cx="4937760" cy="20167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9144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12700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es-CO">
                <a:solidFill>
                  <a:schemeClr val="dk1"/>
                </a:solidFill>
              </a:rPr>
              <a:t>La conservación del producto se realiza fuera del refrigerador mientras el producto no este manipulado.</a:t>
            </a:r>
            <a:endParaRPr/>
          </a:p>
        </p:txBody>
      </p:sp>
      <p:pic>
        <p:nvPicPr>
          <p:cNvPr id="199" name="Google Shape;199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69223" y="137934"/>
            <a:ext cx="2322777" cy="145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4"/>
          <p:cNvSpPr txBox="1"/>
          <p:nvPr>
            <p:ph type="title"/>
          </p:nvPr>
        </p:nvSpPr>
        <p:spPr>
          <a:xfrm>
            <a:off x="959057" y="397597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b="1" lang="es-CO" sz="5400">
                <a:solidFill>
                  <a:schemeClr val="dk1"/>
                </a:solidFill>
              </a:rPr>
              <a:t>DISEÑO Y MEDIDAS DE EMPAQUE</a:t>
            </a:r>
            <a:endParaRPr/>
          </a:p>
        </p:txBody>
      </p:sp>
      <p:pic>
        <p:nvPicPr>
          <p:cNvPr id="205" name="Google Shape;205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2844" y="2168672"/>
            <a:ext cx="3292125" cy="33774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4"/>
          <p:cNvPicPr preferRelativeResize="0"/>
          <p:nvPr/>
        </p:nvPicPr>
        <p:blipFill rotWithShape="1">
          <a:blip r:embed="rId4">
            <a:alphaModFix/>
          </a:blip>
          <a:srcRect b="34776" l="36752" r="39891" t="22653"/>
          <a:stretch/>
        </p:blipFill>
        <p:spPr>
          <a:xfrm>
            <a:off x="3944981" y="2113522"/>
            <a:ext cx="3174275" cy="3252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4"/>
          <p:cNvPicPr preferRelativeResize="0"/>
          <p:nvPr/>
        </p:nvPicPr>
        <p:blipFill rotWithShape="1">
          <a:blip r:embed="rId5">
            <a:alphaModFix/>
          </a:blip>
          <a:srcRect b="17231" l="28649" r="38621" t="35089"/>
          <a:stretch/>
        </p:blipFill>
        <p:spPr>
          <a:xfrm>
            <a:off x="7262948" y="2113522"/>
            <a:ext cx="4258492" cy="3487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24"/>
          <p:cNvPicPr preferRelativeResize="0"/>
          <p:nvPr/>
        </p:nvPicPr>
        <p:blipFill rotWithShape="1">
          <a:blip r:embed="rId6">
            <a:alphaModFix/>
          </a:blip>
          <a:srcRect b="0" l="16854" r="15853" t="16"/>
          <a:stretch/>
        </p:blipFill>
        <p:spPr>
          <a:xfrm>
            <a:off x="10515600" y="132430"/>
            <a:ext cx="1477926" cy="14507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5"/>
          <p:cNvSpPr txBox="1"/>
          <p:nvPr>
            <p:ph type="title"/>
          </p:nvPr>
        </p:nvSpPr>
        <p:spPr>
          <a:xfrm>
            <a:off x="1097280" y="129849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b="1" lang="es-CO" sz="5400">
                <a:solidFill>
                  <a:schemeClr val="dk1"/>
                </a:solidFill>
              </a:rPr>
              <a:t>ETIQUETA</a:t>
            </a:r>
            <a:r>
              <a:rPr lang="es-CO"/>
              <a:t> </a:t>
            </a:r>
            <a:endParaRPr/>
          </a:p>
        </p:txBody>
      </p:sp>
      <p:pic>
        <p:nvPicPr>
          <p:cNvPr descr="C:\Users\LADY\Downloads\trasera.jpg" id="214" name="Google Shape;214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74756" y="1950313"/>
            <a:ext cx="7235726" cy="3862659"/>
          </a:xfrm>
          <a:prstGeom prst="rect">
            <a:avLst/>
          </a:prstGeom>
          <a:solidFill>
            <a:srgbClr val="FFC000"/>
          </a:solidFill>
          <a:ln>
            <a:noFill/>
          </a:ln>
        </p:spPr>
      </p:pic>
      <p:pic>
        <p:nvPicPr>
          <p:cNvPr id="215" name="Google Shape;215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719263" y="47847"/>
            <a:ext cx="2322777" cy="145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6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b="1" lang="es-CO" sz="5400">
                <a:solidFill>
                  <a:schemeClr val="dk1"/>
                </a:solidFill>
              </a:rPr>
              <a:t>PROVEEDORES</a:t>
            </a:r>
            <a:endParaRPr/>
          </a:p>
        </p:txBody>
      </p:sp>
      <p:pic>
        <p:nvPicPr>
          <p:cNvPr id="221" name="Google Shape;221;p2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50523" y="1232826"/>
            <a:ext cx="4038600" cy="229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6"/>
          <p:cNvPicPr preferRelativeResize="0"/>
          <p:nvPr/>
        </p:nvPicPr>
        <p:blipFill rotWithShape="1">
          <a:blip r:embed="rId4">
            <a:alphaModFix/>
          </a:blip>
          <a:srcRect b="35478" l="26712" r="19959" t="35294"/>
          <a:stretch/>
        </p:blipFill>
        <p:spPr>
          <a:xfrm>
            <a:off x="-1829677" y="967399"/>
            <a:ext cx="13944927" cy="429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6"/>
          <p:cNvPicPr preferRelativeResize="0"/>
          <p:nvPr/>
        </p:nvPicPr>
        <p:blipFill rotWithShape="1">
          <a:blip r:embed="rId5">
            <a:alphaModFix/>
          </a:blip>
          <a:srcRect b="43934" l="31259" r="28434" t="35478"/>
          <a:stretch/>
        </p:blipFill>
        <p:spPr>
          <a:xfrm>
            <a:off x="6947646" y="4639235"/>
            <a:ext cx="5244354" cy="1506071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6"/>
          <p:cNvSpPr txBox="1"/>
          <p:nvPr/>
        </p:nvSpPr>
        <p:spPr>
          <a:xfrm>
            <a:off x="2020645" y="1894248"/>
            <a:ext cx="5096435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CO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Proveedores de Empaques</a:t>
            </a:r>
            <a:endParaRPr/>
          </a:p>
        </p:txBody>
      </p:sp>
      <p:sp>
        <p:nvSpPr>
          <p:cNvPr id="225" name="Google Shape;225;p26"/>
          <p:cNvSpPr txBox="1"/>
          <p:nvPr/>
        </p:nvSpPr>
        <p:spPr>
          <a:xfrm>
            <a:off x="7624482" y="3980044"/>
            <a:ext cx="4262718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Proveedores de Impresión</a:t>
            </a:r>
            <a:endParaRPr/>
          </a:p>
        </p:txBody>
      </p:sp>
      <p:pic>
        <p:nvPicPr>
          <p:cNvPr id="226" name="Google Shape;226;p2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869223" y="55646"/>
            <a:ext cx="2322777" cy="145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7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b="1" lang="es-CO" sz="5400">
                <a:solidFill>
                  <a:schemeClr val="dk1"/>
                </a:solidFill>
              </a:rPr>
              <a:t>COSTOS DE EMPAQUE </a:t>
            </a:r>
            <a:endParaRPr/>
          </a:p>
        </p:txBody>
      </p:sp>
      <p:pic>
        <p:nvPicPr>
          <p:cNvPr id="232" name="Google Shape;232;p2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22823" l="41606" r="29730" t="30090"/>
          <a:stretch/>
        </p:blipFill>
        <p:spPr>
          <a:xfrm>
            <a:off x="3749039" y="1881052"/>
            <a:ext cx="5238206" cy="4485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869223" y="142911"/>
            <a:ext cx="2322777" cy="145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8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b="1" lang="es-CO" sz="5400">
                <a:solidFill>
                  <a:schemeClr val="dk1"/>
                </a:solidFill>
              </a:rPr>
              <a:t>MANUAL DE MARCA</a:t>
            </a:r>
            <a:endParaRPr/>
          </a:p>
        </p:txBody>
      </p:sp>
      <p:sp>
        <p:nvSpPr>
          <p:cNvPr id="239" name="Google Shape;239;p28"/>
          <p:cNvSpPr txBox="1"/>
          <p:nvPr>
            <p:ph idx="1" type="body"/>
          </p:nvPr>
        </p:nvSpPr>
        <p:spPr>
          <a:xfrm>
            <a:off x="1097280" y="1946366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s-CO"/>
              <a:t>El manual de marca es una herramienta utilizada para el reconocimiento y diferenciación de la imagen corporativa de las compañías, la marca se expresa y se crea a través de los elementos y signos que permiten a los consumidores recordarla y posicionarla.</a:t>
            </a:r>
            <a:endParaRPr/>
          </a:p>
        </p:txBody>
      </p:sp>
      <p:pic>
        <p:nvPicPr>
          <p:cNvPr id="240" name="Google Shape;240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84146" y="3028453"/>
            <a:ext cx="3896814" cy="2941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869223" y="0"/>
            <a:ext cx="2322777" cy="145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9"/>
          <p:cNvSpPr/>
          <p:nvPr/>
        </p:nvSpPr>
        <p:spPr>
          <a:xfrm>
            <a:off x="1201783" y="2481943"/>
            <a:ext cx="5042263" cy="2508068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flat" cmpd="sng" w="127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r" dir="2700000" dist="25400">
              <a:srgbClr val="000000">
                <a:alpha val="6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29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b="1" lang="es-CO" sz="5400">
                <a:solidFill>
                  <a:schemeClr val="dk1"/>
                </a:solidFill>
              </a:rPr>
              <a:t>SIMBOLO </a:t>
            </a:r>
            <a:endParaRPr/>
          </a:p>
        </p:txBody>
      </p:sp>
      <p:sp>
        <p:nvSpPr>
          <p:cNvPr id="248" name="Google Shape;248;p29"/>
          <p:cNvSpPr txBox="1"/>
          <p:nvPr>
            <p:ph idx="2" type="body"/>
          </p:nvPr>
        </p:nvSpPr>
        <p:spPr>
          <a:xfrm>
            <a:off x="1201783" y="3074611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-127000" lvl="0" marL="9144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es-CO"/>
              <a:t>Son representaciones icónicas que representan ideas o conceptos a partir de una imagen, no necesariamente es tipográfica, y tiene rasgos distintivos.</a:t>
            </a:r>
            <a:endParaRPr/>
          </a:p>
          <a:p>
            <a:pPr indent="0" lvl="0" marL="9144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pic>
        <p:nvPicPr>
          <p:cNvPr id="249" name="Google Shape;249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80068" y="1857698"/>
            <a:ext cx="3879669" cy="4359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869223" y="85060"/>
            <a:ext cx="2322777" cy="145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0"/>
          <p:cNvSpPr/>
          <p:nvPr/>
        </p:nvSpPr>
        <p:spPr>
          <a:xfrm>
            <a:off x="1201783" y="2481943"/>
            <a:ext cx="5042263" cy="2508068"/>
          </a:xfrm>
          <a:prstGeom prst="roundRect">
            <a:avLst>
              <a:gd fmla="val 16667" name="adj"/>
            </a:avLst>
          </a:prstGeom>
          <a:solidFill>
            <a:srgbClr val="00B0F0"/>
          </a:solidFill>
          <a:ln cap="flat" cmpd="sng" w="127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r" dir="2700000" dist="25400">
              <a:srgbClr val="000000">
                <a:alpha val="6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30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b="1" lang="es-CO" sz="5400">
                <a:solidFill>
                  <a:schemeClr val="dk1"/>
                </a:solidFill>
              </a:rPr>
              <a:t>LOGOTIPO</a:t>
            </a:r>
            <a:endParaRPr/>
          </a:p>
        </p:txBody>
      </p:sp>
      <p:sp>
        <p:nvSpPr>
          <p:cNvPr id="257" name="Google Shape;257;p30"/>
          <p:cNvSpPr txBox="1"/>
          <p:nvPr>
            <p:ph idx="2" type="body"/>
          </p:nvPr>
        </p:nvSpPr>
        <p:spPr>
          <a:xfrm>
            <a:off x="1201783" y="3074611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-127000" lvl="0" marL="9144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es-CO"/>
              <a:t>Cuando se habla del logotipo es el diseño gráfico que representa la imagen corporativa de las compañías y es la identidad visual de la marca ya creada.</a:t>
            </a:r>
            <a:endParaRPr/>
          </a:p>
          <a:p>
            <a:pPr indent="0" lvl="0" marL="9144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pic>
        <p:nvPicPr>
          <p:cNvPr id="258" name="Google Shape;258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66068" y="1643705"/>
            <a:ext cx="4084896" cy="4184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869223" y="85368"/>
            <a:ext cx="2322777" cy="145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1"/>
          <p:cNvSpPr/>
          <p:nvPr/>
        </p:nvSpPr>
        <p:spPr>
          <a:xfrm>
            <a:off x="1201783" y="2481943"/>
            <a:ext cx="5042263" cy="2508068"/>
          </a:xfrm>
          <a:prstGeom prst="roundRect">
            <a:avLst>
              <a:gd fmla="val 16667" name="adj"/>
            </a:avLst>
          </a:prstGeom>
          <a:solidFill>
            <a:srgbClr val="92D050"/>
          </a:solidFill>
          <a:ln cap="flat" cmpd="sng" w="127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r" dir="2700000" dist="25400">
              <a:srgbClr val="000000">
                <a:alpha val="6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31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b="1" lang="es-CO" sz="5400">
                <a:solidFill>
                  <a:schemeClr val="dk1"/>
                </a:solidFill>
              </a:rPr>
              <a:t>TIPOGRAFIA </a:t>
            </a:r>
            <a:endParaRPr/>
          </a:p>
        </p:txBody>
      </p:sp>
      <p:sp>
        <p:nvSpPr>
          <p:cNvPr id="266" name="Google Shape;266;p31"/>
          <p:cNvSpPr txBox="1"/>
          <p:nvPr>
            <p:ph idx="2" type="body"/>
          </p:nvPr>
        </p:nvSpPr>
        <p:spPr>
          <a:xfrm>
            <a:off x="1201783" y="3074611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-127000" lvl="0" marL="9144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b="1" i="1" lang="es-CO"/>
              <a:t>Los caracteres tipográficos son mágicos. No solo comunican información acerca de una palabra, sino que transmiten un mensaje subliminal.” (Erik Spiekermann).</a:t>
            </a:r>
            <a:endParaRPr/>
          </a:p>
        </p:txBody>
      </p:sp>
      <p:pic>
        <p:nvPicPr>
          <p:cNvPr id="267" name="Google Shape;267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30786" y="2750965"/>
            <a:ext cx="4224894" cy="1682642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31"/>
          <p:cNvSpPr txBox="1"/>
          <p:nvPr/>
        </p:nvSpPr>
        <p:spPr>
          <a:xfrm>
            <a:off x="7511143" y="2221319"/>
            <a:ext cx="438102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TIPO DE LETRA NATYL CURSIVA</a:t>
            </a:r>
            <a:endParaRPr/>
          </a:p>
        </p:txBody>
      </p:sp>
      <p:pic>
        <p:nvPicPr>
          <p:cNvPr id="269" name="Google Shape;269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869223" y="67702"/>
            <a:ext cx="2322777" cy="145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4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1" lang="es-CO">
                <a:solidFill>
                  <a:schemeClr val="dk1"/>
                </a:solidFill>
              </a:rPr>
              <a:t>PLANTEAMIENTO DEL PROBLEMA</a:t>
            </a:r>
            <a:endParaRPr/>
          </a:p>
        </p:txBody>
      </p:sp>
      <p:sp>
        <p:nvSpPr>
          <p:cNvPr id="113" name="Google Shape;113;p14"/>
          <p:cNvSpPr txBox="1"/>
          <p:nvPr>
            <p:ph idx="1" type="body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-127000" lvl="0" marL="9144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b="1" lang="es-CO">
                <a:solidFill>
                  <a:schemeClr val="dk1"/>
                </a:solidFill>
              </a:rPr>
              <a:t>PREGUNTA PROBLEMA</a:t>
            </a:r>
            <a:endParaRPr/>
          </a:p>
          <a:p>
            <a:pPr indent="-12700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es-CO"/>
              <a:t>¿De qué manera un desarrollo del empaque puede Mejorar el comportamiento de venta para Molino Dorado?</a:t>
            </a:r>
            <a:endParaRPr/>
          </a:p>
          <a:p>
            <a:pPr indent="-12700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b="1" lang="es-CO">
                <a:solidFill>
                  <a:schemeClr val="dk1"/>
                </a:solidFill>
              </a:rPr>
              <a:t>OBJETIVO GENERAL DEL PROYECTO</a:t>
            </a:r>
            <a:endParaRPr/>
          </a:p>
          <a:p>
            <a:pPr indent="-12700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es-CO"/>
              <a:t>Desarrollo de empaque y revisión marca comercial.</a:t>
            </a:r>
            <a:endParaRPr/>
          </a:p>
          <a:p>
            <a:pPr indent="-12700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b="1" lang="es-CO">
                <a:solidFill>
                  <a:schemeClr val="dk1"/>
                </a:solidFill>
              </a:rPr>
              <a:t>OBJETIVOS ESPECÍFICOS</a:t>
            </a:r>
            <a:endParaRPr>
              <a:solidFill>
                <a:schemeClr val="dk1"/>
              </a:solidFill>
            </a:endParaRPr>
          </a:p>
          <a:p>
            <a:pPr indent="-12700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Font typeface="Noto Sans Symbols"/>
              <a:buChar char="❖"/>
            </a:pPr>
            <a:r>
              <a:rPr lang="es-CO"/>
              <a:t>Reconocimiento de la empresa</a:t>
            </a:r>
            <a:endParaRPr/>
          </a:p>
          <a:p>
            <a:pPr indent="-12700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Font typeface="Noto Sans Symbols"/>
              <a:buChar char="❖"/>
            </a:pPr>
            <a:r>
              <a:rPr lang="es-CO"/>
              <a:t>Desarrollar diagnóstico sobre empaque y marca.</a:t>
            </a:r>
            <a:endParaRPr/>
          </a:p>
          <a:p>
            <a:pPr indent="-12700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Font typeface="Noto Sans Symbols"/>
              <a:buChar char="❖"/>
            </a:pPr>
            <a:r>
              <a:rPr lang="es-CO"/>
              <a:t>Generar propuestas para el desarrollo de empaque y revisión del manual de marca.</a:t>
            </a:r>
            <a:endParaRPr/>
          </a:p>
          <a:p>
            <a:pPr indent="0" lvl="0" marL="9144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pic>
        <p:nvPicPr>
          <p:cNvPr id="114" name="Google Shape;114;p14"/>
          <p:cNvPicPr preferRelativeResize="0"/>
          <p:nvPr/>
        </p:nvPicPr>
        <p:blipFill rotWithShape="1">
          <a:blip r:embed="rId3">
            <a:alphaModFix/>
          </a:blip>
          <a:srcRect b="0" l="16842" r="16325" t="0"/>
          <a:stretch/>
        </p:blipFill>
        <p:spPr>
          <a:xfrm>
            <a:off x="10379503" y="178229"/>
            <a:ext cx="1552353" cy="145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2"/>
          <p:cNvSpPr/>
          <p:nvPr/>
        </p:nvSpPr>
        <p:spPr>
          <a:xfrm>
            <a:off x="1097280" y="2224891"/>
            <a:ext cx="5133703" cy="2508068"/>
          </a:xfrm>
          <a:prstGeom prst="roundRect">
            <a:avLst>
              <a:gd fmla="val 16667" name="adj"/>
            </a:avLst>
          </a:prstGeom>
          <a:solidFill>
            <a:srgbClr val="FFC000"/>
          </a:solidFill>
          <a:ln cap="flat" cmpd="sng" w="127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  <a:effectLst>
            <a:outerShdw blurRad="38100" rotWithShape="0" algn="br" dir="2700000" dist="25400">
              <a:srgbClr val="000000">
                <a:alpha val="6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32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b="1" lang="es-CO" sz="5400">
                <a:solidFill>
                  <a:schemeClr val="dk1"/>
                </a:solidFill>
              </a:rPr>
              <a:t>COLORES CORPORATIVOS </a:t>
            </a:r>
            <a:endParaRPr/>
          </a:p>
        </p:txBody>
      </p:sp>
      <p:sp>
        <p:nvSpPr>
          <p:cNvPr id="276" name="Google Shape;276;p32"/>
          <p:cNvSpPr txBox="1"/>
          <p:nvPr>
            <p:ph idx="2" type="body"/>
          </p:nvPr>
        </p:nvSpPr>
        <p:spPr>
          <a:xfrm>
            <a:off x="1188720" y="2539033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-127000" lvl="0" marL="9144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es-CO"/>
              <a:t> </a:t>
            </a:r>
            <a:r>
              <a:rPr b="1" lang="es-CO" sz="2800"/>
              <a:t>Dorado: </a:t>
            </a:r>
            <a:r>
              <a:rPr lang="es-CO"/>
              <a:t>Hace referencia en la teoría a calidez, amabilidad, positivísimo, es estimulante, es un color que estimula el apetito, pero que también brinda elegancia; en la empresa representa a la sabana del dorado, el amanecer y el despertar del sol.</a:t>
            </a:r>
            <a:endParaRPr/>
          </a:p>
        </p:txBody>
      </p:sp>
      <p:sp>
        <p:nvSpPr>
          <p:cNvPr id="277" name="Google Shape;277;p32"/>
          <p:cNvSpPr/>
          <p:nvPr/>
        </p:nvSpPr>
        <p:spPr>
          <a:xfrm>
            <a:off x="6479177" y="2224891"/>
            <a:ext cx="5212080" cy="2508068"/>
          </a:xfrm>
          <a:prstGeom prst="roundRect">
            <a:avLst>
              <a:gd fmla="val 16667" name="adj"/>
            </a:avLst>
          </a:prstGeom>
          <a:solidFill>
            <a:srgbClr val="AB620D"/>
          </a:solidFill>
          <a:ln cap="flat" cmpd="sng" w="15875">
            <a:solidFill>
              <a:srgbClr val="A65F0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Café o Marrón: </a:t>
            </a:r>
            <a:r>
              <a:rPr b="1"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hace referencia a la humildad, equilibrio y confortabilidad; para la empresa es importante el café por que representa la tierra, lo natural y lo rustico, ya que es artesanal y hecho con amor.</a:t>
            </a:r>
            <a:endParaRPr/>
          </a:p>
        </p:txBody>
      </p:sp>
      <p:pic>
        <p:nvPicPr>
          <p:cNvPr id="278" name="Google Shape;278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69223" y="130434"/>
            <a:ext cx="2322777" cy="145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3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b="1" lang="es-CO" sz="5400">
                <a:solidFill>
                  <a:schemeClr val="dk1"/>
                </a:solidFill>
              </a:rPr>
              <a:t>IDENTIFICADOR INSTITUCIONAL</a:t>
            </a:r>
            <a:endParaRPr/>
          </a:p>
        </p:txBody>
      </p:sp>
      <p:sp>
        <p:nvSpPr>
          <p:cNvPr id="284" name="Google Shape;284;p33"/>
          <p:cNvSpPr txBox="1"/>
          <p:nvPr>
            <p:ph idx="2" type="body"/>
          </p:nvPr>
        </p:nvSpPr>
        <p:spPr>
          <a:xfrm>
            <a:off x="1214846" y="2970107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-127000" lvl="0" marL="9144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b="1" lang="es-CO">
                <a:solidFill>
                  <a:schemeClr val="dk1"/>
                </a:solidFill>
              </a:rPr>
              <a:t>El símbolo y la tipografía hacen de esta identidad corporativa sea humilde, artesanal y única, pues todos estos componentes unidos hacen que sea una marca llamativa y hace referencia a lo que la empresa realmente produce.</a:t>
            </a:r>
            <a:endParaRPr/>
          </a:p>
          <a:p>
            <a:pPr indent="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285" name="Google Shape;285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57814" y="2116184"/>
            <a:ext cx="4470338" cy="38738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761792" y="142483"/>
            <a:ext cx="2322777" cy="145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4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b="1" lang="es-CO" sz="5400">
                <a:solidFill>
                  <a:schemeClr val="dk1"/>
                </a:solidFill>
              </a:rPr>
              <a:t>CONCLUSIONES</a:t>
            </a:r>
            <a:endParaRPr/>
          </a:p>
        </p:txBody>
      </p:sp>
      <p:sp>
        <p:nvSpPr>
          <p:cNvPr id="292" name="Google Shape;292;p34"/>
          <p:cNvSpPr txBox="1"/>
          <p:nvPr>
            <p:ph idx="1" type="body"/>
          </p:nvPr>
        </p:nvSpPr>
        <p:spPr>
          <a:xfrm>
            <a:off x="1097280" y="2481942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-127000" lvl="0" marL="9144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ans Symbols"/>
              <a:buChar char="❖"/>
            </a:pPr>
            <a:r>
              <a:rPr lang="es-CO"/>
              <a:t>Se inició la elaboración del empaque investigando los diferentes tipos de material adecuados para estos productos.</a:t>
            </a:r>
            <a:endParaRPr/>
          </a:p>
          <a:p>
            <a:pPr indent="-127000" lvl="0" marL="9144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Font typeface="Noto Sans Symbols"/>
              <a:buChar char="❖"/>
            </a:pPr>
            <a:r>
              <a:rPr lang="es-CO"/>
              <a:t> Lo que principalmente se reviso fue la conservación, la visualización hacia el cliente y la presentación del mismo.</a:t>
            </a:r>
            <a:endParaRPr/>
          </a:p>
          <a:p>
            <a:pPr indent="-127000" lvl="0" marL="9144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Font typeface="Noto Sans Symbols"/>
              <a:buChar char="❖"/>
            </a:pPr>
            <a:r>
              <a:rPr lang="es-CO"/>
              <a:t>Se pudo evidenciar en el desarrollo del proyecto que el emprendedor necesitaba un desarrollo de empaque, ya que sus productos no tenían una presentación adecuada y el empaque que manejaba no conservaba el producto.</a:t>
            </a:r>
            <a:endParaRPr/>
          </a:p>
          <a:p>
            <a:pPr indent="0" lvl="0" marL="9144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t/>
            </a:r>
            <a:endParaRPr/>
          </a:p>
        </p:txBody>
      </p:sp>
      <p:pic>
        <p:nvPicPr>
          <p:cNvPr id="293" name="Google Shape;293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697997" y="178229"/>
            <a:ext cx="2322777" cy="145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Google Shape;298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8721" y="2207624"/>
            <a:ext cx="2492028" cy="3316976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35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b="1" lang="es-CO" sz="5400">
                <a:solidFill>
                  <a:schemeClr val="dk1"/>
                </a:solidFill>
              </a:rPr>
              <a:t>ANEXOS DE LAS VISITAS REALIZADAS.</a:t>
            </a:r>
            <a:endParaRPr/>
          </a:p>
        </p:txBody>
      </p:sp>
      <p:pic>
        <p:nvPicPr>
          <p:cNvPr id="300" name="Google Shape;300;p35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80749" y="1938861"/>
            <a:ext cx="3889093" cy="4245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69842" y="2565281"/>
            <a:ext cx="4557761" cy="25637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80915" y="695923"/>
            <a:ext cx="6353532" cy="5512751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36"/>
          <p:cNvSpPr txBox="1"/>
          <p:nvPr>
            <p:ph type="title"/>
          </p:nvPr>
        </p:nvSpPr>
        <p:spPr>
          <a:xfrm>
            <a:off x="1188721" y="2207624"/>
            <a:ext cx="10058400" cy="29260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500"/>
              <a:buFont typeface="Calibri"/>
              <a:buNone/>
            </a:pPr>
            <a:r>
              <a:rPr b="1" lang="es-CO" sz="11500">
                <a:solidFill>
                  <a:schemeClr val="dk1"/>
                </a:solidFill>
              </a:rPr>
              <a:t>MUCHAS GRACIAS…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5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b="1" lang="es-CO" sz="5400">
                <a:solidFill>
                  <a:schemeClr val="dk1"/>
                </a:solidFill>
              </a:rPr>
              <a:t>MOLINO DORADO</a:t>
            </a:r>
            <a:endParaRPr/>
          </a:p>
        </p:txBody>
      </p:sp>
      <p:sp>
        <p:nvSpPr>
          <p:cNvPr id="120" name="Google Shape;120;p15"/>
          <p:cNvSpPr txBox="1"/>
          <p:nvPr>
            <p:ph idx="1" type="body"/>
          </p:nvPr>
        </p:nvSpPr>
        <p:spPr>
          <a:xfrm>
            <a:off x="1097280" y="1845734"/>
            <a:ext cx="42976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9144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-12700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es-CO"/>
              <a:t>Es  una empresa familiar dedicada a producción de panes artesanales saludables, los cuales son hechos en casa en cantidades mínimas, por  encargo o para ferias comerciales,  en las cuales asiste en compañía de la alcaldía de Chía y gobernación de Cundinamarca.</a:t>
            </a:r>
            <a:endParaRPr/>
          </a:p>
          <a:p>
            <a:pPr indent="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pic>
        <p:nvPicPr>
          <p:cNvPr id="121" name="Google Shape;12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49638" y="1845734"/>
            <a:ext cx="3105151" cy="41402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870788" y="33786"/>
            <a:ext cx="2321212" cy="14507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6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b="1" lang="es-CO" sz="5400">
                <a:solidFill>
                  <a:schemeClr val="dk1"/>
                </a:solidFill>
              </a:rPr>
              <a:t>PLANEACIÓN ESTRATÉGICA</a:t>
            </a:r>
            <a:endParaRPr/>
          </a:p>
        </p:txBody>
      </p:sp>
      <p:sp>
        <p:nvSpPr>
          <p:cNvPr id="128" name="Google Shape;128;p16"/>
          <p:cNvSpPr txBox="1"/>
          <p:nvPr>
            <p:ph idx="1" type="body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-127000" lvl="0" marL="9144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b="1" lang="es-CO" u="sng"/>
              <a:t>MISION.</a:t>
            </a:r>
            <a:endParaRPr/>
          </a:p>
          <a:p>
            <a:pPr indent="-12700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es-CO"/>
              <a:t>Es una microempresa dedicada a la elaboración de pan artesanal saludable, comprometidos con la calidad y el bienestar de nuestros consumidores para así mismo satisfacer las necesidades de nuestros clientes.</a:t>
            </a:r>
            <a:endParaRPr/>
          </a:p>
          <a:p>
            <a:pPr indent="-12700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b="1" lang="es-CO" u="sng"/>
              <a:t>VISION</a:t>
            </a:r>
            <a:endParaRPr/>
          </a:p>
          <a:p>
            <a:pPr indent="-12700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es-CO"/>
              <a:t>Al 2020 ser una empresa competitiva en el mercado, innovadora y líder en productos artesanales saludables a nivel regional; para así mismo expandernos en un futuro no muy lejano a nivel nacional.</a:t>
            </a:r>
            <a:endParaRPr/>
          </a:p>
          <a:p>
            <a:pPr indent="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0" lvl="0" marL="9144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pic>
        <p:nvPicPr>
          <p:cNvPr id="129" name="Google Shape;129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69223" y="0"/>
            <a:ext cx="2322777" cy="145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7"/>
          <p:cNvSpPr txBox="1"/>
          <p:nvPr>
            <p:ph type="title"/>
          </p:nvPr>
        </p:nvSpPr>
        <p:spPr>
          <a:xfrm>
            <a:off x="1293223" y="96187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320"/>
              <a:buFont typeface="Calibri"/>
              <a:buNone/>
            </a:pPr>
            <a:br>
              <a:rPr b="1" lang="es-CO" sz="4320" u="sng"/>
            </a:br>
            <a:br>
              <a:rPr b="1" lang="es-CO" sz="4410" u="sng">
                <a:solidFill>
                  <a:schemeClr val="dk1"/>
                </a:solidFill>
              </a:rPr>
            </a:br>
            <a:r>
              <a:rPr b="1" lang="es-CO" sz="5400">
                <a:solidFill>
                  <a:schemeClr val="dk1"/>
                </a:solidFill>
              </a:rPr>
              <a:t>VALORES CORPORATIVOS</a:t>
            </a:r>
            <a:br>
              <a:rPr lang="es-CO" sz="4320"/>
            </a:br>
            <a:endParaRPr sz="4320"/>
          </a:p>
        </p:txBody>
      </p:sp>
      <p:sp>
        <p:nvSpPr>
          <p:cNvPr id="135" name="Google Shape;135;p17"/>
          <p:cNvSpPr txBox="1"/>
          <p:nvPr>
            <p:ph idx="1" type="body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r>
              <a:rPr lang="es-CO"/>
              <a:t>En Molino Dorado nos enfocamos mucho en los valores que hemos venido conservando desde nuestros ancestros los cuales son: </a:t>
            </a:r>
            <a:endParaRPr/>
          </a:p>
          <a:p>
            <a:pPr indent="-127000" lvl="0" marL="91440" rtl="0" algn="just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Font typeface="Noto Sans Symbols"/>
              <a:buChar char="❖"/>
            </a:pPr>
            <a:r>
              <a:rPr lang="es-CO"/>
              <a:t>Respeto</a:t>
            </a:r>
            <a:endParaRPr/>
          </a:p>
          <a:p>
            <a:pPr indent="-127000" lvl="0" marL="91440" rtl="0" algn="just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Font typeface="Noto Sans Symbols"/>
              <a:buChar char="❖"/>
            </a:pPr>
            <a:r>
              <a:rPr lang="es-CO"/>
              <a:t>Calidad</a:t>
            </a:r>
            <a:endParaRPr/>
          </a:p>
          <a:p>
            <a:pPr indent="-127000" lvl="0" marL="91440" rtl="0" algn="just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Font typeface="Noto Sans Symbols"/>
              <a:buChar char="❖"/>
            </a:pPr>
            <a:r>
              <a:rPr lang="es-CO"/>
              <a:t>Pasión</a:t>
            </a:r>
            <a:endParaRPr/>
          </a:p>
          <a:p>
            <a:pPr indent="-127000" lvl="0" marL="91440" rtl="0" algn="just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Font typeface="Noto Sans Symbols"/>
              <a:buChar char="❖"/>
            </a:pPr>
            <a:r>
              <a:rPr lang="es-CO"/>
              <a:t>Tradición e innovación</a:t>
            </a:r>
            <a:endParaRPr/>
          </a:p>
          <a:p>
            <a:pPr indent="-127000" lvl="0" marL="91440" rtl="0" algn="just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Font typeface="Noto Sans Symbols"/>
              <a:buChar char="❖"/>
            </a:pPr>
            <a:r>
              <a:rPr lang="es-CO"/>
              <a:t>Orientación al cliente</a:t>
            </a:r>
            <a:endParaRPr/>
          </a:p>
        </p:txBody>
      </p:sp>
      <p:pic>
        <p:nvPicPr>
          <p:cNvPr id="136" name="Google Shape;13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63437" y="2626914"/>
            <a:ext cx="2781901" cy="3609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869223" y="27273"/>
            <a:ext cx="2322777" cy="145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8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b="1" lang="es-CO" sz="5400">
                <a:solidFill>
                  <a:schemeClr val="dk1"/>
                </a:solidFill>
              </a:rPr>
              <a:t>ESTRUCTURA ORGANIZACIONAL.</a:t>
            </a:r>
            <a:endParaRPr/>
          </a:p>
        </p:txBody>
      </p:sp>
      <p:pic>
        <p:nvPicPr>
          <p:cNvPr id="143" name="Google Shape;143;p1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50450" y="1737360"/>
            <a:ext cx="7597373" cy="35011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196623" y="74428"/>
            <a:ext cx="1995377" cy="13184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9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b="1" lang="es-CO" sz="5400">
                <a:solidFill>
                  <a:schemeClr val="dk1"/>
                </a:solidFill>
              </a:rPr>
              <a:t>OFERTA DE VALOR</a:t>
            </a:r>
            <a:endParaRPr/>
          </a:p>
        </p:txBody>
      </p:sp>
      <p:sp>
        <p:nvSpPr>
          <p:cNvPr id="150" name="Google Shape;150;p19"/>
          <p:cNvSpPr txBox="1"/>
          <p:nvPr>
            <p:ph idx="1" type="body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9144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t/>
            </a:r>
            <a:endParaRPr/>
          </a:p>
          <a:p>
            <a:pPr indent="0" lvl="0" marL="9144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t/>
            </a:r>
            <a:endParaRPr/>
          </a:p>
          <a:p>
            <a:pPr indent="-177800" lvl="0" marL="9144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800"/>
              <a:buFont typeface="Noto Sans Symbols"/>
              <a:buChar char="❖"/>
            </a:pPr>
            <a:r>
              <a:rPr lang="es-CO" sz="2800"/>
              <a:t>Variedad</a:t>
            </a:r>
            <a:endParaRPr/>
          </a:p>
          <a:p>
            <a:pPr indent="-177800" lvl="0" marL="9144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800"/>
              <a:buFont typeface="Noto Sans Symbols"/>
              <a:buChar char="❖"/>
            </a:pPr>
            <a:r>
              <a:rPr lang="es-CO" sz="2800"/>
              <a:t>Exclusividad</a:t>
            </a:r>
            <a:endParaRPr/>
          </a:p>
          <a:p>
            <a:pPr indent="-177800" lvl="0" marL="9144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800"/>
              <a:buFont typeface="Noto Sans Symbols"/>
              <a:buChar char="❖"/>
            </a:pPr>
            <a:r>
              <a:rPr lang="es-CO" sz="2800"/>
              <a:t>Productos Saludables </a:t>
            </a:r>
            <a:endParaRPr/>
          </a:p>
          <a:p>
            <a:pPr indent="-177800" lvl="0" marL="9144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800"/>
              <a:buFont typeface="Noto Sans Symbols"/>
              <a:buChar char="❖"/>
            </a:pPr>
            <a:r>
              <a:rPr lang="es-CO" sz="2800"/>
              <a:t>Atención al Cliente </a:t>
            </a:r>
            <a:endParaRPr/>
          </a:p>
          <a:p>
            <a:pPr indent="0" lvl="0" marL="9144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/>
          </a:p>
        </p:txBody>
      </p:sp>
      <p:pic>
        <p:nvPicPr>
          <p:cNvPr id="151" name="Google Shape;151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81275" y="2198666"/>
            <a:ext cx="2433228" cy="3443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51297" y="3857414"/>
            <a:ext cx="3465767" cy="2308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92474" y="1845734"/>
            <a:ext cx="3524590" cy="1973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869223" y="98185"/>
            <a:ext cx="2322777" cy="145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0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b="1" lang="es-CO" sz="5400">
                <a:solidFill>
                  <a:schemeClr val="dk1"/>
                </a:solidFill>
              </a:rPr>
              <a:t>DESARROLLO DE EMPAQUE </a:t>
            </a:r>
            <a:endParaRPr/>
          </a:p>
        </p:txBody>
      </p:sp>
      <p:sp>
        <p:nvSpPr>
          <p:cNvPr id="160" name="Google Shape;160;p20"/>
          <p:cNvSpPr txBox="1"/>
          <p:nvPr>
            <p:ph idx="1" type="body"/>
          </p:nvPr>
        </p:nvSpPr>
        <p:spPr>
          <a:xfrm>
            <a:off x="1097280" y="1845734"/>
            <a:ext cx="5199017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9144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-12700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es-CO"/>
              <a:t>El empaque es de gran importancia para el desarrollo y presentación de un producto, este genera grandes beneficios y así mismo se encarga de promocionar los productos bien sea por la presentación o diseño del mismo.  Pero también se puede observar que ayuda y participa como un vendedor silencioso y eficaz.</a:t>
            </a:r>
            <a:endParaRPr/>
          </a:p>
          <a:p>
            <a:pPr indent="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pic>
        <p:nvPicPr>
          <p:cNvPr id="161" name="Google Shape;161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40830" y="2295314"/>
            <a:ext cx="4762500" cy="312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869223" y="169484"/>
            <a:ext cx="2322777" cy="145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1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b="1" lang="es-CO" sz="5400">
                <a:solidFill>
                  <a:schemeClr val="dk1"/>
                </a:solidFill>
              </a:rPr>
              <a:t>CONTENIDO</a:t>
            </a:r>
            <a:endParaRPr/>
          </a:p>
        </p:txBody>
      </p:sp>
      <p:sp>
        <p:nvSpPr>
          <p:cNvPr id="168" name="Google Shape;168;p21"/>
          <p:cNvSpPr txBox="1"/>
          <p:nvPr>
            <p:ph idx="1" type="body"/>
          </p:nvPr>
        </p:nvSpPr>
        <p:spPr>
          <a:xfrm>
            <a:off x="940525" y="2564192"/>
            <a:ext cx="4807131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-127000" lvl="0" marL="9144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b="1" lang="es-CO"/>
              <a:t> 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69" name="Google Shape;169;p21"/>
          <p:cNvSpPr/>
          <p:nvPr/>
        </p:nvSpPr>
        <p:spPr>
          <a:xfrm>
            <a:off x="4170391" y="2087396"/>
            <a:ext cx="3357155" cy="1737358"/>
          </a:xfrm>
          <a:prstGeom prst="roundRect">
            <a:avLst>
              <a:gd fmla="val 16667" name="adj"/>
            </a:avLst>
          </a:prstGeom>
          <a:solidFill>
            <a:srgbClr val="F7CD9C"/>
          </a:solidFill>
          <a:ln cap="flat" cmpd="sng" w="15875">
            <a:solidFill>
              <a:srgbClr val="A65F0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CO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EMPAQUE MOGOLLAS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CO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PESO NETO 280 GRAMOS</a:t>
            </a:r>
            <a:endParaRPr/>
          </a:p>
        </p:txBody>
      </p:sp>
      <p:sp>
        <p:nvSpPr>
          <p:cNvPr id="170" name="Google Shape;170;p21"/>
          <p:cNvSpPr/>
          <p:nvPr/>
        </p:nvSpPr>
        <p:spPr>
          <a:xfrm>
            <a:off x="4021182" y="4419653"/>
            <a:ext cx="3452948" cy="1809206"/>
          </a:xfrm>
          <a:prstGeom prst="roundRect">
            <a:avLst>
              <a:gd fmla="val 16667" name="adj"/>
            </a:avLst>
          </a:prstGeom>
          <a:solidFill>
            <a:srgbClr val="F7CD9C"/>
          </a:solidFill>
          <a:ln cap="flat" cmpd="sng" w="15875">
            <a:solidFill>
              <a:srgbClr val="A65F0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CO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EMPAQUE PAN INTEGRAL PESO NETO 480 GRAMOS </a:t>
            </a:r>
            <a:endParaRPr/>
          </a:p>
        </p:txBody>
      </p:sp>
      <p:sp>
        <p:nvSpPr>
          <p:cNvPr id="171" name="Google Shape;171;p21"/>
          <p:cNvSpPr/>
          <p:nvPr/>
        </p:nvSpPr>
        <p:spPr>
          <a:xfrm>
            <a:off x="7762415" y="4400059"/>
            <a:ext cx="4062549" cy="1828800"/>
          </a:xfrm>
          <a:prstGeom prst="roundRect">
            <a:avLst>
              <a:gd fmla="val 16667" name="adj"/>
            </a:avLst>
          </a:prstGeom>
          <a:solidFill>
            <a:srgbClr val="F7CD9C"/>
          </a:solidFill>
          <a:ln cap="flat" cmpd="sng" w="15875">
            <a:solidFill>
              <a:srgbClr val="A65F0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CO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EMPAQUE ACHIRAS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CO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PESO NETO 50 Y 100 GRAMOS </a:t>
            </a:r>
            <a:endParaRPr/>
          </a:p>
        </p:txBody>
      </p:sp>
      <p:pic>
        <p:nvPicPr>
          <p:cNvPr id="172" name="Google Shape;17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93690" y="90278"/>
            <a:ext cx="2322777" cy="1450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64592" y="1813075"/>
            <a:ext cx="2832522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64592" y="4161683"/>
            <a:ext cx="2832523" cy="2124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800823" y="1918968"/>
            <a:ext cx="3755586" cy="24143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Retrospección">
  <a:themeElements>
    <a:clrScheme name="Retrospección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