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5" r:id="rId19"/>
    <p:sldId id="276" r:id="rId20"/>
    <p:sldId id="277" r:id="rId21"/>
    <p:sldId id="278" r:id="rId22"/>
    <p:sldId id="279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0FDD07-7E2D-DA4D-95B8-69A456405449}" type="doc">
      <dgm:prSet loTypeId="urn:microsoft.com/office/officeart/2005/8/layout/chevron2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038CB5C8-F3F6-C742-81D4-6ACB3D5112EA}">
      <dgm:prSet phldrT="[Texto]"/>
      <dgm:spPr/>
      <dgm:t>
        <a:bodyPr/>
        <a:lstStyle/>
        <a:p>
          <a:r>
            <a:rPr lang="es-ES" dirty="0"/>
            <a:t>1</a:t>
          </a:r>
        </a:p>
      </dgm:t>
    </dgm:pt>
    <dgm:pt modelId="{8FABA9E5-2577-8F46-84C5-6D5C75059E46}" type="parTrans" cxnId="{BB14892A-C77C-A046-98A7-AB7F5E6AD0FB}">
      <dgm:prSet/>
      <dgm:spPr/>
      <dgm:t>
        <a:bodyPr/>
        <a:lstStyle/>
        <a:p>
          <a:endParaRPr lang="es-ES"/>
        </a:p>
      </dgm:t>
    </dgm:pt>
    <dgm:pt modelId="{39FFE0D2-78D0-9342-9A8B-DC4C738B1238}" type="sibTrans" cxnId="{BB14892A-C77C-A046-98A7-AB7F5E6AD0FB}">
      <dgm:prSet/>
      <dgm:spPr/>
      <dgm:t>
        <a:bodyPr/>
        <a:lstStyle/>
        <a:p>
          <a:endParaRPr lang="es-ES"/>
        </a:p>
      </dgm:t>
    </dgm:pt>
    <dgm:pt modelId="{2EAD2F7A-3F92-8044-BFA0-3B7D333D248E}">
      <dgm:prSet phldrT="[Texto]"/>
      <dgm:spPr/>
      <dgm:t>
        <a:bodyPr/>
        <a:lstStyle/>
        <a:p>
          <a:r>
            <a:rPr lang="es-ES" dirty="0"/>
            <a:t>Objetivo</a:t>
          </a:r>
        </a:p>
      </dgm:t>
    </dgm:pt>
    <dgm:pt modelId="{06F1CB8A-05AD-DF44-AA56-AE36F66328C8}" type="parTrans" cxnId="{1D28E4D5-759D-8E49-B494-70794845AB0D}">
      <dgm:prSet/>
      <dgm:spPr/>
      <dgm:t>
        <a:bodyPr/>
        <a:lstStyle/>
        <a:p>
          <a:endParaRPr lang="es-ES"/>
        </a:p>
      </dgm:t>
    </dgm:pt>
    <dgm:pt modelId="{EFDA476D-50B4-8D41-901A-2DA871F495D8}" type="sibTrans" cxnId="{1D28E4D5-759D-8E49-B494-70794845AB0D}">
      <dgm:prSet/>
      <dgm:spPr/>
      <dgm:t>
        <a:bodyPr/>
        <a:lstStyle/>
        <a:p>
          <a:endParaRPr lang="es-ES"/>
        </a:p>
      </dgm:t>
    </dgm:pt>
    <dgm:pt modelId="{F378F997-2B24-2B43-BAB3-941DB9ED549F}">
      <dgm:prSet phldrT="[Texto]"/>
      <dgm:spPr/>
      <dgm:t>
        <a:bodyPr/>
        <a:lstStyle/>
        <a:p>
          <a:r>
            <a:rPr lang="es-ES" dirty="0"/>
            <a:t>2</a:t>
          </a:r>
        </a:p>
      </dgm:t>
    </dgm:pt>
    <dgm:pt modelId="{739059F4-3940-9F42-B4C6-72EC188D89CE}" type="parTrans" cxnId="{A955C4D5-1ACC-1141-9E8F-2A27EA14AB99}">
      <dgm:prSet/>
      <dgm:spPr/>
      <dgm:t>
        <a:bodyPr/>
        <a:lstStyle/>
        <a:p>
          <a:endParaRPr lang="es-ES"/>
        </a:p>
      </dgm:t>
    </dgm:pt>
    <dgm:pt modelId="{76697A02-9B9B-D644-86D4-6F934AEDF18D}" type="sibTrans" cxnId="{A955C4D5-1ACC-1141-9E8F-2A27EA14AB99}">
      <dgm:prSet/>
      <dgm:spPr/>
      <dgm:t>
        <a:bodyPr/>
        <a:lstStyle/>
        <a:p>
          <a:endParaRPr lang="es-ES"/>
        </a:p>
      </dgm:t>
    </dgm:pt>
    <dgm:pt modelId="{D0C9F4FE-E08A-7140-9CED-CD3C18256E19}">
      <dgm:prSet phldrT="[Texto]"/>
      <dgm:spPr/>
      <dgm:t>
        <a:bodyPr/>
        <a:lstStyle/>
        <a:p>
          <a:r>
            <a:rPr lang="es-ES" dirty="0"/>
            <a:t>Introducción</a:t>
          </a:r>
        </a:p>
      </dgm:t>
    </dgm:pt>
    <dgm:pt modelId="{6B0C6355-B3D2-B047-94CE-F42F1E38C035}" type="parTrans" cxnId="{B230BE9A-0CD4-F946-9544-F5FDAC382D8F}">
      <dgm:prSet/>
      <dgm:spPr/>
      <dgm:t>
        <a:bodyPr/>
        <a:lstStyle/>
        <a:p>
          <a:endParaRPr lang="es-ES"/>
        </a:p>
      </dgm:t>
    </dgm:pt>
    <dgm:pt modelId="{F92F5271-8727-F24B-98EB-EA8EC83B7294}" type="sibTrans" cxnId="{B230BE9A-0CD4-F946-9544-F5FDAC382D8F}">
      <dgm:prSet/>
      <dgm:spPr/>
      <dgm:t>
        <a:bodyPr/>
        <a:lstStyle/>
        <a:p>
          <a:endParaRPr lang="es-ES"/>
        </a:p>
      </dgm:t>
    </dgm:pt>
    <dgm:pt modelId="{EFC20CC8-7ACE-AE4A-B6BF-A4C3A35B7A9E}">
      <dgm:prSet phldrT="[Texto]"/>
      <dgm:spPr/>
      <dgm:t>
        <a:bodyPr/>
        <a:lstStyle/>
        <a:p>
          <a:r>
            <a:rPr lang="es-ES" dirty="0"/>
            <a:t>3</a:t>
          </a:r>
        </a:p>
      </dgm:t>
    </dgm:pt>
    <dgm:pt modelId="{36E29E28-603B-A944-B428-AA8B66161941}" type="parTrans" cxnId="{00DBD855-1A12-CF41-AA70-4EF626CD4A47}">
      <dgm:prSet/>
      <dgm:spPr/>
      <dgm:t>
        <a:bodyPr/>
        <a:lstStyle/>
        <a:p>
          <a:endParaRPr lang="es-ES"/>
        </a:p>
      </dgm:t>
    </dgm:pt>
    <dgm:pt modelId="{D7B597FD-21B0-F44A-A128-4DEAA18E4082}" type="sibTrans" cxnId="{00DBD855-1A12-CF41-AA70-4EF626CD4A47}">
      <dgm:prSet/>
      <dgm:spPr/>
      <dgm:t>
        <a:bodyPr/>
        <a:lstStyle/>
        <a:p>
          <a:endParaRPr lang="es-ES"/>
        </a:p>
      </dgm:t>
    </dgm:pt>
    <dgm:pt modelId="{2EB26600-F99A-AA49-BB80-46F338E31BB8}">
      <dgm:prSet phldrT="[Texto]"/>
      <dgm:spPr/>
      <dgm:t>
        <a:bodyPr/>
        <a:lstStyle/>
        <a:p>
          <a:r>
            <a:rPr lang="es-ES" dirty="0"/>
            <a:t>Materiales y métodos </a:t>
          </a:r>
        </a:p>
      </dgm:t>
    </dgm:pt>
    <dgm:pt modelId="{92CF7414-CF23-0D47-ACDE-66FA8B4B082A}" type="parTrans" cxnId="{95474875-C533-364E-BF31-E092F9E55E0B}">
      <dgm:prSet/>
      <dgm:spPr/>
      <dgm:t>
        <a:bodyPr/>
        <a:lstStyle/>
        <a:p>
          <a:endParaRPr lang="es-ES"/>
        </a:p>
      </dgm:t>
    </dgm:pt>
    <dgm:pt modelId="{29CB79B8-1CAD-8341-9B40-41021EA8D88C}" type="sibTrans" cxnId="{95474875-C533-364E-BF31-E092F9E55E0B}">
      <dgm:prSet/>
      <dgm:spPr/>
      <dgm:t>
        <a:bodyPr/>
        <a:lstStyle/>
        <a:p>
          <a:endParaRPr lang="es-ES"/>
        </a:p>
      </dgm:t>
    </dgm:pt>
    <dgm:pt modelId="{DED98762-D076-DC49-9D6F-A3C6EDE6E17B}">
      <dgm:prSet/>
      <dgm:spPr/>
      <dgm:t>
        <a:bodyPr/>
        <a:lstStyle/>
        <a:p>
          <a:r>
            <a:rPr lang="es-ES" dirty="0"/>
            <a:t>4</a:t>
          </a:r>
        </a:p>
      </dgm:t>
    </dgm:pt>
    <dgm:pt modelId="{871B43E5-7553-EB42-82FA-4C5D84C391BC}" type="parTrans" cxnId="{6D6C0F03-9901-CA41-96DE-4E18E4A3F5FC}">
      <dgm:prSet/>
      <dgm:spPr/>
      <dgm:t>
        <a:bodyPr/>
        <a:lstStyle/>
        <a:p>
          <a:endParaRPr lang="es-ES"/>
        </a:p>
      </dgm:t>
    </dgm:pt>
    <dgm:pt modelId="{A840C658-EBDD-2447-99EF-4C70B9D0B1A1}" type="sibTrans" cxnId="{6D6C0F03-9901-CA41-96DE-4E18E4A3F5FC}">
      <dgm:prSet/>
      <dgm:spPr/>
      <dgm:t>
        <a:bodyPr/>
        <a:lstStyle/>
        <a:p>
          <a:endParaRPr lang="es-ES"/>
        </a:p>
      </dgm:t>
    </dgm:pt>
    <dgm:pt modelId="{36C4B49A-83E9-7040-88E0-B330914EB55A}">
      <dgm:prSet/>
      <dgm:spPr/>
      <dgm:t>
        <a:bodyPr/>
        <a:lstStyle/>
        <a:p>
          <a:r>
            <a:rPr lang="es-ES" dirty="0"/>
            <a:t>Resultados</a:t>
          </a:r>
        </a:p>
      </dgm:t>
    </dgm:pt>
    <dgm:pt modelId="{1592D4F1-83BF-B241-A83B-6D85CA7D9692}" type="parTrans" cxnId="{78D9E950-754B-5B4C-AD4E-57A2CF388437}">
      <dgm:prSet/>
      <dgm:spPr/>
      <dgm:t>
        <a:bodyPr/>
        <a:lstStyle/>
        <a:p>
          <a:endParaRPr lang="es-ES"/>
        </a:p>
      </dgm:t>
    </dgm:pt>
    <dgm:pt modelId="{4FCC71B6-084F-184C-80DA-301E24788997}" type="sibTrans" cxnId="{78D9E950-754B-5B4C-AD4E-57A2CF388437}">
      <dgm:prSet/>
      <dgm:spPr/>
      <dgm:t>
        <a:bodyPr/>
        <a:lstStyle/>
        <a:p>
          <a:endParaRPr lang="es-ES"/>
        </a:p>
      </dgm:t>
    </dgm:pt>
    <dgm:pt modelId="{42ED82F1-DC18-FB48-83C0-47F35904158F}">
      <dgm:prSet/>
      <dgm:spPr/>
      <dgm:t>
        <a:bodyPr/>
        <a:lstStyle/>
        <a:p>
          <a:r>
            <a:rPr lang="es-ES" dirty="0"/>
            <a:t>5</a:t>
          </a:r>
        </a:p>
      </dgm:t>
    </dgm:pt>
    <dgm:pt modelId="{556660FE-FC65-2C4C-BDCE-3AED52101FBA}" type="parTrans" cxnId="{6E9617A5-A348-294C-A626-8643246BCD7E}">
      <dgm:prSet/>
      <dgm:spPr/>
      <dgm:t>
        <a:bodyPr/>
        <a:lstStyle/>
        <a:p>
          <a:endParaRPr lang="es-ES"/>
        </a:p>
      </dgm:t>
    </dgm:pt>
    <dgm:pt modelId="{882B5BE1-7DFB-4E4D-9190-D80D41C5B402}" type="sibTrans" cxnId="{6E9617A5-A348-294C-A626-8643246BCD7E}">
      <dgm:prSet/>
      <dgm:spPr/>
      <dgm:t>
        <a:bodyPr/>
        <a:lstStyle/>
        <a:p>
          <a:endParaRPr lang="es-ES"/>
        </a:p>
      </dgm:t>
    </dgm:pt>
    <dgm:pt modelId="{498BE3CA-433B-ED46-AB56-9384F183BFE6}">
      <dgm:prSet/>
      <dgm:spPr/>
      <dgm:t>
        <a:bodyPr/>
        <a:lstStyle/>
        <a:p>
          <a:r>
            <a:rPr lang="es-ES" dirty="0"/>
            <a:t>Discusión </a:t>
          </a:r>
        </a:p>
      </dgm:t>
    </dgm:pt>
    <dgm:pt modelId="{5C545326-62C7-E849-BD12-6D511F559A4A}" type="parTrans" cxnId="{067749C4-6428-A841-9A2B-95190C47E65E}">
      <dgm:prSet/>
      <dgm:spPr/>
      <dgm:t>
        <a:bodyPr/>
        <a:lstStyle/>
        <a:p>
          <a:endParaRPr lang="es-ES"/>
        </a:p>
      </dgm:t>
    </dgm:pt>
    <dgm:pt modelId="{8635E8C5-06C4-4749-8096-69CF565E74C5}" type="sibTrans" cxnId="{067749C4-6428-A841-9A2B-95190C47E65E}">
      <dgm:prSet/>
      <dgm:spPr/>
      <dgm:t>
        <a:bodyPr/>
        <a:lstStyle/>
        <a:p>
          <a:endParaRPr lang="es-ES"/>
        </a:p>
      </dgm:t>
    </dgm:pt>
    <dgm:pt modelId="{4C8433B9-3BED-4F4F-9B5E-A192D5B7FB23}" type="pres">
      <dgm:prSet presAssocID="{1A0FDD07-7E2D-DA4D-95B8-69A456405449}" presName="linearFlow" presStyleCnt="0">
        <dgm:presLayoutVars>
          <dgm:dir/>
          <dgm:animLvl val="lvl"/>
          <dgm:resizeHandles val="exact"/>
        </dgm:presLayoutVars>
      </dgm:prSet>
      <dgm:spPr/>
    </dgm:pt>
    <dgm:pt modelId="{823F9BD6-0435-1B49-BD47-6F88B02A47EE}" type="pres">
      <dgm:prSet presAssocID="{038CB5C8-F3F6-C742-81D4-6ACB3D5112EA}" presName="composite" presStyleCnt="0"/>
      <dgm:spPr/>
    </dgm:pt>
    <dgm:pt modelId="{3B08312C-B465-4B49-98EF-B8FC5F3B713C}" type="pres">
      <dgm:prSet presAssocID="{038CB5C8-F3F6-C742-81D4-6ACB3D5112EA}" presName="parentText" presStyleLbl="alignNode1" presStyleIdx="0" presStyleCnt="5">
        <dgm:presLayoutVars>
          <dgm:chMax val="1"/>
          <dgm:bulletEnabled val="1"/>
        </dgm:presLayoutVars>
      </dgm:prSet>
      <dgm:spPr/>
    </dgm:pt>
    <dgm:pt modelId="{BFB90CCF-F67C-9142-975B-4D7773CEAF78}" type="pres">
      <dgm:prSet presAssocID="{038CB5C8-F3F6-C742-81D4-6ACB3D5112EA}" presName="descendantText" presStyleLbl="alignAcc1" presStyleIdx="0" presStyleCnt="5">
        <dgm:presLayoutVars>
          <dgm:bulletEnabled val="1"/>
        </dgm:presLayoutVars>
      </dgm:prSet>
      <dgm:spPr/>
    </dgm:pt>
    <dgm:pt modelId="{28A2E978-8265-3E43-939A-C7735BF07836}" type="pres">
      <dgm:prSet presAssocID="{39FFE0D2-78D0-9342-9A8B-DC4C738B1238}" presName="sp" presStyleCnt="0"/>
      <dgm:spPr/>
    </dgm:pt>
    <dgm:pt modelId="{24306740-243A-7243-88AC-B5147356921A}" type="pres">
      <dgm:prSet presAssocID="{F378F997-2B24-2B43-BAB3-941DB9ED549F}" presName="composite" presStyleCnt="0"/>
      <dgm:spPr/>
    </dgm:pt>
    <dgm:pt modelId="{19FD1208-55C7-1141-A6E8-2AAD9C8E025A}" type="pres">
      <dgm:prSet presAssocID="{F378F997-2B24-2B43-BAB3-941DB9ED549F}" presName="parentText" presStyleLbl="alignNode1" presStyleIdx="1" presStyleCnt="5">
        <dgm:presLayoutVars>
          <dgm:chMax val="1"/>
          <dgm:bulletEnabled val="1"/>
        </dgm:presLayoutVars>
      </dgm:prSet>
      <dgm:spPr/>
    </dgm:pt>
    <dgm:pt modelId="{8ADA8995-699F-C148-8E4B-2838B15E9A20}" type="pres">
      <dgm:prSet presAssocID="{F378F997-2B24-2B43-BAB3-941DB9ED549F}" presName="descendantText" presStyleLbl="alignAcc1" presStyleIdx="1" presStyleCnt="5">
        <dgm:presLayoutVars>
          <dgm:bulletEnabled val="1"/>
        </dgm:presLayoutVars>
      </dgm:prSet>
      <dgm:spPr/>
    </dgm:pt>
    <dgm:pt modelId="{23203F71-3C02-484E-BC6F-E66FA38E2E24}" type="pres">
      <dgm:prSet presAssocID="{76697A02-9B9B-D644-86D4-6F934AEDF18D}" presName="sp" presStyleCnt="0"/>
      <dgm:spPr/>
    </dgm:pt>
    <dgm:pt modelId="{091676F4-2560-D24B-ADD5-EA484873CC2F}" type="pres">
      <dgm:prSet presAssocID="{EFC20CC8-7ACE-AE4A-B6BF-A4C3A35B7A9E}" presName="composite" presStyleCnt="0"/>
      <dgm:spPr/>
    </dgm:pt>
    <dgm:pt modelId="{05CAC71F-DF12-D247-A7D7-242A2BE6D6CF}" type="pres">
      <dgm:prSet presAssocID="{EFC20CC8-7ACE-AE4A-B6BF-A4C3A35B7A9E}" presName="parentText" presStyleLbl="alignNode1" presStyleIdx="2" presStyleCnt="5">
        <dgm:presLayoutVars>
          <dgm:chMax val="1"/>
          <dgm:bulletEnabled val="1"/>
        </dgm:presLayoutVars>
      </dgm:prSet>
      <dgm:spPr/>
    </dgm:pt>
    <dgm:pt modelId="{003056A6-1B49-9D49-838B-7B1402B6B3C3}" type="pres">
      <dgm:prSet presAssocID="{EFC20CC8-7ACE-AE4A-B6BF-A4C3A35B7A9E}" presName="descendantText" presStyleLbl="alignAcc1" presStyleIdx="2" presStyleCnt="5">
        <dgm:presLayoutVars>
          <dgm:bulletEnabled val="1"/>
        </dgm:presLayoutVars>
      </dgm:prSet>
      <dgm:spPr/>
    </dgm:pt>
    <dgm:pt modelId="{08BF0BEF-1FED-0A4E-AC01-C0F71BB9B455}" type="pres">
      <dgm:prSet presAssocID="{D7B597FD-21B0-F44A-A128-4DEAA18E4082}" presName="sp" presStyleCnt="0"/>
      <dgm:spPr/>
    </dgm:pt>
    <dgm:pt modelId="{29CF4032-9958-024B-AF44-19654E9132C6}" type="pres">
      <dgm:prSet presAssocID="{DED98762-D076-DC49-9D6F-A3C6EDE6E17B}" presName="composite" presStyleCnt="0"/>
      <dgm:spPr/>
    </dgm:pt>
    <dgm:pt modelId="{243ED762-5D75-F54A-A7E3-83755EE569C6}" type="pres">
      <dgm:prSet presAssocID="{DED98762-D076-DC49-9D6F-A3C6EDE6E17B}" presName="parentText" presStyleLbl="alignNode1" presStyleIdx="3" presStyleCnt="5">
        <dgm:presLayoutVars>
          <dgm:chMax val="1"/>
          <dgm:bulletEnabled val="1"/>
        </dgm:presLayoutVars>
      </dgm:prSet>
      <dgm:spPr/>
    </dgm:pt>
    <dgm:pt modelId="{AFCC9A13-9850-5041-BF04-89A8C0F70374}" type="pres">
      <dgm:prSet presAssocID="{DED98762-D076-DC49-9D6F-A3C6EDE6E17B}" presName="descendantText" presStyleLbl="alignAcc1" presStyleIdx="3" presStyleCnt="5">
        <dgm:presLayoutVars>
          <dgm:bulletEnabled val="1"/>
        </dgm:presLayoutVars>
      </dgm:prSet>
      <dgm:spPr/>
    </dgm:pt>
    <dgm:pt modelId="{7CC2365D-FD5C-BF4E-9863-5DC768F355A0}" type="pres">
      <dgm:prSet presAssocID="{A840C658-EBDD-2447-99EF-4C70B9D0B1A1}" presName="sp" presStyleCnt="0"/>
      <dgm:spPr/>
    </dgm:pt>
    <dgm:pt modelId="{03204DE9-6D39-C64A-A05D-EF5677344DAC}" type="pres">
      <dgm:prSet presAssocID="{42ED82F1-DC18-FB48-83C0-47F35904158F}" presName="composite" presStyleCnt="0"/>
      <dgm:spPr/>
    </dgm:pt>
    <dgm:pt modelId="{241DF98F-390B-344C-BD76-30C4569A8BD1}" type="pres">
      <dgm:prSet presAssocID="{42ED82F1-DC18-FB48-83C0-47F35904158F}" presName="parentText" presStyleLbl="alignNode1" presStyleIdx="4" presStyleCnt="5">
        <dgm:presLayoutVars>
          <dgm:chMax val="1"/>
          <dgm:bulletEnabled val="1"/>
        </dgm:presLayoutVars>
      </dgm:prSet>
      <dgm:spPr/>
    </dgm:pt>
    <dgm:pt modelId="{A5DE9E67-3386-6445-B0F9-9CED200F4849}" type="pres">
      <dgm:prSet presAssocID="{42ED82F1-DC18-FB48-83C0-47F35904158F}" presName="descendantText" presStyleLbl="alignAcc1" presStyleIdx="4" presStyleCnt="5">
        <dgm:presLayoutVars>
          <dgm:bulletEnabled val="1"/>
        </dgm:presLayoutVars>
      </dgm:prSet>
      <dgm:spPr/>
    </dgm:pt>
  </dgm:ptLst>
  <dgm:cxnLst>
    <dgm:cxn modelId="{6D6C0F03-9901-CA41-96DE-4E18E4A3F5FC}" srcId="{1A0FDD07-7E2D-DA4D-95B8-69A456405449}" destId="{DED98762-D076-DC49-9D6F-A3C6EDE6E17B}" srcOrd="3" destOrd="0" parTransId="{871B43E5-7553-EB42-82FA-4C5D84C391BC}" sibTransId="{A840C658-EBDD-2447-99EF-4C70B9D0B1A1}"/>
    <dgm:cxn modelId="{B187E303-036D-D846-8B22-F901BB34A5AA}" type="presOf" srcId="{2EB26600-F99A-AA49-BB80-46F338E31BB8}" destId="{003056A6-1B49-9D49-838B-7B1402B6B3C3}" srcOrd="0" destOrd="0" presId="urn:microsoft.com/office/officeart/2005/8/layout/chevron2"/>
    <dgm:cxn modelId="{BB14892A-C77C-A046-98A7-AB7F5E6AD0FB}" srcId="{1A0FDD07-7E2D-DA4D-95B8-69A456405449}" destId="{038CB5C8-F3F6-C742-81D4-6ACB3D5112EA}" srcOrd="0" destOrd="0" parTransId="{8FABA9E5-2577-8F46-84C5-6D5C75059E46}" sibTransId="{39FFE0D2-78D0-9342-9A8B-DC4C738B1238}"/>
    <dgm:cxn modelId="{6E1CD330-54D3-794F-8EF8-79F45701A5F6}" type="presOf" srcId="{DED98762-D076-DC49-9D6F-A3C6EDE6E17B}" destId="{243ED762-5D75-F54A-A7E3-83755EE569C6}" srcOrd="0" destOrd="0" presId="urn:microsoft.com/office/officeart/2005/8/layout/chevron2"/>
    <dgm:cxn modelId="{BBF0A34A-38D1-A049-9F3D-6BF6A157275E}" type="presOf" srcId="{36C4B49A-83E9-7040-88E0-B330914EB55A}" destId="{AFCC9A13-9850-5041-BF04-89A8C0F70374}" srcOrd="0" destOrd="0" presId="urn:microsoft.com/office/officeart/2005/8/layout/chevron2"/>
    <dgm:cxn modelId="{BC783D4E-FB3A-C448-AAC3-29D795C8FBBB}" type="presOf" srcId="{038CB5C8-F3F6-C742-81D4-6ACB3D5112EA}" destId="{3B08312C-B465-4B49-98EF-B8FC5F3B713C}" srcOrd="0" destOrd="0" presId="urn:microsoft.com/office/officeart/2005/8/layout/chevron2"/>
    <dgm:cxn modelId="{78D9E950-754B-5B4C-AD4E-57A2CF388437}" srcId="{DED98762-D076-DC49-9D6F-A3C6EDE6E17B}" destId="{36C4B49A-83E9-7040-88E0-B330914EB55A}" srcOrd="0" destOrd="0" parTransId="{1592D4F1-83BF-B241-A83B-6D85CA7D9692}" sibTransId="{4FCC71B6-084F-184C-80DA-301E24788997}"/>
    <dgm:cxn modelId="{95474875-C533-364E-BF31-E092F9E55E0B}" srcId="{EFC20CC8-7ACE-AE4A-B6BF-A4C3A35B7A9E}" destId="{2EB26600-F99A-AA49-BB80-46F338E31BB8}" srcOrd="0" destOrd="0" parTransId="{92CF7414-CF23-0D47-ACDE-66FA8B4B082A}" sibTransId="{29CB79B8-1CAD-8341-9B40-41021EA8D88C}"/>
    <dgm:cxn modelId="{00DBD855-1A12-CF41-AA70-4EF626CD4A47}" srcId="{1A0FDD07-7E2D-DA4D-95B8-69A456405449}" destId="{EFC20CC8-7ACE-AE4A-B6BF-A4C3A35B7A9E}" srcOrd="2" destOrd="0" parTransId="{36E29E28-603B-A944-B428-AA8B66161941}" sibTransId="{D7B597FD-21B0-F44A-A128-4DEAA18E4082}"/>
    <dgm:cxn modelId="{A5073D78-B489-2F4F-A6D8-4FDCCC4AD8DC}" type="presOf" srcId="{42ED82F1-DC18-FB48-83C0-47F35904158F}" destId="{241DF98F-390B-344C-BD76-30C4569A8BD1}" srcOrd="0" destOrd="0" presId="urn:microsoft.com/office/officeart/2005/8/layout/chevron2"/>
    <dgm:cxn modelId="{01715C8E-4F68-D643-A55B-AAA96E1002C4}" type="presOf" srcId="{EFC20CC8-7ACE-AE4A-B6BF-A4C3A35B7A9E}" destId="{05CAC71F-DF12-D247-A7D7-242A2BE6D6CF}" srcOrd="0" destOrd="0" presId="urn:microsoft.com/office/officeart/2005/8/layout/chevron2"/>
    <dgm:cxn modelId="{B230BE9A-0CD4-F946-9544-F5FDAC382D8F}" srcId="{F378F997-2B24-2B43-BAB3-941DB9ED549F}" destId="{D0C9F4FE-E08A-7140-9CED-CD3C18256E19}" srcOrd="0" destOrd="0" parTransId="{6B0C6355-B3D2-B047-94CE-F42F1E38C035}" sibTransId="{F92F5271-8727-F24B-98EB-EA8EC83B7294}"/>
    <dgm:cxn modelId="{6E9617A5-A348-294C-A626-8643246BCD7E}" srcId="{1A0FDD07-7E2D-DA4D-95B8-69A456405449}" destId="{42ED82F1-DC18-FB48-83C0-47F35904158F}" srcOrd="4" destOrd="0" parTransId="{556660FE-FC65-2C4C-BDCE-3AED52101FBA}" sibTransId="{882B5BE1-7DFB-4E4D-9190-D80D41C5B402}"/>
    <dgm:cxn modelId="{AEB3E2BB-374B-F249-8AB9-80C2F6723F7E}" type="presOf" srcId="{D0C9F4FE-E08A-7140-9CED-CD3C18256E19}" destId="{8ADA8995-699F-C148-8E4B-2838B15E9A20}" srcOrd="0" destOrd="0" presId="urn:microsoft.com/office/officeart/2005/8/layout/chevron2"/>
    <dgm:cxn modelId="{13A5F0BE-6255-2E48-8BE4-8E23E9FD059D}" type="presOf" srcId="{1A0FDD07-7E2D-DA4D-95B8-69A456405449}" destId="{4C8433B9-3BED-4F4F-9B5E-A192D5B7FB23}" srcOrd="0" destOrd="0" presId="urn:microsoft.com/office/officeart/2005/8/layout/chevron2"/>
    <dgm:cxn modelId="{067749C4-6428-A841-9A2B-95190C47E65E}" srcId="{42ED82F1-DC18-FB48-83C0-47F35904158F}" destId="{498BE3CA-433B-ED46-AB56-9384F183BFE6}" srcOrd="0" destOrd="0" parTransId="{5C545326-62C7-E849-BD12-6D511F559A4A}" sibTransId="{8635E8C5-06C4-4749-8096-69CF565E74C5}"/>
    <dgm:cxn modelId="{DD12FAD3-4CA7-E74A-86A1-A24151C337C4}" type="presOf" srcId="{498BE3CA-433B-ED46-AB56-9384F183BFE6}" destId="{A5DE9E67-3386-6445-B0F9-9CED200F4849}" srcOrd="0" destOrd="0" presId="urn:microsoft.com/office/officeart/2005/8/layout/chevron2"/>
    <dgm:cxn modelId="{A955C4D5-1ACC-1141-9E8F-2A27EA14AB99}" srcId="{1A0FDD07-7E2D-DA4D-95B8-69A456405449}" destId="{F378F997-2B24-2B43-BAB3-941DB9ED549F}" srcOrd="1" destOrd="0" parTransId="{739059F4-3940-9F42-B4C6-72EC188D89CE}" sibTransId="{76697A02-9B9B-D644-86D4-6F934AEDF18D}"/>
    <dgm:cxn modelId="{1D28E4D5-759D-8E49-B494-70794845AB0D}" srcId="{038CB5C8-F3F6-C742-81D4-6ACB3D5112EA}" destId="{2EAD2F7A-3F92-8044-BFA0-3B7D333D248E}" srcOrd="0" destOrd="0" parTransId="{06F1CB8A-05AD-DF44-AA56-AE36F66328C8}" sibTransId="{EFDA476D-50B4-8D41-901A-2DA871F495D8}"/>
    <dgm:cxn modelId="{04ACBCF3-9FE5-5148-B532-1A745EBF5003}" type="presOf" srcId="{2EAD2F7A-3F92-8044-BFA0-3B7D333D248E}" destId="{BFB90CCF-F67C-9142-975B-4D7773CEAF78}" srcOrd="0" destOrd="0" presId="urn:microsoft.com/office/officeart/2005/8/layout/chevron2"/>
    <dgm:cxn modelId="{2EC2C0FB-39B4-F94A-AA4A-EE9EDB0F6F17}" type="presOf" srcId="{F378F997-2B24-2B43-BAB3-941DB9ED549F}" destId="{19FD1208-55C7-1141-A6E8-2AAD9C8E025A}" srcOrd="0" destOrd="0" presId="urn:microsoft.com/office/officeart/2005/8/layout/chevron2"/>
    <dgm:cxn modelId="{A2A19713-C9F3-6249-8BB9-058AD8D4E3EF}" type="presParOf" srcId="{4C8433B9-3BED-4F4F-9B5E-A192D5B7FB23}" destId="{823F9BD6-0435-1B49-BD47-6F88B02A47EE}" srcOrd="0" destOrd="0" presId="urn:microsoft.com/office/officeart/2005/8/layout/chevron2"/>
    <dgm:cxn modelId="{27C3586D-98E0-314A-BA28-596A48269194}" type="presParOf" srcId="{823F9BD6-0435-1B49-BD47-6F88B02A47EE}" destId="{3B08312C-B465-4B49-98EF-B8FC5F3B713C}" srcOrd="0" destOrd="0" presId="urn:microsoft.com/office/officeart/2005/8/layout/chevron2"/>
    <dgm:cxn modelId="{5281C813-CC8A-F84B-B9E3-A7E195CCB798}" type="presParOf" srcId="{823F9BD6-0435-1B49-BD47-6F88B02A47EE}" destId="{BFB90CCF-F67C-9142-975B-4D7773CEAF78}" srcOrd="1" destOrd="0" presId="urn:microsoft.com/office/officeart/2005/8/layout/chevron2"/>
    <dgm:cxn modelId="{0B313DA0-F3A9-DC40-9279-BB55332ACD7A}" type="presParOf" srcId="{4C8433B9-3BED-4F4F-9B5E-A192D5B7FB23}" destId="{28A2E978-8265-3E43-939A-C7735BF07836}" srcOrd="1" destOrd="0" presId="urn:microsoft.com/office/officeart/2005/8/layout/chevron2"/>
    <dgm:cxn modelId="{4A2D25AD-AE95-9C48-93DB-CA32FBF317D1}" type="presParOf" srcId="{4C8433B9-3BED-4F4F-9B5E-A192D5B7FB23}" destId="{24306740-243A-7243-88AC-B5147356921A}" srcOrd="2" destOrd="0" presId="urn:microsoft.com/office/officeart/2005/8/layout/chevron2"/>
    <dgm:cxn modelId="{C7731BA2-24F8-4243-AEAE-DC8D5017F5EF}" type="presParOf" srcId="{24306740-243A-7243-88AC-B5147356921A}" destId="{19FD1208-55C7-1141-A6E8-2AAD9C8E025A}" srcOrd="0" destOrd="0" presId="urn:microsoft.com/office/officeart/2005/8/layout/chevron2"/>
    <dgm:cxn modelId="{EF48EA10-7693-4F4E-B88B-50778C33CF2A}" type="presParOf" srcId="{24306740-243A-7243-88AC-B5147356921A}" destId="{8ADA8995-699F-C148-8E4B-2838B15E9A20}" srcOrd="1" destOrd="0" presId="urn:microsoft.com/office/officeart/2005/8/layout/chevron2"/>
    <dgm:cxn modelId="{97AE0858-7EE0-C34B-9A2C-5B0CD43C1B67}" type="presParOf" srcId="{4C8433B9-3BED-4F4F-9B5E-A192D5B7FB23}" destId="{23203F71-3C02-484E-BC6F-E66FA38E2E24}" srcOrd="3" destOrd="0" presId="urn:microsoft.com/office/officeart/2005/8/layout/chevron2"/>
    <dgm:cxn modelId="{600867E1-11C2-A048-95D9-31FAD1E09069}" type="presParOf" srcId="{4C8433B9-3BED-4F4F-9B5E-A192D5B7FB23}" destId="{091676F4-2560-D24B-ADD5-EA484873CC2F}" srcOrd="4" destOrd="0" presId="urn:microsoft.com/office/officeart/2005/8/layout/chevron2"/>
    <dgm:cxn modelId="{137A6A67-1328-5846-A6E5-FA6525B45F4E}" type="presParOf" srcId="{091676F4-2560-D24B-ADD5-EA484873CC2F}" destId="{05CAC71F-DF12-D247-A7D7-242A2BE6D6CF}" srcOrd="0" destOrd="0" presId="urn:microsoft.com/office/officeart/2005/8/layout/chevron2"/>
    <dgm:cxn modelId="{93C13ABD-58F9-2849-B1CB-7AFFA0197CE8}" type="presParOf" srcId="{091676F4-2560-D24B-ADD5-EA484873CC2F}" destId="{003056A6-1B49-9D49-838B-7B1402B6B3C3}" srcOrd="1" destOrd="0" presId="urn:microsoft.com/office/officeart/2005/8/layout/chevron2"/>
    <dgm:cxn modelId="{766EE843-A6C7-A04D-86BC-D348A278AE48}" type="presParOf" srcId="{4C8433B9-3BED-4F4F-9B5E-A192D5B7FB23}" destId="{08BF0BEF-1FED-0A4E-AC01-C0F71BB9B455}" srcOrd="5" destOrd="0" presId="urn:microsoft.com/office/officeart/2005/8/layout/chevron2"/>
    <dgm:cxn modelId="{86621D2D-6047-9F44-A4BC-DE5E33F89813}" type="presParOf" srcId="{4C8433B9-3BED-4F4F-9B5E-A192D5B7FB23}" destId="{29CF4032-9958-024B-AF44-19654E9132C6}" srcOrd="6" destOrd="0" presId="urn:microsoft.com/office/officeart/2005/8/layout/chevron2"/>
    <dgm:cxn modelId="{4FAD7039-D004-6043-B2E6-7E750892A470}" type="presParOf" srcId="{29CF4032-9958-024B-AF44-19654E9132C6}" destId="{243ED762-5D75-F54A-A7E3-83755EE569C6}" srcOrd="0" destOrd="0" presId="urn:microsoft.com/office/officeart/2005/8/layout/chevron2"/>
    <dgm:cxn modelId="{490FF1C5-943F-E84F-8BBA-DF9815015C75}" type="presParOf" srcId="{29CF4032-9958-024B-AF44-19654E9132C6}" destId="{AFCC9A13-9850-5041-BF04-89A8C0F70374}" srcOrd="1" destOrd="0" presId="urn:microsoft.com/office/officeart/2005/8/layout/chevron2"/>
    <dgm:cxn modelId="{20A83508-DA64-5D44-A99E-A8D5DF233A6A}" type="presParOf" srcId="{4C8433B9-3BED-4F4F-9B5E-A192D5B7FB23}" destId="{7CC2365D-FD5C-BF4E-9863-5DC768F355A0}" srcOrd="7" destOrd="0" presId="urn:microsoft.com/office/officeart/2005/8/layout/chevron2"/>
    <dgm:cxn modelId="{764FAA60-96FD-8249-9AFE-B633CF9813F3}" type="presParOf" srcId="{4C8433B9-3BED-4F4F-9B5E-A192D5B7FB23}" destId="{03204DE9-6D39-C64A-A05D-EF5677344DAC}" srcOrd="8" destOrd="0" presId="urn:microsoft.com/office/officeart/2005/8/layout/chevron2"/>
    <dgm:cxn modelId="{D81E51B6-6EBA-CD4B-A820-52FB18CB920E}" type="presParOf" srcId="{03204DE9-6D39-C64A-A05D-EF5677344DAC}" destId="{241DF98F-390B-344C-BD76-30C4569A8BD1}" srcOrd="0" destOrd="0" presId="urn:microsoft.com/office/officeart/2005/8/layout/chevron2"/>
    <dgm:cxn modelId="{4B13F42E-9952-D543-AF60-1999C058C14E}" type="presParOf" srcId="{03204DE9-6D39-C64A-A05D-EF5677344DAC}" destId="{A5DE9E67-3386-6445-B0F9-9CED200F484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32B23A5-65B9-AD41-865B-FF415DC1A231}" type="doc">
      <dgm:prSet loTypeId="urn:microsoft.com/office/officeart/2005/8/layout/radial4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8C625968-97E2-8F43-8384-E56C8D84B811}">
      <dgm:prSet phldrT="[Texto]"/>
      <dgm:spPr/>
      <dgm:t>
        <a:bodyPr/>
        <a:lstStyle/>
        <a:p>
          <a:r>
            <a:rPr lang="es-ES_tradnl" dirty="0"/>
            <a:t>Engativá</a:t>
          </a:r>
        </a:p>
        <a:p>
          <a:r>
            <a:rPr lang="es-ES_tradnl" dirty="0"/>
            <a:t>12,9% de las consultas por infecciones agudas</a:t>
          </a:r>
          <a:endParaRPr lang="es-ES" dirty="0"/>
        </a:p>
      </dgm:t>
    </dgm:pt>
    <dgm:pt modelId="{58D63574-D770-6942-95C7-566A3AAC1F67}" type="parTrans" cxnId="{79EE1D04-8AE6-3E41-BA6A-4AF1E928D06E}">
      <dgm:prSet/>
      <dgm:spPr/>
      <dgm:t>
        <a:bodyPr/>
        <a:lstStyle/>
        <a:p>
          <a:endParaRPr lang="es-ES"/>
        </a:p>
      </dgm:t>
    </dgm:pt>
    <dgm:pt modelId="{61863698-5574-E942-B082-CDB769DC08DF}" type="sibTrans" cxnId="{79EE1D04-8AE6-3E41-BA6A-4AF1E928D06E}">
      <dgm:prSet/>
      <dgm:spPr/>
      <dgm:t>
        <a:bodyPr/>
        <a:lstStyle/>
        <a:p>
          <a:endParaRPr lang="es-ES"/>
        </a:p>
      </dgm:t>
    </dgm:pt>
    <dgm:pt modelId="{219FB520-01B1-CE4C-BA60-F93552FE98B6}">
      <dgm:prSet phldrT="[Texto]" custT="1"/>
      <dgm:spPr/>
      <dgm:t>
        <a:bodyPr/>
        <a:lstStyle/>
        <a:p>
          <a:r>
            <a:rPr lang="es-ES" sz="2000" dirty="0"/>
            <a:t>OMS: </a:t>
          </a:r>
          <a:br>
            <a:rPr lang="es-ES" sz="2000" dirty="0"/>
          </a:br>
          <a:r>
            <a:rPr lang="es-ES" sz="2000" dirty="0"/>
            <a:t>6,5 Millones de muertes por contaminación.</a:t>
          </a:r>
        </a:p>
      </dgm:t>
    </dgm:pt>
    <dgm:pt modelId="{F0CE8FEC-6680-C247-9BE1-35EF3B52E2BB}" type="parTrans" cxnId="{F8961128-B59D-954C-AD5D-9EADFD193605}">
      <dgm:prSet/>
      <dgm:spPr/>
      <dgm:t>
        <a:bodyPr/>
        <a:lstStyle/>
        <a:p>
          <a:endParaRPr lang="es-ES"/>
        </a:p>
      </dgm:t>
    </dgm:pt>
    <dgm:pt modelId="{72CEEEBD-A406-5C46-8CFD-8E8E98E6FD09}" type="sibTrans" cxnId="{F8961128-B59D-954C-AD5D-9EADFD193605}">
      <dgm:prSet/>
      <dgm:spPr/>
      <dgm:t>
        <a:bodyPr/>
        <a:lstStyle/>
        <a:p>
          <a:endParaRPr lang="es-ES"/>
        </a:p>
      </dgm:t>
    </dgm:pt>
    <dgm:pt modelId="{8269917A-5914-F349-A4D8-ABD5BD4D0933}">
      <dgm:prSet phldrT="[Texto]" custT="1"/>
      <dgm:spPr/>
      <dgm:t>
        <a:bodyPr/>
        <a:lstStyle/>
        <a:p>
          <a:r>
            <a:rPr lang="es-ES" sz="1800" dirty="0"/>
            <a:t>New York:</a:t>
          </a:r>
          <a:br>
            <a:rPr lang="es-ES" sz="1800" dirty="0"/>
          </a:br>
          <a:r>
            <a:rPr lang="es-ES" sz="1800" dirty="0"/>
            <a:t> </a:t>
          </a:r>
          <a:r>
            <a:rPr lang="es-ES_tradnl" sz="1800" dirty="0"/>
            <a:t>2,32% (IC95%: 0,68;3,94)</a:t>
          </a:r>
        </a:p>
        <a:p>
          <a:r>
            <a:rPr lang="es-ES_tradnl" sz="1800" dirty="0"/>
            <a:t>China:</a:t>
          </a:r>
          <a:br>
            <a:rPr lang="es-ES_tradnl" sz="1800" dirty="0"/>
          </a:br>
          <a:r>
            <a:rPr lang="es-ES_tradnl" sz="1800" dirty="0"/>
            <a:t>0,35% (IC95%: 0,18;0,52)</a:t>
          </a:r>
          <a:endParaRPr lang="es-ES" sz="1800" dirty="0"/>
        </a:p>
      </dgm:t>
    </dgm:pt>
    <dgm:pt modelId="{126D631C-7858-2E49-8466-69E1AA959CCE}" type="parTrans" cxnId="{7CA07C97-CE84-0947-816F-5D9CEBFCA9CC}">
      <dgm:prSet/>
      <dgm:spPr/>
      <dgm:t>
        <a:bodyPr/>
        <a:lstStyle/>
        <a:p>
          <a:endParaRPr lang="es-ES"/>
        </a:p>
      </dgm:t>
    </dgm:pt>
    <dgm:pt modelId="{4F1A812B-2D3C-8045-BA09-0EF69FB693EF}" type="sibTrans" cxnId="{7CA07C97-CE84-0947-816F-5D9CEBFCA9CC}">
      <dgm:prSet/>
      <dgm:spPr/>
      <dgm:t>
        <a:bodyPr/>
        <a:lstStyle/>
        <a:p>
          <a:endParaRPr lang="es-ES"/>
        </a:p>
      </dgm:t>
    </dgm:pt>
    <dgm:pt modelId="{9E01B3FD-A86A-D24A-81A5-197F181340F8}">
      <dgm:prSet phldrT="[Texto]" custT="1"/>
      <dgm:spPr/>
      <dgm:t>
        <a:bodyPr/>
        <a:lstStyle/>
        <a:p>
          <a:r>
            <a:rPr lang="es-ES" sz="2000" dirty="0"/>
            <a:t>Colombia:</a:t>
          </a:r>
        </a:p>
        <a:p>
          <a:r>
            <a:rPr lang="es-ES_tradnl" sz="2000" dirty="0"/>
            <a:t>5.000 muertes prematuras. </a:t>
          </a:r>
        </a:p>
        <a:p>
          <a:r>
            <a:rPr lang="es-ES_tradnl" sz="2000" dirty="0"/>
            <a:t>Área Metropolitana del Valle Aburra representan mas del 75%</a:t>
          </a:r>
          <a:endParaRPr lang="es-ES" sz="2000" dirty="0"/>
        </a:p>
      </dgm:t>
    </dgm:pt>
    <dgm:pt modelId="{777B941B-5B08-994C-B7DD-19947C188A96}" type="parTrans" cxnId="{16062025-86FE-564E-A12F-FF54C569535A}">
      <dgm:prSet/>
      <dgm:spPr/>
      <dgm:t>
        <a:bodyPr/>
        <a:lstStyle/>
        <a:p>
          <a:endParaRPr lang="es-ES"/>
        </a:p>
      </dgm:t>
    </dgm:pt>
    <dgm:pt modelId="{04B2A06B-243D-F246-9E4A-BF306356936B}" type="sibTrans" cxnId="{16062025-86FE-564E-A12F-FF54C569535A}">
      <dgm:prSet/>
      <dgm:spPr/>
      <dgm:t>
        <a:bodyPr/>
        <a:lstStyle/>
        <a:p>
          <a:endParaRPr lang="es-ES"/>
        </a:p>
      </dgm:t>
    </dgm:pt>
    <dgm:pt modelId="{699B2253-AC1C-B84A-A5B1-C39BBFD6B183}" type="pres">
      <dgm:prSet presAssocID="{E32B23A5-65B9-AD41-865B-FF415DC1A231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3F727F9-0707-0041-AD8F-BF7EA07AB744}" type="pres">
      <dgm:prSet presAssocID="{8C625968-97E2-8F43-8384-E56C8D84B811}" presName="centerShape" presStyleLbl="node0" presStyleIdx="0" presStyleCnt="1"/>
      <dgm:spPr/>
    </dgm:pt>
    <dgm:pt modelId="{94F8F26E-2221-6241-B916-AD7C6C71579E}" type="pres">
      <dgm:prSet presAssocID="{F0CE8FEC-6680-C247-9BE1-35EF3B52E2BB}" presName="parTrans" presStyleLbl="bgSibTrans2D1" presStyleIdx="0" presStyleCnt="3"/>
      <dgm:spPr/>
    </dgm:pt>
    <dgm:pt modelId="{7E474E09-9C1F-2A40-B1ED-D37662F3E985}" type="pres">
      <dgm:prSet presAssocID="{219FB520-01B1-CE4C-BA60-F93552FE98B6}" presName="node" presStyleLbl="node1" presStyleIdx="0" presStyleCnt="3" custRadScaleRad="107254" custRadScaleInc="-10821">
        <dgm:presLayoutVars>
          <dgm:bulletEnabled val="1"/>
        </dgm:presLayoutVars>
      </dgm:prSet>
      <dgm:spPr/>
    </dgm:pt>
    <dgm:pt modelId="{D023D28B-6BC9-784A-B381-D8E5D659F732}" type="pres">
      <dgm:prSet presAssocID="{126D631C-7858-2E49-8466-69E1AA959CCE}" presName="parTrans" presStyleLbl="bgSibTrans2D1" presStyleIdx="1" presStyleCnt="3"/>
      <dgm:spPr/>
    </dgm:pt>
    <dgm:pt modelId="{7C97A48A-C8F2-1E4F-A31C-BD734FFCA1D6}" type="pres">
      <dgm:prSet presAssocID="{8269917A-5914-F349-A4D8-ABD5BD4D0933}" presName="node" presStyleLbl="node1" presStyleIdx="1" presStyleCnt="3" custScaleX="134310" custScaleY="79735" custRadScaleRad="91460" custRadScaleInc="-495">
        <dgm:presLayoutVars>
          <dgm:bulletEnabled val="1"/>
        </dgm:presLayoutVars>
      </dgm:prSet>
      <dgm:spPr/>
    </dgm:pt>
    <dgm:pt modelId="{0056EEEA-7834-9645-B4BA-A424EF7B4AF7}" type="pres">
      <dgm:prSet presAssocID="{777B941B-5B08-994C-B7DD-19947C188A96}" presName="parTrans" presStyleLbl="bgSibTrans2D1" presStyleIdx="2" presStyleCnt="3"/>
      <dgm:spPr/>
    </dgm:pt>
    <dgm:pt modelId="{DDEC78FD-B2D9-C84B-BD51-7771E76C6433}" type="pres">
      <dgm:prSet presAssocID="{9E01B3FD-A86A-D24A-81A5-197F181340F8}" presName="node" presStyleLbl="node1" presStyleIdx="2" presStyleCnt="3" custScaleX="118033" custScaleY="141847" custRadScaleRad="110157" custRadScaleInc="15406">
        <dgm:presLayoutVars>
          <dgm:bulletEnabled val="1"/>
        </dgm:presLayoutVars>
      </dgm:prSet>
      <dgm:spPr/>
    </dgm:pt>
  </dgm:ptLst>
  <dgm:cxnLst>
    <dgm:cxn modelId="{79EE1D04-8AE6-3E41-BA6A-4AF1E928D06E}" srcId="{E32B23A5-65B9-AD41-865B-FF415DC1A231}" destId="{8C625968-97E2-8F43-8384-E56C8D84B811}" srcOrd="0" destOrd="0" parTransId="{58D63574-D770-6942-95C7-566A3AAC1F67}" sibTransId="{61863698-5574-E942-B082-CDB769DC08DF}"/>
    <dgm:cxn modelId="{16062025-86FE-564E-A12F-FF54C569535A}" srcId="{8C625968-97E2-8F43-8384-E56C8D84B811}" destId="{9E01B3FD-A86A-D24A-81A5-197F181340F8}" srcOrd="2" destOrd="0" parTransId="{777B941B-5B08-994C-B7DD-19947C188A96}" sibTransId="{04B2A06B-243D-F246-9E4A-BF306356936B}"/>
    <dgm:cxn modelId="{F8961128-B59D-954C-AD5D-9EADFD193605}" srcId="{8C625968-97E2-8F43-8384-E56C8D84B811}" destId="{219FB520-01B1-CE4C-BA60-F93552FE98B6}" srcOrd="0" destOrd="0" parTransId="{F0CE8FEC-6680-C247-9BE1-35EF3B52E2BB}" sibTransId="{72CEEEBD-A406-5C46-8CFD-8E8E98E6FD09}"/>
    <dgm:cxn modelId="{638FA360-638D-0A40-9738-84DAE0B1FBF8}" type="presOf" srcId="{8269917A-5914-F349-A4D8-ABD5BD4D0933}" destId="{7C97A48A-C8F2-1E4F-A31C-BD734FFCA1D6}" srcOrd="0" destOrd="0" presId="urn:microsoft.com/office/officeart/2005/8/layout/radial4"/>
    <dgm:cxn modelId="{38D3DD67-D0FA-0745-A738-6E0B7F3624FF}" type="presOf" srcId="{8C625968-97E2-8F43-8384-E56C8D84B811}" destId="{F3F727F9-0707-0041-AD8F-BF7EA07AB744}" srcOrd="0" destOrd="0" presId="urn:microsoft.com/office/officeart/2005/8/layout/radial4"/>
    <dgm:cxn modelId="{9599A34A-B34F-2541-B83D-7FF97CE0AF21}" type="presOf" srcId="{E32B23A5-65B9-AD41-865B-FF415DC1A231}" destId="{699B2253-AC1C-B84A-A5B1-C39BBFD6B183}" srcOrd="0" destOrd="0" presId="urn:microsoft.com/office/officeart/2005/8/layout/radial4"/>
    <dgm:cxn modelId="{8C41274C-0077-C84B-BFEF-A0887B1A8713}" type="presOf" srcId="{777B941B-5B08-994C-B7DD-19947C188A96}" destId="{0056EEEA-7834-9645-B4BA-A424EF7B4AF7}" srcOrd="0" destOrd="0" presId="urn:microsoft.com/office/officeart/2005/8/layout/radial4"/>
    <dgm:cxn modelId="{F0A79C94-CDC9-9146-823F-51BD2B8B4761}" type="presOf" srcId="{219FB520-01B1-CE4C-BA60-F93552FE98B6}" destId="{7E474E09-9C1F-2A40-B1ED-D37662F3E985}" srcOrd="0" destOrd="0" presId="urn:microsoft.com/office/officeart/2005/8/layout/radial4"/>
    <dgm:cxn modelId="{7CA07C97-CE84-0947-816F-5D9CEBFCA9CC}" srcId="{8C625968-97E2-8F43-8384-E56C8D84B811}" destId="{8269917A-5914-F349-A4D8-ABD5BD4D0933}" srcOrd="1" destOrd="0" parTransId="{126D631C-7858-2E49-8466-69E1AA959CCE}" sibTransId="{4F1A812B-2D3C-8045-BA09-0EF69FB693EF}"/>
    <dgm:cxn modelId="{43C986A4-A946-2B4F-B84C-7E456B5072C8}" type="presOf" srcId="{9E01B3FD-A86A-D24A-81A5-197F181340F8}" destId="{DDEC78FD-B2D9-C84B-BD51-7771E76C6433}" srcOrd="0" destOrd="0" presId="urn:microsoft.com/office/officeart/2005/8/layout/radial4"/>
    <dgm:cxn modelId="{13C7CEEA-BAC6-994A-9712-D31505C215D3}" type="presOf" srcId="{F0CE8FEC-6680-C247-9BE1-35EF3B52E2BB}" destId="{94F8F26E-2221-6241-B916-AD7C6C71579E}" srcOrd="0" destOrd="0" presId="urn:microsoft.com/office/officeart/2005/8/layout/radial4"/>
    <dgm:cxn modelId="{72BA85EB-2D46-644C-9265-739794839BF8}" type="presOf" srcId="{126D631C-7858-2E49-8466-69E1AA959CCE}" destId="{D023D28B-6BC9-784A-B381-D8E5D659F732}" srcOrd="0" destOrd="0" presId="urn:microsoft.com/office/officeart/2005/8/layout/radial4"/>
    <dgm:cxn modelId="{94978F95-1DB1-8046-9398-F6D860E245DD}" type="presParOf" srcId="{699B2253-AC1C-B84A-A5B1-C39BBFD6B183}" destId="{F3F727F9-0707-0041-AD8F-BF7EA07AB744}" srcOrd="0" destOrd="0" presId="urn:microsoft.com/office/officeart/2005/8/layout/radial4"/>
    <dgm:cxn modelId="{5BA83CE4-E37C-074D-A302-76606CF10019}" type="presParOf" srcId="{699B2253-AC1C-B84A-A5B1-C39BBFD6B183}" destId="{94F8F26E-2221-6241-B916-AD7C6C71579E}" srcOrd="1" destOrd="0" presId="urn:microsoft.com/office/officeart/2005/8/layout/radial4"/>
    <dgm:cxn modelId="{9B8A080D-9E47-9D40-ABE1-744327137255}" type="presParOf" srcId="{699B2253-AC1C-B84A-A5B1-C39BBFD6B183}" destId="{7E474E09-9C1F-2A40-B1ED-D37662F3E985}" srcOrd="2" destOrd="0" presId="urn:microsoft.com/office/officeart/2005/8/layout/radial4"/>
    <dgm:cxn modelId="{B392AD55-75AD-D340-BD95-82EA28D1A211}" type="presParOf" srcId="{699B2253-AC1C-B84A-A5B1-C39BBFD6B183}" destId="{D023D28B-6BC9-784A-B381-D8E5D659F732}" srcOrd="3" destOrd="0" presId="urn:microsoft.com/office/officeart/2005/8/layout/radial4"/>
    <dgm:cxn modelId="{A80B8934-F24F-7B46-A5F1-9E1469C18A13}" type="presParOf" srcId="{699B2253-AC1C-B84A-A5B1-C39BBFD6B183}" destId="{7C97A48A-C8F2-1E4F-A31C-BD734FFCA1D6}" srcOrd="4" destOrd="0" presId="urn:microsoft.com/office/officeart/2005/8/layout/radial4"/>
    <dgm:cxn modelId="{A689DAE0-EFDC-BB42-A3B7-7D279A13D20E}" type="presParOf" srcId="{699B2253-AC1C-B84A-A5B1-C39BBFD6B183}" destId="{0056EEEA-7834-9645-B4BA-A424EF7B4AF7}" srcOrd="5" destOrd="0" presId="urn:microsoft.com/office/officeart/2005/8/layout/radial4"/>
    <dgm:cxn modelId="{3ED0B95D-6BC2-724A-89C8-57BB300965C5}" type="presParOf" srcId="{699B2253-AC1C-B84A-A5B1-C39BBFD6B183}" destId="{DDEC78FD-B2D9-C84B-BD51-7771E76C6433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08312C-B465-4B49-98EF-B8FC5F3B713C}">
      <dsp:nvSpPr>
        <dsp:cNvPr id="0" name=""/>
        <dsp:cNvSpPr/>
      </dsp:nvSpPr>
      <dsp:spPr>
        <a:xfrm rot="5400000">
          <a:off x="-180611" y="182526"/>
          <a:ext cx="1204074" cy="842852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300" kern="1200" dirty="0"/>
            <a:t>1</a:t>
          </a:r>
        </a:p>
      </dsp:txBody>
      <dsp:txXfrm rot="-5400000">
        <a:off x="0" y="423341"/>
        <a:ext cx="842852" cy="361222"/>
      </dsp:txXfrm>
    </dsp:sp>
    <dsp:sp modelId="{BFB90CCF-F67C-9142-975B-4D7773CEAF78}">
      <dsp:nvSpPr>
        <dsp:cNvPr id="0" name=""/>
        <dsp:cNvSpPr/>
      </dsp:nvSpPr>
      <dsp:spPr>
        <a:xfrm rot="5400000">
          <a:off x="4038807" y="-3194040"/>
          <a:ext cx="782648" cy="717455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7152" tIns="29210" rIns="29210" bIns="29210" numCol="1" spcCol="1270" anchor="ctr" anchorCtr="0">
          <a:noAutofit/>
        </a:bodyPr>
        <a:lstStyle/>
        <a:p>
          <a:pPr marL="285750" lvl="1" indent="-285750" algn="l" defTabSz="2044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4600" kern="1200" dirty="0"/>
            <a:t>Objetivo</a:t>
          </a:r>
        </a:p>
      </dsp:txBody>
      <dsp:txXfrm rot="-5400000">
        <a:off x="842852" y="40121"/>
        <a:ext cx="7136353" cy="706236"/>
      </dsp:txXfrm>
    </dsp:sp>
    <dsp:sp modelId="{19FD1208-55C7-1141-A6E8-2AAD9C8E025A}">
      <dsp:nvSpPr>
        <dsp:cNvPr id="0" name=""/>
        <dsp:cNvSpPr/>
      </dsp:nvSpPr>
      <dsp:spPr>
        <a:xfrm rot="5400000">
          <a:off x="-180611" y="1270597"/>
          <a:ext cx="1204074" cy="842852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300" kern="1200" dirty="0"/>
            <a:t>2</a:t>
          </a:r>
        </a:p>
      </dsp:txBody>
      <dsp:txXfrm rot="-5400000">
        <a:off x="0" y="1511412"/>
        <a:ext cx="842852" cy="361222"/>
      </dsp:txXfrm>
    </dsp:sp>
    <dsp:sp modelId="{8ADA8995-699F-C148-8E4B-2838B15E9A20}">
      <dsp:nvSpPr>
        <dsp:cNvPr id="0" name=""/>
        <dsp:cNvSpPr/>
      </dsp:nvSpPr>
      <dsp:spPr>
        <a:xfrm rot="5400000">
          <a:off x="4038807" y="-2105969"/>
          <a:ext cx="782648" cy="717455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7152" tIns="29210" rIns="29210" bIns="29210" numCol="1" spcCol="1270" anchor="ctr" anchorCtr="0">
          <a:noAutofit/>
        </a:bodyPr>
        <a:lstStyle/>
        <a:p>
          <a:pPr marL="285750" lvl="1" indent="-285750" algn="l" defTabSz="2044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4600" kern="1200" dirty="0"/>
            <a:t>Introducción</a:t>
          </a:r>
        </a:p>
      </dsp:txBody>
      <dsp:txXfrm rot="-5400000">
        <a:off x="842852" y="1128192"/>
        <a:ext cx="7136353" cy="706236"/>
      </dsp:txXfrm>
    </dsp:sp>
    <dsp:sp modelId="{05CAC71F-DF12-D247-A7D7-242A2BE6D6CF}">
      <dsp:nvSpPr>
        <dsp:cNvPr id="0" name=""/>
        <dsp:cNvSpPr/>
      </dsp:nvSpPr>
      <dsp:spPr>
        <a:xfrm rot="5400000">
          <a:off x="-180611" y="2358669"/>
          <a:ext cx="1204074" cy="842852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300" kern="1200" dirty="0"/>
            <a:t>3</a:t>
          </a:r>
        </a:p>
      </dsp:txBody>
      <dsp:txXfrm rot="-5400000">
        <a:off x="0" y="2599484"/>
        <a:ext cx="842852" cy="361222"/>
      </dsp:txXfrm>
    </dsp:sp>
    <dsp:sp modelId="{003056A6-1B49-9D49-838B-7B1402B6B3C3}">
      <dsp:nvSpPr>
        <dsp:cNvPr id="0" name=""/>
        <dsp:cNvSpPr/>
      </dsp:nvSpPr>
      <dsp:spPr>
        <a:xfrm rot="5400000">
          <a:off x="4038807" y="-1017897"/>
          <a:ext cx="782648" cy="717455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7152" tIns="29210" rIns="29210" bIns="29210" numCol="1" spcCol="1270" anchor="ctr" anchorCtr="0">
          <a:noAutofit/>
        </a:bodyPr>
        <a:lstStyle/>
        <a:p>
          <a:pPr marL="285750" lvl="1" indent="-285750" algn="l" defTabSz="2044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4600" kern="1200" dirty="0"/>
            <a:t>Materiales y métodos </a:t>
          </a:r>
        </a:p>
      </dsp:txBody>
      <dsp:txXfrm rot="-5400000">
        <a:off x="842852" y="2216264"/>
        <a:ext cx="7136353" cy="706236"/>
      </dsp:txXfrm>
    </dsp:sp>
    <dsp:sp modelId="{243ED762-5D75-F54A-A7E3-83755EE569C6}">
      <dsp:nvSpPr>
        <dsp:cNvPr id="0" name=""/>
        <dsp:cNvSpPr/>
      </dsp:nvSpPr>
      <dsp:spPr>
        <a:xfrm rot="5400000">
          <a:off x="-180611" y="3446740"/>
          <a:ext cx="1204074" cy="842852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300" kern="1200" dirty="0"/>
            <a:t>4</a:t>
          </a:r>
        </a:p>
      </dsp:txBody>
      <dsp:txXfrm rot="-5400000">
        <a:off x="0" y="3687555"/>
        <a:ext cx="842852" cy="361222"/>
      </dsp:txXfrm>
    </dsp:sp>
    <dsp:sp modelId="{AFCC9A13-9850-5041-BF04-89A8C0F70374}">
      <dsp:nvSpPr>
        <dsp:cNvPr id="0" name=""/>
        <dsp:cNvSpPr/>
      </dsp:nvSpPr>
      <dsp:spPr>
        <a:xfrm rot="5400000">
          <a:off x="4038807" y="70174"/>
          <a:ext cx="782648" cy="717455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7152" tIns="29210" rIns="29210" bIns="29210" numCol="1" spcCol="1270" anchor="ctr" anchorCtr="0">
          <a:noAutofit/>
        </a:bodyPr>
        <a:lstStyle/>
        <a:p>
          <a:pPr marL="285750" lvl="1" indent="-285750" algn="l" defTabSz="2044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4600" kern="1200" dirty="0"/>
            <a:t>Resultados</a:t>
          </a:r>
        </a:p>
      </dsp:txBody>
      <dsp:txXfrm rot="-5400000">
        <a:off x="842852" y="3304335"/>
        <a:ext cx="7136353" cy="706236"/>
      </dsp:txXfrm>
    </dsp:sp>
    <dsp:sp modelId="{241DF98F-390B-344C-BD76-30C4569A8BD1}">
      <dsp:nvSpPr>
        <dsp:cNvPr id="0" name=""/>
        <dsp:cNvSpPr/>
      </dsp:nvSpPr>
      <dsp:spPr>
        <a:xfrm rot="5400000">
          <a:off x="-180611" y="4534812"/>
          <a:ext cx="1204074" cy="842852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300" kern="1200" dirty="0"/>
            <a:t>5</a:t>
          </a:r>
        </a:p>
      </dsp:txBody>
      <dsp:txXfrm rot="-5400000">
        <a:off x="0" y="4775627"/>
        <a:ext cx="842852" cy="361222"/>
      </dsp:txXfrm>
    </dsp:sp>
    <dsp:sp modelId="{A5DE9E67-3386-6445-B0F9-9CED200F4849}">
      <dsp:nvSpPr>
        <dsp:cNvPr id="0" name=""/>
        <dsp:cNvSpPr/>
      </dsp:nvSpPr>
      <dsp:spPr>
        <a:xfrm rot="5400000">
          <a:off x="4038807" y="1158245"/>
          <a:ext cx="782648" cy="717455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7152" tIns="29210" rIns="29210" bIns="29210" numCol="1" spcCol="1270" anchor="ctr" anchorCtr="0">
          <a:noAutofit/>
        </a:bodyPr>
        <a:lstStyle/>
        <a:p>
          <a:pPr marL="285750" lvl="1" indent="-285750" algn="l" defTabSz="2044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4600" kern="1200" dirty="0"/>
            <a:t>Discusión </a:t>
          </a:r>
        </a:p>
      </dsp:txBody>
      <dsp:txXfrm rot="-5400000">
        <a:off x="842852" y="4392406"/>
        <a:ext cx="7136353" cy="70623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F727F9-0707-0041-AD8F-BF7EA07AB744}">
      <dsp:nvSpPr>
        <dsp:cNvPr id="0" name=""/>
        <dsp:cNvSpPr/>
      </dsp:nvSpPr>
      <dsp:spPr>
        <a:xfrm>
          <a:off x="2943288" y="2827211"/>
          <a:ext cx="2248461" cy="224846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 dirty="0"/>
            <a:t>Engativá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 dirty="0"/>
            <a:t>12,9% de las consultas por infecciones agudas</a:t>
          </a:r>
          <a:endParaRPr lang="es-ES" sz="2000" kern="1200" dirty="0"/>
        </a:p>
      </dsp:txBody>
      <dsp:txXfrm>
        <a:off x="3272567" y="3156490"/>
        <a:ext cx="1589903" cy="1589903"/>
      </dsp:txXfrm>
    </dsp:sp>
    <dsp:sp modelId="{94F8F26E-2221-6241-B916-AD7C6C71579E}">
      <dsp:nvSpPr>
        <dsp:cNvPr id="0" name=""/>
        <dsp:cNvSpPr/>
      </dsp:nvSpPr>
      <dsp:spPr>
        <a:xfrm rot="12510444">
          <a:off x="937513" y="2518331"/>
          <a:ext cx="2162578" cy="64081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E474E09-9C1F-2A40-B1ED-D37662F3E985}">
      <dsp:nvSpPr>
        <dsp:cNvPr id="0" name=""/>
        <dsp:cNvSpPr/>
      </dsp:nvSpPr>
      <dsp:spPr>
        <a:xfrm>
          <a:off x="594" y="1468252"/>
          <a:ext cx="2136038" cy="170883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/>
            <a:t>OMS: </a:t>
          </a:r>
          <a:br>
            <a:rPr lang="es-ES" sz="2000" kern="1200" dirty="0"/>
          </a:br>
          <a:r>
            <a:rPr lang="es-ES" sz="2000" kern="1200" dirty="0"/>
            <a:t>6,5 Millones de muertes por contaminación.</a:t>
          </a:r>
        </a:p>
      </dsp:txBody>
      <dsp:txXfrm>
        <a:off x="50644" y="1518302"/>
        <a:ext cx="2035938" cy="1608730"/>
      </dsp:txXfrm>
    </dsp:sp>
    <dsp:sp modelId="{D023D28B-6BC9-784A-B381-D8E5D659F732}">
      <dsp:nvSpPr>
        <dsp:cNvPr id="0" name=""/>
        <dsp:cNvSpPr/>
      </dsp:nvSpPr>
      <dsp:spPr>
        <a:xfrm rot="16182180">
          <a:off x="3212970" y="1564771"/>
          <a:ext cx="1687675" cy="64081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C97A48A-C8F2-1E4F-A31C-BD734FFCA1D6}">
      <dsp:nvSpPr>
        <dsp:cNvPr id="0" name=""/>
        <dsp:cNvSpPr/>
      </dsp:nvSpPr>
      <dsp:spPr>
        <a:xfrm>
          <a:off x="2617977" y="360082"/>
          <a:ext cx="2868912" cy="136253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New York:</a:t>
          </a:r>
          <a:br>
            <a:rPr lang="es-ES" sz="1800" kern="1200" dirty="0"/>
          </a:br>
          <a:r>
            <a:rPr lang="es-ES" sz="1800" kern="1200" dirty="0"/>
            <a:t> </a:t>
          </a:r>
          <a:r>
            <a:rPr lang="es-ES_tradnl" sz="1800" kern="1200" dirty="0"/>
            <a:t>2,32% (IC95%: 0,68;3,94)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800" kern="1200" dirty="0"/>
            <a:t>China:</a:t>
          </a:r>
          <a:br>
            <a:rPr lang="es-ES_tradnl" sz="1800" kern="1200" dirty="0"/>
          </a:br>
          <a:r>
            <a:rPr lang="es-ES_tradnl" sz="1800" kern="1200" dirty="0"/>
            <a:t>0,35% (IC95%: 0,18;0,52)</a:t>
          </a:r>
          <a:endParaRPr lang="es-ES" sz="1800" kern="1200" dirty="0"/>
        </a:p>
      </dsp:txBody>
      <dsp:txXfrm>
        <a:off x="2657884" y="399989"/>
        <a:ext cx="2789098" cy="1282721"/>
      </dsp:txXfrm>
    </dsp:sp>
    <dsp:sp modelId="{0056EEEA-7834-9645-B4BA-A424EF7B4AF7}">
      <dsp:nvSpPr>
        <dsp:cNvPr id="0" name=""/>
        <dsp:cNvSpPr/>
      </dsp:nvSpPr>
      <dsp:spPr>
        <a:xfrm rot="19984753">
          <a:off x="5065074" y="2587095"/>
          <a:ext cx="2116630" cy="64081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DEC78FD-B2D9-C84B-BD51-7771E76C6433}">
      <dsp:nvSpPr>
        <dsp:cNvPr id="0" name=""/>
        <dsp:cNvSpPr/>
      </dsp:nvSpPr>
      <dsp:spPr>
        <a:xfrm>
          <a:off x="5806404" y="1216377"/>
          <a:ext cx="2521229" cy="24239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/>
            <a:t>Colombia: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 dirty="0"/>
            <a:t>5.000 muertes prematuras.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 dirty="0"/>
            <a:t>Área Metropolitana del Valle Aburra representan mas del 75%</a:t>
          </a:r>
          <a:endParaRPr lang="es-ES" sz="2000" kern="1200" dirty="0"/>
        </a:p>
      </dsp:txBody>
      <dsp:txXfrm>
        <a:off x="5877398" y="1287371"/>
        <a:ext cx="2379241" cy="22819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‹Nº›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2/8/2018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2/8/2018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2/8/2018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2/8/2018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2/8/2018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2/8/2018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/>
              <a:t>Arrastre la imagen al marcador de posición o haga clic en el icono para agregar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breathelife2030.org/the-issue/health-and-climate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5" Type="http://schemas.openxmlformats.org/officeDocument/2006/relationships/oleObject" Target="file:///\\localhost\Users\estebanalvarez\Documents\Datos%20de%20usuario%20de%20Microsoft\Office%202011%20AutoRecovery\Macintosh%20HD:Users:estebanalvarez:Desktop:Final%20Engativa%203.doc!OLE_LINK2" TargetMode="Externa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estebanalvarez\Desktop\Macintosh%20HD:Users:estebanalvarez:Desktop:Final%20Engativa%203.doc!OLE_LINK3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450600"/>
            <a:ext cx="7772400" cy="2820471"/>
          </a:xfrm>
        </p:spPr>
        <p:txBody>
          <a:bodyPr>
            <a:normAutofit/>
          </a:bodyPr>
          <a:lstStyle/>
          <a:p>
            <a:r>
              <a:rPr lang="es-ES_tradnl" b="1" dirty="0"/>
              <a:t>Efectos a corto plazo de la contaminación del aire sobre la mortalidad cardiopulmonar en  la localidad de Engativá-Bogotá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542345"/>
            <a:ext cx="6400800" cy="2015057"/>
          </a:xfrm>
        </p:spPr>
        <p:txBody>
          <a:bodyPr>
            <a:noAutofit/>
          </a:bodyPr>
          <a:lstStyle/>
          <a:p>
            <a:r>
              <a:rPr lang="es-ES" sz="2200" dirty="0"/>
              <a:t>Universidad Santo Tomas </a:t>
            </a:r>
          </a:p>
          <a:p>
            <a:r>
              <a:rPr lang="es-ES" sz="2200" dirty="0"/>
              <a:t>Semillero Salud Ambiental </a:t>
            </a:r>
          </a:p>
          <a:p>
            <a:r>
              <a:rPr lang="es-ES" sz="2200" dirty="0"/>
              <a:t>Jaiver Esteban Alvarez Soto </a:t>
            </a:r>
          </a:p>
          <a:p>
            <a:r>
              <a:rPr lang="es-ES" sz="2200" dirty="0"/>
              <a:t>2018</a:t>
            </a:r>
          </a:p>
        </p:txBody>
      </p:sp>
      <p:pic>
        <p:nvPicPr>
          <p:cNvPr id="8" name="Imagen 7" descr="Escudo_Usta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236" y="3542345"/>
            <a:ext cx="1881835" cy="1881835"/>
          </a:xfrm>
          <a:prstGeom prst="rect">
            <a:avLst/>
          </a:prstGeom>
        </p:spPr>
      </p:pic>
      <p:pic>
        <p:nvPicPr>
          <p:cNvPr id="10" name="Imagen 9" descr="logo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4594" y="3542345"/>
            <a:ext cx="2139250" cy="2086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9976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57200" y="110025"/>
            <a:ext cx="8229600" cy="1252728"/>
          </a:xfrm>
        </p:spPr>
        <p:txBody>
          <a:bodyPr/>
          <a:lstStyle/>
          <a:p>
            <a:r>
              <a:rPr lang="es-ES" dirty="0"/>
              <a:t>Resultados</a:t>
            </a:r>
          </a:p>
        </p:txBody>
      </p:sp>
      <p:pic>
        <p:nvPicPr>
          <p:cNvPr id="3073" name="Gráfico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103" y="1797883"/>
            <a:ext cx="5323000" cy="4851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Box 33"/>
          <p:cNvSpPr txBox="1">
            <a:spLocks noChangeArrowheads="1"/>
          </p:cNvSpPr>
          <p:nvPr/>
        </p:nvSpPr>
        <p:spPr bwMode="auto">
          <a:xfrm>
            <a:off x="6289845" y="3182108"/>
            <a:ext cx="2854155" cy="1498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S_tradnl" sz="2800" b="0" i="1" u="none" strike="noStrike" cap="none" normalizeH="0" baseline="0" dirty="0">
                <a:ln>
                  <a:noFill/>
                </a:ln>
                <a:solidFill>
                  <a:srgbClr val="1F497D"/>
                </a:solidFill>
                <a:effectLst/>
                <a:latin typeface="Times New Roman" charset="0"/>
                <a:ea typeface="Calibri" charset="0"/>
              </a:rPr>
              <a:t>Porcentaje de muertes durante 2009-2014</a:t>
            </a:r>
            <a:endParaRPr kumimoji="0" lang="es-ES" sz="6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04483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Imagen 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064" y="413798"/>
            <a:ext cx="5880104" cy="472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33"/>
          <p:cNvSpPr txBox="1">
            <a:spLocks noChangeArrowheads="1"/>
          </p:cNvSpPr>
          <p:nvPr/>
        </p:nvSpPr>
        <p:spPr bwMode="auto">
          <a:xfrm>
            <a:off x="6222059" y="2610529"/>
            <a:ext cx="2725591" cy="2055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CO" sz="2800" b="0" i="1" u="none" strike="noStrike" cap="none" normalizeH="0" baseline="0" dirty="0">
                <a:ln>
                  <a:noFill/>
                </a:ln>
                <a:solidFill>
                  <a:srgbClr val="1F497D"/>
                </a:solidFill>
                <a:effectLst/>
                <a:latin typeface="Times New Roman" charset="0"/>
                <a:ea typeface="Calibri" charset="0"/>
              </a:rPr>
              <a:t>Comportamiento de la mortalidad de la localidad de Engativá 2009- 2014</a:t>
            </a:r>
            <a:endParaRPr kumimoji="0" lang="es-ES" sz="6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5" name="Text Box 35"/>
          <p:cNvSpPr txBox="1">
            <a:spLocks noChangeArrowheads="1"/>
          </p:cNvSpPr>
          <p:nvPr/>
        </p:nvSpPr>
        <p:spPr bwMode="auto">
          <a:xfrm>
            <a:off x="279399" y="5391727"/>
            <a:ext cx="5942659" cy="1286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sz="1600" b="0" u="none" strike="noStrike" cap="none" normalizeH="0" baseline="0" noProof="1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Calibri" charset="0"/>
              </a:rPr>
              <a:t>CP: Cardiopulmonar; CV: Cardiovascular; RP: Respiratoria; IAM: Infarto Agudo del Miocardio; DR: Disri</a:t>
            </a:r>
            <a:r>
              <a:rPr kumimoji="0" lang="es-MX" sz="1600" b="0" u="none" strike="noStrike" cap="none" normalizeH="0" baseline="0" noProof="1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Calibri" charset="0"/>
              </a:rPr>
              <a:t>t</a:t>
            </a:r>
            <a:r>
              <a:rPr kumimoji="0" sz="1600" b="0" u="none" strike="noStrike" cap="none" normalizeH="0" baseline="0" noProof="1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Calibri" charset="0"/>
              </a:rPr>
              <a:t>mias; CRB: Cerebrovascular; LRI: Infección Respiratoria de las vías áreas inferiores; EPOC: Enfermedad Pulmonar Obstructiva Crónica; D.E: Desviación Estándar.</a:t>
            </a:r>
            <a:endParaRPr kumimoji="0" lang="es-ES" sz="4400" b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29276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Imagen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25482"/>
            <a:ext cx="9161278" cy="2391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759025" y="556948"/>
            <a:ext cx="776062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800" i="1" dirty="0"/>
              <a:t>Comportamiento de los contaminantes en la localidad de Engativá 2009-2014</a:t>
            </a:r>
            <a:r>
              <a:rPr lang="es-ES_tradnl" sz="2800" dirty="0"/>
              <a:t> 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2483088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401" y="1191892"/>
            <a:ext cx="7808418" cy="5666108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245278" y="268562"/>
            <a:ext cx="861687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800" dirty="0"/>
              <a:t>Concentraciones medias y máximas de PM10 y PM2.5 en la localidad de Engativá 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20876924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Imagen 1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623"/>
          <a:stretch/>
        </p:blipFill>
        <p:spPr bwMode="auto">
          <a:xfrm>
            <a:off x="0" y="191356"/>
            <a:ext cx="4783119" cy="6666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lipse 3"/>
          <p:cNvSpPr/>
          <p:nvPr/>
        </p:nvSpPr>
        <p:spPr>
          <a:xfrm>
            <a:off x="3161615" y="4610896"/>
            <a:ext cx="428123" cy="19976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 4"/>
          <p:cNvSpPr/>
          <p:nvPr/>
        </p:nvSpPr>
        <p:spPr>
          <a:xfrm>
            <a:off x="4999370" y="363009"/>
            <a:ext cx="400992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800" i="1" dirty="0"/>
              <a:t>Porcentaje de cambio del riesgo en la mortalidad cardiopulmonar en la localidad de Engativá 2009-2014</a:t>
            </a:r>
            <a:r>
              <a:rPr lang="es-ES_tradnl" sz="2800" dirty="0"/>
              <a:t> </a:t>
            </a:r>
            <a:endParaRPr lang="es-ES" sz="2800" dirty="0"/>
          </a:p>
        </p:txBody>
      </p:sp>
      <p:sp>
        <p:nvSpPr>
          <p:cNvPr id="6" name="CuadroTexto 5"/>
          <p:cNvSpPr txBox="1"/>
          <p:nvPr/>
        </p:nvSpPr>
        <p:spPr>
          <a:xfrm>
            <a:off x="5311281" y="3878774"/>
            <a:ext cx="34510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400" dirty="0"/>
              <a:t>3,58%(IC95%: 0,15%;7,18%) por un incremento de 5 ppb en el valor máximo de O</a:t>
            </a:r>
            <a:r>
              <a:rPr lang="es-ES_tradnl" sz="2400" baseline="-25000" dirty="0"/>
              <a:t>3</a:t>
            </a:r>
            <a:r>
              <a:rPr lang="es-ES_tradnl" sz="2400" dirty="0"/>
              <a:t> combinado con el valor máximo horario de NO</a:t>
            </a:r>
            <a:r>
              <a:rPr lang="es-ES_tradnl" sz="2400" baseline="-25000" dirty="0"/>
              <a:t>2</a:t>
            </a:r>
            <a:endParaRPr lang="es-ES" sz="2400" dirty="0"/>
          </a:p>
        </p:txBody>
      </p:sp>
      <p:sp>
        <p:nvSpPr>
          <p:cNvPr id="7" name="Flecha derecha 6"/>
          <p:cNvSpPr/>
          <p:nvPr/>
        </p:nvSpPr>
        <p:spPr>
          <a:xfrm>
            <a:off x="3681975" y="4610896"/>
            <a:ext cx="1526673" cy="34059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014994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Imagen 11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40601"/>
            <a:ext cx="5195819" cy="693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ángulo 5"/>
          <p:cNvSpPr/>
          <p:nvPr/>
        </p:nvSpPr>
        <p:spPr>
          <a:xfrm>
            <a:off x="5134079" y="363009"/>
            <a:ext cx="400992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800" i="1" dirty="0"/>
              <a:t>Porcentaje de cambio del riesgo en la mortalidad cardiovascular en la localidad de Engativá 2009-2014</a:t>
            </a:r>
            <a:r>
              <a:rPr lang="es-ES_tradnl" sz="2800" dirty="0"/>
              <a:t> </a:t>
            </a:r>
            <a:endParaRPr lang="es-ES" sz="2800" dirty="0"/>
          </a:p>
        </p:txBody>
      </p:sp>
      <p:sp>
        <p:nvSpPr>
          <p:cNvPr id="5" name="Elipse 4"/>
          <p:cNvSpPr/>
          <p:nvPr/>
        </p:nvSpPr>
        <p:spPr>
          <a:xfrm>
            <a:off x="3975806" y="4430889"/>
            <a:ext cx="627944" cy="13405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Elipse 7"/>
          <p:cNvSpPr/>
          <p:nvPr/>
        </p:nvSpPr>
        <p:spPr>
          <a:xfrm>
            <a:off x="4171245" y="4816123"/>
            <a:ext cx="627944" cy="13405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Elipse 8"/>
          <p:cNvSpPr/>
          <p:nvPr/>
        </p:nvSpPr>
        <p:spPr>
          <a:xfrm>
            <a:off x="4171245" y="5229578"/>
            <a:ext cx="627944" cy="13405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Elipse 9"/>
          <p:cNvSpPr/>
          <p:nvPr/>
        </p:nvSpPr>
        <p:spPr>
          <a:xfrm>
            <a:off x="3857273" y="5638095"/>
            <a:ext cx="627944" cy="13405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Elipse 10"/>
          <p:cNvSpPr/>
          <p:nvPr/>
        </p:nvSpPr>
        <p:spPr>
          <a:xfrm>
            <a:off x="1438730" y="4646913"/>
            <a:ext cx="627944" cy="13405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Elipse 11"/>
          <p:cNvSpPr/>
          <p:nvPr/>
        </p:nvSpPr>
        <p:spPr>
          <a:xfrm>
            <a:off x="1438730" y="5128194"/>
            <a:ext cx="627944" cy="13405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CuadroTexto 6"/>
          <p:cNvSpPr txBox="1"/>
          <p:nvPr/>
        </p:nvSpPr>
        <p:spPr>
          <a:xfrm>
            <a:off x="5195818" y="3290586"/>
            <a:ext cx="382668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s-ES_tradnl" sz="2400" dirty="0"/>
              <a:t>4,69% (IC95%: 1,05%;8,48%) </a:t>
            </a:r>
          </a:p>
          <a:p>
            <a:pPr marL="285750" indent="-285750">
              <a:buFont typeface="Wingdings" charset="2"/>
              <a:buChar char="ü"/>
            </a:pPr>
            <a:r>
              <a:rPr lang="es-ES_tradnl" sz="2400" dirty="0"/>
              <a:t>4,63% (IC95%: 0,63%;8,81%) </a:t>
            </a:r>
          </a:p>
          <a:p>
            <a:pPr marL="285750" indent="-285750">
              <a:buFont typeface="Wingdings" charset="2"/>
              <a:buChar char="ü"/>
            </a:pPr>
            <a:r>
              <a:rPr lang="es-ES_tradnl" sz="2400" dirty="0"/>
              <a:t>6,79% (IC95%: 2,53%;11,23%) </a:t>
            </a:r>
          </a:p>
          <a:p>
            <a:pPr marL="285750" indent="-285750">
              <a:buFont typeface="Wingdings" charset="2"/>
              <a:buChar char="ü"/>
            </a:pPr>
            <a:r>
              <a:rPr lang="es-ES_tradnl" sz="2400" dirty="0"/>
              <a:t>6,79% (IC95%:2,09%;11,70%) </a:t>
            </a:r>
          </a:p>
          <a:p>
            <a:pPr marL="285750" indent="-285750">
              <a:buFont typeface="Wingdings" charset="2"/>
              <a:buChar char="ü"/>
            </a:pPr>
            <a:r>
              <a:rPr lang="es-ES_tradnl" sz="2400" dirty="0"/>
              <a:t>2,30% (IC95%:0,49%; 4,15%) 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33511382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Imagen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39"/>
          <a:stretch/>
        </p:blipFill>
        <p:spPr bwMode="auto">
          <a:xfrm>
            <a:off x="251928" y="0"/>
            <a:ext cx="4342028" cy="690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4838848" y="214399"/>
            <a:ext cx="400992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800" i="1" dirty="0"/>
              <a:t>Porcentaje de cambio del riesgo en la mortalidad respiratoria en la localidad de Engativá 2009-2014</a:t>
            </a:r>
            <a:r>
              <a:rPr lang="es-ES_tradnl" sz="2800" dirty="0"/>
              <a:t> 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2970524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Imagen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889"/>
          <a:stretch/>
        </p:blipFill>
        <p:spPr bwMode="auto">
          <a:xfrm>
            <a:off x="1" y="0"/>
            <a:ext cx="2972560" cy="6805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3269816" y="214399"/>
            <a:ext cx="557895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800" i="1" dirty="0"/>
              <a:t>Porcentaje de cambio de riesgo de la mortalidad por evento especifico en  la localidad de Engativá 2009-2014 </a:t>
            </a:r>
            <a:endParaRPr lang="es-ES" sz="2800" dirty="0"/>
          </a:p>
        </p:txBody>
      </p:sp>
      <p:pic>
        <p:nvPicPr>
          <p:cNvPr id="11266" name="Imagen 1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7676" y="1729279"/>
            <a:ext cx="6036323" cy="4282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 de texto 11"/>
          <p:cNvSpPr txBox="1">
            <a:spLocks/>
          </p:cNvSpPr>
          <p:nvPr/>
        </p:nvSpPr>
        <p:spPr bwMode="auto">
          <a:xfrm>
            <a:off x="3188746" y="6005512"/>
            <a:ext cx="5836272" cy="800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RR.: </a:t>
            </a:r>
            <a:r>
              <a:rPr kumimoji="0" lang="es-ES_tradnl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Riesgo relativo; DE: Desviación estándar; ICI: Intervalo de confianza límite inferior; ICS: Intervalo de confianza límite superior; %CR: Porcentaje del cambio del riesgo</a:t>
            </a:r>
            <a:endParaRPr kumimoji="0" lang="es-ES" sz="4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72610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872067" y="1959438"/>
            <a:ext cx="7408333" cy="3903890"/>
          </a:xfrm>
        </p:spPr>
        <p:txBody>
          <a:bodyPr>
            <a:normAutofit/>
          </a:bodyPr>
          <a:lstStyle/>
          <a:p>
            <a:r>
              <a:rPr lang="es-ES_tradnl" dirty="0"/>
              <a:t>Santa Cruz de Tenerife y Las Palmas de Gran Canaria donde un aumento de 10 μg/m</a:t>
            </a:r>
            <a:r>
              <a:rPr lang="es-ES_tradnl" baseline="30000" dirty="0"/>
              <a:t>3 </a:t>
            </a:r>
            <a:r>
              <a:rPr lang="es-ES_tradnl" dirty="0"/>
              <a:t>en el promedio diario de PM</a:t>
            </a:r>
            <a:r>
              <a:rPr lang="es-ES_tradnl" baseline="-25000" dirty="0"/>
              <a:t>10</a:t>
            </a:r>
            <a:r>
              <a:rPr lang="es-ES_tradnl" dirty="0"/>
              <a:t> incremento la mortalidad respiratoria en 4,8% (IC95%: 1,1%; 8,8%) en el Lag 2. </a:t>
            </a:r>
          </a:p>
          <a:p>
            <a:r>
              <a:rPr lang="es-ES_tradnl" dirty="0"/>
              <a:t>En el año 2013 resalta que un aumento de 10 μg/m</a:t>
            </a:r>
            <a:r>
              <a:rPr lang="es-ES_tradnl" baseline="30000" dirty="0"/>
              <a:t>3 </a:t>
            </a:r>
            <a:r>
              <a:rPr lang="es-ES_tradnl" dirty="0"/>
              <a:t>en la concentración media de PM</a:t>
            </a:r>
            <a:r>
              <a:rPr lang="es-ES_tradnl" baseline="-25000" dirty="0"/>
              <a:t>2.5 </a:t>
            </a:r>
            <a:r>
              <a:rPr lang="es-ES_tradnl" dirty="0"/>
              <a:t>se asocia con un incremento en la mortalidad por todas las causas de 0,55% (IC95%: 0,27%; 0,84%) y de 1,91% (IC95%: 0,71%; 3,12%) en la mortalidad respiratoria (37). </a:t>
            </a:r>
            <a:endParaRPr lang="es-ES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Discusión</a:t>
            </a:r>
          </a:p>
        </p:txBody>
      </p:sp>
    </p:spTree>
    <p:extLst>
      <p:ext uri="{BB962C8B-B14F-4D97-AF65-F5344CB8AC3E}">
        <p14:creationId xmlns:p14="http://schemas.microsoft.com/office/powerpoint/2010/main" val="21999066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872067" y="2486327"/>
            <a:ext cx="7408333" cy="3450696"/>
          </a:xfrm>
        </p:spPr>
        <p:txBody>
          <a:bodyPr/>
          <a:lstStyle/>
          <a:p>
            <a:r>
              <a:rPr lang="es-ES_tradnl" dirty="0"/>
              <a:t>En la localidad de Fontibón que obtuvo un resultado similar, revelando un aumento de la mortalidad cardiopulmonar en el grupo de todas las edades del 7,87% (IC95%:-6,76%; 24,81%) por un incremento de 10 ppb en la concentración promedio de O</a:t>
            </a:r>
            <a:r>
              <a:rPr lang="es-ES_tradnl" baseline="-25000" dirty="0"/>
              <a:t>3</a:t>
            </a:r>
            <a:r>
              <a:rPr lang="es-ES_tradnl" dirty="0"/>
              <a:t> máximo 8 horas combinado con NO</a:t>
            </a:r>
            <a:r>
              <a:rPr lang="es-ES_tradnl" baseline="-25000" dirty="0"/>
              <a:t>2</a:t>
            </a:r>
            <a:r>
              <a:rPr lang="es-ES_tradnl" dirty="0"/>
              <a:t> 24 horas y un riesgo del 4,70% (IC95:-5,86%; 16,47%) cuando aumenta en 10 ppb el máximo horario de O</a:t>
            </a:r>
            <a:r>
              <a:rPr lang="es-ES_tradnl" baseline="-25000" dirty="0"/>
              <a:t>3</a:t>
            </a:r>
            <a:r>
              <a:rPr lang="es-ES_tradnl" dirty="0"/>
              <a:t> y se une con el NO</a:t>
            </a:r>
            <a:r>
              <a:rPr lang="es-ES_tradnl" baseline="-25000" dirty="0"/>
              <a:t>2</a:t>
            </a:r>
            <a:r>
              <a:rPr lang="es-ES_tradnl" dirty="0"/>
              <a:t> máximo horario </a:t>
            </a:r>
            <a:endParaRPr lang="es-ES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Discusión</a:t>
            </a:r>
          </a:p>
        </p:txBody>
      </p:sp>
    </p:spTree>
    <p:extLst>
      <p:ext uri="{BB962C8B-B14F-4D97-AF65-F5344CB8AC3E}">
        <p14:creationId xmlns:p14="http://schemas.microsoft.com/office/powerpoint/2010/main" val="1345334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57200" y="-152362"/>
            <a:ext cx="8229600" cy="1252728"/>
          </a:xfrm>
        </p:spPr>
        <p:txBody>
          <a:bodyPr/>
          <a:lstStyle/>
          <a:p>
            <a:r>
              <a:rPr lang="es-ES" dirty="0"/>
              <a:t>Contenido</a:t>
            </a: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79135074"/>
              </p:ext>
            </p:extLst>
          </p:nvPr>
        </p:nvGraphicFramePr>
        <p:xfrm>
          <a:off x="669387" y="1169011"/>
          <a:ext cx="8017412" cy="55601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156028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457200" y="1486589"/>
            <a:ext cx="8528038" cy="5178542"/>
          </a:xfrm>
        </p:spPr>
        <p:txBody>
          <a:bodyPr>
            <a:normAutofit fontScale="25000" lnSpcReduction="20000"/>
          </a:bodyPr>
          <a:lstStyle/>
          <a:p>
            <a:r>
              <a:rPr lang="en-US" sz="4800" dirty="0"/>
              <a:t>1.	</a:t>
            </a:r>
            <a:r>
              <a:rPr lang="en-US" sz="4800" dirty="0" err="1"/>
              <a:t>breathelife</a:t>
            </a:r>
            <a:r>
              <a:rPr lang="en-US" sz="4800" dirty="0"/>
              <a:t>. </a:t>
            </a:r>
            <a:r>
              <a:rPr lang="en-US" sz="4800" dirty="0" err="1"/>
              <a:t>Salud</a:t>
            </a:r>
            <a:r>
              <a:rPr lang="en-US" sz="4800" dirty="0"/>
              <a:t> y </a:t>
            </a:r>
            <a:r>
              <a:rPr lang="en-US" sz="4800" dirty="0" err="1"/>
              <a:t>impactos</a:t>
            </a:r>
            <a:r>
              <a:rPr lang="en-US" sz="4800" dirty="0"/>
              <a:t> del </a:t>
            </a:r>
            <a:r>
              <a:rPr lang="en-US" sz="4800" dirty="0" err="1"/>
              <a:t>clima</a:t>
            </a:r>
            <a:r>
              <a:rPr lang="en-US" sz="4800" dirty="0"/>
              <a:t>. [Online].; 2016 [cited 2017 03 08. Available from:   HYPERLINK "http://breathelife2030.org/the-issue/health-and-climate-impacts"  </a:t>
            </a:r>
            <a:r>
              <a:rPr lang="en-US" sz="4800" dirty="0">
                <a:hlinkClick r:id="rId2"/>
              </a:rPr>
              <a:t>http://breathelife2030.org/the-issue/health-and-climate</a:t>
            </a:r>
            <a:r>
              <a:rPr lang="en-US" sz="4800" dirty="0"/>
              <a:t> impacts .</a:t>
            </a:r>
          </a:p>
          <a:p>
            <a:r>
              <a:rPr lang="en-US" sz="4800" dirty="0"/>
              <a:t>2.	</a:t>
            </a:r>
            <a:r>
              <a:rPr lang="en-US" sz="4800" dirty="0" err="1"/>
              <a:t>Khreis</a:t>
            </a:r>
            <a:r>
              <a:rPr lang="en-US" sz="4800" dirty="0"/>
              <a:t> H. The health impacts of traffic-related exposures in urban areas: Understanding real effects, underlying driving forces and co-producing future directions. Leeds:; 2016.</a:t>
            </a:r>
          </a:p>
          <a:p>
            <a:r>
              <a:rPr lang="en-US" sz="4800" dirty="0"/>
              <a:t>3.	Robert D BB. Air Pollution and Cardiovascular Disease. Dallas:; 2004.</a:t>
            </a:r>
          </a:p>
          <a:p>
            <a:r>
              <a:rPr lang="en-US" sz="4800" dirty="0"/>
              <a:t>4.	Chen R. Beyond PM2.5: The role of ultrafine particles on adverse health effects of air pollution. Beijing:; 2016.</a:t>
            </a:r>
          </a:p>
          <a:p>
            <a:r>
              <a:rPr lang="en-US" sz="4800" dirty="0"/>
              <a:t>5.	H. H. Time series analysis of personal exposure to ambient air pollution and mortality using an exposure simulator. New York:; 2012.</a:t>
            </a:r>
          </a:p>
          <a:p>
            <a:r>
              <a:rPr lang="en-US" sz="4800" dirty="0"/>
              <a:t>6.	Chen R. Association of Particulate Air Pollution With Daily </a:t>
            </a:r>
            <a:r>
              <a:rPr lang="en-US" sz="4800" dirty="0" err="1"/>
              <a:t>MortalityThe</a:t>
            </a:r>
            <a:r>
              <a:rPr lang="en-US" sz="4800" dirty="0"/>
              <a:t> China Air Pollution and Health Effects Study. Shanghai:; 2012.</a:t>
            </a:r>
          </a:p>
          <a:p>
            <a:r>
              <a:rPr lang="en-US" sz="4800" dirty="0"/>
              <a:t>7.	S. M. Associations between Daily Cause-specific Mortality and Concentrations of Ground-level Ozone in Montreal, Quebec. Quebec:; 2014.</a:t>
            </a:r>
          </a:p>
          <a:p>
            <a:r>
              <a:rPr lang="en-US" sz="4800" dirty="0"/>
              <a:t>8.	</a:t>
            </a:r>
            <a:r>
              <a:rPr lang="en-US" sz="4800" dirty="0" err="1"/>
              <a:t>Ministerio</a:t>
            </a:r>
            <a:r>
              <a:rPr lang="en-US" sz="4800" dirty="0"/>
              <a:t> de </a:t>
            </a:r>
            <a:r>
              <a:rPr lang="en-US" sz="4800" dirty="0" err="1"/>
              <a:t>Ambiente</a:t>
            </a:r>
            <a:r>
              <a:rPr lang="en-US" sz="4800" dirty="0"/>
              <a:t> y </a:t>
            </a:r>
            <a:r>
              <a:rPr lang="en-US" sz="4800" dirty="0" err="1"/>
              <a:t>Desarrollo</a:t>
            </a:r>
            <a:r>
              <a:rPr lang="en-US" sz="4800" dirty="0"/>
              <a:t> </a:t>
            </a:r>
            <a:r>
              <a:rPr lang="en-US" sz="4800" dirty="0" err="1"/>
              <a:t>Sostenible</a:t>
            </a:r>
            <a:r>
              <a:rPr lang="en-US" sz="4800" dirty="0"/>
              <a:t>. </a:t>
            </a:r>
            <a:r>
              <a:rPr lang="en-US" sz="4800" dirty="0" err="1"/>
              <a:t>Diagnóstico</a:t>
            </a:r>
            <a:r>
              <a:rPr lang="en-US" sz="4800" dirty="0"/>
              <a:t> </a:t>
            </a:r>
            <a:r>
              <a:rPr lang="en-US" sz="4800" dirty="0" err="1"/>
              <a:t>Nacional</a:t>
            </a:r>
            <a:r>
              <a:rPr lang="en-US" sz="4800" dirty="0"/>
              <a:t> de </a:t>
            </a:r>
            <a:r>
              <a:rPr lang="en-US" sz="4800" dirty="0" err="1"/>
              <a:t>Salud</a:t>
            </a:r>
            <a:r>
              <a:rPr lang="en-US" sz="4800" dirty="0"/>
              <a:t> </a:t>
            </a:r>
            <a:r>
              <a:rPr lang="en-US" sz="4800" dirty="0" err="1"/>
              <a:t>Ambiental</a:t>
            </a:r>
            <a:r>
              <a:rPr lang="en-US" sz="4800" dirty="0"/>
              <a:t>. Bogotá:; 2012.</a:t>
            </a:r>
          </a:p>
          <a:p>
            <a:r>
              <a:rPr lang="en-US" sz="4800" dirty="0"/>
              <a:t>9.	</a:t>
            </a:r>
            <a:r>
              <a:rPr lang="en-US" sz="4800" dirty="0" err="1"/>
              <a:t>Convenio</a:t>
            </a:r>
            <a:r>
              <a:rPr lang="en-US" sz="4800" dirty="0"/>
              <a:t> Marco 529. </a:t>
            </a:r>
            <a:r>
              <a:rPr lang="en-US" sz="4800" dirty="0" err="1"/>
              <a:t>Estrategias</a:t>
            </a:r>
            <a:r>
              <a:rPr lang="en-US" sz="4800" dirty="0"/>
              <a:t> </a:t>
            </a:r>
            <a:r>
              <a:rPr lang="en-US" sz="4800" dirty="0" err="1"/>
              <a:t>ambientales</a:t>
            </a:r>
            <a:r>
              <a:rPr lang="en-US" sz="4800" dirty="0"/>
              <a:t> </a:t>
            </a:r>
            <a:r>
              <a:rPr lang="en-US" sz="4800" dirty="0" err="1"/>
              <a:t>integradas</a:t>
            </a:r>
            <a:r>
              <a:rPr lang="en-US" sz="4800" dirty="0"/>
              <a:t>. ANVA:; 2012.</a:t>
            </a:r>
          </a:p>
          <a:p>
            <a:r>
              <a:rPr lang="en-US" sz="4800" dirty="0"/>
              <a:t>10.	PAHO. Ambient Air Pollution. [Online].; 2017 [cited 2017 03 08. Available from:   HYPERLINK "http://</a:t>
            </a:r>
            <a:r>
              <a:rPr lang="en-US" sz="4800" dirty="0" err="1"/>
              <a:t>www.paho.org</a:t>
            </a:r>
            <a:r>
              <a:rPr lang="en-US" sz="4800" dirty="0"/>
              <a:t>/</a:t>
            </a:r>
            <a:r>
              <a:rPr lang="en-US" sz="4800" dirty="0" err="1"/>
              <a:t>hq</a:t>
            </a:r>
            <a:r>
              <a:rPr lang="en-US" sz="4800" dirty="0"/>
              <a:t>/</a:t>
            </a:r>
            <a:r>
              <a:rPr lang="en-US" sz="4800" dirty="0" err="1"/>
              <a:t>index.php?option</a:t>
            </a:r>
            <a:r>
              <a:rPr lang="en-US" sz="4800" dirty="0"/>
              <a:t>=</a:t>
            </a:r>
            <a:r>
              <a:rPr lang="en-US" sz="4800" dirty="0" err="1"/>
              <a:t>com_content&amp;view</a:t>
            </a:r>
            <a:r>
              <a:rPr lang="en-US" sz="4800" dirty="0"/>
              <a:t>=</a:t>
            </a:r>
            <a:r>
              <a:rPr lang="en-US" sz="4800" dirty="0" err="1"/>
              <a:t>article&amp;id</a:t>
            </a:r>
            <a:r>
              <a:rPr lang="en-US" sz="4800" dirty="0"/>
              <a:t>=12918%3A2017-ambient-air-pollution&amp;catid=2619%3Aenvironmental-health&amp;Itemid=42247〈=en. "  http://</a:t>
            </a:r>
            <a:r>
              <a:rPr lang="en-US" sz="4800" dirty="0" err="1"/>
              <a:t>www.paho.org</a:t>
            </a:r>
            <a:r>
              <a:rPr lang="en-US" sz="4800" dirty="0"/>
              <a:t>/</a:t>
            </a:r>
            <a:r>
              <a:rPr lang="en-US" sz="4800" dirty="0" err="1"/>
              <a:t>hq</a:t>
            </a:r>
            <a:r>
              <a:rPr lang="en-US" sz="4800" dirty="0"/>
              <a:t>/</a:t>
            </a:r>
            <a:r>
              <a:rPr lang="en-US" sz="4800" dirty="0" err="1"/>
              <a:t>index.php?option</a:t>
            </a:r>
            <a:r>
              <a:rPr lang="en-US" sz="4800" dirty="0"/>
              <a:t>=</a:t>
            </a:r>
            <a:r>
              <a:rPr lang="en-US" sz="4800" dirty="0" err="1"/>
              <a:t>com_content&amp;view</a:t>
            </a:r>
            <a:r>
              <a:rPr lang="en-US" sz="4800" dirty="0"/>
              <a:t>=</a:t>
            </a:r>
            <a:r>
              <a:rPr lang="en-US" sz="4800" dirty="0" err="1"/>
              <a:t>article&amp;id</a:t>
            </a:r>
            <a:r>
              <a:rPr lang="en-US" sz="4800" dirty="0"/>
              <a:t>=12918%3A2017-ambient-air-pollution&amp;catid=2619%3Aenvironmental-health&amp;Itemid=42247〈=en. .</a:t>
            </a:r>
          </a:p>
          <a:p>
            <a:r>
              <a:rPr lang="en-US" sz="4800" dirty="0"/>
              <a:t>11.	</a:t>
            </a:r>
            <a:r>
              <a:rPr lang="en-US" sz="4800" dirty="0" err="1"/>
              <a:t>Gaitán</a:t>
            </a:r>
            <a:r>
              <a:rPr lang="en-US" sz="4800" dirty="0"/>
              <a:t> M. </a:t>
            </a:r>
            <a:r>
              <a:rPr lang="en-US" sz="4800" dirty="0" err="1"/>
              <a:t>Análisis</a:t>
            </a:r>
            <a:r>
              <a:rPr lang="en-US" sz="4800" dirty="0"/>
              <a:t> del </a:t>
            </a:r>
            <a:r>
              <a:rPr lang="en-US" sz="4800" dirty="0" err="1"/>
              <a:t>estado</a:t>
            </a:r>
            <a:r>
              <a:rPr lang="en-US" sz="4800" dirty="0"/>
              <a:t> de la </a:t>
            </a:r>
            <a:r>
              <a:rPr lang="en-US" sz="4800" dirty="0" err="1"/>
              <a:t>calidad</a:t>
            </a:r>
            <a:r>
              <a:rPr lang="en-US" sz="4800" dirty="0"/>
              <a:t> del </a:t>
            </a:r>
            <a:r>
              <a:rPr lang="en-US" sz="4800" dirty="0" err="1"/>
              <a:t>aire</a:t>
            </a:r>
            <a:r>
              <a:rPr lang="en-US" sz="4800" dirty="0"/>
              <a:t> en Bogotá. Bogotá:; 2007.</a:t>
            </a:r>
          </a:p>
          <a:p>
            <a:r>
              <a:rPr lang="en-US" sz="4800" dirty="0"/>
              <a:t>12.	Red de </a:t>
            </a:r>
            <a:r>
              <a:rPr lang="en-US" sz="4800" dirty="0" err="1"/>
              <a:t>Monitoreo</a:t>
            </a:r>
            <a:r>
              <a:rPr lang="en-US" sz="4800" dirty="0"/>
              <a:t> de </a:t>
            </a:r>
            <a:r>
              <a:rPr lang="en-US" sz="4800" dirty="0" err="1"/>
              <a:t>Calidad</a:t>
            </a:r>
            <a:r>
              <a:rPr lang="en-US" sz="4800" dirty="0"/>
              <a:t> del </a:t>
            </a:r>
            <a:r>
              <a:rPr lang="en-US" sz="4800" dirty="0" err="1"/>
              <a:t>Aire</a:t>
            </a:r>
            <a:r>
              <a:rPr lang="en-US" sz="4800" dirty="0"/>
              <a:t> de Bogotá. </a:t>
            </a:r>
            <a:r>
              <a:rPr lang="en-US" sz="4800" dirty="0" err="1"/>
              <a:t>Informe</a:t>
            </a:r>
            <a:r>
              <a:rPr lang="en-US" sz="4800" dirty="0"/>
              <a:t> </a:t>
            </a:r>
            <a:r>
              <a:rPr lang="en-US" sz="4800" dirty="0" err="1"/>
              <a:t>anual</a:t>
            </a:r>
            <a:r>
              <a:rPr lang="en-US" sz="4800" dirty="0"/>
              <a:t> de </a:t>
            </a:r>
            <a:r>
              <a:rPr lang="en-US" sz="4800" dirty="0" err="1"/>
              <a:t>calidad</a:t>
            </a:r>
            <a:r>
              <a:rPr lang="en-US" sz="4800" dirty="0"/>
              <a:t> del </a:t>
            </a:r>
            <a:r>
              <a:rPr lang="en-US" sz="4800" dirty="0" err="1"/>
              <a:t>aire</a:t>
            </a:r>
            <a:r>
              <a:rPr lang="en-US" sz="4800" dirty="0"/>
              <a:t> de Bogotá. Bogotá:; 2016.</a:t>
            </a:r>
          </a:p>
          <a:p>
            <a:r>
              <a:rPr lang="en-US" sz="4800" dirty="0"/>
              <a:t>13.	</a:t>
            </a:r>
            <a:r>
              <a:rPr lang="en-US" sz="4800" dirty="0" err="1"/>
              <a:t>Secretaria</a:t>
            </a:r>
            <a:r>
              <a:rPr lang="en-US" sz="4800" dirty="0"/>
              <a:t> </a:t>
            </a:r>
            <a:r>
              <a:rPr lang="en-US" sz="4800" dirty="0" err="1"/>
              <a:t>Distrital</a:t>
            </a:r>
            <a:r>
              <a:rPr lang="en-US" sz="4800" dirty="0"/>
              <a:t> de </a:t>
            </a:r>
            <a:r>
              <a:rPr lang="en-US" sz="4800" dirty="0" err="1"/>
              <a:t>Salud</a:t>
            </a:r>
            <a:r>
              <a:rPr lang="en-US" sz="4800" dirty="0"/>
              <a:t>. DIAGNÓSTICO LOCAL EN SALUD CON PARTICIPACIÓN SOCIAL. Bogotá:; 2010.</a:t>
            </a:r>
          </a:p>
          <a:p>
            <a:r>
              <a:rPr lang="en-US" sz="4800" dirty="0"/>
              <a:t>14.	Blanco LC. Effect of particulate matter less than 10µm (PM10) on mortality in Bogota, Colombia: a time-series analysis, 1998-2006. Bogotá:; 2014.</a:t>
            </a:r>
          </a:p>
          <a:p>
            <a:r>
              <a:rPr lang="en-US" sz="4800" dirty="0"/>
              <a:t>15.	L. RC. DISTRIBUCIÓN ESPACIAL DE LAS CONCENTRACIONES DE PM2.5 Y SU RELACIÓN CON LA MORTALIDAD CARDIOPULMONAR EN BOGOTÁ, COLOMBIA. Bogotá:; 2017.</a:t>
            </a:r>
          </a:p>
          <a:p>
            <a:r>
              <a:rPr lang="en-US" sz="4800" dirty="0"/>
              <a:t>16.	M. S. MÉTODOS DE SERIES TEMPORALES EN LOS ESTUDIOS EPIDEMIOLÓGICOS SOBRE CONTAMINACIÓN ATMOSFÉRICA. </a:t>
            </a:r>
            <a:r>
              <a:rPr lang="en-US" sz="4800" dirty="0" err="1"/>
              <a:t>Montelivi</a:t>
            </a:r>
            <a:r>
              <a:rPr lang="en-US" sz="4800" dirty="0"/>
              <a:t>:; 1999.</a:t>
            </a:r>
          </a:p>
          <a:p>
            <a:r>
              <a:rPr lang="en-US" sz="4800" dirty="0"/>
              <a:t>17.	Dean B. Environmental Epidemiology. Study and application. Oxford:; 2008.</a:t>
            </a:r>
          </a:p>
          <a:p>
            <a:r>
              <a:rPr lang="en-US" sz="4800" dirty="0"/>
              <a:t>18.	</a:t>
            </a:r>
            <a:r>
              <a:rPr lang="en-US" sz="4800" dirty="0" err="1"/>
              <a:t>Alcaldía</a:t>
            </a:r>
            <a:r>
              <a:rPr lang="en-US" sz="4800" dirty="0"/>
              <a:t> Mayor de Bogotá. </a:t>
            </a:r>
            <a:r>
              <a:rPr lang="en-US" sz="4800" dirty="0" err="1"/>
              <a:t>Diagnostico</a:t>
            </a:r>
            <a:r>
              <a:rPr lang="en-US" sz="4800" dirty="0"/>
              <a:t> Local con </a:t>
            </a:r>
            <a:r>
              <a:rPr lang="en-US" sz="4800" dirty="0" err="1"/>
              <a:t>Participación</a:t>
            </a:r>
            <a:r>
              <a:rPr lang="en-US" sz="4800" dirty="0"/>
              <a:t> Social 2009-2010. Bogotá:; 2009.</a:t>
            </a:r>
          </a:p>
          <a:p>
            <a:r>
              <a:rPr lang="en-US" sz="4800" dirty="0"/>
              <a:t>19.	</a:t>
            </a:r>
            <a:r>
              <a:rPr lang="en-US" sz="4800" dirty="0" err="1"/>
              <a:t>Secretaría</a:t>
            </a:r>
            <a:r>
              <a:rPr lang="en-US" sz="4800" dirty="0"/>
              <a:t> </a:t>
            </a:r>
            <a:r>
              <a:rPr lang="en-US" sz="4800" dirty="0" err="1"/>
              <a:t>distrital</a:t>
            </a:r>
            <a:r>
              <a:rPr lang="en-US" sz="4800" dirty="0"/>
              <a:t> de </a:t>
            </a:r>
            <a:r>
              <a:rPr lang="en-US" sz="4800" dirty="0" err="1"/>
              <a:t>planeación</a:t>
            </a:r>
            <a:r>
              <a:rPr lang="en-US" sz="4800" dirty="0"/>
              <a:t>. </a:t>
            </a:r>
            <a:r>
              <a:rPr lang="en-US" sz="4800" dirty="0" err="1"/>
              <a:t>Conociendo</a:t>
            </a:r>
            <a:r>
              <a:rPr lang="en-US" sz="4800" dirty="0"/>
              <a:t>: La </a:t>
            </a:r>
            <a:r>
              <a:rPr lang="en-US" sz="4800" dirty="0" err="1"/>
              <a:t>localidad</a:t>
            </a:r>
            <a:r>
              <a:rPr lang="en-US" sz="4800" dirty="0"/>
              <a:t> de </a:t>
            </a:r>
            <a:r>
              <a:rPr lang="en-US" sz="4800" dirty="0" err="1"/>
              <a:t>Engativa</a:t>
            </a:r>
            <a:r>
              <a:rPr lang="en-US" sz="4800" dirty="0"/>
              <a:t>. Bogotá:; 2009.</a:t>
            </a:r>
          </a:p>
          <a:p>
            <a:endParaRPr lang="es-ES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Bibliografía </a:t>
            </a:r>
          </a:p>
        </p:txBody>
      </p:sp>
    </p:spTree>
    <p:extLst>
      <p:ext uri="{BB962C8B-B14F-4D97-AF65-F5344CB8AC3E}">
        <p14:creationId xmlns:p14="http://schemas.microsoft.com/office/powerpoint/2010/main" val="2401997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336809" y="313806"/>
            <a:ext cx="8027918" cy="6544194"/>
          </a:xfrm>
        </p:spPr>
        <p:txBody>
          <a:bodyPr>
            <a:normAutofit fontScale="25000" lnSpcReduction="20000"/>
          </a:bodyPr>
          <a:lstStyle/>
          <a:p>
            <a:r>
              <a:rPr lang="en-US" sz="4800" dirty="0"/>
              <a:t>20.	OMS. PREVENTING DISEASE THROUGH HEALTHY ENVIRONMENTS.. Villars-sous-Yens:; 2016.</a:t>
            </a:r>
          </a:p>
          <a:p>
            <a:r>
              <a:rPr lang="en-US" sz="4800" dirty="0"/>
              <a:t>21.	</a:t>
            </a:r>
            <a:r>
              <a:rPr lang="en-US" sz="4800" dirty="0" err="1"/>
              <a:t>Alcaldía</a:t>
            </a:r>
            <a:r>
              <a:rPr lang="en-US" sz="4800" dirty="0"/>
              <a:t> Mayor de Bogotá. INFORME ANUAL CALIDAD DEL AIRE DE BOGOTÁ. Bogotá:; 2013.</a:t>
            </a:r>
          </a:p>
          <a:p>
            <a:r>
              <a:rPr lang="en-US" sz="4800" dirty="0"/>
              <a:t>22.	MINISTERIO DE AMBIENTE, VIVIENDA Y DESARROLLO TERRITORIAL. RESOLUCIÓN NÚMERO (610). Bogotá:; 2010.</a:t>
            </a:r>
          </a:p>
          <a:p>
            <a:r>
              <a:rPr lang="en-US" sz="4800" dirty="0"/>
              <a:t>23.	EPA. Criteria Air Pollutants. [Online].; 2017 [cited 2017 05 30. Available from:   HYPERLINK "https://</a:t>
            </a:r>
            <a:r>
              <a:rPr lang="en-US" sz="4800" dirty="0" err="1"/>
              <a:t>www.epa.gov</a:t>
            </a:r>
            <a:r>
              <a:rPr lang="en-US" sz="4800" dirty="0"/>
              <a:t>/criteria-air-pollutants"  https://</a:t>
            </a:r>
            <a:r>
              <a:rPr lang="en-US" sz="4800" dirty="0" err="1"/>
              <a:t>www.epa.gov</a:t>
            </a:r>
            <a:r>
              <a:rPr lang="en-US" sz="4800" dirty="0"/>
              <a:t>/criteria-air-pollutants .</a:t>
            </a:r>
          </a:p>
          <a:p>
            <a:r>
              <a:rPr lang="en-US" sz="4800" dirty="0"/>
              <a:t>24.	</a:t>
            </a:r>
            <a:r>
              <a:rPr lang="en-US" sz="4800" dirty="0" err="1"/>
              <a:t>Arboccó</a:t>
            </a:r>
            <a:r>
              <a:rPr lang="en-US" sz="4800" dirty="0"/>
              <a:t>. </a:t>
            </a:r>
            <a:r>
              <a:rPr lang="en-US" sz="4800" dirty="0" err="1"/>
              <a:t>Modelo</a:t>
            </a:r>
            <a:r>
              <a:rPr lang="en-US" sz="4800" dirty="0"/>
              <a:t> de </a:t>
            </a:r>
            <a:r>
              <a:rPr lang="en-US" sz="4800" dirty="0" err="1"/>
              <a:t>regresión</a:t>
            </a:r>
            <a:r>
              <a:rPr lang="en-US" sz="4800" dirty="0"/>
              <a:t> </a:t>
            </a:r>
            <a:r>
              <a:rPr lang="en-US" sz="4800" dirty="0" err="1"/>
              <a:t>Poissón</a:t>
            </a:r>
            <a:r>
              <a:rPr lang="en-US" sz="4800" dirty="0"/>
              <a:t> </a:t>
            </a:r>
            <a:r>
              <a:rPr lang="en-US" sz="4800" dirty="0" err="1"/>
              <a:t>para</a:t>
            </a:r>
            <a:r>
              <a:rPr lang="en-US" sz="4800" dirty="0"/>
              <a:t> el </a:t>
            </a:r>
            <a:r>
              <a:rPr lang="en-US" sz="4800" dirty="0" err="1"/>
              <a:t>análisis</a:t>
            </a:r>
            <a:r>
              <a:rPr lang="en-US" sz="4800" dirty="0"/>
              <a:t> de </a:t>
            </a:r>
            <a:r>
              <a:rPr lang="en-US" sz="4800" dirty="0" err="1"/>
              <a:t>datos</a:t>
            </a:r>
            <a:r>
              <a:rPr lang="en-US" sz="4800" dirty="0"/>
              <a:t> con </a:t>
            </a:r>
            <a:r>
              <a:rPr lang="en-US" sz="4800" dirty="0" err="1"/>
              <a:t>respuestas</a:t>
            </a:r>
            <a:r>
              <a:rPr lang="en-US" sz="4800" dirty="0"/>
              <a:t> en forma de </a:t>
            </a:r>
            <a:r>
              <a:rPr lang="en-US" sz="4800" dirty="0" err="1"/>
              <a:t>conteos</a:t>
            </a:r>
            <a:r>
              <a:rPr lang="en-US" sz="4800" dirty="0"/>
              <a:t>. Lima:; 2005.</a:t>
            </a:r>
          </a:p>
          <a:p>
            <a:r>
              <a:rPr lang="en-US" sz="4800" dirty="0"/>
              <a:t>25.	Diaz </a:t>
            </a:r>
            <a:r>
              <a:rPr lang="en-US" sz="4800" dirty="0" err="1"/>
              <a:t>Quijano</a:t>
            </a:r>
            <a:r>
              <a:rPr lang="en-US" sz="4800" dirty="0"/>
              <a:t>. </a:t>
            </a:r>
            <a:r>
              <a:rPr lang="en-US" sz="4800" dirty="0" err="1"/>
              <a:t>Regresiones</a:t>
            </a:r>
            <a:r>
              <a:rPr lang="en-US" sz="4800" dirty="0"/>
              <a:t> </a:t>
            </a:r>
            <a:r>
              <a:rPr lang="en-US" sz="4800" dirty="0" err="1"/>
              <a:t>aplicadas</a:t>
            </a:r>
            <a:r>
              <a:rPr lang="en-US" sz="4800" dirty="0"/>
              <a:t> al </a:t>
            </a:r>
            <a:r>
              <a:rPr lang="en-US" sz="4800" dirty="0" err="1"/>
              <a:t>estudio</a:t>
            </a:r>
            <a:r>
              <a:rPr lang="en-US" sz="4800" dirty="0"/>
              <a:t> de </a:t>
            </a:r>
            <a:r>
              <a:rPr lang="en-US" sz="4800" dirty="0" err="1"/>
              <a:t>eventos</a:t>
            </a:r>
            <a:r>
              <a:rPr lang="en-US" sz="4800" dirty="0"/>
              <a:t> </a:t>
            </a:r>
            <a:r>
              <a:rPr lang="en-US" sz="4800" dirty="0" err="1"/>
              <a:t>discretos</a:t>
            </a:r>
            <a:r>
              <a:rPr lang="en-US" sz="4800" dirty="0"/>
              <a:t> en </a:t>
            </a:r>
            <a:r>
              <a:rPr lang="en-US" sz="4800" dirty="0" err="1"/>
              <a:t>epidemiología</a:t>
            </a:r>
            <a:r>
              <a:rPr lang="en-US" sz="4800" dirty="0"/>
              <a:t>. São Paulo:; 2016. </a:t>
            </a:r>
          </a:p>
          <a:p>
            <a:r>
              <a:rPr lang="en-US" sz="4800" dirty="0"/>
              <a:t>26.	Martinez I. </a:t>
            </a:r>
            <a:r>
              <a:rPr lang="en-US" sz="4800" dirty="0" err="1"/>
              <a:t>Introducción</a:t>
            </a:r>
            <a:r>
              <a:rPr lang="en-US" sz="4800" dirty="0"/>
              <a:t> al </a:t>
            </a:r>
            <a:r>
              <a:rPr lang="en-US" sz="4800" dirty="0" err="1"/>
              <a:t>Stata</a:t>
            </a:r>
            <a:r>
              <a:rPr lang="en-US" sz="4800" dirty="0"/>
              <a:t> </a:t>
            </a:r>
            <a:r>
              <a:rPr lang="en-US" sz="4800" dirty="0" err="1"/>
              <a:t>Comandos</a:t>
            </a:r>
            <a:r>
              <a:rPr lang="en-US" sz="4800" dirty="0"/>
              <a:t> </a:t>
            </a:r>
            <a:r>
              <a:rPr lang="en-US" sz="4800" dirty="0" err="1"/>
              <a:t>Básicos</a:t>
            </a:r>
            <a:r>
              <a:rPr lang="en-US" sz="4800" dirty="0"/>
              <a:t>. [Online]. Madrid; 2010 [cited 2018 01 30. Available from:   HYPERLINK "https://</a:t>
            </a:r>
            <a:r>
              <a:rPr lang="en-US" sz="4800" dirty="0" err="1"/>
              <a:t>isaacmartinez.files.wordpress.com</a:t>
            </a:r>
            <a:r>
              <a:rPr lang="en-US" sz="4800" dirty="0"/>
              <a:t>/2010/04/introduccion-al-stata1.pdf"  https://</a:t>
            </a:r>
            <a:r>
              <a:rPr lang="en-US" sz="4800" dirty="0" err="1"/>
              <a:t>isaacmartinez.files.wordpress.com</a:t>
            </a:r>
            <a:r>
              <a:rPr lang="en-US" sz="4800" dirty="0"/>
              <a:t>/2010/04/introduccion-al-stata1.pdf </a:t>
            </a:r>
          </a:p>
          <a:p>
            <a:r>
              <a:rPr lang="en-US" sz="4800" dirty="0"/>
              <a:t>27.	</a:t>
            </a:r>
            <a:r>
              <a:rPr lang="en-US" sz="4800" dirty="0" err="1"/>
              <a:t>Winquist</a:t>
            </a:r>
            <a:r>
              <a:rPr lang="en-US" sz="4800" dirty="0"/>
              <a:t> A. Joint Effects of Ambient Air Pollutants on Pediatric Asthma Emergency Department Visits in Atlanta, 1998–2004. Atlanta:; 2014.</a:t>
            </a:r>
          </a:p>
          <a:p>
            <a:r>
              <a:rPr lang="en-US" sz="4800" dirty="0"/>
              <a:t>28.	S. S. Sensitivity analysis and external adjustment for unmeasured confounders in epidemiologic database studies of therapeutics. Boston:; 2006.</a:t>
            </a:r>
          </a:p>
          <a:p>
            <a:r>
              <a:rPr lang="en-US" sz="4800" dirty="0"/>
              <a:t>29.	</a:t>
            </a:r>
            <a:r>
              <a:rPr lang="en-US" sz="4800" dirty="0" err="1"/>
              <a:t>Akinwande</a:t>
            </a:r>
            <a:r>
              <a:rPr lang="en-US" sz="4800" dirty="0"/>
              <a:t> MO. Variance Inflation Factor: As a Condition for the Inclusion of Suppressor Variable(s) in Regression Analysis. Zaria: </a:t>
            </a:r>
            <a:r>
              <a:rPr lang="en-US" sz="4800" dirty="0" err="1"/>
              <a:t>Ahmadu</a:t>
            </a:r>
            <a:r>
              <a:rPr lang="en-US" sz="4800" dirty="0"/>
              <a:t> Bello University, Mathematics; 2015.</a:t>
            </a:r>
          </a:p>
          <a:p>
            <a:r>
              <a:rPr lang="en-US" sz="4800" dirty="0"/>
              <a:t>30.	Posada S. </a:t>
            </a:r>
            <a:r>
              <a:rPr lang="en-US" sz="4800" dirty="0" err="1"/>
              <a:t>Comparación</a:t>
            </a:r>
            <a:r>
              <a:rPr lang="en-US" sz="4800" dirty="0"/>
              <a:t> de </a:t>
            </a:r>
            <a:r>
              <a:rPr lang="en-US" sz="4800" dirty="0" err="1"/>
              <a:t>modelos</a:t>
            </a:r>
            <a:r>
              <a:rPr lang="en-US" sz="4800" dirty="0"/>
              <a:t> </a:t>
            </a:r>
            <a:r>
              <a:rPr lang="en-US" sz="4800" dirty="0" err="1"/>
              <a:t>matemáticos</a:t>
            </a:r>
            <a:r>
              <a:rPr lang="en-US" sz="4800" dirty="0"/>
              <a:t>: </a:t>
            </a:r>
            <a:r>
              <a:rPr lang="en-US" sz="4800" dirty="0" err="1"/>
              <a:t>una</a:t>
            </a:r>
            <a:r>
              <a:rPr lang="en-US" sz="4800" dirty="0"/>
              <a:t> </a:t>
            </a:r>
            <a:r>
              <a:rPr lang="en-US" sz="4800" dirty="0" err="1"/>
              <a:t>aplicación</a:t>
            </a:r>
            <a:r>
              <a:rPr lang="en-US" sz="4800" dirty="0"/>
              <a:t> en la </a:t>
            </a:r>
            <a:r>
              <a:rPr lang="en-US" sz="4800" dirty="0" err="1"/>
              <a:t>evaluación</a:t>
            </a:r>
            <a:r>
              <a:rPr lang="en-US" sz="4800" dirty="0"/>
              <a:t> de </a:t>
            </a:r>
            <a:r>
              <a:rPr lang="en-US" sz="4800" dirty="0" err="1"/>
              <a:t>alimentos</a:t>
            </a:r>
            <a:r>
              <a:rPr lang="en-US" sz="4800" dirty="0"/>
              <a:t> </a:t>
            </a:r>
            <a:r>
              <a:rPr lang="en-US" sz="4800" dirty="0" err="1"/>
              <a:t>para</a:t>
            </a:r>
            <a:r>
              <a:rPr lang="en-US" sz="4800" dirty="0"/>
              <a:t> </a:t>
            </a:r>
            <a:r>
              <a:rPr lang="en-US" sz="4800" dirty="0" err="1"/>
              <a:t>animales</a:t>
            </a:r>
            <a:r>
              <a:rPr lang="en-US" sz="4800" dirty="0"/>
              <a:t>. </a:t>
            </a:r>
            <a:r>
              <a:rPr lang="en-US" sz="4800" dirty="0" err="1"/>
              <a:t>Medellín</a:t>
            </a:r>
            <a:r>
              <a:rPr lang="en-US" sz="4800" dirty="0"/>
              <a:t>:; 2007.</a:t>
            </a:r>
          </a:p>
          <a:p>
            <a:r>
              <a:rPr lang="en-US" sz="4800" dirty="0"/>
              <a:t>31.	Candia R. </a:t>
            </a:r>
            <a:r>
              <a:rPr lang="en-US" sz="4800" dirty="0" err="1"/>
              <a:t>Intervalos</a:t>
            </a:r>
            <a:r>
              <a:rPr lang="en-US" sz="4800" dirty="0"/>
              <a:t> de </a:t>
            </a:r>
            <a:r>
              <a:rPr lang="en-US" sz="4800" dirty="0" err="1"/>
              <a:t>Confianza</a:t>
            </a:r>
            <a:r>
              <a:rPr lang="en-US" sz="4800" dirty="0"/>
              <a:t>. Santiago de Chile:; 2005.</a:t>
            </a:r>
          </a:p>
          <a:p>
            <a:r>
              <a:rPr lang="en-US" sz="4800" dirty="0"/>
              <a:t>32.	Whitley E. Statistics review 3: Hypothesis testing and P values. London:; 2002.</a:t>
            </a:r>
          </a:p>
          <a:p>
            <a:r>
              <a:rPr lang="en-US" sz="4800" dirty="0"/>
              <a:t>33.	WHO. Ambient (outdoor) air quality and health. [Online].; 2016 [cited 2017 05 30. Available from:   HYPERLINK "http://</a:t>
            </a:r>
            <a:r>
              <a:rPr lang="en-US" sz="4800" dirty="0" err="1"/>
              <a:t>www.who.int</a:t>
            </a:r>
            <a:r>
              <a:rPr lang="en-US" sz="4800" dirty="0"/>
              <a:t>/</a:t>
            </a:r>
            <a:r>
              <a:rPr lang="en-US" sz="4800" dirty="0" err="1"/>
              <a:t>mediacentre</a:t>
            </a:r>
            <a:r>
              <a:rPr lang="en-US" sz="4800" dirty="0"/>
              <a:t>/factsheets/fs313/en/"  http://</a:t>
            </a:r>
            <a:r>
              <a:rPr lang="en-US" sz="4800" dirty="0" err="1"/>
              <a:t>www.who.int</a:t>
            </a:r>
            <a:r>
              <a:rPr lang="en-US" sz="4800" dirty="0"/>
              <a:t>/</a:t>
            </a:r>
            <a:r>
              <a:rPr lang="en-US" sz="4800" dirty="0" err="1"/>
              <a:t>mediacentre</a:t>
            </a:r>
            <a:r>
              <a:rPr lang="en-US" sz="4800" dirty="0"/>
              <a:t>/factsheets/fs313/en/ .</a:t>
            </a:r>
          </a:p>
          <a:p>
            <a:r>
              <a:rPr lang="en-US" sz="4800" dirty="0"/>
              <a:t>34.	</a:t>
            </a:r>
            <a:r>
              <a:rPr lang="en-US" sz="4800" dirty="0" err="1"/>
              <a:t>Semana</a:t>
            </a:r>
            <a:r>
              <a:rPr lang="en-US" sz="4800" dirty="0"/>
              <a:t>. ¿</a:t>
            </a:r>
            <a:r>
              <a:rPr lang="en-US" sz="4800" dirty="0" err="1"/>
              <a:t>Qué</a:t>
            </a:r>
            <a:r>
              <a:rPr lang="en-US" sz="4800" dirty="0"/>
              <a:t> tan mala </a:t>
            </a:r>
            <a:r>
              <a:rPr lang="en-US" sz="4800" dirty="0" err="1"/>
              <a:t>es</a:t>
            </a:r>
            <a:r>
              <a:rPr lang="en-US" sz="4800" dirty="0"/>
              <a:t> la </a:t>
            </a:r>
            <a:r>
              <a:rPr lang="en-US" sz="4800" dirty="0" err="1"/>
              <a:t>calidad</a:t>
            </a:r>
            <a:r>
              <a:rPr lang="en-US" sz="4800" dirty="0"/>
              <a:t> del </a:t>
            </a:r>
            <a:r>
              <a:rPr lang="en-US" sz="4800" dirty="0" err="1"/>
              <a:t>aire</a:t>
            </a:r>
            <a:r>
              <a:rPr lang="en-US" sz="4800" dirty="0"/>
              <a:t> de Bogotá? [Online].; 2017 [cited 2018 01 30. Available from:   HYPERLINK "http://</a:t>
            </a:r>
            <a:r>
              <a:rPr lang="en-US" sz="4800" dirty="0" err="1"/>
              <a:t>www.semana.com</a:t>
            </a:r>
            <a:r>
              <a:rPr lang="en-US" sz="4800" dirty="0"/>
              <a:t>/</a:t>
            </a:r>
            <a:r>
              <a:rPr lang="en-US" sz="4800" dirty="0" err="1"/>
              <a:t>nacion</a:t>
            </a:r>
            <a:r>
              <a:rPr lang="en-US" sz="4800" dirty="0"/>
              <a:t>/</a:t>
            </a:r>
            <a:r>
              <a:rPr lang="en-US" sz="4800" dirty="0" err="1"/>
              <a:t>articulo</a:t>
            </a:r>
            <a:r>
              <a:rPr lang="en-US" sz="4800" dirty="0"/>
              <a:t>/calidad-del-aire-en-bogota-personeria-denuncia-buses-de-transmilenio/534677"  http://</a:t>
            </a:r>
            <a:r>
              <a:rPr lang="en-US" sz="4800" dirty="0" err="1"/>
              <a:t>www.semana.com</a:t>
            </a:r>
            <a:r>
              <a:rPr lang="en-US" sz="4800" dirty="0"/>
              <a:t>/</a:t>
            </a:r>
            <a:r>
              <a:rPr lang="en-US" sz="4800" dirty="0" err="1"/>
              <a:t>nacion</a:t>
            </a:r>
            <a:r>
              <a:rPr lang="en-US" sz="4800" dirty="0"/>
              <a:t>/</a:t>
            </a:r>
            <a:r>
              <a:rPr lang="en-US" sz="4800" dirty="0" err="1"/>
              <a:t>articulo</a:t>
            </a:r>
            <a:r>
              <a:rPr lang="en-US" sz="4800" dirty="0"/>
              <a:t>/calidad-del-aire-en-bogota-personeria-denuncia-buses-de-transmilenio/534677 .</a:t>
            </a:r>
          </a:p>
          <a:p>
            <a:r>
              <a:rPr lang="en-US" sz="4800" dirty="0"/>
              <a:t>35.	Hospital de </a:t>
            </a:r>
            <a:r>
              <a:rPr lang="en-US" sz="4800" dirty="0" err="1"/>
              <a:t>Engativá</a:t>
            </a:r>
            <a:r>
              <a:rPr lang="en-US" sz="4800" dirty="0"/>
              <a:t>. ATLAS DE SALUD PÚBLICA 2015 LOCALIDAD ENGATIVÁ.. Bogotá:; 2015.</a:t>
            </a:r>
          </a:p>
          <a:p>
            <a:r>
              <a:rPr lang="en-US" sz="4800" dirty="0"/>
              <a:t>36.	Lopez E. Air pollution and mortality in the Canary Islands: a time-series analysis. Islas Canarias:; 2010.</a:t>
            </a:r>
          </a:p>
          <a:p>
            <a:r>
              <a:rPr lang="en-US" sz="4800" dirty="0"/>
              <a:t>37.	</a:t>
            </a:r>
            <a:r>
              <a:rPr lang="en-US" sz="4800" dirty="0" err="1"/>
              <a:t>Samoli</a:t>
            </a:r>
            <a:r>
              <a:rPr lang="en-US" sz="4800" dirty="0"/>
              <a:t> E. Associations between Fine and Coarse Particles and Mortality in Mediterranean Cities: Results from the MED-PARTICLES Project. Research. 2013 </a:t>
            </a:r>
            <a:r>
              <a:rPr lang="en-US" sz="4800" dirty="0" err="1"/>
              <a:t>Agosto</a:t>
            </a:r>
            <a:r>
              <a:rPr lang="en-US" sz="4800" dirty="0"/>
              <a:t>; 121(8).</a:t>
            </a:r>
          </a:p>
          <a:p>
            <a:r>
              <a:rPr lang="en-US" sz="4800" dirty="0"/>
              <a:t>38.	Suresh H. </a:t>
            </a:r>
            <a:r>
              <a:rPr lang="en-US" sz="4800" dirty="0" err="1"/>
              <a:t>Moolgavkar</a:t>
            </a:r>
            <a:r>
              <a:rPr lang="en-US" sz="4800" dirty="0"/>
              <a:t>. Time-Series Analyses of Air Pollution and Mortality in the United States: A Subsampling Approach. Washington:; 2013.</a:t>
            </a:r>
          </a:p>
          <a:p>
            <a:r>
              <a:rPr lang="en-US" sz="4800" dirty="0"/>
              <a:t>39.	</a:t>
            </a:r>
            <a:r>
              <a:rPr lang="en-US" sz="4800" dirty="0" err="1"/>
              <a:t>Rodopoulou</a:t>
            </a:r>
            <a:r>
              <a:rPr lang="en-US" sz="4800" dirty="0"/>
              <a:t> S. Air pollution and cardiovascular and respiratory emergency visits in Central Arkansas: A time-series analysis. Arkansas:; 2015.</a:t>
            </a:r>
          </a:p>
          <a:p>
            <a:r>
              <a:rPr lang="en-US" sz="4800" dirty="0"/>
              <a:t>40.	</a:t>
            </a:r>
            <a:r>
              <a:rPr lang="en-US" sz="4800" dirty="0" err="1"/>
              <a:t>Buitrago</a:t>
            </a:r>
            <a:r>
              <a:rPr lang="en-US" sz="4800" dirty="0"/>
              <a:t> </a:t>
            </a:r>
            <a:r>
              <a:rPr lang="en-US" sz="4800" dirty="0" err="1"/>
              <a:t>Ocampo</a:t>
            </a:r>
            <a:r>
              <a:rPr lang="en-US" sz="4800" dirty="0"/>
              <a:t> C. </a:t>
            </a:r>
            <a:r>
              <a:rPr lang="en-US" sz="4800" dirty="0" err="1"/>
              <a:t>Evaluación</a:t>
            </a:r>
            <a:r>
              <a:rPr lang="en-US" sz="4800" dirty="0"/>
              <a:t> De Los </a:t>
            </a:r>
            <a:r>
              <a:rPr lang="en-US" sz="4800" dirty="0" err="1"/>
              <a:t>Efectos</a:t>
            </a:r>
            <a:r>
              <a:rPr lang="en-US" sz="4800" dirty="0"/>
              <a:t> A </a:t>
            </a:r>
            <a:r>
              <a:rPr lang="en-US" sz="4800" dirty="0" err="1"/>
              <a:t>Corto</a:t>
            </a:r>
            <a:r>
              <a:rPr lang="en-US" sz="4800" dirty="0"/>
              <a:t> </a:t>
            </a:r>
            <a:r>
              <a:rPr lang="en-US" sz="4800" dirty="0" err="1"/>
              <a:t>Plazo</a:t>
            </a:r>
            <a:r>
              <a:rPr lang="en-US" sz="4800" dirty="0"/>
              <a:t> De Los </a:t>
            </a:r>
            <a:r>
              <a:rPr lang="en-US" sz="4800" dirty="0" err="1"/>
              <a:t>Contaminantes</a:t>
            </a:r>
            <a:r>
              <a:rPr lang="en-US" sz="4800" dirty="0"/>
              <a:t> </a:t>
            </a:r>
            <a:r>
              <a:rPr lang="en-US" sz="4800" dirty="0" err="1"/>
              <a:t>Criterio</a:t>
            </a:r>
            <a:r>
              <a:rPr lang="en-US" sz="4800" dirty="0"/>
              <a:t> Del </a:t>
            </a:r>
            <a:r>
              <a:rPr lang="en-US" sz="4800" dirty="0" err="1"/>
              <a:t>Aire</a:t>
            </a:r>
            <a:r>
              <a:rPr lang="en-US" sz="4800" dirty="0"/>
              <a:t> </a:t>
            </a:r>
            <a:r>
              <a:rPr lang="en-US" sz="4800" dirty="0" err="1"/>
              <a:t>Sobre</a:t>
            </a:r>
            <a:r>
              <a:rPr lang="en-US" sz="4800" dirty="0"/>
              <a:t> La </a:t>
            </a:r>
            <a:r>
              <a:rPr lang="en-US" sz="4800" dirty="0" err="1"/>
              <a:t>Mortalidad</a:t>
            </a:r>
            <a:r>
              <a:rPr lang="en-US" sz="4800" dirty="0"/>
              <a:t> </a:t>
            </a:r>
            <a:r>
              <a:rPr lang="en-US" sz="4800" dirty="0" err="1"/>
              <a:t>Cardiopulmonar</a:t>
            </a:r>
            <a:r>
              <a:rPr lang="en-US" sz="4800" dirty="0"/>
              <a:t> En La </a:t>
            </a:r>
            <a:r>
              <a:rPr lang="en-US" sz="4800" dirty="0" err="1"/>
              <a:t>Localidad</a:t>
            </a:r>
            <a:r>
              <a:rPr lang="en-US" sz="4800" dirty="0"/>
              <a:t> De </a:t>
            </a:r>
            <a:r>
              <a:rPr lang="en-US" sz="4800" dirty="0" err="1"/>
              <a:t>Fontibón</a:t>
            </a:r>
            <a:r>
              <a:rPr lang="en-US" sz="4800" dirty="0"/>
              <a:t>-Bogotá. Bogotá: Universidad Santo </a:t>
            </a:r>
            <a:r>
              <a:rPr lang="en-US" sz="4800" dirty="0" err="1"/>
              <a:t>Tomás</a:t>
            </a:r>
            <a:r>
              <a:rPr lang="en-US" sz="4800" dirty="0"/>
              <a:t> ; 2017.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639917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242351" y="325130"/>
            <a:ext cx="8689982" cy="4063425"/>
          </a:xfrm>
        </p:spPr>
        <p:txBody>
          <a:bodyPr>
            <a:normAutofit/>
          </a:bodyPr>
          <a:lstStyle/>
          <a:p>
            <a:r>
              <a:rPr lang="en-US" sz="1200" dirty="0"/>
              <a:t>41.	ALCALDÍA MAYOR DE BOGOTÁ D.C. AGENDA AMBIENTAL LOCALIDAD 6 </a:t>
            </a:r>
            <a:r>
              <a:rPr lang="en-US" sz="1200" dirty="0" err="1"/>
              <a:t>Tunjuelito</a:t>
            </a:r>
            <a:r>
              <a:rPr lang="en-US" sz="1200" dirty="0"/>
              <a:t>.. Bogotá:; 2009.</a:t>
            </a:r>
          </a:p>
          <a:p>
            <a:r>
              <a:rPr lang="en-US" sz="1200" dirty="0"/>
              <a:t>42.	Diaz KAG. EFECTOS A CORTO PLAZO DE LA CONTAMINACIÓN DEL AIRE SOBRE LA MORTALIDAD CARDIOPULMONAR EN LA LOCALIDAD DE TUNJUELITO. Bogotá: Universidad Santo Tomas; 2017.</a:t>
            </a:r>
          </a:p>
          <a:p>
            <a:r>
              <a:rPr lang="en-US" sz="1200" dirty="0"/>
              <a:t>43.	Romero P. Exploration of health risks related to air pollution and temperature in three Latin American cities. Social Science &amp; Medicine. 2013 April; 83: p. 110-118.</a:t>
            </a:r>
          </a:p>
          <a:p>
            <a:r>
              <a:rPr lang="en-US" sz="1200" dirty="0"/>
              <a:t>44.	Rich D. Association of Short-term Ambient Air Pollution Concentrations and Ventricular Arrhythmias. American Journal of Epidemiology. 2005 June; 161(12): p. 1123-1132.</a:t>
            </a:r>
          </a:p>
          <a:p>
            <a:r>
              <a:rPr lang="en-US" sz="1200" dirty="0"/>
              <a:t>45.	</a:t>
            </a:r>
            <a:r>
              <a:rPr lang="en-US" sz="1200" dirty="0" err="1"/>
              <a:t>Sadeghi</a:t>
            </a:r>
            <a:r>
              <a:rPr lang="en-US" sz="1200" dirty="0"/>
              <a:t> M. Modeling of the relationship between the environmental air pollution, clinical risk factors, and hospital mortality due to myocardial infarction in Isfahan, Iran. Journal of Research in </a:t>
            </a:r>
            <a:r>
              <a:rPr lang="en-US" sz="1200" dirty="0" err="1"/>
              <a:t>Medicla</a:t>
            </a:r>
            <a:r>
              <a:rPr lang="en-US" sz="1200" dirty="0"/>
              <a:t> Sciences. 2015 August; 20(8): p. 757-762.</a:t>
            </a:r>
          </a:p>
          <a:p>
            <a:r>
              <a:rPr lang="en-US" sz="1200" dirty="0"/>
              <a:t>46.	</a:t>
            </a:r>
            <a:r>
              <a:rPr lang="en-US" sz="1200" dirty="0" err="1"/>
              <a:t>Maheswaran</a:t>
            </a:r>
            <a:r>
              <a:rPr lang="en-US" sz="1200" dirty="0"/>
              <a:t> R. Air Pollution and Subtypes, Severity and Vulnerability to Ischemic Stroke—A Population Based Case-Crossover Study. </a:t>
            </a:r>
            <a:r>
              <a:rPr lang="en-US" sz="1200" dirty="0" err="1"/>
              <a:t>PLoS</a:t>
            </a:r>
            <a:r>
              <a:rPr lang="en-US" sz="1200" dirty="0"/>
              <a:t> One. 2016 June 30; 11(6).</a:t>
            </a:r>
          </a:p>
          <a:p>
            <a:r>
              <a:rPr lang="en-US" sz="1200" dirty="0"/>
              <a:t>47.	</a:t>
            </a:r>
            <a:r>
              <a:rPr lang="en-US" sz="1200" dirty="0" err="1"/>
              <a:t>Secretaria</a:t>
            </a:r>
            <a:r>
              <a:rPr lang="en-US" sz="1200" dirty="0"/>
              <a:t> </a:t>
            </a:r>
            <a:r>
              <a:rPr lang="en-US" sz="1200" dirty="0" err="1"/>
              <a:t>distrital</a:t>
            </a:r>
            <a:r>
              <a:rPr lang="en-US" sz="1200" dirty="0"/>
              <a:t> de </a:t>
            </a:r>
            <a:r>
              <a:rPr lang="en-US" sz="1200" dirty="0" err="1"/>
              <a:t>integración</a:t>
            </a:r>
            <a:r>
              <a:rPr lang="en-US" sz="1200" dirty="0"/>
              <a:t> social. LECTURAS DE REALIDADES MESAS DE GESTIÓN SOCIAL INTEGRAL Y CALIDAD DE VIDA. Bogotá:; 2011.</a:t>
            </a:r>
          </a:p>
          <a:p>
            <a:r>
              <a:rPr lang="en-US" sz="1200" dirty="0"/>
              <a:t>48.	</a:t>
            </a:r>
            <a:r>
              <a:rPr lang="en-US" sz="1200" dirty="0" err="1"/>
              <a:t>Borja-Aburto</a:t>
            </a:r>
            <a:r>
              <a:rPr lang="en-US" sz="1200" dirty="0"/>
              <a:t> VH. </a:t>
            </a:r>
            <a:r>
              <a:rPr lang="en-US" sz="1200" dirty="0" err="1"/>
              <a:t>Estudios</a:t>
            </a:r>
            <a:r>
              <a:rPr lang="en-US" sz="1200" dirty="0"/>
              <a:t> </a:t>
            </a:r>
            <a:r>
              <a:rPr lang="en-US" sz="1200" dirty="0" err="1"/>
              <a:t>ecológicos</a:t>
            </a:r>
            <a:r>
              <a:rPr lang="en-US" sz="1200" dirty="0"/>
              <a:t>. </a:t>
            </a:r>
            <a:r>
              <a:rPr lang="en-US" sz="1200" dirty="0" err="1"/>
              <a:t>salud</a:t>
            </a:r>
            <a:r>
              <a:rPr lang="en-US" sz="1200" dirty="0"/>
              <a:t> </a:t>
            </a:r>
            <a:r>
              <a:rPr lang="en-US" sz="1200" dirty="0" err="1"/>
              <a:t>pública</a:t>
            </a:r>
            <a:r>
              <a:rPr lang="en-US" sz="1200" dirty="0"/>
              <a:t> de </a:t>
            </a:r>
            <a:r>
              <a:rPr lang="en-US" sz="1200" dirty="0" err="1"/>
              <a:t>méxico</a:t>
            </a:r>
            <a:r>
              <a:rPr lang="en-US" sz="1200" dirty="0"/>
              <a:t>. 2000 Nov; 42(6).</a:t>
            </a:r>
          </a:p>
          <a:p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2186820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669387" y="1971862"/>
            <a:ext cx="7895336" cy="2232605"/>
          </a:xfrm>
        </p:spPr>
        <p:txBody>
          <a:bodyPr>
            <a:noAutofit/>
          </a:bodyPr>
          <a:lstStyle/>
          <a:p>
            <a:pPr algn="just"/>
            <a:r>
              <a:rPr lang="es-CO" sz="2800" dirty="0"/>
              <a:t>Evaluar el efecto a corto plazo de la contaminación del aire en la mortalidad cardiopulmonar de la población de la localidad de Engativá, Bogotá, a través de un enfoque de múltiples contaminantes.</a:t>
            </a:r>
            <a:endParaRPr lang="es-ES_tradnl" sz="28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Objetivo</a:t>
            </a:r>
          </a:p>
        </p:txBody>
      </p:sp>
      <p:pic>
        <p:nvPicPr>
          <p:cNvPr id="6" name="Imagen 5" descr="descarga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0623" y="4204467"/>
            <a:ext cx="37973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8154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Introducción</a:t>
            </a: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688967944"/>
              </p:ext>
            </p:extLst>
          </p:nvPr>
        </p:nvGraphicFramePr>
        <p:xfrm>
          <a:off x="421191" y="1068114"/>
          <a:ext cx="8327634" cy="51639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079724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872068" y="1879932"/>
            <a:ext cx="4249409" cy="4261040"/>
          </a:xfrm>
        </p:spPr>
        <p:txBody>
          <a:bodyPr/>
          <a:lstStyle/>
          <a:p>
            <a:r>
              <a:rPr lang="es-ES" dirty="0"/>
              <a:t>Área de estudio:</a:t>
            </a:r>
          </a:p>
          <a:p>
            <a:pPr marL="0" indent="0">
              <a:buNone/>
            </a:pPr>
            <a:r>
              <a:rPr lang="es-ES" dirty="0"/>
              <a:t>Localidad de Engativá </a:t>
            </a:r>
            <a:r>
              <a:rPr lang="mr-IN" dirty="0"/>
              <a:t>–</a:t>
            </a:r>
            <a:r>
              <a:rPr lang="es-ES" dirty="0"/>
              <a:t> Bogotá </a:t>
            </a:r>
          </a:p>
          <a:p>
            <a:pPr marL="0" indent="0">
              <a:buNone/>
            </a:pPr>
            <a:r>
              <a:rPr lang="es-ES" dirty="0"/>
              <a:t>Extensión territorial (</a:t>
            </a:r>
            <a:r>
              <a:rPr lang="es-ES_tradnl" dirty="0"/>
              <a:t>3.588 ha )</a:t>
            </a:r>
          </a:p>
          <a:p>
            <a:pPr marL="0" indent="0">
              <a:buNone/>
            </a:pPr>
            <a:r>
              <a:rPr lang="es-ES_tradnl" dirty="0"/>
              <a:t>Temperatura promedio (13,4ºC )</a:t>
            </a:r>
          </a:p>
          <a:p>
            <a:pPr marL="0" indent="0">
              <a:buNone/>
            </a:pPr>
            <a:r>
              <a:rPr lang="es-ES_tradnl" dirty="0"/>
              <a:t>Humedad relativa (80%)</a:t>
            </a:r>
          </a:p>
          <a:p>
            <a:pPr marL="0" indent="0">
              <a:buNone/>
            </a:pPr>
            <a:r>
              <a:rPr lang="es-ES_tradnl" dirty="0"/>
              <a:t>Velocidad del viento (2,1 m/s)</a:t>
            </a:r>
          </a:p>
          <a:p>
            <a:pPr marL="0" indent="0">
              <a:buNone/>
            </a:pPr>
            <a:endParaRPr lang="es-ES_tradnl" dirty="0"/>
          </a:p>
          <a:p>
            <a:pPr marL="0" indent="0">
              <a:buNone/>
            </a:pPr>
            <a:endParaRPr lang="es-ES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Materiales y métodos</a:t>
            </a: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1477" y="-3479766"/>
            <a:ext cx="7699466" cy="9722933"/>
          </a:xfrm>
          <a:prstGeom prst="rect">
            <a:avLst/>
          </a:prstGeom>
        </p:spPr>
      </p:pic>
      <p:sp>
        <p:nvSpPr>
          <p:cNvPr id="4" name="Cuadro de texto 3"/>
          <p:cNvSpPr txBox="1">
            <a:spLocks/>
          </p:cNvSpPr>
          <p:nvPr/>
        </p:nvSpPr>
        <p:spPr bwMode="auto">
          <a:xfrm>
            <a:off x="5121477" y="4661448"/>
            <a:ext cx="3631870" cy="48391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CO" sz="1800" b="0" u="none" strike="noStrike" cap="none" normalizeH="0" baseline="0" dirty="0">
                <a:ln>
                  <a:noFill/>
                </a:ln>
                <a:effectLst/>
                <a:latin typeface="Arial" charset="0"/>
                <a:ea typeface="Calibri" charset="0"/>
              </a:rPr>
              <a:t>Grupos de edad Engativá</a:t>
            </a:r>
            <a:endParaRPr kumimoji="0" lang="es-ES" sz="4800" b="0" u="none" strike="noStrike" cap="none" normalizeH="0" baseline="0" dirty="0">
              <a:ln>
                <a:noFill/>
              </a:ln>
              <a:effectLst/>
              <a:latin typeface="Arial" charset="0"/>
            </a:endParaRPr>
          </a:p>
        </p:txBody>
      </p:sp>
      <p:pic>
        <p:nvPicPr>
          <p:cNvPr id="1026" name="Imagen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3221" y="2074684"/>
            <a:ext cx="3360126" cy="2586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5241335" y="1695266"/>
            <a:ext cx="3512012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1900" i="1" dirty="0"/>
              <a:t>Pirámide poblacional de Engativá</a:t>
            </a:r>
            <a:endParaRPr lang="es-ES_tradnl" sz="1900" i="1" dirty="0"/>
          </a:p>
        </p:txBody>
      </p:sp>
      <p:graphicFrame>
        <p:nvGraphicFramePr>
          <p:cNvPr id="6" name="Obje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0146964"/>
              </p:ext>
            </p:extLst>
          </p:nvPr>
        </p:nvGraphicFramePr>
        <p:xfrm>
          <a:off x="0" y="6453188"/>
          <a:ext cx="56896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Documento" r:id="rId5" imgW="5689600" imgH="406400" progId="Word.Document.12">
                  <p:link updateAutomatic="1"/>
                </p:oleObj>
              </mc:Choice>
              <mc:Fallback>
                <p:oleObj name="Documento" r:id="rId5" imgW="5689600" imgH="40640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6453188"/>
                        <a:ext cx="5689600" cy="406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648648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729360" y="2218862"/>
            <a:ext cx="3623228" cy="3450696"/>
          </a:xfrm>
        </p:spPr>
        <p:txBody>
          <a:bodyPr/>
          <a:lstStyle/>
          <a:p>
            <a:r>
              <a:rPr lang="es-ES" dirty="0"/>
              <a:t>Estudio de series de tiempo: </a:t>
            </a:r>
          </a:p>
          <a:p>
            <a:pPr>
              <a:buFont typeface="Wingdings" charset="2"/>
              <a:buChar char="ü"/>
            </a:pPr>
            <a:r>
              <a:rPr lang="es-ES" dirty="0"/>
              <a:t>Análisis de variables </a:t>
            </a:r>
          </a:p>
          <a:p>
            <a:pPr>
              <a:buFont typeface="Wingdings" charset="2"/>
              <a:buChar char="ü"/>
            </a:pPr>
            <a:r>
              <a:rPr lang="es-ES" dirty="0"/>
              <a:t>Cambios a corto plazo de la contaminación</a:t>
            </a:r>
          </a:p>
          <a:p>
            <a:pPr>
              <a:buFont typeface="Wingdings" charset="2"/>
              <a:buChar char="ü"/>
            </a:pPr>
            <a:r>
              <a:rPr lang="es-ES" dirty="0"/>
              <a:t>Alteraciones en la exposición 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Tipo de estudio</a:t>
            </a:r>
          </a:p>
        </p:txBody>
      </p:sp>
      <p:pic>
        <p:nvPicPr>
          <p:cNvPr id="6" name="Imagen 5" descr="Curso-Series-de-Tiempo-IBM-SPSS-Statistics-Infórmese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5452" y="4309214"/>
            <a:ext cx="2375703" cy="2375703"/>
          </a:xfrm>
          <a:prstGeom prst="rect">
            <a:avLst/>
          </a:prstGeom>
        </p:spPr>
      </p:pic>
      <p:pic>
        <p:nvPicPr>
          <p:cNvPr id="7" name="Imagen 6" descr="9156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3900" y="1771751"/>
            <a:ext cx="3616998" cy="2537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232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Datos meteorológicos y contaminantes ambientales </a:t>
            </a:r>
          </a:p>
        </p:txBody>
      </p:sp>
      <p:pic>
        <p:nvPicPr>
          <p:cNvPr id="5" name="Imagen 4" descr="image_gallery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6401" y="2711095"/>
            <a:ext cx="2317599" cy="2387127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457200" y="2711095"/>
            <a:ext cx="178331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charset="2"/>
              <a:buChar char="ü"/>
            </a:pPr>
            <a:r>
              <a:rPr lang="es-ES" sz="3600" dirty="0"/>
              <a:t>PM</a:t>
            </a:r>
            <a:r>
              <a:rPr lang="es-ES" sz="3600" baseline="-25000" dirty="0"/>
              <a:t>10</a:t>
            </a:r>
            <a:r>
              <a:rPr lang="es-ES" sz="3600" dirty="0"/>
              <a:t> </a:t>
            </a:r>
          </a:p>
          <a:p>
            <a:pPr marL="571500" indent="-571500">
              <a:buFont typeface="Wingdings" charset="2"/>
              <a:buChar char="ü"/>
            </a:pPr>
            <a:r>
              <a:rPr lang="es-ES" sz="3600" dirty="0"/>
              <a:t>PM</a:t>
            </a:r>
            <a:r>
              <a:rPr lang="es-ES" sz="3600" baseline="-25000" dirty="0"/>
              <a:t>2.5</a:t>
            </a:r>
          </a:p>
          <a:p>
            <a:pPr marL="571500" indent="-571500">
              <a:buFont typeface="Wingdings" charset="2"/>
              <a:buChar char="ü"/>
            </a:pPr>
            <a:r>
              <a:rPr lang="es-ES" sz="3600" dirty="0"/>
              <a:t>CO</a:t>
            </a:r>
            <a:endParaRPr lang="es-ES" sz="3600" baseline="-25000" dirty="0"/>
          </a:p>
          <a:p>
            <a:pPr marL="571500" indent="-571500">
              <a:buFont typeface="Wingdings" charset="2"/>
              <a:buChar char="ü"/>
            </a:pPr>
            <a:r>
              <a:rPr lang="es-ES" sz="3600" dirty="0"/>
              <a:t>SO</a:t>
            </a:r>
            <a:r>
              <a:rPr lang="es-ES" sz="3600" baseline="-25000" dirty="0"/>
              <a:t>2</a:t>
            </a:r>
            <a:endParaRPr lang="es-ES" sz="3600" dirty="0"/>
          </a:p>
          <a:p>
            <a:pPr marL="571500" indent="-571500">
              <a:buFont typeface="Wingdings" charset="2"/>
              <a:buChar char="ü"/>
            </a:pPr>
            <a:r>
              <a:rPr lang="es-ES" sz="3600" dirty="0"/>
              <a:t>NO</a:t>
            </a:r>
            <a:r>
              <a:rPr lang="es-ES" sz="3600" baseline="-25000" dirty="0"/>
              <a:t>2</a:t>
            </a:r>
            <a:endParaRPr lang="es-ES" sz="3600" dirty="0"/>
          </a:p>
          <a:p>
            <a:pPr marL="571500" indent="-571500">
              <a:buFont typeface="Wingdings" charset="2"/>
              <a:buChar char="ü"/>
            </a:pPr>
            <a:r>
              <a:rPr lang="es-ES" sz="3600" dirty="0"/>
              <a:t>O</a:t>
            </a:r>
            <a:r>
              <a:rPr lang="es-ES" sz="3600" baseline="-25000" dirty="0"/>
              <a:t>3</a:t>
            </a:r>
            <a:endParaRPr lang="es-ES" sz="3600" dirty="0"/>
          </a:p>
          <a:p>
            <a:endParaRPr lang="es-ES" sz="3600" baseline="-25000" dirty="0"/>
          </a:p>
        </p:txBody>
      </p:sp>
      <p:sp>
        <p:nvSpPr>
          <p:cNvPr id="7" name="CuadroTexto 6"/>
          <p:cNvSpPr txBox="1"/>
          <p:nvPr/>
        </p:nvSpPr>
        <p:spPr>
          <a:xfrm>
            <a:off x="314492" y="2093302"/>
            <a:ext cx="36984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Wingdings" charset="2"/>
              <a:buChar char="²"/>
            </a:pPr>
            <a:r>
              <a:rPr lang="es-ES" sz="3600" dirty="0"/>
              <a:t>Contaminantes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2612017" y="3562231"/>
            <a:ext cx="38395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Wingdings" charset="2"/>
              <a:buChar char="²"/>
            </a:pPr>
            <a:r>
              <a:rPr lang="es-ES" sz="3600" dirty="0"/>
              <a:t>Meteorológicos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2612017" y="4208562"/>
            <a:ext cx="468035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charset="2"/>
              <a:buChar char="ü"/>
            </a:pPr>
            <a:r>
              <a:rPr lang="es-ES" sz="3600" dirty="0"/>
              <a:t>Temperatura</a:t>
            </a:r>
          </a:p>
          <a:p>
            <a:pPr marL="571500" indent="-571500">
              <a:buFont typeface="Wingdings" charset="2"/>
              <a:buChar char="ü"/>
            </a:pPr>
            <a:r>
              <a:rPr lang="es-ES" sz="3600" dirty="0"/>
              <a:t>Humedad relativa</a:t>
            </a:r>
          </a:p>
          <a:p>
            <a:pPr marL="571500" indent="-571500">
              <a:buFont typeface="Wingdings" charset="2"/>
              <a:buChar char="ü"/>
            </a:pPr>
            <a:r>
              <a:rPr lang="es-ES" sz="3600" dirty="0"/>
              <a:t>Precipitación</a:t>
            </a:r>
          </a:p>
          <a:p>
            <a:endParaRPr lang="es-ES" sz="3600" baseline="-25000" dirty="0"/>
          </a:p>
        </p:txBody>
      </p:sp>
    </p:spTree>
    <p:extLst>
      <p:ext uri="{BB962C8B-B14F-4D97-AF65-F5344CB8AC3E}">
        <p14:creationId xmlns:p14="http://schemas.microsoft.com/office/powerpoint/2010/main" val="20791053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Mortalidad</a:t>
            </a:r>
          </a:p>
        </p:txBody>
      </p:sp>
      <p:graphicFrame>
        <p:nvGraphicFramePr>
          <p:cNvPr id="4" name="Obje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354205"/>
              </p:ext>
            </p:extLst>
          </p:nvPr>
        </p:nvGraphicFramePr>
        <p:xfrm>
          <a:off x="-342501" y="1947779"/>
          <a:ext cx="9806047" cy="4264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Documento" r:id="rId3" imgW="5753100" imgH="2501900" progId="Word.Document.12">
                  <p:link updateAutomatic="1"/>
                </p:oleObj>
              </mc:Choice>
              <mc:Fallback>
                <p:oleObj name="Documento" r:id="rId3" imgW="5753100" imgH="250190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342501" y="1947779"/>
                        <a:ext cx="9806047" cy="42644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ángulo 5"/>
          <p:cNvSpPr/>
          <p:nvPr/>
        </p:nvSpPr>
        <p:spPr>
          <a:xfrm>
            <a:off x="-1" y="6519445"/>
            <a:ext cx="878669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OMS. PREVENTING DISEASE THROUGH HEALTHY ENVIRONMENTS.. Villars-sous-Yens:; 2016.</a:t>
            </a:r>
            <a:r>
              <a:rPr lang="es-ES_tradnl" sz="1200" dirty="0"/>
              <a:t> 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24201855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Análisis estadístico</a:t>
            </a:r>
          </a:p>
        </p:txBody>
      </p:sp>
      <p:pic>
        <p:nvPicPr>
          <p:cNvPr id="5" name="Imagen 4" descr="stata2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6827" y="1591056"/>
            <a:ext cx="5441133" cy="1222218"/>
          </a:xfrm>
          <a:prstGeom prst="rect">
            <a:avLst/>
          </a:prstGeom>
        </p:spPr>
      </p:pic>
      <p:pic>
        <p:nvPicPr>
          <p:cNvPr id="7" name="Imagen 6" descr="descarg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7394" y="3338926"/>
            <a:ext cx="4516606" cy="2976854"/>
          </a:xfrm>
          <a:prstGeom prst="rect">
            <a:avLst/>
          </a:prstGeom>
        </p:spPr>
      </p:pic>
      <p:pic>
        <p:nvPicPr>
          <p:cNvPr id="8" name="Imagen 7" descr="intervalo-confianza-normal-estandar-720x450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338927"/>
            <a:ext cx="4762965" cy="2976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247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 de onda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Forma de onda.thmx</Template>
  <TotalTime>335</TotalTime>
  <Words>668</Words>
  <Application>Microsoft Office PowerPoint</Application>
  <PresentationFormat>Presentación en pantalla (4:3)</PresentationFormat>
  <Paragraphs>127</Paragraphs>
  <Slides>22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Vínculos</vt:lpstr>
      </vt:variant>
      <vt:variant>
        <vt:i4>2</vt:i4>
      </vt:variant>
      <vt:variant>
        <vt:lpstr>Títulos de diapositiva</vt:lpstr>
      </vt:variant>
      <vt:variant>
        <vt:i4>22</vt:i4>
      </vt:variant>
    </vt:vector>
  </HeadingPairs>
  <TitlesOfParts>
    <vt:vector size="35" baseType="lpstr">
      <vt:lpstr>ＭＳ Ｐゴシック</vt:lpstr>
      <vt:lpstr>Arial</vt:lpstr>
      <vt:lpstr>Calibri</vt:lpstr>
      <vt:lpstr>Cambria</vt:lpstr>
      <vt:lpstr>Candara</vt:lpstr>
      <vt:lpstr>ÇlÇr ñæí©</vt:lpstr>
      <vt:lpstr>Mangal</vt:lpstr>
      <vt:lpstr>Symbol</vt:lpstr>
      <vt:lpstr>Times New Roman</vt:lpstr>
      <vt:lpstr>Wingdings</vt:lpstr>
      <vt:lpstr>Forma de onda</vt:lpstr>
      <vt:lpstr>file:///\\localhost\Users\estebanalvarez\Documents\Datos%20de%20usuario%20de%20Microsoft\Office%202011%20AutoRecovery\Macintosh%20HD:Users:estebanalvarez:Desktop:Final%20Engativa%203.doc!OLE_LINK2</vt:lpstr>
      <vt:lpstr>file:///\\localhost\Users\estebanalvarez\Desktop\Macintosh%20HD:Users:estebanalvarez:Desktop:Final%20Engativa%203.doc!OLE_LINK3</vt:lpstr>
      <vt:lpstr>Efectos a corto plazo de la contaminación del aire sobre la mortalidad cardiopulmonar en  la localidad de Engativá-Bogotá</vt:lpstr>
      <vt:lpstr>Contenido</vt:lpstr>
      <vt:lpstr>Objetivo</vt:lpstr>
      <vt:lpstr>Introducción</vt:lpstr>
      <vt:lpstr>Materiales y métodos</vt:lpstr>
      <vt:lpstr>Tipo de estudio</vt:lpstr>
      <vt:lpstr>Datos meteorológicos y contaminantes ambientales </vt:lpstr>
      <vt:lpstr>Mortalidad</vt:lpstr>
      <vt:lpstr>Análisis estadístico</vt:lpstr>
      <vt:lpstr>Resultados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Discusión</vt:lpstr>
      <vt:lpstr>Discusión</vt:lpstr>
      <vt:lpstr>Bibliografía 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Esteban Alvarez</dc:creator>
  <cp:lastModifiedBy>Angie Giraldo</cp:lastModifiedBy>
  <cp:revision>26</cp:revision>
  <dcterms:created xsi:type="dcterms:W3CDTF">2018-02-08T01:01:48Z</dcterms:created>
  <dcterms:modified xsi:type="dcterms:W3CDTF">2018-02-09T04:52:58Z</dcterms:modified>
</cp:coreProperties>
</file>