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686" r:id="rId5"/>
    <p:sldId id="7261" r:id="rId6"/>
    <p:sldId id="7262" r:id="rId7"/>
    <p:sldId id="7267" r:id="rId8"/>
    <p:sldId id="2942" r:id="rId9"/>
    <p:sldId id="7268" r:id="rId10"/>
    <p:sldId id="7270" r:id="rId11"/>
    <p:sldId id="7269" r:id="rId12"/>
    <p:sldId id="7274" r:id="rId13"/>
    <p:sldId id="7275" r:id="rId14"/>
    <p:sldId id="7276" r:id="rId15"/>
    <p:sldId id="7271" r:id="rId16"/>
    <p:sldId id="4054" r:id="rId17"/>
    <p:sldId id="3892" r:id="rId18"/>
    <p:sldId id="3907" r:id="rId19"/>
    <p:sldId id="7278" r:id="rId20"/>
    <p:sldId id="7281" r:id="rId21"/>
    <p:sldId id="7272" r:id="rId22"/>
    <p:sldId id="7287" r:id="rId23"/>
    <p:sldId id="7284" r:id="rId24"/>
    <p:sldId id="7198" r:id="rId25"/>
    <p:sldId id="7288" r:id="rId26"/>
    <p:sldId id="7273" r:id="rId27"/>
    <p:sldId id="3872" r:id="rId28"/>
    <p:sldId id="4065" r:id="rId29"/>
    <p:sldId id="7286" r:id="rId30"/>
    <p:sldId id="7246" r:id="rId31"/>
    <p:sldId id="299" r:id="rId32"/>
    <p:sldId id="7285" r:id="rId33"/>
    <p:sldId id="720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7A8A"/>
    <a:srgbClr val="00A0B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4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2B0ED-6B59-6E45-934D-0B3E97142141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75DF5-3133-D54B-AA93-1AD305A667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8470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F30700-7551-024A-AEC6-DEECACF0C464}" type="slidenum">
              <a:rPr lang="es-ES" altLang="es-ES_tradnl" smtClean="0"/>
              <a:pPr>
                <a:defRPr/>
              </a:pPr>
              <a:t>4</a:t>
            </a:fld>
            <a:endParaRPr lang="es-ES" altLang="es-ES_tradnl"/>
          </a:p>
        </p:txBody>
      </p:sp>
    </p:spTree>
    <p:extLst>
      <p:ext uri="{BB962C8B-B14F-4D97-AF65-F5344CB8AC3E}">
        <p14:creationId xmlns:p14="http://schemas.microsoft.com/office/powerpoint/2010/main" val="3788399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3e13d9a7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3e13d9a7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4043"/>
              </a:solidFill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41251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9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94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41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4565203" y="51663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4565200" y="1070028"/>
            <a:ext cx="25420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2697343" y="872151"/>
            <a:ext cx="2318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 idx="3"/>
          </p:nvPr>
        </p:nvSpPr>
        <p:spPr>
          <a:xfrm>
            <a:off x="4567019" y="163238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4"/>
          </p:nvPr>
        </p:nvSpPr>
        <p:spPr>
          <a:xfrm>
            <a:off x="4567012" y="2185145"/>
            <a:ext cx="26356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5" hasCustomPrompt="1"/>
          </p:nvPr>
        </p:nvSpPr>
        <p:spPr>
          <a:xfrm>
            <a:off x="2697343" y="1985051"/>
            <a:ext cx="21536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ctrTitle" idx="6"/>
          </p:nvPr>
        </p:nvSpPr>
        <p:spPr>
          <a:xfrm>
            <a:off x="4570665" y="274813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7"/>
          </p:nvPr>
        </p:nvSpPr>
        <p:spPr>
          <a:xfrm>
            <a:off x="4570663" y="3300263"/>
            <a:ext cx="25420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2697343" y="3097951"/>
            <a:ext cx="20980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ctrTitle" idx="9"/>
          </p:nvPr>
        </p:nvSpPr>
        <p:spPr>
          <a:xfrm rot="5400000">
            <a:off x="8802172" y="2195027"/>
            <a:ext cx="3884400" cy="6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 idx="13"/>
          </p:nvPr>
        </p:nvSpPr>
        <p:spPr>
          <a:xfrm>
            <a:off x="4570665" y="386388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4"/>
          </p:nvPr>
        </p:nvSpPr>
        <p:spPr>
          <a:xfrm>
            <a:off x="4570663" y="4415379"/>
            <a:ext cx="25420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15" hasCustomPrompt="1"/>
          </p:nvPr>
        </p:nvSpPr>
        <p:spPr>
          <a:xfrm>
            <a:off x="2697343" y="4210851"/>
            <a:ext cx="20980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4570665" y="4979631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7"/>
          </p:nvPr>
        </p:nvSpPr>
        <p:spPr>
          <a:xfrm>
            <a:off x="4570663" y="5530496"/>
            <a:ext cx="25420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18" hasCustomPrompt="1"/>
          </p:nvPr>
        </p:nvSpPr>
        <p:spPr>
          <a:xfrm>
            <a:off x="2697343" y="5323751"/>
            <a:ext cx="20980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0527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8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0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1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23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4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21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63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4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74F22-F829-4863-9DA4-DF01AB3568F2}" type="datetimeFigureOut">
              <a:rPr lang="en-US" smtClean="0"/>
              <a:t>8/29/23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2E403-7DCF-4B7D-92F7-86166B09AE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3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7" name="Rectángulo redondeado 6"/>
          <p:cNvSpPr/>
          <p:nvPr/>
        </p:nvSpPr>
        <p:spPr>
          <a:xfrm>
            <a:off x="5572301" y="4334691"/>
            <a:ext cx="6540137" cy="128886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redondeado 7"/>
          <p:cNvSpPr/>
          <p:nvPr/>
        </p:nvSpPr>
        <p:spPr>
          <a:xfrm>
            <a:off x="5800308" y="5418636"/>
            <a:ext cx="6084122" cy="114363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945583" y="4530430"/>
            <a:ext cx="5320937" cy="692468"/>
          </a:xfrm>
        </p:spPr>
        <p:txBody>
          <a:bodyPr>
            <a:noAutofit/>
          </a:bodyPr>
          <a:lstStyle/>
          <a:p>
            <a:r>
              <a:rPr lang="es-MX" sz="2000" b="1" dirty="0">
                <a:solidFill>
                  <a:schemeClr val="bg1"/>
                </a:solidFill>
              </a:rPr>
              <a:t>Compliance: Tecnologías emergentes aplicadas al Programa de Transparencia de Ética Pública – PTEP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38803" y="5458053"/>
            <a:ext cx="4807131" cy="1021123"/>
          </a:xfrm>
        </p:spPr>
        <p:txBody>
          <a:bodyPr>
            <a:normAutofit lnSpcReduction="10000"/>
          </a:bodyPr>
          <a:lstStyle/>
          <a:p>
            <a:r>
              <a:rPr lang="es-ES" sz="1800" dirty="0">
                <a:solidFill>
                  <a:schemeClr val="bg1"/>
                </a:solidFill>
              </a:rPr>
              <a:t>Juan Pablo Rodríguez</a:t>
            </a:r>
          </a:p>
          <a:p>
            <a:r>
              <a:rPr lang="es-ES" sz="1800" dirty="0">
                <a:solidFill>
                  <a:schemeClr val="bg1"/>
                </a:solidFill>
              </a:rPr>
              <a:t>RICS Management</a:t>
            </a:r>
          </a:p>
          <a:p>
            <a:r>
              <a:rPr lang="es-ES" sz="1800" dirty="0">
                <a:solidFill>
                  <a:schemeClr val="bg1"/>
                </a:solidFill>
              </a:rPr>
              <a:t>Presidente </a:t>
            </a:r>
            <a:endParaRPr lang="en-US" sz="1800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38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ntonio Fregoso on X: &quot;2021 es un año con un entorno volátil, Incierto,  Complejo y Ambiguo. Mas que pensar en una solución tecnológica a la toma de  decisiones es una solución humana.">
            <a:extLst>
              <a:ext uri="{FF2B5EF4-FFF2-40B4-BE49-F238E27FC236}">
                <a16:creationId xmlns:a16="http://schemas.microsoft.com/office/drawing/2014/main" id="{AD133A2F-70C2-F333-19EE-5047F11C7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038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egatendencias y tecnologías emergentes que afectan la dirección y ritmo de  cambio en la Educación Superior">
            <a:extLst>
              <a:ext uri="{FF2B5EF4-FFF2-40B4-BE49-F238E27FC236}">
                <a16:creationId xmlns:a16="http://schemas.microsoft.com/office/drawing/2014/main" id="{C6711993-2E6B-709E-171F-AE507962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192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Y: Las 10 megatendencias que transformarán el futuro | Lampadia - Antorcha  informativa">
            <a:extLst>
              <a:ext uri="{FF2B5EF4-FFF2-40B4-BE49-F238E27FC236}">
                <a16:creationId xmlns:a16="http://schemas.microsoft.com/office/drawing/2014/main" id="{8E3FF9D7-9792-F8D0-A33F-E1F645D08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560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73A16CF-AE48-C713-577C-A38BE425C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94" y="1816100"/>
            <a:ext cx="11875626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4E24498E-0E6D-8B24-B386-77DA65A07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2" y="124709"/>
            <a:ext cx="11291535" cy="633455"/>
          </a:xfrm>
        </p:spPr>
        <p:txBody>
          <a:bodyPr>
            <a:noAutofit/>
          </a:bodyPr>
          <a:lstStyle/>
          <a:p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es lo más disruptivo que ha hecho?</a:t>
            </a:r>
          </a:p>
        </p:txBody>
      </p:sp>
    </p:spTree>
    <p:extLst>
      <p:ext uri="{BB962C8B-B14F-4D97-AF65-F5344CB8AC3E}">
        <p14:creationId xmlns:p14="http://schemas.microsoft.com/office/powerpoint/2010/main" val="3816839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E24498E-0E6D-8B24-B386-77DA65A07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2" y="124709"/>
            <a:ext cx="11291535" cy="633455"/>
          </a:xfrm>
        </p:spPr>
        <p:txBody>
          <a:bodyPr>
            <a:noAutofit/>
          </a:bodyPr>
          <a:lstStyle/>
          <a:p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es lo más disruptivo que ha hecho?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6E275C0D-386B-EDAD-1AE0-8BA69441E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03" y="884262"/>
            <a:ext cx="11835546" cy="584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442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45531DD1-B74A-EE4B-BAF7-AFFEF462F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49" y="914400"/>
            <a:ext cx="11832455" cy="572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charset="2"/>
              <a:buNone/>
            </a:pPr>
            <a:endParaRPr lang="es-CO" altLang="es-ES_tradnl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r">
              <a:buNone/>
            </a:pPr>
            <a:endParaRPr lang="es-ES_tradnl" altLang="ja-JP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ctr">
              <a:buNone/>
            </a:pPr>
            <a:r>
              <a:rPr lang="es-ES" altLang="ja-JP" sz="6000" b="1" dirty="0">
                <a:solidFill>
                  <a:srgbClr val="0070C0"/>
                </a:solidFill>
                <a:latin typeface="Arial" charset="0"/>
              </a:rPr>
              <a:t>3.</a:t>
            </a:r>
            <a:r>
              <a:rPr lang="es-ES" altLang="ja-JP" sz="6000" b="1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s-ES" altLang="ja-JP" sz="6000" b="1" dirty="0">
                <a:solidFill>
                  <a:srgbClr val="057A8A"/>
                </a:solidFill>
                <a:latin typeface="Arial" panose="020B0604020202020204" pitchFamily="34" charset="0"/>
              </a:rPr>
              <a:t>PTEP, es más que SAGRILAFT y PTEE</a:t>
            </a:r>
            <a:endParaRPr lang="es-CO" sz="6000" b="1" i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090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2">
            <a:extLst>
              <a:ext uri="{FF2B5EF4-FFF2-40B4-BE49-F238E27FC236}">
                <a16:creationId xmlns:a16="http://schemas.microsoft.com/office/drawing/2014/main" id="{6D608F66-C077-8248-BAAD-6397F9B47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30" y="84574"/>
            <a:ext cx="10225343" cy="673012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 1121 de 2006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B4D34D-EFB9-9B47-90C3-32FBDD33E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66" y="2395906"/>
            <a:ext cx="729044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Clr>
                <a:srgbClr val="109DCA"/>
              </a:buClr>
              <a:buNone/>
            </a:pPr>
            <a:r>
              <a:rPr lang="es-ES" altLang="es-ES_tradnl" sz="2400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Artículo 27.</a:t>
            </a:r>
            <a:r>
              <a:rPr lang="es-ES" altLang="es-ES_tradnl" sz="2400" i="1" dirty="0">
                <a:solidFill>
                  <a:srgbClr val="0070C0"/>
                </a:solidFill>
                <a:latin typeface="Arial" panose="020B0604020202020204" pitchFamily="34" charset="0"/>
              </a:rPr>
              <a:t> El Estado colombiano y las Entidades Territoriales en </a:t>
            </a:r>
            <a:r>
              <a:rPr lang="es-ES" altLang="es-ES_tradnl" sz="2400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cualquier proceso de contratación deberán identificar plenamente a las personas naturales y a las personas jurídicas que suscriban el contrato</a:t>
            </a:r>
            <a:r>
              <a:rPr lang="es-ES" altLang="es-ES_tradnl" sz="2400" i="1" dirty="0">
                <a:solidFill>
                  <a:srgbClr val="0070C0"/>
                </a:solidFill>
                <a:latin typeface="Arial" panose="020B0604020202020204" pitchFamily="34" charset="0"/>
              </a:rPr>
              <a:t>, así como el origen de sus recursos; lo anterior con el fin de </a:t>
            </a:r>
            <a:r>
              <a:rPr lang="es-ES" altLang="es-ES_tradnl" sz="2400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prevenir actividades delictivas.</a:t>
            </a:r>
          </a:p>
        </p:txBody>
      </p:sp>
      <p:pic>
        <p:nvPicPr>
          <p:cNvPr id="2050" name="Picture 2" descr="leyes Día internacional de la lucha contra el uso indebido y el tráfico  ilícito de drogas">
            <a:extLst>
              <a:ext uri="{FF2B5EF4-FFF2-40B4-BE49-F238E27FC236}">
                <a16:creationId xmlns:a16="http://schemas.microsoft.com/office/drawing/2014/main" id="{D1702FB6-585C-5AD6-2C45-50B57E611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0" y="2065609"/>
            <a:ext cx="4202934" cy="272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306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0E4CC176-8686-4D63-B9CD-C7E02C9CF352}"/>
              </a:ext>
            </a:extLst>
          </p:cNvPr>
          <p:cNvSpPr txBox="1"/>
          <p:nvPr/>
        </p:nvSpPr>
        <p:spPr>
          <a:xfrm>
            <a:off x="242078" y="2305330"/>
            <a:ext cx="594321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</a:pPr>
            <a:r>
              <a:rPr lang="es-CO" altLang="es-CO" sz="2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Sujetos de la norma</a:t>
            </a:r>
          </a:p>
          <a:p>
            <a:pPr>
              <a:buClr>
                <a:srgbClr val="FFC000"/>
              </a:buClr>
            </a:pPr>
            <a:endParaRPr lang="es-CO" altLang="es-CO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bg1">
                  <a:lumMod val="65000"/>
                </a:schemeClr>
              </a:buClr>
              <a:buFont typeface="+mj-lt"/>
              <a:buAutoNum type="arabicPeriod"/>
            </a:pPr>
            <a:r>
              <a:rPr lang="es-CO" altLang="es-CO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 del Estado</a:t>
            </a:r>
          </a:p>
          <a:p>
            <a:pPr marL="457200" indent="-457200">
              <a:buClr>
                <a:schemeClr val="bg1">
                  <a:lumMod val="65000"/>
                </a:schemeClr>
              </a:buClr>
              <a:buFont typeface="+mj-lt"/>
              <a:buAutoNum type="arabicPeriod"/>
            </a:pPr>
            <a:r>
              <a:rPr lang="es-CO" altLang="es-CO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 nacional</a:t>
            </a:r>
          </a:p>
          <a:p>
            <a:pPr marL="457200" indent="-457200">
              <a:buClr>
                <a:schemeClr val="bg1">
                  <a:lumMod val="65000"/>
                </a:schemeClr>
              </a:buClr>
              <a:buFont typeface="+mj-lt"/>
              <a:buAutoNum type="arabicPeriod"/>
            </a:pPr>
            <a:r>
              <a:rPr lang="es-CO" altLang="es-CO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 departamental </a:t>
            </a:r>
          </a:p>
          <a:p>
            <a:pPr marL="457200" indent="-457200">
              <a:buClr>
                <a:schemeClr val="bg1">
                  <a:lumMod val="65000"/>
                </a:schemeClr>
              </a:buClr>
              <a:buFont typeface="+mj-lt"/>
              <a:buAutoNum type="arabicPeriod"/>
            </a:pPr>
            <a:r>
              <a:rPr lang="es-CO" altLang="es-CO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 municipal</a:t>
            </a:r>
          </a:p>
          <a:p>
            <a:pPr marL="457200" indent="-457200">
              <a:buClr>
                <a:schemeClr val="bg1">
                  <a:lumMod val="65000"/>
                </a:schemeClr>
              </a:buClr>
              <a:buFont typeface="+mj-lt"/>
              <a:buAutoNum type="arabicPeriod"/>
            </a:pPr>
            <a:r>
              <a:rPr lang="es-CO" altLang="es-CO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Cualquiera que sea su régimen de contratación</a:t>
            </a:r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id="{57E107BD-DE57-6F4E-967B-C3160C56DB01}"/>
              </a:ext>
            </a:extLst>
          </p:cNvPr>
          <p:cNvSpPr txBox="1">
            <a:spLocks/>
          </p:cNvSpPr>
          <p:nvPr/>
        </p:nvSpPr>
        <p:spPr>
          <a:xfrm>
            <a:off x="76990" y="97273"/>
            <a:ext cx="10225343" cy="67301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defRPr/>
            </a:pPr>
            <a:r>
              <a:rPr lang="es-CO" altLang="es-CO" sz="4400" b="1" dirty="0">
                <a:solidFill>
                  <a:srgbClr val="057A8A"/>
                </a:solidFill>
                <a:latin typeface="Arial" panose="020B0604020202020204" pitchFamily="34" charset="0"/>
              </a:rPr>
              <a:t>PTEP</a:t>
            </a:r>
          </a:p>
        </p:txBody>
      </p:sp>
      <p:sp>
        <p:nvSpPr>
          <p:cNvPr id="5" name="CuadroTexto 12">
            <a:extLst>
              <a:ext uri="{FF2B5EF4-FFF2-40B4-BE49-F238E27FC236}">
                <a16:creationId xmlns:a16="http://schemas.microsoft.com/office/drawing/2014/main" id="{9CDF5967-BDC4-2541-AA49-3A62EC2CA6BB}"/>
              </a:ext>
            </a:extLst>
          </p:cNvPr>
          <p:cNvSpPr txBox="1"/>
          <p:nvPr/>
        </p:nvSpPr>
        <p:spPr>
          <a:xfrm>
            <a:off x="6154991" y="632343"/>
            <a:ext cx="5943213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de </a:t>
            </a:r>
            <a:r>
              <a:rPr lang="es-CO" altLang="es-CO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debida diligencia</a:t>
            </a:r>
            <a:r>
              <a:rPr lang="es-CO" altLang="es-CO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las entidades del sector público.</a:t>
            </a: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endParaRPr lang="es-CO" altLang="es-CO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Prevención, gestión y administración de riesgos de </a:t>
            </a:r>
            <a:r>
              <a:rPr lang="es-CO" altLang="es-CO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LA/FT/FPADM y riesgos de corrupción, incluidos los reportes de operaciones sospechosas a la UIAF, consultas en las listas restrictivas</a:t>
            </a:r>
            <a:r>
              <a:rPr lang="es-CO" altLang="es-CO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otras medidas específicas que defina el Gobierno Nacional dentro del año siguiente a la expedición de esta norma;</a:t>
            </a: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endParaRPr lang="es-CO" altLang="es-CO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Redes interinstitucionales</a:t>
            </a:r>
            <a:r>
              <a:rPr lang="es-CO" altLang="es-CO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el fortalecimiento de prevención de actos de corrupción, transparencia y legalidad;</a:t>
            </a: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endParaRPr lang="es-CO" altLang="es-CO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Canales de denuncia</a:t>
            </a:r>
            <a:r>
              <a:rPr lang="es-CO" altLang="es-CO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conforme lo establecido en el Artículo 76 de la Ley 1474 de 2011;</a:t>
            </a: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endParaRPr lang="es-CO" altLang="es-CO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 de transparencia, </a:t>
            </a:r>
            <a:r>
              <a:rPr lang="es-CO" altLang="es-CO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 abierto</a:t>
            </a:r>
            <a:r>
              <a:rPr lang="es-CO" altLang="es-CO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acceso a la información publica y cultura de legalidad.</a:t>
            </a: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endParaRPr lang="es-CO" altLang="es-CO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Plazos: </a:t>
            </a:r>
            <a:r>
              <a:rPr lang="es-CO" altLang="es-CO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y 2 años.</a:t>
            </a:r>
          </a:p>
        </p:txBody>
      </p:sp>
    </p:spTree>
    <p:extLst>
      <p:ext uri="{BB962C8B-B14F-4D97-AF65-F5344CB8AC3E}">
        <p14:creationId xmlns:p14="http://schemas.microsoft.com/office/powerpoint/2010/main" val="1272986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0E4CC176-8686-4D63-B9CD-C7E02C9CF352}"/>
              </a:ext>
            </a:extLst>
          </p:cNvPr>
          <p:cNvSpPr txBox="1"/>
          <p:nvPr/>
        </p:nvSpPr>
        <p:spPr>
          <a:xfrm>
            <a:off x="242078" y="1789515"/>
            <a:ext cx="59432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</a:pPr>
            <a:r>
              <a:rPr lang="es-CO" altLang="es-CO" sz="2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 de Transparencia </a:t>
            </a:r>
          </a:p>
          <a:p>
            <a:pPr>
              <a:buClr>
                <a:srgbClr val="FFC000"/>
              </a:buClr>
            </a:pPr>
            <a:endParaRPr lang="es-CO" altLang="es-CO" sz="2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C000"/>
              </a:buClr>
            </a:pPr>
            <a:endParaRPr lang="es-CO" altLang="es-CO" sz="2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id="{57E107BD-DE57-6F4E-967B-C3160C56DB01}"/>
              </a:ext>
            </a:extLst>
          </p:cNvPr>
          <p:cNvSpPr txBox="1">
            <a:spLocks/>
          </p:cNvSpPr>
          <p:nvPr/>
        </p:nvSpPr>
        <p:spPr>
          <a:xfrm>
            <a:off x="76990" y="97273"/>
            <a:ext cx="10225343" cy="67301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defRPr/>
            </a:pPr>
            <a:r>
              <a:rPr lang="es-CO" altLang="es-CO" sz="4400" b="1" dirty="0">
                <a:solidFill>
                  <a:srgbClr val="057A8A"/>
                </a:solidFill>
                <a:latin typeface="Arial" panose="020B0604020202020204" pitchFamily="34" charset="0"/>
              </a:rPr>
              <a:t>PTEP</a:t>
            </a:r>
          </a:p>
        </p:txBody>
      </p:sp>
      <p:sp>
        <p:nvSpPr>
          <p:cNvPr id="5" name="CuadroTexto 12">
            <a:extLst>
              <a:ext uri="{FF2B5EF4-FFF2-40B4-BE49-F238E27FC236}">
                <a16:creationId xmlns:a16="http://schemas.microsoft.com/office/drawing/2014/main" id="{9CDF5967-BDC4-2541-AA49-3A62EC2CA6BB}"/>
              </a:ext>
            </a:extLst>
          </p:cNvPr>
          <p:cNvSpPr txBox="1"/>
          <p:nvPr/>
        </p:nvSpPr>
        <p:spPr>
          <a:xfrm>
            <a:off x="6084653" y="608746"/>
            <a:ext cx="5943213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Características, </a:t>
            </a:r>
            <a:r>
              <a:rPr lang="es-CO" altLang="es-CO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estándares,</a:t>
            </a:r>
            <a:r>
              <a:rPr lang="es-CO" altLang="es-CO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elementos, requisitos, procedimientos y controles mínimos que deben cumplir el </a:t>
            </a:r>
            <a:r>
              <a:rPr lang="es-CO" altLang="es-CO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PTEP con enfoque de riesgos. </a:t>
            </a: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endParaRPr lang="es-CO" altLang="es-CO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Modelo Integrado de Planeación y Gestión </a:t>
            </a:r>
            <a:r>
              <a:rPr lang="es-CO" altLang="es-CO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(MIPG)</a:t>
            </a:r>
            <a:r>
              <a:rPr lang="es-CO" altLang="es-CO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modelos sucesores deberá armonizarse con el </a:t>
            </a:r>
            <a:r>
              <a:rPr lang="es-CO" altLang="es-CO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de Transparencia y Ética Publica.</a:t>
            </a: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endParaRPr lang="es-CO" altLang="es-CO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 a las </a:t>
            </a:r>
            <a:r>
              <a:rPr lang="es-CO" altLang="es-CO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oficinas de Control Disciplinario Interno</a:t>
            </a:r>
            <a:r>
              <a:rPr lang="es-CO" altLang="es-CO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relacionadas con modalidades de corrupción, sobre metodologías de investigación disciplinaria y podrá solicitar información.</a:t>
            </a: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endParaRPr lang="es-CO" altLang="es-CO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Alertara a las Oficinas de Control Disciplinario Interno sobre </a:t>
            </a:r>
            <a:r>
              <a:rPr lang="es-CO" altLang="es-CO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riesgos de corrupción.</a:t>
            </a: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endParaRPr lang="es-CO" altLang="es-CO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es-CO" altLang="es-CO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Sanción: </a:t>
            </a:r>
            <a:r>
              <a:rPr lang="es-CO" altLang="es-CO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smlmv. </a:t>
            </a:r>
          </a:p>
        </p:txBody>
      </p:sp>
      <p:pic>
        <p:nvPicPr>
          <p:cNvPr id="1026" name="Picture 2" descr="Secretaría de Transparencia - YouTube">
            <a:extLst>
              <a:ext uri="{FF2B5EF4-FFF2-40B4-BE49-F238E27FC236}">
                <a16:creationId xmlns:a16="http://schemas.microsoft.com/office/drawing/2014/main" id="{D092E0D6-3EBE-DC45-96C8-AE59185F3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13" y="2503609"/>
            <a:ext cx="3282523" cy="328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547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text">
            <a:extLst>
              <a:ext uri="{FF2B5EF4-FFF2-40B4-BE49-F238E27FC236}">
                <a16:creationId xmlns:a16="http://schemas.microsoft.com/office/drawing/2014/main" id="{7ED19F52-3E4C-2F32-5540-37154FD81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4" y="1064871"/>
            <a:ext cx="4469978" cy="566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nfidelidad">
            <a:extLst>
              <a:ext uri="{FF2B5EF4-FFF2-40B4-BE49-F238E27FC236}">
                <a16:creationId xmlns:a16="http://schemas.microsoft.com/office/drawing/2014/main" id="{18F06233-749B-8BB4-7DD3-D01E05767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941" y="1064872"/>
            <a:ext cx="7106856" cy="5665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2">
            <a:extLst>
              <a:ext uri="{FF2B5EF4-FFF2-40B4-BE49-F238E27FC236}">
                <a16:creationId xmlns:a16="http://schemas.microsoft.com/office/drawing/2014/main" id="{D37E5E91-A3E9-3111-016A-CF3F5F6A3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3" y="84440"/>
            <a:ext cx="10226177" cy="673725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del SAGRILAFT</a:t>
            </a:r>
          </a:p>
        </p:txBody>
      </p:sp>
    </p:spTree>
    <p:extLst>
      <p:ext uri="{BB962C8B-B14F-4D97-AF65-F5344CB8AC3E}">
        <p14:creationId xmlns:p14="http://schemas.microsoft.com/office/powerpoint/2010/main" val="245751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BB54FC-B1F4-AD6B-146F-811F4DC75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400" y="982596"/>
            <a:ext cx="7493400" cy="525552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FFC000"/>
              </a:buClr>
              <a:buFont typeface="Wingdings" pitchFamily="2" charset="2"/>
              <a:buNone/>
              <a:defRPr/>
            </a:pPr>
            <a:r>
              <a:rPr lang="es-ES" altLang="es-ES_tradnl" b="1" dirty="0">
                <a:solidFill>
                  <a:srgbClr val="057A8A"/>
                </a:solidFill>
                <a:latin typeface="Arial" panose="020B0604020202020204" pitchFamily="34" charset="0"/>
              </a:rPr>
              <a:t>Juan Pablo Rodríguez Cárdenas</a:t>
            </a:r>
          </a:p>
          <a:p>
            <a:pPr algn="just" eaLnBrk="1" hangingPunct="1">
              <a:lnSpc>
                <a:spcPct val="90000"/>
              </a:lnSpc>
              <a:buClr>
                <a:srgbClr val="FFC000"/>
              </a:buClr>
              <a:defRPr/>
            </a:pPr>
            <a:endParaRPr lang="es-ES" altLang="es-ES_tradnl" sz="105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176213" indent="-176213" algn="just">
              <a:spcBef>
                <a:spcPts val="900"/>
              </a:spcBef>
              <a:buClr>
                <a:schemeClr val="bg1">
                  <a:lumMod val="75000"/>
                </a:schemeClr>
              </a:buClr>
              <a:defRPr/>
            </a:pPr>
            <a:r>
              <a:rPr lang="es-ES" altLang="es-ES_tradnl" sz="1600" dirty="0">
                <a:solidFill>
                  <a:srgbClr val="0070C0"/>
                </a:solidFill>
                <a:latin typeface="Arial" panose="020B0604020202020204" pitchFamily="34" charset="0"/>
              </a:rPr>
              <a:t>Abogado de la Universidad Externado de Colombia y Especialista en Derecho Penal de la misma Casa de Estudios y con certificaciones en Auditoría Basada en la Administración del Riesgo; Blockchain y Disrupción Tecnológica; GRC; Implementador y Auditor Líder de la ISO 37001 de 2016; Profesional en Compliance y Certificado en Antilavado de Dinero.</a:t>
            </a:r>
          </a:p>
          <a:p>
            <a:pPr marL="176213" indent="-176213" algn="just">
              <a:spcBef>
                <a:spcPts val="900"/>
              </a:spcBef>
              <a:buClr>
                <a:schemeClr val="bg1">
                  <a:lumMod val="75000"/>
                </a:schemeClr>
              </a:buClr>
              <a:defRPr/>
            </a:pPr>
            <a:endParaRPr lang="es-ES" altLang="es-ES_tradnl" sz="4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176213" indent="-176213" algn="just">
              <a:spcBef>
                <a:spcPts val="900"/>
              </a:spcBef>
              <a:buClr>
                <a:schemeClr val="bg1">
                  <a:lumMod val="75000"/>
                </a:schemeClr>
              </a:buClr>
              <a:defRPr/>
            </a:pPr>
            <a:r>
              <a:rPr lang="es-ES" altLang="es-ES_tradnl" sz="1600" dirty="0">
                <a:solidFill>
                  <a:srgbClr val="0070C0"/>
                </a:solidFill>
                <a:latin typeface="Arial" panose="020B0604020202020204" pitchFamily="34" charset="0"/>
              </a:rPr>
              <a:t>Consultor de Asobancaria, Fasecolda, Asofiduciarias, Asojuegos y la Cámara Colombiana de la Infraestructura. Asesor Penal, Conferencista y Consultor Antilavado, Anticorrupción y Antifraude de diferentes entidades públicas y privadas del sector financieras y del sector real en América, el Caribe y España. </a:t>
            </a:r>
            <a:endParaRPr lang="es-ES" altLang="es-ES_tradnl" sz="11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176213" indent="-176213" algn="just">
              <a:spcBef>
                <a:spcPts val="900"/>
              </a:spcBef>
              <a:buClr>
                <a:schemeClr val="bg1">
                  <a:lumMod val="75000"/>
                </a:schemeClr>
              </a:buClr>
              <a:defRPr/>
            </a:pPr>
            <a:endParaRPr lang="es-ES" altLang="es-ES_tradnl" sz="3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176213" indent="-176213" algn="just">
              <a:spcBef>
                <a:spcPts val="900"/>
              </a:spcBef>
              <a:buClr>
                <a:schemeClr val="bg1">
                  <a:lumMod val="75000"/>
                </a:schemeClr>
              </a:buClr>
              <a:defRPr/>
            </a:pPr>
            <a:r>
              <a:rPr lang="es-ES" altLang="es-ES_tradnl" sz="1600" dirty="0">
                <a:solidFill>
                  <a:srgbClr val="0070C0"/>
                </a:solidFill>
                <a:latin typeface="Arial" panose="020B0604020202020204" pitchFamily="34" charset="0"/>
              </a:rPr>
              <a:t>Profesor de Postgrado en Colombia, España, Argentina y Panamá y autor de diferentes artículos especializados en publicaciones internacionales. </a:t>
            </a:r>
            <a:endParaRPr lang="es-ES" altLang="es-ES_tradnl" sz="11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176213" indent="-176213" algn="just">
              <a:spcBef>
                <a:spcPts val="900"/>
              </a:spcBef>
              <a:buClr>
                <a:schemeClr val="bg1">
                  <a:lumMod val="75000"/>
                </a:schemeClr>
              </a:buClr>
              <a:defRPr/>
            </a:pPr>
            <a:endParaRPr lang="es-ES" altLang="es-ES_tradnl" sz="3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176213" indent="-176213" algn="just">
              <a:spcBef>
                <a:spcPts val="900"/>
              </a:spcBef>
              <a:buClr>
                <a:schemeClr val="bg1">
                  <a:lumMod val="75000"/>
                </a:schemeClr>
              </a:buClr>
              <a:defRPr/>
            </a:pPr>
            <a:r>
              <a:rPr lang="es-ES" altLang="es-ES_tradnl" sz="1600" dirty="0">
                <a:solidFill>
                  <a:srgbClr val="0070C0"/>
                </a:solidFill>
                <a:latin typeface="Arial" panose="020B0604020202020204" pitchFamily="34" charset="0"/>
              </a:rPr>
              <a:t>Socio de rics management Colombia, Director &amp; Socio de rics management Panamá y Director &amp; Socio de rics management Guatemala.</a:t>
            </a:r>
          </a:p>
          <a:p>
            <a:pPr marL="0" indent="0" algn="just" eaLnBrk="1" hangingPunct="1">
              <a:lnSpc>
                <a:spcPct val="90000"/>
              </a:lnSpc>
              <a:buClr>
                <a:srgbClr val="FFC000"/>
              </a:buClr>
              <a:buNone/>
              <a:defRPr/>
            </a:pPr>
            <a:endParaRPr lang="es-ES" altLang="es-ES_tradnl" sz="16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2ED681A-33B2-82C3-7A2F-BAE52FC10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366" y="1747600"/>
            <a:ext cx="27940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0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>
            <a:extLst>
              <a:ext uri="{FF2B5EF4-FFF2-40B4-BE49-F238E27FC236}">
                <a16:creationId xmlns:a16="http://schemas.microsoft.com/office/drawing/2014/main" id="{10BA4549-99B6-E217-CC76-CEEDC5B53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4" y="1006997"/>
            <a:ext cx="4532722" cy="574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69F4B3D8-B862-BC10-EDB1-CA20C675E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3" y="84440"/>
            <a:ext cx="10226177" cy="673725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del PTEE</a:t>
            </a:r>
          </a:p>
        </p:txBody>
      </p:sp>
      <p:pic>
        <p:nvPicPr>
          <p:cNvPr id="21510" name="Picture 6" descr="Abogados de Procesal Penal en Madrid">
            <a:extLst>
              <a:ext uri="{FF2B5EF4-FFF2-40B4-BE49-F238E27FC236}">
                <a16:creationId xmlns:a16="http://schemas.microsoft.com/office/drawing/2014/main" id="{12D1F670-2483-78D8-C762-B48A92D5C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869" y="2246936"/>
            <a:ext cx="7020145" cy="289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818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45531DD1-B74A-EE4B-BAF7-AFFEF462F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49" y="914400"/>
            <a:ext cx="11832455" cy="572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charset="2"/>
              <a:buNone/>
            </a:pPr>
            <a:endParaRPr lang="es-CO" altLang="es-ES_tradnl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r">
              <a:buNone/>
            </a:pPr>
            <a:endParaRPr lang="es-ES_tradnl" altLang="ja-JP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ctr">
              <a:buNone/>
            </a:pPr>
            <a:r>
              <a:rPr lang="es-ES" altLang="ja-JP" sz="6000" b="1" dirty="0">
                <a:solidFill>
                  <a:srgbClr val="0070C0"/>
                </a:solidFill>
                <a:latin typeface="Arial" charset="0"/>
              </a:rPr>
              <a:t>4.</a:t>
            </a:r>
            <a:r>
              <a:rPr lang="es-ES" altLang="ja-JP" sz="6000" b="1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s-ES" altLang="ja-JP" sz="6000" b="1" dirty="0">
                <a:solidFill>
                  <a:srgbClr val="057A8A"/>
                </a:solidFill>
                <a:latin typeface="Arial" panose="020B0604020202020204" pitchFamily="34" charset="0"/>
              </a:rPr>
              <a:t>De la teoría a la práctica</a:t>
            </a:r>
            <a:endParaRPr lang="es-CO" sz="6000" b="1" i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207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id="{759FA738-6CA4-DC4F-874F-6806B9EC1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3" y="84440"/>
            <a:ext cx="10226177" cy="673725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s-CO" b="1" dirty="0" err="1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IoT</a:t>
            </a:r>
            <a:endParaRPr lang="es-CO" b="1" dirty="0">
              <a:solidFill>
                <a:srgbClr val="057A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Sistema de transporte inteligente, transporte público autónomo, concepto de  pelotón de camiones con gente pequeña. conjunto de ilustración de vector de  logística moderna. gestión inteligente del tráfico, metáfora de iot. |  Vector">
            <a:extLst>
              <a:ext uri="{FF2B5EF4-FFF2-40B4-BE49-F238E27FC236}">
                <a16:creationId xmlns:a16="http://schemas.microsoft.com/office/drawing/2014/main" id="{15C0AAE4-9C15-C430-B8BF-1BF37467C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2"/>
          <a:stretch/>
        </p:blipFill>
        <p:spPr bwMode="auto">
          <a:xfrm>
            <a:off x="116588" y="787076"/>
            <a:ext cx="7939389" cy="598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El futuro es Fintech -">
            <a:extLst>
              <a:ext uri="{FF2B5EF4-FFF2-40B4-BE49-F238E27FC236}">
                <a16:creationId xmlns:a16="http://schemas.microsoft.com/office/drawing/2014/main" id="{54F53FDF-ECC9-CC14-1E73-D6AED4757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479" y="787077"/>
            <a:ext cx="4003764" cy="593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300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2">
            <a:extLst>
              <a:ext uri="{FF2B5EF4-FFF2-40B4-BE49-F238E27FC236}">
                <a16:creationId xmlns:a16="http://schemas.microsoft.com/office/drawing/2014/main" id="{E37FCD81-C124-8B4E-8113-2BB25EEDDFC5}"/>
              </a:ext>
            </a:extLst>
          </p:cNvPr>
          <p:cNvSpPr txBox="1">
            <a:spLocks/>
          </p:cNvSpPr>
          <p:nvPr/>
        </p:nvSpPr>
        <p:spPr>
          <a:xfrm>
            <a:off x="120713" y="124494"/>
            <a:ext cx="10190747" cy="6334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Blockchain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FA39AF2-2B20-7D68-3185-E389CA451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690" y="792890"/>
            <a:ext cx="3661122" cy="5855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F254B26-3F09-AB34-6527-6A5E2364C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24" y="792890"/>
            <a:ext cx="7865875" cy="58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314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id="{759FA738-6CA4-DC4F-874F-6806B9EC1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3" y="84440"/>
            <a:ext cx="10226177" cy="673725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Data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BFED809-D265-1CAA-A159-A06735F2D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88" y="771104"/>
            <a:ext cx="7939389" cy="5975973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80DC4CF-1401-6003-8AAA-2BD5CD308D7C}"/>
              </a:ext>
            </a:extLst>
          </p:cNvPr>
          <p:cNvSpPr/>
          <p:nvPr/>
        </p:nvSpPr>
        <p:spPr>
          <a:xfrm>
            <a:off x="2251497" y="5098216"/>
            <a:ext cx="2527537" cy="3278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CO" sz="1400" dirty="0">
                <a:solidFill>
                  <a:schemeClr val="tx1"/>
                </a:solidFill>
              </a:rPr>
              <a:t>Sra. Smith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E8DF571-5E71-02A6-E918-3F8AC9DD323F}"/>
              </a:ext>
            </a:extLst>
          </p:cNvPr>
          <p:cNvSpPr/>
          <p:nvPr/>
        </p:nvSpPr>
        <p:spPr>
          <a:xfrm>
            <a:off x="2251496" y="5802227"/>
            <a:ext cx="2527537" cy="3278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CO" sz="1400" dirty="0">
                <a:solidFill>
                  <a:schemeClr val="tx1"/>
                </a:solidFill>
              </a:rPr>
              <a:t>1234567890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33EC28A-7678-A480-7DA3-F370D1C7896D}"/>
              </a:ext>
            </a:extLst>
          </p:cNvPr>
          <p:cNvSpPr/>
          <p:nvPr/>
        </p:nvSpPr>
        <p:spPr>
          <a:xfrm>
            <a:off x="7355461" y="3694506"/>
            <a:ext cx="2527537" cy="3278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CO" sz="1400" dirty="0">
                <a:solidFill>
                  <a:schemeClr val="tx1"/>
                </a:solidFill>
              </a:rPr>
              <a:t>1234567890</a:t>
            </a:r>
          </a:p>
        </p:txBody>
      </p:sp>
      <p:pic>
        <p:nvPicPr>
          <p:cNvPr id="25602" name="Picture 2" descr="portada Big Data en la Práctica: Cómo 45 Empresas Exitosas han Utilizado Análisis de big Data Para Ofrecer Resultados Extraordinarios">
            <a:extLst>
              <a:ext uri="{FF2B5EF4-FFF2-40B4-BE49-F238E27FC236}">
                <a16:creationId xmlns:a16="http://schemas.microsoft.com/office/drawing/2014/main" id="{90A70346-3641-D798-8FD1-F2C8CD463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690" y="792890"/>
            <a:ext cx="3661122" cy="585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726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id="{759FA738-6CA4-DC4F-874F-6806B9EC1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3" y="84440"/>
            <a:ext cx="11661925" cy="673725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AI: </a:t>
            </a:r>
            <a:r>
              <a:rPr lang="es-CO" b="1" i="1" dirty="0" err="1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Behavioural</a:t>
            </a:r>
            <a:r>
              <a:rPr lang="es-CO" b="1" i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b="1" i="1" dirty="0" err="1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es-CO" b="1" i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Compliance</a:t>
            </a:r>
          </a:p>
        </p:txBody>
      </p:sp>
      <p:pic>
        <p:nvPicPr>
          <p:cNvPr id="27650" name="Picture 2" descr="Dis)Honesty: The Truth About Lies (2015) - IMDb">
            <a:extLst>
              <a:ext uri="{FF2B5EF4-FFF2-40B4-BE49-F238E27FC236}">
                <a16:creationId xmlns:a16="http://schemas.microsoft.com/office/drawing/2014/main" id="{1525FE66-C739-9CDF-E231-F1C194D88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575" y="879676"/>
            <a:ext cx="3821574" cy="57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B43384F-0983-E507-F71C-6631043BA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51" y="879676"/>
            <a:ext cx="7796044" cy="572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975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45531DD1-B74A-EE4B-BAF7-AFFEF462F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49" y="914400"/>
            <a:ext cx="11832455" cy="572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charset="2"/>
              <a:buNone/>
            </a:pPr>
            <a:endParaRPr lang="es-CO" altLang="es-ES_tradnl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r">
              <a:buNone/>
            </a:pPr>
            <a:endParaRPr lang="es-ES_tradnl" altLang="ja-JP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ctr">
              <a:buNone/>
            </a:pPr>
            <a:r>
              <a:rPr lang="es-ES" altLang="ja-JP" sz="6000" b="1" dirty="0">
                <a:solidFill>
                  <a:srgbClr val="0070C0"/>
                </a:solidFill>
                <a:latin typeface="Arial" charset="0"/>
              </a:rPr>
              <a:t>5.</a:t>
            </a:r>
            <a:r>
              <a:rPr lang="es-ES" altLang="ja-JP" sz="6000" b="1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s-ES" altLang="ja-JP" sz="6000" b="1" dirty="0">
                <a:solidFill>
                  <a:srgbClr val="057A8A"/>
                </a:solidFill>
                <a:latin typeface="Arial" panose="020B0604020202020204" pitchFamily="34" charset="0"/>
              </a:rPr>
              <a:t>El futuro cercano</a:t>
            </a:r>
            <a:endParaRPr lang="es-CO" sz="6000" b="1" i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0220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Box 5">
            <a:extLst>
              <a:ext uri="{FF2B5EF4-FFF2-40B4-BE49-F238E27FC236}">
                <a16:creationId xmlns:a16="http://schemas.microsoft.com/office/drawing/2014/main" id="{07AB6614-69D9-794F-A2A7-AE0AA51F6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0247" y="54635"/>
            <a:ext cx="79502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ES_tradnl" sz="2400" b="1">
                <a:solidFill>
                  <a:schemeClr val="bg1"/>
                </a:solidFill>
                <a:latin typeface="Arial" panose="020B0604020202020204" pitchFamily="34" charset="0"/>
              </a:rPr>
              <a:t>Retos del compliance</a:t>
            </a:r>
            <a:endParaRPr lang="en-US" altLang="es-ES_tradnl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4 Título">
            <a:extLst>
              <a:ext uri="{FF2B5EF4-FFF2-40B4-BE49-F238E27FC236}">
                <a16:creationId xmlns:a16="http://schemas.microsoft.com/office/drawing/2014/main" id="{1C38E404-83FF-5843-9DE5-2B2CDDE08B09}"/>
              </a:ext>
            </a:extLst>
          </p:cNvPr>
          <p:cNvSpPr txBox="1">
            <a:spLocks/>
          </p:cNvSpPr>
          <p:nvPr/>
        </p:nvSpPr>
        <p:spPr bwMode="auto">
          <a:xfrm>
            <a:off x="1624888" y="5547902"/>
            <a:ext cx="8988257" cy="53012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lIns="71977" tIns="35357" rIns="71977" bIns="35357" anchor="b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es-ES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es-ES" altLang="es-ES_tradnl" sz="297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Del GAFI al</a:t>
            </a:r>
            <a:r>
              <a:rPr lang="es-ES" altLang="es-ES_tradnl" sz="297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s-ES" altLang="es-ES_tradnl" sz="297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GAMAM</a:t>
            </a:r>
          </a:p>
          <a:p>
            <a:pPr algn="just" eaLnBrk="1" hangingPunct="1">
              <a:defRPr/>
            </a:pPr>
            <a:endParaRPr lang="es-CO" altLang="es-ES_tradnl" sz="297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72709" name="Imagen 1">
            <a:extLst>
              <a:ext uri="{FF2B5EF4-FFF2-40B4-BE49-F238E27FC236}">
                <a16:creationId xmlns:a16="http://schemas.microsoft.com/office/drawing/2014/main" id="{1B3DBF08-672C-4246-8CC8-D08CD5583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65" y="2524303"/>
            <a:ext cx="1955419" cy="1955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Imagen 2">
            <a:extLst>
              <a:ext uri="{FF2B5EF4-FFF2-40B4-BE49-F238E27FC236}">
                <a16:creationId xmlns:a16="http://schemas.microsoft.com/office/drawing/2014/main" id="{180FAD27-FAD4-1D4A-8235-52DFA01EA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580" y="2524303"/>
            <a:ext cx="2072870" cy="2071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2" name="Imagen 4">
            <a:extLst>
              <a:ext uri="{FF2B5EF4-FFF2-40B4-BE49-F238E27FC236}">
                <a16:creationId xmlns:a16="http://schemas.microsoft.com/office/drawing/2014/main" id="{21BC15B4-AE57-D747-AA44-9149FBB78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3" t="6467" r="24449" b="7623"/>
          <a:stretch>
            <a:fillRect/>
          </a:stretch>
        </p:blipFill>
        <p:spPr bwMode="auto">
          <a:xfrm>
            <a:off x="7611951" y="2524305"/>
            <a:ext cx="1918912" cy="203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2">
            <a:extLst>
              <a:ext uri="{FF2B5EF4-FFF2-40B4-BE49-F238E27FC236}">
                <a16:creationId xmlns:a16="http://schemas.microsoft.com/office/drawing/2014/main" id="{072438CF-D994-E941-834F-ED849BE58C53}"/>
              </a:ext>
            </a:extLst>
          </p:cNvPr>
          <p:cNvSpPr txBox="1">
            <a:spLocks/>
          </p:cNvSpPr>
          <p:nvPr/>
        </p:nvSpPr>
        <p:spPr>
          <a:xfrm>
            <a:off x="121819" y="124472"/>
            <a:ext cx="10188174" cy="63329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alt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retos del </a:t>
            </a:r>
            <a:r>
              <a:rPr lang="es-CO" altLang="es-CO" sz="4400" b="1" i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</a:t>
            </a:r>
          </a:p>
        </p:txBody>
      </p:sp>
      <p:pic>
        <p:nvPicPr>
          <p:cNvPr id="2050" name="Picture 2" descr="Microsoft Latinoamérica (@MicrosoftLatam) / Twitter">
            <a:extLst>
              <a:ext uri="{FF2B5EF4-FFF2-40B4-BE49-F238E27FC236}">
                <a16:creationId xmlns:a16="http://schemas.microsoft.com/office/drawing/2014/main" id="{7729ECA2-2C68-9F44-8C7A-3F13100865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4" t="10913" r="12346" b="10542"/>
          <a:stretch/>
        </p:blipFill>
        <p:spPr bwMode="auto">
          <a:xfrm>
            <a:off x="9583000" y="2379939"/>
            <a:ext cx="2134588" cy="224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Meta el nuevo nombre de la empresa de Zuckerberg | Elementosmx">
            <a:extLst>
              <a:ext uri="{FF2B5EF4-FFF2-40B4-BE49-F238E27FC236}">
                <a16:creationId xmlns:a16="http://schemas.microsoft.com/office/drawing/2014/main" id="{EE6F5273-5760-3E45-8D3A-78A140BF1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436" y="2000436"/>
            <a:ext cx="2857128" cy="285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39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2">
            <a:extLst>
              <a:ext uri="{FF2B5EF4-FFF2-40B4-BE49-F238E27FC236}">
                <a16:creationId xmlns:a16="http://schemas.microsoft.com/office/drawing/2014/main" id="{BAC39463-C83B-2E4E-8597-02568B0D3F26}"/>
              </a:ext>
            </a:extLst>
          </p:cNvPr>
          <p:cNvSpPr txBox="1">
            <a:spLocks/>
          </p:cNvSpPr>
          <p:nvPr/>
        </p:nvSpPr>
        <p:spPr>
          <a:xfrm>
            <a:off x="121430" y="84574"/>
            <a:ext cx="10225343" cy="673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Identidad soberana</a:t>
            </a:r>
          </a:p>
        </p:txBody>
      </p:sp>
      <p:pic>
        <p:nvPicPr>
          <p:cNvPr id="15362" name="Picture 2" descr="Pandemia urgió la adopción de sistemas de identidad digital">
            <a:extLst>
              <a:ext uri="{FF2B5EF4-FFF2-40B4-BE49-F238E27FC236}">
                <a16:creationId xmlns:a16="http://schemas.microsoft.com/office/drawing/2014/main" id="{925C779B-D938-C5E1-15AA-8D72BFDC7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024" y="2240176"/>
            <a:ext cx="3289086" cy="246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Se organizará encuentro para discutir sobre identidad digital auto-soberana">
            <a:extLst>
              <a:ext uri="{FF2B5EF4-FFF2-40B4-BE49-F238E27FC236}">
                <a16:creationId xmlns:a16="http://schemas.microsoft.com/office/drawing/2014/main" id="{078BB3FE-4DD1-EF01-3D3A-9EF035F66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45" y="2033483"/>
            <a:ext cx="4320199" cy="287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Qué es una identidad digital y cómo protegerla? - Revista Seguridad 360">
            <a:extLst>
              <a:ext uri="{FF2B5EF4-FFF2-40B4-BE49-F238E27FC236}">
                <a16:creationId xmlns:a16="http://schemas.microsoft.com/office/drawing/2014/main" id="{1A7B7D06-569A-7F03-F443-6F5F8D57A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6"/>
          <a:stretch/>
        </p:blipFill>
        <p:spPr bwMode="auto">
          <a:xfrm>
            <a:off x="8832126" y="2463863"/>
            <a:ext cx="3168146" cy="19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000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Box 5">
            <a:extLst>
              <a:ext uri="{FF2B5EF4-FFF2-40B4-BE49-F238E27FC236}">
                <a16:creationId xmlns:a16="http://schemas.microsoft.com/office/drawing/2014/main" id="{07AB6614-69D9-794F-A2A7-AE0AA51F6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0247" y="54635"/>
            <a:ext cx="79502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ES_tradnl" sz="2400" b="1">
                <a:solidFill>
                  <a:schemeClr val="bg1"/>
                </a:solidFill>
                <a:latin typeface="Arial" panose="020B0604020202020204" pitchFamily="34" charset="0"/>
              </a:rPr>
              <a:t>Retos del compliance</a:t>
            </a:r>
            <a:endParaRPr lang="en-US" altLang="es-ES_tradnl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ítulo 2">
            <a:extLst>
              <a:ext uri="{FF2B5EF4-FFF2-40B4-BE49-F238E27FC236}">
                <a16:creationId xmlns:a16="http://schemas.microsoft.com/office/drawing/2014/main" id="{072438CF-D994-E941-834F-ED849BE58C53}"/>
              </a:ext>
            </a:extLst>
          </p:cNvPr>
          <p:cNvSpPr txBox="1">
            <a:spLocks/>
          </p:cNvSpPr>
          <p:nvPr/>
        </p:nvSpPr>
        <p:spPr>
          <a:xfrm>
            <a:off x="121819" y="124472"/>
            <a:ext cx="10188174" cy="63329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alt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 </a:t>
            </a:r>
            <a:r>
              <a:rPr lang="es-CO" altLang="es-CO" sz="4400" b="1" dirty="0" err="1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CO" alt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altLang="es-CO" sz="4400" b="1" dirty="0" err="1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Innovating</a:t>
            </a:r>
            <a:r>
              <a:rPr lang="es-CO" alt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altLang="es-CO" sz="4400" b="1" dirty="0" err="1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CO" alt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Future</a:t>
            </a:r>
            <a:endParaRPr lang="es-CO" altLang="es-CO" sz="4400" b="1" i="1" dirty="0">
              <a:solidFill>
                <a:srgbClr val="057A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423EAB0-02C4-8371-DC53-ADA7CFB60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02" y="1247841"/>
            <a:ext cx="6301129" cy="4362320"/>
          </a:xfrm>
          <a:prstGeom prst="rect">
            <a:avLst/>
          </a:prstGeom>
        </p:spPr>
      </p:pic>
      <p:pic>
        <p:nvPicPr>
          <p:cNvPr id="24578" name="Picture 2" descr="La rivalidad entre potencias nos llevará a un invierno tecnológico">
            <a:extLst>
              <a:ext uri="{FF2B5EF4-FFF2-40B4-BE49-F238E27FC236}">
                <a16:creationId xmlns:a16="http://schemas.microsoft.com/office/drawing/2014/main" id="{434B54A8-1654-7C5E-6D65-F9B628A03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933" y="1724630"/>
            <a:ext cx="5015965" cy="320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538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DBEC0E16-F481-167D-6447-1B0DA2621D43}"/>
              </a:ext>
            </a:extLst>
          </p:cNvPr>
          <p:cNvSpPr txBox="1">
            <a:spLocks/>
          </p:cNvSpPr>
          <p:nvPr/>
        </p:nvSpPr>
        <p:spPr>
          <a:xfrm>
            <a:off x="587852" y="203490"/>
            <a:ext cx="10226843" cy="67376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altLang="es-ES_tradnl" sz="4000" b="1" dirty="0">
                <a:solidFill>
                  <a:srgbClr val="057A8A"/>
                </a:solidFill>
                <a:latin typeface="Arial" panose="020B0604020202020204" pitchFamily="34" charset="0"/>
              </a:rPr>
              <a:t>Agenda temática</a:t>
            </a:r>
            <a:endParaRPr lang="es-CO" sz="4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F251058-6125-73A3-11C4-1CB10AEC6908}"/>
              </a:ext>
            </a:extLst>
          </p:cNvPr>
          <p:cNvSpPr/>
          <p:nvPr/>
        </p:nvSpPr>
        <p:spPr>
          <a:xfrm>
            <a:off x="3308480" y="2181280"/>
            <a:ext cx="396849" cy="504792"/>
          </a:xfrm>
          <a:prstGeom prst="rect">
            <a:avLst/>
          </a:prstGeom>
          <a:solidFill>
            <a:srgbClr val="057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s-ES" sz="2800" dirty="0">
                <a:latin typeface="Arial"/>
                <a:cs typeface="Arial"/>
              </a:rPr>
              <a:t>1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0DD7C79-8ED3-2A79-0CC2-3FB1E74FAF66}"/>
              </a:ext>
            </a:extLst>
          </p:cNvPr>
          <p:cNvSpPr/>
          <p:nvPr/>
        </p:nvSpPr>
        <p:spPr>
          <a:xfrm>
            <a:off x="3705329" y="2181280"/>
            <a:ext cx="6041632" cy="50479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es-ES" sz="2400" dirty="0">
                <a:solidFill>
                  <a:srgbClr val="0070C0"/>
                </a:solidFill>
                <a:latin typeface="Arial" charset="0"/>
              </a:rPr>
              <a:t>Lo sexy del </a:t>
            </a:r>
            <a:r>
              <a:rPr lang="es-ES" sz="2400" i="1" dirty="0">
                <a:solidFill>
                  <a:srgbClr val="0070C0"/>
                </a:solidFill>
                <a:latin typeface="Arial" charset="0"/>
              </a:rPr>
              <a:t>compliance.</a:t>
            </a:r>
            <a:endParaRPr lang="es-ES" sz="2400" i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ACA0897-C9CF-578E-F06B-4F14A0C7377D}"/>
              </a:ext>
            </a:extLst>
          </p:cNvPr>
          <p:cNvSpPr/>
          <p:nvPr/>
        </p:nvSpPr>
        <p:spPr>
          <a:xfrm>
            <a:off x="3308480" y="2852749"/>
            <a:ext cx="396849" cy="504792"/>
          </a:xfrm>
          <a:prstGeom prst="rect">
            <a:avLst/>
          </a:prstGeom>
          <a:solidFill>
            <a:srgbClr val="057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s-ES" sz="2800" dirty="0">
                <a:latin typeface="Arial"/>
                <a:cs typeface="Arial"/>
              </a:rPr>
              <a:t>2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8A8E2E9-5BBE-5BE9-78B6-413E6C970F20}"/>
              </a:ext>
            </a:extLst>
          </p:cNvPr>
          <p:cNvSpPr/>
          <p:nvPr/>
        </p:nvSpPr>
        <p:spPr>
          <a:xfrm>
            <a:off x="3705329" y="2852749"/>
            <a:ext cx="6658262" cy="50479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s-ES" altLang="es-CO" dirty="0">
                <a:solidFill>
                  <a:srgbClr val="0070C0"/>
                </a:solidFill>
                <a:latin typeface="Arial" panose="020B0604020202020204" pitchFamily="34" charset="0"/>
              </a:rPr>
              <a:t>Tecnologías emergentes, una megatendencia.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C2577B5-5E27-B634-38B3-7C74D1A79352}"/>
              </a:ext>
            </a:extLst>
          </p:cNvPr>
          <p:cNvSpPr/>
          <p:nvPr/>
        </p:nvSpPr>
        <p:spPr>
          <a:xfrm>
            <a:off x="3308480" y="3551204"/>
            <a:ext cx="396849" cy="504792"/>
          </a:xfrm>
          <a:prstGeom prst="rect">
            <a:avLst/>
          </a:prstGeom>
          <a:solidFill>
            <a:srgbClr val="057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s-ES" sz="2800" dirty="0">
                <a:latin typeface="Arial"/>
                <a:cs typeface="Arial"/>
              </a:rPr>
              <a:t>3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DA49098-397F-F79F-FA8F-E83776A856F8}"/>
              </a:ext>
            </a:extLst>
          </p:cNvPr>
          <p:cNvSpPr/>
          <p:nvPr/>
        </p:nvSpPr>
        <p:spPr>
          <a:xfrm>
            <a:off x="3705329" y="3551204"/>
            <a:ext cx="6041632" cy="50479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s-ES" altLang="es-CO" dirty="0">
                <a:solidFill>
                  <a:srgbClr val="0070C0"/>
                </a:solidFill>
                <a:latin typeface="Arial" panose="020B0604020202020204" pitchFamily="34" charset="0"/>
              </a:rPr>
              <a:t>PTEP, más que SAGRILAFT y PTEE.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F7F0014-4959-994D-4228-7FFD84DF228F}"/>
              </a:ext>
            </a:extLst>
          </p:cNvPr>
          <p:cNvSpPr/>
          <p:nvPr/>
        </p:nvSpPr>
        <p:spPr>
          <a:xfrm>
            <a:off x="3308480" y="4244896"/>
            <a:ext cx="396849" cy="504792"/>
          </a:xfrm>
          <a:prstGeom prst="rect">
            <a:avLst/>
          </a:prstGeom>
          <a:solidFill>
            <a:srgbClr val="057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s-ES" sz="2800" dirty="0">
                <a:latin typeface="Arial"/>
                <a:cs typeface="Arial"/>
              </a:rPr>
              <a:t>4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85CFC21-DC9D-F6DA-9C50-0C50E478E8E7}"/>
              </a:ext>
            </a:extLst>
          </p:cNvPr>
          <p:cNvSpPr/>
          <p:nvPr/>
        </p:nvSpPr>
        <p:spPr>
          <a:xfrm>
            <a:off x="3705329" y="4244896"/>
            <a:ext cx="6041632" cy="50479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es-ES" sz="2400" dirty="0">
                <a:solidFill>
                  <a:srgbClr val="0070C0"/>
                </a:solidFill>
                <a:latin typeface="Arial" charset="0"/>
              </a:rPr>
              <a:t>De la teoría a la práctica.</a:t>
            </a:r>
          </a:p>
        </p:txBody>
      </p:sp>
      <p:pic>
        <p:nvPicPr>
          <p:cNvPr id="1030" name="Picture 6" descr="Escritorio de oficina con computadora, suministros y taza de café:  fotografía de stock © karandaev #75526957 | Depositphotos">
            <a:extLst>
              <a:ext uri="{FF2B5EF4-FFF2-40B4-BE49-F238E27FC236}">
                <a16:creationId xmlns:a16="http://schemas.microsoft.com/office/drawing/2014/main" id="{221A29CF-5095-D679-D7BD-EEDFB857EA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2" r="8259"/>
          <a:stretch/>
        </p:blipFill>
        <p:spPr bwMode="auto">
          <a:xfrm>
            <a:off x="73152" y="2196479"/>
            <a:ext cx="3133343" cy="290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AC2AB0E9-6E04-6DC7-678E-8464232F4BFA}"/>
              </a:ext>
            </a:extLst>
          </p:cNvPr>
          <p:cNvSpPr/>
          <p:nvPr/>
        </p:nvSpPr>
        <p:spPr>
          <a:xfrm>
            <a:off x="3326768" y="4958128"/>
            <a:ext cx="396849" cy="504792"/>
          </a:xfrm>
          <a:prstGeom prst="rect">
            <a:avLst/>
          </a:prstGeom>
          <a:solidFill>
            <a:srgbClr val="057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s-ES" sz="2800" dirty="0">
                <a:latin typeface="Arial"/>
                <a:cs typeface="Arial"/>
              </a:rPr>
              <a:t>5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E17AB52-BC7C-9B2A-0008-04DDBF2EE82E}"/>
              </a:ext>
            </a:extLst>
          </p:cNvPr>
          <p:cNvSpPr/>
          <p:nvPr/>
        </p:nvSpPr>
        <p:spPr>
          <a:xfrm>
            <a:off x="3723617" y="4958128"/>
            <a:ext cx="6041632" cy="50479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es-ES" sz="2400" dirty="0">
                <a:solidFill>
                  <a:srgbClr val="0070C0"/>
                </a:solidFill>
                <a:latin typeface="Arial" charset="0"/>
              </a:rPr>
              <a:t>El futuro cercano.</a:t>
            </a:r>
          </a:p>
        </p:txBody>
      </p:sp>
    </p:spTree>
    <p:extLst>
      <p:ext uri="{BB962C8B-B14F-4D97-AF65-F5344CB8AC3E}">
        <p14:creationId xmlns:p14="http://schemas.microsoft.com/office/powerpoint/2010/main" val="12344485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>
            <a:extLst>
              <a:ext uri="{FF2B5EF4-FFF2-40B4-BE49-F238E27FC236}">
                <a16:creationId xmlns:a16="http://schemas.microsoft.com/office/drawing/2014/main" id="{E7923990-5E17-434C-9C0C-B6984E05D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35" y="862396"/>
            <a:ext cx="11831685" cy="5163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685800" indent="-685800" algn="just">
              <a:lnSpc>
                <a:spcPct val="8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es-CO" altLang="es-ES_tradnl" sz="4800" b="1" dirty="0">
                <a:solidFill>
                  <a:srgbClr val="0070C0"/>
                </a:solidFill>
                <a:latin typeface="Arial" panose="020B0604020202020204" pitchFamily="34" charset="0"/>
              </a:rPr>
              <a:t>SAT</a:t>
            </a:r>
          </a:p>
          <a:p>
            <a:pPr marL="685800" indent="-685800" algn="just">
              <a:lnSpc>
                <a:spcPct val="8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es-CO" altLang="es-ES_tradnl" sz="4800" b="1" dirty="0">
                <a:solidFill>
                  <a:srgbClr val="FFC000"/>
                </a:solidFill>
                <a:latin typeface="Arial" panose="020B0604020202020204" pitchFamily="34" charset="0"/>
              </a:rPr>
              <a:t>MDC</a:t>
            </a:r>
          </a:p>
          <a:p>
            <a:pPr marL="685800" indent="-685800" algn="just">
              <a:lnSpc>
                <a:spcPct val="8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es-CO" altLang="es-ES_tradnl" sz="4800" b="1" dirty="0">
                <a:solidFill>
                  <a:srgbClr val="0070C0"/>
                </a:solidFill>
                <a:latin typeface="Arial" panose="020B0604020202020204" pitchFamily="34" charset="0"/>
              </a:rPr>
              <a:t>MGRBC</a:t>
            </a:r>
          </a:p>
          <a:p>
            <a:pPr marL="685800" indent="-685800" algn="just">
              <a:lnSpc>
                <a:spcPct val="8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es-CO" altLang="es-ES_tradnl" sz="4800" b="1" dirty="0">
                <a:solidFill>
                  <a:srgbClr val="FFC000"/>
                </a:solidFill>
                <a:latin typeface="Arial" panose="020B0604020202020204" pitchFamily="34" charset="0"/>
              </a:rPr>
              <a:t>PRA</a:t>
            </a:r>
          </a:p>
          <a:p>
            <a:pPr marL="685800" indent="-685800" algn="just">
              <a:lnSpc>
                <a:spcPct val="8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es-CO" altLang="es-ES_tradnl" sz="4800" b="1" dirty="0">
                <a:solidFill>
                  <a:srgbClr val="0070C0"/>
                </a:solidFill>
                <a:latin typeface="Arial" panose="020B0604020202020204" pitchFamily="34" charset="0"/>
              </a:rPr>
              <a:t>ERI</a:t>
            </a:r>
          </a:p>
          <a:p>
            <a:pPr marL="685800" indent="-685800" algn="just">
              <a:lnSpc>
                <a:spcPct val="8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es-CO" altLang="es-ES_tradnl" sz="4800" b="1" dirty="0">
                <a:solidFill>
                  <a:srgbClr val="FFC000"/>
                </a:solidFill>
                <a:latin typeface="Arial" panose="020B0604020202020204" pitchFamily="34" charset="0"/>
              </a:rPr>
              <a:t>ANS</a:t>
            </a:r>
          </a:p>
          <a:p>
            <a:pPr marL="685800" indent="-685800" algn="just">
              <a:lnSpc>
                <a:spcPct val="8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es-CO" altLang="es-ES_tradnl" sz="4800" b="1" dirty="0">
                <a:solidFill>
                  <a:srgbClr val="0070C0"/>
                </a:solidFill>
                <a:latin typeface="Arial" panose="020B0604020202020204" pitchFamily="34" charset="0"/>
              </a:rPr>
              <a:t>ERIC</a:t>
            </a:r>
          </a:p>
          <a:p>
            <a:pPr marL="685800" indent="-685800" algn="just">
              <a:lnSpc>
                <a:spcPct val="80000"/>
              </a:lnSpc>
              <a:buClr>
                <a:srgbClr val="00B0F0"/>
              </a:buClr>
              <a:buFont typeface="+mj-lt"/>
              <a:buAutoNum type="arabicPeriod"/>
            </a:pPr>
            <a:r>
              <a:rPr lang="es-CO" altLang="es-ES_tradnl" sz="4800" b="1" dirty="0">
                <a:solidFill>
                  <a:srgbClr val="0070C0"/>
                </a:solidFill>
                <a:latin typeface="Arial" panose="020B0604020202020204" pitchFamily="34" charset="0"/>
              </a:rPr>
              <a:t>MG</a:t>
            </a:r>
            <a:r>
              <a:rPr lang="es-CO" altLang="es-ES_tradnl" sz="4800" b="1" dirty="0">
                <a:solidFill>
                  <a:srgbClr val="FFC000"/>
                </a:solidFill>
                <a:latin typeface="Arial" panose="020B0604020202020204" pitchFamily="34" charset="0"/>
              </a:rPr>
              <a:t>CC</a:t>
            </a:r>
          </a:p>
        </p:txBody>
      </p:sp>
      <p:pic>
        <p:nvPicPr>
          <p:cNvPr id="1028" name="Picture 4" descr="El diseño crea soluciones tangibles a problemas reales: WDCD">
            <a:extLst>
              <a:ext uri="{FF2B5EF4-FFF2-40B4-BE49-F238E27FC236}">
                <a16:creationId xmlns:a16="http://schemas.microsoft.com/office/drawing/2014/main" id="{D3FA28D0-F5FD-2601-965E-2FC6F36A4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834" y="1380383"/>
            <a:ext cx="6916866" cy="460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1C6ABBBA-665C-E4E6-D97C-B1B5374549B9}"/>
              </a:ext>
            </a:extLst>
          </p:cNvPr>
          <p:cNvSpPr txBox="1">
            <a:spLocks/>
          </p:cNvSpPr>
          <p:nvPr/>
        </p:nvSpPr>
        <p:spPr>
          <a:xfrm>
            <a:off x="120713" y="124494"/>
            <a:ext cx="10190747" cy="6334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</a:p>
        </p:txBody>
      </p:sp>
    </p:spTree>
    <p:extLst>
      <p:ext uri="{BB962C8B-B14F-4D97-AF65-F5344CB8AC3E}">
        <p14:creationId xmlns:p14="http://schemas.microsoft.com/office/powerpoint/2010/main" val="1806936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">
            <a:extLst>
              <a:ext uri="{FF2B5EF4-FFF2-40B4-BE49-F238E27FC236}">
                <a16:creationId xmlns:a16="http://schemas.microsoft.com/office/drawing/2014/main" id="{1E127647-8DDE-4149-891A-5782617D1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6" y="982665"/>
            <a:ext cx="11872543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4">
            <a:extLst>
              <a:ext uri="{FF2B5EF4-FFF2-40B4-BE49-F238E27FC236}">
                <a16:creationId xmlns:a16="http://schemas.microsoft.com/office/drawing/2014/main" id="{19218859-0E17-5740-A467-12A928509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71" y="2428284"/>
            <a:ext cx="8680971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2">
            <a:extLst>
              <a:ext uri="{FF2B5EF4-FFF2-40B4-BE49-F238E27FC236}">
                <a16:creationId xmlns:a16="http://schemas.microsoft.com/office/drawing/2014/main" id="{38A52C2A-827F-FB54-011D-907F8C483870}"/>
              </a:ext>
            </a:extLst>
          </p:cNvPr>
          <p:cNvSpPr txBox="1">
            <a:spLocks/>
          </p:cNvSpPr>
          <p:nvPr/>
        </p:nvSpPr>
        <p:spPr>
          <a:xfrm>
            <a:off x="121103" y="84440"/>
            <a:ext cx="10226177" cy="6737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juego muy en serio…   </a:t>
            </a:r>
          </a:p>
        </p:txBody>
      </p:sp>
    </p:spTree>
    <p:extLst>
      <p:ext uri="{BB962C8B-B14F-4D97-AF65-F5344CB8AC3E}">
        <p14:creationId xmlns:p14="http://schemas.microsoft.com/office/powerpoint/2010/main" val="29940986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45531DD1-B74A-EE4B-BAF7-AFFEF462F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49" y="914400"/>
            <a:ext cx="11832455" cy="572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indent="0" algn="ctr">
              <a:buNone/>
            </a:pPr>
            <a:endParaRPr lang="es-ES" altLang="ja-JP" sz="6000" b="1" dirty="0">
              <a:solidFill>
                <a:srgbClr val="057A8A"/>
              </a:solidFill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s-ES" altLang="ja-JP" sz="6000" b="1" i="1" dirty="0">
                <a:solidFill>
                  <a:srgbClr val="057A8A"/>
                </a:solidFill>
                <a:latin typeface="Arial" panose="020B0604020202020204" pitchFamily="34" charset="0"/>
              </a:rPr>
              <a:t>“Se debe hacer todo lo que se escribe y escribir todo lo que se hace.” </a:t>
            </a:r>
          </a:p>
          <a:p>
            <a:pPr marL="0" indent="0" algn="ctr">
              <a:buNone/>
            </a:pPr>
            <a:r>
              <a:rPr lang="es-ES" altLang="ja-JP" sz="6000" b="1" i="1" dirty="0">
                <a:solidFill>
                  <a:srgbClr val="057A8A"/>
                </a:solidFill>
                <a:latin typeface="Arial" panose="020B0604020202020204" pitchFamily="34" charset="0"/>
              </a:rPr>
              <a:t>Alain Casanovas</a:t>
            </a:r>
          </a:p>
          <a:p>
            <a:pPr marL="0" indent="0" algn="ctr">
              <a:buNone/>
            </a:pPr>
            <a:endParaRPr lang="es-ES" altLang="ja-JP" sz="6000" b="1" dirty="0">
              <a:solidFill>
                <a:srgbClr val="057A8A"/>
              </a:solidFill>
              <a:latin typeface="Arial" panose="020B0604020202020204" pitchFamily="34" charset="0"/>
            </a:endParaRPr>
          </a:p>
          <a:p>
            <a:pPr marL="0" indent="0" algn="ctr">
              <a:buNone/>
            </a:pPr>
            <a:endParaRPr lang="es-CO" sz="6000" b="1" i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174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03F9E1B-C871-AAD9-F541-B473028BB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30" y="1943617"/>
            <a:ext cx="3538619" cy="356380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C116BAB-4114-A776-7A94-543BD085F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3" t="3012" r="3522" b="2839"/>
          <a:stretch/>
        </p:blipFill>
        <p:spPr>
          <a:xfrm>
            <a:off x="8755114" y="2028497"/>
            <a:ext cx="3342291" cy="3342289"/>
          </a:xfrm>
          <a:prstGeom prst="rect">
            <a:avLst/>
          </a:prstGeom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E878662D-E097-C536-CCA0-D491B4254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29" y="124256"/>
            <a:ext cx="10188837" cy="633331"/>
          </a:xfrm>
        </p:spPr>
        <p:txBody>
          <a:bodyPr>
            <a:normAutofit fontScale="90000"/>
          </a:bodyPr>
          <a:lstStyle/>
          <a:p>
            <a:pPr algn="l"/>
            <a:r>
              <a:rPr lang="es-CO" alt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Redes sociales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BDA5E05-6378-0095-D212-7C6241A19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966" y="1943617"/>
            <a:ext cx="4533834" cy="356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4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9C3F6095-0D33-FD4A-B3EB-1C7824986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700" y="1046475"/>
            <a:ext cx="493807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CO" sz="6000" dirty="0">
                <a:solidFill>
                  <a:srgbClr val="0070C0"/>
                </a:solidFill>
              </a:rPr>
              <a:t>nformación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E742689-912A-2949-B371-C8A37AE07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700" y="2544879"/>
            <a:ext cx="493807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CO" sz="6000">
                <a:solidFill>
                  <a:srgbClr val="0070C0"/>
                </a:solidFill>
              </a:rPr>
              <a:t>ntegridad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8388DD8-2AFD-7748-97AE-EFCFEAFBE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700" y="4090904"/>
            <a:ext cx="493807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CO" sz="6000">
                <a:solidFill>
                  <a:srgbClr val="0070C0"/>
                </a:solidFill>
              </a:rPr>
              <a:t>mpunidad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A09A89B-DB2B-7C4E-84B8-D20239F25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700" y="5689433"/>
            <a:ext cx="493807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CO" sz="6000" dirty="0">
                <a:solidFill>
                  <a:srgbClr val="0070C0"/>
                </a:solidFill>
              </a:rPr>
              <a:t>ndiferencia</a:t>
            </a:r>
          </a:p>
        </p:txBody>
      </p:sp>
      <p:pic>
        <p:nvPicPr>
          <p:cNvPr id="162824" name="Imagen 10">
            <a:extLst>
              <a:ext uri="{FF2B5EF4-FFF2-40B4-BE49-F238E27FC236}">
                <a16:creationId xmlns:a16="http://schemas.microsoft.com/office/drawing/2014/main" id="{BD995EEF-B917-0F43-A1BE-B7C80E2D1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03" y="1040125"/>
            <a:ext cx="1015868" cy="1015868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pic>
        <p:nvPicPr>
          <p:cNvPr id="162825" name="Imagen 11">
            <a:extLst>
              <a:ext uri="{FF2B5EF4-FFF2-40B4-BE49-F238E27FC236}">
                <a16:creationId xmlns:a16="http://schemas.microsoft.com/office/drawing/2014/main" id="{AB9F1381-BBA9-8D4E-A246-3DD44A8F2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03" y="2571862"/>
            <a:ext cx="1015868" cy="1015868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pic>
        <p:nvPicPr>
          <p:cNvPr id="162826" name="Imagen 12">
            <a:extLst>
              <a:ext uri="{FF2B5EF4-FFF2-40B4-BE49-F238E27FC236}">
                <a16:creationId xmlns:a16="http://schemas.microsoft.com/office/drawing/2014/main" id="{5E021B0D-C46F-8F4F-96B4-E8C12203B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03" y="4159156"/>
            <a:ext cx="1015868" cy="1015868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pic>
        <p:nvPicPr>
          <p:cNvPr id="162827" name="Imagen 13">
            <a:extLst>
              <a:ext uri="{FF2B5EF4-FFF2-40B4-BE49-F238E27FC236}">
                <a16:creationId xmlns:a16="http://schemas.microsoft.com/office/drawing/2014/main" id="{0DAFECB4-DD08-2247-8DE2-C8346AAFC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03" y="5733750"/>
            <a:ext cx="1015868" cy="1015868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sp>
        <p:nvSpPr>
          <p:cNvPr id="15" name="Más 14">
            <a:extLst>
              <a:ext uri="{FF2B5EF4-FFF2-40B4-BE49-F238E27FC236}">
                <a16:creationId xmlns:a16="http://schemas.microsoft.com/office/drawing/2014/main" id="{E32DBE4E-F514-D844-B983-2D67BB7BDC9F}"/>
              </a:ext>
            </a:extLst>
          </p:cNvPr>
          <p:cNvSpPr/>
          <p:nvPr/>
        </p:nvSpPr>
        <p:spPr>
          <a:xfrm>
            <a:off x="257936" y="2641704"/>
            <a:ext cx="817457" cy="744442"/>
          </a:xfrm>
          <a:prstGeom prst="mathPlu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" name="Menos 15">
            <a:extLst>
              <a:ext uri="{FF2B5EF4-FFF2-40B4-BE49-F238E27FC236}">
                <a16:creationId xmlns:a16="http://schemas.microsoft.com/office/drawing/2014/main" id="{5DA6EDF1-A312-4241-B0D2-E04C6A3CB5B2}"/>
              </a:ext>
            </a:extLst>
          </p:cNvPr>
          <p:cNvSpPr/>
          <p:nvPr/>
        </p:nvSpPr>
        <p:spPr>
          <a:xfrm>
            <a:off x="257936" y="4157569"/>
            <a:ext cx="817457" cy="861900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Más 16">
            <a:extLst>
              <a:ext uri="{FF2B5EF4-FFF2-40B4-BE49-F238E27FC236}">
                <a16:creationId xmlns:a16="http://schemas.microsoft.com/office/drawing/2014/main" id="{645F23C3-6AB8-254F-8664-3DBA8673F8D2}"/>
              </a:ext>
            </a:extLst>
          </p:cNvPr>
          <p:cNvSpPr/>
          <p:nvPr/>
        </p:nvSpPr>
        <p:spPr>
          <a:xfrm>
            <a:off x="257936" y="1133775"/>
            <a:ext cx="817457" cy="744442"/>
          </a:xfrm>
          <a:prstGeom prst="mathPlu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Menos 17">
            <a:extLst>
              <a:ext uri="{FF2B5EF4-FFF2-40B4-BE49-F238E27FC236}">
                <a16:creationId xmlns:a16="http://schemas.microsoft.com/office/drawing/2014/main" id="{D0FD373C-C896-0C4F-98F2-B94BBD9B7AB7}"/>
              </a:ext>
            </a:extLst>
          </p:cNvPr>
          <p:cNvSpPr/>
          <p:nvPr/>
        </p:nvSpPr>
        <p:spPr>
          <a:xfrm>
            <a:off x="257936" y="5749625"/>
            <a:ext cx="817457" cy="860313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0" name="Título 2">
            <a:extLst>
              <a:ext uri="{FF2B5EF4-FFF2-40B4-BE49-F238E27FC236}">
                <a16:creationId xmlns:a16="http://schemas.microsoft.com/office/drawing/2014/main" id="{70D16D21-14CA-7644-BFCC-2CFEC6273429}"/>
              </a:ext>
            </a:extLst>
          </p:cNvPr>
          <p:cNvSpPr txBox="1">
            <a:spLocks/>
          </p:cNvSpPr>
          <p:nvPr/>
        </p:nvSpPr>
        <p:spPr>
          <a:xfrm>
            <a:off x="121103" y="84440"/>
            <a:ext cx="10226177" cy="6737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400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Ferreira/C. Burundarena   </a:t>
            </a:r>
          </a:p>
        </p:txBody>
      </p:sp>
      <p:pic>
        <p:nvPicPr>
          <p:cNvPr id="28674" name="Picture 2" descr="CAMBIE LA CULTURA CAMBIE EL JUEGO">
            <a:extLst>
              <a:ext uri="{FF2B5EF4-FFF2-40B4-BE49-F238E27FC236}">
                <a16:creationId xmlns:a16="http://schemas.microsoft.com/office/drawing/2014/main" id="{FAAAA272-3B53-5E88-5271-CAEDD1A1A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5" r="15174"/>
          <a:stretch/>
        </p:blipFill>
        <p:spPr bwMode="auto">
          <a:xfrm>
            <a:off x="8118079" y="1226749"/>
            <a:ext cx="3709750" cy="537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05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45531DD1-B74A-EE4B-BAF7-AFFEF462F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49" y="914400"/>
            <a:ext cx="11832455" cy="572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charset="2"/>
              <a:buNone/>
            </a:pPr>
            <a:endParaRPr lang="es-CO" altLang="es-ES_tradnl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r">
              <a:buNone/>
            </a:pPr>
            <a:endParaRPr lang="es-ES_tradnl" altLang="ja-JP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ctr">
              <a:buNone/>
            </a:pPr>
            <a:r>
              <a:rPr lang="es-ES" altLang="ja-JP" sz="6000" b="1" dirty="0">
                <a:solidFill>
                  <a:srgbClr val="0070C0"/>
                </a:solidFill>
                <a:latin typeface="Arial" charset="0"/>
              </a:rPr>
              <a:t>1.</a:t>
            </a:r>
            <a:r>
              <a:rPr lang="es-ES" altLang="ja-JP" sz="6000" b="1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s-ES" altLang="es-ES_tradnl" sz="6000" b="1" dirty="0">
                <a:solidFill>
                  <a:srgbClr val="057A8A"/>
                </a:solidFill>
                <a:latin typeface="Arial" panose="020B0604020202020204" pitchFamily="34" charset="0"/>
              </a:rPr>
              <a:t>Lo sexy del </a:t>
            </a:r>
            <a:r>
              <a:rPr lang="es-ES" altLang="es-ES_tradnl" sz="6000" b="1" i="1" dirty="0">
                <a:solidFill>
                  <a:srgbClr val="057A8A"/>
                </a:solidFill>
                <a:latin typeface="Arial" panose="020B0604020202020204" pitchFamily="34" charset="0"/>
              </a:rPr>
              <a:t>compliance</a:t>
            </a:r>
            <a:endParaRPr lang="es-CO" sz="6000" b="1" i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276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ompliance, compliance channel, pbs practitioners, ccg, ccg group,  compliance audit, international community, international student leaders,  coss, college of social sciences, audit activity, foreign fun, ccg  subgroup, tier 4, college compliance ...">
            <a:extLst>
              <a:ext uri="{FF2B5EF4-FFF2-40B4-BE49-F238E27FC236}">
                <a16:creationId xmlns:a16="http://schemas.microsoft.com/office/drawing/2014/main" id="{B75987F9-5B41-EEC0-2347-ED78CA603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45" y="804316"/>
            <a:ext cx="6330941" cy="563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'm A Compliance Officer">
            <a:extLst>
              <a:ext uri="{FF2B5EF4-FFF2-40B4-BE49-F238E27FC236}">
                <a16:creationId xmlns:a16="http://schemas.microsoft.com/office/drawing/2014/main" id="{66B9003B-F5AF-2618-FE9A-DC0049F88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807" y="1552782"/>
            <a:ext cx="4515501" cy="418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2">
            <a:extLst>
              <a:ext uri="{FF2B5EF4-FFF2-40B4-BE49-F238E27FC236}">
                <a16:creationId xmlns:a16="http://schemas.microsoft.com/office/drawing/2014/main" id="{89EE7342-2271-524F-88DA-A6E6FA8D1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3" y="124709"/>
            <a:ext cx="10190084" cy="633455"/>
          </a:xfrm>
        </p:spPr>
        <p:txBody>
          <a:bodyPr>
            <a:noAutofit/>
          </a:bodyPr>
          <a:lstStyle/>
          <a:p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alcance de la labor</a:t>
            </a:r>
          </a:p>
        </p:txBody>
      </p:sp>
    </p:spTree>
    <p:extLst>
      <p:ext uri="{BB962C8B-B14F-4D97-AF65-F5344CB8AC3E}">
        <p14:creationId xmlns:p14="http://schemas.microsoft.com/office/powerpoint/2010/main" val="2218031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7AE38CEA-856B-004C-AC09-F2D7BA014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7127" y="1703251"/>
            <a:ext cx="7011663" cy="45786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90000"/>
              </a:lnSpc>
              <a:buClr>
                <a:srgbClr val="FFC000"/>
              </a:buClr>
              <a:defRPr/>
            </a:pPr>
            <a:endParaRPr lang="es-ES" altLang="es-ES_tradnl" sz="24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Clr>
                <a:srgbClr val="FFC000"/>
              </a:buClr>
              <a:defRPr/>
            </a:pPr>
            <a:endParaRPr lang="es-ES" altLang="es-ES_tradnl" sz="24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Clr>
                <a:srgbClr val="FFC000"/>
              </a:buClr>
              <a:defRPr/>
            </a:pPr>
            <a:endParaRPr lang="es-ES" altLang="es-ES_tradnl" sz="24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17D9004-C1EE-604C-A035-1B114AE93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87" y="1475044"/>
            <a:ext cx="7212662" cy="5163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altLang="ja-JP" sz="4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altLang="ja-JP" sz="4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altLang="ja-JP" sz="4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" altLang="ja-JP" sz="4000" b="1" dirty="0">
                <a:solidFill>
                  <a:srgbClr val="0070C0"/>
                </a:solidFill>
                <a:latin typeface="Arial" panose="020B0604020202020204" pitchFamily="34" charset="0"/>
              </a:rPr>
              <a:t>El Oficial de Cumplimiento vs </a:t>
            </a:r>
            <a:r>
              <a:rPr lang="es-ES" altLang="ja-JP" sz="4000" b="1" i="1" dirty="0">
                <a:solidFill>
                  <a:srgbClr val="057A8A"/>
                </a:solidFill>
                <a:latin typeface="Arial" panose="020B0604020202020204" pitchFamily="34" charset="0"/>
              </a:rPr>
              <a:t>The Compliance Officer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altLang="es-ES_tradnl" sz="4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altLang="es-ES_tradnl" sz="40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7" name="Título 2">
            <a:extLst>
              <a:ext uri="{FF2B5EF4-FFF2-40B4-BE49-F238E27FC236}">
                <a16:creationId xmlns:a16="http://schemas.microsoft.com/office/drawing/2014/main" id="{39C7FAF8-E735-FF48-9D2B-19A4C1EE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3" y="124709"/>
            <a:ext cx="10190084" cy="633455"/>
          </a:xfrm>
        </p:spPr>
        <p:txBody>
          <a:bodyPr>
            <a:noAutofit/>
          </a:bodyPr>
          <a:lstStyle/>
          <a:p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¿Un problema de traducción?</a:t>
            </a:r>
          </a:p>
        </p:txBody>
      </p:sp>
      <p:pic>
        <p:nvPicPr>
          <p:cNvPr id="4" name="Picture 2" descr="Open English Por 6 Meses Curso De Ingles Online Aprender - $ 350.000 en  Mercado Libre">
            <a:extLst>
              <a:ext uri="{FF2B5EF4-FFF2-40B4-BE49-F238E27FC236}">
                <a16:creationId xmlns:a16="http://schemas.microsoft.com/office/drawing/2014/main" id="{1A03DCAC-6F0A-425D-BEA0-4C0BE0171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247" y="1655127"/>
            <a:ext cx="4414139" cy="457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08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2">
            <a:extLst>
              <a:ext uri="{FF2B5EF4-FFF2-40B4-BE49-F238E27FC236}">
                <a16:creationId xmlns:a16="http://schemas.microsoft.com/office/drawing/2014/main" id="{39C7FAF8-E735-FF48-9D2B-19A4C1EE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3" y="124709"/>
            <a:ext cx="10190084" cy="633455"/>
          </a:xfrm>
        </p:spPr>
        <p:txBody>
          <a:bodyPr>
            <a:noAutofit/>
          </a:bodyPr>
          <a:lstStyle/>
          <a:p>
            <a:r>
              <a:rPr lang="es-CO" b="1" dirty="0">
                <a:solidFill>
                  <a:srgbClr val="057A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Recomendados</a:t>
            </a:r>
          </a:p>
        </p:txBody>
      </p:sp>
      <p:pic>
        <p:nvPicPr>
          <p:cNvPr id="9218" name="Picture 2" descr="El compliance officer, ¿un profesional en riesgo? - Editorial Profit">
            <a:extLst>
              <a:ext uri="{FF2B5EF4-FFF2-40B4-BE49-F238E27FC236}">
                <a16:creationId xmlns:a16="http://schemas.microsoft.com/office/drawing/2014/main" id="{B96D0E96-8540-43DD-9D27-EB8C2EC19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86" y="1156489"/>
            <a:ext cx="3501630" cy="52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427C9DD-DA08-DB4C-A3D0-30CEF0CFB8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398" t="21257" b="21257"/>
          <a:stretch/>
        </p:blipFill>
        <p:spPr>
          <a:xfrm>
            <a:off x="3897383" y="1177183"/>
            <a:ext cx="3873248" cy="5197437"/>
          </a:xfrm>
          <a:prstGeom prst="rect">
            <a:avLst/>
          </a:prstGeom>
        </p:spPr>
      </p:pic>
      <p:pic>
        <p:nvPicPr>
          <p:cNvPr id="9220" name="Picture 4" descr="Riskwatch International - Truly, the cost of ensuring regulatory compliance  is a fraction of what you'll be paying for non-compliance fines and  potential disruptions to business. Take a free trial of our">
            <a:extLst>
              <a:ext uri="{FF2B5EF4-FFF2-40B4-BE49-F238E27FC236}">
                <a16:creationId xmlns:a16="http://schemas.microsoft.com/office/drawing/2014/main" id="{BB508AC7-8011-FB4D-5361-2CF611DFA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473" y="2197983"/>
            <a:ext cx="3566209" cy="356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80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45531DD1-B74A-EE4B-BAF7-AFFEF462F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49" y="914400"/>
            <a:ext cx="11832455" cy="572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charset="2"/>
              <a:buNone/>
            </a:pPr>
            <a:endParaRPr lang="es-CO" altLang="es-ES_tradnl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r">
              <a:buNone/>
            </a:pPr>
            <a:endParaRPr lang="es-ES_tradnl" altLang="ja-JP" sz="6000" b="1" i="1" dirty="0">
              <a:solidFill>
                <a:srgbClr val="FFC000"/>
              </a:solidFill>
              <a:latin typeface="Arial" charset="0"/>
            </a:endParaRPr>
          </a:p>
          <a:p>
            <a:pPr marL="0" indent="0" algn="ctr">
              <a:buNone/>
            </a:pPr>
            <a:r>
              <a:rPr lang="es-ES" altLang="ja-JP" sz="6000" b="1" dirty="0">
                <a:solidFill>
                  <a:srgbClr val="0070C0"/>
                </a:solidFill>
                <a:latin typeface="Arial" charset="0"/>
              </a:rPr>
              <a:t>2.</a:t>
            </a:r>
            <a:r>
              <a:rPr lang="es-ES" altLang="ja-JP" sz="6000" b="1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s-ES" altLang="ja-JP" sz="6000" b="1" dirty="0">
                <a:solidFill>
                  <a:srgbClr val="057A8A"/>
                </a:solidFill>
                <a:latin typeface="Arial" panose="020B0604020202020204" pitchFamily="34" charset="0"/>
              </a:rPr>
              <a:t>Tecnologías emergentes, una megatendencia</a:t>
            </a:r>
            <a:endParaRPr lang="es-CO" sz="6000" b="1" i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772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664</Words>
  <Application>Microsoft Macintosh PowerPoint</Application>
  <PresentationFormat>Panorámica</PresentationFormat>
  <Paragraphs>127</Paragraphs>
  <Slides>33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Fira Sans Extra Condensed Medium</vt:lpstr>
      <vt:lpstr>Wingdings</vt:lpstr>
      <vt:lpstr>Tema de Office</vt:lpstr>
      <vt:lpstr>Compliance: Tecnologías emergentes aplicadas al Programa de Transparencia de Ética Pública – PTEP</vt:lpstr>
      <vt:lpstr>Presentación de PowerPoint</vt:lpstr>
      <vt:lpstr>Presentación de PowerPoint</vt:lpstr>
      <vt:lpstr>Presentación de PowerPoint</vt:lpstr>
      <vt:lpstr>Presentación de PowerPoint</vt:lpstr>
      <vt:lpstr>El alcance de la labor</vt:lpstr>
      <vt:lpstr>¿Un problema de traducción?</vt:lpstr>
      <vt:lpstr>Recomendados</vt:lpstr>
      <vt:lpstr>Presentación de PowerPoint</vt:lpstr>
      <vt:lpstr>Presentación de PowerPoint</vt:lpstr>
      <vt:lpstr>Presentación de PowerPoint</vt:lpstr>
      <vt:lpstr>Presentación de PowerPoint</vt:lpstr>
      <vt:lpstr>¿Qué es lo más disruptivo que ha hecho?</vt:lpstr>
      <vt:lpstr>¿Qué es lo más disruptivo que ha hecho?</vt:lpstr>
      <vt:lpstr>Presentación de PowerPoint</vt:lpstr>
      <vt:lpstr>Ley 1121 de 2006</vt:lpstr>
      <vt:lpstr>Presentación de PowerPoint</vt:lpstr>
      <vt:lpstr>Presentación de PowerPoint</vt:lpstr>
      <vt:lpstr>Objetivo del SAGRILAFT</vt:lpstr>
      <vt:lpstr>Objetivo del PTEE</vt:lpstr>
      <vt:lpstr>Presentación de PowerPoint</vt:lpstr>
      <vt:lpstr>IoT</vt:lpstr>
      <vt:lpstr>Presentación de PowerPoint</vt:lpstr>
      <vt:lpstr>Big Data</vt:lpstr>
      <vt:lpstr>AI: Behavioural Public Compliance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Redes sociales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Acer</dc:creator>
  <cp:lastModifiedBy>santiago Rios Villalba</cp:lastModifiedBy>
  <cp:revision>6</cp:revision>
  <dcterms:created xsi:type="dcterms:W3CDTF">2023-07-25T16:16:54Z</dcterms:created>
  <dcterms:modified xsi:type="dcterms:W3CDTF">2023-08-29T20:59:26Z</dcterms:modified>
</cp:coreProperties>
</file>