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ioZpcwHyq7WcaWWK6CJsH3AYV+z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 name="Google Shape;27;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0635a8839a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g10635a8839a_1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0635a8839a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g10635a8839a_1_5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0635a8839a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g10635a8839a_1_6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0635a8839a_1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g10635a8839a_1_8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0635a8839a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3" name="Google Shape;193;g10635a8839a_0_2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0635a8839a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g10635a8839a_0_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1" name="Google Shape;211;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7" name="Google Shape;217;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 name="Google Shape;31;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 name="Google Shape;37;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 name="Google Shape;44;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 name="Google Shape;56;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 name="Google Shape;66;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 name="Google Shape;76;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0635a8839a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g10635a8839a_0_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635a8839a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10635a8839a_0_4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p:cSld name="Diapositiva de título">
    <p:spTree>
      <p:nvGrpSpPr>
        <p:cNvPr id="1" name="Shape 11"/>
        <p:cNvGrpSpPr/>
        <p:nvPr/>
      </p:nvGrpSpPr>
      <p:grpSpPr>
        <a:xfrm>
          <a:off x="0" y="0"/>
          <a:ext cx="0" cy="0"/>
          <a:chOff x="0" y="0"/>
          <a:chExt cx="0" cy="0"/>
        </a:xfrm>
      </p:grpSpPr>
      <p:pic>
        <p:nvPicPr>
          <p:cNvPr id="12" name="Google Shape;12;p21"/>
          <p:cNvPicPr preferRelativeResize="0"/>
          <p:nvPr/>
        </p:nvPicPr>
        <p:blipFill rotWithShape="1">
          <a:blip r:embed="rId2">
            <a:alphaModFix/>
          </a:blip>
          <a:srcRect/>
          <a:stretch/>
        </p:blipFill>
        <p:spPr>
          <a:xfrm>
            <a:off x="-18356" y="0"/>
            <a:ext cx="12232301" cy="68580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13"/>
        <p:cNvGrpSpPr/>
        <p:nvPr/>
      </p:nvGrpSpPr>
      <p:grpSpPr>
        <a:xfrm>
          <a:off x="0" y="0"/>
          <a:ext cx="0" cy="0"/>
          <a:chOff x="0" y="0"/>
          <a:chExt cx="0" cy="0"/>
        </a:xfrm>
      </p:grpSpPr>
      <p:pic>
        <p:nvPicPr>
          <p:cNvPr id="14" name="Google Shape;14;p22"/>
          <p:cNvPicPr preferRelativeResize="0"/>
          <p:nvPr/>
        </p:nvPicPr>
        <p:blipFill rotWithShape="1">
          <a:blip r:embed="rId2">
            <a:alphaModFix/>
          </a:blip>
          <a:srcRect/>
          <a:stretch/>
        </p:blipFill>
        <p:spPr>
          <a:xfrm>
            <a:off x="-29261" y="0"/>
            <a:ext cx="12232301" cy="685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ación">
  <p:cSld name="Comparación">
    <p:spTree>
      <p:nvGrpSpPr>
        <p:cNvPr id="1"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a:stretch/>
        </p:blipFill>
        <p:spPr>
          <a:xfrm>
            <a:off x="-51207" y="0"/>
            <a:ext cx="12254247" cy="68580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17"/>
        <p:cNvGrpSpPr/>
        <p:nvPr/>
      </p:nvGrpSpPr>
      <p:grpSpPr>
        <a:xfrm>
          <a:off x="0" y="0"/>
          <a:ext cx="0" cy="0"/>
          <a:chOff x="0" y="0"/>
          <a:chExt cx="0" cy="0"/>
        </a:xfrm>
      </p:grpSpPr>
      <p:pic>
        <p:nvPicPr>
          <p:cNvPr id="18" name="Google Shape;18;p24"/>
          <p:cNvPicPr preferRelativeResize="0"/>
          <p:nvPr/>
        </p:nvPicPr>
        <p:blipFill rotWithShape="1">
          <a:blip r:embed="rId2">
            <a:alphaModFix/>
          </a:blip>
          <a:srcRect/>
          <a:stretch/>
        </p:blipFill>
        <p:spPr>
          <a:xfrm>
            <a:off x="-3726" y="0"/>
            <a:ext cx="12242056" cy="68580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19"/>
        <p:cNvGrpSpPr/>
        <p:nvPr/>
      </p:nvGrpSpPr>
      <p:grpSpPr>
        <a:xfrm>
          <a:off x="0" y="0"/>
          <a:ext cx="0" cy="0"/>
          <a:chOff x="0" y="0"/>
          <a:chExt cx="0" cy="0"/>
        </a:xfrm>
      </p:grpSpPr>
      <p:pic>
        <p:nvPicPr>
          <p:cNvPr id="20" name="Google Shape;20;p25"/>
          <p:cNvPicPr preferRelativeResize="0"/>
          <p:nvPr/>
        </p:nvPicPr>
        <p:blipFill rotWithShape="1">
          <a:blip r:embed="rId2">
            <a:alphaModFix/>
          </a:blip>
          <a:srcRect/>
          <a:stretch/>
        </p:blipFill>
        <p:spPr>
          <a:xfrm>
            <a:off x="-43892" y="0"/>
            <a:ext cx="12239617" cy="68580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21"/>
        <p:cNvGrpSpPr/>
        <p:nvPr/>
      </p:nvGrpSpPr>
      <p:grpSpPr>
        <a:xfrm>
          <a:off x="0" y="0"/>
          <a:ext cx="0" cy="0"/>
          <a:chOff x="0" y="0"/>
          <a:chExt cx="0" cy="0"/>
        </a:xfrm>
      </p:grpSpPr>
      <p:pic>
        <p:nvPicPr>
          <p:cNvPr id="22" name="Google Shape;22;p26"/>
          <p:cNvPicPr preferRelativeResize="0"/>
          <p:nvPr/>
        </p:nvPicPr>
        <p:blipFill rotWithShape="1">
          <a:blip r:embed="rId2">
            <a:alphaModFix/>
          </a:blip>
          <a:srcRect/>
          <a:stretch/>
        </p:blipFill>
        <p:spPr>
          <a:xfrm>
            <a:off x="0" y="0"/>
            <a:ext cx="12192000" cy="6858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23"/>
        <p:cNvGrpSpPr/>
        <p:nvPr/>
      </p:nvGrpSpPr>
      <p:grpSpPr>
        <a:xfrm>
          <a:off x="0" y="0"/>
          <a:ext cx="0" cy="0"/>
          <a:chOff x="0" y="0"/>
          <a:chExt cx="0" cy="0"/>
        </a:xfrm>
      </p:grpSpPr>
      <p:pic>
        <p:nvPicPr>
          <p:cNvPr id="24" name="Google Shape;24;p27"/>
          <p:cNvPicPr preferRelativeResize="0"/>
          <p:nvPr/>
        </p:nvPicPr>
        <p:blipFill rotWithShape="1">
          <a:blip r:embed="rId2">
            <a:alphaModFix/>
          </a:blip>
          <a:srcRect/>
          <a:stretch/>
        </p:blipFill>
        <p:spPr>
          <a:xfrm>
            <a:off x="0" y="0"/>
            <a:ext cx="12192000" cy="68580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8"/>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METODOLOGÍA </a:t>
            </a:r>
            <a:endParaRPr sz="4000" b="1">
              <a:solidFill>
                <a:srgbClr val="D19936"/>
              </a:solidFill>
              <a:latin typeface="Cambria"/>
              <a:ea typeface="Cambria"/>
              <a:cs typeface="Cambria"/>
              <a:sym typeface="Cambria"/>
            </a:endParaRPr>
          </a:p>
        </p:txBody>
      </p:sp>
      <p:grpSp>
        <p:nvGrpSpPr>
          <p:cNvPr id="103" name="Google Shape;103;p8"/>
          <p:cNvGrpSpPr/>
          <p:nvPr/>
        </p:nvGrpSpPr>
        <p:grpSpPr>
          <a:xfrm>
            <a:off x="1669043" y="1428774"/>
            <a:ext cx="8427409" cy="4781192"/>
            <a:chOff x="145170" y="542517"/>
            <a:chExt cx="6293338" cy="4781192"/>
          </a:xfrm>
        </p:grpSpPr>
        <p:sp>
          <p:nvSpPr>
            <p:cNvPr id="104" name="Google Shape;104;p8"/>
            <p:cNvSpPr/>
            <p:nvPr/>
          </p:nvSpPr>
          <p:spPr>
            <a:xfrm>
              <a:off x="2082746" y="3988477"/>
              <a:ext cx="131673" cy="131673"/>
            </a:xfrm>
            <a:prstGeom prst="ellipse">
              <a:avLst/>
            </a:prstGeom>
            <a:solidFill>
              <a:srgbClr val="59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p:nvPr/>
          </p:nvSpPr>
          <p:spPr>
            <a:xfrm>
              <a:off x="1834542" y="4107960"/>
              <a:ext cx="131673" cy="131673"/>
            </a:xfrm>
            <a:prstGeom prst="ellipse">
              <a:avLst/>
            </a:prstGeom>
            <a:solidFill>
              <a:srgbClr val="56AB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8"/>
            <p:cNvSpPr/>
            <p:nvPr/>
          </p:nvSpPr>
          <p:spPr>
            <a:xfrm>
              <a:off x="1574486" y="4202338"/>
              <a:ext cx="131673" cy="131673"/>
            </a:xfrm>
            <a:prstGeom prst="ellipse">
              <a:avLst/>
            </a:prstGeom>
            <a:solidFill>
              <a:srgbClr val="54BD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3274392" y="2605351"/>
              <a:ext cx="131673" cy="131673"/>
            </a:xfrm>
            <a:prstGeom prst="ellipse">
              <a:avLst/>
            </a:prstGeom>
            <a:solidFill>
              <a:srgbClr val="51CC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a:off x="3174320" y="2848502"/>
              <a:ext cx="131673" cy="131673"/>
            </a:xfrm>
            <a:prstGeom prst="ellipse">
              <a:avLst/>
            </a:prstGeom>
            <a:solidFill>
              <a:srgbClr val="4FC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8"/>
            <p:cNvSpPr/>
            <p:nvPr/>
          </p:nvSpPr>
          <p:spPr>
            <a:xfrm>
              <a:off x="3103217" y="774976"/>
              <a:ext cx="131673" cy="131673"/>
            </a:xfrm>
            <a:prstGeom prst="ellipse">
              <a:avLst/>
            </a:prstGeom>
            <a:solidFill>
              <a:srgbClr val="4DC5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3286243" y="658747"/>
              <a:ext cx="131673" cy="131673"/>
            </a:xfrm>
            <a:prstGeom prst="ellipse">
              <a:avLst/>
            </a:prstGeom>
            <a:solidFill>
              <a:srgbClr val="4AC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a:off x="3469269" y="542517"/>
              <a:ext cx="131673" cy="131673"/>
            </a:xfrm>
            <a:prstGeom prst="ellipse">
              <a:avLst/>
            </a:prstGeom>
            <a:solidFill>
              <a:srgbClr val="48BF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8"/>
            <p:cNvSpPr/>
            <p:nvPr/>
          </p:nvSpPr>
          <p:spPr>
            <a:xfrm>
              <a:off x="3652295" y="658747"/>
              <a:ext cx="131673" cy="131673"/>
            </a:xfrm>
            <a:prstGeom prst="ellipse">
              <a:avLst/>
            </a:prstGeom>
            <a:solidFill>
              <a:srgbClr val="47B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3835322" y="774976"/>
              <a:ext cx="131673" cy="131673"/>
            </a:xfrm>
            <a:prstGeom prst="ellipse">
              <a:avLst/>
            </a:prstGeom>
            <a:solidFill>
              <a:srgbClr val="4CB7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8"/>
            <p:cNvSpPr/>
            <p:nvPr/>
          </p:nvSpPr>
          <p:spPr>
            <a:xfrm>
              <a:off x="3469269" y="787528"/>
              <a:ext cx="131673" cy="131673"/>
            </a:xfrm>
            <a:prstGeom prst="ellipse">
              <a:avLst/>
            </a:prstGeom>
            <a:solidFill>
              <a:srgbClr val="5FB1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a:off x="3469269" y="1033004"/>
              <a:ext cx="131673" cy="131673"/>
            </a:xfrm>
            <a:prstGeom prst="ellipse">
              <a:avLst/>
            </a:prstGeom>
            <a:solidFill>
              <a:srgbClr val="6FA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a:off x="809015" y="4402826"/>
              <a:ext cx="3087324" cy="920883"/>
            </a:xfrm>
            <a:prstGeom prst="roundRect">
              <a:avLst>
                <a:gd name="adj" fmla="val 16667"/>
              </a:avLst>
            </a:prstGeom>
            <a:solidFill>
              <a:srgbClr val="59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txBox="1"/>
            <p:nvPr/>
          </p:nvSpPr>
          <p:spPr>
            <a:xfrm>
              <a:off x="853972" y="4357868"/>
              <a:ext cx="2997300" cy="965700"/>
            </a:xfrm>
            <a:prstGeom prst="rect">
              <a:avLst/>
            </a:prstGeom>
            <a:noFill/>
            <a:ln>
              <a:noFill/>
            </a:ln>
          </p:spPr>
          <p:txBody>
            <a:bodyPr spcFirstLastPara="1" wrap="square" lIns="601175" tIns="34275" rIns="34275" bIns="34275" anchor="ctr" anchorCtr="0">
              <a:noAutofit/>
            </a:bodyPr>
            <a:lstStyle/>
            <a:p>
              <a:pPr marL="0" marR="0" lvl="0" indent="0" algn="ctr" rtl="0">
                <a:lnSpc>
                  <a:spcPct val="90000"/>
                </a:lnSpc>
                <a:spcBef>
                  <a:spcPts val="0"/>
                </a:spcBef>
                <a:spcAft>
                  <a:spcPts val="0"/>
                </a:spcAft>
                <a:buClr>
                  <a:srgbClr val="000000"/>
                </a:buClr>
                <a:buSzPts val="900"/>
                <a:buFont typeface="Times New Roman"/>
                <a:buNone/>
              </a:pPr>
              <a:r>
                <a:rPr lang="es-CO" sz="1300" b="1" i="1">
                  <a:solidFill>
                    <a:srgbClr val="000000"/>
                  </a:solidFill>
                  <a:latin typeface="Times New Roman"/>
                  <a:ea typeface="Times New Roman"/>
                  <a:cs typeface="Times New Roman"/>
                  <a:sym typeface="Times New Roman"/>
                </a:rPr>
                <a:t>Planeación de actividades: </a:t>
              </a:r>
              <a:r>
                <a:rPr lang="es-CO" sz="1300">
                  <a:solidFill>
                    <a:srgbClr val="000000"/>
                  </a:solidFill>
                  <a:latin typeface="Times New Roman"/>
                  <a:ea typeface="Times New Roman"/>
                  <a:cs typeface="Times New Roman"/>
                  <a:sym typeface="Times New Roman"/>
                </a:rPr>
                <a:t>Identificación de actividades a realizar en la dirección de obras civiles y valoración de costos ambientales de la contraloría general de Boyacá</a:t>
              </a:r>
              <a:endParaRPr sz="1800"/>
            </a:p>
          </p:txBody>
        </p:sp>
        <p:sp>
          <p:nvSpPr>
            <p:cNvPr id="118" name="Google Shape;118;p8"/>
            <p:cNvSpPr/>
            <p:nvPr/>
          </p:nvSpPr>
          <p:spPr>
            <a:xfrm>
              <a:off x="145170" y="3735846"/>
              <a:ext cx="1316735" cy="1316642"/>
            </a:xfrm>
            <a:prstGeom prst="ellipse">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8"/>
            <p:cNvSpPr/>
            <p:nvPr/>
          </p:nvSpPr>
          <p:spPr>
            <a:xfrm>
              <a:off x="3305998" y="3493624"/>
              <a:ext cx="2840100" cy="761400"/>
            </a:xfrm>
            <a:prstGeom prst="roundRect">
              <a:avLst>
                <a:gd name="adj" fmla="val 16667"/>
              </a:avLst>
            </a:prstGeom>
            <a:solidFill>
              <a:srgbClr val="4CC38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200"/>
            </a:p>
          </p:txBody>
        </p:sp>
        <p:sp>
          <p:nvSpPr>
            <p:cNvPr id="120" name="Google Shape;120;p8"/>
            <p:cNvSpPr txBox="1"/>
            <p:nvPr/>
          </p:nvSpPr>
          <p:spPr>
            <a:xfrm>
              <a:off x="3174310" y="3530674"/>
              <a:ext cx="2765700" cy="687300"/>
            </a:xfrm>
            <a:prstGeom prst="rect">
              <a:avLst/>
            </a:prstGeom>
            <a:noFill/>
            <a:ln>
              <a:noFill/>
            </a:ln>
          </p:spPr>
          <p:txBody>
            <a:bodyPr spcFirstLastPara="1" wrap="square" lIns="601175" tIns="34275" rIns="34275" bIns="34275" anchor="ctr" anchorCtr="0">
              <a:noAutofit/>
            </a:bodyPr>
            <a:lstStyle/>
            <a:p>
              <a:pPr marL="0" marR="0" lvl="0" indent="0" algn="ctr" rtl="0">
                <a:lnSpc>
                  <a:spcPct val="90000"/>
                </a:lnSpc>
                <a:spcBef>
                  <a:spcPts val="0"/>
                </a:spcBef>
                <a:spcAft>
                  <a:spcPts val="0"/>
                </a:spcAft>
                <a:buClr>
                  <a:srgbClr val="000000"/>
                </a:buClr>
                <a:buSzPts val="900"/>
                <a:buFont typeface="Times New Roman"/>
                <a:buNone/>
              </a:pPr>
              <a:r>
                <a:rPr lang="es-CO" sz="1700" b="1" i="1">
                  <a:solidFill>
                    <a:srgbClr val="000000"/>
                  </a:solidFill>
                  <a:latin typeface="Times New Roman"/>
                  <a:ea typeface="Times New Roman"/>
                  <a:cs typeface="Times New Roman"/>
                  <a:sym typeface="Times New Roman"/>
                </a:rPr>
                <a:t>Ejecución de actividades:</a:t>
              </a:r>
              <a:r>
                <a:rPr lang="es-CO" sz="1700">
                  <a:solidFill>
                    <a:srgbClr val="000000"/>
                  </a:solidFill>
                  <a:latin typeface="Times New Roman"/>
                  <a:ea typeface="Times New Roman"/>
                  <a:cs typeface="Times New Roman"/>
                  <a:sym typeface="Times New Roman"/>
                </a:rPr>
                <a:t> Desarrollo de todas las actividades propuestas</a:t>
              </a:r>
              <a:endParaRPr sz="2200"/>
            </a:p>
          </p:txBody>
        </p:sp>
        <p:sp>
          <p:nvSpPr>
            <p:cNvPr id="121" name="Google Shape;121;p8"/>
            <p:cNvSpPr/>
            <p:nvPr/>
          </p:nvSpPr>
          <p:spPr>
            <a:xfrm>
              <a:off x="1972141" y="2746969"/>
              <a:ext cx="1316735" cy="1316642"/>
            </a:xfrm>
            <a:prstGeom prst="ellipse">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a:off x="3598309" y="1993805"/>
              <a:ext cx="2840199" cy="761532"/>
            </a:xfrm>
            <a:prstGeom prst="roundRect">
              <a:avLst>
                <a:gd name="adj" fmla="val 16667"/>
              </a:avLst>
            </a:prstGeom>
            <a:solidFill>
              <a:srgbClr val="6FA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8"/>
            <p:cNvSpPr txBox="1"/>
            <p:nvPr/>
          </p:nvSpPr>
          <p:spPr>
            <a:xfrm>
              <a:off x="3635484" y="2030980"/>
              <a:ext cx="2765849" cy="687182"/>
            </a:xfrm>
            <a:prstGeom prst="rect">
              <a:avLst/>
            </a:prstGeom>
            <a:noFill/>
            <a:ln>
              <a:noFill/>
            </a:ln>
          </p:spPr>
          <p:txBody>
            <a:bodyPr spcFirstLastPara="1" wrap="square" lIns="601175" tIns="34275" rIns="34275" bIns="34275" anchor="ctr" anchorCtr="0">
              <a:noAutofit/>
            </a:bodyPr>
            <a:lstStyle/>
            <a:p>
              <a:pPr marL="0" marR="0" lvl="0" indent="0" algn="ctr" rtl="0">
                <a:lnSpc>
                  <a:spcPct val="90000"/>
                </a:lnSpc>
                <a:spcBef>
                  <a:spcPts val="0"/>
                </a:spcBef>
                <a:spcAft>
                  <a:spcPts val="0"/>
                </a:spcAft>
                <a:buClr>
                  <a:srgbClr val="000000"/>
                </a:buClr>
                <a:buSzPts val="900"/>
                <a:buFont typeface="Times New Roman"/>
                <a:buNone/>
              </a:pPr>
              <a:r>
                <a:rPr lang="es-CO" sz="2100">
                  <a:solidFill>
                    <a:srgbClr val="000000"/>
                  </a:solidFill>
                  <a:latin typeface="Times New Roman"/>
                  <a:ea typeface="Times New Roman"/>
                  <a:cs typeface="Times New Roman"/>
                  <a:sym typeface="Times New Roman"/>
                </a:rPr>
                <a:t>Evaluación y seguimiento</a:t>
              </a:r>
              <a:endParaRPr sz="2600"/>
            </a:p>
          </p:txBody>
        </p:sp>
        <p:sp>
          <p:nvSpPr>
            <p:cNvPr id="124" name="Google Shape;124;p8"/>
            <p:cNvSpPr/>
            <p:nvPr/>
          </p:nvSpPr>
          <p:spPr>
            <a:xfrm>
              <a:off x="2810901" y="1247149"/>
              <a:ext cx="1316735" cy="1316642"/>
            </a:xfrm>
            <a:prstGeom prst="ellipse">
              <a:avLst/>
            </a:prstGeom>
            <a:blipFill rotWithShape="1">
              <a:blip r:embed="rId5">
                <a:alphaModFix/>
              </a:blip>
              <a:stretch>
                <a:fillRect l="-18999" r="-18999"/>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10635a8839a_1_5"/>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METODOLOGÍA </a:t>
            </a:r>
            <a:endParaRPr sz="4000" b="1">
              <a:solidFill>
                <a:srgbClr val="D19936"/>
              </a:solidFill>
              <a:latin typeface="Cambria"/>
              <a:ea typeface="Cambria"/>
              <a:cs typeface="Cambria"/>
              <a:sym typeface="Cambria"/>
            </a:endParaRPr>
          </a:p>
        </p:txBody>
      </p:sp>
      <p:grpSp>
        <p:nvGrpSpPr>
          <p:cNvPr id="130" name="Google Shape;130;g10635a8839a_1_5"/>
          <p:cNvGrpSpPr/>
          <p:nvPr/>
        </p:nvGrpSpPr>
        <p:grpSpPr>
          <a:xfrm>
            <a:off x="2346599" y="1487275"/>
            <a:ext cx="6168676" cy="4766559"/>
            <a:chOff x="674062" y="3250"/>
            <a:chExt cx="5390315" cy="5198559"/>
          </a:xfrm>
        </p:grpSpPr>
        <p:sp>
          <p:nvSpPr>
            <p:cNvPr id="131" name="Google Shape;131;g10635a8839a_1_5"/>
            <p:cNvSpPr/>
            <p:nvPr/>
          </p:nvSpPr>
          <p:spPr>
            <a:xfrm>
              <a:off x="2633019" y="2063020"/>
              <a:ext cx="1472400" cy="1472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g10635a8839a_1_5"/>
            <p:cNvSpPr txBox="1"/>
            <p:nvPr/>
          </p:nvSpPr>
          <p:spPr>
            <a:xfrm>
              <a:off x="2848645" y="2278646"/>
              <a:ext cx="1041000" cy="104100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rgbClr val="000000"/>
                </a:buClr>
                <a:buSzPts val="900"/>
                <a:buFont typeface="Times New Roman"/>
                <a:buNone/>
              </a:pPr>
              <a:r>
                <a:rPr lang="es-CO" sz="1700" b="1">
                  <a:solidFill>
                    <a:srgbClr val="000000"/>
                  </a:solidFill>
                  <a:latin typeface="Times New Roman"/>
                  <a:ea typeface="Times New Roman"/>
                  <a:cs typeface="Times New Roman"/>
                  <a:sym typeface="Times New Roman"/>
                </a:rPr>
                <a:t>Ejecución de Actividades</a:t>
              </a:r>
              <a:endParaRPr sz="2200"/>
            </a:p>
          </p:txBody>
        </p:sp>
        <p:sp>
          <p:nvSpPr>
            <p:cNvPr id="133" name="Google Shape;133;g10635a8839a_1_5"/>
            <p:cNvSpPr/>
            <p:nvPr/>
          </p:nvSpPr>
          <p:spPr>
            <a:xfrm rot="-5400000">
              <a:off x="3213556" y="1527745"/>
              <a:ext cx="311400" cy="500700"/>
            </a:xfrm>
            <a:prstGeom prst="rightArrow">
              <a:avLst>
                <a:gd name="adj1" fmla="val 60000"/>
                <a:gd name="adj2" fmla="val 50000"/>
              </a:avLst>
            </a:prstGeom>
            <a:solidFill>
              <a:srgbClr val="59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g10635a8839a_1_5"/>
            <p:cNvSpPr txBox="1"/>
            <p:nvPr/>
          </p:nvSpPr>
          <p:spPr>
            <a:xfrm rot="-5400000">
              <a:off x="3260278" y="1674745"/>
              <a:ext cx="217800" cy="300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rgbClr val="000000"/>
                </a:solidFill>
                <a:latin typeface="Times New Roman"/>
                <a:ea typeface="Times New Roman"/>
                <a:cs typeface="Times New Roman"/>
                <a:sym typeface="Times New Roman"/>
              </a:endParaRPr>
            </a:p>
          </p:txBody>
        </p:sp>
        <p:sp>
          <p:nvSpPr>
            <p:cNvPr id="135" name="Google Shape;135;g10635a8839a_1_5"/>
            <p:cNvSpPr/>
            <p:nvPr/>
          </p:nvSpPr>
          <p:spPr>
            <a:xfrm>
              <a:off x="2633019" y="3250"/>
              <a:ext cx="1472400" cy="1472400"/>
            </a:xfrm>
            <a:prstGeom prst="ellipse">
              <a:avLst/>
            </a:prstGeom>
            <a:solidFill>
              <a:srgbClr val="59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g10635a8839a_1_5"/>
            <p:cNvSpPr txBox="1"/>
            <p:nvPr/>
          </p:nvSpPr>
          <p:spPr>
            <a:xfrm>
              <a:off x="2678935" y="218868"/>
              <a:ext cx="1380300" cy="1041000"/>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800"/>
                <a:buFont typeface="Times New Roman"/>
                <a:buNone/>
              </a:pPr>
              <a:r>
                <a:rPr lang="es-CO" sz="1700" b="0" i="1">
                  <a:solidFill>
                    <a:srgbClr val="000000"/>
                  </a:solidFill>
                  <a:latin typeface="Times New Roman"/>
                  <a:ea typeface="Times New Roman"/>
                  <a:cs typeface="Times New Roman"/>
                  <a:sym typeface="Times New Roman"/>
                </a:rPr>
                <a:t>Auditorías ambientales</a:t>
              </a:r>
              <a:endParaRPr/>
            </a:p>
          </p:txBody>
        </p:sp>
        <p:sp>
          <p:nvSpPr>
            <p:cNvPr id="137" name="Google Shape;137;g10635a8839a_1_5"/>
            <p:cNvSpPr/>
            <p:nvPr/>
          </p:nvSpPr>
          <p:spPr>
            <a:xfrm rot="-1080958">
              <a:off x="4184691" y="2233312"/>
              <a:ext cx="311366" cy="500634"/>
            </a:xfrm>
            <a:prstGeom prst="rightArrow">
              <a:avLst>
                <a:gd name="adj1" fmla="val 60000"/>
                <a:gd name="adj2" fmla="val 50000"/>
              </a:avLst>
            </a:prstGeom>
            <a:solidFill>
              <a:srgbClr val="52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g10635a8839a_1_5"/>
            <p:cNvSpPr txBox="1"/>
            <p:nvPr/>
          </p:nvSpPr>
          <p:spPr>
            <a:xfrm rot="-1077662">
              <a:off x="4186904" y="2348017"/>
              <a:ext cx="217920" cy="30026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rgbClr val="000000"/>
                </a:solidFill>
                <a:latin typeface="Times New Roman"/>
                <a:ea typeface="Times New Roman"/>
                <a:cs typeface="Times New Roman"/>
                <a:sym typeface="Times New Roman"/>
              </a:endParaRPr>
            </a:p>
          </p:txBody>
        </p:sp>
        <p:sp>
          <p:nvSpPr>
            <p:cNvPr id="139" name="Google Shape;139;g10635a8839a_1_5"/>
            <p:cNvSpPr/>
            <p:nvPr/>
          </p:nvSpPr>
          <p:spPr>
            <a:xfrm>
              <a:off x="4591977" y="1426516"/>
              <a:ext cx="1472400" cy="1472400"/>
            </a:xfrm>
            <a:prstGeom prst="ellipse">
              <a:avLst/>
            </a:prstGeom>
            <a:solidFill>
              <a:srgbClr val="52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g10635a8839a_1_5"/>
            <p:cNvSpPr txBox="1"/>
            <p:nvPr/>
          </p:nvSpPr>
          <p:spPr>
            <a:xfrm>
              <a:off x="4807603" y="1642142"/>
              <a:ext cx="1041000" cy="1041000"/>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800"/>
                <a:buFont typeface="Times New Roman"/>
                <a:buNone/>
              </a:pPr>
              <a:r>
                <a:rPr lang="es-CO" sz="2100" i="1">
                  <a:solidFill>
                    <a:srgbClr val="000000"/>
                  </a:solidFill>
                  <a:latin typeface="Times New Roman"/>
                  <a:ea typeface="Times New Roman"/>
                  <a:cs typeface="Times New Roman"/>
                  <a:sym typeface="Times New Roman"/>
                </a:rPr>
                <a:t>Educación ambiental</a:t>
              </a:r>
              <a:endParaRPr sz="2700"/>
            </a:p>
          </p:txBody>
        </p:sp>
        <p:sp>
          <p:nvSpPr>
            <p:cNvPr id="141" name="Google Shape;141;g10635a8839a_1_5"/>
            <p:cNvSpPr/>
            <p:nvPr/>
          </p:nvSpPr>
          <p:spPr>
            <a:xfrm rot="3240792">
              <a:off x="3813674" y="3375056"/>
              <a:ext cx="311437" cy="500637"/>
            </a:xfrm>
            <a:prstGeom prst="rightArrow">
              <a:avLst>
                <a:gd name="adj1" fmla="val 60000"/>
                <a:gd name="adj2" fmla="val 50000"/>
              </a:avLst>
            </a:prstGeom>
            <a:solidFill>
              <a:srgbClr val="4CC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g10635a8839a_1_5"/>
            <p:cNvSpPr txBox="1"/>
            <p:nvPr/>
          </p:nvSpPr>
          <p:spPr>
            <a:xfrm rot="3240792">
              <a:off x="3832939" y="3437398"/>
              <a:ext cx="218006" cy="30045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rgbClr val="000000"/>
                </a:solidFill>
                <a:latin typeface="Times New Roman"/>
                <a:ea typeface="Times New Roman"/>
                <a:cs typeface="Times New Roman"/>
                <a:sym typeface="Times New Roman"/>
              </a:endParaRPr>
            </a:p>
          </p:txBody>
        </p:sp>
        <p:sp>
          <p:nvSpPr>
            <p:cNvPr id="143" name="Google Shape;143;g10635a8839a_1_5"/>
            <p:cNvSpPr/>
            <p:nvPr/>
          </p:nvSpPr>
          <p:spPr>
            <a:xfrm>
              <a:off x="3843722" y="3729409"/>
              <a:ext cx="1472400" cy="1472400"/>
            </a:xfrm>
            <a:prstGeom prst="ellipse">
              <a:avLst/>
            </a:prstGeom>
            <a:solidFill>
              <a:srgbClr val="4CC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g10635a8839a_1_5"/>
            <p:cNvSpPr txBox="1"/>
            <p:nvPr/>
          </p:nvSpPr>
          <p:spPr>
            <a:xfrm>
              <a:off x="4059348" y="3945035"/>
              <a:ext cx="1041000" cy="1041000"/>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800"/>
                <a:buFont typeface="Times New Roman"/>
                <a:buNone/>
              </a:pPr>
              <a:r>
                <a:rPr lang="es-CO" sz="2000" i="1">
                  <a:solidFill>
                    <a:srgbClr val="000000"/>
                  </a:solidFill>
                  <a:latin typeface="Times New Roman"/>
                  <a:ea typeface="Times New Roman"/>
                  <a:cs typeface="Times New Roman"/>
                  <a:sym typeface="Times New Roman"/>
                </a:rPr>
                <a:t>Calendario ambiental</a:t>
              </a:r>
              <a:endParaRPr sz="2600"/>
            </a:p>
          </p:txBody>
        </p:sp>
        <p:sp>
          <p:nvSpPr>
            <p:cNvPr id="145" name="Google Shape;145;g10635a8839a_1_5"/>
            <p:cNvSpPr/>
            <p:nvPr/>
          </p:nvSpPr>
          <p:spPr>
            <a:xfrm rot="7559208">
              <a:off x="2613315" y="3375008"/>
              <a:ext cx="311437" cy="500637"/>
            </a:xfrm>
            <a:prstGeom prst="rightArrow">
              <a:avLst>
                <a:gd name="adj1" fmla="val 60000"/>
                <a:gd name="adj2" fmla="val 50000"/>
              </a:avLst>
            </a:prstGeom>
            <a:solidFill>
              <a:srgbClr val="46BA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g10635a8839a_1_5"/>
            <p:cNvSpPr txBox="1"/>
            <p:nvPr/>
          </p:nvSpPr>
          <p:spPr>
            <a:xfrm rot="-3240792">
              <a:off x="2687489" y="3437299"/>
              <a:ext cx="218006" cy="30045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rgbClr val="000000"/>
                </a:solidFill>
                <a:latin typeface="Times New Roman"/>
                <a:ea typeface="Times New Roman"/>
                <a:cs typeface="Times New Roman"/>
                <a:sym typeface="Times New Roman"/>
              </a:endParaRPr>
            </a:p>
          </p:txBody>
        </p:sp>
        <p:sp>
          <p:nvSpPr>
            <p:cNvPr id="147" name="Google Shape;147;g10635a8839a_1_5"/>
            <p:cNvSpPr/>
            <p:nvPr/>
          </p:nvSpPr>
          <p:spPr>
            <a:xfrm>
              <a:off x="1422317" y="3729409"/>
              <a:ext cx="1472400" cy="1472400"/>
            </a:xfrm>
            <a:prstGeom prst="ellipse">
              <a:avLst/>
            </a:prstGeom>
            <a:solidFill>
              <a:srgbClr val="46BA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g10635a8839a_1_5"/>
            <p:cNvSpPr txBox="1"/>
            <p:nvPr/>
          </p:nvSpPr>
          <p:spPr>
            <a:xfrm>
              <a:off x="1637943" y="3945035"/>
              <a:ext cx="1041000" cy="1041000"/>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800"/>
                <a:buFont typeface="Times New Roman"/>
                <a:buNone/>
              </a:pPr>
              <a:r>
                <a:rPr lang="es-CO" i="1">
                  <a:solidFill>
                    <a:srgbClr val="000000"/>
                  </a:solidFill>
                  <a:latin typeface="Times New Roman"/>
                  <a:ea typeface="Times New Roman"/>
                  <a:cs typeface="Times New Roman"/>
                  <a:sym typeface="Times New Roman"/>
                </a:rPr>
                <a:t>Reforestaciones</a:t>
              </a:r>
              <a:endParaRPr sz="2000"/>
            </a:p>
          </p:txBody>
        </p:sp>
        <p:sp>
          <p:nvSpPr>
            <p:cNvPr id="149" name="Google Shape;149;g10635a8839a_1_5"/>
            <p:cNvSpPr/>
            <p:nvPr/>
          </p:nvSpPr>
          <p:spPr>
            <a:xfrm rot="-9719042">
              <a:off x="2242469" y="2233322"/>
              <a:ext cx="311366" cy="500634"/>
            </a:xfrm>
            <a:prstGeom prst="rightArrow">
              <a:avLst>
                <a:gd name="adj1" fmla="val 60000"/>
                <a:gd name="adj2" fmla="val 50000"/>
              </a:avLst>
            </a:prstGeom>
            <a:solidFill>
              <a:srgbClr val="6FA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g10635a8839a_1_5"/>
            <p:cNvSpPr txBox="1"/>
            <p:nvPr/>
          </p:nvSpPr>
          <p:spPr>
            <a:xfrm rot="1077662">
              <a:off x="2333646" y="2347876"/>
              <a:ext cx="217920" cy="30026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rgbClr val="000000"/>
                </a:solidFill>
                <a:latin typeface="Times New Roman"/>
                <a:ea typeface="Times New Roman"/>
                <a:cs typeface="Times New Roman"/>
                <a:sym typeface="Times New Roman"/>
              </a:endParaRPr>
            </a:p>
          </p:txBody>
        </p:sp>
        <p:sp>
          <p:nvSpPr>
            <p:cNvPr id="151" name="Google Shape;151;g10635a8839a_1_5"/>
            <p:cNvSpPr/>
            <p:nvPr/>
          </p:nvSpPr>
          <p:spPr>
            <a:xfrm>
              <a:off x="674062" y="1426516"/>
              <a:ext cx="1472400" cy="1472400"/>
            </a:xfrm>
            <a:prstGeom prst="ellipse">
              <a:avLst/>
            </a:prstGeom>
            <a:solidFill>
              <a:srgbClr val="6FA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g10635a8839a_1_5"/>
            <p:cNvSpPr txBox="1"/>
            <p:nvPr/>
          </p:nvSpPr>
          <p:spPr>
            <a:xfrm>
              <a:off x="889688" y="1642142"/>
              <a:ext cx="1041000" cy="1041000"/>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rgbClr val="000000"/>
                </a:buClr>
                <a:buSzPts val="800"/>
                <a:buFont typeface="Times New Roman"/>
                <a:buNone/>
              </a:pPr>
              <a:r>
                <a:rPr lang="es-CO" sz="1700" i="1">
                  <a:solidFill>
                    <a:srgbClr val="000000"/>
                  </a:solidFill>
                  <a:latin typeface="Times New Roman"/>
                  <a:ea typeface="Times New Roman"/>
                  <a:cs typeface="Times New Roman"/>
                  <a:sym typeface="Times New Roman"/>
                </a:rPr>
                <a:t>Control de adversidades y demandas</a:t>
              </a:r>
              <a:endParaRPr sz="230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0"/>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pic>
        <p:nvPicPr>
          <p:cNvPr id="158" name="Google Shape;158;p10"/>
          <p:cNvPicPr preferRelativeResize="0"/>
          <p:nvPr/>
        </p:nvPicPr>
        <p:blipFill rotWithShape="1">
          <a:blip r:embed="rId3">
            <a:alphaModFix/>
          </a:blip>
          <a:srcRect/>
          <a:stretch/>
        </p:blipFill>
        <p:spPr>
          <a:xfrm>
            <a:off x="283475" y="1311100"/>
            <a:ext cx="5996150" cy="5005299"/>
          </a:xfrm>
          <a:prstGeom prst="rect">
            <a:avLst/>
          </a:prstGeom>
          <a:noFill/>
          <a:ln>
            <a:noFill/>
          </a:ln>
        </p:spPr>
      </p:pic>
      <p:sp>
        <p:nvSpPr>
          <p:cNvPr id="159" name="Google Shape;159;p10"/>
          <p:cNvSpPr txBox="1"/>
          <p:nvPr/>
        </p:nvSpPr>
        <p:spPr>
          <a:xfrm>
            <a:off x="6417197" y="3275144"/>
            <a:ext cx="4965900" cy="10773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200" b="1">
                <a:solidFill>
                  <a:schemeClr val="dk1"/>
                </a:solidFill>
                <a:latin typeface="Cambria"/>
                <a:ea typeface="Cambria"/>
                <a:cs typeface="Cambria"/>
                <a:sym typeface="Cambria"/>
              </a:rPr>
              <a:t>1. REVISIÓN CARPETAS DEL IRCA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10635a8839a_1_54"/>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pic>
        <p:nvPicPr>
          <p:cNvPr id="165" name="Google Shape;165;g10635a8839a_1_54"/>
          <p:cNvPicPr preferRelativeResize="0"/>
          <p:nvPr/>
        </p:nvPicPr>
        <p:blipFill rotWithShape="1">
          <a:blip r:embed="rId3">
            <a:alphaModFix/>
          </a:blip>
          <a:srcRect t="17747" b="11515"/>
          <a:stretch/>
        </p:blipFill>
        <p:spPr>
          <a:xfrm>
            <a:off x="564259" y="1381318"/>
            <a:ext cx="2369868" cy="2235232"/>
          </a:xfrm>
          <a:prstGeom prst="rect">
            <a:avLst/>
          </a:prstGeom>
          <a:noFill/>
          <a:ln>
            <a:noFill/>
          </a:ln>
        </p:spPr>
      </p:pic>
      <p:pic>
        <p:nvPicPr>
          <p:cNvPr id="166" name="Google Shape;166;g10635a8839a_1_54"/>
          <p:cNvPicPr preferRelativeResize="0"/>
          <p:nvPr/>
        </p:nvPicPr>
        <p:blipFill rotWithShape="1">
          <a:blip r:embed="rId4">
            <a:alphaModFix/>
          </a:blip>
          <a:srcRect/>
          <a:stretch/>
        </p:blipFill>
        <p:spPr>
          <a:xfrm>
            <a:off x="3073729" y="1386013"/>
            <a:ext cx="2974048" cy="2230536"/>
          </a:xfrm>
          <a:prstGeom prst="rect">
            <a:avLst/>
          </a:prstGeom>
          <a:noFill/>
          <a:ln>
            <a:noFill/>
          </a:ln>
        </p:spPr>
      </p:pic>
      <p:sp>
        <p:nvSpPr>
          <p:cNvPr id="167" name="Google Shape;167;g10635a8839a_1_54"/>
          <p:cNvSpPr txBox="1"/>
          <p:nvPr/>
        </p:nvSpPr>
        <p:spPr>
          <a:xfrm>
            <a:off x="590781" y="4017504"/>
            <a:ext cx="4965900" cy="20625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200" b="1">
                <a:solidFill>
                  <a:schemeClr val="dk1"/>
                </a:solidFill>
                <a:latin typeface="Cambria"/>
                <a:ea typeface="Cambria"/>
                <a:cs typeface="Cambria"/>
                <a:sym typeface="Cambria"/>
              </a:rPr>
              <a:t>2. Elaboración de actividades en torno al cuidado del medio ambiente.</a:t>
            </a:r>
            <a:endParaRPr/>
          </a:p>
        </p:txBody>
      </p:sp>
      <p:pic>
        <p:nvPicPr>
          <p:cNvPr id="168" name="Google Shape;168;g10635a8839a_1_54"/>
          <p:cNvPicPr preferRelativeResize="0"/>
          <p:nvPr/>
        </p:nvPicPr>
        <p:blipFill rotWithShape="1">
          <a:blip r:embed="rId5">
            <a:alphaModFix/>
          </a:blip>
          <a:srcRect l="11640" t="11935" r="53928" b="8919"/>
          <a:stretch/>
        </p:blipFill>
        <p:spPr>
          <a:xfrm>
            <a:off x="7716800" y="1455375"/>
            <a:ext cx="3768275" cy="3843575"/>
          </a:xfrm>
          <a:prstGeom prst="rect">
            <a:avLst/>
          </a:prstGeom>
          <a:noFill/>
          <a:ln>
            <a:noFill/>
          </a:ln>
        </p:spPr>
      </p:pic>
      <p:sp>
        <p:nvSpPr>
          <p:cNvPr id="169" name="Google Shape;169;g10635a8839a_1_54"/>
          <p:cNvSpPr txBox="1"/>
          <p:nvPr/>
        </p:nvSpPr>
        <p:spPr>
          <a:xfrm>
            <a:off x="7001824" y="5298962"/>
            <a:ext cx="4965900" cy="1077300"/>
          </a:xfrm>
          <a:prstGeom prst="rect">
            <a:avLst/>
          </a:prstGeom>
          <a:solidFill>
            <a:srgbClr val="FCE5CD"/>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200" b="1">
                <a:solidFill>
                  <a:schemeClr val="dk1"/>
                </a:solidFill>
                <a:latin typeface="Cambria"/>
                <a:ea typeface="Cambria"/>
                <a:cs typeface="Cambria"/>
                <a:sym typeface="Cambria"/>
              </a:rPr>
              <a:t>3. Asignación de auditorías 2021</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10635a8839a_1_65"/>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pic>
        <p:nvPicPr>
          <p:cNvPr id="175" name="Google Shape;175;g10635a8839a_1_65"/>
          <p:cNvPicPr preferRelativeResize="0"/>
          <p:nvPr/>
        </p:nvPicPr>
        <p:blipFill rotWithShape="1">
          <a:blip r:embed="rId3">
            <a:alphaModFix/>
          </a:blip>
          <a:srcRect l="30058" t="12807" r="30090" b="12688"/>
          <a:stretch/>
        </p:blipFill>
        <p:spPr>
          <a:xfrm>
            <a:off x="518725" y="1388100"/>
            <a:ext cx="4323175" cy="4332851"/>
          </a:xfrm>
          <a:prstGeom prst="rect">
            <a:avLst/>
          </a:prstGeom>
          <a:noFill/>
          <a:ln>
            <a:noFill/>
          </a:ln>
        </p:spPr>
      </p:pic>
      <p:pic>
        <p:nvPicPr>
          <p:cNvPr id="176" name="Google Shape;176;g10635a8839a_1_65"/>
          <p:cNvPicPr preferRelativeResize="0"/>
          <p:nvPr/>
        </p:nvPicPr>
        <p:blipFill rotWithShape="1">
          <a:blip r:embed="rId4">
            <a:alphaModFix/>
          </a:blip>
          <a:srcRect l="7938" t="35281" r="18764" b="9540"/>
          <a:stretch/>
        </p:blipFill>
        <p:spPr>
          <a:xfrm>
            <a:off x="5062588" y="1697589"/>
            <a:ext cx="2555633" cy="3420227"/>
          </a:xfrm>
          <a:prstGeom prst="rect">
            <a:avLst/>
          </a:prstGeom>
          <a:noFill/>
          <a:ln>
            <a:noFill/>
          </a:ln>
        </p:spPr>
      </p:pic>
      <p:pic>
        <p:nvPicPr>
          <p:cNvPr id="177" name="Google Shape;177;g10635a8839a_1_65"/>
          <p:cNvPicPr preferRelativeResize="0"/>
          <p:nvPr/>
        </p:nvPicPr>
        <p:blipFill rotWithShape="1">
          <a:blip r:embed="rId5">
            <a:alphaModFix/>
          </a:blip>
          <a:srcRect l="3334" t="13744" b="25332"/>
          <a:stretch/>
        </p:blipFill>
        <p:spPr>
          <a:xfrm>
            <a:off x="8016804" y="1697589"/>
            <a:ext cx="3587261" cy="1695624"/>
          </a:xfrm>
          <a:prstGeom prst="rect">
            <a:avLst/>
          </a:prstGeom>
          <a:noFill/>
          <a:ln>
            <a:noFill/>
          </a:ln>
        </p:spPr>
      </p:pic>
      <p:pic>
        <p:nvPicPr>
          <p:cNvPr id="178" name="Google Shape;178;g10635a8839a_1_65"/>
          <p:cNvPicPr preferRelativeResize="0"/>
          <p:nvPr/>
        </p:nvPicPr>
        <p:blipFill rotWithShape="1">
          <a:blip r:embed="rId6">
            <a:alphaModFix/>
          </a:blip>
          <a:srcRect r="22009" b="26155"/>
          <a:stretch/>
        </p:blipFill>
        <p:spPr>
          <a:xfrm>
            <a:off x="9374629" y="3582661"/>
            <a:ext cx="2229437" cy="2814688"/>
          </a:xfrm>
          <a:prstGeom prst="rect">
            <a:avLst/>
          </a:prstGeom>
          <a:noFill/>
          <a:ln>
            <a:noFill/>
          </a:ln>
        </p:spPr>
      </p:pic>
      <p:sp>
        <p:nvSpPr>
          <p:cNvPr id="179" name="Google Shape;179;g10635a8839a_1_65"/>
          <p:cNvSpPr txBox="1"/>
          <p:nvPr/>
        </p:nvSpPr>
        <p:spPr>
          <a:xfrm>
            <a:off x="5526875" y="5320050"/>
            <a:ext cx="3587400" cy="9234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700" b="1">
                <a:solidFill>
                  <a:schemeClr val="dk1"/>
                </a:solidFill>
                <a:latin typeface="Cambria"/>
                <a:ea typeface="Cambria"/>
                <a:cs typeface="Cambria"/>
                <a:sym typeface="Cambria"/>
              </a:rPr>
              <a:t>5. Desarrollo del reciclatón</a:t>
            </a:r>
            <a:endParaRPr sz="2700" b="1">
              <a:solidFill>
                <a:schemeClr val="dk1"/>
              </a:solidFill>
              <a:latin typeface="Cambria"/>
              <a:ea typeface="Cambria"/>
              <a:cs typeface="Cambria"/>
              <a:sym typeface="Cambria"/>
            </a:endParaRPr>
          </a:p>
        </p:txBody>
      </p:sp>
      <p:sp>
        <p:nvSpPr>
          <p:cNvPr id="180" name="Google Shape;180;g10635a8839a_1_65"/>
          <p:cNvSpPr txBox="1"/>
          <p:nvPr/>
        </p:nvSpPr>
        <p:spPr>
          <a:xfrm>
            <a:off x="197350" y="5651050"/>
            <a:ext cx="4965900" cy="7695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200" b="1">
                <a:solidFill>
                  <a:schemeClr val="dk1"/>
                </a:solidFill>
                <a:latin typeface="Cambria"/>
                <a:ea typeface="Cambria"/>
                <a:cs typeface="Cambria"/>
                <a:sym typeface="Cambria"/>
              </a:rPr>
              <a:t>4. Solicitud de información al municipio</a:t>
            </a:r>
            <a:endParaRPr sz="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10635a8839a_1_80"/>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pic>
        <p:nvPicPr>
          <p:cNvPr id="186" name="Google Shape;186;g10635a8839a_1_80"/>
          <p:cNvPicPr preferRelativeResize="0"/>
          <p:nvPr/>
        </p:nvPicPr>
        <p:blipFill rotWithShape="1">
          <a:blip r:embed="rId3">
            <a:alphaModFix/>
          </a:blip>
          <a:srcRect/>
          <a:stretch/>
        </p:blipFill>
        <p:spPr>
          <a:xfrm>
            <a:off x="2634464" y="2393074"/>
            <a:ext cx="3349868" cy="2512404"/>
          </a:xfrm>
          <a:prstGeom prst="rect">
            <a:avLst/>
          </a:prstGeom>
          <a:noFill/>
          <a:ln>
            <a:noFill/>
          </a:ln>
        </p:spPr>
      </p:pic>
      <p:pic>
        <p:nvPicPr>
          <p:cNvPr id="187" name="Google Shape;187;g10635a8839a_1_80"/>
          <p:cNvPicPr preferRelativeResize="0"/>
          <p:nvPr/>
        </p:nvPicPr>
        <p:blipFill rotWithShape="1">
          <a:blip r:embed="rId4">
            <a:alphaModFix/>
          </a:blip>
          <a:srcRect/>
          <a:stretch/>
        </p:blipFill>
        <p:spPr>
          <a:xfrm>
            <a:off x="353078" y="1321512"/>
            <a:ext cx="2143125" cy="2143125"/>
          </a:xfrm>
          <a:prstGeom prst="rect">
            <a:avLst/>
          </a:prstGeom>
          <a:noFill/>
          <a:ln>
            <a:noFill/>
          </a:ln>
        </p:spPr>
      </p:pic>
      <p:sp>
        <p:nvSpPr>
          <p:cNvPr id="188" name="Google Shape;188;g10635a8839a_1_80"/>
          <p:cNvSpPr txBox="1"/>
          <p:nvPr/>
        </p:nvSpPr>
        <p:spPr>
          <a:xfrm>
            <a:off x="353087" y="5290663"/>
            <a:ext cx="5019900" cy="9543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800" b="1">
                <a:solidFill>
                  <a:schemeClr val="dk1"/>
                </a:solidFill>
                <a:latin typeface="Cambria"/>
                <a:ea typeface="Cambria"/>
                <a:cs typeface="Cambria"/>
                <a:sym typeface="Cambria"/>
              </a:rPr>
              <a:t>6. Participación en la semana ambiental Boyacense</a:t>
            </a:r>
            <a:endParaRPr sz="1000"/>
          </a:p>
        </p:txBody>
      </p:sp>
      <p:pic>
        <p:nvPicPr>
          <p:cNvPr id="189" name="Google Shape;189;g10635a8839a_1_80"/>
          <p:cNvPicPr preferRelativeResize="0"/>
          <p:nvPr/>
        </p:nvPicPr>
        <p:blipFill rotWithShape="1">
          <a:blip r:embed="rId5">
            <a:alphaModFix/>
          </a:blip>
          <a:srcRect l="28443" t="11355" r="29580" b="7764"/>
          <a:stretch/>
        </p:blipFill>
        <p:spPr>
          <a:xfrm>
            <a:off x="7100809" y="1261724"/>
            <a:ext cx="3662287" cy="3967480"/>
          </a:xfrm>
          <a:prstGeom prst="rect">
            <a:avLst/>
          </a:prstGeom>
          <a:noFill/>
          <a:ln>
            <a:noFill/>
          </a:ln>
        </p:spPr>
      </p:pic>
      <p:sp>
        <p:nvSpPr>
          <p:cNvPr id="190" name="Google Shape;190;g10635a8839a_1_80"/>
          <p:cNvSpPr txBox="1"/>
          <p:nvPr/>
        </p:nvSpPr>
        <p:spPr>
          <a:xfrm>
            <a:off x="6748812" y="5493600"/>
            <a:ext cx="5090100" cy="8928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600" b="1">
                <a:solidFill>
                  <a:schemeClr val="dk1"/>
                </a:solidFill>
                <a:latin typeface="Cambria"/>
                <a:ea typeface="Cambria"/>
                <a:cs typeface="Cambria"/>
                <a:sym typeface="Cambria"/>
              </a:rPr>
              <a:t>7. Elaboración y entrega de informe técnico </a:t>
            </a:r>
            <a:endParaRPr sz="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10635a8839a_0_24"/>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sp>
        <p:nvSpPr>
          <p:cNvPr id="196" name="Google Shape;196;g10635a8839a_0_24"/>
          <p:cNvSpPr txBox="1"/>
          <p:nvPr/>
        </p:nvSpPr>
        <p:spPr>
          <a:xfrm>
            <a:off x="138204" y="1584125"/>
            <a:ext cx="3192300" cy="954300"/>
          </a:xfrm>
          <a:prstGeom prst="rect">
            <a:avLst/>
          </a:prstGeom>
          <a:solidFill>
            <a:srgbClr val="FBE4D4"/>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800" b="1">
                <a:solidFill>
                  <a:schemeClr val="dk1"/>
                </a:solidFill>
                <a:latin typeface="Cambria"/>
                <a:ea typeface="Cambria"/>
                <a:cs typeface="Cambria"/>
                <a:sym typeface="Cambria"/>
              </a:rPr>
              <a:t>8. Calendario ambiental</a:t>
            </a:r>
            <a:endParaRPr sz="1000"/>
          </a:p>
        </p:txBody>
      </p:sp>
      <p:pic>
        <p:nvPicPr>
          <p:cNvPr id="197" name="Google Shape;197;g10635a8839a_0_24"/>
          <p:cNvPicPr preferRelativeResize="0"/>
          <p:nvPr/>
        </p:nvPicPr>
        <p:blipFill>
          <a:blip r:embed="rId3">
            <a:alphaModFix/>
          </a:blip>
          <a:stretch>
            <a:fillRect/>
          </a:stretch>
        </p:blipFill>
        <p:spPr>
          <a:xfrm>
            <a:off x="3465025" y="1298413"/>
            <a:ext cx="2043375" cy="5111975"/>
          </a:xfrm>
          <a:prstGeom prst="rect">
            <a:avLst/>
          </a:prstGeom>
          <a:noFill/>
          <a:ln>
            <a:noFill/>
          </a:ln>
        </p:spPr>
      </p:pic>
      <p:pic>
        <p:nvPicPr>
          <p:cNvPr id="198" name="Google Shape;198;g10635a8839a_0_24"/>
          <p:cNvPicPr preferRelativeResize="0"/>
          <p:nvPr/>
        </p:nvPicPr>
        <p:blipFill>
          <a:blip r:embed="rId4">
            <a:alphaModFix/>
          </a:blip>
          <a:stretch>
            <a:fillRect/>
          </a:stretch>
        </p:blipFill>
        <p:spPr>
          <a:xfrm>
            <a:off x="5882825" y="1297275"/>
            <a:ext cx="2043375" cy="5114252"/>
          </a:xfrm>
          <a:prstGeom prst="rect">
            <a:avLst/>
          </a:prstGeom>
          <a:noFill/>
          <a:ln>
            <a:noFill/>
          </a:ln>
        </p:spPr>
      </p:pic>
      <p:pic>
        <p:nvPicPr>
          <p:cNvPr id="199" name="Google Shape;199;g10635a8839a_0_24"/>
          <p:cNvPicPr preferRelativeResize="0"/>
          <p:nvPr/>
        </p:nvPicPr>
        <p:blipFill>
          <a:blip r:embed="rId5">
            <a:alphaModFix/>
          </a:blip>
          <a:stretch>
            <a:fillRect/>
          </a:stretch>
        </p:blipFill>
        <p:spPr>
          <a:xfrm>
            <a:off x="8300625" y="1298425"/>
            <a:ext cx="3613630" cy="51119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10635a8839a_0_33"/>
          <p:cNvSpPr txBox="1"/>
          <p:nvPr/>
        </p:nvSpPr>
        <p:spPr>
          <a:xfrm>
            <a:off x="283464" y="347508"/>
            <a:ext cx="75711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RESULTADOS</a:t>
            </a:r>
            <a:endParaRPr sz="4000" b="1">
              <a:solidFill>
                <a:srgbClr val="D19936"/>
              </a:solidFill>
              <a:latin typeface="Cambria"/>
              <a:ea typeface="Cambria"/>
              <a:cs typeface="Cambria"/>
              <a:sym typeface="Cambria"/>
            </a:endParaRPr>
          </a:p>
        </p:txBody>
      </p:sp>
      <p:pic>
        <p:nvPicPr>
          <p:cNvPr id="205" name="Google Shape;205;g10635a8839a_0_33"/>
          <p:cNvPicPr preferRelativeResize="0"/>
          <p:nvPr/>
        </p:nvPicPr>
        <p:blipFill>
          <a:blip r:embed="rId3">
            <a:alphaModFix/>
          </a:blip>
          <a:stretch>
            <a:fillRect/>
          </a:stretch>
        </p:blipFill>
        <p:spPr>
          <a:xfrm>
            <a:off x="140226" y="1337225"/>
            <a:ext cx="2043375" cy="5105866"/>
          </a:xfrm>
          <a:prstGeom prst="rect">
            <a:avLst/>
          </a:prstGeom>
          <a:noFill/>
          <a:ln>
            <a:noFill/>
          </a:ln>
        </p:spPr>
      </p:pic>
      <p:pic>
        <p:nvPicPr>
          <p:cNvPr id="206" name="Google Shape;206;g10635a8839a_0_33"/>
          <p:cNvPicPr preferRelativeResize="0"/>
          <p:nvPr/>
        </p:nvPicPr>
        <p:blipFill>
          <a:blip r:embed="rId4">
            <a:alphaModFix/>
          </a:blip>
          <a:stretch>
            <a:fillRect/>
          </a:stretch>
        </p:blipFill>
        <p:spPr>
          <a:xfrm>
            <a:off x="2398475" y="1337213"/>
            <a:ext cx="3611480" cy="5105875"/>
          </a:xfrm>
          <a:prstGeom prst="rect">
            <a:avLst/>
          </a:prstGeom>
          <a:noFill/>
          <a:ln>
            <a:noFill/>
          </a:ln>
        </p:spPr>
      </p:pic>
      <p:pic>
        <p:nvPicPr>
          <p:cNvPr id="207" name="Google Shape;207;g10635a8839a_0_33"/>
          <p:cNvPicPr preferRelativeResize="0"/>
          <p:nvPr/>
        </p:nvPicPr>
        <p:blipFill>
          <a:blip r:embed="rId5">
            <a:alphaModFix/>
          </a:blip>
          <a:stretch>
            <a:fillRect/>
          </a:stretch>
        </p:blipFill>
        <p:spPr>
          <a:xfrm>
            <a:off x="6189014" y="1334987"/>
            <a:ext cx="3611475" cy="5110361"/>
          </a:xfrm>
          <a:prstGeom prst="rect">
            <a:avLst/>
          </a:prstGeom>
          <a:noFill/>
          <a:ln>
            <a:noFill/>
          </a:ln>
        </p:spPr>
      </p:pic>
      <p:pic>
        <p:nvPicPr>
          <p:cNvPr id="208" name="Google Shape;208;g10635a8839a_0_33"/>
          <p:cNvPicPr preferRelativeResize="0"/>
          <p:nvPr/>
        </p:nvPicPr>
        <p:blipFill>
          <a:blip r:embed="rId6">
            <a:alphaModFix/>
          </a:blip>
          <a:stretch>
            <a:fillRect/>
          </a:stretch>
        </p:blipFill>
        <p:spPr>
          <a:xfrm>
            <a:off x="9907925" y="1353612"/>
            <a:ext cx="2189150" cy="50731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7"/>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CONCLUSIONES</a:t>
            </a:r>
            <a:endParaRPr/>
          </a:p>
        </p:txBody>
      </p:sp>
      <p:sp>
        <p:nvSpPr>
          <p:cNvPr id="214" name="Google Shape;214;p17"/>
          <p:cNvSpPr txBox="1"/>
          <p:nvPr/>
        </p:nvSpPr>
        <p:spPr>
          <a:xfrm>
            <a:off x="394800" y="1371600"/>
            <a:ext cx="11402400" cy="4987200"/>
          </a:xfrm>
          <a:prstGeom prst="rect">
            <a:avLst/>
          </a:prstGeom>
          <a:noFill/>
          <a:ln>
            <a:noFill/>
          </a:ln>
        </p:spPr>
        <p:txBody>
          <a:bodyPr spcFirstLastPara="1" wrap="square" lIns="91425" tIns="45700" rIns="91425" bIns="45700" anchor="t" anchorCtr="0">
            <a:spAutoFit/>
          </a:bodyPr>
          <a:lstStyle/>
          <a:p>
            <a:pPr marL="285750" marR="0" lvl="0" indent="-298450" algn="just" rtl="0">
              <a:lnSpc>
                <a:spcPct val="150000"/>
              </a:lnSpc>
              <a:spcBef>
                <a:spcPts val="0"/>
              </a:spcBef>
              <a:spcAft>
                <a:spcPts val="0"/>
              </a:spcAft>
              <a:buClr>
                <a:schemeClr val="dk1"/>
              </a:buClr>
              <a:buSzPts val="2000"/>
              <a:buFont typeface="Cambria"/>
              <a:buChar char="❖"/>
            </a:pPr>
            <a:r>
              <a:rPr lang="es-CO" sz="2000">
                <a:solidFill>
                  <a:schemeClr val="dk1"/>
                </a:solidFill>
                <a:latin typeface="Cambria"/>
                <a:ea typeface="Cambria"/>
                <a:cs typeface="Cambria"/>
                <a:sym typeface="Cambria"/>
              </a:rPr>
              <a:t>En cuanto a la asistencia brindada por la Contraloría General de Boyacá, en particular la Dirección Operativa de Obras Civiles y Evaluación de Costos Ambientales como máximo órgano de control fiscal, brinda resultados positivos al territorio, ya que realiza una gestión eficiente hacia la comunidad teniendo en cuenta una manifestación de desarrollo sostenible.</a:t>
            </a:r>
            <a:endParaRPr sz="2000">
              <a:solidFill>
                <a:schemeClr val="dk1"/>
              </a:solidFill>
              <a:latin typeface="Cambria"/>
              <a:ea typeface="Cambria"/>
              <a:cs typeface="Cambria"/>
              <a:sym typeface="Cambria"/>
            </a:endParaRPr>
          </a:p>
          <a:p>
            <a:pPr marL="285750" marR="0" lvl="0" indent="-298450" algn="just" rtl="0">
              <a:lnSpc>
                <a:spcPct val="150000"/>
              </a:lnSpc>
              <a:spcBef>
                <a:spcPts val="0"/>
              </a:spcBef>
              <a:spcAft>
                <a:spcPts val="0"/>
              </a:spcAft>
              <a:buClr>
                <a:schemeClr val="dk1"/>
              </a:buClr>
              <a:buSzPts val="2000"/>
              <a:buFont typeface="Cambria"/>
              <a:buChar char="❖"/>
            </a:pPr>
            <a:r>
              <a:rPr lang="es-CO" sz="2000">
                <a:solidFill>
                  <a:schemeClr val="dk1"/>
                </a:solidFill>
                <a:latin typeface="Cambria"/>
                <a:ea typeface="Cambria"/>
                <a:cs typeface="Cambria"/>
                <a:sym typeface="Cambria"/>
              </a:rPr>
              <a:t>Durante la pasantía se realizaron actividades que reforzaron la información adquirida durante el transcurso y culminación del programa de ingeniería ambiental de la Universidad Santo Tomás, así como el conocimiento profundo del proceso de las auditorías especiales que realiza la Contraloría General de Boyacá.</a:t>
            </a:r>
            <a:endParaRPr sz="2000">
              <a:solidFill>
                <a:schemeClr val="dk1"/>
              </a:solidFill>
              <a:latin typeface="Cambria"/>
              <a:ea typeface="Cambria"/>
              <a:cs typeface="Cambria"/>
              <a:sym typeface="Cambria"/>
            </a:endParaRPr>
          </a:p>
          <a:p>
            <a:pPr marL="285750" marR="0" lvl="0" indent="-298450" algn="just" rtl="0">
              <a:lnSpc>
                <a:spcPct val="150000"/>
              </a:lnSpc>
              <a:spcBef>
                <a:spcPts val="0"/>
              </a:spcBef>
              <a:spcAft>
                <a:spcPts val="0"/>
              </a:spcAft>
              <a:buClr>
                <a:schemeClr val="dk1"/>
              </a:buClr>
              <a:buSzPts val="2000"/>
              <a:buFont typeface="Cambria"/>
              <a:buChar char="❖"/>
            </a:pPr>
            <a:r>
              <a:rPr lang="es-CO" sz="2000">
                <a:solidFill>
                  <a:schemeClr val="dk1"/>
                </a:solidFill>
                <a:latin typeface="Cambria"/>
                <a:ea typeface="Cambria"/>
                <a:cs typeface="Cambria"/>
                <a:sym typeface="Cambria"/>
              </a:rPr>
              <a:t>La Contraloría General de Boyacá realiza el control fiscal de los 122 municipios bajo su jurisdicción a través de auditorías establecidas por la dirección de obras civiles y valoración de costos ambientales.</a:t>
            </a:r>
            <a:endParaRPr sz="1600">
              <a:latin typeface="Cambria"/>
              <a:ea typeface="Cambria"/>
              <a:cs typeface="Cambria"/>
              <a:sym typeface="Cambria"/>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8"/>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REFERENCIAS BIBLIOGRÁFICAS </a:t>
            </a:r>
            <a:endParaRPr/>
          </a:p>
        </p:txBody>
      </p:sp>
      <p:sp>
        <p:nvSpPr>
          <p:cNvPr id="220" name="Google Shape;220;p18"/>
          <p:cNvSpPr txBox="1"/>
          <p:nvPr/>
        </p:nvSpPr>
        <p:spPr>
          <a:xfrm>
            <a:off x="283950" y="1342850"/>
            <a:ext cx="11624100" cy="5093400"/>
          </a:xfrm>
          <a:prstGeom prst="rect">
            <a:avLst/>
          </a:prstGeom>
          <a:noFill/>
          <a:ln>
            <a:noFill/>
          </a:ln>
        </p:spPr>
        <p:txBody>
          <a:bodyPr spcFirstLastPara="1" wrap="square" lIns="91425" tIns="45700" rIns="91425" bIns="45700" anchor="t" anchorCtr="0">
            <a:spAutoFit/>
          </a:bodyPr>
          <a:lstStyle/>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Agredo, C. M., &amp; Cristancho, F. G. R. (2018). Construcción de puntos ecológicos y disminución de residuos a través de la implementación del  reciclaje y la educación ambiental en la Institución Educativa José Hilario López Inspección el  Triunfo Municipio de La Montañita – Caquetá.</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Alvarez, M. del C. V., &amp; Rivera, Z. (2006). La auditoría como proceso de control: Concepto y tipología.</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Comunidad Ism. (2020). Calendario ecológico del año 2020, las fechas más importantes para el Medio Ambiente. Comunidad ISM. </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Contraloría General de Boyacá. (s. f.). Dir. Operativa de control Fiscal—Obras Civiles. Recuperado 12 de septiembre de 2021, de </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Contraloría General de Boyacá. (2017). Estructura Orgánica &gt; Contraloría General de Boyacá. Contraloría General de Boyacá. </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Contraloría General de Boyacá. (2020). Funciones y Deberes &gt; Contraloría General de Boyacá. Contraloría General de Boyacá. </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Contraloría general de la República. (2019). La Entidad—Contraloría General de la República. </a:t>
            </a:r>
            <a:endParaRPr sz="1900">
              <a:solidFill>
                <a:schemeClr val="dk1"/>
              </a:solidFill>
              <a:latin typeface="Cambria"/>
              <a:ea typeface="Cambria"/>
              <a:cs typeface="Cambria"/>
              <a:sym typeface="Cambria"/>
            </a:endParaRPr>
          </a:p>
          <a:p>
            <a:pPr marL="457200" marR="0" lvl="0" indent="-349250" algn="just" rtl="0">
              <a:lnSpc>
                <a:spcPct val="115000"/>
              </a:lnSpc>
              <a:spcBef>
                <a:spcPts val="0"/>
              </a:spcBef>
              <a:spcAft>
                <a:spcPts val="0"/>
              </a:spcAft>
              <a:buClr>
                <a:schemeClr val="dk1"/>
              </a:buClr>
              <a:buSzPts val="1900"/>
              <a:buFont typeface="Cambria"/>
              <a:buChar char="-"/>
            </a:pPr>
            <a:r>
              <a:rPr lang="es-CO" sz="1900">
                <a:solidFill>
                  <a:schemeClr val="dk1"/>
                </a:solidFill>
                <a:latin typeface="Cambria"/>
                <a:ea typeface="Cambria"/>
                <a:cs typeface="Cambria"/>
                <a:sym typeface="Cambria"/>
              </a:rPr>
              <a:t>SaluData Bogotá. (2007). Índice de riesgo para la calidad del agua potable (IRCA) otros sistemas de abastecimiento SALUDATA. </a:t>
            </a:r>
            <a:endParaRPr sz="1900">
              <a:solidFill>
                <a:schemeClr val="dk1"/>
              </a:solidFill>
              <a:latin typeface="Cambria"/>
              <a:ea typeface="Cambria"/>
              <a:cs typeface="Cambria"/>
              <a:sym typeface="Cambr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2"/>
          <p:cNvSpPr txBox="1"/>
          <p:nvPr/>
        </p:nvSpPr>
        <p:spPr>
          <a:xfrm>
            <a:off x="283464" y="902268"/>
            <a:ext cx="11686032" cy="2308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200" b="1" i="0" u="none" strike="noStrike" cap="none">
                <a:solidFill>
                  <a:srgbClr val="FFC000"/>
                </a:solidFill>
                <a:latin typeface="Cambria"/>
                <a:ea typeface="Cambria"/>
                <a:cs typeface="Cambria"/>
                <a:sym typeface="Cambria"/>
              </a:rPr>
              <a:t>PRÁCTICA PROFESIONAL CONTRALORÍA GENERAL DE BOYACÁ – DIRECCIÓN DE OBRAS CIVILES Y VALORACIÓN DE COSTOS AMBIENTALES.</a:t>
            </a:r>
            <a:endParaRPr sz="3200" b="0" i="0" u="none" strike="noStrike" cap="none">
              <a:solidFill>
                <a:srgbClr val="FFC000"/>
              </a:solidFill>
              <a:latin typeface="Cambria"/>
              <a:ea typeface="Cambria"/>
              <a:cs typeface="Cambria"/>
              <a:sym typeface="Cambria"/>
            </a:endParaRPr>
          </a:p>
          <a:p>
            <a:pPr marL="0" marR="0" lvl="0" indent="0" algn="ctr" rtl="0">
              <a:spcBef>
                <a:spcPts val="0"/>
              </a:spcBef>
              <a:spcAft>
                <a:spcPts val="0"/>
              </a:spcAft>
              <a:buNone/>
            </a:pPr>
            <a:endParaRPr sz="4800" b="1" i="0" u="none" strike="noStrike" cap="none">
              <a:solidFill>
                <a:srgbClr val="D19936"/>
              </a:solidFill>
              <a:latin typeface="Cambria"/>
              <a:ea typeface="Cambria"/>
              <a:cs typeface="Cambria"/>
              <a:sym typeface="Cambria"/>
            </a:endParaRPr>
          </a:p>
        </p:txBody>
      </p:sp>
      <p:sp>
        <p:nvSpPr>
          <p:cNvPr id="34" name="Google Shape;34;p2"/>
          <p:cNvSpPr txBox="1"/>
          <p:nvPr/>
        </p:nvSpPr>
        <p:spPr>
          <a:xfrm>
            <a:off x="1325880" y="2631567"/>
            <a:ext cx="9601200"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200" b="1" i="1" u="none" strike="noStrike" cap="none">
                <a:solidFill>
                  <a:schemeClr val="lt1"/>
                </a:solidFill>
                <a:latin typeface="Cambria"/>
                <a:ea typeface="Cambria"/>
                <a:cs typeface="Cambria"/>
                <a:sym typeface="Cambria"/>
              </a:rPr>
              <a:t>Autora: Natalia Peña Barrera</a:t>
            </a:r>
            <a:endParaRPr/>
          </a:p>
          <a:p>
            <a:pPr marL="0" marR="0" lvl="0" indent="0" algn="ctr" rtl="0">
              <a:spcBef>
                <a:spcPts val="0"/>
              </a:spcBef>
              <a:spcAft>
                <a:spcPts val="0"/>
              </a:spcAft>
              <a:buNone/>
            </a:pPr>
            <a:r>
              <a:rPr lang="es-CO" sz="3200" b="1" i="1" u="none" strike="noStrike" cap="none">
                <a:solidFill>
                  <a:schemeClr val="lt1"/>
                </a:solidFill>
                <a:latin typeface="Cambria"/>
                <a:ea typeface="Cambria"/>
                <a:cs typeface="Cambria"/>
                <a:sym typeface="Cambria"/>
              </a:rPr>
              <a:t>Director: Ing. Hernando Avella Forero</a:t>
            </a:r>
            <a:endParaRPr/>
          </a:p>
          <a:p>
            <a:pPr marL="0" marR="0" lvl="0" indent="0" algn="ctr" rtl="0">
              <a:spcBef>
                <a:spcPts val="0"/>
              </a:spcBef>
              <a:spcAft>
                <a:spcPts val="0"/>
              </a:spcAft>
              <a:buNone/>
            </a:pPr>
            <a:endParaRPr sz="3200" b="1" i="1" u="none" strike="noStrike" cap="none">
              <a:solidFill>
                <a:schemeClr val="lt1"/>
              </a:solidFill>
              <a:latin typeface="Cambria"/>
              <a:ea typeface="Cambria"/>
              <a:cs typeface="Cambria"/>
              <a:sym typeface="Cambri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Google Shape;39;p3"/>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i="0" u="none" strike="noStrike" cap="none">
                <a:solidFill>
                  <a:srgbClr val="D19936"/>
                </a:solidFill>
                <a:latin typeface="Cambria"/>
                <a:ea typeface="Cambria"/>
                <a:cs typeface="Cambria"/>
                <a:sym typeface="Cambria"/>
              </a:rPr>
              <a:t>CONTENIDO</a:t>
            </a:r>
            <a:endParaRPr sz="4000" b="1" i="0" u="none" strike="noStrike" cap="none">
              <a:solidFill>
                <a:srgbClr val="D19936"/>
              </a:solidFill>
              <a:latin typeface="Cambria"/>
              <a:ea typeface="Cambria"/>
              <a:cs typeface="Cambria"/>
              <a:sym typeface="Cambria"/>
            </a:endParaRPr>
          </a:p>
        </p:txBody>
      </p:sp>
      <p:sp>
        <p:nvSpPr>
          <p:cNvPr id="40" name="Google Shape;40;p3"/>
          <p:cNvSpPr/>
          <p:nvPr/>
        </p:nvSpPr>
        <p:spPr>
          <a:xfrm>
            <a:off x="745588" y="1533378"/>
            <a:ext cx="9383150" cy="4607873"/>
          </a:xfrm>
          <a:prstGeom prst="flowChartDelay">
            <a:avLst/>
          </a:prstGeom>
          <a:solidFill>
            <a:srgbClr val="FBE4D4"/>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1" name="Google Shape;41;p3"/>
          <p:cNvSpPr txBox="1"/>
          <p:nvPr/>
        </p:nvSpPr>
        <p:spPr>
          <a:xfrm>
            <a:off x="905247" y="2010588"/>
            <a:ext cx="8665800" cy="3435600"/>
          </a:xfrm>
          <a:prstGeom prst="rect">
            <a:avLst/>
          </a:prstGeom>
          <a:noFill/>
          <a:ln>
            <a:noFill/>
          </a:ln>
        </p:spPr>
        <p:txBody>
          <a:bodyPr spcFirstLastPara="1" wrap="square" lIns="91425" tIns="45700" rIns="91425" bIns="45700" anchor="t" anchorCtr="0">
            <a:spAutoFit/>
          </a:bodyPr>
          <a:lstStyle/>
          <a:p>
            <a:pPr marL="0" marR="0" lvl="0" indent="0" algn="just" rtl="0">
              <a:lnSpc>
                <a:spcPct val="115000"/>
              </a:lnSpc>
              <a:spcBef>
                <a:spcPts val="0"/>
              </a:spcBef>
              <a:spcAft>
                <a:spcPts val="0"/>
              </a:spcAft>
              <a:buNone/>
            </a:pPr>
            <a:r>
              <a:rPr lang="es-CO" sz="2400" b="1">
                <a:solidFill>
                  <a:schemeClr val="dk1"/>
                </a:solidFill>
                <a:latin typeface="Cambria"/>
                <a:ea typeface="Cambria"/>
                <a:cs typeface="Cambria"/>
                <a:sym typeface="Cambria"/>
              </a:rPr>
              <a:t>INTRODUCCIÓN</a:t>
            </a:r>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i="0" u="none" strike="noStrike" cap="none">
                <a:solidFill>
                  <a:schemeClr val="dk1"/>
                </a:solidFill>
                <a:latin typeface="Cambria"/>
                <a:ea typeface="Cambria"/>
                <a:cs typeface="Cambria"/>
                <a:sym typeface="Cambria"/>
              </a:rPr>
              <a:t>OBJETIVOS </a:t>
            </a:r>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a:solidFill>
                  <a:schemeClr val="dk1"/>
                </a:solidFill>
                <a:latin typeface="Cambria"/>
                <a:ea typeface="Cambria"/>
                <a:cs typeface="Cambria"/>
                <a:sym typeface="Cambria"/>
              </a:rPr>
              <a:t>DESCRIPCIÓN Y LOCALIZACIÓN A NIVEL NACIONAL</a:t>
            </a:r>
            <a:endParaRPr sz="2400" b="1">
              <a:latin typeface="Cambria"/>
              <a:ea typeface="Cambria"/>
              <a:cs typeface="Cambria"/>
              <a:sym typeface="Cambria"/>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a:solidFill>
                  <a:schemeClr val="dk1"/>
                </a:solidFill>
                <a:latin typeface="Cambria"/>
                <a:ea typeface="Cambria"/>
                <a:cs typeface="Cambria"/>
                <a:sym typeface="Cambria"/>
              </a:rPr>
              <a:t>DESCRIPCIÓN DE LA ENTIDAD</a:t>
            </a:r>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a:solidFill>
                  <a:schemeClr val="dk1"/>
                </a:solidFill>
                <a:latin typeface="Cambria"/>
                <a:ea typeface="Cambria"/>
                <a:cs typeface="Cambria"/>
                <a:sym typeface="Cambria"/>
              </a:rPr>
              <a:t>METODOLOGÍA</a:t>
            </a:r>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i="0" u="none" strike="noStrike" cap="none">
                <a:solidFill>
                  <a:schemeClr val="dk1"/>
                </a:solidFill>
                <a:latin typeface="Cambria"/>
                <a:ea typeface="Cambria"/>
                <a:cs typeface="Cambria"/>
                <a:sym typeface="Cambria"/>
              </a:rPr>
              <a:t>RESULTADOS</a:t>
            </a:r>
            <a:endParaRPr/>
          </a:p>
          <a:p>
            <a:pPr marL="457200" marR="0" lvl="0" indent="-457200" algn="just" rtl="0">
              <a:lnSpc>
                <a:spcPct val="115000"/>
              </a:lnSpc>
              <a:spcBef>
                <a:spcPts val="0"/>
              </a:spcBef>
              <a:spcAft>
                <a:spcPts val="0"/>
              </a:spcAft>
              <a:buClr>
                <a:schemeClr val="dk1"/>
              </a:buClr>
              <a:buSzPts val="2400"/>
              <a:buFont typeface="Cambria"/>
              <a:buAutoNum type="arabicPeriod"/>
            </a:pPr>
            <a:r>
              <a:rPr lang="es-CO" sz="2400" b="1" i="0" u="none" strike="noStrike" cap="none">
                <a:solidFill>
                  <a:schemeClr val="dk1"/>
                </a:solidFill>
                <a:latin typeface="Cambria"/>
                <a:ea typeface="Cambria"/>
                <a:cs typeface="Cambria"/>
                <a:sym typeface="Cambria"/>
              </a:rPr>
              <a:t>CONCLUSIONES</a:t>
            </a:r>
            <a:endParaRPr/>
          </a:p>
          <a:p>
            <a:pPr marL="0" marR="0" lvl="0" indent="0" algn="just" rtl="0">
              <a:lnSpc>
                <a:spcPct val="115000"/>
              </a:lnSpc>
              <a:spcBef>
                <a:spcPts val="0"/>
              </a:spcBef>
              <a:spcAft>
                <a:spcPts val="0"/>
              </a:spcAft>
              <a:buNone/>
            </a:pPr>
            <a:r>
              <a:rPr lang="es-CO" sz="2400" b="1" i="0" u="none" strike="noStrike" cap="none">
                <a:solidFill>
                  <a:schemeClr val="dk1"/>
                </a:solidFill>
                <a:latin typeface="Cambria"/>
                <a:ea typeface="Cambria"/>
                <a:cs typeface="Cambria"/>
                <a:sym typeface="Cambria"/>
              </a:rPr>
              <a:t>REFERENCIAS BIBLIOGRÁFICAS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4"/>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i="0" u="none" strike="noStrike" cap="none">
                <a:solidFill>
                  <a:srgbClr val="D19936"/>
                </a:solidFill>
                <a:latin typeface="Cambria"/>
                <a:ea typeface="Cambria"/>
                <a:cs typeface="Cambria"/>
                <a:sym typeface="Cambria"/>
              </a:rPr>
              <a:t>INTRODUCCIÓN</a:t>
            </a:r>
            <a:endParaRPr sz="4000" b="1" i="0" u="none" strike="noStrike" cap="none">
              <a:solidFill>
                <a:srgbClr val="D19936"/>
              </a:solidFill>
              <a:latin typeface="Cambria"/>
              <a:ea typeface="Cambria"/>
              <a:cs typeface="Cambria"/>
              <a:sym typeface="Cambria"/>
            </a:endParaRPr>
          </a:p>
        </p:txBody>
      </p:sp>
      <p:sp>
        <p:nvSpPr>
          <p:cNvPr id="47" name="Google Shape;47;p4"/>
          <p:cNvSpPr/>
          <p:nvPr/>
        </p:nvSpPr>
        <p:spPr>
          <a:xfrm>
            <a:off x="450167" y="1519312"/>
            <a:ext cx="4853353" cy="2461845"/>
          </a:xfrm>
          <a:prstGeom prst="flowChartAlternateProcess">
            <a:avLst/>
          </a:prstGeom>
          <a:solidFill>
            <a:srgbClr val="FBE4D4"/>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 name="Google Shape;48;p4"/>
          <p:cNvSpPr txBox="1"/>
          <p:nvPr/>
        </p:nvSpPr>
        <p:spPr>
          <a:xfrm>
            <a:off x="770206" y="1780738"/>
            <a:ext cx="4213200" cy="19395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CO" sz="2000" b="0" i="0" u="none" strike="noStrike" cap="none">
                <a:solidFill>
                  <a:schemeClr val="dk1"/>
                </a:solidFill>
                <a:latin typeface="Cambria"/>
                <a:ea typeface="Cambria"/>
                <a:cs typeface="Cambria"/>
                <a:sym typeface="Cambria"/>
              </a:rPr>
              <a:t>El presente trabajo</a:t>
            </a:r>
            <a:r>
              <a:rPr lang="es-CO" sz="2000">
                <a:solidFill>
                  <a:schemeClr val="dk1"/>
                </a:solidFill>
                <a:latin typeface="Cambria"/>
                <a:ea typeface="Cambria"/>
                <a:cs typeface="Cambria"/>
                <a:sym typeface="Cambria"/>
              </a:rPr>
              <a:t> describe las diferentes actividades desarrolladas en la pasantía durante la etapa práctica en la Contraloría General de Boyacá para optar al título de Ingeniera Ambiental.</a:t>
            </a:r>
            <a:endParaRPr sz="2000">
              <a:solidFill>
                <a:schemeClr val="dk1"/>
              </a:solidFill>
              <a:latin typeface="Cambria"/>
              <a:ea typeface="Cambria"/>
              <a:cs typeface="Cambria"/>
              <a:sym typeface="Cambria"/>
            </a:endParaRPr>
          </a:p>
        </p:txBody>
      </p:sp>
      <p:sp>
        <p:nvSpPr>
          <p:cNvPr id="49" name="Google Shape;49;p4"/>
          <p:cNvSpPr/>
          <p:nvPr/>
        </p:nvSpPr>
        <p:spPr>
          <a:xfrm>
            <a:off x="6611815" y="3429000"/>
            <a:ext cx="5005757" cy="2738509"/>
          </a:xfrm>
          <a:prstGeom prst="flowChartAlternateProcess">
            <a:avLst/>
          </a:prstGeom>
          <a:solidFill>
            <a:srgbClr val="FBE4D4"/>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0" name="Google Shape;50;p4"/>
          <p:cNvSpPr txBox="1"/>
          <p:nvPr/>
        </p:nvSpPr>
        <p:spPr>
          <a:xfrm>
            <a:off x="6815350" y="3828500"/>
            <a:ext cx="4598700" cy="19395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CO" sz="2000" b="0" i="0" u="none" strike="noStrike" cap="none">
                <a:solidFill>
                  <a:schemeClr val="dk1"/>
                </a:solidFill>
                <a:latin typeface="Cambria"/>
                <a:ea typeface="Cambria"/>
                <a:cs typeface="Cambria"/>
                <a:sym typeface="Cambria"/>
              </a:rPr>
              <a:t>Las actividades principalmente se enmarcan en la participación de la ejecución de auditorías ambientales por la dependencia de Obras Civiles y </a:t>
            </a:r>
            <a:r>
              <a:rPr lang="es-CO" sz="2000">
                <a:solidFill>
                  <a:schemeClr val="dk1"/>
                </a:solidFill>
                <a:latin typeface="Cambria"/>
                <a:ea typeface="Cambria"/>
                <a:cs typeface="Cambria"/>
                <a:sym typeface="Cambria"/>
              </a:rPr>
              <a:t>Valoración de Costos Ambientales </a:t>
            </a:r>
            <a:r>
              <a:rPr lang="es-CO" sz="2000" b="0" i="0" u="none" strike="noStrike" cap="none">
                <a:solidFill>
                  <a:schemeClr val="dk1"/>
                </a:solidFill>
                <a:latin typeface="Cambria"/>
                <a:ea typeface="Cambria"/>
                <a:cs typeface="Cambria"/>
                <a:sym typeface="Cambria"/>
              </a:rPr>
              <a:t>para la vigencia 2021</a:t>
            </a:r>
            <a:r>
              <a:rPr lang="es-CO" sz="2000">
                <a:solidFill>
                  <a:schemeClr val="dk1"/>
                </a:solidFill>
                <a:latin typeface="Cambria"/>
                <a:ea typeface="Cambria"/>
                <a:cs typeface="Cambria"/>
                <a:sym typeface="Cambria"/>
              </a:rPr>
              <a:t>.</a:t>
            </a:r>
            <a:endParaRPr sz="2000" b="0" i="0" u="none" strike="noStrike" cap="none">
              <a:solidFill>
                <a:schemeClr val="dk1"/>
              </a:solidFill>
              <a:latin typeface="Calibri"/>
              <a:ea typeface="Calibri"/>
              <a:cs typeface="Calibri"/>
              <a:sym typeface="Calibri"/>
            </a:endParaRPr>
          </a:p>
        </p:txBody>
      </p:sp>
      <p:pic>
        <p:nvPicPr>
          <p:cNvPr id="51" name="Google Shape;51;p4"/>
          <p:cNvPicPr preferRelativeResize="0"/>
          <p:nvPr/>
        </p:nvPicPr>
        <p:blipFill rotWithShape="1">
          <a:blip r:embed="rId3">
            <a:alphaModFix/>
          </a:blip>
          <a:srcRect/>
          <a:stretch/>
        </p:blipFill>
        <p:spPr>
          <a:xfrm>
            <a:off x="574428" y="4411897"/>
            <a:ext cx="3136876" cy="1449854"/>
          </a:xfrm>
          <a:prstGeom prst="rect">
            <a:avLst/>
          </a:prstGeom>
          <a:noFill/>
          <a:ln>
            <a:noFill/>
          </a:ln>
        </p:spPr>
      </p:pic>
      <p:pic>
        <p:nvPicPr>
          <p:cNvPr id="52" name="Google Shape;52;p4"/>
          <p:cNvPicPr preferRelativeResize="0"/>
          <p:nvPr/>
        </p:nvPicPr>
        <p:blipFill rotWithShape="1">
          <a:blip r:embed="rId4">
            <a:alphaModFix/>
          </a:blip>
          <a:srcRect/>
          <a:stretch/>
        </p:blipFill>
        <p:spPr>
          <a:xfrm>
            <a:off x="7985891" y="1337793"/>
            <a:ext cx="2257602" cy="1890742"/>
          </a:xfrm>
          <a:prstGeom prst="rect">
            <a:avLst/>
          </a:prstGeom>
          <a:noFill/>
          <a:ln>
            <a:noFill/>
          </a:ln>
        </p:spPr>
      </p:pic>
      <p:pic>
        <p:nvPicPr>
          <p:cNvPr id="53" name="Google Shape;53;p4"/>
          <p:cNvPicPr preferRelativeResize="0"/>
          <p:nvPr/>
        </p:nvPicPr>
        <p:blipFill rotWithShape="1">
          <a:blip r:embed="rId5">
            <a:alphaModFix/>
          </a:blip>
          <a:srcRect/>
          <a:stretch/>
        </p:blipFill>
        <p:spPr>
          <a:xfrm>
            <a:off x="4369151" y="4178546"/>
            <a:ext cx="1420688" cy="198896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5"/>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i="0" u="none" strike="noStrike" cap="none">
                <a:solidFill>
                  <a:srgbClr val="D19936"/>
                </a:solidFill>
                <a:latin typeface="Cambria"/>
                <a:ea typeface="Cambria"/>
                <a:cs typeface="Cambria"/>
                <a:sym typeface="Cambria"/>
              </a:rPr>
              <a:t>OBJETIVOS</a:t>
            </a:r>
            <a:endParaRPr sz="4000" b="1" i="0" u="none" strike="noStrike" cap="none">
              <a:solidFill>
                <a:srgbClr val="D19936"/>
              </a:solidFill>
              <a:latin typeface="Cambria"/>
              <a:ea typeface="Cambria"/>
              <a:cs typeface="Cambria"/>
              <a:sym typeface="Cambria"/>
            </a:endParaRPr>
          </a:p>
        </p:txBody>
      </p:sp>
      <p:sp>
        <p:nvSpPr>
          <p:cNvPr id="59" name="Google Shape;59;p5"/>
          <p:cNvSpPr/>
          <p:nvPr/>
        </p:nvSpPr>
        <p:spPr>
          <a:xfrm rot="10800000">
            <a:off x="283464" y="2239247"/>
            <a:ext cx="5256006" cy="3368119"/>
          </a:xfrm>
          <a:custGeom>
            <a:avLst/>
            <a:gdLst/>
            <a:ahLst/>
            <a:cxnLst/>
            <a:rect l="l" t="t" r="r" b="b"/>
            <a:pathLst>
              <a:path w="117515" h="49263" extrusionOk="0">
                <a:moveTo>
                  <a:pt x="58211" y="47"/>
                </a:moveTo>
                <a:cubicBezTo>
                  <a:pt x="55551" y="47"/>
                  <a:pt x="52864" y="160"/>
                  <a:pt x="50220" y="315"/>
                </a:cubicBezTo>
                <a:cubicBezTo>
                  <a:pt x="43100" y="630"/>
                  <a:pt x="36043" y="1008"/>
                  <a:pt x="28923" y="1386"/>
                </a:cubicBezTo>
                <a:cubicBezTo>
                  <a:pt x="23882" y="1575"/>
                  <a:pt x="18841" y="2079"/>
                  <a:pt x="13863" y="2962"/>
                </a:cubicBezTo>
                <a:cubicBezTo>
                  <a:pt x="7625" y="4159"/>
                  <a:pt x="3719" y="8128"/>
                  <a:pt x="2206" y="14114"/>
                </a:cubicBezTo>
                <a:cubicBezTo>
                  <a:pt x="631" y="20100"/>
                  <a:pt x="316" y="26275"/>
                  <a:pt x="64" y="32450"/>
                </a:cubicBezTo>
                <a:cubicBezTo>
                  <a:pt x="1" y="34214"/>
                  <a:pt x="190" y="36105"/>
                  <a:pt x="694" y="37869"/>
                </a:cubicBezTo>
                <a:cubicBezTo>
                  <a:pt x="1639" y="41082"/>
                  <a:pt x="3340" y="43603"/>
                  <a:pt x="6617" y="44926"/>
                </a:cubicBezTo>
                <a:cubicBezTo>
                  <a:pt x="8696" y="45745"/>
                  <a:pt x="10839" y="46312"/>
                  <a:pt x="13107" y="46627"/>
                </a:cubicBezTo>
                <a:cubicBezTo>
                  <a:pt x="19597" y="47635"/>
                  <a:pt x="26150" y="47950"/>
                  <a:pt x="33270" y="48328"/>
                </a:cubicBezTo>
                <a:cubicBezTo>
                  <a:pt x="42218" y="48644"/>
                  <a:pt x="51795" y="48707"/>
                  <a:pt x="61310" y="49211"/>
                </a:cubicBezTo>
                <a:cubicBezTo>
                  <a:pt x="62325" y="49248"/>
                  <a:pt x="63345" y="49263"/>
                  <a:pt x="64368" y="49263"/>
                </a:cubicBezTo>
                <a:cubicBezTo>
                  <a:pt x="66837" y="49263"/>
                  <a:pt x="69319" y="49174"/>
                  <a:pt x="71769" y="49085"/>
                </a:cubicBezTo>
                <a:cubicBezTo>
                  <a:pt x="78511" y="48833"/>
                  <a:pt x="85253" y="48517"/>
                  <a:pt x="91995" y="48202"/>
                </a:cubicBezTo>
                <a:cubicBezTo>
                  <a:pt x="95398" y="48139"/>
                  <a:pt x="98864" y="47761"/>
                  <a:pt x="102203" y="46942"/>
                </a:cubicBezTo>
                <a:cubicBezTo>
                  <a:pt x="108315" y="45367"/>
                  <a:pt x="112852" y="41901"/>
                  <a:pt x="115309" y="35853"/>
                </a:cubicBezTo>
                <a:cubicBezTo>
                  <a:pt x="116758" y="31946"/>
                  <a:pt x="117514" y="27850"/>
                  <a:pt x="117514" y="23692"/>
                </a:cubicBezTo>
                <a:cubicBezTo>
                  <a:pt x="117451" y="20478"/>
                  <a:pt x="117073" y="17265"/>
                  <a:pt x="116380" y="14177"/>
                </a:cubicBezTo>
                <a:cubicBezTo>
                  <a:pt x="115750" y="9893"/>
                  <a:pt x="112852" y="6301"/>
                  <a:pt x="108882" y="4726"/>
                </a:cubicBezTo>
                <a:cubicBezTo>
                  <a:pt x="106110" y="3592"/>
                  <a:pt x="103211" y="2836"/>
                  <a:pt x="100250" y="2457"/>
                </a:cubicBezTo>
                <a:cubicBezTo>
                  <a:pt x="94894" y="1638"/>
                  <a:pt x="89475" y="1386"/>
                  <a:pt x="84056" y="819"/>
                </a:cubicBezTo>
                <a:cubicBezTo>
                  <a:pt x="76054" y="0"/>
                  <a:pt x="67989" y="189"/>
                  <a:pt x="59923" y="63"/>
                </a:cubicBezTo>
                <a:cubicBezTo>
                  <a:pt x="59354" y="52"/>
                  <a:pt x="58783" y="47"/>
                  <a:pt x="58211" y="47"/>
                </a:cubicBezTo>
                <a:close/>
              </a:path>
            </a:pathLst>
          </a:custGeom>
          <a:solidFill>
            <a:srgbClr val="FBE4D4"/>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60" name="Google Shape;60;p5"/>
          <p:cNvSpPr txBox="1"/>
          <p:nvPr/>
        </p:nvSpPr>
        <p:spPr>
          <a:xfrm>
            <a:off x="776700" y="2799663"/>
            <a:ext cx="4101000" cy="2247300"/>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None/>
            </a:pPr>
            <a:r>
              <a:rPr lang="es-CO" sz="2000" b="0" i="0" u="none" strike="noStrike" cap="none">
                <a:solidFill>
                  <a:schemeClr val="dk1"/>
                </a:solidFill>
                <a:latin typeface="Cambria"/>
                <a:ea typeface="Cambria"/>
                <a:cs typeface="Cambria"/>
                <a:sym typeface="Cambria"/>
              </a:rPr>
              <a:t>Prestar servicios de apoyo como pasante en la dirección operativa de control fiscal de obras civiles y valoración de costos ambientales de la Contraloría General de Boyacá</a:t>
            </a:r>
            <a:endParaRPr sz="1600"/>
          </a:p>
        </p:txBody>
      </p:sp>
      <p:sp>
        <p:nvSpPr>
          <p:cNvPr id="61" name="Google Shape;61;p5"/>
          <p:cNvSpPr txBox="1"/>
          <p:nvPr/>
        </p:nvSpPr>
        <p:spPr>
          <a:xfrm>
            <a:off x="1123815" y="1497244"/>
            <a:ext cx="4965895"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3200" b="1" i="0" u="none" strike="noStrike" cap="none">
                <a:solidFill>
                  <a:schemeClr val="dk1"/>
                </a:solidFill>
                <a:latin typeface="Cambria"/>
                <a:ea typeface="Cambria"/>
                <a:cs typeface="Cambria"/>
                <a:sym typeface="Cambria"/>
              </a:rPr>
              <a:t>OBJETIVO GENERAL </a:t>
            </a:r>
            <a:endParaRPr/>
          </a:p>
        </p:txBody>
      </p:sp>
      <p:pic>
        <p:nvPicPr>
          <p:cNvPr id="62" name="Google Shape;62;p5"/>
          <p:cNvPicPr preferRelativeResize="0"/>
          <p:nvPr/>
        </p:nvPicPr>
        <p:blipFill rotWithShape="1">
          <a:blip r:embed="rId3">
            <a:alphaModFix/>
          </a:blip>
          <a:srcRect/>
          <a:stretch/>
        </p:blipFill>
        <p:spPr>
          <a:xfrm>
            <a:off x="6584653" y="1669080"/>
            <a:ext cx="2793294" cy="1476631"/>
          </a:xfrm>
          <a:prstGeom prst="rect">
            <a:avLst/>
          </a:prstGeom>
          <a:noFill/>
          <a:ln>
            <a:noFill/>
          </a:ln>
        </p:spPr>
      </p:pic>
      <p:pic>
        <p:nvPicPr>
          <p:cNvPr id="63" name="Google Shape;63;p5"/>
          <p:cNvPicPr preferRelativeResize="0"/>
          <p:nvPr/>
        </p:nvPicPr>
        <p:blipFill rotWithShape="1">
          <a:blip r:embed="rId4">
            <a:alphaModFix/>
          </a:blip>
          <a:srcRect/>
          <a:stretch/>
        </p:blipFill>
        <p:spPr>
          <a:xfrm>
            <a:off x="7814869" y="3266262"/>
            <a:ext cx="3926965" cy="28797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6"/>
          <p:cNvSpPr txBox="1"/>
          <p:nvPr/>
        </p:nvSpPr>
        <p:spPr>
          <a:xfrm>
            <a:off x="283464" y="347508"/>
            <a:ext cx="7571232"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000" b="1">
                <a:solidFill>
                  <a:srgbClr val="D19936"/>
                </a:solidFill>
                <a:latin typeface="Cambria"/>
                <a:ea typeface="Cambria"/>
                <a:cs typeface="Cambria"/>
                <a:sym typeface="Cambria"/>
              </a:rPr>
              <a:t>OBJETIVOS</a:t>
            </a:r>
            <a:endParaRPr sz="4000" b="1">
              <a:solidFill>
                <a:srgbClr val="D19936"/>
              </a:solidFill>
              <a:latin typeface="Cambria"/>
              <a:ea typeface="Cambria"/>
              <a:cs typeface="Cambria"/>
              <a:sym typeface="Cambria"/>
            </a:endParaRPr>
          </a:p>
        </p:txBody>
      </p:sp>
      <p:sp>
        <p:nvSpPr>
          <p:cNvPr id="69" name="Google Shape;69;p6"/>
          <p:cNvSpPr/>
          <p:nvPr/>
        </p:nvSpPr>
        <p:spPr>
          <a:xfrm rot="10800000">
            <a:off x="2743269" y="1969513"/>
            <a:ext cx="9402081" cy="4409162"/>
          </a:xfrm>
          <a:custGeom>
            <a:avLst/>
            <a:gdLst/>
            <a:ahLst/>
            <a:cxnLst/>
            <a:rect l="l" t="t" r="r" b="b"/>
            <a:pathLst>
              <a:path w="117515" h="49263" extrusionOk="0">
                <a:moveTo>
                  <a:pt x="58211" y="47"/>
                </a:moveTo>
                <a:cubicBezTo>
                  <a:pt x="55551" y="47"/>
                  <a:pt x="52864" y="160"/>
                  <a:pt x="50220" y="315"/>
                </a:cubicBezTo>
                <a:cubicBezTo>
                  <a:pt x="43100" y="630"/>
                  <a:pt x="36043" y="1008"/>
                  <a:pt x="28923" y="1386"/>
                </a:cubicBezTo>
                <a:cubicBezTo>
                  <a:pt x="23882" y="1575"/>
                  <a:pt x="18841" y="2079"/>
                  <a:pt x="13863" y="2962"/>
                </a:cubicBezTo>
                <a:cubicBezTo>
                  <a:pt x="7625" y="4159"/>
                  <a:pt x="3719" y="8128"/>
                  <a:pt x="2206" y="14114"/>
                </a:cubicBezTo>
                <a:cubicBezTo>
                  <a:pt x="631" y="20100"/>
                  <a:pt x="316" y="26275"/>
                  <a:pt x="64" y="32450"/>
                </a:cubicBezTo>
                <a:cubicBezTo>
                  <a:pt x="1" y="34214"/>
                  <a:pt x="190" y="36105"/>
                  <a:pt x="694" y="37869"/>
                </a:cubicBezTo>
                <a:cubicBezTo>
                  <a:pt x="1639" y="41082"/>
                  <a:pt x="3340" y="43603"/>
                  <a:pt x="6617" y="44926"/>
                </a:cubicBezTo>
                <a:cubicBezTo>
                  <a:pt x="8696" y="45745"/>
                  <a:pt x="10839" y="46312"/>
                  <a:pt x="13107" y="46627"/>
                </a:cubicBezTo>
                <a:cubicBezTo>
                  <a:pt x="19597" y="47635"/>
                  <a:pt x="26150" y="47950"/>
                  <a:pt x="33270" y="48328"/>
                </a:cubicBezTo>
                <a:cubicBezTo>
                  <a:pt x="42218" y="48644"/>
                  <a:pt x="51795" y="48707"/>
                  <a:pt x="61310" y="49211"/>
                </a:cubicBezTo>
                <a:cubicBezTo>
                  <a:pt x="62325" y="49248"/>
                  <a:pt x="63345" y="49263"/>
                  <a:pt x="64368" y="49263"/>
                </a:cubicBezTo>
                <a:cubicBezTo>
                  <a:pt x="66837" y="49263"/>
                  <a:pt x="69319" y="49174"/>
                  <a:pt x="71769" y="49085"/>
                </a:cubicBezTo>
                <a:cubicBezTo>
                  <a:pt x="78511" y="48833"/>
                  <a:pt x="85253" y="48517"/>
                  <a:pt x="91995" y="48202"/>
                </a:cubicBezTo>
                <a:cubicBezTo>
                  <a:pt x="95398" y="48139"/>
                  <a:pt x="98864" y="47761"/>
                  <a:pt x="102203" y="46942"/>
                </a:cubicBezTo>
                <a:cubicBezTo>
                  <a:pt x="108315" y="45367"/>
                  <a:pt x="112852" y="41901"/>
                  <a:pt x="115309" y="35853"/>
                </a:cubicBezTo>
                <a:cubicBezTo>
                  <a:pt x="116758" y="31946"/>
                  <a:pt x="117514" y="27850"/>
                  <a:pt x="117514" y="23692"/>
                </a:cubicBezTo>
                <a:cubicBezTo>
                  <a:pt x="117451" y="20478"/>
                  <a:pt x="117073" y="17265"/>
                  <a:pt x="116380" y="14177"/>
                </a:cubicBezTo>
                <a:cubicBezTo>
                  <a:pt x="115750" y="9893"/>
                  <a:pt x="112852" y="6301"/>
                  <a:pt x="108882" y="4726"/>
                </a:cubicBezTo>
                <a:cubicBezTo>
                  <a:pt x="106110" y="3592"/>
                  <a:pt x="103211" y="2836"/>
                  <a:pt x="100250" y="2457"/>
                </a:cubicBezTo>
                <a:cubicBezTo>
                  <a:pt x="94894" y="1638"/>
                  <a:pt x="89475" y="1386"/>
                  <a:pt x="84056" y="819"/>
                </a:cubicBezTo>
                <a:cubicBezTo>
                  <a:pt x="76054" y="0"/>
                  <a:pt x="67989" y="189"/>
                  <a:pt x="59923" y="63"/>
                </a:cubicBezTo>
                <a:cubicBezTo>
                  <a:pt x="59354" y="52"/>
                  <a:pt x="58783" y="47"/>
                  <a:pt x="58211" y="47"/>
                </a:cubicBezTo>
                <a:close/>
              </a:path>
            </a:pathLst>
          </a:custGeom>
          <a:solidFill>
            <a:srgbClr val="FBE4D4"/>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70" name="Google Shape;70;p6"/>
          <p:cNvSpPr txBox="1"/>
          <p:nvPr/>
        </p:nvSpPr>
        <p:spPr>
          <a:xfrm>
            <a:off x="3619050" y="2316025"/>
            <a:ext cx="7915500" cy="3874200"/>
          </a:xfrm>
          <a:prstGeom prst="rect">
            <a:avLst/>
          </a:prstGeom>
          <a:noFill/>
          <a:ln>
            <a:noFill/>
          </a:ln>
        </p:spPr>
        <p:txBody>
          <a:bodyPr spcFirstLastPara="1" wrap="square" lIns="91425" tIns="45700" rIns="91425" bIns="45700" anchor="t" anchorCtr="0">
            <a:spAutoFit/>
          </a:bodyPr>
          <a:lstStyle/>
          <a:p>
            <a:pPr marL="342900" marR="0" lvl="0" indent="-361950" algn="just" rtl="0">
              <a:lnSpc>
                <a:spcPct val="115000"/>
              </a:lnSpc>
              <a:spcBef>
                <a:spcPts val="0"/>
              </a:spcBef>
              <a:spcAft>
                <a:spcPts val="0"/>
              </a:spcAft>
              <a:buClr>
                <a:schemeClr val="dk1"/>
              </a:buClr>
              <a:buSzPts val="1800"/>
              <a:buFont typeface="Cambria"/>
              <a:buChar char="∙"/>
            </a:pPr>
            <a:r>
              <a:rPr lang="es-CO" sz="1800">
                <a:solidFill>
                  <a:schemeClr val="dk1"/>
                </a:solidFill>
                <a:latin typeface="Cambria"/>
                <a:ea typeface="Cambria"/>
                <a:cs typeface="Cambria"/>
                <a:sym typeface="Cambria"/>
              </a:rPr>
              <a:t>Apoyar el seguimiento de auditorías en curso del año 2021, “ACCIONES QUE HA REALIZADO LA ADMINISTRACIÓN MUNICIPAL DE VILLA DE LEYVA PARA LA RECUPERACIÓN DE LAS ZONAS AFECTADAS POR INCENDIOS FORESTALES”</a:t>
            </a:r>
            <a:endParaRPr sz="1800">
              <a:solidFill>
                <a:schemeClr val="dk1"/>
              </a:solidFill>
              <a:latin typeface="Cambria"/>
              <a:ea typeface="Cambria"/>
              <a:cs typeface="Cambria"/>
              <a:sym typeface="Cambria"/>
            </a:endParaRPr>
          </a:p>
          <a:p>
            <a:pPr marL="457200" marR="0" lvl="0" indent="0" algn="just" rtl="0">
              <a:lnSpc>
                <a:spcPct val="115000"/>
              </a:lnSpc>
              <a:spcBef>
                <a:spcPts val="0"/>
              </a:spcBef>
              <a:spcAft>
                <a:spcPts val="0"/>
              </a:spcAft>
              <a:buNone/>
            </a:pPr>
            <a:endParaRPr sz="1800">
              <a:solidFill>
                <a:schemeClr val="dk1"/>
              </a:solidFill>
              <a:latin typeface="Cambria"/>
              <a:ea typeface="Cambria"/>
              <a:cs typeface="Cambria"/>
              <a:sym typeface="Cambria"/>
            </a:endParaRPr>
          </a:p>
          <a:p>
            <a:pPr marL="342900" marR="0" lvl="0" indent="-361950" algn="just" rtl="0">
              <a:lnSpc>
                <a:spcPct val="115000"/>
              </a:lnSpc>
              <a:spcBef>
                <a:spcPts val="0"/>
              </a:spcBef>
              <a:spcAft>
                <a:spcPts val="0"/>
              </a:spcAft>
              <a:buClr>
                <a:schemeClr val="dk1"/>
              </a:buClr>
              <a:buSzPts val="1800"/>
              <a:buFont typeface="Cambria"/>
              <a:buChar char="∙"/>
            </a:pPr>
            <a:r>
              <a:rPr lang="es-CO" sz="1800">
                <a:solidFill>
                  <a:schemeClr val="dk1"/>
                </a:solidFill>
                <a:latin typeface="Cambria"/>
                <a:ea typeface="Cambria"/>
                <a:cs typeface="Cambria"/>
                <a:sym typeface="Cambria"/>
              </a:rPr>
              <a:t>Contribuir en la elaboración y participación de actividades propuestas por la oficina de obras civiles y valoración de costos ambientales, fomentando la conservación y restauración de ecosistemas del departamento de Boyacá.</a:t>
            </a:r>
            <a:endParaRPr sz="1800">
              <a:solidFill>
                <a:schemeClr val="dk1"/>
              </a:solidFill>
              <a:latin typeface="Cambria"/>
              <a:ea typeface="Cambria"/>
              <a:cs typeface="Cambria"/>
              <a:sym typeface="Cambria"/>
            </a:endParaRPr>
          </a:p>
          <a:p>
            <a:pPr marL="457200" marR="0" lvl="0" indent="0" algn="just" rtl="0">
              <a:lnSpc>
                <a:spcPct val="115000"/>
              </a:lnSpc>
              <a:spcBef>
                <a:spcPts val="0"/>
              </a:spcBef>
              <a:spcAft>
                <a:spcPts val="0"/>
              </a:spcAft>
              <a:buNone/>
            </a:pPr>
            <a:endParaRPr sz="1800">
              <a:solidFill>
                <a:schemeClr val="dk1"/>
              </a:solidFill>
              <a:latin typeface="Cambria"/>
              <a:ea typeface="Cambria"/>
              <a:cs typeface="Cambria"/>
              <a:sym typeface="Cambria"/>
            </a:endParaRPr>
          </a:p>
          <a:p>
            <a:pPr marL="342900" marR="0" lvl="0" indent="-361950" algn="just" rtl="0">
              <a:lnSpc>
                <a:spcPct val="115000"/>
              </a:lnSpc>
              <a:spcBef>
                <a:spcPts val="0"/>
              </a:spcBef>
              <a:spcAft>
                <a:spcPts val="0"/>
              </a:spcAft>
              <a:buClr>
                <a:schemeClr val="dk1"/>
              </a:buClr>
              <a:buSzPts val="1800"/>
              <a:buFont typeface="Cambria"/>
              <a:buChar char="∙"/>
            </a:pPr>
            <a:r>
              <a:rPr lang="es-CO" sz="1800">
                <a:solidFill>
                  <a:schemeClr val="dk1"/>
                </a:solidFill>
                <a:latin typeface="Cambria"/>
                <a:ea typeface="Cambria"/>
                <a:cs typeface="Cambria"/>
                <a:sym typeface="Cambria"/>
              </a:rPr>
              <a:t>Apoyar en la determinación de alternativas en procesos de concientización para generar el uso eficiente de los recursos naturales. </a:t>
            </a:r>
            <a:endParaRPr sz="1800">
              <a:latin typeface="Cambria"/>
              <a:ea typeface="Cambria"/>
              <a:cs typeface="Cambria"/>
              <a:sym typeface="Cambria"/>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71" name="Google Shape;71;p6"/>
          <p:cNvPicPr preferRelativeResize="0"/>
          <p:nvPr/>
        </p:nvPicPr>
        <p:blipFill rotWithShape="1">
          <a:blip r:embed="rId3">
            <a:alphaModFix/>
          </a:blip>
          <a:srcRect/>
          <a:stretch/>
        </p:blipFill>
        <p:spPr>
          <a:xfrm>
            <a:off x="339735" y="1524000"/>
            <a:ext cx="3115994" cy="2077329"/>
          </a:xfrm>
          <a:prstGeom prst="rect">
            <a:avLst/>
          </a:prstGeom>
          <a:noFill/>
          <a:ln>
            <a:noFill/>
          </a:ln>
        </p:spPr>
      </p:pic>
      <p:pic>
        <p:nvPicPr>
          <p:cNvPr id="72" name="Google Shape;72;p6"/>
          <p:cNvPicPr preferRelativeResize="0"/>
          <p:nvPr/>
        </p:nvPicPr>
        <p:blipFill rotWithShape="1">
          <a:blip r:embed="rId4">
            <a:alphaModFix/>
          </a:blip>
          <a:srcRect/>
          <a:stretch/>
        </p:blipFill>
        <p:spPr>
          <a:xfrm>
            <a:off x="340403" y="3885688"/>
            <a:ext cx="3115326" cy="2280102"/>
          </a:xfrm>
          <a:prstGeom prst="rect">
            <a:avLst/>
          </a:prstGeom>
          <a:noFill/>
          <a:ln>
            <a:noFill/>
          </a:ln>
        </p:spPr>
      </p:pic>
      <p:sp>
        <p:nvSpPr>
          <p:cNvPr id="73" name="Google Shape;73;p6"/>
          <p:cNvSpPr txBox="1"/>
          <p:nvPr/>
        </p:nvSpPr>
        <p:spPr>
          <a:xfrm>
            <a:off x="5876773" y="1384701"/>
            <a:ext cx="49659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3200" b="1">
                <a:solidFill>
                  <a:schemeClr val="dk1"/>
                </a:solidFill>
                <a:latin typeface="Cambria"/>
                <a:ea typeface="Cambria"/>
                <a:cs typeface="Cambria"/>
                <a:sym typeface="Cambria"/>
              </a:rPr>
              <a:t>OBJETIVOS ESPECÍFICOS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7"/>
          <p:cNvSpPr txBox="1"/>
          <p:nvPr/>
        </p:nvSpPr>
        <p:spPr>
          <a:xfrm>
            <a:off x="283464" y="347508"/>
            <a:ext cx="7571100" cy="892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600" b="1">
                <a:solidFill>
                  <a:srgbClr val="D19936"/>
                </a:solidFill>
                <a:latin typeface="Cambria"/>
                <a:ea typeface="Cambria"/>
                <a:cs typeface="Cambria"/>
                <a:sym typeface="Cambria"/>
              </a:rPr>
              <a:t>DESCRIPCIÓN Y LOCALIZACIÓN A NIVEL NACIONAL </a:t>
            </a:r>
            <a:endParaRPr sz="800"/>
          </a:p>
        </p:txBody>
      </p:sp>
      <p:pic>
        <p:nvPicPr>
          <p:cNvPr id="79" name="Google Shape;79;p7"/>
          <p:cNvPicPr preferRelativeResize="0"/>
          <p:nvPr/>
        </p:nvPicPr>
        <p:blipFill>
          <a:blip r:embed="rId3">
            <a:alphaModFix/>
          </a:blip>
          <a:stretch>
            <a:fillRect/>
          </a:stretch>
        </p:blipFill>
        <p:spPr>
          <a:xfrm>
            <a:off x="4995775" y="1378775"/>
            <a:ext cx="7026550" cy="4781749"/>
          </a:xfrm>
          <a:prstGeom prst="rect">
            <a:avLst/>
          </a:prstGeom>
          <a:noFill/>
          <a:ln>
            <a:noFill/>
          </a:ln>
        </p:spPr>
      </p:pic>
      <p:sp>
        <p:nvSpPr>
          <p:cNvPr id="80" name="Google Shape;80;p7"/>
          <p:cNvSpPr/>
          <p:nvPr/>
        </p:nvSpPr>
        <p:spPr>
          <a:xfrm>
            <a:off x="413125" y="1515600"/>
            <a:ext cx="4483500" cy="4508100"/>
          </a:xfrm>
          <a:prstGeom prst="roundRect">
            <a:avLst>
              <a:gd name="adj" fmla="val 16667"/>
            </a:avLst>
          </a:prstGeom>
          <a:solidFill>
            <a:srgbClr val="FBE4D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7"/>
          <p:cNvSpPr txBox="1"/>
          <p:nvPr/>
        </p:nvSpPr>
        <p:spPr>
          <a:xfrm>
            <a:off x="721075" y="2199600"/>
            <a:ext cx="3867600" cy="32631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s-CO" sz="2000">
                <a:solidFill>
                  <a:schemeClr val="dk1"/>
                </a:solidFill>
                <a:latin typeface="Cambria"/>
                <a:ea typeface="Cambria"/>
                <a:cs typeface="Cambria"/>
                <a:sym typeface="Cambria"/>
              </a:rPr>
              <a:t>Las Contralorías son los órganos de control fiscal de la capital del estado, asegurando el adecuado uso de los recursos y bienes públicos mediante acciones de mejora continua a las instituciones responsables.</a:t>
            </a:r>
            <a:endParaRPr sz="2200">
              <a:latin typeface="Cambria"/>
              <a:ea typeface="Cambria"/>
              <a:cs typeface="Cambria"/>
              <a:sym typeface="Cambr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g10635a8839a_0_3"/>
          <p:cNvSpPr txBox="1"/>
          <p:nvPr/>
        </p:nvSpPr>
        <p:spPr>
          <a:xfrm>
            <a:off x="301364" y="454958"/>
            <a:ext cx="7571100" cy="615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3400" b="1">
                <a:solidFill>
                  <a:srgbClr val="D19936"/>
                </a:solidFill>
                <a:latin typeface="Cambria"/>
                <a:ea typeface="Cambria"/>
                <a:cs typeface="Cambria"/>
                <a:sym typeface="Cambria"/>
              </a:rPr>
              <a:t>DESCRIPCIÓN DE LA ENTIDAD</a:t>
            </a:r>
            <a:endParaRPr sz="3700"/>
          </a:p>
        </p:txBody>
      </p:sp>
      <p:sp>
        <p:nvSpPr>
          <p:cNvPr id="87" name="Google Shape;87;g10635a8839a_0_3"/>
          <p:cNvSpPr/>
          <p:nvPr/>
        </p:nvSpPr>
        <p:spPr>
          <a:xfrm>
            <a:off x="447650" y="1504100"/>
            <a:ext cx="6840000" cy="4230300"/>
          </a:xfrm>
          <a:prstGeom prst="round2DiagRect">
            <a:avLst>
              <a:gd name="adj1" fmla="val 16667"/>
              <a:gd name="adj2" fmla="val 0"/>
            </a:avLst>
          </a:prstGeom>
          <a:solidFill>
            <a:srgbClr val="FBE4D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g10635a8839a_0_3"/>
          <p:cNvSpPr txBox="1"/>
          <p:nvPr/>
        </p:nvSpPr>
        <p:spPr>
          <a:xfrm>
            <a:off x="826400" y="1910750"/>
            <a:ext cx="6082500" cy="34170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s-CO" sz="2100">
                <a:solidFill>
                  <a:schemeClr val="dk1"/>
                </a:solidFill>
                <a:latin typeface="Cambria"/>
                <a:ea typeface="Cambria"/>
                <a:cs typeface="Cambria"/>
                <a:sym typeface="Cambria"/>
              </a:rPr>
              <a:t>La Contraloría General de Boyacá es una entidad administrativamente autónoma que supervisa la gestión fiscal y evalúa los resultados obtenidos por las entidades del Estado en nombre de la comunidad, con base en el manejo correcto, eficiente y equitativo de los bienes públicos de recursos financieros, naturales y ambientales.</a:t>
            </a:r>
            <a:r>
              <a:rPr lang="es-CO" sz="1200">
                <a:solidFill>
                  <a:schemeClr val="dk1"/>
                </a:solidFill>
                <a:latin typeface="Cambria"/>
                <a:ea typeface="Cambria"/>
                <a:cs typeface="Cambria"/>
                <a:sym typeface="Cambria"/>
              </a:rPr>
              <a:t> </a:t>
            </a:r>
            <a:endParaRPr>
              <a:latin typeface="Cambria"/>
              <a:ea typeface="Cambria"/>
              <a:cs typeface="Cambria"/>
              <a:sym typeface="Cambria"/>
            </a:endParaRPr>
          </a:p>
        </p:txBody>
      </p:sp>
      <p:pic>
        <p:nvPicPr>
          <p:cNvPr id="89" name="Google Shape;89;g10635a8839a_0_3"/>
          <p:cNvPicPr preferRelativeResize="0"/>
          <p:nvPr/>
        </p:nvPicPr>
        <p:blipFill>
          <a:blip r:embed="rId3">
            <a:alphaModFix/>
          </a:blip>
          <a:stretch>
            <a:fillRect/>
          </a:stretch>
        </p:blipFill>
        <p:spPr>
          <a:xfrm>
            <a:off x="7872464" y="1504100"/>
            <a:ext cx="1438275" cy="2476500"/>
          </a:xfrm>
          <a:prstGeom prst="rect">
            <a:avLst/>
          </a:prstGeom>
          <a:noFill/>
          <a:ln>
            <a:noFill/>
          </a:ln>
        </p:spPr>
      </p:pic>
      <p:pic>
        <p:nvPicPr>
          <p:cNvPr id="90" name="Google Shape;90;g10635a8839a_0_3"/>
          <p:cNvPicPr preferRelativeResize="0"/>
          <p:nvPr/>
        </p:nvPicPr>
        <p:blipFill>
          <a:blip r:embed="rId4">
            <a:alphaModFix/>
          </a:blip>
          <a:stretch>
            <a:fillRect/>
          </a:stretch>
        </p:blipFill>
        <p:spPr>
          <a:xfrm>
            <a:off x="8693450" y="4172100"/>
            <a:ext cx="3177700" cy="1971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10635a8839a_0_49"/>
          <p:cNvSpPr txBox="1"/>
          <p:nvPr/>
        </p:nvSpPr>
        <p:spPr>
          <a:xfrm>
            <a:off x="247639" y="339633"/>
            <a:ext cx="7571100" cy="861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500" b="1">
                <a:solidFill>
                  <a:srgbClr val="D19936"/>
                </a:solidFill>
                <a:latin typeface="Cambria"/>
                <a:ea typeface="Cambria"/>
                <a:cs typeface="Cambria"/>
                <a:sym typeface="Cambria"/>
              </a:rPr>
              <a:t>ESTRUCTURA ORGÁNICA DE LA CONTRALORÍA GENERAL DE BOYACÁ </a:t>
            </a:r>
            <a:endParaRPr sz="2800"/>
          </a:p>
        </p:txBody>
      </p:sp>
      <p:pic>
        <p:nvPicPr>
          <p:cNvPr id="96" name="Google Shape;96;g10635a8839a_0_49"/>
          <p:cNvPicPr preferRelativeResize="0"/>
          <p:nvPr/>
        </p:nvPicPr>
        <p:blipFill rotWithShape="1">
          <a:blip r:embed="rId3">
            <a:alphaModFix/>
          </a:blip>
          <a:srcRect l="22673" t="36156" r="25547" b="9628"/>
          <a:stretch/>
        </p:blipFill>
        <p:spPr>
          <a:xfrm>
            <a:off x="1945425" y="1273149"/>
            <a:ext cx="8301151" cy="4886525"/>
          </a:xfrm>
          <a:prstGeom prst="rect">
            <a:avLst/>
          </a:prstGeom>
          <a:noFill/>
          <a:ln>
            <a:noFill/>
          </a:ln>
        </p:spPr>
      </p:pic>
      <p:sp>
        <p:nvSpPr>
          <p:cNvPr id="97" name="Google Shape;97;g10635a8839a_0_49"/>
          <p:cNvSpPr txBox="1"/>
          <p:nvPr/>
        </p:nvSpPr>
        <p:spPr>
          <a:xfrm>
            <a:off x="3562350" y="5891100"/>
            <a:ext cx="5067300" cy="384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200"/>
              </a:spcBef>
              <a:spcAft>
                <a:spcPts val="1200"/>
              </a:spcAft>
              <a:buNone/>
            </a:pPr>
            <a:r>
              <a:rPr lang="es-CO" sz="1300" b="1">
                <a:solidFill>
                  <a:schemeClr val="dk1"/>
                </a:solidFill>
                <a:latin typeface="Cambria"/>
                <a:ea typeface="Cambria"/>
                <a:cs typeface="Cambria"/>
                <a:sym typeface="Cambria"/>
              </a:rPr>
              <a:t>Fuente:</a:t>
            </a:r>
            <a:r>
              <a:rPr lang="es-CO" sz="1300">
                <a:solidFill>
                  <a:schemeClr val="dk1"/>
                </a:solidFill>
                <a:latin typeface="Cambria"/>
                <a:ea typeface="Cambria"/>
                <a:cs typeface="Cambria"/>
                <a:sym typeface="Cambria"/>
              </a:rPr>
              <a:t> (Contraloría General de Boyacá, 2017)</a:t>
            </a:r>
            <a:endParaRPr sz="1300">
              <a:solidFill>
                <a:schemeClr val="dk1"/>
              </a:solidFill>
              <a:latin typeface="Cambria"/>
              <a:ea typeface="Cambria"/>
              <a:cs typeface="Cambria"/>
              <a:sym typeface="Cambria"/>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819</Words>
  <Application>Microsoft Office PowerPoint</Application>
  <PresentationFormat>Panorámica</PresentationFormat>
  <Paragraphs>69</Paragraphs>
  <Slides>20</Slides>
  <Notes>20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20</vt:i4>
      </vt:variant>
    </vt:vector>
  </HeadingPairs>
  <TitlesOfParts>
    <vt:vector size="25" baseType="lpstr">
      <vt:lpstr>Arial</vt:lpstr>
      <vt:lpstr>Calibri</vt:lpstr>
      <vt:lpstr>Cambria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Natalia Peña</cp:lastModifiedBy>
  <cp:revision>1</cp:revision>
  <dcterms:created xsi:type="dcterms:W3CDTF">2021-01-26T19:23:49Z</dcterms:created>
  <dcterms:modified xsi:type="dcterms:W3CDTF">2021-12-06T00:58:29Z</dcterms:modified>
</cp:coreProperties>
</file>