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hl8vj11fOs3XMQfrpl0wRu0fPU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3FCA978-EE96-486C-BB70-0A5D901180C6}">
  <a:tblStyle styleId="{43FCA978-EE96-486C-BB70-0A5D901180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23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a32e25121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a32e25121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a32e25121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a32e25121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a55e97b496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ga55e97b496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a55e97b49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ga55e97b49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a55e97b49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ga55e97b49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a55e97b496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a55e97b496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a55e97b496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ga55e97b496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ga55e97b496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55e97b496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a55e97b496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a55e97b496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a55e97b496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22" name="Google Shape;22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24544" y="-430400"/>
            <a:ext cx="9793089" cy="7315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Título y objet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52536" y="-245840"/>
            <a:ext cx="9612561" cy="710384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457200" y="19888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457200" y="3334352"/>
            <a:ext cx="8229600" cy="2304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>
  <p:cSld name="Dos objeto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a55e97b496_0_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ga55e97b496_0_8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ga55e97b496_0_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a55e97b496_0_8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ga55e97b496_0_8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ga55e97b496_0_8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ga55e97b496_0_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a55e97b496_0_18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a55e97b496_0_1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ga55e97b496_0_18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ga55e97b496_0_18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ga55e97b496_0_1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15" name="Google Shape;15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-201789"/>
            <a:ext cx="9152709" cy="705978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dp.org/content/undp/es/home/sustainable-development-goals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eet.google.com/linkredirect?authuser=0&amp;dest=https://scholar.google.es/citations?user%3DbG-rG6gAAAAJ%26hl%3Des" TargetMode="External"/><Relationship Id="rId3" Type="http://schemas.openxmlformats.org/officeDocument/2006/relationships/image" Target="../media/image4.jpg"/><Relationship Id="rId7" Type="http://schemas.openxmlformats.org/officeDocument/2006/relationships/hyperlink" Target="https://orcid.org/0000-0003-4307-421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eet.google.com/linkredirect?authuser=0&amp;dest=https://orcid.org/0000-0003-4307-4213" TargetMode="External"/><Relationship Id="rId5" Type="http://schemas.openxmlformats.org/officeDocument/2006/relationships/hyperlink" Target="http://scienti.colciencias.gov.co:8081/cvlac/visualizador/generarCurriculoCv.do?cod_rh=0001453968" TargetMode="External"/><Relationship Id="rId4" Type="http://schemas.openxmlformats.org/officeDocument/2006/relationships/hyperlink" Target="https://meet.google.com/linkredirect?authuser=0&amp;dest=http://scienti.colciencias.gov.co:8081/cvlac/visualizador/generarCurriculoCv.do?cod_rh%3D0001453968" TargetMode="External"/><Relationship Id="rId9" Type="http://schemas.openxmlformats.org/officeDocument/2006/relationships/hyperlink" Target="https://scholar.google.es/citations?user=bG-rG6gAAAAJ&amp;hl=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rcid.org/0003-1069-2576" TargetMode="External"/><Relationship Id="rId4" Type="http://schemas.openxmlformats.org/officeDocument/2006/relationships/hyperlink" Target="https://scholar.google.es/citations?user=1yGVzq0AAAAJ&amp;hl=es&amp;authuser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title"/>
          </p:nvPr>
        </p:nvSpPr>
        <p:spPr>
          <a:xfrm>
            <a:off x="457200" y="-1413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3. Soporte Conceptual</a:t>
            </a:r>
            <a:endParaRPr/>
          </a:p>
        </p:txBody>
      </p:sp>
      <p:sp>
        <p:nvSpPr>
          <p:cNvPr id="114" name="Google Shape;114;p8"/>
          <p:cNvSpPr txBox="1">
            <a:spLocks noGrp="1"/>
          </p:cNvSpPr>
          <p:nvPr>
            <p:ph type="body" idx="1"/>
          </p:nvPr>
        </p:nvSpPr>
        <p:spPr>
          <a:xfrm>
            <a:off x="454432" y="1124744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distintivo del semillero de Investigación Ciber Ondas parte de un proceso de construcción grupal en cuanto a las intencionalidades y búsquedas de los estudiantes y del docente líder que participan en la estrategia CteI. El signo lo presenta el semillero de Investigación Ciber Ondas al programa Pie- Aliado en su fase diagnóstica para aplicar al grupo de investigación Nakota.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se compone por el símbolo del Wi-Fi, las ondas de colores representan los diferentes elementos del IoT, el verde representa la agricultura de precisión, el rojo las onda de radio y datos de programación, el amarillo es la conexión con la investigación y la relación con el grupo de Investigación Nakota, el púrpura la cuarta revolución industrial y el emprendimiento y el punto gris la tecnología de acción a distancia automatizada.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En la parte inferior del símbolo se encuentra el nombre de la estrategia CteI.</a:t>
            </a:r>
            <a:endParaRPr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0"/>
          <p:cNvSpPr txBox="1">
            <a:spLocks noGrp="1"/>
          </p:cNvSpPr>
          <p:nvPr>
            <p:ph type="title"/>
          </p:nvPr>
        </p:nvSpPr>
        <p:spPr>
          <a:xfrm>
            <a:off x="539552" y="-171400"/>
            <a:ext cx="822960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s-CO"/>
              <a:t>Prisma de Identidad</a:t>
            </a:r>
            <a:endParaRPr/>
          </a:p>
        </p:txBody>
      </p:sp>
      <p:sp>
        <p:nvSpPr>
          <p:cNvPr id="120" name="Google Shape;120;p10"/>
          <p:cNvSpPr txBox="1"/>
          <p:nvPr/>
        </p:nvSpPr>
        <p:spPr>
          <a:xfrm>
            <a:off x="1233972" y="5085184"/>
            <a:ext cx="684076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del Semillero Ciber Ondas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1" name="Google Shape;121;p10"/>
          <p:cNvPicPr preferRelativeResize="0"/>
          <p:nvPr/>
        </p:nvPicPr>
        <p:blipFill rotWithShape="1">
          <a:blip r:embed="rId3">
            <a:alphaModFix/>
          </a:blip>
          <a:srcRect l="22800" t="20672" r="8271" b="10422"/>
          <a:stretch/>
        </p:blipFill>
        <p:spPr>
          <a:xfrm>
            <a:off x="1064407" y="980728"/>
            <a:ext cx="7179890" cy="4020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4. Soporte Arquetípico</a:t>
            </a:r>
            <a:endParaRPr/>
          </a:p>
        </p:txBody>
      </p:sp>
      <p:sp>
        <p:nvSpPr>
          <p:cNvPr id="127" name="Google Shape;127;p11"/>
          <p:cNvSpPr txBox="1"/>
          <p:nvPr/>
        </p:nvSpPr>
        <p:spPr>
          <a:xfrm>
            <a:off x="323528" y="2924944"/>
            <a:ext cx="273630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Arquetipo: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1"/>
          <p:cNvSpPr txBox="1"/>
          <p:nvPr/>
        </p:nvSpPr>
        <p:spPr>
          <a:xfrm>
            <a:off x="3221992" y="3078831"/>
            <a:ext cx="136815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Sabio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Google Shape;129;p11"/>
          <p:cNvSpPr/>
          <p:nvPr/>
        </p:nvSpPr>
        <p:spPr>
          <a:xfrm>
            <a:off x="4860032" y="2564904"/>
            <a:ext cx="3024336" cy="1512168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Google Shape;130;p11"/>
          <p:cNvSpPr txBox="1"/>
          <p:nvPr/>
        </p:nvSpPr>
        <p:spPr>
          <a:xfrm>
            <a:off x="5364088" y="2720823"/>
            <a:ext cx="230425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verdad pasa por el conocimiento</a:t>
            </a: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Google Shape;131;p11"/>
          <p:cNvSpPr txBox="1"/>
          <p:nvPr/>
        </p:nvSpPr>
        <p:spPr>
          <a:xfrm>
            <a:off x="1187624" y="4581128"/>
            <a:ext cx="684076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al Semillero Ciber Ondas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5. Soporte Cromático</a:t>
            </a:r>
            <a:endParaRPr/>
          </a:p>
        </p:txBody>
      </p:sp>
      <p:sp>
        <p:nvSpPr>
          <p:cNvPr id="137" name="Google Shape;137;p12"/>
          <p:cNvSpPr/>
          <p:nvPr/>
        </p:nvSpPr>
        <p:spPr>
          <a:xfrm>
            <a:off x="5008819" y="1432151"/>
            <a:ext cx="1440160" cy="432048"/>
          </a:xfrm>
          <a:prstGeom prst="ellipse">
            <a:avLst/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12"/>
          <p:cNvSpPr/>
          <p:nvPr/>
        </p:nvSpPr>
        <p:spPr>
          <a:xfrm>
            <a:off x="5008819" y="2278992"/>
            <a:ext cx="1440160" cy="504056"/>
          </a:xfrm>
          <a:prstGeom prst="ellipse">
            <a:avLst/>
          </a:prstGeom>
          <a:solidFill>
            <a:srgbClr val="3DA9CF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2"/>
          <p:cNvSpPr/>
          <p:nvPr/>
        </p:nvSpPr>
        <p:spPr>
          <a:xfrm>
            <a:off x="5008819" y="3155450"/>
            <a:ext cx="1440160" cy="432048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12"/>
          <p:cNvSpPr txBox="1"/>
          <p:nvPr/>
        </p:nvSpPr>
        <p:spPr>
          <a:xfrm>
            <a:off x="251520" y="3140968"/>
            <a:ext cx="208823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Colores: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2"/>
          <p:cNvSpPr txBox="1"/>
          <p:nvPr/>
        </p:nvSpPr>
        <p:spPr>
          <a:xfrm>
            <a:off x="3707904" y="1388020"/>
            <a:ext cx="17281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Gris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12"/>
          <p:cNvSpPr txBox="1"/>
          <p:nvPr/>
        </p:nvSpPr>
        <p:spPr>
          <a:xfrm>
            <a:off x="3136611" y="2278992"/>
            <a:ext cx="187220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Azul vivo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12"/>
          <p:cNvSpPr txBox="1"/>
          <p:nvPr/>
        </p:nvSpPr>
        <p:spPr>
          <a:xfrm>
            <a:off x="3494265" y="3093976"/>
            <a:ext cx="115689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Blanco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p12"/>
          <p:cNvSpPr/>
          <p:nvPr/>
        </p:nvSpPr>
        <p:spPr>
          <a:xfrm>
            <a:off x="5008819" y="3959900"/>
            <a:ext cx="1476164" cy="43204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12"/>
          <p:cNvSpPr txBox="1"/>
          <p:nvPr/>
        </p:nvSpPr>
        <p:spPr>
          <a:xfrm>
            <a:off x="3589225" y="3945091"/>
            <a:ext cx="107773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Rojo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12"/>
          <p:cNvSpPr/>
          <p:nvPr/>
        </p:nvSpPr>
        <p:spPr>
          <a:xfrm>
            <a:off x="5008819" y="4764350"/>
            <a:ext cx="1476164" cy="504056"/>
          </a:xfrm>
          <a:prstGeom prst="ellipse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7" name="Google Shape;147;p12"/>
          <p:cNvSpPr txBox="1"/>
          <p:nvPr/>
        </p:nvSpPr>
        <p:spPr>
          <a:xfrm>
            <a:off x="3589225" y="4824186"/>
            <a:ext cx="143538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Negro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8" name="Google Shape;148;p12"/>
          <p:cNvSpPr txBox="1"/>
          <p:nvPr/>
        </p:nvSpPr>
        <p:spPr>
          <a:xfrm>
            <a:off x="6732240" y="2227103"/>
            <a:ext cx="158894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Sabiduría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12"/>
          <p:cNvSpPr txBox="1"/>
          <p:nvPr/>
        </p:nvSpPr>
        <p:spPr>
          <a:xfrm>
            <a:off x="6649888" y="1332626"/>
            <a:ext cx="167129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Inteligencia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0" name="Google Shape;150;p12"/>
          <p:cNvSpPr txBox="1"/>
          <p:nvPr/>
        </p:nvSpPr>
        <p:spPr>
          <a:xfrm>
            <a:off x="6732240" y="4824186"/>
            <a:ext cx="14470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Prudencia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p12"/>
          <p:cNvSpPr txBox="1"/>
          <p:nvPr/>
        </p:nvSpPr>
        <p:spPr>
          <a:xfrm>
            <a:off x="6721859" y="3147550"/>
            <a:ext cx="158894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Honestidad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" name="Google Shape;152;p12"/>
          <p:cNvSpPr txBox="1"/>
          <p:nvPr/>
        </p:nvSpPr>
        <p:spPr>
          <a:xfrm>
            <a:off x="6769294" y="3995354"/>
            <a:ext cx="165723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Creatividad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3" name="Google Shape;153;p12"/>
          <p:cNvSpPr txBox="1"/>
          <p:nvPr/>
        </p:nvSpPr>
        <p:spPr>
          <a:xfrm>
            <a:off x="886539" y="5325310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Semillero de Investigación Ciber Ondas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a32e251213_0_0"/>
          <p:cNvSpPr txBox="1">
            <a:spLocks noGrp="1"/>
          </p:cNvSpPr>
          <p:nvPr>
            <p:ph type="title"/>
          </p:nvPr>
        </p:nvSpPr>
        <p:spPr>
          <a:xfrm>
            <a:off x="457200" y="-1304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6. Signo Distintivo Final</a:t>
            </a:r>
            <a:endParaRPr/>
          </a:p>
        </p:txBody>
      </p:sp>
      <p:pic>
        <p:nvPicPr>
          <p:cNvPr id="159" name="Google Shape;159;ga32e251213_0_0"/>
          <p:cNvPicPr preferRelativeResize="0"/>
          <p:nvPr/>
        </p:nvPicPr>
        <p:blipFill rotWithShape="1">
          <a:blip r:embed="rId3">
            <a:alphaModFix/>
          </a:blip>
          <a:srcRect l="10082" t="8231" r="9324" b="11767"/>
          <a:stretch/>
        </p:blipFill>
        <p:spPr>
          <a:xfrm>
            <a:off x="2626550" y="1286100"/>
            <a:ext cx="3619200" cy="410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32e251213_0_5"/>
          <p:cNvSpPr txBox="1">
            <a:spLocks noGrp="1"/>
          </p:cNvSpPr>
          <p:nvPr>
            <p:ph type="title"/>
          </p:nvPr>
        </p:nvSpPr>
        <p:spPr>
          <a:xfrm>
            <a:off x="413725" y="-2684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7. Nuevo Soporte Conceptual</a:t>
            </a:r>
            <a:endParaRPr/>
          </a:p>
        </p:txBody>
      </p:sp>
      <p:sp>
        <p:nvSpPr>
          <p:cNvPr id="165" name="Google Shape;165;ga32e251213_0_5"/>
          <p:cNvSpPr txBox="1">
            <a:spLocks noGrp="1"/>
          </p:cNvSpPr>
          <p:nvPr>
            <p:ph type="body" idx="1"/>
          </p:nvPr>
        </p:nvSpPr>
        <p:spPr>
          <a:xfrm>
            <a:off x="311550" y="766575"/>
            <a:ext cx="85209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distintivo del semillero de Investigación Ciber Ondas parte de un proceso de construcción grupal en cuanto a las intencionalidades y búsquedas de los estudiantes y del docente líder que participan en la estrategia CteI. El signo lo presenta el semillero de Investigación Ciber Ondas al programa Pie- Aliado en su fase diagnóstica para aplicar al grupo de investigación Nakota.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se compone por el símbolo del Wi-Fi, las ondas de colores representan los diferentes elementos del IoT, el rojo representa las ondas de radio y datos de programación, el amarillo es la conexión con la investigación y la relación con el grupo de Investigación Nakota, el azul el conocimiento, el púrpura la cuarta revolución industrial y el emprendimiento y la lupa que hace el punto del wifi la conexión con la investigación uniéndose así al arquetipo del grupo de investigación al que se encuentra reconocido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En la parte inferior del símbolo se encuentra la etiqueta de familia de marcas del grupo de investigación Nakota, donde se resalta el cambio de la letra T por la figura de una persona, simbolizando así la filosofía humanista de la Universidad Santo Tomás.</a:t>
            </a:r>
            <a:endParaRPr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3"/>
          <p:cNvSpPr txBox="1">
            <a:spLocks noGrp="1"/>
          </p:cNvSpPr>
          <p:nvPr>
            <p:ph type="title"/>
          </p:nvPr>
        </p:nvSpPr>
        <p:spPr>
          <a:xfrm>
            <a:off x="457200" y="-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Recomendaciones</a:t>
            </a:r>
            <a:endParaRPr/>
          </a:p>
        </p:txBody>
      </p:sp>
      <p:sp>
        <p:nvSpPr>
          <p:cNvPr id="171" name="Google Shape;171;p13"/>
          <p:cNvSpPr txBox="1">
            <a:spLocks noGrp="1"/>
          </p:cNvSpPr>
          <p:nvPr>
            <p:ph type="body" idx="1"/>
          </p:nvPr>
        </p:nvSpPr>
        <p:spPr>
          <a:xfrm>
            <a:off x="240645" y="1007910"/>
            <a:ext cx="85689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s-CO" sz="2600"/>
              <a:t>Al tratarse de una construcción grupal se sugiere a los miembros del Semillero de Investigación Ciber Ondas; conservar su elección colectiva de arquetipos y colores en las fases posteriores de construcción y cocreación de los signos distintivos en relación con el grupo de investigación Nakota. </a:t>
            </a:r>
            <a:endParaRPr sz="2600"/>
          </a:p>
          <a:p>
            <a:pPr marL="34290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s-CO" sz="2600"/>
              <a:t>En cuanto a los arquetipos para la comunicación, implementar en la construcción de los signos distintivos lo que se socializó en la fase final, en cuanto a la personalidad que reflejan el arquetipo elegido: sabio (García Jara et al, 2020).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a55e97b496_0_136"/>
          <p:cNvSpPr txBox="1">
            <a:spLocks noGrp="1"/>
          </p:cNvSpPr>
          <p:nvPr>
            <p:ph type="title"/>
          </p:nvPr>
        </p:nvSpPr>
        <p:spPr>
          <a:xfrm>
            <a:off x="457200" y="-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8. Referencias</a:t>
            </a:r>
            <a:endParaRPr/>
          </a:p>
        </p:txBody>
      </p:sp>
      <p:sp>
        <p:nvSpPr>
          <p:cNvPr id="177" name="Google Shape;177;ga55e97b496_0_136"/>
          <p:cNvSpPr txBox="1">
            <a:spLocks noGrp="1"/>
          </p:cNvSpPr>
          <p:nvPr>
            <p:ph type="body" idx="1"/>
          </p:nvPr>
        </p:nvSpPr>
        <p:spPr>
          <a:xfrm>
            <a:off x="304803" y="984909"/>
            <a:ext cx="8534400" cy="48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048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 err="1"/>
              <a:t>Atarama</a:t>
            </a:r>
            <a:r>
              <a:rPr lang="es-CO" sz="1400" dirty="0"/>
              <a:t>-Rojas, T., Castañeda-</a:t>
            </a:r>
            <a:r>
              <a:rPr lang="es-CO" sz="1400" dirty="0" err="1"/>
              <a:t>Purizaga</a:t>
            </a:r>
            <a:r>
              <a:rPr lang="es-CO" sz="1400" dirty="0"/>
              <a:t>, L., &amp; Agapito-Mesta, C. (2017). Los arquetipos como herramientas para la construcción de historias: Análisis del mundo </a:t>
            </a:r>
            <a:r>
              <a:rPr lang="es-CO" sz="1400" dirty="0" err="1"/>
              <a:t>diegético</a:t>
            </a:r>
            <a:r>
              <a:rPr lang="es-CO" sz="1400" dirty="0"/>
              <a:t> de “intensamente”. Ámbitos Revista Internacional de Comunicación.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Castro, S. (2018). Personalidad de marca: Los 12 arquetipos de Carl Jung. Mercado Negro. https://www.mercadonegro.pe/branding/personalidad-de-marca-los-12-arquetipos-de-carl-jung/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García Jara, R., Araujo Medina, L., Vega-Barbosa, J., Trillos Celis, J. H., Méndez Amaya, J. A., &amp; Ramírez Martínez, J. E. (2020). Programa Pi-e Aliado: Ruta de Desarrollo Tecnológico e Innovación. https://repository.usta.edu.co/bitstream/handle/11634/22089/Presentacio%cc%81n%20oficial%20Programa%20Pi-e%20Aliado%20Usta.pdf?sequence=1&amp;isAllowed=y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García Jara, R., Araujo Medina, L., Vega-Barbosa, J., Trillos Celis, J. H., &amp; Ramírez Martínez, J. E. (2020). Ruta de innovación: programa propiedad industrial para emprendedores Pi-e aliado fase diagnóstico.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https://repository.usta.edu.co/bitstream/handle/11634/22089/Presentacio%cc%81n%20oficial%20Programa%20Pie%20Aliado%20Usta.pdf?sequence=1&amp;isAllowed=y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Jung, C. G. (1988):Arquetipos e inconsciente colectivo. Barcelona: PAIDOS IBERICA.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 err="1"/>
              <a:t>Kapferer</a:t>
            </a:r>
            <a:r>
              <a:rPr lang="es-CO" sz="1400" dirty="0"/>
              <a:t>, J.-N. (2008). </a:t>
            </a:r>
            <a:r>
              <a:rPr lang="es-CO" sz="1400" dirty="0" err="1"/>
              <a:t>The</a:t>
            </a:r>
            <a:r>
              <a:rPr lang="es-CO" sz="1400" dirty="0"/>
              <a:t> New </a:t>
            </a:r>
            <a:r>
              <a:rPr lang="es-CO" sz="1400" dirty="0" err="1"/>
              <a:t>Strategic</a:t>
            </a:r>
            <a:r>
              <a:rPr lang="es-CO" sz="1400" dirty="0"/>
              <a:t> Brand Management: </a:t>
            </a:r>
            <a:r>
              <a:rPr lang="es-CO" sz="1400" dirty="0" err="1"/>
              <a:t>Creating</a:t>
            </a:r>
            <a:r>
              <a:rPr lang="es-CO" sz="1400" dirty="0"/>
              <a:t> and </a:t>
            </a:r>
            <a:r>
              <a:rPr lang="es-CO" sz="1400" dirty="0" err="1"/>
              <a:t>Sustaining</a:t>
            </a:r>
            <a:r>
              <a:rPr lang="es-CO" sz="1400" dirty="0"/>
              <a:t> Brand </a:t>
            </a:r>
            <a:r>
              <a:rPr lang="es-CO" sz="1400" dirty="0" err="1"/>
              <a:t>Equity</a:t>
            </a:r>
            <a:r>
              <a:rPr lang="es-CO" sz="1400" dirty="0"/>
              <a:t> Long </a:t>
            </a:r>
            <a:r>
              <a:rPr lang="es-CO" sz="1400" dirty="0" err="1"/>
              <a:t>Term</a:t>
            </a:r>
            <a:r>
              <a:rPr lang="es-CO" sz="1400" dirty="0"/>
              <a:t>(4.aed.). </a:t>
            </a:r>
            <a:r>
              <a:rPr lang="es-CO" sz="1400" dirty="0" err="1"/>
              <a:t>Kogan</a:t>
            </a:r>
            <a:r>
              <a:rPr lang="es-CO" sz="1400" dirty="0"/>
              <a:t> Page.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/>
            </a:r>
            <a:br>
              <a:rPr lang="es-CO" sz="1400" dirty="0"/>
            </a:br>
            <a:r>
              <a:rPr lang="es-CO" sz="1400" dirty="0"/>
              <a:t>PNUD, P. p. (2015). OBJETIVOS DE DESARROLLO SOSTENIBLE. Obtenido de </a:t>
            </a:r>
            <a:r>
              <a:rPr lang="es-CO" sz="1400" u="sng" dirty="0">
                <a:solidFill>
                  <a:schemeClr val="hlink"/>
                </a:solidFill>
                <a:hlinkClick r:id="rId3"/>
              </a:rPr>
              <a:t>https://www.undp.org/content/undp/es/home/sustainable-development-goals.html</a:t>
            </a:r>
            <a:endParaRPr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ga55e97b496_0_0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27384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a55e97b496_0_0"/>
          <p:cNvSpPr txBox="1"/>
          <p:nvPr/>
        </p:nvSpPr>
        <p:spPr>
          <a:xfrm>
            <a:off x="893436" y="1239982"/>
            <a:ext cx="7438200" cy="44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Universidad Santo Tomás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Vicerrectoría Académica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Dirección de Investigación e innovación (DII)  Sede de Villavicencio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Ruta de Desarrollo tecnológico e Innovación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Programa Pi-e Aliado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Socialización Signos Distintivos </a:t>
            </a: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del Semillero de Investigación Ciber Ondas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Grupo de Investigación Nakota.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ga55e97b496_0_5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4" y="-16536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a55e97b496_0_5"/>
          <p:cNvSpPr txBox="1"/>
          <p:nvPr/>
        </p:nvSpPr>
        <p:spPr>
          <a:xfrm>
            <a:off x="893436" y="1925782"/>
            <a:ext cx="7438200" cy="26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Universidad Santo Tomás</a:t>
            </a:r>
            <a:endParaRPr sz="4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Autores: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Jennifer Vega Barbosa. </a:t>
            </a:r>
            <a:endParaRPr sz="2400" b="0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ga55e97b496_0_5"/>
          <p:cNvSpPr txBox="1"/>
          <p:nvPr/>
        </p:nvSpPr>
        <p:spPr>
          <a:xfrm>
            <a:off x="1418460" y="4286439"/>
            <a:ext cx="1648800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b="0" i="0" u="sng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CVLAC: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http://scienti.colciencias.gov.co:8081/cvlac/visualizador/generarCurriculoCv.do?cod_rh=0001453968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ga55e97b496_0_5"/>
          <p:cNvSpPr txBox="1"/>
          <p:nvPr/>
        </p:nvSpPr>
        <p:spPr>
          <a:xfrm>
            <a:off x="6953949" y="4286438"/>
            <a:ext cx="1053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ORCID: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https://orcid.org/0000-0003-4307-4213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ga55e97b496_0_5"/>
          <p:cNvSpPr txBox="1"/>
          <p:nvPr/>
        </p:nvSpPr>
        <p:spPr>
          <a:xfrm>
            <a:off x="4090281" y="4286438"/>
            <a:ext cx="1830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Google </a:t>
            </a:r>
            <a:r>
              <a:rPr lang="es-CO" sz="1100" u="sng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Scholar</a:t>
            </a: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9"/>
              </a:rPr>
              <a:t>https://scholar.google.es/citations?user=bG-rG6gAAAAJ&amp;hl=es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ga55e97b496_0_13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4" y="-16536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a55e97b496_0_13"/>
          <p:cNvSpPr txBox="1"/>
          <p:nvPr/>
        </p:nvSpPr>
        <p:spPr>
          <a:xfrm>
            <a:off x="788688" y="499831"/>
            <a:ext cx="74382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Autores: </a:t>
            </a:r>
            <a:endParaRPr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76" name="Google Shape;76;ga55e97b496_0_13"/>
          <p:cNvGraphicFramePr/>
          <p:nvPr>
            <p:extLst>
              <p:ext uri="{D42A27DB-BD31-4B8C-83A1-F6EECF244321}">
                <p14:modId xmlns:p14="http://schemas.microsoft.com/office/powerpoint/2010/main" val="857526104"/>
              </p:ext>
            </p:extLst>
          </p:nvPr>
        </p:nvGraphicFramePr>
        <p:xfrm>
          <a:off x="502451" y="1168400"/>
          <a:ext cx="8220075" cy="3729239"/>
        </p:xfrm>
        <a:graphic>
          <a:graphicData uri="http://schemas.openxmlformats.org/drawingml/2006/table">
            <a:tbl>
              <a:tblPr>
                <a:noFill/>
                <a:tableStyleId>{43FCA978-EE96-486C-BB70-0A5D901180C6}</a:tableStyleId>
              </a:tblPr>
              <a:tblGrid>
                <a:gridCol w="1104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0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>
                          <a:solidFill>
                            <a:srgbClr val="FFFFFF"/>
                          </a:solidFill>
                        </a:rPr>
                        <a:t>Nombre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dirty="0" err="1">
                          <a:solidFill>
                            <a:srgbClr val="FFFFFF"/>
                          </a:solidFill>
                        </a:rPr>
                        <a:t>CvLac</a:t>
                      </a:r>
                      <a:endParaRPr dirty="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>
                          <a:solidFill>
                            <a:srgbClr val="FFFFFF"/>
                          </a:solidFill>
                        </a:rPr>
                        <a:t>Google Scholar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>
                          <a:solidFill>
                            <a:srgbClr val="FFFFFF"/>
                          </a:solidFill>
                        </a:rPr>
                        <a:t>ORCID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R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Laura Lorena Araujo Medina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https://scienti.minciencias.gov.co/cvlac/visualizador/generarCurriculoCv.do?cod_rh=0000070489</a:t>
                      </a:r>
                      <a:endParaRPr sz="800" dirty="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 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u="sng" dirty="0">
                          <a:solidFill>
                            <a:schemeClr val="hlink"/>
                          </a:solidFill>
                          <a:hlinkClick r:id="rId4"/>
                        </a:rPr>
                        <a:t>https://scholar.google.es/citations?user=1yGVzq0AAAAJ&amp;hl=es&amp;authuser=1</a:t>
                      </a:r>
                      <a:endParaRPr sz="800" u="sng" dirty="0">
                        <a:solidFill>
                          <a:schemeClr val="hlink"/>
                        </a:solidFill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u="sng" dirty="0">
                          <a:solidFill>
                            <a:schemeClr val="hlink"/>
                          </a:solidFill>
                          <a:hlinkClick r:id="rId5"/>
                        </a:rPr>
                        <a:t>https://orcid.org/0003-1069-2576</a:t>
                      </a:r>
                      <a:r>
                        <a:rPr lang="es-CO" sz="800" u="sng" dirty="0"/>
                        <a:t> </a:t>
                      </a:r>
                      <a:r>
                        <a:rPr lang="es-CO" sz="800" dirty="0"/>
                        <a:t> </a:t>
                      </a:r>
                      <a:endParaRPr sz="800" dirty="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 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Luis Carlos Triviño Torres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https://scienti.minciencias.gov.co/cvlac/visualizador/generarCurriculoCv.do?cod_rh=0001406510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https://scholar.google.com/citations?view_op=list_works&amp;hl=es&amp;authuser=2&amp;user=nRl9ruMAAAAJ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https://orcid.org/0000-0003-0775-6460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William Peñaranda Zárate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https://scienti.minciencias.gov.co/cvlac/visualizador/generarCurriculoCv.do?cod_rh=0001222902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https://scholar.google.es/citations?user=FNGSBu4AAAAJ&amp;hl=es&amp;oi=ao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https://orcid.org/0000-0002-4431-9078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Luisa María Alzate Parrado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https://scienti.minciencias.gov.co/cvlac/visualizador/generarCurriculoCv.do?cod_rh=0001688384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600" dirty="0"/>
                        <a:t>https://scholar.google.com/citations?hl=es&amp;view_op=list_works&amp;authuser=1&amp;gmla=AJsN-F5C8O-EVVj8viOty46yb8xn3dHHhTFQqnm1gygIsXFjytPy6EhS96qzdSK6hNWeYEzZCMr9DqToj3xQ-7VmCoPisyC6xABefHimG8GCyHet7bTx_0Y&amp;user=nIGeW6UAAAAJ</a:t>
                      </a:r>
                      <a:endParaRPr sz="6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https://orcid.org/0000-0002-1636-8139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Hoover Samuel González Pineda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https://scienti.minciencias.gov.co/cvlac/visualizador/generarCurriculoCv.do?cod_rh=0001832605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600" dirty="0"/>
                        <a:t>https://scholar.google.es/citations?hl=es&amp;user=_Do4GFMAAAAJ&amp;scilu=&amp;scisig=AMD79ooAAAAAX8GY2c-j6MnuB_8vhttbDOMg_v0aY_mO&amp;gmla=AJsN-F4OzAPrm9j4uc1veknJ2NxEYOQl4Q_xdGOkweYn-gDW1eC9agmQRhx9dAwDOqaBQTuaTTIclgZz1gXAzqzVfQvh9J7aW_Q4v6PCVVbNi3E-uuFqwUPh91cIWy_WmmTb0l6ca74r&amp;sciund=12853252313547168667</a:t>
                      </a:r>
                      <a:endParaRPr sz="6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https://orcid.org/0000-0001-6830-5028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a55e97b496_0_26"/>
          <p:cNvSpPr txBox="1"/>
          <p:nvPr/>
        </p:nvSpPr>
        <p:spPr>
          <a:xfrm>
            <a:off x="8172400" y="6682937"/>
            <a:ext cx="5040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SC4289-1</a:t>
            </a:r>
            <a:endParaRPr sz="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3" name="Google Shape;83;ga55e97b496_0_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69444"/>
            <a:ext cx="9144003" cy="705483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a55e97b496_0_26"/>
          <p:cNvSpPr txBox="1"/>
          <p:nvPr/>
        </p:nvSpPr>
        <p:spPr>
          <a:xfrm>
            <a:off x="879750" y="0"/>
            <a:ext cx="75981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Contenido</a:t>
            </a:r>
            <a:endParaRPr/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Fase proceso de articulación Programa Pi-e Aliado </a:t>
            </a:r>
            <a:endParaRPr sz="1200"/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Signo distintivo del Semillero de Investigación Ciber Ondas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Conceptual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Arquetípico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Cromático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Signo Distintivo Final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Nuevo Soporte Conceptual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Referencias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a55e97b496_0_33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27384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a55e97b496_0_33"/>
          <p:cNvSpPr txBox="1">
            <a:spLocks noGrp="1"/>
          </p:cNvSpPr>
          <p:nvPr>
            <p:ph type="title"/>
          </p:nvPr>
        </p:nvSpPr>
        <p:spPr>
          <a:xfrm>
            <a:off x="497691" y="2838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1. Fase proceso de  </a:t>
            </a:r>
            <a:br>
              <a:rPr lang="es-CO"/>
            </a:br>
            <a:r>
              <a:rPr lang="es-CO"/>
              <a:t>articulación Programa Pi-e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"/>
          <p:cNvSpPr txBox="1">
            <a:spLocks noGrp="1"/>
          </p:cNvSpPr>
          <p:nvPr>
            <p:ph type="title"/>
          </p:nvPr>
        </p:nvSpPr>
        <p:spPr>
          <a:xfrm>
            <a:off x="388416" y="-8599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1. Fase proceso de articulación Programa</a:t>
            </a:r>
            <a:endParaRPr/>
          </a:p>
        </p:txBody>
      </p:sp>
      <p:pic>
        <p:nvPicPr>
          <p:cNvPr id="96" name="Google Shape;9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68760"/>
            <a:ext cx="9144000" cy="39944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ga55e97b496_0_89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13529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ga55e97b496_0_89"/>
          <p:cNvSpPr txBox="1">
            <a:spLocks noGrp="1"/>
          </p:cNvSpPr>
          <p:nvPr>
            <p:ph type="title"/>
          </p:nvPr>
        </p:nvSpPr>
        <p:spPr>
          <a:xfrm>
            <a:off x="497691" y="2838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2. Signo distintivo del Semillero de Investigación Ciber Ondas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"/>
          <p:cNvSpPr txBox="1">
            <a:spLocks noGrp="1"/>
          </p:cNvSpPr>
          <p:nvPr>
            <p:ph type="title"/>
          </p:nvPr>
        </p:nvSpPr>
        <p:spPr>
          <a:xfrm>
            <a:off x="457200" y="-4"/>
            <a:ext cx="8229600" cy="8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2. Signo Distintivo</a:t>
            </a:r>
            <a:endParaRPr/>
          </a:p>
        </p:txBody>
      </p:sp>
      <p:pic>
        <p:nvPicPr>
          <p:cNvPr id="108" name="Google Shape;10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1237" y="905724"/>
            <a:ext cx="4141526" cy="463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960</Words>
  <Application>Microsoft Office PowerPoint</Application>
  <PresentationFormat>Presentación en pantalla (4:3)</PresentationFormat>
  <Paragraphs>103</Paragraphs>
  <Slides>17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 Fase proceso de   articulación Programa Pi-e</vt:lpstr>
      <vt:lpstr>1. Fase proceso de articulación Programa</vt:lpstr>
      <vt:lpstr>2. Signo distintivo del Semillero de Investigación Ciber Ondas</vt:lpstr>
      <vt:lpstr>2. Signo Distintivo</vt:lpstr>
      <vt:lpstr>3. Soporte Conceptual</vt:lpstr>
      <vt:lpstr>Prisma de Identidad</vt:lpstr>
      <vt:lpstr>4. Soporte Arquetípico</vt:lpstr>
      <vt:lpstr>5. Soporte Cromático</vt:lpstr>
      <vt:lpstr>6. Signo Distintivo Final</vt:lpstr>
      <vt:lpstr>7. Nuevo Soporte Conceptual</vt:lpstr>
      <vt:lpstr>Recomendaciones</vt:lpstr>
      <vt:lpstr>8. 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Convento Santo Domingo</dc:creator>
  <cp:lastModifiedBy>USUARIO</cp:lastModifiedBy>
  <cp:revision>3</cp:revision>
  <dcterms:created xsi:type="dcterms:W3CDTF">2005-05-09T20:50:19Z</dcterms:created>
  <dcterms:modified xsi:type="dcterms:W3CDTF">2020-12-02T04:04:22Z</dcterms:modified>
</cp:coreProperties>
</file>