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gmHBe7Rqrfh5k6xsoCEOGrbMbF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0B8236-DA4F-4BFE-BEA9-A2B15BD9C860}">
  <a:tblStyle styleId="{C30B8236-DA4F-4BFE-BEA9-A2B15BD9C8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a33c07068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a33c07068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a33c07068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a33c07068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9fa45c107e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9fa45c107e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fa45c107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9fa45c107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fa45c107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9fa45c107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fa45c107e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9fa45c107e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9fa45c107e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g9fa45c107e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g9fa45c107e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fa45c107e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9fa45c107e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22" name="Google Shape;2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24544" y="-430400"/>
            <a:ext cx="9793089" cy="7315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52536" y="-245840"/>
            <a:ext cx="9612561" cy="71038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457200" y="1988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457200" y="3334352"/>
            <a:ext cx="8229600" cy="2304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9fa45c107e_0_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g9fa45c107e_0_8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9fa45c107e_0_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9fa45c107e_0_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9fa45c107e_0_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9fa45c107e_0_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9fa45c107e_0_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9fa45c107e_0_13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9fa45c107e_0_1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g9fa45c107e_0_13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9fa45c107e_0_1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9fa45c107e_0_1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-201789"/>
            <a:ext cx="9152709" cy="70597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dp.org/content/undp/es/home/sustainable-development-goals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et.google.com/linkredirect?authuser=0&amp;dest=https://scholar.google.es/citations?user%3DbG-rG6gAAAAJ%26hl%3Des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orcid.org/0000-0003-4307-421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et.google.com/linkredirect?authuser=0&amp;dest=https://orcid.org/0000-0003-4307-4213" TargetMode="External"/><Relationship Id="rId5" Type="http://schemas.openxmlformats.org/officeDocument/2006/relationships/hyperlink" Target="http://scienti.colciencias.gov.co:8081/cvlac/visualizador/generarCurriculoCv.do?cod_rh=0001453968" TargetMode="External"/><Relationship Id="rId4" Type="http://schemas.openxmlformats.org/officeDocument/2006/relationships/hyperlink" Target="https://meet.google.com/linkredirect?authuser=0&amp;dest=http://scienti.colciencias.gov.co:8081/cvlac/visualizador/generarCurriculoCv.do?cod_rh%3D0001453968" TargetMode="External"/><Relationship Id="rId9" Type="http://schemas.openxmlformats.org/officeDocument/2006/relationships/hyperlink" Target="https://scholar.google.es/citations?user=bG-rG6gAAAAJ&amp;hl=es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orcid.org/0000-0002-6833-3536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scholar.google.com/citations?view_op=list_works&amp;hl=es&amp;authuser=1&amp;user=1YPBkWIAAAAJ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cienti.minciencias.gov.co/cvlac/visualizador/generarCurriculoCv.do?cod_rh=0001568060" TargetMode="External"/><Relationship Id="rId5" Type="http://schemas.openxmlformats.org/officeDocument/2006/relationships/hyperlink" Target="https://orcid.org/0003-1069-2576" TargetMode="External"/><Relationship Id="rId4" Type="http://schemas.openxmlformats.org/officeDocument/2006/relationships/hyperlink" Target="https://scholar.google.es/citations?user=1yGVzq0AAAAJ&amp;hl=es&amp;authuser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"/>
          <p:cNvSpPr txBox="1">
            <a:spLocks noGrp="1"/>
          </p:cNvSpPr>
          <p:nvPr>
            <p:ph type="title"/>
          </p:nvPr>
        </p:nvSpPr>
        <p:spPr>
          <a:xfrm>
            <a:off x="539552" y="-171400"/>
            <a:ext cx="82296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Prisma de Identidad</a:t>
            </a:r>
            <a:endParaRPr/>
          </a:p>
        </p:txBody>
      </p:sp>
      <p:sp>
        <p:nvSpPr>
          <p:cNvPr id="114" name="Google Shape;114;p10"/>
          <p:cNvSpPr txBox="1"/>
          <p:nvPr/>
        </p:nvSpPr>
        <p:spPr>
          <a:xfrm>
            <a:off x="1233972" y="5085184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del Semillero de Investigación  Construyendo Futuro</a:t>
            </a: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10"/>
          <p:cNvPicPr preferRelativeResize="0"/>
          <p:nvPr/>
        </p:nvPicPr>
        <p:blipFill rotWithShape="1">
          <a:blip r:embed="rId3">
            <a:alphaModFix/>
          </a:blip>
          <a:srcRect l="22328" t="23625" r="11812" b="14360"/>
          <a:stretch/>
        </p:blipFill>
        <p:spPr>
          <a:xfrm>
            <a:off x="200200" y="548680"/>
            <a:ext cx="8568952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4. Soporte Arquetípico</a:t>
            </a:r>
            <a:endParaRPr/>
          </a:p>
        </p:txBody>
      </p:sp>
      <p:sp>
        <p:nvSpPr>
          <p:cNvPr id="121" name="Google Shape;121;p11"/>
          <p:cNvSpPr txBox="1"/>
          <p:nvPr/>
        </p:nvSpPr>
        <p:spPr>
          <a:xfrm>
            <a:off x="323528" y="2924944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Arquetipo: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1"/>
          <p:cNvSpPr txBox="1"/>
          <p:nvPr/>
        </p:nvSpPr>
        <p:spPr>
          <a:xfrm>
            <a:off x="3093772" y="2928732"/>
            <a:ext cx="167432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Hombre Corriente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11"/>
          <p:cNvSpPr/>
          <p:nvPr/>
        </p:nvSpPr>
        <p:spPr>
          <a:xfrm>
            <a:off x="4860032" y="2564904"/>
            <a:ext cx="3024336" cy="1512168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Google Shape;124;p11"/>
          <p:cNvSpPr txBox="1"/>
          <p:nvPr/>
        </p:nvSpPr>
        <p:spPr>
          <a:xfrm>
            <a:off x="5364088" y="2720823"/>
            <a:ext cx="230425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Igualdad de oportunidades para todos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Google Shape;125;p11"/>
          <p:cNvSpPr txBox="1"/>
          <p:nvPr/>
        </p:nvSpPr>
        <p:spPr>
          <a:xfrm>
            <a:off x="1187624" y="4581128"/>
            <a:ext cx="712879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al Semillero de Investigación Construyendo Futuro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5. Soporte Cromático</a:t>
            </a:r>
            <a:endParaRPr/>
          </a:p>
        </p:txBody>
      </p:sp>
      <p:sp>
        <p:nvSpPr>
          <p:cNvPr id="131" name="Google Shape;131;p12"/>
          <p:cNvSpPr/>
          <p:nvPr/>
        </p:nvSpPr>
        <p:spPr>
          <a:xfrm>
            <a:off x="5008819" y="2278992"/>
            <a:ext cx="1440160" cy="504056"/>
          </a:xfrm>
          <a:prstGeom prst="ellipse">
            <a:avLst/>
          </a:prstGeom>
          <a:solidFill>
            <a:srgbClr val="36609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2"/>
          <p:cNvSpPr/>
          <p:nvPr/>
        </p:nvSpPr>
        <p:spPr>
          <a:xfrm>
            <a:off x="5008819" y="3155450"/>
            <a:ext cx="1440160" cy="432048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2"/>
          <p:cNvSpPr txBox="1"/>
          <p:nvPr/>
        </p:nvSpPr>
        <p:spPr>
          <a:xfrm>
            <a:off x="220287" y="2688768"/>
            <a:ext cx="208823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Colores: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2"/>
          <p:cNvSpPr txBox="1"/>
          <p:nvPr/>
        </p:nvSpPr>
        <p:spPr>
          <a:xfrm>
            <a:off x="2915816" y="2278992"/>
            <a:ext cx="20930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Azul vivo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12"/>
          <p:cNvSpPr txBox="1"/>
          <p:nvPr/>
        </p:nvSpPr>
        <p:spPr>
          <a:xfrm>
            <a:off x="3347865" y="3093976"/>
            <a:ext cx="13033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Amarillo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6" name="Google Shape;136;p12"/>
          <p:cNvSpPr/>
          <p:nvPr/>
        </p:nvSpPr>
        <p:spPr>
          <a:xfrm>
            <a:off x="5008819" y="3959900"/>
            <a:ext cx="1476164" cy="43204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12"/>
          <p:cNvSpPr txBox="1"/>
          <p:nvPr/>
        </p:nvSpPr>
        <p:spPr>
          <a:xfrm>
            <a:off x="3589225" y="3945091"/>
            <a:ext cx="10777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Rojo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2"/>
          <p:cNvSpPr txBox="1"/>
          <p:nvPr/>
        </p:nvSpPr>
        <p:spPr>
          <a:xfrm>
            <a:off x="6732240" y="2227103"/>
            <a:ext cx="195456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Sabiduría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2"/>
          <p:cNvSpPr txBox="1"/>
          <p:nvPr/>
        </p:nvSpPr>
        <p:spPr>
          <a:xfrm>
            <a:off x="6721858" y="3147550"/>
            <a:ext cx="181058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Empatía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2"/>
          <p:cNvSpPr txBox="1"/>
          <p:nvPr/>
        </p:nvSpPr>
        <p:spPr>
          <a:xfrm>
            <a:off x="6769294" y="3995354"/>
            <a:ext cx="16572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Creatividad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12"/>
          <p:cNvSpPr txBox="1"/>
          <p:nvPr/>
        </p:nvSpPr>
        <p:spPr>
          <a:xfrm>
            <a:off x="1151620" y="4872205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Semillero de Investigación Construyendo Futuro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33c070688_0_4"/>
          <p:cNvSpPr txBox="1">
            <a:spLocks noGrp="1"/>
          </p:cNvSpPr>
          <p:nvPr>
            <p:ph type="title"/>
          </p:nvPr>
        </p:nvSpPr>
        <p:spPr>
          <a:xfrm>
            <a:off x="457200" y="-90903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6. Signo Distintivo Final</a:t>
            </a:r>
            <a:endParaRPr/>
          </a:p>
        </p:txBody>
      </p:sp>
      <p:pic>
        <p:nvPicPr>
          <p:cNvPr id="147" name="Google Shape;147;ga33c070688_0_4"/>
          <p:cNvPicPr preferRelativeResize="0"/>
          <p:nvPr/>
        </p:nvPicPr>
        <p:blipFill rotWithShape="1">
          <a:blip r:embed="rId3">
            <a:alphaModFix/>
          </a:blip>
          <a:srcRect l="5587" t="7396" r="4726" b="4761"/>
          <a:stretch/>
        </p:blipFill>
        <p:spPr>
          <a:xfrm>
            <a:off x="2589875" y="651550"/>
            <a:ext cx="4086349" cy="50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33c070688_0_9"/>
          <p:cNvSpPr txBox="1">
            <a:spLocks noGrp="1"/>
          </p:cNvSpPr>
          <p:nvPr>
            <p:ph type="title"/>
          </p:nvPr>
        </p:nvSpPr>
        <p:spPr>
          <a:xfrm>
            <a:off x="457200" y="-3"/>
            <a:ext cx="8229600" cy="8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7. Nuevo Soporte Conceptual</a:t>
            </a:r>
            <a:endParaRPr/>
          </a:p>
        </p:txBody>
      </p:sp>
      <p:sp>
        <p:nvSpPr>
          <p:cNvPr id="153" name="Google Shape;153;ga33c070688_0_9"/>
          <p:cNvSpPr txBox="1">
            <a:spLocks noGrp="1"/>
          </p:cNvSpPr>
          <p:nvPr>
            <p:ph type="body" idx="1"/>
          </p:nvPr>
        </p:nvSpPr>
        <p:spPr>
          <a:xfrm>
            <a:off x="457207" y="776944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distintivo del semillero de Investigación Construyendo Futuro parte de un proceso de construcción grupal en cuanto a las intencionalidades y búsquedas de los estudiantes y del docente líder que participan en la estrategia CteI. El signo lo presenta el semillero de Investigación Construyendo Futuro al programa Pie- Aliado en su fase final para aplicar al grupo de investigación Nakota.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se compone por un rompecabezas de forma circular, que es integrado por ocho figuras que buscas evocar la figura humana, haciendo referencia a la construcción de proyectos de vida que a su vez construyen sociedad, las figuras humanas están tomadas del signo distintivo del grupo de investigación Nakota, para relacionarlo con el grupo de investigación al que pertenece.</a:t>
            </a: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s-CO" sz="1800"/>
              <a:t>El color amarillo simboliza la empatía de los miembros del semillero frente a las situaciones sociales y frente a las personas que capacita, el azul vivo el conocimiento y la sabiduría y el rojo la creatividad y la justicia protectiva.</a:t>
            </a: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s-CO" sz="1800"/>
              <a:t>El signo distintivo cuenta con la etiqueta de familia de marcas, en la cual se distingue la letra T que es reemplazada por la figura humana del signo distintivo del grupo de investigación de Nakota, haciendo referencia a la filosofía humanista de la Universidad Santo Tomás. </a:t>
            </a:r>
            <a:endParaRPr sz="1800"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Recomendaciones</a:t>
            </a:r>
            <a:endParaRPr/>
          </a:p>
        </p:txBody>
      </p:sp>
      <p:sp>
        <p:nvSpPr>
          <p:cNvPr id="159" name="Google Shape;159;p13"/>
          <p:cNvSpPr txBox="1">
            <a:spLocks noGrp="1"/>
          </p:cNvSpPr>
          <p:nvPr>
            <p:ph type="body" idx="1"/>
          </p:nvPr>
        </p:nvSpPr>
        <p:spPr>
          <a:xfrm>
            <a:off x="251520" y="1268760"/>
            <a:ext cx="8568952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Al tratarse de una construcción grupal se sugiere a los miembros del Semillero de Investigación Construyendo Futuro; conservar su elección colectiva de arquetipos y colores en las fases posteriores de construcción y cocreación de los signos distintivos en relación con el grupo de investigación Nakota. </a:t>
            </a:r>
            <a:endParaRPr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En cuanto a los arquetipos para la comunicación, implementar en la construcción de los signos distintivos lo que se socializó en la fase diagnóstica, en cuanto a la personalidad que reflejan el arquetipo elegido: hombre corriente (García Jara et al, 2020).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fa45c107e_0_89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8. Referencias</a:t>
            </a:r>
            <a:endParaRPr/>
          </a:p>
        </p:txBody>
      </p:sp>
      <p:sp>
        <p:nvSpPr>
          <p:cNvPr id="165" name="Google Shape;165;g9fa45c107e_0_89"/>
          <p:cNvSpPr txBox="1">
            <a:spLocks noGrp="1"/>
          </p:cNvSpPr>
          <p:nvPr>
            <p:ph type="body" idx="1"/>
          </p:nvPr>
        </p:nvSpPr>
        <p:spPr>
          <a:xfrm>
            <a:off x="304803" y="984909"/>
            <a:ext cx="8534400" cy="48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048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 err="1"/>
              <a:t>Atarama</a:t>
            </a:r>
            <a:r>
              <a:rPr lang="es-CO" sz="1400" dirty="0"/>
              <a:t>-Rojas, T., Castañeda-</a:t>
            </a:r>
            <a:r>
              <a:rPr lang="es-CO" sz="1400" dirty="0" err="1"/>
              <a:t>Purizaga</a:t>
            </a:r>
            <a:r>
              <a:rPr lang="es-CO" sz="1400" dirty="0"/>
              <a:t>, L., &amp; Agapito-Mesta, C. (2017). Los arquetipos como herramientas para la construcción de historias: Análisis del mundo </a:t>
            </a:r>
            <a:r>
              <a:rPr lang="es-CO" sz="1400" dirty="0" err="1"/>
              <a:t>diegético</a:t>
            </a:r>
            <a:r>
              <a:rPr lang="es-CO" sz="1400" dirty="0"/>
              <a:t> de “intensamente”. Ámbitos Revista Internacional de Comunicación.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Castro, S. (2018). Personalidad de marca: Los 12 arquetipos de Carl Jung. Mercado Negro. https://www.mercadonegro.pe/branding/personalidad-de-marca-los-12-arquetipos-de-carl-jung/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García Jara, R., Araujo Medina, L., Vega-Barbosa, J., Trillos Celis, J. H., Méndez Amaya, J. A., &amp; Ramírez Martínez, J. E. (2020). Programa Pi-e Aliado: Ruta de Desarrollo Tecnológico e Innovación. https://repository.usta.edu.co/bitstream/handle/11634/22089/Presentacio%cc%81n%20oficial%20Programa%20Pi-e%20Aliado%20Usta.pdf?sequence=1&amp;isAllowed=y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García Jara, R., Araujo Medina, L., Vega-Barbosa, J., Trillos Celis, J. H., &amp; Ramírez Martínez, J. E. (2020). Ruta de innovación: programa propiedad industrial para emprendedores Pi-e aliado fase diagnóstico.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https://repository.usta.edu.co/bitstream/handle/11634/22089/Presentacio%cc%81n%20oficial%20Programa%20Pie%20Aliado%20Usta.pdf?sequence=1&amp;isAllowed=y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>Jung, C. G. (1988):Arquetipos e inconsciente colectivo. Barcelona: PAIDOS IBERICA.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 err="1"/>
              <a:t>Kapferer</a:t>
            </a:r>
            <a:r>
              <a:rPr lang="es-CO" sz="1400" dirty="0"/>
              <a:t>, J.-N. (2008). </a:t>
            </a:r>
            <a:r>
              <a:rPr lang="es-CO" sz="1400" dirty="0" err="1"/>
              <a:t>The</a:t>
            </a:r>
            <a:r>
              <a:rPr lang="es-CO" sz="1400" dirty="0"/>
              <a:t> New </a:t>
            </a:r>
            <a:r>
              <a:rPr lang="es-CO" sz="1400" dirty="0" err="1"/>
              <a:t>Strategic</a:t>
            </a:r>
            <a:r>
              <a:rPr lang="es-CO" sz="1400" dirty="0"/>
              <a:t> Brand Management: </a:t>
            </a:r>
            <a:r>
              <a:rPr lang="es-CO" sz="1400" dirty="0" err="1"/>
              <a:t>Creating</a:t>
            </a:r>
            <a:r>
              <a:rPr lang="es-CO" sz="1400" dirty="0"/>
              <a:t> and </a:t>
            </a:r>
            <a:r>
              <a:rPr lang="es-CO" sz="1400" dirty="0" err="1"/>
              <a:t>Sustaining</a:t>
            </a:r>
            <a:r>
              <a:rPr lang="es-CO" sz="1400" dirty="0"/>
              <a:t> Brand </a:t>
            </a:r>
            <a:r>
              <a:rPr lang="es-CO" sz="1400" dirty="0" err="1"/>
              <a:t>Equity</a:t>
            </a:r>
            <a:r>
              <a:rPr lang="es-CO" sz="1400" dirty="0"/>
              <a:t> Long </a:t>
            </a:r>
            <a:r>
              <a:rPr lang="es-CO" sz="1400" dirty="0" err="1"/>
              <a:t>Term</a:t>
            </a:r>
            <a:r>
              <a:rPr lang="es-CO" sz="1400" dirty="0"/>
              <a:t>(4.aed.). </a:t>
            </a:r>
            <a:r>
              <a:rPr lang="es-CO" sz="1400" dirty="0" err="1"/>
              <a:t>Kogan</a:t>
            </a:r>
            <a:r>
              <a:rPr lang="es-CO" sz="1400" dirty="0"/>
              <a:t> Page.</a:t>
            </a:r>
            <a:endParaRPr sz="3200" dirty="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 dirty="0"/>
              <a:t/>
            </a:r>
            <a:br>
              <a:rPr lang="es-CO" sz="1400" dirty="0"/>
            </a:br>
            <a:r>
              <a:rPr lang="es-CO" sz="1400" dirty="0"/>
              <a:t>PNUD, P. p. (2015). OBJETIVOS DE DESARROLLO SOSTENIBLE. Obtenido de </a:t>
            </a:r>
            <a:r>
              <a:rPr lang="es-CO" sz="1400" u="sng" dirty="0">
                <a:solidFill>
                  <a:schemeClr val="hlink"/>
                </a:solidFill>
                <a:hlinkClick r:id="rId3"/>
              </a:rPr>
              <a:t>https://www.undp.org/content/undp/es/home/sustainable-development-goals.html</a:t>
            </a:r>
            <a:endParaRPr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g9fa45c107e_0_0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9fa45c107e_0_0"/>
          <p:cNvSpPr txBox="1"/>
          <p:nvPr/>
        </p:nvSpPr>
        <p:spPr>
          <a:xfrm>
            <a:off x="893436" y="1239982"/>
            <a:ext cx="7438200" cy="44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Vicerrectoría Académica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Dirección de Investigación e innovación (DII)  Sede de Villavicencio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Ruta de Desarrollo tecnológico e Innovación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Programa Pi-e Aliado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Socialización Signos Distintivos </a:t>
            </a: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del Semillero de Investigación Construyendo Futuro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Grupo de Investigación Nakota.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g9fa45c107e_0_5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9fa45c107e_0_5"/>
          <p:cNvSpPr txBox="1"/>
          <p:nvPr/>
        </p:nvSpPr>
        <p:spPr>
          <a:xfrm>
            <a:off x="893436" y="1925782"/>
            <a:ext cx="7438200" cy="26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 sz="4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Jennifer Vega Barbosa. </a:t>
            </a:r>
            <a:endParaRPr sz="24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g9fa45c107e_0_5"/>
          <p:cNvSpPr txBox="1"/>
          <p:nvPr/>
        </p:nvSpPr>
        <p:spPr>
          <a:xfrm>
            <a:off x="1418460" y="4286439"/>
            <a:ext cx="16488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b="0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CVLAC: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http://scienti.colciencias.gov.co:8081/cvlac/visualizador/generarCurriculoCv.do?cod_rh=0001453968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g9fa45c107e_0_5"/>
          <p:cNvSpPr txBox="1"/>
          <p:nvPr/>
        </p:nvSpPr>
        <p:spPr>
          <a:xfrm>
            <a:off x="6953949" y="4286438"/>
            <a:ext cx="1053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ORCID: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https://orcid.org/0000-0003-4307-4213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g9fa45c107e_0_5"/>
          <p:cNvSpPr txBox="1"/>
          <p:nvPr/>
        </p:nvSpPr>
        <p:spPr>
          <a:xfrm>
            <a:off x="4090281" y="4286438"/>
            <a:ext cx="183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Google </a:t>
            </a:r>
            <a:r>
              <a:rPr lang="es-CO" sz="110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Scholar</a:t>
            </a: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https://scholar.google.es/citations?user=bG-rG6gAAAAJ&amp;hl=es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g9fa45c107e_0_1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9fa45c107e_0_13"/>
          <p:cNvSpPr txBox="1"/>
          <p:nvPr/>
        </p:nvSpPr>
        <p:spPr>
          <a:xfrm>
            <a:off x="893388" y="271356"/>
            <a:ext cx="7438200" cy="4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6" name="Google Shape;76;g9fa45c107e_0_13"/>
          <p:cNvGraphicFramePr/>
          <p:nvPr/>
        </p:nvGraphicFramePr>
        <p:xfrm>
          <a:off x="291000" y="1066800"/>
          <a:ext cx="8538675" cy="4036134"/>
        </p:xfrm>
        <a:graphic>
          <a:graphicData uri="http://schemas.openxmlformats.org/drawingml/2006/table">
            <a:tbl>
              <a:tblPr>
                <a:noFill/>
                <a:tableStyleId>{C30B8236-DA4F-4BFE-BEA9-A2B15BD9C860}</a:tableStyleId>
              </a:tblPr>
              <a:tblGrid>
                <a:gridCol w="102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4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>
                          <a:solidFill>
                            <a:srgbClr val="FFFFFF"/>
                          </a:solidFill>
                        </a:rPr>
                        <a:t>Nombre</a:t>
                      </a:r>
                      <a:endParaRPr sz="15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>
                          <a:solidFill>
                            <a:srgbClr val="FFFFFF"/>
                          </a:solidFill>
                        </a:rPr>
                        <a:t>CvLac</a:t>
                      </a:r>
                      <a:endParaRPr sz="15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>
                          <a:solidFill>
                            <a:srgbClr val="FFFFFF"/>
                          </a:solidFill>
                        </a:rPr>
                        <a:t>Google Scholar</a:t>
                      </a:r>
                      <a:endParaRPr sz="15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500">
                          <a:solidFill>
                            <a:srgbClr val="FFFFFF"/>
                          </a:solidFill>
                        </a:rPr>
                        <a:t>ORCID</a:t>
                      </a:r>
                      <a:endParaRPr sz="15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R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Laura Lorena Araujo Medina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https://scienti.minciencias.gov.co/cvlac/visualizador/generarCurriculoCv.do?cod_rh=0000070489</a:t>
                      </a:r>
                      <a:endParaRPr sz="8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 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hlinkClick r:id="rId4"/>
                        </a:rPr>
                        <a:t>https://scholar.google.es/citations?user=1yGVzq0AAAAJ&amp;hl=es&amp;authuser=1</a:t>
                      </a:r>
                      <a:endParaRPr sz="800" u="sng" dirty="0">
                        <a:solidFill>
                          <a:schemeClr val="hlink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hlinkClick r:id="rId5"/>
                        </a:rPr>
                        <a:t>https://orcid.org/0003-1069-2576</a:t>
                      </a:r>
                      <a:r>
                        <a:rPr lang="es-CO" sz="800" u="sng" dirty="0"/>
                        <a:t> </a:t>
                      </a:r>
                      <a:r>
                        <a:rPr lang="es-CO" sz="800" dirty="0"/>
                        <a:t> </a:t>
                      </a:r>
                      <a:endParaRPr sz="8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 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Vilma Edilia Galvis Chaparro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https://scienti.minciencias.gov.co/cvlac/visualizador/generarCurriculoCv.do?cod_rh=0001650161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https://scholar.google.com/citations?view_op=new_articles&amp;hl=es&amp;imq=Vilma+Edilia+Galvis+Chaparro#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https://orcid.org/0000-0001-8441-1808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William Peñaranda Zárate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https://scienti.minciencias.gov.co/cvlac/visualizador/generarCurriculoCv.do?cod_rh=0001222902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https://scholar.google.es/citations?user=FNGSBu4AAAAJ&amp;hl=es&amp;oi=ao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https://orcid.org/0000-0002-4431-9078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Joel Dario Vega Cruz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  <a:hlinkClick r:id="rId6"/>
                        </a:rPr>
                        <a:t>https://scienti.minciencias.gov.co/cvlac/visualizador/generarCurriculoCv.do?cod_rh=0001568060</a:t>
                      </a:r>
                      <a:endParaRPr sz="800" u="sng" dirty="0">
                        <a:solidFill>
                          <a:schemeClr val="hlink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  <a:hlinkClick r:id="rId7"/>
                        </a:rPr>
                        <a:t>https://scholar.google.com/citations?view_op=list_works&amp;hl=es&amp;authuser=1&amp;user=1YPBkWIAAAAJ</a:t>
                      </a:r>
                      <a:endParaRPr sz="800" u="sng" dirty="0">
                        <a:solidFill>
                          <a:schemeClr val="hlink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u="sng" dirty="0">
                          <a:solidFill>
                            <a:schemeClr val="hlink"/>
                          </a:solidFill>
                          <a:highlight>
                            <a:srgbClr val="FFFFFF"/>
                          </a:highlight>
                          <a:hlinkClick r:id="rId8"/>
                        </a:rPr>
                        <a:t>https://orcid.org/0000-0002-6833-3536</a:t>
                      </a:r>
                      <a:endParaRPr sz="800" u="sng" dirty="0">
                        <a:solidFill>
                          <a:schemeClr val="hlink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000" b="1"/>
                        <a:t>Hoover Samuel González Pineda</a:t>
                      </a:r>
                      <a:endParaRPr sz="10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https://scienti.minciencias.gov.co/cvlac/visualizador/generarCurriculoCv.do?cod_rh=0001832605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600" dirty="0"/>
                        <a:t>https://scholar.google.es/citations?hl=es&amp;user=_Do4GFMAAAAJ&amp;scilu=&amp;scisig=AMD79ooAAAAAX8GY2c-j6MnuB_8vhttbDOMg_v0aY_mO&amp;gmla=AJsN-F4OzAPrm9j4uc1veknJ2NxEYOQl4Q_xdGOkweYn-gDW1eC9agmQRhx9dAwDOqaBQTuaTTIclgZz1gXAzqzVfQvh9J7aW_Q4v6PCVVbNi3E-uuFqwUPh91cIWy_WmmTb0l6ca74r&amp;sciund=12853252313547168667</a:t>
                      </a:r>
                      <a:endParaRPr sz="6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https://orcid.org/0000-0001-6830-5028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fa45c107e_0_26"/>
          <p:cNvSpPr txBox="1"/>
          <p:nvPr/>
        </p:nvSpPr>
        <p:spPr>
          <a:xfrm>
            <a:off x="8172400" y="6682937"/>
            <a:ext cx="504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SC4289-1</a:t>
            </a:r>
            <a:endParaRPr sz="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3" name="Google Shape;83;g9fa45c107e_0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69444"/>
            <a:ext cx="9144003" cy="705483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9fa45c107e_0_26"/>
          <p:cNvSpPr txBox="1"/>
          <p:nvPr/>
        </p:nvSpPr>
        <p:spPr>
          <a:xfrm>
            <a:off x="879750" y="0"/>
            <a:ext cx="75981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Contenido</a:t>
            </a:r>
            <a:endParaRPr/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Fase proceso de articulación Programa Pi-e Aliado </a:t>
            </a:r>
            <a:endParaRPr sz="1200"/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del Semillero de Investigación Construyendo Futuro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Conceptual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Arquetípico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Cromático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final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Nuevo soporte conceptual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30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AutoNum type="arabicPeriod"/>
            </a:pPr>
            <a:r>
              <a:rPr lang="es-CO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Referencias</a:t>
            </a:r>
            <a:endParaRPr sz="3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9fa45c107e_0_3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9fa45c107e_0_33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  </a:t>
            </a:r>
            <a:br>
              <a:rPr lang="es-CO"/>
            </a:br>
            <a:r>
              <a:rPr lang="es-CO"/>
              <a:t>articulación Programa Pi-e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>
            <a:spLocks noGrp="1"/>
          </p:cNvSpPr>
          <p:nvPr>
            <p:ph type="title"/>
          </p:nvPr>
        </p:nvSpPr>
        <p:spPr>
          <a:xfrm>
            <a:off x="388416" y="-8599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 articulación Programa</a:t>
            </a:r>
            <a:endParaRPr/>
          </a:p>
        </p:txBody>
      </p: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68760"/>
            <a:ext cx="9144000" cy="3994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</a:t>
            </a:r>
            <a:endParaRPr/>
          </a:p>
        </p:txBody>
      </p:sp>
      <p:pic>
        <p:nvPicPr>
          <p:cNvPr id="102" name="Google Shape;102;p7"/>
          <p:cNvPicPr preferRelativeResize="0"/>
          <p:nvPr/>
        </p:nvPicPr>
        <p:blipFill rotWithShape="1">
          <a:blip r:embed="rId3">
            <a:alphaModFix/>
          </a:blip>
          <a:srcRect l="3226" t="13977" r="1349" b="18571"/>
          <a:stretch/>
        </p:blipFill>
        <p:spPr>
          <a:xfrm>
            <a:off x="2663788" y="1844824"/>
            <a:ext cx="3816424" cy="2743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3. Soporte Conceptual</a:t>
            </a:r>
            <a:endParaRPr/>
          </a:p>
        </p:txBody>
      </p:sp>
      <p:sp>
        <p:nvSpPr>
          <p:cNvPr id="108" name="Google Shape;108;p8"/>
          <p:cNvSpPr txBox="1">
            <a:spLocks noGrp="1"/>
          </p:cNvSpPr>
          <p:nvPr>
            <p:ph type="body" idx="1"/>
          </p:nvPr>
        </p:nvSpPr>
        <p:spPr>
          <a:xfrm>
            <a:off x="454432" y="112474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distintivo del semillero de Investigación Construyendo Futuro parte de un proceso de construcción grupal en cuanto a las intencionalidades y búsquedas de los estudiantes y del docente líder que participan en la estrategia CteI. El signo lo presenta el semillero de Investigación Construyendo Futuro al programa Pie- Aliado en su fase diagnóstica para aplicar al grupo de investigación Nakota.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se compone por tres elementos, el primero dos elementos que esbozan figuras humanas, el segundo es el nombre del semillero y el tercero la palabra capacitaciones que define el objetivo investigativo del semillero.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Los colores que forman el logo tenemos el azul zafiro que simbolizan la verdad, la sinceridad y la constancia. El color azul, dentro de la psicología del color, inspira confianza, fidelidad, amistad, armonía y suele estar muy asociado con la parte intelectual de las personas.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Color Verde es  relajante y refrescante que induce a quién lo contempla sensaciones de serenidad y armonía. Está íntimamente relacionado con todo lo natural, simbolizando también la vida, la fertilidad y la buena salud.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1005</Words>
  <Application>Microsoft Office PowerPoint</Application>
  <PresentationFormat>Presentación en pantalla (4:3)</PresentationFormat>
  <Paragraphs>100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 Narrow</vt:lpstr>
      <vt:lpstr>Times New Roman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 Fase proceso de   articulación Programa Pi-e</vt:lpstr>
      <vt:lpstr>1. Fase proceso de articulación Programa</vt:lpstr>
      <vt:lpstr>2. Signo Distintivo</vt:lpstr>
      <vt:lpstr>3. Soporte Conceptual</vt:lpstr>
      <vt:lpstr>Prisma de Identidad</vt:lpstr>
      <vt:lpstr>4. Soporte Arquetípico</vt:lpstr>
      <vt:lpstr>5. Soporte Cromático</vt:lpstr>
      <vt:lpstr>6. Signo Distintivo Final</vt:lpstr>
      <vt:lpstr>7. Nuevo Soporte Conceptual</vt:lpstr>
      <vt:lpstr>Recomendaciones</vt:lpstr>
      <vt:lpstr>8. 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Convento Santo Domingo</dc:creator>
  <cp:lastModifiedBy>USUARIO</cp:lastModifiedBy>
  <cp:revision>3</cp:revision>
  <dcterms:created xsi:type="dcterms:W3CDTF">2005-05-09T20:50:19Z</dcterms:created>
  <dcterms:modified xsi:type="dcterms:W3CDTF">2020-12-02T04:25:26Z</dcterms:modified>
</cp:coreProperties>
</file>