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5.xml"/>
  <Override ContentType="application/vnd.ms-office.chartcolorstyle+xml" PartName="/ppt/charts/colors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3.xml"/>
  <Override ContentType="application/vnd.openxmlformats-officedocument.drawingml.chart+xml" PartName="/ppt/charts/chart2.xml"/>
  <Override ContentType="application/vnd.openxmlformats-officedocument.drawingml.chart+xml" PartName="/ppt/charts/chart5.xml"/>
  <Override ContentType="application/vnd.openxmlformats-officedocument.drawingml.chart+xml" PartName="/ppt/charts/chart4.xml"/>
  <Override ContentType="application/vnd.openxmlformats-officedocument.drawingml.chart+xml" PartName="/ppt/charts/char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3.xml"/>
  <Override ContentType="application/vnd.ms-office.chartstyle+xml" PartName="/ppt/charts/style4.xml"/>
  <Override ContentType="application/vnd.ms-office.chartstyle+xml" PartName="/ppt/charts/style5.xml"/>
  <Override ContentType="application/vnd.ms-office.chartstyle+xml" PartName="/ppt/charts/style1.xml"/>
  <Override ContentType="application/vnd.ms-office.chartstyle+xml" PartName="/ppt/charts/style2.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9" roundtripDataSignature="AMtx7mjlRhSHz4hwxNh23GFkdd99lmBc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A8790E1-96C1-4F9D-9240-88AC72D25270}">
  <a:tblStyle styleId="{7A8790E1-96C1-4F9D-9240-88AC72D25270}"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3D27623-A1EC-42F1-93C4-AE2BA22D5FB1}" styleName="Table_1">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customschemas.google.com/relationships/presentationmetadata" Target="meta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C:\Users\lenovo\Desktop\Matriz%20retos.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C:\Users\lenovo\Desktop\Matriz%20retos.xlsx" TargetMode="External"/></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C:\Users\lenovo\Desktop\Matriz%20retos.xlsx" TargetMode="External"/></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oleObject" Target="file:///C:\Users\lenovo\Desktop\Matriz%20retos.xlsx" TargetMode="External"/></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oleObject" Target="file:///C:\Users\lenovo\Desktop\Matriz%20ret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CO"/>
              <a:t>Retos</a:t>
            </a:r>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title>
    <c:autoTitleDeleted val="0"/>
    <c:plotArea>
      <c:layout/>
      <c:barChart>
        <c:barDir val="bar"/>
        <c:grouping val="stacked"/>
        <c:varyColors val="0"/>
        <c:ser>
          <c:idx val="0"/>
          <c:order val="0"/>
          <c:spPr>
            <a:solidFill>
              <a:schemeClr val="accent3"/>
            </a:solidFill>
            <a:ln>
              <a:noFill/>
            </a:ln>
            <a:effectLst/>
          </c:spPr>
          <c:invertIfNegative val="0"/>
          <c:cat>
            <c:strRef>
              <c:f>Retos!$C$4:$C$20</c:f>
              <c:strCache>
                <c:ptCount val="17"/>
                <c:pt idx="0">
                  <c:v>Falta de conocimiento</c:v>
                </c:pt>
                <c:pt idx="1">
                  <c:v>Brechas entre la empresa y conocimiento ecológico</c:v>
                </c:pt>
                <c:pt idx="2">
                  <c:v>Falta de iniciativa</c:v>
                </c:pt>
                <c:pt idx="3">
                  <c:v>Apoyo bajo ó nulo de las entidades gubernamentales</c:v>
                </c:pt>
                <c:pt idx="4">
                  <c:v>Falta de motivación externa</c:v>
                </c:pt>
                <c:pt idx="5">
                  <c:v>Necesita gran capacidad de inversión</c:v>
                </c:pt>
                <c:pt idx="6">
                  <c:v>Altos costos de implementación</c:v>
                </c:pt>
                <c:pt idx="7">
                  <c:v>Regulaciones del país </c:v>
                </c:pt>
                <c:pt idx="8">
                  <c:v>Limitaciónes para encotrar materiales recuperados</c:v>
                </c:pt>
                <c:pt idx="9">
                  <c:v>Gestión de residuos</c:v>
                </c:pt>
                <c:pt idx="10">
                  <c:v>Flata presión competitiva</c:v>
                </c:pt>
                <c:pt idx="11">
                  <c:v>Falta de legitimidad</c:v>
                </c:pt>
                <c:pt idx="12">
                  <c:v>Falta de compromiso</c:v>
                </c:pt>
                <c:pt idx="13">
                  <c:v>Restricciones de efectivo</c:v>
                </c:pt>
                <c:pt idx="14">
                  <c:v>Red logística de los proveedores</c:v>
                </c:pt>
                <c:pt idx="15">
                  <c:v>Estructura pobre del mercado</c:v>
                </c:pt>
                <c:pt idx="16">
                  <c:v>Subcontratación</c:v>
                </c:pt>
              </c:strCache>
            </c:strRef>
          </c:cat>
          <c:val>
            <c:numRef>
              <c:f>Retos!$D$4:$D$20</c:f>
              <c:numCache>
                <c:formatCode>General</c:formatCode>
                <c:ptCount val="17"/>
                <c:pt idx="0">
                  <c:v>8</c:v>
                </c:pt>
                <c:pt idx="1">
                  <c:v>1</c:v>
                </c:pt>
                <c:pt idx="2">
                  <c:v>3</c:v>
                </c:pt>
                <c:pt idx="3">
                  <c:v>2</c:v>
                </c:pt>
                <c:pt idx="4">
                  <c:v>3</c:v>
                </c:pt>
                <c:pt idx="5">
                  <c:v>1</c:v>
                </c:pt>
                <c:pt idx="6">
                  <c:v>3</c:v>
                </c:pt>
                <c:pt idx="7">
                  <c:v>2</c:v>
                </c:pt>
                <c:pt idx="8">
                  <c:v>1</c:v>
                </c:pt>
                <c:pt idx="9">
                  <c:v>3</c:v>
                </c:pt>
                <c:pt idx="10">
                  <c:v>1</c:v>
                </c:pt>
                <c:pt idx="11">
                  <c:v>1</c:v>
                </c:pt>
                <c:pt idx="12">
                  <c:v>1</c:v>
                </c:pt>
                <c:pt idx="13">
                  <c:v>1</c:v>
                </c:pt>
                <c:pt idx="14">
                  <c:v>1</c:v>
                </c:pt>
                <c:pt idx="15">
                  <c:v>1</c:v>
                </c:pt>
                <c:pt idx="16">
                  <c:v>1</c:v>
                </c:pt>
              </c:numCache>
            </c:numRef>
          </c:val>
          <c:extLst>
            <c:ext xmlns:c16="http://schemas.microsoft.com/office/drawing/2014/chart" uri="{C3380CC4-5D6E-409C-BE32-E72D297353CC}">
              <c16:uniqueId val="{00000000-56F6-41D7-9C64-241F5AE6A614}"/>
            </c:ext>
          </c:extLst>
        </c:ser>
        <c:dLbls>
          <c:showLegendKey val="0"/>
          <c:showVal val="0"/>
          <c:showCatName val="0"/>
          <c:showSerName val="0"/>
          <c:showPercent val="0"/>
          <c:showBubbleSize val="0"/>
        </c:dLbls>
        <c:gapWidth val="150"/>
        <c:overlap val="100"/>
        <c:axId val="231673615"/>
        <c:axId val="231669455"/>
      </c:barChart>
      <c:catAx>
        <c:axId val="23167361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231669455"/>
        <c:crosses val="autoZero"/>
        <c:auto val="1"/>
        <c:lblAlgn val="ctr"/>
        <c:lblOffset val="100"/>
        <c:noMultiLvlLbl val="0"/>
      </c:catAx>
      <c:valAx>
        <c:axId val="231669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231673615"/>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Retos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526-4188-B418-402690261F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526-4188-B418-402690261F8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526-4188-B418-402690261F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526-4188-B418-402690261F8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526-4188-B418-402690261F8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5526-4188-B418-402690261F8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5526-4188-B418-402690261F8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5526-4188-B418-402690261F89}"/>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5526-4188-B418-402690261F89}"/>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5526-4188-B418-402690261F89}"/>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5526-4188-B418-402690261F89}"/>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5526-4188-B418-402690261F89}"/>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5526-4188-B418-402690261F89}"/>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5526-4188-B418-402690261F89}"/>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5526-4188-B418-402690261F89}"/>
              </c:ext>
            </c:extLst>
          </c:dPt>
          <c:dPt>
            <c:idx val="15"/>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1F-5526-4188-B418-402690261F89}"/>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5526-4188-B418-402690261F89}"/>
              </c:ext>
            </c:extLst>
          </c:dPt>
          <c:dLbls>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FF00"/>
                      </a:solidFill>
                      <a:latin typeface="+mn-lt"/>
                      <a:ea typeface="+mn-ea"/>
                      <a:cs typeface="+mn-cs"/>
                    </a:defRPr>
                  </a:pPr>
                  <a:endParaRPr lang="es-CO"/>
                </a:p>
              </c:txPr>
              <c:dLblPos val="inEnd"/>
              <c:showLegendKey val="0"/>
              <c:showVal val="1"/>
              <c:showCatName val="0"/>
              <c:showSerName val="0"/>
              <c:showPercent val="0"/>
              <c:showBubbleSize val="0"/>
              <c:extLst>
                <c:ext xmlns:c16="http://schemas.microsoft.com/office/drawing/2014/chart" uri="{C3380CC4-5D6E-409C-BE32-E72D297353CC}">
                  <c16:uniqueId val="{00000001-5526-4188-B418-402690261F89}"/>
                </c:ext>
              </c:extLst>
            </c:dLbl>
            <c:dLbl>
              <c:idx val="2"/>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FF00"/>
                      </a:solidFill>
                      <a:latin typeface="+mn-lt"/>
                      <a:ea typeface="+mn-ea"/>
                      <a:cs typeface="+mn-cs"/>
                    </a:defRPr>
                  </a:pPr>
                  <a:endParaRPr lang="es-CO"/>
                </a:p>
              </c:txPr>
              <c:dLblPos val="inEnd"/>
              <c:showLegendKey val="0"/>
              <c:showVal val="1"/>
              <c:showCatName val="0"/>
              <c:showSerName val="0"/>
              <c:showPercent val="0"/>
              <c:showBubbleSize val="0"/>
              <c:extLst>
                <c:ext xmlns:c16="http://schemas.microsoft.com/office/drawing/2014/chart" uri="{C3380CC4-5D6E-409C-BE32-E72D297353CC}">
                  <c16:uniqueId val="{00000005-5526-4188-B418-402690261F89}"/>
                </c:ext>
              </c:extLst>
            </c:dLbl>
            <c:dLbl>
              <c:idx val="4"/>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FF00"/>
                      </a:solidFill>
                      <a:latin typeface="+mn-lt"/>
                      <a:ea typeface="+mn-ea"/>
                      <a:cs typeface="+mn-cs"/>
                    </a:defRPr>
                  </a:pPr>
                  <a:endParaRPr lang="es-CO"/>
                </a:p>
              </c:txPr>
              <c:dLblPos val="inEnd"/>
              <c:showLegendKey val="0"/>
              <c:showVal val="1"/>
              <c:showCatName val="0"/>
              <c:showSerName val="0"/>
              <c:showPercent val="0"/>
              <c:showBubbleSize val="0"/>
              <c:extLst>
                <c:ext xmlns:c16="http://schemas.microsoft.com/office/drawing/2014/chart" uri="{C3380CC4-5D6E-409C-BE32-E72D297353CC}">
                  <c16:uniqueId val="{00000009-5526-4188-B418-402690261F89}"/>
                </c:ext>
              </c:extLst>
            </c:dLbl>
            <c:dLbl>
              <c:idx val="6"/>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FF00"/>
                      </a:solidFill>
                      <a:latin typeface="+mn-lt"/>
                      <a:ea typeface="+mn-ea"/>
                      <a:cs typeface="+mn-cs"/>
                    </a:defRPr>
                  </a:pPr>
                  <a:endParaRPr lang="es-CO"/>
                </a:p>
              </c:txPr>
              <c:dLblPos val="inEnd"/>
              <c:showLegendKey val="0"/>
              <c:showVal val="1"/>
              <c:showCatName val="0"/>
              <c:showSerName val="0"/>
              <c:showPercent val="0"/>
              <c:showBubbleSize val="0"/>
              <c:extLst>
                <c:ext xmlns:c16="http://schemas.microsoft.com/office/drawing/2014/chart" uri="{C3380CC4-5D6E-409C-BE32-E72D297353CC}">
                  <c16:uniqueId val="{0000000D-5526-4188-B418-402690261F89}"/>
                </c:ext>
              </c:extLst>
            </c:dLbl>
            <c:dLbl>
              <c:idx val="9"/>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FF00"/>
                      </a:solidFill>
                      <a:latin typeface="+mn-lt"/>
                      <a:ea typeface="+mn-ea"/>
                      <a:cs typeface="+mn-cs"/>
                    </a:defRPr>
                  </a:pPr>
                  <a:endParaRPr lang="es-CO"/>
                </a:p>
              </c:txPr>
              <c:dLblPos val="inEnd"/>
              <c:showLegendKey val="0"/>
              <c:showVal val="1"/>
              <c:showCatName val="0"/>
              <c:showSerName val="0"/>
              <c:showPercent val="0"/>
              <c:showBubbleSize val="0"/>
              <c:extLst>
                <c:ext xmlns:c16="http://schemas.microsoft.com/office/drawing/2014/chart" uri="{C3380CC4-5D6E-409C-BE32-E72D297353CC}">
                  <c16:uniqueId val="{00000013-5526-4188-B418-402690261F8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Retos!$C$4:$C$20</c:f>
              <c:strCache>
                <c:ptCount val="17"/>
                <c:pt idx="0">
                  <c:v>Falta de conocimiento</c:v>
                </c:pt>
                <c:pt idx="1">
                  <c:v>Brechas entre la empresa y conocimiento ecológico</c:v>
                </c:pt>
                <c:pt idx="2">
                  <c:v>Falta de iniciativa</c:v>
                </c:pt>
                <c:pt idx="3">
                  <c:v>Apoyo bajo ó nulo de las entidades gubernamentales</c:v>
                </c:pt>
                <c:pt idx="4">
                  <c:v>Falta de motivación externa</c:v>
                </c:pt>
                <c:pt idx="5">
                  <c:v>Necesita gran capacidad de inversión</c:v>
                </c:pt>
                <c:pt idx="6">
                  <c:v>Altos costos de implementación</c:v>
                </c:pt>
                <c:pt idx="7">
                  <c:v>Regulaciones del país </c:v>
                </c:pt>
                <c:pt idx="8">
                  <c:v>Limitaciónes para encotrar materiales recuperados</c:v>
                </c:pt>
                <c:pt idx="9">
                  <c:v>Gestión de residuos</c:v>
                </c:pt>
                <c:pt idx="10">
                  <c:v>Flata presión competitiva</c:v>
                </c:pt>
                <c:pt idx="11">
                  <c:v>Falta de legitimidad</c:v>
                </c:pt>
                <c:pt idx="12">
                  <c:v>Falta de compromiso</c:v>
                </c:pt>
                <c:pt idx="13">
                  <c:v>Restricciones de efectivo</c:v>
                </c:pt>
                <c:pt idx="14">
                  <c:v>Red logística de los proveedores</c:v>
                </c:pt>
                <c:pt idx="15">
                  <c:v>Estructura pobre del mercado</c:v>
                </c:pt>
                <c:pt idx="16">
                  <c:v>Subcontratación</c:v>
                </c:pt>
              </c:strCache>
            </c:strRef>
          </c:cat>
          <c:val>
            <c:numRef>
              <c:f>Retos!$E$4:$E$20</c:f>
              <c:numCache>
                <c:formatCode>0%</c:formatCode>
                <c:ptCount val="17"/>
                <c:pt idx="0">
                  <c:v>0.23529411764705882</c:v>
                </c:pt>
                <c:pt idx="1">
                  <c:v>2.9411764705882353E-2</c:v>
                </c:pt>
                <c:pt idx="2">
                  <c:v>8.8235294117647065E-2</c:v>
                </c:pt>
                <c:pt idx="3">
                  <c:v>5.8823529411764705E-2</c:v>
                </c:pt>
                <c:pt idx="4">
                  <c:v>8.8235294117647065E-2</c:v>
                </c:pt>
                <c:pt idx="5">
                  <c:v>2.9411764705882353E-2</c:v>
                </c:pt>
                <c:pt idx="6">
                  <c:v>8.8235294117647065E-2</c:v>
                </c:pt>
                <c:pt idx="7">
                  <c:v>5.8823529411764705E-2</c:v>
                </c:pt>
                <c:pt idx="8">
                  <c:v>2.9411764705882353E-2</c:v>
                </c:pt>
                <c:pt idx="9">
                  <c:v>8.8235294117647065E-2</c:v>
                </c:pt>
                <c:pt idx="10">
                  <c:v>2.9411764705882353E-2</c:v>
                </c:pt>
                <c:pt idx="11">
                  <c:v>2.9411764705882353E-2</c:v>
                </c:pt>
                <c:pt idx="12">
                  <c:v>2.9411764705882353E-2</c:v>
                </c:pt>
                <c:pt idx="13">
                  <c:v>2.9411764705882353E-2</c:v>
                </c:pt>
                <c:pt idx="14">
                  <c:v>2.9411764705882353E-2</c:v>
                </c:pt>
                <c:pt idx="15">
                  <c:v>2.9411764705882353E-2</c:v>
                </c:pt>
                <c:pt idx="16">
                  <c:v>2.9411764705882353E-2</c:v>
                </c:pt>
              </c:numCache>
            </c:numRef>
          </c:val>
          <c:extLst>
            <c:ext xmlns:c16="http://schemas.microsoft.com/office/drawing/2014/chart" uri="{C3380CC4-5D6E-409C-BE32-E72D297353CC}">
              <c16:uniqueId val="{00000022-5526-4188-B418-402690261F89}"/>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CO"/>
              <a:t>País, región...</a:t>
            </a:r>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title>
    <c:autoTitleDeleted val="0"/>
    <c:plotArea>
      <c:layout/>
      <c:barChart>
        <c:barDir val="bar"/>
        <c:grouping val="stacked"/>
        <c:varyColors val="0"/>
        <c:ser>
          <c:idx val="0"/>
          <c:order val="0"/>
          <c:spPr>
            <a:solidFill>
              <a:schemeClr val="accent1"/>
            </a:solidFill>
            <a:ln>
              <a:noFill/>
            </a:ln>
            <a:effectLst/>
          </c:spPr>
          <c:invertIfNegative val="0"/>
          <c:cat>
            <c:strRef>
              <c:f>Países!$C$6:$C$15</c:f>
              <c:strCache>
                <c:ptCount val="10"/>
                <c:pt idx="0">
                  <c:v>Tailandia</c:v>
                </c:pt>
                <c:pt idx="1">
                  <c:v>China</c:v>
                </c:pt>
                <c:pt idx="2">
                  <c:v>Reino Unido</c:v>
                </c:pt>
                <c:pt idx="3">
                  <c:v>Emiratos árabes unidos</c:v>
                </c:pt>
                <c:pt idx="4">
                  <c:v>Grecia</c:v>
                </c:pt>
                <c:pt idx="5">
                  <c:v>Unión Europea</c:v>
                </c:pt>
                <c:pt idx="6">
                  <c:v>Países del sudeste de Europa</c:v>
                </c:pt>
                <c:pt idx="7">
                  <c:v>India</c:v>
                </c:pt>
                <c:pt idx="8">
                  <c:v>África subsahariana</c:v>
                </c:pt>
                <c:pt idx="9">
                  <c:v>Australia</c:v>
                </c:pt>
              </c:strCache>
            </c:strRef>
          </c:cat>
          <c:val>
            <c:numRef>
              <c:f>Países!$D$6:$D$15</c:f>
              <c:numCache>
                <c:formatCode>General</c:formatCode>
                <c:ptCount val="10"/>
                <c:pt idx="0">
                  <c:v>1</c:v>
                </c:pt>
                <c:pt idx="1">
                  <c:v>1</c:v>
                </c:pt>
                <c:pt idx="2">
                  <c:v>1</c:v>
                </c:pt>
                <c:pt idx="3">
                  <c:v>1</c:v>
                </c:pt>
                <c:pt idx="4">
                  <c:v>1</c:v>
                </c:pt>
                <c:pt idx="5">
                  <c:v>1</c:v>
                </c:pt>
                <c:pt idx="6">
                  <c:v>1</c:v>
                </c:pt>
                <c:pt idx="7">
                  <c:v>2</c:v>
                </c:pt>
                <c:pt idx="8">
                  <c:v>1</c:v>
                </c:pt>
                <c:pt idx="9">
                  <c:v>1</c:v>
                </c:pt>
              </c:numCache>
            </c:numRef>
          </c:val>
          <c:extLst>
            <c:ext xmlns:c16="http://schemas.microsoft.com/office/drawing/2014/chart" uri="{C3380CC4-5D6E-409C-BE32-E72D297353CC}">
              <c16:uniqueId val="{00000000-722A-43C5-9A22-EB5E57723F67}"/>
            </c:ext>
          </c:extLst>
        </c:ser>
        <c:dLbls>
          <c:showLegendKey val="0"/>
          <c:showVal val="0"/>
          <c:showCatName val="0"/>
          <c:showSerName val="0"/>
          <c:showPercent val="0"/>
          <c:showBubbleSize val="0"/>
        </c:dLbls>
        <c:gapWidth val="150"/>
        <c:overlap val="100"/>
        <c:axId val="410613103"/>
        <c:axId val="410622671"/>
      </c:barChart>
      <c:catAx>
        <c:axId val="4106131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22671"/>
        <c:crosses val="autoZero"/>
        <c:auto val="1"/>
        <c:lblAlgn val="ctr"/>
        <c:lblOffset val="100"/>
        <c:noMultiLvlLbl val="0"/>
      </c:catAx>
      <c:valAx>
        <c:axId val="41062267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13103"/>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32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CO"/>
              <a:t>Áreas</a:t>
            </a:r>
          </a:p>
        </c:rich>
      </c:tx>
      <c:layout/>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title>
    <c:autoTitleDeleted val="0"/>
    <c:plotArea>
      <c:layout/>
      <c:barChart>
        <c:barDir val="bar"/>
        <c:grouping val="stacked"/>
        <c:varyColors val="0"/>
        <c:ser>
          <c:idx val="0"/>
          <c:order val="0"/>
          <c:spPr>
            <a:solidFill>
              <a:schemeClr val="accent2"/>
            </a:solidFill>
            <a:ln>
              <a:noFill/>
            </a:ln>
            <a:effectLst/>
          </c:spPr>
          <c:invertIfNegative val="0"/>
          <c:cat>
            <c:strRef>
              <c:f>Áreas!$B$5:$B$6</c:f>
              <c:strCache>
                <c:ptCount val="2"/>
                <c:pt idx="0">
                  <c:v>Manufactura</c:v>
                </c:pt>
                <c:pt idx="1">
                  <c:v>Logística (Emabalaje)</c:v>
                </c:pt>
              </c:strCache>
            </c:strRef>
          </c:cat>
          <c:val>
            <c:numRef>
              <c:f>Áreas!$C$5:$C$6</c:f>
              <c:numCache>
                <c:formatCode>General</c:formatCode>
                <c:ptCount val="2"/>
                <c:pt idx="0">
                  <c:v>3</c:v>
                </c:pt>
                <c:pt idx="1">
                  <c:v>2</c:v>
                </c:pt>
              </c:numCache>
            </c:numRef>
          </c:val>
          <c:extLst>
            <c:ext xmlns:c16="http://schemas.microsoft.com/office/drawing/2014/chart" uri="{C3380CC4-5D6E-409C-BE32-E72D297353CC}">
              <c16:uniqueId val="{00000000-3245-4BD9-AD86-CBF06282BAB1}"/>
            </c:ext>
          </c:extLst>
        </c:ser>
        <c:dLbls>
          <c:showLegendKey val="0"/>
          <c:showVal val="0"/>
          <c:showCatName val="0"/>
          <c:showSerName val="0"/>
          <c:showPercent val="0"/>
          <c:showBubbleSize val="0"/>
        </c:dLbls>
        <c:gapWidth val="150"/>
        <c:overlap val="100"/>
        <c:axId val="410620175"/>
        <c:axId val="410621423"/>
      </c:barChart>
      <c:catAx>
        <c:axId val="41062017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21423"/>
        <c:crosses val="autoZero"/>
        <c:auto val="1"/>
        <c:lblAlgn val="ctr"/>
        <c:lblOffset val="100"/>
        <c:noMultiLvlLbl val="0"/>
      </c:catAx>
      <c:valAx>
        <c:axId val="41062142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20175"/>
        <c:crosses val="autoZero"/>
        <c:crossBetween val="between"/>
      </c:valAx>
      <c:spPr>
        <a:noFill/>
        <a:ln>
          <a:noFill/>
        </a:ln>
        <a:effectLst/>
      </c:spPr>
    </c:plotArea>
    <c:plotVisOnly val="1"/>
    <c:dispBlanksAs val="gap"/>
    <c:showDLblsOverMax val="0"/>
  </c:chart>
  <c:spPr>
    <a:noFill/>
    <a:ln>
      <a:noFill/>
    </a:ln>
    <a:effectLst/>
  </c:spPr>
  <c:txPr>
    <a:bodyPr/>
    <a:lstStyle/>
    <a:p>
      <a:pPr>
        <a:defRPr sz="1100">
          <a:latin typeface="Times New Roman" panose="02020603050405020304" pitchFamily="18" charset="0"/>
          <a:cs typeface="Times New Roman" panose="02020603050405020304" pitchFamily="18" charset="0"/>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CO"/>
              <a:t>Sectores</a:t>
            </a:r>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title>
    <c:autoTitleDeleted val="0"/>
    <c:plotArea>
      <c:layout/>
      <c:barChart>
        <c:barDir val="bar"/>
        <c:grouping val="stacked"/>
        <c:varyColors val="0"/>
        <c:ser>
          <c:idx val="0"/>
          <c:order val="0"/>
          <c:spPr>
            <a:solidFill>
              <a:schemeClr val="accent4"/>
            </a:solidFill>
            <a:ln>
              <a:noFill/>
            </a:ln>
            <a:effectLst/>
          </c:spPr>
          <c:invertIfNegative val="0"/>
          <c:cat>
            <c:strRef>
              <c:f>Sectores!$B$3:$B$6</c:f>
              <c:strCache>
                <c:ptCount val="4"/>
                <c:pt idx="0">
                  <c:v>Hospitalaria</c:v>
                </c:pt>
                <c:pt idx="1">
                  <c:v>Hotelera</c:v>
                </c:pt>
                <c:pt idx="2">
                  <c:v>Lácteos</c:v>
                </c:pt>
                <c:pt idx="3">
                  <c:v>Construcción</c:v>
                </c:pt>
              </c:strCache>
            </c:strRef>
          </c:cat>
          <c:val>
            <c:numRef>
              <c:f>Sectores!$C$3:$C$6</c:f>
              <c:numCache>
                <c:formatCode>General</c:formatCode>
                <c:ptCount val="4"/>
                <c:pt idx="0">
                  <c:v>1</c:v>
                </c:pt>
                <c:pt idx="1">
                  <c:v>1</c:v>
                </c:pt>
                <c:pt idx="2">
                  <c:v>1</c:v>
                </c:pt>
                <c:pt idx="3">
                  <c:v>1</c:v>
                </c:pt>
              </c:numCache>
            </c:numRef>
          </c:val>
          <c:extLst>
            <c:ext xmlns:c16="http://schemas.microsoft.com/office/drawing/2014/chart" uri="{C3380CC4-5D6E-409C-BE32-E72D297353CC}">
              <c16:uniqueId val="{00000000-5F6E-44B4-9A66-29D5D8D72D12}"/>
            </c:ext>
          </c:extLst>
        </c:ser>
        <c:dLbls>
          <c:showLegendKey val="0"/>
          <c:showVal val="0"/>
          <c:showCatName val="0"/>
          <c:showSerName val="0"/>
          <c:showPercent val="0"/>
          <c:showBubbleSize val="0"/>
        </c:dLbls>
        <c:gapWidth val="150"/>
        <c:overlap val="100"/>
        <c:axId val="410625583"/>
        <c:axId val="410617679"/>
      </c:barChart>
      <c:catAx>
        <c:axId val="4106255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17679"/>
        <c:crosses val="autoZero"/>
        <c:auto val="1"/>
        <c:lblAlgn val="ctr"/>
        <c:lblOffset val="100"/>
        <c:noMultiLvlLbl val="0"/>
      </c:catAx>
      <c:valAx>
        <c:axId val="41061767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O"/>
          </a:p>
        </c:txPr>
        <c:crossAx val="410625583"/>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5">
  <a:schemeClr val="accent2"/>
</cs:colorStyle>
</file>

<file path=ppt/charts/colors5.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CO" sz="1200" u="none" cap="none" strike="noStrike">
                <a:solidFill>
                  <a:schemeClr val="dk1"/>
                </a:solidFill>
                <a:latin typeface="Times New Roman"/>
                <a:ea typeface="Times New Roman"/>
                <a:cs typeface="Times New Roman"/>
                <a:sym typeface="Times New Roman"/>
              </a:rPr>
              <a:t>‹#›</a:t>
            </a:fld>
            <a:endParaRPr b="0" i="0" sz="1200" u="none" cap="none" strike="noStrike">
              <a:solidFill>
                <a:schemeClr val="dk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88" name="Google Shape;8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01" name="Google Shape;101;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CO"/>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10" name="Google Shape;110;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Times New Roman"/>
              <a:buNone/>
            </a:pPr>
            <a:fld id="{00000000-1234-1234-1234-123412341234}" type="slidenum">
              <a:rPr lang="es-CO"/>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22" name="Google Shape;122;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Times New Roman"/>
              <a:buNone/>
            </a:pPr>
            <a:fld id="{00000000-1234-1234-1234-123412341234}" type="slidenum">
              <a:rPr lang="es-CO"/>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p:cSld name="Diapositiva de título">
    <p:bg>
      <p:bgPr>
        <a:blipFill>
          <a:blip r:embed="rId2">
            <a:alphaModFix/>
          </a:blip>
          <a:stretch>
            <a:fillRect/>
          </a:stretch>
        </a:blipFill>
      </p:bgPr>
    </p:bg>
    <p:spTree>
      <p:nvGrpSpPr>
        <p:cNvPr id="15"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51" name="Shape 51"/>
        <p:cNvGrpSpPr/>
        <p:nvPr/>
      </p:nvGrpSpPr>
      <p:grpSpPr>
        <a:xfrm>
          <a:off x="0" y="0"/>
          <a:ext cx="0" cy="0"/>
          <a:chOff x="0" y="0"/>
          <a:chExt cx="0" cy="0"/>
        </a:xfrm>
      </p:grpSpPr>
      <p:sp>
        <p:nvSpPr>
          <p:cNvPr id="52" name="Google Shape;52;p34"/>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3" name="Google Shape;53;p34"/>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54" name="Google Shape;54;p34"/>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5" name="Google Shape;55;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58" name="Shape 58"/>
        <p:cNvGrpSpPr/>
        <p:nvPr/>
      </p:nvGrpSpPr>
      <p:grpSpPr>
        <a:xfrm>
          <a:off x="0" y="0"/>
          <a:ext cx="0" cy="0"/>
          <a:chOff x="0" y="0"/>
          <a:chExt cx="0" cy="0"/>
        </a:xfrm>
      </p:grpSpPr>
      <p:sp>
        <p:nvSpPr>
          <p:cNvPr id="59" name="Google Shape;59;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0" name="Google Shape;60;p35"/>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1" name="Google Shape;61;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64" name="Shape 64"/>
        <p:cNvGrpSpPr/>
        <p:nvPr/>
      </p:nvGrpSpPr>
      <p:grpSpPr>
        <a:xfrm>
          <a:off x="0" y="0"/>
          <a:ext cx="0" cy="0"/>
          <a:chOff x="0" y="0"/>
          <a:chExt cx="0" cy="0"/>
        </a:xfrm>
      </p:grpSpPr>
      <p:sp>
        <p:nvSpPr>
          <p:cNvPr id="65" name="Google Shape;65;p36"/>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6" name="Google Shape;66;p3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7" name="Google Shape;67;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type="objOnly">
  <p:cSld name="OBJECT_ONLY">
    <p:spTree>
      <p:nvGrpSpPr>
        <p:cNvPr id="70" name="Shape 70"/>
        <p:cNvGrpSpPr/>
        <p:nvPr/>
      </p:nvGrpSpPr>
      <p:grpSpPr>
        <a:xfrm>
          <a:off x="0" y="0"/>
          <a:ext cx="0" cy="0"/>
          <a:chOff x="0" y="0"/>
          <a:chExt cx="0" cy="0"/>
        </a:xfrm>
      </p:grpSpPr>
      <p:sp>
        <p:nvSpPr>
          <p:cNvPr id="71" name="Google Shape;71;p37"/>
          <p:cNvSpPr txBox="1"/>
          <p:nvPr>
            <p:ph idx="1" type="body"/>
          </p:nvPr>
        </p:nvSpPr>
        <p:spPr>
          <a:xfrm>
            <a:off x="685800" y="609600"/>
            <a:ext cx="7772400" cy="54864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2" name="Google Shape;72;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p:cSld name="Título y objetos">
    <p:bg>
      <p:bgPr>
        <a:blipFill>
          <a:blip r:embed="rId2">
            <a:alphaModFix/>
          </a:blip>
          <a:stretch>
            <a:fillRect/>
          </a:stretch>
        </a:blipFill>
      </p:bgPr>
    </p:bg>
    <p:spTree>
      <p:nvGrpSpPr>
        <p:cNvPr id="16" name="Shape 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p:cSld name="1_Encabezado de sección">
    <p:bg>
      <p:bgPr>
        <a:blipFill>
          <a:blip r:embed="rId2">
            <a:alphaModFix/>
          </a:blip>
          <a:stretch>
            <a:fillRect/>
          </a:stretch>
        </a:blipFill>
      </p:bgPr>
    </p:bg>
    <p:spTree>
      <p:nvGrpSpPr>
        <p:cNvPr id="17" name="Shape 1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p:cSld name="Encabezado de sección">
    <p:bg>
      <p:bgPr>
        <a:blipFill>
          <a:blip r:embed="rId2">
            <a:alphaModFix/>
          </a:blip>
          <a:stretch>
            <a:fillRect/>
          </a:stretch>
        </a:blipFill>
      </p:bgPr>
    </p:bg>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19" name="Shape 19"/>
        <p:cNvGrpSpPr/>
        <p:nvPr/>
      </p:nvGrpSpPr>
      <p:grpSpPr>
        <a:xfrm>
          <a:off x="0" y="0"/>
          <a:ext cx="0" cy="0"/>
          <a:chOff x="0" y="0"/>
          <a:chExt cx="0" cy="0"/>
        </a:xfrm>
      </p:grpSpPr>
      <p:sp>
        <p:nvSpPr>
          <p:cNvPr id="20" name="Google Shape;20;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23" name="Shape 23"/>
        <p:cNvGrpSpPr/>
        <p:nvPr/>
      </p:nvGrpSpPr>
      <p:grpSpPr>
        <a:xfrm>
          <a:off x="0" y="0"/>
          <a:ext cx="0" cy="0"/>
          <a:chOff x="0" y="0"/>
          <a:chExt cx="0" cy="0"/>
        </a:xfrm>
      </p:grpSpPr>
      <p:sp>
        <p:nvSpPr>
          <p:cNvPr id="24" name="Google Shape;24;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30"/>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6" name="Google Shape;26;p30"/>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7" name="Google Shape;27;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30" name="Shape 30"/>
        <p:cNvGrpSpPr/>
        <p:nvPr/>
      </p:nvGrpSpPr>
      <p:grpSpPr>
        <a:xfrm>
          <a:off x="0" y="0"/>
          <a:ext cx="0" cy="0"/>
          <a:chOff x="0" y="0"/>
          <a:chExt cx="0" cy="0"/>
        </a:xfrm>
      </p:grpSpPr>
      <p:sp>
        <p:nvSpPr>
          <p:cNvPr id="31" name="Google Shape;31;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2" name="Google Shape;32;p31"/>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3" name="Google Shape;33;p31"/>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4" name="Google Shape;34;p31"/>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5" name="Google Shape;35;p31"/>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6" name="Google Shape;36;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ólo el título" type="titleOnly">
  <p:cSld name="TITLE_ONLY">
    <p:spTree>
      <p:nvGrpSpPr>
        <p:cNvPr id="39" name="Shape 39"/>
        <p:cNvGrpSpPr/>
        <p:nvPr/>
      </p:nvGrpSpPr>
      <p:grpSpPr>
        <a:xfrm>
          <a:off x="0" y="0"/>
          <a:ext cx="0" cy="0"/>
          <a:chOff x="0" y="0"/>
          <a:chExt cx="0" cy="0"/>
        </a:xfrm>
      </p:grpSpPr>
      <p:sp>
        <p:nvSpPr>
          <p:cNvPr id="40" name="Google Shape;40;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1" name="Google Shape;41;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44" name="Shape 44"/>
        <p:cNvGrpSpPr/>
        <p:nvPr/>
      </p:nvGrpSpPr>
      <p:grpSpPr>
        <a:xfrm>
          <a:off x="0" y="0"/>
          <a:ext cx="0" cy="0"/>
          <a:chOff x="0" y="0"/>
          <a:chExt cx="0" cy="0"/>
        </a:xfrm>
      </p:grpSpPr>
      <p:sp>
        <p:nvSpPr>
          <p:cNvPr id="45" name="Google Shape;45;p33"/>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6" name="Google Shape;46;p33"/>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47" name="Google Shape;47;p33"/>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48" name="Google Shape;48;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200">
                <a:solidFill>
                  <a:srgbClr val="898989"/>
                </a:solidFill>
                <a:latin typeface="Calibri"/>
                <a:ea typeface="Calibri"/>
                <a:cs typeface="Calibri"/>
                <a:sym typeface="Calibri"/>
              </a:defRPr>
            </a:lvl1pPr>
            <a:lvl2pPr indent="0" lvl="1" marL="0" algn="r">
              <a:spcBef>
                <a:spcPts val="0"/>
              </a:spcBef>
              <a:spcAft>
                <a:spcPts val="0"/>
              </a:spcAft>
              <a:buNone/>
              <a:defRPr sz="1200">
                <a:solidFill>
                  <a:srgbClr val="898989"/>
                </a:solidFill>
                <a:latin typeface="Calibri"/>
                <a:ea typeface="Calibri"/>
                <a:cs typeface="Calibri"/>
                <a:sym typeface="Calibri"/>
              </a:defRPr>
            </a:lvl2pPr>
            <a:lvl3pPr indent="0" lvl="2" marL="0" algn="r">
              <a:spcBef>
                <a:spcPts val="0"/>
              </a:spcBef>
              <a:spcAft>
                <a:spcPts val="0"/>
              </a:spcAft>
              <a:buNone/>
              <a:defRPr sz="1200">
                <a:solidFill>
                  <a:srgbClr val="898989"/>
                </a:solidFill>
                <a:latin typeface="Calibri"/>
                <a:ea typeface="Calibri"/>
                <a:cs typeface="Calibri"/>
                <a:sym typeface="Calibri"/>
              </a:defRPr>
            </a:lvl3pPr>
            <a:lvl4pPr indent="0" lvl="3" marL="0" algn="r">
              <a:spcBef>
                <a:spcPts val="0"/>
              </a:spcBef>
              <a:spcAft>
                <a:spcPts val="0"/>
              </a:spcAft>
              <a:buNone/>
              <a:defRPr sz="1200">
                <a:solidFill>
                  <a:srgbClr val="898989"/>
                </a:solidFill>
                <a:latin typeface="Calibri"/>
                <a:ea typeface="Calibri"/>
                <a:cs typeface="Calibri"/>
                <a:sym typeface="Calibri"/>
              </a:defRPr>
            </a:lvl4pPr>
            <a:lvl5pPr indent="0" lvl="4" marL="0" algn="r">
              <a:spcBef>
                <a:spcPts val="0"/>
              </a:spcBef>
              <a:spcAft>
                <a:spcPts val="0"/>
              </a:spcAft>
              <a:buNone/>
              <a:defRPr sz="1200">
                <a:solidFill>
                  <a:srgbClr val="898989"/>
                </a:solidFill>
                <a:latin typeface="Calibri"/>
                <a:ea typeface="Calibri"/>
                <a:cs typeface="Calibri"/>
                <a:sym typeface="Calibri"/>
              </a:defRPr>
            </a:lvl5pPr>
            <a:lvl6pPr indent="0" lvl="5" marL="0" algn="r">
              <a:spcBef>
                <a:spcPts val="0"/>
              </a:spcBef>
              <a:spcAft>
                <a:spcPts val="0"/>
              </a:spcAft>
              <a:buNone/>
              <a:defRPr sz="1200">
                <a:solidFill>
                  <a:srgbClr val="898989"/>
                </a:solidFill>
                <a:latin typeface="Calibri"/>
                <a:ea typeface="Calibri"/>
                <a:cs typeface="Calibri"/>
                <a:sym typeface="Calibri"/>
              </a:defRPr>
            </a:lvl6pPr>
            <a:lvl7pPr indent="0" lvl="6" marL="0" algn="r">
              <a:spcBef>
                <a:spcPts val="0"/>
              </a:spcBef>
              <a:spcAft>
                <a:spcPts val="0"/>
              </a:spcAft>
              <a:buNone/>
              <a:defRPr sz="1200">
                <a:solidFill>
                  <a:srgbClr val="898989"/>
                </a:solidFill>
                <a:latin typeface="Calibri"/>
                <a:ea typeface="Calibri"/>
                <a:cs typeface="Calibri"/>
                <a:sym typeface="Calibri"/>
              </a:defRPr>
            </a:lvl7pPr>
            <a:lvl8pPr indent="0" lvl="7" marL="0" algn="r">
              <a:spcBef>
                <a:spcPts val="0"/>
              </a:spcBef>
              <a:spcAft>
                <a:spcPts val="0"/>
              </a:spcAft>
              <a:buNone/>
              <a:defRPr sz="1200">
                <a:solidFill>
                  <a:srgbClr val="898989"/>
                </a:solidFill>
                <a:latin typeface="Calibri"/>
                <a:ea typeface="Calibri"/>
                <a:cs typeface="Calibri"/>
                <a:sym typeface="Calibri"/>
              </a:defRPr>
            </a:lvl8pPr>
            <a:lvl9pPr indent="0" lvl="8" marL="0" algn="r">
              <a:spcBef>
                <a:spcPts val="0"/>
              </a:spcBef>
              <a:spcAft>
                <a:spcPts val="0"/>
              </a:spcAft>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3" name="Google Shape;13;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4" name="Google Shape;14;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rtl="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rtl="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rtl="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rtl="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rtl="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rtl="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rtl="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rtl="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19.png"/><Relationship Id="rId5" Type="http://schemas.openxmlformats.org/officeDocument/2006/relationships/image" Target="../media/image15.png"/><Relationship Id="rId6" Type="http://schemas.openxmlformats.org/officeDocument/2006/relationships/image" Target="../media/image17.png"/><Relationship Id="rId7"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chart" Target="../charts/char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hyperlink" Target="https://definanzas.com/paises-subdesarrollados-lista-completa/"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chart" Target="../charts/char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3.jpg"/><Relationship Id="rId4" Type="http://schemas.openxmlformats.org/officeDocument/2006/relationships/image" Target="../media/image20.jpg"/><Relationship Id="rId5"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 Id="rId4" Type="http://schemas.openxmlformats.org/officeDocument/2006/relationships/hyperlink" Target="https://www.eoi.es/blogs/sostenibilidad/sostenibilidad-de-la-eterna-adolescencia-o-vejez-prematur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11.jpg"/><Relationship Id="rId6" Type="http://schemas.openxmlformats.org/officeDocument/2006/relationships/hyperlink" Target="https://logisticayabastecimiento.jimdo.com/qu%C3%A9-es-cadena-de-abastecimiento/" TargetMode="External"/><Relationship Id="rId7" Type="http://schemas.openxmlformats.org/officeDocument/2006/relationships/hyperlink" Target="https://www.entrepreneur.com/article/316908" TargetMode="External"/><Relationship Id="rId8" Type="http://schemas.openxmlformats.org/officeDocument/2006/relationships/hyperlink" Target="https://profitline.com.co/novedades-logistica-inversa-2017/"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9.png"/><Relationship Id="rId5" Type="http://schemas.openxmlformats.org/officeDocument/2006/relationships/hyperlink" Target="https://www.hiberus.com/crecemos-contigo/la-logistica-inversa-que-es-y-para-que-sirve/" TargetMode="External"/><Relationship Id="rId6" Type="http://schemas.openxmlformats.org/officeDocument/2006/relationships/hyperlink" Target="http://cecorti.blogspot.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10"/>
          <p:cNvSpPr txBox="1"/>
          <p:nvPr/>
        </p:nvSpPr>
        <p:spPr>
          <a:xfrm>
            <a:off x="1331640" y="260648"/>
            <a:ext cx="662473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ANÁLISIS DE LA RED RESULTANTE</a:t>
            </a:r>
            <a:endParaRPr/>
          </a:p>
        </p:txBody>
      </p:sp>
      <p:pic>
        <p:nvPicPr>
          <p:cNvPr id="151" name="Google Shape;151;p10"/>
          <p:cNvPicPr preferRelativeResize="0"/>
          <p:nvPr/>
        </p:nvPicPr>
        <p:blipFill rotWithShape="1">
          <a:blip r:embed="rId3">
            <a:alphaModFix/>
          </a:blip>
          <a:srcRect b="0" l="0" r="0" t="0"/>
          <a:stretch/>
        </p:blipFill>
        <p:spPr>
          <a:xfrm>
            <a:off x="2661961" y="5301208"/>
            <a:ext cx="3532043" cy="469578"/>
          </a:xfrm>
          <a:prstGeom prst="rect">
            <a:avLst/>
          </a:prstGeom>
          <a:noFill/>
          <a:ln>
            <a:noFill/>
          </a:ln>
        </p:spPr>
      </p:pic>
      <p:pic>
        <p:nvPicPr>
          <p:cNvPr id="152" name="Google Shape;152;p10"/>
          <p:cNvPicPr preferRelativeResize="0"/>
          <p:nvPr/>
        </p:nvPicPr>
        <p:blipFill rotWithShape="1">
          <a:blip r:embed="rId4">
            <a:alphaModFix/>
          </a:blip>
          <a:srcRect b="13600" l="21649" r="22438" t="12200"/>
          <a:stretch/>
        </p:blipFill>
        <p:spPr>
          <a:xfrm>
            <a:off x="1581630" y="836712"/>
            <a:ext cx="5980740" cy="4464496"/>
          </a:xfrm>
          <a:prstGeom prst="rect">
            <a:avLst/>
          </a:prstGeom>
          <a:noFill/>
          <a:ln>
            <a:noFill/>
          </a:ln>
        </p:spPr>
      </p:pic>
      <p:pic>
        <p:nvPicPr>
          <p:cNvPr id="153" name="Google Shape;153;p10"/>
          <p:cNvPicPr preferRelativeResize="0"/>
          <p:nvPr/>
        </p:nvPicPr>
        <p:blipFill rotWithShape="1">
          <a:blip r:embed="rId5">
            <a:alphaModFix/>
          </a:blip>
          <a:srcRect b="13600" l="21649" r="22438" t="11624"/>
          <a:stretch/>
        </p:blipFill>
        <p:spPr>
          <a:xfrm>
            <a:off x="1592825" y="842944"/>
            <a:ext cx="5980740" cy="4499142"/>
          </a:xfrm>
          <a:prstGeom prst="rect">
            <a:avLst/>
          </a:prstGeom>
          <a:noFill/>
          <a:ln>
            <a:noFill/>
          </a:ln>
        </p:spPr>
      </p:pic>
      <p:pic>
        <p:nvPicPr>
          <p:cNvPr id="154" name="Google Shape;154;p10"/>
          <p:cNvPicPr preferRelativeResize="0"/>
          <p:nvPr/>
        </p:nvPicPr>
        <p:blipFill rotWithShape="1">
          <a:blip r:embed="rId6">
            <a:alphaModFix/>
          </a:blip>
          <a:srcRect b="13601" l="22437" r="22438" t="12927"/>
          <a:stretch/>
        </p:blipFill>
        <p:spPr>
          <a:xfrm>
            <a:off x="1592825" y="916526"/>
            <a:ext cx="5888841" cy="4415044"/>
          </a:xfrm>
          <a:prstGeom prst="rect">
            <a:avLst/>
          </a:prstGeom>
          <a:noFill/>
          <a:ln>
            <a:noFill/>
          </a:ln>
        </p:spPr>
      </p:pic>
      <p:pic>
        <p:nvPicPr>
          <p:cNvPr id="155" name="Google Shape;155;p10"/>
          <p:cNvPicPr preferRelativeResize="0"/>
          <p:nvPr/>
        </p:nvPicPr>
        <p:blipFill rotWithShape="1">
          <a:blip r:embed="rId7">
            <a:alphaModFix/>
          </a:blip>
          <a:srcRect b="20600" l="22437" r="22438" t="11624"/>
          <a:stretch/>
        </p:blipFill>
        <p:spPr>
          <a:xfrm>
            <a:off x="1599250" y="906010"/>
            <a:ext cx="5938729" cy="438468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90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210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320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id="160" name="Google Shape;160;p11"/>
          <p:cNvPicPr preferRelativeResize="0"/>
          <p:nvPr/>
        </p:nvPicPr>
        <p:blipFill rotWithShape="1">
          <a:blip r:embed="rId3">
            <a:alphaModFix/>
          </a:blip>
          <a:srcRect b="9399" l="11412" r="19288" t="8001"/>
          <a:stretch/>
        </p:blipFill>
        <p:spPr>
          <a:xfrm>
            <a:off x="1187624" y="764704"/>
            <a:ext cx="6768752" cy="4538141"/>
          </a:xfrm>
          <a:prstGeom prst="rect">
            <a:avLst/>
          </a:prstGeom>
          <a:noFill/>
          <a:ln>
            <a:noFill/>
          </a:ln>
        </p:spPr>
      </p:pic>
      <p:sp>
        <p:nvSpPr>
          <p:cNvPr id="161" name="Google Shape;161;p11"/>
          <p:cNvSpPr txBox="1"/>
          <p:nvPr/>
        </p:nvSpPr>
        <p:spPr>
          <a:xfrm>
            <a:off x="1331640" y="260648"/>
            <a:ext cx="662473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VISUALIZACIÓN DE LA DENSIDAD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pic>
        <p:nvPicPr>
          <p:cNvPr id="166" name="Google Shape;166;p12"/>
          <p:cNvPicPr preferRelativeResize="0"/>
          <p:nvPr/>
        </p:nvPicPr>
        <p:blipFill rotWithShape="1">
          <a:blip r:embed="rId3">
            <a:alphaModFix/>
          </a:blip>
          <a:srcRect b="0" l="0" r="0" t="0"/>
          <a:stretch/>
        </p:blipFill>
        <p:spPr>
          <a:xfrm>
            <a:off x="614559" y="1258752"/>
            <a:ext cx="7914882" cy="769600"/>
          </a:xfrm>
          <a:prstGeom prst="rect">
            <a:avLst/>
          </a:prstGeom>
          <a:noFill/>
          <a:ln>
            <a:noFill/>
          </a:ln>
        </p:spPr>
      </p:pic>
      <p:grpSp>
        <p:nvGrpSpPr>
          <p:cNvPr id="167" name="Google Shape;167;p12"/>
          <p:cNvGrpSpPr/>
          <p:nvPr/>
        </p:nvGrpSpPr>
        <p:grpSpPr>
          <a:xfrm>
            <a:off x="1835696" y="2132124"/>
            <a:ext cx="5136231" cy="3544167"/>
            <a:chOff x="0" y="0"/>
            <a:chExt cx="5136231" cy="3544167"/>
          </a:xfrm>
        </p:grpSpPr>
        <p:sp>
          <p:nvSpPr>
            <p:cNvPr id="168" name="Google Shape;168;p12"/>
            <p:cNvSpPr/>
            <p:nvPr/>
          </p:nvSpPr>
          <p:spPr>
            <a:xfrm>
              <a:off x="0" y="0"/>
              <a:ext cx="5136231" cy="1063250"/>
            </a:xfrm>
            <a:prstGeom prst="rect">
              <a:avLst/>
            </a:prstGeom>
            <a:solidFill>
              <a:srgbClr val="AD46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2"/>
            <p:cNvSpPr txBox="1"/>
            <p:nvPr/>
          </p:nvSpPr>
          <p:spPr>
            <a:xfrm>
              <a:off x="0" y="0"/>
              <a:ext cx="5136231" cy="1063250"/>
            </a:xfrm>
            <a:prstGeom prst="rect">
              <a:avLst/>
            </a:prstGeom>
            <a:noFill/>
            <a:ln>
              <a:noFill/>
            </a:ln>
          </p:spPr>
          <p:txBody>
            <a:bodyPr anchorCtr="0" anchor="ctr" bIns="80000" lIns="80000" spcFirstLastPara="1" rIns="80000" wrap="square" tIns="80000">
              <a:noAutofit/>
            </a:bodyPr>
            <a:lstStyle/>
            <a:p>
              <a:pPr indent="0" lvl="0" marL="0" marR="0" rtl="0" algn="ctr">
                <a:lnSpc>
                  <a:spcPct val="90000"/>
                </a:lnSpc>
                <a:spcBef>
                  <a:spcPts val="0"/>
                </a:spcBef>
                <a:spcAft>
                  <a:spcPts val="0"/>
                </a:spcAft>
                <a:buNone/>
              </a:pPr>
              <a:r>
                <a:rPr lang="es-CO" sz="2100">
                  <a:solidFill>
                    <a:schemeClr val="dk1"/>
                  </a:solidFill>
                  <a:latin typeface="Times New Roman"/>
                  <a:ea typeface="Times New Roman"/>
                  <a:cs typeface="Times New Roman"/>
                  <a:sym typeface="Times New Roman"/>
                </a:rPr>
                <a:t>Caracterización de los principales retos de la logística verde dentro de la cadena de abastecimiento en Colombia</a:t>
              </a:r>
              <a:endParaRPr sz="2100">
                <a:solidFill>
                  <a:schemeClr val="dk1"/>
                </a:solidFill>
                <a:latin typeface="Times New Roman"/>
                <a:ea typeface="Times New Roman"/>
                <a:cs typeface="Times New Roman"/>
                <a:sym typeface="Times New Roman"/>
              </a:endParaRPr>
            </a:p>
          </p:txBody>
        </p:sp>
        <p:sp>
          <p:nvSpPr>
            <p:cNvPr id="170" name="Google Shape;170;p12"/>
            <p:cNvSpPr/>
            <p:nvPr/>
          </p:nvSpPr>
          <p:spPr>
            <a:xfrm>
              <a:off x="2507" y="1063250"/>
              <a:ext cx="1710405" cy="2232825"/>
            </a:xfrm>
            <a:prstGeom prst="rect">
              <a:avLst/>
            </a:prstGeom>
            <a:solidFill>
              <a:schemeClr val="lt1"/>
            </a:solidFill>
            <a:ln cap="flat" cmpd="sng" w="25400">
              <a:solidFill>
                <a:srgbClr val="AD46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2"/>
            <p:cNvSpPr txBox="1"/>
            <p:nvPr/>
          </p:nvSpPr>
          <p:spPr>
            <a:xfrm>
              <a:off x="2507" y="1063250"/>
              <a:ext cx="1710405" cy="2232825"/>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None/>
              </a:pPr>
              <a:r>
                <a:rPr lang="es-CO" sz="1700">
                  <a:solidFill>
                    <a:schemeClr val="lt1"/>
                  </a:solidFill>
                  <a:latin typeface="Times New Roman"/>
                  <a:ea typeface="Times New Roman"/>
                  <a:cs typeface="Times New Roman"/>
                  <a:sym typeface="Times New Roman"/>
                </a:rPr>
                <a:t>Green Logistics/Reverse Logistics</a:t>
              </a:r>
              <a:endParaRPr sz="1700">
                <a:solidFill>
                  <a:schemeClr val="lt1"/>
                </a:solidFill>
                <a:latin typeface="Times New Roman"/>
                <a:ea typeface="Times New Roman"/>
                <a:cs typeface="Times New Roman"/>
                <a:sym typeface="Times New Roman"/>
              </a:endParaRPr>
            </a:p>
          </p:txBody>
        </p:sp>
        <p:sp>
          <p:nvSpPr>
            <p:cNvPr id="172" name="Google Shape;172;p12"/>
            <p:cNvSpPr/>
            <p:nvPr/>
          </p:nvSpPr>
          <p:spPr>
            <a:xfrm>
              <a:off x="1712913" y="1063250"/>
              <a:ext cx="1710405" cy="2232825"/>
            </a:xfrm>
            <a:prstGeom prst="rect">
              <a:avLst/>
            </a:prstGeom>
            <a:solidFill>
              <a:schemeClr val="lt1"/>
            </a:solidFill>
            <a:ln cap="flat" cmpd="sng" w="25400">
              <a:solidFill>
                <a:srgbClr val="AD46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2"/>
            <p:cNvSpPr txBox="1"/>
            <p:nvPr/>
          </p:nvSpPr>
          <p:spPr>
            <a:xfrm>
              <a:off x="1712913" y="1063250"/>
              <a:ext cx="1710405" cy="2232825"/>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None/>
              </a:pPr>
              <a:r>
                <a:rPr lang="es-CO" sz="1700">
                  <a:solidFill>
                    <a:schemeClr val="lt1"/>
                  </a:solidFill>
                  <a:latin typeface="Times New Roman"/>
                  <a:ea typeface="Times New Roman"/>
                  <a:cs typeface="Times New Roman"/>
                  <a:sym typeface="Times New Roman"/>
                </a:rPr>
                <a:t>Challenge</a:t>
              </a:r>
              <a:endParaRPr sz="1700">
                <a:solidFill>
                  <a:schemeClr val="lt1"/>
                </a:solidFill>
                <a:latin typeface="Times New Roman"/>
                <a:ea typeface="Times New Roman"/>
                <a:cs typeface="Times New Roman"/>
                <a:sym typeface="Times New Roman"/>
              </a:endParaRPr>
            </a:p>
          </p:txBody>
        </p:sp>
        <p:sp>
          <p:nvSpPr>
            <p:cNvPr id="174" name="Google Shape;174;p12"/>
            <p:cNvSpPr/>
            <p:nvPr/>
          </p:nvSpPr>
          <p:spPr>
            <a:xfrm>
              <a:off x="3423318" y="1063250"/>
              <a:ext cx="1710405" cy="2232825"/>
            </a:xfrm>
            <a:prstGeom prst="rect">
              <a:avLst/>
            </a:prstGeom>
            <a:solidFill>
              <a:schemeClr val="lt1"/>
            </a:solidFill>
            <a:ln cap="flat" cmpd="sng" w="25400">
              <a:solidFill>
                <a:srgbClr val="AD46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2"/>
            <p:cNvSpPr txBox="1"/>
            <p:nvPr/>
          </p:nvSpPr>
          <p:spPr>
            <a:xfrm>
              <a:off x="3423318" y="1063250"/>
              <a:ext cx="1710405" cy="2232825"/>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None/>
              </a:pPr>
              <a:r>
                <a:rPr lang="es-CO" sz="1700">
                  <a:solidFill>
                    <a:schemeClr val="lt1"/>
                  </a:solidFill>
                  <a:latin typeface="Times New Roman"/>
                  <a:ea typeface="Times New Roman"/>
                  <a:cs typeface="Times New Roman"/>
                  <a:sym typeface="Times New Roman"/>
                </a:rPr>
                <a:t>Supply chain Management</a:t>
              </a:r>
              <a:endParaRPr/>
            </a:p>
          </p:txBody>
        </p:sp>
        <p:sp>
          <p:nvSpPr>
            <p:cNvPr id="176" name="Google Shape;176;p12"/>
            <p:cNvSpPr/>
            <p:nvPr/>
          </p:nvSpPr>
          <p:spPr>
            <a:xfrm>
              <a:off x="0" y="3296076"/>
              <a:ext cx="5136231" cy="248091"/>
            </a:xfrm>
            <a:prstGeom prst="rect">
              <a:avLst/>
            </a:prstGeom>
            <a:solidFill>
              <a:srgbClr val="AD46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7" name="Google Shape;177;p12"/>
          <p:cNvSpPr txBox="1"/>
          <p:nvPr/>
        </p:nvSpPr>
        <p:spPr>
          <a:xfrm>
            <a:off x="614559" y="260648"/>
            <a:ext cx="7914881"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800">
                <a:solidFill>
                  <a:schemeClr val="dk1"/>
                </a:solidFill>
                <a:latin typeface="Times New Roman"/>
                <a:ea typeface="Times New Roman"/>
                <a:cs typeface="Times New Roman"/>
                <a:sym typeface="Times New Roman"/>
              </a:rPr>
              <a:t>METODOLOGÍA DE ANÁLISIS INDIVIDUAL DE ARTÍCULOS</a:t>
            </a:r>
            <a:endParaRPr b="1" sz="2800">
              <a:solidFill>
                <a:schemeClr val="dk1"/>
              </a:solidFill>
              <a:latin typeface="Times New Roman"/>
              <a:ea typeface="Times New Roman"/>
              <a:cs typeface="Times New Roman"/>
              <a:sym typeface="Times New Roman"/>
            </a:endParaRPr>
          </a:p>
        </p:txBody>
      </p:sp>
      <p:sp>
        <p:nvSpPr>
          <p:cNvPr id="178" name="Google Shape;178;p12"/>
          <p:cNvSpPr/>
          <p:nvPr/>
        </p:nvSpPr>
        <p:spPr>
          <a:xfrm>
            <a:off x="3107668" y="4653136"/>
            <a:ext cx="2592288" cy="504056"/>
          </a:xfrm>
          <a:prstGeom prst="leftRightUpArrow">
            <a:avLst>
              <a:gd fmla="val 25000" name="adj1"/>
              <a:gd fmla="val 25000" name="adj2"/>
              <a:gd fmla="val 25000" name="adj3"/>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graphicFrame>
        <p:nvGraphicFramePr>
          <p:cNvPr id="183" name="Google Shape;183;p13"/>
          <p:cNvGraphicFramePr/>
          <p:nvPr/>
        </p:nvGraphicFramePr>
        <p:xfrm>
          <a:off x="323528" y="116632"/>
          <a:ext cx="3000000" cy="3000000"/>
        </p:xfrm>
        <a:graphic>
          <a:graphicData uri="http://schemas.openxmlformats.org/drawingml/2006/table">
            <a:tbl>
              <a:tblPr>
                <a:noFill/>
                <a:tableStyleId>{7A8790E1-96C1-4F9D-9240-88AC72D25270}</a:tableStyleId>
              </a:tblPr>
              <a:tblGrid>
                <a:gridCol w="725425"/>
                <a:gridCol w="2529400"/>
                <a:gridCol w="524975"/>
                <a:gridCol w="286350"/>
                <a:gridCol w="286350"/>
                <a:gridCol w="410425"/>
                <a:gridCol w="219525"/>
                <a:gridCol w="164650"/>
                <a:gridCol w="353150"/>
                <a:gridCol w="295900"/>
                <a:gridCol w="448600"/>
                <a:gridCol w="524975"/>
                <a:gridCol w="171800"/>
                <a:gridCol w="164650"/>
                <a:gridCol w="286350"/>
                <a:gridCol w="286350"/>
                <a:gridCol w="164650"/>
                <a:gridCol w="725425"/>
              </a:tblGrid>
              <a:tr h="1301750">
                <a:tc>
                  <a:txBody>
                    <a:bodyPr/>
                    <a:lstStyle/>
                    <a:p>
                      <a:pPr indent="0" lvl="0" marL="0" marR="0" rtl="0" algn="l">
                        <a:spcBef>
                          <a:spcPts val="0"/>
                        </a:spcBef>
                        <a:spcAft>
                          <a:spcPts val="0"/>
                        </a:spcAft>
                        <a:buNone/>
                      </a:pPr>
                      <a:r>
                        <a:t/>
                      </a:r>
                      <a:endParaRPr b="0" i="0" sz="600" u="none" cap="none" strike="noStrike">
                        <a:solidFill>
                          <a:srgbClr val="000000"/>
                        </a:solidFill>
                        <a:latin typeface="Arial"/>
                        <a:ea typeface="Arial"/>
                        <a:cs typeface="Arial"/>
                        <a:sym typeface="Arial"/>
                      </a:endParaRPr>
                    </a:p>
                  </a:txBody>
                  <a:tcPr marT="5975" marB="0" marR="5975" marL="5975" anchor="b">
                    <a:lnL cap="flat" cmpd="sng" w="9525">
                      <a:solidFill>
                        <a:srgbClr val="00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Piyathanavong V., Garza-Reyes J.A., Kumar V., Maldonado-Guzmán G., Mangla S.K.</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Kumar N., Brint A., Shi E., Upadhyay A., Ruan 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Tseng M.-L., Islam M.S., Karia N., Fauzi F.A., Afrin S.</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Kumar V., Sabri S., Garza-Reyes J.A., Nadeem S.P., Kumari A., Akkaranggoon S.</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El Baz J., Frei R., Laguir I.</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Al-Aomar R., Hussain M.</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Ghadge A., Kaklamanou M., Choudhary S., Bourlakis M.</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Savita K.S., Dominic P.D.D., Ramayah T.</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Chileshe N., Rameezdeen R., Hosseini M.R., Lehmann S., Udeaja C.</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Bing X., Bloemhof J.M., Ramos T.R.P., Barbosa-Povoa A.P., Wong C.Y., van der Vorst J.G.A.J.</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Sharma M.</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Sulistio J., Rini T.A.</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Kinobe J.R., Gebresenbet G., Niwagaba C.B., Vinnerås B.</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Sharda A., Goel A., Mishra A., Chandra S.</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1" i="0" lang="es-CO" sz="600" u="none" cap="none" strike="noStrike">
                          <a:solidFill>
                            <a:srgbClr val="000000"/>
                          </a:solidFill>
                          <a:latin typeface="Arial"/>
                          <a:ea typeface="Arial"/>
                          <a:cs typeface="Arial"/>
                          <a:sym typeface="Arial"/>
                        </a:rPr>
                        <a:t>Beškovnik B., Jakomin L.</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t/>
                      </a:r>
                      <a:endParaRPr b="0" i="0" sz="600" u="none" cap="none" strike="noStrike">
                        <a:solidFill>
                          <a:srgbClr val="000000"/>
                        </a:solidFill>
                        <a:latin typeface="Arial"/>
                        <a:ea typeface="Arial"/>
                        <a:cs typeface="Arial"/>
                        <a:sym typeface="Arial"/>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tcPr>
                </a:tc>
              </a:tr>
              <a:tr h="114650">
                <a:tc rowSpan="17">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Retos</a:t>
                      </a:r>
                      <a:endParaRPr/>
                    </a:p>
                  </a:txBody>
                  <a:tcPr marT="5975" marB="0" marR="5975" marL="5975"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Falta de conocimiento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8</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Brechas entre la empresa y conocimiento ecológico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Falta de iniciativa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3</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Apoyo bajo ó nulo de las entidades gubernamentales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2</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Falta de motivación externa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3</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Necesita gran capacidad de inversión</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Altos costos de implementación</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3</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Regulaciones del país </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2</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Limitaciónes para encotrar materiales recuperados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Gestión de residuos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3</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Flata presión competitiva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Falta de legitimidad</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Falta de compromiso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Restricciones de efectivo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Red logística de los proveedores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Estructura pobre del mercado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2140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Subcontratación</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r>
              <a:tr h="114650">
                <a:tc rowSpan="10">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Países, regiones, ciudades, etc.</a:t>
                      </a:r>
                      <a:endParaRPr/>
                    </a:p>
                  </a:txBody>
                  <a:tcPr marT="5975" marB="0" marR="5975" marL="5975"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Tailandia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China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Reino Unido</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Emiratos árabes unidos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Grecia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Unión Europea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Países del sudeste de Europa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India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2</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África subsahariana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2140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Australia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r>
              <a:tr h="114650">
                <a:tc rowSpan="2">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Áreas</a:t>
                      </a:r>
                      <a:endParaRPr/>
                    </a:p>
                  </a:txBody>
                  <a:tcPr marT="5975" marB="0" marR="5975" marL="5975" anchor="b">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Manufactura</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3</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2140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Logística (Emabalaje)</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2</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r>
              <a:tr h="114650">
                <a:tc rowSpan="4">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Sectores</a:t>
                      </a:r>
                      <a:endParaRPr/>
                    </a:p>
                  </a:txBody>
                  <a:tcPr marT="5975" marB="0" marR="5975" marL="597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Hospitalaria</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Hotelera</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1465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Lácteos</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r>
              <a:tr h="121400">
                <a:tc vMerge="1"/>
                <a:tc>
                  <a:txBody>
                    <a:bodyPr/>
                    <a:lstStyle/>
                    <a:p>
                      <a:pPr indent="0" lvl="0" marL="0" marR="0" rtl="0" algn="l">
                        <a:spcBef>
                          <a:spcPts val="0"/>
                        </a:spcBef>
                        <a:spcAft>
                          <a:spcPts val="0"/>
                        </a:spcAft>
                        <a:buNone/>
                      </a:pPr>
                      <a:r>
                        <a:rPr b="1" i="0" lang="es-CO" sz="600" u="none" cap="none" strike="noStrike">
                          <a:solidFill>
                            <a:srgbClr val="000000"/>
                          </a:solidFill>
                          <a:latin typeface="Arial"/>
                          <a:ea typeface="Arial"/>
                          <a:cs typeface="Arial"/>
                          <a:sym typeface="Arial"/>
                        </a:rPr>
                        <a:t>Construcción</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x</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es-CO" sz="600" u="none" cap="none" strike="noStrike">
                          <a:solidFill>
                            <a:srgbClr val="000000"/>
                          </a:solidFill>
                          <a:latin typeface="Arial"/>
                          <a:ea typeface="Arial"/>
                          <a:cs typeface="Arial"/>
                          <a:sym typeface="Arial"/>
                        </a:rPr>
                        <a:t> </a:t>
                      </a:r>
                      <a:endParaRPr/>
                    </a:p>
                  </a:txBody>
                  <a:tcPr marT="5975" marB="0" marR="5975" marL="59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r">
                        <a:spcBef>
                          <a:spcPts val="0"/>
                        </a:spcBef>
                        <a:spcAft>
                          <a:spcPts val="0"/>
                        </a:spcAft>
                        <a:buNone/>
                      </a:pPr>
                      <a:r>
                        <a:rPr b="0" i="0" lang="es-CO" sz="600" u="none" cap="none" strike="noStrike">
                          <a:solidFill>
                            <a:srgbClr val="000000"/>
                          </a:solidFill>
                          <a:latin typeface="Arial"/>
                          <a:ea typeface="Arial"/>
                          <a:cs typeface="Arial"/>
                          <a:sym typeface="Arial"/>
                        </a:rPr>
                        <a:t>1</a:t>
                      </a:r>
                      <a:endParaRPr/>
                    </a:p>
                  </a:txBody>
                  <a:tcPr marT="5975" marB="0" marR="5975" marL="5975" anchor="b">
                    <a:lnL cap="flat" cmpd="sng" w="9525">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grpSp>
        <p:nvGrpSpPr>
          <p:cNvPr id="188" name="Google Shape;188;p14"/>
          <p:cNvGrpSpPr/>
          <p:nvPr/>
        </p:nvGrpSpPr>
        <p:grpSpPr>
          <a:xfrm>
            <a:off x="143000" y="81131"/>
            <a:ext cx="9000999" cy="1339761"/>
            <a:chOff x="0" y="1116627"/>
            <a:chExt cx="9000999" cy="1339761"/>
          </a:xfrm>
        </p:grpSpPr>
        <p:sp>
          <p:nvSpPr>
            <p:cNvPr id="189" name="Google Shape;189;p14"/>
            <p:cNvSpPr/>
            <p:nvPr/>
          </p:nvSpPr>
          <p:spPr>
            <a:xfrm>
              <a:off x="4500500" y="1582592"/>
              <a:ext cx="3529475" cy="407830"/>
            </a:xfrm>
            <a:custGeom>
              <a:rect b="b" l="l" r="r" t="t"/>
              <a:pathLst>
                <a:path extrusionOk="0" h="120000" w="120000">
                  <a:moveTo>
                    <a:pt x="0" y="0"/>
                  </a:moveTo>
                  <a:lnTo>
                    <a:pt x="0" y="60000"/>
                  </a:lnTo>
                  <a:lnTo>
                    <a:pt x="120000" y="60000"/>
                  </a:lnTo>
                  <a:lnTo>
                    <a:pt x="120000" y="120000"/>
                  </a:lnTo>
                </a:path>
              </a:pathLst>
            </a:custGeom>
            <a:noFill/>
            <a:ln cap="flat" cmpd="sng" w="25400">
              <a:solidFill>
                <a:schemeClr val="accent3"/>
              </a:solidFill>
              <a:prstDash val="solid"/>
              <a:round/>
              <a:headEnd len="sm" w="sm" type="none"/>
              <a:tailEnd len="sm" w="sm" type="none"/>
            </a:ln>
          </p:spPr>
        </p:sp>
        <p:sp>
          <p:nvSpPr>
            <p:cNvPr id="190" name="Google Shape;190;p14"/>
            <p:cNvSpPr/>
            <p:nvPr/>
          </p:nvSpPr>
          <p:spPr>
            <a:xfrm>
              <a:off x="4500500" y="1582592"/>
              <a:ext cx="1174939" cy="407830"/>
            </a:xfrm>
            <a:custGeom>
              <a:rect b="b" l="l" r="r" t="t"/>
              <a:pathLst>
                <a:path extrusionOk="0" h="120000" w="120000">
                  <a:moveTo>
                    <a:pt x="0" y="0"/>
                  </a:moveTo>
                  <a:lnTo>
                    <a:pt x="0" y="60000"/>
                  </a:lnTo>
                  <a:lnTo>
                    <a:pt x="120000" y="60000"/>
                  </a:lnTo>
                  <a:lnTo>
                    <a:pt x="120000" y="120000"/>
                  </a:lnTo>
                </a:path>
              </a:pathLst>
            </a:custGeom>
            <a:noFill/>
            <a:ln cap="flat" cmpd="sng" w="25400">
              <a:solidFill>
                <a:schemeClr val="accent3"/>
              </a:solidFill>
              <a:prstDash val="solid"/>
              <a:round/>
              <a:headEnd len="sm" w="sm" type="none"/>
              <a:tailEnd len="sm" w="sm" type="none"/>
            </a:ln>
          </p:spPr>
        </p:sp>
        <p:sp>
          <p:nvSpPr>
            <p:cNvPr id="191" name="Google Shape;191;p14"/>
            <p:cNvSpPr/>
            <p:nvPr/>
          </p:nvSpPr>
          <p:spPr>
            <a:xfrm>
              <a:off x="3325560" y="1582592"/>
              <a:ext cx="1174939" cy="407830"/>
            </a:xfrm>
            <a:custGeom>
              <a:rect b="b" l="l" r="r" t="t"/>
              <a:pathLst>
                <a:path extrusionOk="0" h="120000" w="120000">
                  <a:moveTo>
                    <a:pt x="120000" y="0"/>
                  </a:moveTo>
                  <a:lnTo>
                    <a:pt x="120000" y="60000"/>
                  </a:lnTo>
                  <a:lnTo>
                    <a:pt x="0" y="60000"/>
                  </a:lnTo>
                  <a:lnTo>
                    <a:pt x="0" y="120000"/>
                  </a:lnTo>
                </a:path>
              </a:pathLst>
            </a:custGeom>
            <a:noFill/>
            <a:ln cap="flat" cmpd="sng" w="25400">
              <a:solidFill>
                <a:schemeClr val="accent3"/>
              </a:solidFill>
              <a:prstDash val="solid"/>
              <a:round/>
              <a:headEnd len="sm" w="sm" type="none"/>
              <a:tailEnd len="sm" w="sm" type="none"/>
            </a:ln>
          </p:spPr>
        </p:sp>
        <p:sp>
          <p:nvSpPr>
            <p:cNvPr id="192" name="Google Shape;192;p14"/>
            <p:cNvSpPr/>
            <p:nvPr/>
          </p:nvSpPr>
          <p:spPr>
            <a:xfrm>
              <a:off x="971024" y="1582592"/>
              <a:ext cx="3529475" cy="407830"/>
            </a:xfrm>
            <a:custGeom>
              <a:rect b="b" l="l" r="r" t="t"/>
              <a:pathLst>
                <a:path extrusionOk="0" h="120000" w="120000">
                  <a:moveTo>
                    <a:pt x="120000" y="0"/>
                  </a:moveTo>
                  <a:lnTo>
                    <a:pt x="120000" y="60000"/>
                  </a:lnTo>
                  <a:lnTo>
                    <a:pt x="0" y="60000"/>
                  </a:lnTo>
                  <a:lnTo>
                    <a:pt x="0" y="120000"/>
                  </a:lnTo>
                </a:path>
              </a:pathLst>
            </a:custGeom>
            <a:noFill/>
            <a:ln cap="flat" cmpd="sng" w="25400">
              <a:solidFill>
                <a:schemeClr val="accent3"/>
              </a:solidFill>
              <a:prstDash val="solid"/>
              <a:round/>
              <a:headEnd len="sm" w="sm" type="none"/>
              <a:tailEnd len="sm" w="sm" type="none"/>
            </a:ln>
          </p:spPr>
        </p:sp>
        <p:sp>
          <p:nvSpPr>
            <p:cNvPr id="193" name="Google Shape;193;p14"/>
            <p:cNvSpPr/>
            <p:nvPr/>
          </p:nvSpPr>
          <p:spPr>
            <a:xfrm>
              <a:off x="3529475" y="1116627"/>
              <a:ext cx="1942049" cy="465965"/>
            </a:xfrm>
            <a:prstGeom prst="rect">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4"/>
            <p:cNvSpPr txBox="1"/>
            <p:nvPr/>
          </p:nvSpPr>
          <p:spPr>
            <a:xfrm>
              <a:off x="3529475" y="1116627"/>
              <a:ext cx="1942049" cy="465965"/>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None/>
              </a:pPr>
              <a:r>
                <a:rPr lang="es-CO" sz="2400">
                  <a:solidFill>
                    <a:schemeClr val="lt1"/>
                  </a:solidFill>
                  <a:latin typeface="Times New Roman"/>
                  <a:ea typeface="Times New Roman"/>
                  <a:cs typeface="Times New Roman"/>
                  <a:sym typeface="Times New Roman"/>
                </a:rPr>
                <a:t>Resultado</a:t>
              </a:r>
              <a:endParaRPr sz="2400">
                <a:solidFill>
                  <a:schemeClr val="lt1"/>
                </a:solidFill>
                <a:latin typeface="Times New Roman"/>
                <a:ea typeface="Times New Roman"/>
                <a:cs typeface="Times New Roman"/>
                <a:sym typeface="Times New Roman"/>
              </a:endParaRPr>
            </a:p>
          </p:txBody>
        </p:sp>
        <p:sp>
          <p:nvSpPr>
            <p:cNvPr id="195" name="Google Shape;195;p14"/>
            <p:cNvSpPr/>
            <p:nvPr/>
          </p:nvSpPr>
          <p:spPr>
            <a:xfrm>
              <a:off x="0" y="1990423"/>
              <a:ext cx="1942049" cy="465965"/>
            </a:xfrm>
            <a:prstGeom prst="rect">
              <a:avLst/>
            </a:prstGeom>
            <a:solidFill>
              <a:schemeClr val="accent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4"/>
            <p:cNvSpPr txBox="1"/>
            <p:nvPr/>
          </p:nvSpPr>
          <p:spPr>
            <a:xfrm>
              <a:off x="0" y="1990423"/>
              <a:ext cx="1942049" cy="465965"/>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None/>
              </a:pPr>
              <a:r>
                <a:rPr lang="es-CO" sz="2400">
                  <a:solidFill>
                    <a:schemeClr val="lt1"/>
                  </a:solidFill>
                  <a:latin typeface="Times New Roman"/>
                  <a:ea typeface="Times New Roman"/>
                  <a:cs typeface="Times New Roman"/>
                  <a:sym typeface="Times New Roman"/>
                </a:rPr>
                <a:t>Retos</a:t>
              </a:r>
              <a:endParaRPr sz="2400">
                <a:solidFill>
                  <a:schemeClr val="lt1"/>
                </a:solidFill>
                <a:latin typeface="Times New Roman"/>
                <a:ea typeface="Times New Roman"/>
                <a:cs typeface="Times New Roman"/>
                <a:sym typeface="Times New Roman"/>
              </a:endParaRPr>
            </a:p>
          </p:txBody>
        </p:sp>
        <p:sp>
          <p:nvSpPr>
            <p:cNvPr id="197" name="Google Shape;197;p14"/>
            <p:cNvSpPr/>
            <p:nvPr/>
          </p:nvSpPr>
          <p:spPr>
            <a:xfrm>
              <a:off x="2354535" y="1990423"/>
              <a:ext cx="1942049" cy="465965"/>
            </a:xfrm>
            <a:prstGeom prst="rect">
              <a:avLst/>
            </a:prstGeom>
            <a:solidFill>
              <a:schemeClr val="accent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4"/>
            <p:cNvSpPr txBox="1"/>
            <p:nvPr/>
          </p:nvSpPr>
          <p:spPr>
            <a:xfrm>
              <a:off x="2354535" y="1990423"/>
              <a:ext cx="1942049" cy="465965"/>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None/>
              </a:pPr>
              <a:r>
                <a:rPr lang="es-CO" sz="2400">
                  <a:solidFill>
                    <a:schemeClr val="lt1"/>
                  </a:solidFill>
                  <a:latin typeface="Times New Roman"/>
                  <a:ea typeface="Times New Roman"/>
                  <a:cs typeface="Times New Roman"/>
                  <a:sym typeface="Times New Roman"/>
                </a:rPr>
                <a:t>País, Región…</a:t>
              </a:r>
              <a:endParaRPr sz="2400">
                <a:solidFill>
                  <a:schemeClr val="lt1"/>
                </a:solidFill>
                <a:latin typeface="Times New Roman"/>
                <a:ea typeface="Times New Roman"/>
                <a:cs typeface="Times New Roman"/>
                <a:sym typeface="Times New Roman"/>
              </a:endParaRPr>
            </a:p>
          </p:txBody>
        </p:sp>
        <p:sp>
          <p:nvSpPr>
            <p:cNvPr id="199" name="Google Shape;199;p14"/>
            <p:cNvSpPr/>
            <p:nvPr/>
          </p:nvSpPr>
          <p:spPr>
            <a:xfrm>
              <a:off x="4704415" y="1990423"/>
              <a:ext cx="1942049" cy="465965"/>
            </a:xfrm>
            <a:prstGeom prst="rect">
              <a:avLst/>
            </a:prstGeom>
            <a:solidFill>
              <a:schemeClr val="accent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4"/>
            <p:cNvSpPr txBox="1"/>
            <p:nvPr/>
          </p:nvSpPr>
          <p:spPr>
            <a:xfrm>
              <a:off x="4704415" y="1990423"/>
              <a:ext cx="1942049" cy="465965"/>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None/>
              </a:pPr>
              <a:r>
                <a:rPr lang="es-CO" sz="2400">
                  <a:solidFill>
                    <a:schemeClr val="lt1"/>
                  </a:solidFill>
                  <a:latin typeface="Times New Roman"/>
                  <a:ea typeface="Times New Roman"/>
                  <a:cs typeface="Times New Roman"/>
                  <a:sym typeface="Times New Roman"/>
                </a:rPr>
                <a:t>Áreas</a:t>
              </a:r>
              <a:endParaRPr sz="2400">
                <a:solidFill>
                  <a:schemeClr val="lt1"/>
                </a:solidFill>
                <a:latin typeface="Times New Roman"/>
                <a:ea typeface="Times New Roman"/>
                <a:cs typeface="Times New Roman"/>
                <a:sym typeface="Times New Roman"/>
              </a:endParaRPr>
            </a:p>
          </p:txBody>
        </p:sp>
        <p:sp>
          <p:nvSpPr>
            <p:cNvPr id="201" name="Google Shape;201;p14"/>
            <p:cNvSpPr/>
            <p:nvPr/>
          </p:nvSpPr>
          <p:spPr>
            <a:xfrm>
              <a:off x="7058950" y="1990423"/>
              <a:ext cx="1942049" cy="465965"/>
            </a:xfrm>
            <a:prstGeom prst="rect">
              <a:avLst/>
            </a:prstGeom>
            <a:solidFill>
              <a:schemeClr val="accent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4"/>
            <p:cNvSpPr txBox="1"/>
            <p:nvPr/>
          </p:nvSpPr>
          <p:spPr>
            <a:xfrm>
              <a:off x="7058950" y="1990423"/>
              <a:ext cx="1942049" cy="465965"/>
            </a:xfrm>
            <a:prstGeom prst="rect">
              <a:avLst/>
            </a:prstGeom>
            <a:noFill/>
            <a:ln>
              <a:noFill/>
            </a:ln>
          </p:spPr>
          <p:txBody>
            <a:bodyPr anchorCtr="0" anchor="ctr" bIns="15225" lIns="15225" spcFirstLastPara="1" rIns="15225" wrap="square" tIns="15225">
              <a:noAutofit/>
            </a:bodyPr>
            <a:lstStyle/>
            <a:p>
              <a:pPr indent="0" lvl="0" marL="0" marR="0" rtl="0" algn="ctr">
                <a:lnSpc>
                  <a:spcPct val="90000"/>
                </a:lnSpc>
                <a:spcBef>
                  <a:spcPts val="0"/>
                </a:spcBef>
                <a:spcAft>
                  <a:spcPts val="0"/>
                </a:spcAft>
                <a:buNone/>
              </a:pPr>
              <a:r>
                <a:rPr lang="es-CO" sz="2400">
                  <a:solidFill>
                    <a:schemeClr val="lt1"/>
                  </a:solidFill>
                  <a:latin typeface="Times New Roman"/>
                  <a:ea typeface="Times New Roman"/>
                  <a:cs typeface="Times New Roman"/>
                  <a:sym typeface="Times New Roman"/>
                </a:rPr>
                <a:t>Sectores</a:t>
              </a:r>
              <a:endParaRPr sz="2400">
                <a:solidFill>
                  <a:schemeClr val="lt1"/>
                </a:solidFill>
                <a:latin typeface="Times New Roman"/>
                <a:ea typeface="Times New Roman"/>
                <a:cs typeface="Times New Roman"/>
                <a:sym typeface="Times New Roman"/>
              </a:endParaRPr>
            </a:p>
          </p:txBody>
        </p:sp>
      </p:grpSp>
      <p:graphicFrame>
        <p:nvGraphicFramePr>
          <p:cNvPr id="203" name="Google Shape;203;p14"/>
          <p:cNvGraphicFramePr/>
          <p:nvPr/>
        </p:nvGraphicFramePr>
        <p:xfrm>
          <a:off x="269271" y="1484784"/>
          <a:ext cx="3000000" cy="3000000"/>
        </p:xfrm>
        <a:graphic>
          <a:graphicData uri="http://schemas.openxmlformats.org/drawingml/2006/table">
            <a:tbl>
              <a:tblPr>
                <a:noFill/>
                <a:tableStyleId>{F3D27623-A1EC-42F1-93C4-AE2BA22D5FB1}</a:tableStyleId>
              </a:tblPr>
              <a:tblGrid>
                <a:gridCol w="2088225"/>
              </a:tblGrid>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Falta de conocimiento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Brechas entre la empresa y conocimiento ecológico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Falta de iniciativa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Apoyo bajo ó nulo de las entidades gubernamentales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Falta de motivación externa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Necesita gran capacidad de inversión</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Altos costos de implementación</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Regulaciones del país </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Limitaciones para encontrar materiales recuperados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Gestión de residuos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Flata presión competitiva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Falta de legitimidad</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Falta de compromiso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Restricciones de efectivo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Red logística de los proveedores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Estructura pobre del mercado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71450">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Subcontratación</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bl>
          </a:graphicData>
        </a:graphic>
      </p:graphicFrame>
      <p:graphicFrame>
        <p:nvGraphicFramePr>
          <p:cNvPr id="204" name="Google Shape;204;p14"/>
          <p:cNvGraphicFramePr/>
          <p:nvPr/>
        </p:nvGraphicFramePr>
        <p:xfrm>
          <a:off x="2699701" y="1497678"/>
          <a:ext cx="3000000" cy="3000000"/>
        </p:xfrm>
        <a:graphic>
          <a:graphicData uri="http://schemas.openxmlformats.org/drawingml/2006/table">
            <a:tbl>
              <a:tblPr>
                <a:noFill/>
                <a:tableStyleId>{F3D27623-A1EC-42F1-93C4-AE2BA22D5FB1}</a:tableStyleId>
              </a:tblPr>
              <a:tblGrid>
                <a:gridCol w="1754750"/>
              </a:tblGrid>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Tailandia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China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Reino Unido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Emiratos árabes unidos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Grecia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Unión Europea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Países del sudeste de Europa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India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África subsahariana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71450">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Australia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bl>
          </a:graphicData>
        </a:graphic>
      </p:graphicFrame>
      <p:graphicFrame>
        <p:nvGraphicFramePr>
          <p:cNvPr id="205" name="Google Shape;205;p14"/>
          <p:cNvGraphicFramePr/>
          <p:nvPr/>
        </p:nvGraphicFramePr>
        <p:xfrm>
          <a:off x="4932040" y="1450526"/>
          <a:ext cx="3000000" cy="3000000"/>
        </p:xfrm>
        <a:graphic>
          <a:graphicData uri="http://schemas.openxmlformats.org/drawingml/2006/table">
            <a:tbl>
              <a:tblPr>
                <a:noFill/>
                <a:tableStyleId>{F3D27623-A1EC-42F1-93C4-AE2BA22D5FB1}</a:tableStyleId>
              </a:tblPr>
              <a:tblGrid>
                <a:gridCol w="1419725"/>
              </a:tblGrid>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Manufactura</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71450">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Logística (Embalaje)</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bl>
          </a:graphicData>
        </a:graphic>
      </p:graphicFrame>
      <p:graphicFrame>
        <p:nvGraphicFramePr>
          <p:cNvPr id="206" name="Google Shape;206;p14"/>
          <p:cNvGraphicFramePr/>
          <p:nvPr/>
        </p:nvGraphicFramePr>
        <p:xfrm>
          <a:off x="7343709" y="1484784"/>
          <a:ext cx="3000000" cy="3000000"/>
        </p:xfrm>
        <a:graphic>
          <a:graphicData uri="http://schemas.openxmlformats.org/drawingml/2006/table">
            <a:tbl>
              <a:tblPr>
                <a:noFill/>
                <a:tableStyleId>{F3D27623-A1EC-42F1-93C4-AE2BA22D5FB1}</a:tableStyleId>
              </a:tblPr>
              <a:tblGrid>
                <a:gridCol w="1322700"/>
              </a:tblGrid>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Hospitalario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Hotelero</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61925">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Lácteos</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r h="171450">
                <a:tc>
                  <a:txBody>
                    <a:bodyPr/>
                    <a:lstStyle/>
                    <a:p>
                      <a:pPr indent="0" lvl="0" marL="0" marR="0" rtl="0" algn="l">
                        <a:spcBef>
                          <a:spcPts val="0"/>
                        </a:spcBef>
                        <a:spcAft>
                          <a:spcPts val="0"/>
                        </a:spcAft>
                        <a:buNone/>
                      </a:pPr>
                      <a:r>
                        <a:rPr lang="es-CO" sz="1200" u="none" cap="none" strike="noStrike">
                          <a:latin typeface="Times New Roman"/>
                          <a:ea typeface="Times New Roman"/>
                          <a:cs typeface="Times New Roman"/>
                          <a:sym typeface="Times New Roman"/>
                        </a:rPr>
                        <a:t>Construcción</a:t>
                      </a:r>
                      <a:endParaRPr b="1" i="0" sz="1200" u="none" cap="none" strike="noStrike">
                        <a:solidFill>
                          <a:srgbClr val="000000"/>
                        </a:solidFill>
                        <a:latin typeface="Times New Roman"/>
                        <a:ea typeface="Times New Roman"/>
                        <a:cs typeface="Times New Roman"/>
                        <a:sym typeface="Times New Roman"/>
                      </a:endParaRPr>
                    </a:p>
                  </a:txBody>
                  <a:tcPr marT="9525" marB="0" marR="9525" marL="9525" anchor="b"/>
                </a:tc>
              </a:tr>
            </a:tbl>
          </a:graphicData>
        </a:graphic>
      </p:graphicFrame>
      <p:cxnSp>
        <p:nvCxnSpPr>
          <p:cNvPr id="207" name="Google Shape;207;p14"/>
          <p:cNvCxnSpPr/>
          <p:nvPr/>
        </p:nvCxnSpPr>
        <p:spPr>
          <a:xfrm>
            <a:off x="179512" y="1405669"/>
            <a:ext cx="0" cy="4036663"/>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901"/>
              </a:srgbClr>
            </a:outerShdw>
          </a:effectLst>
        </p:spPr>
      </p:cxnSp>
      <p:cxnSp>
        <p:nvCxnSpPr>
          <p:cNvPr id="208" name="Google Shape;208;p14"/>
          <p:cNvCxnSpPr/>
          <p:nvPr/>
        </p:nvCxnSpPr>
        <p:spPr>
          <a:xfrm flipH="1">
            <a:off x="2552946" y="1405669"/>
            <a:ext cx="2831" cy="2311363"/>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901"/>
              </a:srgbClr>
            </a:outerShdw>
          </a:effectLst>
        </p:spPr>
      </p:cxnSp>
      <p:cxnSp>
        <p:nvCxnSpPr>
          <p:cNvPr id="209" name="Google Shape;209;p14"/>
          <p:cNvCxnSpPr/>
          <p:nvPr/>
        </p:nvCxnSpPr>
        <p:spPr>
          <a:xfrm flipH="1">
            <a:off x="4882146" y="1361085"/>
            <a:ext cx="1" cy="610510"/>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901"/>
              </a:srgbClr>
            </a:outerShdw>
          </a:effectLst>
        </p:spPr>
      </p:cxnSp>
      <p:cxnSp>
        <p:nvCxnSpPr>
          <p:cNvPr id="210" name="Google Shape;210;p14"/>
          <p:cNvCxnSpPr/>
          <p:nvPr/>
        </p:nvCxnSpPr>
        <p:spPr>
          <a:xfrm flipH="1">
            <a:off x="7258409" y="1399142"/>
            <a:ext cx="1" cy="855262"/>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901"/>
              </a:srgbClr>
            </a:outerShdw>
          </a:effectLst>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graphicFrame>
        <p:nvGraphicFramePr>
          <p:cNvPr id="215" name="Google Shape;215;p15"/>
          <p:cNvGraphicFramePr/>
          <p:nvPr/>
        </p:nvGraphicFramePr>
        <p:xfrm>
          <a:off x="611560" y="404664"/>
          <a:ext cx="7560840" cy="4608512"/>
        </p:xfrm>
        <a:graphic>
          <a:graphicData uri="http://schemas.openxmlformats.org/drawingml/2006/chart">
            <c:chart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graphicFrame>
        <p:nvGraphicFramePr>
          <p:cNvPr id="220" name="Google Shape;220;p16"/>
          <p:cNvGraphicFramePr/>
          <p:nvPr/>
        </p:nvGraphicFramePr>
        <p:xfrm>
          <a:off x="107504" y="188640"/>
          <a:ext cx="8596039" cy="5904656"/>
        </p:xfrm>
        <a:graphic>
          <a:graphicData uri="http://schemas.openxmlformats.org/drawingml/2006/chart">
            <c:chart r:id="rId3"/>
          </a:graphicData>
        </a:graphic>
      </p:graphicFrame>
      <p:cxnSp>
        <p:nvCxnSpPr>
          <p:cNvPr id="221" name="Google Shape;221;p16"/>
          <p:cNvCxnSpPr/>
          <p:nvPr/>
        </p:nvCxnSpPr>
        <p:spPr>
          <a:xfrm>
            <a:off x="6012160" y="1628800"/>
            <a:ext cx="2592288" cy="0"/>
          </a:xfrm>
          <a:prstGeom prst="straightConnector1">
            <a:avLst/>
          </a:prstGeom>
          <a:noFill/>
          <a:ln cap="flat" cmpd="sng" w="9525">
            <a:solidFill>
              <a:srgbClr val="FFFF00"/>
            </a:solidFill>
            <a:prstDash val="solid"/>
            <a:round/>
            <a:headEnd len="sm" w="sm" type="none"/>
            <a:tailEnd len="sm" w="sm" type="none"/>
          </a:ln>
        </p:spPr>
      </p:cxnSp>
      <p:cxnSp>
        <p:nvCxnSpPr>
          <p:cNvPr id="222" name="Google Shape;222;p16"/>
          <p:cNvCxnSpPr/>
          <p:nvPr/>
        </p:nvCxnSpPr>
        <p:spPr>
          <a:xfrm>
            <a:off x="6012160" y="2060848"/>
            <a:ext cx="2592288" cy="0"/>
          </a:xfrm>
          <a:prstGeom prst="straightConnector1">
            <a:avLst/>
          </a:prstGeom>
          <a:noFill/>
          <a:ln cap="flat" cmpd="sng" w="9525">
            <a:solidFill>
              <a:srgbClr val="FFFF00"/>
            </a:solidFill>
            <a:prstDash val="solid"/>
            <a:round/>
            <a:headEnd len="sm" w="sm" type="none"/>
            <a:tailEnd len="sm" w="sm" type="none"/>
          </a:ln>
        </p:spPr>
      </p:cxnSp>
      <p:cxnSp>
        <p:nvCxnSpPr>
          <p:cNvPr id="223" name="Google Shape;223;p16"/>
          <p:cNvCxnSpPr/>
          <p:nvPr/>
        </p:nvCxnSpPr>
        <p:spPr>
          <a:xfrm>
            <a:off x="6012160" y="2492896"/>
            <a:ext cx="2592288" cy="0"/>
          </a:xfrm>
          <a:prstGeom prst="straightConnector1">
            <a:avLst/>
          </a:prstGeom>
          <a:noFill/>
          <a:ln cap="flat" cmpd="sng" w="9525">
            <a:solidFill>
              <a:srgbClr val="FFFF00"/>
            </a:solidFill>
            <a:prstDash val="solid"/>
            <a:round/>
            <a:headEnd len="sm" w="sm" type="none"/>
            <a:tailEnd len="sm" w="sm" type="none"/>
          </a:ln>
        </p:spPr>
      </p:cxnSp>
      <p:cxnSp>
        <p:nvCxnSpPr>
          <p:cNvPr id="224" name="Google Shape;224;p16"/>
          <p:cNvCxnSpPr/>
          <p:nvPr/>
        </p:nvCxnSpPr>
        <p:spPr>
          <a:xfrm>
            <a:off x="6012160" y="2924944"/>
            <a:ext cx="2592288" cy="0"/>
          </a:xfrm>
          <a:prstGeom prst="straightConnector1">
            <a:avLst/>
          </a:prstGeom>
          <a:noFill/>
          <a:ln cap="flat" cmpd="sng" w="9525">
            <a:solidFill>
              <a:srgbClr val="FFFF00"/>
            </a:solidFill>
            <a:prstDash val="solid"/>
            <a:round/>
            <a:headEnd len="sm" w="sm" type="none"/>
            <a:tailEnd len="sm" w="sm" type="none"/>
          </a:ln>
        </p:spPr>
      </p:cxnSp>
      <p:cxnSp>
        <p:nvCxnSpPr>
          <p:cNvPr id="225" name="Google Shape;225;p16"/>
          <p:cNvCxnSpPr/>
          <p:nvPr/>
        </p:nvCxnSpPr>
        <p:spPr>
          <a:xfrm>
            <a:off x="6012160" y="3573016"/>
            <a:ext cx="2592288" cy="0"/>
          </a:xfrm>
          <a:prstGeom prst="straightConnector1">
            <a:avLst/>
          </a:prstGeom>
          <a:noFill/>
          <a:ln cap="flat" cmpd="sng" w="9525">
            <a:solidFill>
              <a:srgbClr val="FFFF00"/>
            </a:solidFill>
            <a:prstDash val="solid"/>
            <a:round/>
            <a:headEnd len="sm" w="sm" type="none"/>
            <a:tailEnd len="sm" w="sm"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graphicFrame>
        <p:nvGraphicFramePr>
          <p:cNvPr id="230" name="Google Shape;230;p17"/>
          <p:cNvGraphicFramePr/>
          <p:nvPr/>
        </p:nvGraphicFramePr>
        <p:xfrm>
          <a:off x="179512" y="980728"/>
          <a:ext cx="3000000" cy="3000000"/>
        </p:xfrm>
        <a:graphic>
          <a:graphicData uri="http://schemas.openxmlformats.org/drawingml/2006/table">
            <a:tbl>
              <a:tblPr>
                <a:noFill/>
                <a:tableStyleId>{7A8790E1-96C1-4F9D-9240-88AC72D25270}</a:tableStyleId>
              </a:tblPr>
              <a:tblGrid>
                <a:gridCol w="3822700"/>
              </a:tblGrid>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Falta de conocimiento</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Brechas entre la empresa y conocimiento ecológico</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Falta de iniciativa</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Apoyo bajo ó nulo de las entidades gubernamentales</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Falta de motivación externa</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Necesita gran capacidad de inversión</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Altos costos de implementación</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Regulaciones del país </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Limitaciónes para encotrar materiales recuperados</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Gestión de residuos</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Flata presión competitiva</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Falta de legitimidad</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Falta de compromiso</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4285F4"/>
                    </a:solidFill>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Restricciones de efectivo</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Red logística de los proveedores</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1925">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Estructura pobre del mercado</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71450">
                <a:tc>
                  <a:txBody>
                    <a:bodyPr/>
                    <a:lstStyle/>
                    <a:p>
                      <a:pPr indent="0" lvl="0" marL="0" marR="0" rtl="0" algn="l">
                        <a:spcBef>
                          <a:spcPts val="0"/>
                        </a:spcBef>
                        <a:spcAft>
                          <a:spcPts val="0"/>
                        </a:spcAft>
                        <a:buNone/>
                      </a:pPr>
                      <a:r>
                        <a:rPr b="1" i="0" lang="es-CO" sz="1000" u="none" cap="none" strike="noStrike">
                          <a:solidFill>
                            <a:srgbClr val="000000"/>
                          </a:solidFill>
                          <a:latin typeface="Arial"/>
                          <a:ea typeface="Arial"/>
                          <a:cs typeface="Arial"/>
                          <a:sym typeface="Arial"/>
                        </a:rPr>
                        <a:t>Subcontratación</a:t>
                      </a:r>
                      <a:endParaRPr/>
                    </a:p>
                  </a:txBody>
                  <a:tcPr marT="9525" marB="0" marR="9525" marL="9525" anchor="b">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4285F4"/>
                    </a:solidFill>
                  </a:tcPr>
                </a:tc>
              </a:tr>
            </a:tbl>
          </a:graphicData>
        </a:graphic>
      </p:graphicFrame>
      <p:pic>
        <p:nvPicPr>
          <p:cNvPr descr="https://lh6.googleusercontent.com/pDIPY29R2tOwsMAJmxClA1bT6gi7-teWEuAyuW2WhjoBPZiXTxcJVtpDaRAe2iE6zEt9lhiID2pkHs-lqV9NV4gWLfVgQGUv2tmtrCOqAkAPNaxHOhEWGWFPSLSjsXwOmkqACOae" id="231" name="Google Shape;231;p17"/>
          <p:cNvPicPr preferRelativeResize="0"/>
          <p:nvPr/>
        </p:nvPicPr>
        <p:blipFill rotWithShape="1">
          <a:blip r:embed="rId3">
            <a:alphaModFix/>
          </a:blip>
          <a:srcRect b="0" l="0" r="0" t="0"/>
          <a:stretch/>
        </p:blipFill>
        <p:spPr>
          <a:xfrm>
            <a:off x="4211960" y="980728"/>
            <a:ext cx="4771813" cy="2497249"/>
          </a:xfrm>
          <a:prstGeom prst="rect">
            <a:avLst/>
          </a:prstGeom>
          <a:noFill/>
          <a:ln>
            <a:noFill/>
          </a:ln>
        </p:spPr>
      </p:pic>
      <p:sp>
        <p:nvSpPr>
          <p:cNvPr id="232" name="Google Shape;232;p17"/>
          <p:cNvSpPr/>
          <p:nvPr/>
        </p:nvSpPr>
        <p:spPr>
          <a:xfrm>
            <a:off x="4211960" y="3470978"/>
            <a:ext cx="4572000"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CO" sz="500" u="sng">
                <a:solidFill>
                  <a:schemeClr val="dk1"/>
                </a:solidFill>
                <a:latin typeface="Times New Roman"/>
                <a:ea typeface="Times New Roman"/>
                <a:cs typeface="Times New Roman"/>
                <a:sym typeface="Times New Roman"/>
                <a:hlinkClick r:id="rId4"/>
              </a:rPr>
              <a:t>https://definanzas.com/paises-subdesarrollados-lista-completa/</a:t>
            </a:r>
            <a:endParaRPr sz="500">
              <a:solidFill>
                <a:schemeClr val="dk1"/>
              </a:solidFill>
              <a:latin typeface="Times New Roman"/>
              <a:ea typeface="Times New Roman"/>
              <a:cs typeface="Times New Roman"/>
              <a:sym typeface="Times New Roman"/>
            </a:endParaRPr>
          </a:p>
        </p:txBody>
      </p:sp>
      <p:sp>
        <p:nvSpPr>
          <p:cNvPr id="233" name="Google Shape;233;p17"/>
          <p:cNvSpPr/>
          <p:nvPr/>
        </p:nvSpPr>
        <p:spPr>
          <a:xfrm>
            <a:off x="4189459" y="3640255"/>
            <a:ext cx="45720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1600">
                <a:solidFill>
                  <a:schemeClr val="dk1"/>
                </a:solidFill>
                <a:latin typeface="Times New Roman"/>
                <a:ea typeface="Times New Roman"/>
                <a:cs typeface="Times New Roman"/>
                <a:sym typeface="Times New Roman"/>
              </a:rPr>
              <a:t>“El desarrollo de los países depende de: la esperanza de vida, la tasa de mortalidad, la alfabetización, la educación y el nivel de vida y por tanto el poder adquisitivo.” (Espada, B. 2019)</a:t>
            </a:r>
            <a:endParaRPr b="1" sz="1600">
              <a:solidFill>
                <a:schemeClr val="dk1"/>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graphicFrame>
        <p:nvGraphicFramePr>
          <p:cNvPr id="238" name="Google Shape;238;p18"/>
          <p:cNvGraphicFramePr/>
          <p:nvPr/>
        </p:nvGraphicFramePr>
        <p:xfrm>
          <a:off x="323528" y="-27384"/>
          <a:ext cx="8064896" cy="2880320"/>
        </p:xfrm>
        <a:graphic>
          <a:graphicData uri="http://schemas.openxmlformats.org/drawingml/2006/chart">
            <c:chart r:id="rId3"/>
          </a:graphicData>
        </a:graphic>
      </p:graphicFrame>
      <p:graphicFrame>
        <p:nvGraphicFramePr>
          <p:cNvPr id="239" name="Google Shape;239;p18"/>
          <p:cNvGraphicFramePr/>
          <p:nvPr/>
        </p:nvGraphicFramePr>
        <p:xfrm>
          <a:off x="827584" y="2852936"/>
          <a:ext cx="7488832" cy="1189654"/>
        </p:xfrm>
        <a:graphic>
          <a:graphicData uri="http://schemas.openxmlformats.org/drawingml/2006/chart">
            <c:chart r:id="rId4"/>
          </a:graphicData>
        </a:graphic>
      </p:graphicFrame>
      <p:graphicFrame>
        <p:nvGraphicFramePr>
          <p:cNvPr id="240" name="Google Shape;240;p18"/>
          <p:cNvGraphicFramePr/>
          <p:nvPr/>
        </p:nvGraphicFramePr>
        <p:xfrm>
          <a:off x="1267422" y="4038331"/>
          <a:ext cx="7560840" cy="1584176"/>
        </p:xfrm>
        <a:graphic>
          <a:graphicData uri="http://schemas.openxmlformats.org/drawingml/2006/chart">
            <c:chart r:id="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descr="Resultado de imagen para politicas ambientales colombia" id="245" name="Google Shape;245;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pic>
        <p:nvPicPr>
          <p:cNvPr descr="https://slideplayer.es/slide/3248277/11/images/4/Pol%C3%ADticas+Ambientales.jpg" id="246" name="Google Shape;246;p19"/>
          <p:cNvPicPr preferRelativeResize="0"/>
          <p:nvPr/>
        </p:nvPicPr>
        <p:blipFill rotWithShape="1">
          <a:blip r:embed="rId3">
            <a:alphaModFix/>
          </a:blip>
          <a:srcRect b="0" l="0" r="0" t="0"/>
          <a:stretch/>
        </p:blipFill>
        <p:spPr>
          <a:xfrm>
            <a:off x="329557" y="130803"/>
            <a:ext cx="3882403" cy="2911803"/>
          </a:xfrm>
          <a:prstGeom prst="rect">
            <a:avLst/>
          </a:prstGeom>
          <a:noFill/>
          <a:ln>
            <a:noFill/>
          </a:ln>
        </p:spPr>
      </p:pic>
      <p:pic>
        <p:nvPicPr>
          <p:cNvPr descr="https://www.elheraldo.co/sites/default/files/styles/1180x786/public/galeriaimagenes/2018/04/27/4b_politicas_ambientales.jpg?itok=g5VCSuly" id="247" name="Google Shape;247;p19"/>
          <p:cNvPicPr preferRelativeResize="0"/>
          <p:nvPr/>
        </p:nvPicPr>
        <p:blipFill rotWithShape="1">
          <a:blip r:embed="rId4">
            <a:alphaModFix/>
          </a:blip>
          <a:srcRect b="0" l="0" r="0" t="0"/>
          <a:stretch/>
        </p:blipFill>
        <p:spPr>
          <a:xfrm>
            <a:off x="666685" y="3119846"/>
            <a:ext cx="2952328" cy="2304399"/>
          </a:xfrm>
          <a:prstGeom prst="rect">
            <a:avLst/>
          </a:prstGeom>
          <a:noFill/>
          <a:ln>
            <a:noFill/>
          </a:ln>
        </p:spPr>
      </p:pic>
      <p:sp>
        <p:nvSpPr>
          <p:cNvPr id="248" name="Google Shape;248;p19"/>
          <p:cNvSpPr/>
          <p:nvPr/>
        </p:nvSpPr>
        <p:spPr>
          <a:xfrm>
            <a:off x="4362165" y="2254146"/>
            <a:ext cx="4663292" cy="31700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s-CO" sz="2000">
                <a:solidFill>
                  <a:srgbClr val="3366FF"/>
                </a:solidFill>
                <a:latin typeface="Times New Roman"/>
                <a:ea typeface="Times New Roman"/>
                <a:cs typeface="Times New Roman"/>
                <a:sym typeface="Times New Roman"/>
              </a:rPr>
              <a:t>Incentivos tributarios para empresas colombianas</a:t>
            </a:r>
            <a:endParaRPr/>
          </a:p>
          <a:p>
            <a:pPr indent="0" lvl="0" marL="0" marR="0" rtl="0" algn="just">
              <a:spcBef>
                <a:spcPts val="0"/>
              </a:spcBef>
              <a:spcAft>
                <a:spcPts val="0"/>
              </a:spcAft>
              <a:buNone/>
            </a:pPr>
            <a:r>
              <a:t/>
            </a:r>
            <a:endParaRPr sz="2000">
              <a:solidFill>
                <a:srgbClr val="222222"/>
              </a:solidFill>
              <a:latin typeface="Times New Roman"/>
              <a:ea typeface="Times New Roman"/>
              <a:cs typeface="Times New Roman"/>
              <a:sym typeface="Times New Roman"/>
            </a:endParaRPr>
          </a:p>
          <a:p>
            <a:pPr indent="-342900" lvl="0" marL="342900" marR="0" rtl="0" algn="just">
              <a:spcBef>
                <a:spcPts val="0"/>
              </a:spcBef>
              <a:spcAft>
                <a:spcPts val="0"/>
              </a:spcAft>
              <a:buClr>
                <a:srgbClr val="222222"/>
              </a:buClr>
              <a:buSzPts val="2000"/>
              <a:buFont typeface="Arial"/>
              <a:buChar char="•"/>
            </a:pPr>
            <a:r>
              <a:rPr lang="es-CO" sz="2000">
                <a:solidFill>
                  <a:srgbClr val="222222"/>
                </a:solidFill>
                <a:latin typeface="Times New Roman"/>
                <a:ea typeface="Times New Roman"/>
                <a:cs typeface="Times New Roman"/>
                <a:sym typeface="Times New Roman"/>
              </a:rPr>
              <a:t>Sobre el </a:t>
            </a:r>
            <a:r>
              <a:rPr b="1" lang="es-CO" sz="2000">
                <a:solidFill>
                  <a:srgbClr val="222222"/>
                </a:solidFill>
                <a:latin typeface="Times New Roman"/>
                <a:ea typeface="Times New Roman"/>
                <a:cs typeface="Times New Roman"/>
                <a:sym typeface="Times New Roman"/>
              </a:rPr>
              <a:t>Impuesto a las Ventas IVA</a:t>
            </a:r>
            <a:r>
              <a:rPr lang="es-CO" sz="2000">
                <a:solidFill>
                  <a:srgbClr val="222222"/>
                </a:solidFill>
                <a:latin typeface="Times New Roman"/>
                <a:ea typeface="Times New Roman"/>
                <a:cs typeface="Times New Roman"/>
                <a:sym typeface="Times New Roman"/>
              </a:rPr>
              <a:t>, siendo un beneficio en la exclusión de su pago.</a:t>
            </a:r>
            <a:endParaRPr/>
          </a:p>
          <a:p>
            <a:pPr indent="0" lvl="0" marL="0" marR="0" rtl="0" algn="just">
              <a:spcBef>
                <a:spcPts val="0"/>
              </a:spcBef>
              <a:spcAft>
                <a:spcPts val="0"/>
              </a:spcAft>
              <a:buNone/>
            </a:pPr>
            <a:r>
              <a:t/>
            </a:r>
            <a:endParaRPr sz="2000">
              <a:solidFill>
                <a:srgbClr val="222222"/>
              </a:solidFill>
              <a:latin typeface="Times New Roman"/>
              <a:ea typeface="Times New Roman"/>
              <a:cs typeface="Times New Roman"/>
              <a:sym typeface="Times New Roman"/>
            </a:endParaRPr>
          </a:p>
          <a:p>
            <a:pPr indent="-342900" lvl="0" marL="342900" marR="0" rtl="0" algn="just">
              <a:spcBef>
                <a:spcPts val="0"/>
              </a:spcBef>
              <a:spcAft>
                <a:spcPts val="0"/>
              </a:spcAft>
              <a:buClr>
                <a:srgbClr val="222222"/>
              </a:buClr>
              <a:buSzPts val="2000"/>
              <a:buFont typeface="Arial"/>
              <a:buChar char="•"/>
            </a:pPr>
            <a:r>
              <a:rPr lang="es-CO" sz="2000">
                <a:solidFill>
                  <a:srgbClr val="222222"/>
                </a:solidFill>
                <a:latin typeface="Times New Roman"/>
                <a:ea typeface="Times New Roman"/>
                <a:cs typeface="Times New Roman"/>
                <a:sym typeface="Times New Roman"/>
              </a:rPr>
              <a:t>Sobre el </a:t>
            </a:r>
            <a:r>
              <a:rPr b="1" lang="es-CO" sz="2000">
                <a:solidFill>
                  <a:srgbClr val="222222"/>
                </a:solidFill>
                <a:latin typeface="Times New Roman"/>
                <a:ea typeface="Times New Roman"/>
                <a:cs typeface="Times New Roman"/>
                <a:sym typeface="Times New Roman"/>
              </a:rPr>
              <a:t>Impuesto a la Renta</a:t>
            </a:r>
            <a:r>
              <a:rPr lang="es-CO" sz="2000">
                <a:solidFill>
                  <a:srgbClr val="222222"/>
                </a:solidFill>
                <a:latin typeface="Times New Roman"/>
                <a:ea typeface="Times New Roman"/>
                <a:cs typeface="Times New Roman"/>
                <a:sym typeface="Times New Roman"/>
              </a:rPr>
              <a:t>, como una reducción de la base gravable sobre la cual se calcula dicho impuesto.</a:t>
            </a:r>
            <a:endParaRPr b="0" i="0" sz="2000">
              <a:solidFill>
                <a:srgbClr val="222222"/>
              </a:solidFill>
              <a:latin typeface="Times New Roman"/>
              <a:ea typeface="Times New Roman"/>
              <a:cs typeface="Times New Roman"/>
              <a:sym typeface="Times New Roman"/>
            </a:endParaRPr>
          </a:p>
        </p:txBody>
      </p:sp>
      <p:pic>
        <p:nvPicPr>
          <p:cNvPr descr="Resultado de imagen para bandera de colombia" id="249" name="Google Shape;249;p19"/>
          <p:cNvPicPr preferRelativeResize="0"/>
          <p:nvPr/>
        </p:nvPicPr>
        <p:blipFill rotWithShape="1">
          <a:blip r:embed="rId5">
            <a:alphaModFix/>
          </a:blip>
          <a:srcRect b="0" l="0" r="0" t="0"/>
          <a:stretch/>
        </p:blipFill>
        <p:spPr>
          <a:xfrm>
            <a:off x="5508104" y="332656"/>
            <a:ext cx="2232248" cy="148444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2"/>
          <p:cNvSpPr/>
          <p:nvPr/>
        </p:nvSpPr>
        <p:spPr>
          <a:xfrm>
            <a:off x="1547664" y="2348880"/>
            <a:ext cx="6030416" cy="206210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CO" sz="3200" u="none" cap="none" strike="noStrike">
                <a:solidFill>
                  <a:schemeClr val="dk1"/>
                </a:solidFill>
                <a:latin typeface="Times New Roman"/>
                <a:ea typeface="Times New Roman"/>
                <a:cs typeface="Times New Roman"/>
                <a:sym typeface="Times New Roman"/>
              </a:rPr>
              <a:t>Caracterización de los principales retos de la logística verde dentro de la cadena de abastecimiento en Colombia</a:t>
            </a:r>
            <a:endParaRPr b="1" i="0" sz="3200" u="none" cap="none" strike="noStrike">
              <a:solidFill>
                <a:schemeClr val="dk1"/>
              </a:solidFill>
              <a:latin typeface="Times New Roman"/>
              <a:ea typeface="Times New Roman"/>
              <a:cs typeface="Times New Roman"/>
              <a:sym typeface="Times New Roman"/>
            </a:endParaRPr>
          </a:p>
        </p:txBody>
      </p:sp>
      <p:sp>
        <p:nvSpPr>
          <p:cNvPr id="84" name="Google Shape;84;p2"/>
          <p:cNvSpPr/>
          <p:nvPr/>
        </p:nvSpPr>
        <p:spPr>
          <a:xfrm>
            <a:off x="2699792" y="4509120"/>
            <a:ext cx="6030416" cy="1015663"/>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i="1" lang="es-CO" sz="2000" u="none" cap="none" strike="noStrike">
                <a:solidFill>
                  <a:schemeClr val="dk1"/>
                </a:solidFill>
                <a:latin typeface="Times New Roman"/>
                <a:ea typeface="Times New Roman"/>
                <a:cs typeface="Times New Roman"/>
                <a:sym typeface="Times New Roman"/>
              </a:rPr>
              <a:t>Natalia Marcela Martínez Olarte</a:t>
            </a:r>
            <a:endParaRPr/>
          </a:p>
          <a:p>
            <a:pPr indent="0" lvl="0" marL="0" marR="0" rtl="0" algn="r">
              <a:spcBef>
                <a:spcPts val="0"/>
              </a:spcBef>
              <a:spcAft>
                <a:spcPts val="0"/>
              </a:spcAft>
              <a:buNone/>
            </a:pPr>
            <a:r>
              <a:rPr b="1" i="1" lang="es-CO" sz="2000" u="none" cap="none" strike="noStrike">
                <a:solidFill>
                  <a:schemeClr val="dk1"/>
                </a:solidFill>
                <a:latin typeface="Times New Roman"/>
                <a:ea typeface="Times New Roman"/>
                <a:cs typeface="Times New Roman"/>
                <a:sym typeface="Times New Roman"/>
              </a:rPr>
              <a:t>Laura Camila Navarrete Cárdenas</a:t>
            </a:r>
            <a:endParaRPr/>
          </a:p>
          <a:p>
            <a:pPr indent="0" lvl="0" marL="0" marR="0" rtl="0" algn="r">
              <a:spcBef>
                <a:spcPts val="0"/>
              </a:spcBef>
              <a:spcAft>
                <a:spcPts val="0"/>
              </a:spcAft>
              <a:buNone/>
            </a:pPr>
            <a:r>
              <a:rPr b="1" i="1" lang="es-CO" sz="2000" u="none" cap="none" strike="noStrike">
                <a:solidFill>
                  <a:schemeClr val="dk1"/>
                </a:solidFill>
                <a:latin typeface="Times New Roman"/>
                <a:ea typeface="Times New Roman"/>
                <a:cs typeface="Times New Roman"/>
                <a:sym typeface="Times New Roman"/>
              </a:rPr>
              <a:t>Miguel Ángel Ospina Usaquén</a:t>
            </a:r>
            <a:endParaRPr b="1" i="1" sz="2000" u="none" cap="none" strike="noStrike">
              <a:solidFill>
                <a:schemeClr val="dk1"/>
              </a:solidFill>
              <a:latin typeface="Times New Roman"/>
              <a:ea typeface="Times New Roman"/>
              <a:cs typeface="Times New Roman"/>
              <a:sym typeface="Times New Roman"/>
            </a:endParaRPr>
          </a:p>
        </p:txBody>
      </p:sp>
      <p:pic>
        <p:nvPicPr>
          <p:cNvPr id="85" name="Google Shape;85;p2"/>
          <p:cNvPicPr preferRelativeResize="0"/>
          <p:nvPr/>
        </p:nvPicPr>
        <p:blipFill rotWithShape="1">
          <a:blip r:embed="rId3">
            <a:alphaModFix/>
          </a:blip>
          <a:srcRect b="0" l="0" r="0" t="0"/>
          <a:stretch/>
        </p:blipFill>
        <p:spPr>
          <a:xfrm>
            <a:off x="4572000" y="5622920"/>
            <a:ext cx="1437671" cy="81099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21"/>
          <p:cNvSpPr txBox="1"/>
          <p:nvPr/>
        </p:nvSpPr>
        <p:spPr>
          <a:xfrm>
            <a:off x="1115616" y="404664"/>
            <a:ext cx="662473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CONCLUSIONES</a:t>
            </a:r>
            <a:endParaRPr b="1" sz="2400">
              <a:solidFill>
                <a:schemeClr val="dk1"/>
              </a:solidFill>
              <a:latin typeface="Times New Roman"/>
              <a:ea typeface="Times New Roman"/>
              <a:cs typeface="Times New Roman"/>
              <a:sym typeface="Times New Roman"/>
            </a:endParaRPr>
          </a:p>
        </p:txBody>
      </p:sp>
      <p:sp>
        <p:nvSpPr>
          <p:cNvPr id="255" name="Google Shape;255;p21"/>
          <p:cNvSpPr/>
          <p:nvPr/>
        </p:nvSpPr>
        <p:spPr>
          <a:xfrm>
            <a:off x="251520" y="866329"/>
            <a:ext cx="8208912"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Los resultados obtenidos fueron determinados con base en investigaciones de diferentes países, áreas de la empresa, y sectores de la economía, entre los cuáles no se incluye ninguno que mencione directamente a las empresas colombianas, por ello, se toman los resultados como un indicio o punto de partida que permitirán a futuro ampliar la investigación directamente en Colombia para determinar los retos colombianos en dicha temática.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22"/>
          <p:cNvSpPr/>
          <p:nvPr/>
        </p:nvSpPr>
        <p:spPr>
          <a:xfrm>
            <a:off x="467544" y="620688"/>
            <a:ext cx="8280920" cy="5262979"/>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Aunque en Colombia hay políticas en la parte medioambiental, los retos siguen vigentes y dependiendo la empresa, el sector, área o región unos pueden llegar a cobrar más importancia que otros.</a:t>
            </a:r>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La Logística Verde aún se está dando a conocer, y la falta de conocimiento del tema es uno de los retos más grandes, generar y compartir conocimiento acerca de esto en el país puede incentivar más el uso de la logística verde o prácticas verdes en el país en la cadena de abastecimiento. </a:t>
            </a:r>
            <a:endParaRPr/>
          </a:p>
          <a:p>
            <a:pPr indent="0" lvl="0" marL="0" marR="0" rtl="0" algn="just">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Aunque hay empresas que tienen elementos de la logística verde, la mayoría son grandes empresas.</a:t>
            </a:r>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23"/>
          <p:cNvSpPr/>
          <p:nvPr/>
        </p:nvSpPr>
        <p:spPr>
          <a:xfrm>
            <a:off x="467544" y="620688"/>
            <a:ext cx="8280920" cy="5632311"/>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Las áreas y sectores en los que se encuentran las investigaciones son pocos, se necesita tener en cuenta otras áreas y sectores que también puedan impactar.</a:t>
            </a:r>
            <a:endParaRPr/>
          </a:p>
          <a:p>
            <a:pPr indent="0" lvl="0" marL="0" marR="0" rtl="0" algn="just">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En la investigación aparecen tanto países desarrollados como en vía de desarrollo, lo cual puede indicar que implementar esto no solo es reto en Colombia, además de un total de 17 retos el 71% aplican a países con desarrollo medio y bajo.</a:t>
            </a:r>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Arial"/>
              <a:buChar char="•"/>
            </a:pPr>
            <a:r>
              <a:rPr lang="es-CO" sz="2400">
                <a:solidFill>
                  <a:schemeClr val="dk1"/>
                </a:solidFill>
                <a:latin typeface="Times New Roman"/>
                <a:ea typeface="Times New Roman"/>
                <a:cs typeface="Times New Roman"/>
                <a:sym typeface="Times New Roman"/>
              </a:rPr>
              <a:t>Los principales retos son falta de conocimiento con 24%, falta de iniciativa, falta de motivación externa, altos costos de implementación, y la gestión de residuos, todos estos con 9%.</a:t>
            </a:r>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190500" lvl="0" marL="342900" marR="0" rtl="0" algn="just">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3"/>
          <p:cNvSpPr txBox="1"/>
          <p:nvPr/>
        </p:nvSpPr>
        <p:spPr>
          <a:xfrm>
            <a:off x="349200" y="242575"/>
            <a:ext cx="8445600" cy="811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3600"/>
              <a:buFont typeface="Times New Roman"/>
              <a:buNone/>
            </a:pPr>
            <a:r>
              <a:rPr b="1" i="0" lang="es-CO" sz="3600" u="none" cap="none" strike="noStrike">
                <a:solidFill>
                  <a:schemeClr val="dk1"/>
                </a:solidFill>
                <a:latin typeface="Times New Roman"/>
                <a:ea typeface="Times New Roman"/>
                <a:cs typeface="Times New Roman"/>
                <a:sym typeface="Times New Roman"/>
              </a:rPr>
              <a:t>Introducción</a:t>
            </a:r>
            <a:endParaRPr b="1" i="0" sz="3600" u="none" cap="none" strike="noStrike">
              <a:solidFill>
                <a:schemeClr val="dk1"/>
              </a:solidFill>
              <a:latin typeface="Times New Roman"/>
              <a:ea typeface="Times New Roman"/>
              <a:cs typeface="Times New Roman"/>
              <a:sym typeface="Times New Roman"/>
            </a:endParaRPr>
          </a:p>
        </p:txBody>
      </p:sp>
      <p:sp>
        <p:nvSpPr>
          <p:cNvPr id="91" name="Google Shape;91;p3"/>
          <p:cNvSpPr/>
          <p:nvPr/>
        </p:nvSpPr>
        <p:spPr>
          <a:xfrm>
            <a:off x="224644" y="1556792"/>
            <a:ext cx="8694712" cy="341632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s-CO" sz="1800" u="none" cap="none" strike="noStrike">
                <a:solidFill>
                  <a:srgbClr val="000000"/>
                </a:solidFill>
                <a:latin typeface="Times New Roman"/>
                <a:ea typeface="Times New Roman"/>
                <a:cs typeface="Times New Roman"/>
                <a:sym typeface="Times New Roman"/>
              </a:rPr>
              <a:t>Uno de los conceptos más importantes hoy en día para el desarrollo es la sostenibilidad, esta abarca tres factores importantes: el social, el económico y el ambiental. En la actualidad la parte medio ambiental se ha convertido en uno de los focos más importantes, ya que dadas la consecuencias de comportamiento de los humanos durante la historia se han venido dañando y acabando los recursos naturales necesarios para la supervivencia de todos los seres vivos. Para disminuir el impacto se han venido generando investigaciones, proyectos,  modelos, entre otros, que desarrollados y aplicados pueden ayudar a disminuir el impacto ambiental. Esta investigación estará enfocada en la cadena de abastecimiento y cuales son los retos de la Logística Verde, que está relacionado con la Logística Reversa, y las prácticas ecológicas,  enfocándolo en Colombia.</a:t>
            </a:r>
            <a:endParaRPr b="0" i="0" sz="1800"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br>
              <a:rPr b="0" i="0" lang="es-CO" sz="1800" u="none" cap="none" strike="noStrike">
                <a:solidFill>
                  <a:schemeClr val="dk1"/>
                </a:solidFill>
                <a:latin typeface="Times New Roman"/>
                <a:ea typeface="Times New Roman"/>
                <a:cs typeface="Times New Roman"/>
                <a:sym typeface="Times New Roman"/>
              </a:rPr>
            </a:b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4"/>
          <p:cNvSpPr txBox="1"/>
          <p:nvPr/>
        </p:nvSpPr>
        <p:spPr>
          <a:xfrm>
            <a:off x="1115616" y="404664"/>
            <a:ext cx="6768752"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OBJETIVOS</a:t>
            </a:r>
            <a:endParaRPr/>
          </a:p>
        </p:txBody>
      </p:sp>
      <p:sp>
        <p:nvSpPr>
          <p:cNvPr id="97" name="Google Shape;97;p4"/>
          <p:cNvSpPr txBox="1"/>
          <p:nvPr/>
        </p:nvSpPr>
        <p:spPr>
          <a:xfrm>
            <a:off x="719572" y="1052736"/>
            <a:ext cx="7560840" cy="50783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2000">
                <a:solidFill>
                  <a:schemeClr val="dk1"/>
                </a:solidFill>
                <a:latin typeface="Times New Roman"/>
                <a:ea typeface="Times New Roman"/>
                <a:cs typeface="Times New Roman"/>
                <a:sym typeface="Times New Roman"/>
              </a:rPr>
              <a:t>Objetivo General</a:t>
            </a:r>
            <a:endParaRPr/>
          </a:p>
          <a:p>
            <a:pPr indent="0" lvl="0" marL="0" marR="0" rtl="0" algn="l">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lang="es-CO" sz="2000">
                <a:solidFill>
                  <a:schemeClr val="dk1"/>
                </a:solidFill>
                <a:latin typeface="Times New Roman"/>
                <a:ea typeface="Times New Roman"/>
                <a:cs typeface="Times New Roman"/>
                <a:sym typeface="Times New Roman"/>
              </a:rPr>
              <a:t>Caracterizar los principales retos que tienen las empresas en Colombia para implementar la logística verde como parte de su cadena de abastecimiento.</a:t>
            </a:r>
            <a:endParaRPr/>
          </a:p>
          <a:p>
            <a:pPr indent="0" lvl="0" marL="0" marR="0" rtl="0" algn="just">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b="1" lang="es-CO" sz="2000">
                <a:solidFill>
                  <a:schemeClr val="dk1"/>
                </a:solidFill>
                <a:latin typeface="Times New Roman"/>
                <a:ea typeface="Times New Roman"/>
                <a:cs typeface="Times New Roman"/>
                <a:sym typeface="Times New Roman"/>
              </a:rPr>
              <a:t>Objetivos Específicos</a:t>
            </a:r>
            <a:endParaRPr/>
          </a:p>
          <a:p>
            <a:pPr indent="0" lvl="0" marL="0" marR="0" rtl="0" algn="just">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000"/>
              <a:buFont typeface="Times New Roman"/>
              <a:buAutoNum type="arabicPeriod"/>
            </a:pPr>
            <a:r>
              <a:rPr lang="es-CO" sz="2000">
                <a:solidFill>
                  <a:schemeClr val="dk1"/>
                </a:solidFill>
                <a:latin typeface="Times New Roman"/>
                <a:ea typeface="Times New Roman"/>
                <a:cs typeface="Times New Roman"/>
                <a:sym typeface="Times New Roman"/>
              </a:rPr>
              <a:t>Determinar las áreas de la empresa en las que se menciona e implementa la logística verde.</a:t>
            </a:r>
            <a:endParaRPr/>
          </a:p>
          <a:p>
            <a:pPr indent="-457200" lvl="0" marL="457200" marR="0" rtl="0" algn="just">
              <a:spcBef>
                <a:spcPts val="0"/>
              </a:spcBef>
              <a:spcAft>
                <a:spcPts val="0"/>
              </a:spcAft>
              <a:buClr>
                <a:schemeClr val="dk1"/>
              </a:buClr>
              <a:buSzPts val="2000"/>
              <a:buFont typeface="Times New Roman"/>
              <a:buAutoNum type="arabicPeriod"/>
            </a:pPr>
            <a:r>
              <a:rPr lang="es-CO" sz="2000">
                <a:solidFill>
                  <a:schemeClr val="dk1"/>
                </a:solidFill>
                <a:latin typeface="Times New Roman"/>
                <a:ea typeface="Times New Roman"/>
                <a:cs typeface="Times New Roman"/>
                <a:sym typeface="Times New Roman"/>
              </a:rPr>
              <a:t>Identificar los sectores económicos que mayor representación tienen en la logística verde.</a:t>
            </a:r>
            <a:endParaRPr/>
          </a:p>
          <a:p>
            <a:pPr indent="-457200" lvl="0" marL="457200" marR="0" rtl="0" algn="just">
              <a:spcBef>
                <a:spcPts val="0"/>
              </a:spcBef>
              <a:spcAft>
                <a:spcPts val="0"/>
              </a:spcAft>
              <a:buClr>
                <a:schemeClr val="dk1"/>
              </a:buClr>
              <a:buSzPts val="2000"/>
              <a:buFont typeface="Times New Roman"/>
              <a:buAutoNum type="arabicPeriod"/>
            </a:pPr>
            <a:r>
              <a:rPr lang="es-CO" sz="2000">
                <a:solidFill>
                  <a:schemeClr val="dk1"/>
                </a:solidFill>
                <a:latin typeface="Times New Roman"/>
                <a:ea typeface="Times New Roman"/>
                <a:cs typeface="Times New Roman"/>
                <a:sym typeface="Times New Roman"/>
              </a:rPr>
              <a:t>Relacionar los retos más representativos que enfrentan otros países en la logística verde y relacionarlos con Colombia</a:t>
            </a:r>
            <a:endParaRPr/>
          </a:p>
          <a:p>
            <a:pPr indent="0" lvl="0" marL="0" marR="0" rtl="0" algn="just">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5"/>
          <p:cNvSpPr txBox="1"/>
          <p:nvPr/>
        </p:nvSpPr>
        <p:spPr>
          <a:xfrm>
            <a:off x="349200" y="242575"/>
            <a:ext cx="8445600" cy="811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3600"/>
              <a:buFont typeface="Times New Roman"/>
              <a:buNone/>
            </a:pPr>
            <a:r>
              <a:rPr b="1" lang="es-CO" sz="3600">
                <a:solidFill>
                  <a:schemeClr val="dk1"/>
                </a:solidFill>
                <a:latin typeface="Times New Roman"/>
                <a:ea typeface="Times New Roman"/>
                <a:cs typeface="Times New Roman"/>
                <a:sym typeface="Times New Roman"/>
              </a:rPr>
              <a:t>Sostenibilidad</a:t>
            </a:r>
            <a:endParaRPr b="1" sz="3600">
              <a:solidFill>
                <a:schemeClr val="dk1"/>
              </a:solidFill>
              <a:latin typeface="Times New Roman"/>
              <a:ea typeface="Times New Roman"/>
              <a:cs typeface="Times New Roman"/>
              <a:sym typeface="Times New Roman"/>
            </a:endParaRPr>
          </a:p>
        </p:txBody>
      </p:sp>
      <p:sp>
        <p:nvSpPr>
          <p:cNvPr id="104" name="Google Shape;104;p5"/>
          <p:cNvSpPr/>
          <p:nvPr/>
        </p:nvSpPr>
        <p:spPr>
          <a:xfrm>
            <a:off x="611560" y="1056412"/>
            <a:ext cx="8183240" cy="224676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CO" sz="2800">
                <a:solidFill>
                  <a:srgbClr val="000000"/>
                </a:solidFill>
                <a:latin typeface="Times New Roman"/>
                <a:ea typeface="Times New Roman"/>
                <a:cs typeface="Times New Roman"/>
                <a:sym typeface="Times New Roman"/>
              </a:rPr>
              <a:t>(Brundtland, G.H., 1987)  “Está en manos de la humanidad asegurar que el desarrollo sea sostenible, es decir, asegurar que satisfaga las necesidades del presente sin comprometer la capacidad de las futuras generaciones para satisfacer las propias”</a:t>
            </a:r>
            <a:endParaRPr sz="2800">
              <a:solidFill>
                <a:schemeClr val="dk1"/>
              </a:solidFill>
              <a:latin typeface="Times New Roman"/>
              <a:ea typeface="Times New Roman"/>
              <a:cs typeface="Times New Roman"/>
              <a:sym typeface="Times New Roman"/>
            </a:endParaRPr>
          </a:p>
        </p:txBody>
      </p:sp>
      <p:pic>
        <p:nvPicPr>
          <p:cNvPr descr="Resultado de imagen para SOSTENIBILIDAD" id="105" name="Google Shape;105;p5"/>
          <p:cNvPicPr preferRelativeResize="0"/>
          <p:nvPr/>
        </p:nvPicPr>
        <p:blipFill rotWithShape="1">
          <a:blip r:embed="rId3">
            <a:alphaModFix/>
          </a:blip>
          <a:srcRect b="0" l="0" r="0" t="0"/>
          <a:stretch/>
        </p:blipFill>
        <p:spPr>
          <a:xfrm>
            <a:off x="3274426" y="3332399"/>
            <a:ext cx="2436900" cy="2185075"/>
          </a:xfrm>
          <a:prstGeom prst="rect">
            <a:avLst/>
          </a:prstGeom>
          <a:noFill/>
          <a:ln>
            <a:noFill/>
          </a:ln>
        </p:spPr>
      </p:pic>
      <p:sp>
        <p:nvSpPr>
          <p:cNvPr id="106" name="Google Shape;106;p5"/>
          <p:cNvSpPr txBox="1"/>
          <p:nvPr/>
        </p:nvSpPr>
        <p:spPr>
          <a:xfrm>
            <a:off x="2551725" y="5546700"/>
            <a:ext cx="38823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4"/>
              </a:rPr>
              <a:t>https://www.eoi.es/blogs/sostenibilidad/sostenibilidad-de-la-eterna-adolescencia-o-vejez-prematura/</a:t>
            </a:r>
            <a:endParaRPr sz="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6"/>
          <p:cNvSpPr txBox="1"/>
          <p:nvPr/>
        </p:nvSpPr>
        <p:spPr>
          <a:xfrm>
            <a:off x="349200" y="242575"/>
            <a:ext cx="8445600" cy="811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3600"/>
              <a:buFont typeface="Times New Roman"/>
              <a:buNone/>
            </a:pPr>
            <a:r>
              <a:rPr b="1" lang="es-CO" sz="3600">
                <a:solidFill>
                  <a:schemeClr val="dk1"/>
                </a:solidFill>
                <a:latin typeface="Times New Roman"/>
                <a:ea typeface="Times New Roman"/>
                <a:cs typeface="Times New Roman"/>
                <a:sym typeface="Times New Roman"/>
              </a:rPr>
              <a:t>Cadena de Abastecimiento y logística</a:t>
            </a:r>
            <a:endParaRPr b="1" sz="3600">
              <a:solidFill>
                <a:schemeClr val="dk1"/>
              </a:solidFill>
              <a:latin typeface="Times New Roman"/>
              <a:ea typeface="Times New Roman"/>
              <a:cs typeface="Times New Roman"/>
              <a:sym typeface="Times New Roman"/>
            </a:endParaRPr>
          </a:p>
        </p:txBody>
      </p:sp>
      <p:pic>
        <p:nvPicPr>
          <p:cNvPr descr="Resultado de imagen para cadena de abastecimiento" id="113" name="Google Shape;113;p6"/>
          <p:cNvPicPr preferRelativeResize="0"/>
          <p:nvPr/>
        </p:nvPicPr>
        <p:blipFill rotWithShape="1">
          <a:blip r:embed="rId3">
            <a:alphaModFix/>
          </a:blip>
          <a:srcRect b="0" l="0" r="0" t="0"/>
          <a:stretch/>
        </p:blipFill>
        <p:spPr>
          <a:xfrm>
            <a:off x="349193" y="1218047"/>
            <a:ext cx="4501339" cy="1542639"/>
          </a:xfrm>
          <a:prstGeom prst="rect">
            <a:avLst/>
          </a:prstGeom>
          <a:noFill/>
          <a:ln>
            <a:noFill/>
          </a:ln>
        </p:spPr>
      </p:pic>
      <p:pic>
        <p:nvPicPr>
          <p:cNvPr id="114" name="Google Shape;114;p6"/>
          <p:cNvPicPr preferRelativeResize="0"/>
          <p:nvPr/>
        </p:nvPicPr>
        <p:blipFill rotWithShape="1">
          <a:blip r:embed="rId4">
            <a:alphaModFix/>
          </a:blip>
          <a:srcRect b="0" l="0" r="0" t="0"/>
          <a:stretch/>
        </p:blipFill>
        <p:spPr>
          <a:xfrm>
            <a:off x="128587" y="2924944"/>
            <a:ext cx="4744832" cy="2396737"/>
          </a:xfrm>
          <a:prstGeom prst="rect">
            <a:avLst/>
          </a:prstGeom>
          <a:noFill/>
          <a:ln>
            <a:noFill/>
          </a:ln>
        </p:spPr>
      </p:pic>
      <p:pic>
        <p:nvPicPr>
          <p:cNvPr descr="Gestión logística para mejorar la competitividad" id="115" name="Google Shape;115;p6"/>
          <p:cNvPicPr preferRelativeResize="0"/>
          <p:nvPr/>
        </p:nvPicPr>
        <p:blipFill rotWithShape="1">
          <a:blip r:embed="rId5">
            <a:alphaModFix/>
          </a:blip>
          <a:srcRect b="0" l="0" r="0" t="0"/>
          <a:stretch/>
        </p:blipFill>
        <p:spPr>
          <a:xfrm>
            <a:off x="4955293" y="1556792"/>
            <a:ext cx="3971407" cy="3172161"/>
          </a:xfrm>
          <a:prstGeom prst="rect">
            <a:avLst/>
          </a:prstGeom>
          <a:noFill/>
          <a:ln>
            <a:noFill/>
          </a:ln>
        </p:spPr>
      </p:pic>
      <p:sp>
        <p:nvSpPr>
          <p:cNvPr id="116" name="Google Shape;116;p6"/>
          <p:cNvSpPr txBox="1"/>
          <p:nvPr/>
        </p:nvSpPr>
        <p:spPr>
          <a:xfrm>
            <a:off x="220525" y="2734375"/>
            <a:ext cx="5204100" cy="29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6"/>
              </a:rPr>
              <a:t>https://logisticayabastecimiento.jimdo.com/qu%C3%A9-es-cadena-de-abastecimiento/</a:t>
            </a:r>
            <a:endParaRPr sz="600"/>
          </a:p>
        </p:txBody>
      </p:sp>
      <p:sp>
        <p:nvSpPr>
          <p:cNvPr id="117" name="Google Shape;117;p6"/>
          <p:cNvSpPr txBox="1"/>
          <p:nvPr/>
        </p:nvSpPr>
        <p:spPr>
          <a:xfrm>
            <a:off x="297700" y="4994650"/>
            <a:ext cx="3000000" cy="1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7"/>
              </a:rPr>
              <a:t>https://www.entrepreneur.com/article/316908</a:t>
            </a:r>
            <a:endParaRPr sz="600"/>
          </a:p>
        </p:txBody>
      </p:sp>
      <p:sp>
        <p:nvSpPr>
          <p:cNvPr id="118" name="Google Shape;118;p6"/>
          <p:cNvSpPr txBox="1"/>
          <p:nvPr/>
        </p:nvSpPr>
        <p:spPr>
          <a:xfrm>
            <a:off x="4955300" y="4712575"/>
            <a:ext cx="3000000" cy="29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8"/>
              </a:rPr>
              <a:t>https://profitline.com.co/novedades-logistica-inversa-2017/</a:t>
            </a:r>
            <a:endParaRPr sz="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7"/>
          <p:cNvSpPr txBox="1"/>
          <p:nvPr/>
        </p:nvSpPr>
        <p:spPr>
          <a:xfrm>
            <a:off x="179512" y="260648"/>
            <a:ext cx="8445600" cy="811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Clr>
                <a:schemeClr val="dk1"/>
              </a:buClr>
              <a:buSzPts val="3600"/>
              <a:buFont typeface="Times New Roman"/>
              <a:buNone/>
            </a:pPr>
            <a:r>
              <a:rPr b="1" lang="es-CO" sz="3600">
                <a:solidFill>
                  <a:schemeClr val="dk1"/>
                </a:solidFill>
                <a:latin typeface="Times New Roman"/>
                <a:ea typeface="Times New Roman"/>
                <a:cs typeface="Times New Roman"/>
                <a:sym typeface="Times New Roman"/>
              </a:rPr>
              <a:t>Logística Inversa / Logística Verde</a:t>
            </a:r>
            <a:endParaRPr b="1" sz="3600">
              <a:solidFill>
                <a:schemeClr val="dk1"/>
              </a:solidFill>
              <a:latin typeface="Times New Roman"/>
              <a:ea typeface="Times New Roman"/>
              <a:cs typeface="Times New Roman"/>
              <a:sym typeface="Times New Roman"/>
            </a:endParaRPr>
          </a:p>
        </p:txBody>
      </p:sp>
      <p:pic>
        <p:nvPicPr>
          <p:cNvPr descr="Resultado de imagen para logistica inversa" id="125" name="Google Shape;125;p7"/>
          <p:cNvPicPr preferRelativeResize="0"/>
          <p:nvPr/>
        </p:nvPicPr>
        <p:blipFill rotWithShape="1">
          <a:blip r:embed="rId3">
            <a:alphaModFix/>
          </a:blip>
          <a:srcRect b="0" l="0" r="0" t="0"/>
          <a:stretch/>
        </p:blipFill>
        <p:spPr>
          <a:xfrm>
            <a:off x="0" y="1340768"/>
            <a:ext cx="4170175" cy="3518585"/>
          </a:xfrm>
          <a:prstGeom prst="rect">
            <a:avLst/>
          </a:prstGeom>
          <a:noFill/>
          <a:ln>
            <a:noFill/>
          </a:ln>
        </p:spPr>
      </p:pic>
      <p:pic>
        <p:nvPicPr>
          <p:cNvPr descr="https://lh3.googleusercontent.com/x-CTPn11K_JMYJK5AKfOo7qr0vBDwPWSWwYi5iKKLZlmvW7Zys-lHmB9Ur0U7Hj3mUhFHepbqhnuo8vy7zUSGjh0h0qI_0xIxym7221iRSBJb1mADcwK0OYID2LTYtgSSQMPX2WS" id="126" name="Google Shape;126;p7"/>
          <p:cNvPicPr preferRelativeResize="0"/>
          <p:nvPr/>
        </p:nvPicPr>
        <p:blipFill rotWithShape="1">
          <a:blip r:embed="rId4">
            <a:alphaModFix/>
          </a:blip>
          <a:srcRect b="0" l="0" r="0" t="0"/>
          <a:stretch/>
        </p:blipFill>
        <p:spPr>
          <a:xfrm>
            <a:off x="4170170" y="1120578"/>
            <a:ext cx="4701184" cy="3550376"/>
          </a:xfrm>
          <a:prstGeom prst="rect">
            <a:avLst/>
          </a:prstGeom>
          <a:noFill/>
          <a:ln>
            <a:noFill/>
          </a:ln>
        </p:spPr>
      </p:pic>
      <p:sp>
        <p:nvSpPr>
          <p:cNvPr id="127" name="Google Shape;127;p7"/>
          <p:cNvSpPr txBox="1"/>
          <p:nvPr/>
        </p:nvSpPr>
        <p:spPr>
          <a:xfrm>
            <a:off x="377638" y="4670950"/>
            <a:ext cx="3414900" cy="1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5"/>
              </a:rPr>
              <a:t>https://www.hiberus.com/crecemos-contigo/la-logistica-inversa-que-es-y-para-que-sirve/</a:t>
            </a:r>
            <a:endParaRPr sz="600"/>
          </a:p>
        </p:txBody>
      </p:sp>
      <p:sp>
        <p:nvSpPr>
          <p:cNvPr id="128" name="Google Shape;128;p7"/>
          <p:cNvSpPr txBox="1"/>
          <p:nvPr/>
        </p:nvSpPr>
        <p:spPr>
          <a:xfrm>
            <a:off x="4895425" y="4719675"/>
            <a:ext cx="3000000" cy="3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CO" sz="600" u="sng">
                <a:solidFill>
                  <a:schemeClr val="hlink"/>
                </a:solidFill>
                <a:hlinkClick r:id="rId6"/>
              </a:rPr>
              <a:t>http://cecorti.blogspot.com/</a:t>
            </a:r>
            <a:endParaRPr sz="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8"/>
          <p:cNvSpPr txBox="1"/>
          <p:nvPr/>
        </p:nvSpPr>
        <p:spPr>
          <a:xfrm>
            <a:off x="1115616" y="404664"/>
            <a:ext cx="662473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REVISIÓN DE ARTÍCULOS</a:t>
            </a:r>
            <a:endParaRPr/>
          </a:p>
        </p:txBody>
      </p:sp>
      <p:sp>
        <p:nvSpPr>
          <p:cNvPr id="134" name="Google Shape;134;p8"/>
          <p:cNvSpPr txBox="1"/>
          <p:nvPr/>
        </p:nvSpPr>
        <p:spPr>
          <a:xfrm>
            <a:off x="467544" y="1484784"/>
            <a:ext cx="3744416"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2400">
                <a:solidFill>
                  <a:schemeClr val="dk1"/>
                </a:solidFill>
                <a:latin typeface="Times New Roman"/>
                <a:ea typeface="Times New Roman"/>
                <a:cs typeface="Times New Roman"/>
                <a:sym typeface="Times New Roman"/>
              </a:rPr>
              <a:t>Palabras clave</a:t>
            </a:r>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Logística verde</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Cadena de abastecimiento verde</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Sostenibilidad</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Logística inversa.</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Retos</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Obstáculos</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CO" sz="2400">
                <a:solidFill>
                  <a:schemeClr val="dk1"/>
                </a:solidFill>
                <a:latin typeface="Times New Roman"/>
                <a:ea typeface="Times New Roman"/>
                <a:cs typeface="Times New Roman"/>
                <a:sym typeface="Times New Roman"/>
              </a:rPr>
              <a:t>- Oportunidades</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pic>
        <p:nvPicPr>
          <p:cNvPr descr="Resultado de imagen para scopus png" id="135" name="Google Shape;135;p8"/>
          <p:cNvPicPr preferRelativeResize="0"/>
          <p:nvPr/>
        </p:nvPicPr>
        <p:blipFill rotWithShape="1">
          <a:blip r:embed="rId3">
            <a:alphaModFix/>
          </a:blip>
          <a:srcRect b="0" l="0" r="0" t="0"/>
          <a:stretch/>
        </p:blipFill>
        <p:spPr>
          <a:xfrm>
            <a:off x="5544616" y="1929805"/>
            <a:ext cx="3131840" cy="1003167"/>
          </a:xfrm>
          <a:prstGeom prst="rect">
            <a:avLst/>
          </a:prstGeom>
          <a:noFill/>
          <a:ln>
            <a:noFill/>
          </a:ln>
        </p:spPr>
      </p:pic>
      <p:sp>
        <p:nvSpPr>
          <p:cNvPr id="136" name="Google Shape;136;p8"/>
          <p:cNvSpPr/>
          <p:nvPr/>
        </p:nvSpPr>
        <p:spPr>
          <a:xfrm>
            <a:off x="3851920" y="2549424"/>
            <a:ext cx="1440160" cy="792088"/>
          </a:xfrm>
          <a:prstGeom prst="right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137" name="Google Shape;137;p8"/>
          <p:cNvSpPr txBox="1"/>
          <p:nvPr/>
        </p:nvSpPr>
        <p:spPr>
          <a:xfrm>
            <a:off x="5814392" y="971259"/>
            <a:ext cx="259228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CO" sz="6000">
                <a:solidFill>
                  <a:schemeClr val="dk1"/>
                </a:solidFill>
                <a:latin typeface="Times New Roman"/>
                <a:ea typeface="Times New Roman"/>
                <a:cs typeface="Times New Roman"/>
                <a:sym typeface="Times New Roman"/>
              </a:rPr>
              <a:t>80</a:t>
            </a:r>
            <a:endParaRPr/>
          </a:p>
        </p:txBody>
      </p:sp>
      <p:sp>
        <p:nvSpPr>
          <p:cNvPr id="138" name="Google Shape;138;p8"/>
          <p:cNvSpPr txBox="1"/>
          <p:nvPr/>
        </p:nvSpPr>
        <p:spPr>
          <a:xfrm>
            <a:off x="5103440" y="3050398"/>
            <a:ext cx="4014192" cy="230832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Revisión de títulos</a:t>
            </a:r>
            <a:endParaRPr/>
          </a:p>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57</a:t>
            </a:r>
            <a:endParaRPr/>
          </a:p>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Revisión de resúmenes</a:t>
            </a:r>
            <a:endParaRPr/>
          </a:p>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35</a:t>
            </a:r>
            <a:endParaRPr/>
          </a:p>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Revisión de texto completo</a:t>
            </a:r>
            <a:endParaRPr/>
          </a:p>
          <a:p>
            <a:pPr indent="0" lvl="0" marL="0" marR="0" rtl="0" algn="ctr">
              <a:spcBef>
                <a:spcPts val="0"/>
              </a:spcBef>
              <a:spcAft>
                <a:spcPts val="0"/>
              </a:spcAft>
              <a:buNone/>
            </a:pPr>
            <a:r>
              <a:rPr lang="es-CO" sz="2400">
                <a:solidFill>
                  <a:schemeClr val="dk1"/>
                </a:solidFill>
                <a:latin typeface="Times New Roman"/>
                <a:ea typeface="Times New Roman"/>
                <a:cs typeface="Times New Roman"/>
                <a:sym typeface="Times New Roman"/>
              </a:rPr>
              <a:t>15</a:t>
            </a:r>
            <a:endParaRPr sz="2400">
              <a:solidFill>
                <a:schemeClr val="dk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pic>
        <p:nvPicPr>
          <p:cNvPr id="143" name="Google Shape;143;p9"/>
          <p:cNvPicPr preferRelativeResize="0"/>
          <p:nvPr/>
        </p:nvPicPr>
        <p:blipFill rotWithShape="1">
          <a:blip r:embed="rId3">
            <a:alphaModFix/>
          </a:blip>
          <a:srcRect b="4624" l="7536" r="3291" t="0"/>
          <a:stretch/>
        </p:blipFill>
        <p:spPr>
          <a:xfrm>
            <a:off x="1547664" y="692696"/>
            <a:ext cx="6048672" cy="4608512"/>
          </a:xfrm>
          <a:prstGeom prst="rect">
            <a:avLst/>
          </a:prstGeom>
          <a:noFill/>
          <a:ln>
            <a:noFill/>
          </a:ln>
        </p:spPr>
      </p:pic>
      <p:sp>
        <p:nvSpPr>
          <p:cNvPr id="144" name="Google Shape;144;p9"/>
          <p:cNvSpPr txBox="1"/>
          <p:nvPr/>
        </p:nvSpPr>
        <p:spPr>
          <a:xfrm>
            <a:off x="1115615" y="116632"/>
            <a:ext cx="6624736"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400">
                <a:solidFill>
                  <a:schemeClr val="dk1"/>
                </a:solidFill>
                <a:latin typeface="Times New Roman"/>
                <a:ea typeface="Times New Roman"/>
                <a:cs typeface="Times New Roman"/>
                <a:sym typeface="Times New Roman"/>
              </a:rPr>
              <a:t>RED RESULTANTE</a:t>
            </a:r>
            <a:endParaRPr/>
          </a:p>
        </p:txBody>
      </p:sp>
      <p:pic>
        <p:nvPicPr>
          <p:cNvPr id="145" name="Google Shape;145;p9"/>
          <p:cNvPicPr preferRelativeResize="0"/>
          <p:nvPr/>
        </p:nvPicPr>
        <p:blipFill rotWithShape="1">
          <a:blip r:embed="rId4">
            <a:alphaModFix/>
          </a:blip>
          <a:srcRect b="0" l="0" r="0" t="0"/>
          <a:stretch/>
        </p:blipFill>
        <p:spPr>
          <a:xfrm>
            <a:off x="2661961" y="5301208"/>
            <a:ext cx="3532043" cy="4695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2005-05-09T20:50:19Z</dcterms:created>
  <dc:creator>Convento Santo Domingo</dc:creator>
</cp:coreProperties>
</file>